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modernComment_10B_7B586314.xml" ContentType="application/vnd.ms-powerpoint.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webextensions/webextension1.xml" ContentType="application/vnd.ms-office.webextension+xml"/>
  <Override PartName="/ppt/media/image16.jpg" ContentType="image/jpg"/>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4"/>
  </p:sldMasterIdLst>
  <p:notesMasterIdLst>
    <p:notesMasterId r:id="rId29"/>
  </p:notesMasterIdLst>
  <p:handoutMasterIdLst>
    <p:handoutMasterId r:id="rId30"/>
  </p:handoutMasterIdLst>
  <p:sldIdLst>
    <p:sldId id="266" r:id="rId5"/>
    <p:sldId id="273" r:id="rId6"/>
    <p:sldId id="274" r:id="rId7"/>
    <p:sldId id="260" r:id="rId8"/>
    <p:sldId id="267" r:id="rId9"/>
    <p:sldId id="259" r:id="rId10"/>
    <p:sldId id="272" r:id="rId11"/>
    <p:sldId id="282" r:id="rId12"/>
    <p:sldId id="268" r:id="rId13"/>
    <p:sldId id="271" r:id="rId14"/>
    <p:sldId id="284" r:id="rId15"/>
    <p:sldId id="278" r:id="rId16"/>
    <p:sldId id="285" r:id="rId17"/>
    <p:sldId id="283" r:id="rId18"/>
    <p:sldId id="280" r:id="rId19"/>
    <p:sldId id="286" r:id="rId20"/>
    <p:sldId id="275" r:id="rId21"/>
    <p:sldId id="270" r:id="rId22"/>
    <p:sldId id="276" r:id="rId23"/>
    <p:sldId id="287" r:id="rId24"/>
    <p:sldId id="288" r:id="rId25"/>
    <p:sldId id="277" r:id="rId26"/>
    <p:sldId id="269" r:id="rId27"/>
    <p:sldId id="265" r:id="rId28"/>
  </p:sldIdLst>
  <p:sldSz cx="12192000" cy="6858000"/>
  <p:notesSz cx="6858000" cy="9144000"/>
  <p:custDataLst>
    <p:tags r:id="rId3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539330C-4B8E-110E-82BE-84F6A665FBFB}" name="Fabienne Parente" initials="FP" userId="S-1-5-21-442699954-2059414247-928725530-66904" providerId="AD"/>
  <p188:author id="{F0344A61-FB11-6DBC-1420-F86DFBE625B6}" name="Jade Falardeau" initials="JF" userId="S::jade.falardeau@msss.gouv.qc.ca::eed5f349-561f-4964-926f-8a000ce439cd" providerId="AD"/>
  <p188:author id="{BE0845AD-1769-3F74-D601-DCB97571F494}" name="Paméla Bou-Malhab" initials="PBM" userId="S::pamela.bou-malhab@msss.gouv.qc.ca::ab8d4200-0fb2-4df4-947c-b222c7d6f9e8"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5D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862" autoAdjust="0"/>
    <p:restoredTop sz="96357" autoAdjust="0"/>
  </p:normalViewPr>
  <p:slideViewPr>
    <p:cSldViewPr snapToGrid="0">
      <p:cViewPr varScale="1">
        <p:scale>
          <a:sx n="83" d="100"/>
          <a:sy n="83" d="100"/>
        </p:scale>
        <p:origin x="154" y="77"/>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96" d="100"/>
          <a:sy n="96" d="100"/>
        </p:scale>
        <p:origin x="3168" y="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comments/modernComment_10B_7B586314.xml><?xml version="1.0" encoding="utf-8"?>
<p188:cmLst xmlns:a="http://schemas.openxmlformats.org/drawingml/2006/main" xmlns:r="http://schemas.openxmlformats.org/officeDocument/2006/relationships" xmlns:p188="http://schemas.microsoft.com/office/powerpoint/2018/8/main">
  <p188:cm id="{05B07700-ABE3-4595-80B5-E216AE91C7DE}" authorId="{F0344A61-FB11-6DBC-1420-F86DFBE625B6}" status="resolved" created="2024-08-15T19:07:51.855" complete="100000">
    <ac:deMkLst xmlns:ac="http://schemas.microsoft.com/office/drawing/2013/main/command">
      <pc:docMk xmlns:pc="http://schemas.microsoft.com/office/powerpoint/2013/main/command"/>
      <pc:sldMk xmlns:pc="http://schemas.microsoft.com/office/powerpoint/2013/main/command" cId="2069390100" sldId="267"/>
      <ac:spMk id="3" creationId="{C73FC4B3-6BF7-3D97-4DD6-38DB92293370}"/>
    </ac:deMkLst>
    <p188:replyLst>
      <p188:reply id="{AF7EFE5B-0013-42BA-BAA6-D103D9204494}" authorId="{BE0845AD-1769-3F74-D601-DCB97571F494}" created="2024-08-15T19:13:44.562">
        <p188:txBody>
          <a:bodyPr/>
          <a:lstStyle/>
          <a:p>
            <a:r>
              <a:rPr lang="fr-CA"/>
              <a:t>Je propose que cela soit mentionné verbalement par l'animateur. Je l'ajoute en bas de page. Une évaluation c'est objectif, c'est autant positif que négatif</a:t>
            </a:r>
          </a:p>
        </p188:txBody>
      </p188:reply>
      <p188:reply id="{911E3B57-E75E-44A5-AFBF-99CD201CFB0F}" authorId="{BE0845AD-1769-3F74-D601-DCB97571F494}" created="2024-08-15T19:14:48.600">
        <p188:txBody>
          <a:bodyPr/>
          <a:lstStyle/>
          <a:p>
            <a:r>
              <a:rPr lang="fr-CA"/>
              <a:t>En fait je propose éventuellement de garder juste les mots en gras puisque c'est juste le plan. Le reste dit verbalement</a:t>
            </a:r>
          </a:p>
        </p188:txBody>
      </p188:reply>
    </p188:replyLst>
    <p188:txBody>
      <a:bodyPr/>
      <a:lstStyle/>
      <a:p>
        <a:r>
          <a:rPr lang="fr-FR"/>
          <a:t>Je propose d'ajouter un point du genre: "Se féliciter: un mot sur les bonnes performances qui peuvent rendre fiers tous les contributeurs de la trajectoire"</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D3FD8C-AB8C-4ED2-8A71-E48040E03B0D}" type="datetimeFigureOut">
              <a:rPr lang="fr-CA" smtClean="0"/>
              <a:t>2025-02-04</a:t>
            </a:fld>
            <a:endParaRPr lang="fr-CA"/>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D63D704-B3DE-4362-B744-DF3AC3482AE2}" type="slidenum">
              <a:rPr lang="fr-CA" smtClean="0"/>
              <a:t>‹N°›</a:t>
            </a:fld>
            <a:endParaRPr lang="fr-CA"/>
          </a:p>
        </p:txBody>
      </p:sp>
    </p:spTree>
    <p:extLst>
      <p:ext uri="{BB962C8B-B14F-4D97-AF65-F5344CB8AC3E}">
        <p14:creationId xmlns:p14="http://schemas.microsoft.com/office/powerpoint/2010/main" val="18706155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BD14D8-211E-4C7A-8733-A97A5983328C}" type="datetimeFigureOut">
              <a:rPr lang="fr-CA" smtClean="0"/>
              <a:t>2025-02-04</a:t>
            </a:fld>
            <a:endParaRPr lang="fr-CA"/>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9DE9E0-F4BD-4522-8C2A-92FE00CE4B04}" type="slidenum">
              <a:rPr lang="fr-CA" smtClean="0"/>
              <a:t>‹N°›</a:t>
            </a:fld>
            <a:endParaRPr lang="fr-CA"/>
          </a:p>
        </p:txBody>
      </p:sp>
    </p:spTree>
    <p:extLst>
      <p:ext uri="{BB962C8B-B14F-4D97-AF65-F5344CB8AC3E}">
        <p14:creationId xmlns:p14="http://schemas.microsoft.com/office/powerpoint/2010/main" val="42176441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1800">
                <a:effectLst/>
                <a:latin typeface="Segoe UI" panose="020B0502040204020203" pitchFamily="34" charset="0"/>
              </a:rPr>
              <a:t>2. Se féliciter: un mot sur les bonnes performances qui peuvent rendre fiers tous les contributeurs de la trajectoire</a:t>
            </a:r>
            <a:endParaRPr lang="fr-CA"/>
          </a:p>
        </p:txBody>
      </p:sp>
      <p:sp>
        <p:nvSpPr>
          <p:cNvPr id="4" name="Espace réservé du numéro de diapositive 3"/>
          <p:cNvSpPr>
            <a:spLocks noGrp="1"/>
          </p:cNvSpPr>
          <p:nvPr>
            <p:ph type="sldNum" sz="quarter" idx="5"/>
          </p:nvPr>
        </p:nvSpPr>
        <p:spPr/>
        <p:txBody>
          <a:bodyPr/>
          <a:lstStyle/>
          <a:p>
            <a:fld id="{AD9DE9E0-F4BD-4522-8C2A-92FE00CE4B04}" type="slidenum">
              <a:rPr lang="fr-CA" smtClean="0"/>
              <a:t>5</a:t>
            </a:fld>
            <a:endParaRPr lang="fr-CA"/>
          </a:p>
        </p:txBody>
      </p:sp>
    </p:spTree>
    <p:extLst>
      <p:ext uri="{BB962C8B-B14F-4D97-AF65-F5344CB8AC3E}">
        <p14:creationId xmlns:p14="http://schemas.microsoft.com/office/powerpoint/2010/main" val="2359453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AD9DE9E0-F4BD-4522-8C2A-92FE00CE4B04}" type="slidenum">
              <a:rPr lang="fr-CA" smtClean="0"/>
              <a:t>9</a:t>
            </a:fld>
            <a:endParaRPr lang="fr-CA"/>
          </a:p>
        </p:txBody>
      </p:sp>
    </p:spTree>
    <p:extLst>
      <p:ext uri="{BB962C8B-B14F-4D97-AF65-F5344CB8AC3E}">
        <p14:creationId xmlns:p14="http://schemas.microsoft.com/office/powerpoint/2010/main" val="26239666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1" dirty="0"/>
              <a:t>Notes pour l’animateur:</a:t>
            </a:r>
          </a:p>
          <a:p>
            <a:endParaRPr lang="fr-CA" dirty="0"/>
          </a:p>
          <a:p>
            <a:r>
              <a:rPr lang="fr-CA" dirty="0"/>
              <a:t>Q1: Norme 1: la trajectoire de soins du PQDNSU DOIT débuter lors du suivi de grossesse avec l’information donnée à TOUS les parents, pour une prise d décision éclairer de participer ou non</a:t>
            </a:r>
          </a:p>
          <a:p>
            <a:r>
              <a:rPr lang="fr-CA" dirty="0"/>
              <a:t>Lors du prélèvement: demander le consentement libre et éclairé aux parents</a:t>
            </a:r>
          </a:p>
          <a:p>
            <a:r>
              <a:rPr lang="fr-CA" dirty="0"/>
              <a:t>Les buvards pour les NN dont les parents ont refusé la participation doivent être retournés au labo fiduciaire avec la signature des parents. De même pour les NN décédés avant le prélèvement, ou ceux qui ont été transférés (à compléter par YG au besoin)</a:t>
            </a:r>
          </a:p>
          <a:p>
            <a:endParaRPr lang="fr-CA" dirty="0"/>
          </a:p>
          <a:p>
            <a:r>
              <a:rPr lang="fr-CA" dirty="0"/>
              <a:t>Q2: Norme 2.1: Super! Nous dépassons la norme! Félicitations aux secteurs concernés et continuons le bon travail!</a:t>
            </a:r>
          </a:p>
          <a:p>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Q3: Norme 4.3: 99,55% </a:t>
            </a:r>
            <a:r>
              <a:rPr lang="fr-CA" sz="1200" dirty="0">
                <a:solidFill>
                  <a:srgbClr val="00B050"/>
                </a:solidFill>
              </a:rPr>
              <a:t>des échantillons analysés par le centre fiduciaire sont classifiés dans un délai de 3 jour ouvrable sauf pour les anomalies de l’hémoglobine et la FK. Bon travail à l’équipe du laboratoire du CHU de Québec!</a:t>
            </a:r>
          </a:p>
          <a:p>
            <a:endParaRPr lang="fr-CA" dirty="0"/>
          </a:p>
          <a:p>
            <a:r>
              <a:rPr lang="fr-CA" dirty="0"/>
              <a:t>Q4: Norme 2.5: 97% des premiers échantillons prélevés sont de qualité analysable au laboratoire. Nous sommes proches de la cible de 99%. Les efforts doivent se poursuivre. Enjeux? Recommandations?</a:t>
            </a:r>
          </a:p>
          <a:p>
            <a:endParaRPr lang="fr-CA" dirty="0"/>
          </a:p>
          <a:p>
            <a:r>
              <a:rPr lang="fr-CA" dirty="0"/>
              <a:t>Q5: Norme 4.4: seulement 57,68% des reprises de prélèvements sont fait dans le délai de 15 jours: problématique des CLSC durant la pandémie et de clic santé. Nous espérons une amélioration des données dans les années à venir avec la reprise des reprises de prélèvements dans les centres accoucheurs. Comment s’assurer que ce service est offert le plus rapidement possible aux familles?</a:t>
            </a:r>
          </a:p>
          <a:p>
            <a:endParaRPr lang="fr-CA" sz="1200" dirty="0">
              <a:solidFill>
                <a:srgbClr val="00B05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Q6: Norme 4.8 : Dans la cible! Félicitations aux secteurs concernés et merci du bon travail!</a:t>
            </a:r>
          </a:p>
          <a:p>
            <a:endParaRPr lang="fr-CA" sz="1200" dirty="0">
              <a:solidFill>
                <a:srgbClr val="00B050"/>
              </a:solidFill>
            </a:endParaRPr>
          </a:p>
          <a:p>
            <a:r>
              <a:rPr lang="fr-CA" sz="1200" dirty="0">
                <a:solidFill>
                  <a:srgbClr val="00B050"/>
                </a:solidFill>
              </a:rPr>
              <a:t>Q7: </a:t>
            </a:r>
            <a:r>
              <a:rPr lang="fr-CA" b="0" i="0" dirty="0">
                <a:solidFill>
                  <a:srgbClr val="000000"/>
                </a:solidFill>
                <a:effectLst/>
                <a:latin typeface="Segoe UI" panose="020B0502040204020203" pitchFamily="34" charset="0"/>
              </a:rPr>
              <a:t>Norme 7.3</a:t>
            </a:r>
            <a:r>
              <a:rPr lang="fr-CA" sz="1200" b="0" i="0" dirty="0">
                <a:solidFill>
                  <a:srgbClr val="00B050"/>
                </a:solidFill>
                <a:effectLst/>
                <a:latin typeface="Segoe UI" panose="020B0502040204020203" pitchFamily="34" charset="0"/>
              </a:rPr>
              <a:t>: Toutes les réponses sont bonnes. Des solutions sont à envisager.</a:t>
            </a:r>
            <a:endParaRPr lang="fr-CA" dirty="0"/>
          </a:p>
          <a:p>
            <a:endParaRPr lang="fr-CA" dirty="0"/>
          </a:p>
          <a:p>
            <a:endParaRPr lang="fr-CA" dirty="0"/>
          </a:p>
        </p:txBody>
      </p:sp>
      <p:sp>
        <p:nvSpPr>
          <p:cNvPr id="4" name="Espace réservé du numéro de diapositive 3"/>
          <p:cNvSpPr>
            <a:spLocks noGrp="1"/>
          </p:cNvSpPr>
          <p:nvPr>
            <p:ph type="sldNum" sz="quarter" idx="5"/>
          </p:nvPr>
        </p:nvSpPr>
        <p:spPr/>
        <p:txBody>
          <a:bodyPr/>
          <a:lstStyle/>
          <a:p>
            <a:fld id="{AD9DE9E0-F4BD-4522-8C2A-92FE00CE4B04}" type="slidenum">
              <a:rPr lang="fr-CA" smtClean="0"/>
              <a:t>10</a:t>
            </a:fld>
            <a:endParaRPr lang="fr-CA"/>
          </a:p>
        </p:txBody>
      </p:sp>
    </p:spTree>
    <p:extLst>
      <p:ext uri="{BB962C8B-B14F-4D97-AF65-F5344CB8AC3E}">
        <p14:creationId xmlns:p14="http://schemas.microsoft.com/office/powerpoint/2010/main" val="15471708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Accueil">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1199536"/>
            <a:ext cx="12191999" cy="2035125"/>
          </a:xfrm>
        </p:spPr>
        <p:txBody>
          <a:bodyPr anchor="b">
            <a:normAutofit/>
          </a:bodyPr>
          <a:lstStyle>
            <a:lvl1pPr algn="ctr">
              <a:defRPr sz="6000" b="0">
                <a:latin typeface="+mn-lt"/>
              </a:defRPr>
            </a:lvl1pPr>
          </a:lstStyle>
          <a:p>
            <a:r>
              <a:rPr lang="fr-FR" dirty="0"/>
              <a:t>MODIFIEZ LE STYLE DU TITRE</a:t>
            </a:r>
            <a:endParaRPr lang="en-US" dirty="0"/>
          </a:p>
        </p:txBody>
      </p:sp>
      <p:sp>
        <p:nvSpPr>
          <p:cNvPr id="3" name="Subtitle 2"/>
          <p:cNvSpPr>
            <a:spLocks noGrp="1"/>
          </p:cNvSpPr>
          <p:nvPr>
            <p:ph type="subTitle" idx="1" hasCustomPrompt="1"/>
          </p:nvPr>
        </p:nvSpPr>
        <p:spPr>
          <a:xfrm>
            <a:off x="2874202" y="3434891"/>
            <a:ext cx="6443594" cy="1655762"/>
          </a:xfrm>
        </p:spPr>
        <p:txBody>
          <a:bodyPr>
            <a:normAutofit/>
          </a:bodyPr>
          <a:lstStyle>
            <a:lvl1pPr marL="0" indent="0" algn="ctr">
              <a:buNone/>
              <a:defRPr sz="4000" b="1">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MODIFIER LE STYLE DES SOUS-TITRES DU MASQUE</a:t>
            </a:r>
            <a:endParaRPr lang="en-US" dirty="0"/>
          </a:p>
        </p:txBody>
      </p:sp>
      <p:pic>
        <p:nvPicPr>
          <p:cNvPr id="4" name="Imag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3976" y="5368326"/>
            <a:ext cx="3938024" cy="1487427"/>
          </a:xfrm>
          <a:prstGeom prst="rect">
            <a:avLst/>
          </a:prstGeom>
        </p:spPr>
      </p:pic>
      <p:pic>
        <p:nvPicPr>
          <p:cNvPr id="5" name="Imag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9336" y="5371668"/>
            <a:ext cx="3685888" cy="1484086"/>
          </a:xfrm>
          <a:prstGeom prst="rect">
            <a:avLst/>
          </a:prstGeom>
        </p:spPr>
      </p:pic>
    </p:spTree>
    <p:extLst>
      <p:ext uri="{BB962C8B-B14F-4D97-AF65-F5344CB8AC3E}">
        <p14:creationId xmlns:p14="http://schemas.microsoft.com/office/powerpoint/2010/main" val="1697440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ompara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602428"/>
            <a:ext cx="10515600" cy="405531"/>
          </a:xfrm>
        </p:spPr>
        <p:txBody>
          <a:bodyPr>
            <a:normAutofit/>
          </a:bodyPr>
          <a:lstStyle>
            <a:lvl1pPr>
              <a:defRPr sz="3600">
                <a:latin typeface="+mn-lt"/>
              </a:defRPr>
            </a:lvl1pPr>
          </a:lstStyle>
          <a:p>
            <a:r>
              <a:rPr lang="fr-FR" dirty="0"/>
              <a:t>MODIFIEZ LE STYLE DU TITRE</a:t>
            </a:r>
            <a:endParaRPr lang="en-US" dirty="0"/>
          </a:p>
        </p:txBody>
      </p:sp>
      <p:sp>
        <p:nvSpPr>
          <p:cNvPr id="3" name="Text Placeholder 2"/>
          <p:cNvSpPr>
            <a:spLocks noGrp="1"/>
          </p:cNvSpPr>
          <p:nvPr>
            <p:ph type="body" idx="1" hasCustomPrompt="1"/>
          </p:nvPr>
        </p:nvSpPr>
        <p:spPr>
          <a:xfrm>
            <a:off x="839789" y="1364071"/>
            <a:ext cx="5157787" cy="823912"/>
          </a:xfrm>
        </p:spPr>
        <p:txBody>
          <a:bodyPr anchor="b"/>
          <a:lstStyle>
            <a:lvl1pPr marL="0" indent="0">
              <a:lnSpc>
                <a:spcPct val="100000"/>
              </a:lnSpc>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Modifier les styles </a:t>
            </a:r>
            <a:br>
              <a:rPr lang="fr-FR" dirty="0"/>
            </a:br>
            <a:r>
              <a:rPr lang="fr-FR" dirty="0"/>
              <a:t>du texte du masque</a:t>
            </a:r>
          </a:p>
        </p:txBody>
      </p:sp>
      <p:sp>
        <p:nvSpPr>
          <p:cNvPr id="4" name="Content Placeholder 3"/>
          <p:cNvSpPr>
            <a:spLocks noGrp="1"/>
          </p:cNvSpPr>
          <p:nvPr>
            <p:ph sz="half" idx="2" hasCustomPrompt="1"/>
          </p:nvPr>
        </p:nvSpPr>
        <p:spPr>
          <a:xfrm>
            <a:off x="839789" y="2544096"/>
            <a:ext cx="5157787" cy="3067667"/>
          </a:xfrm>
        </p:spPr>
        <p:txBody>
          <a:bodyPr>
            <a:normAutofit/>
          </a:bodyPr>
          <a:lstStyle>
            <a:lvl1pPr>
              <a:buClr>
                <a:schemeClr val="accent3">
                  <a:lumMod val="40000"/>
                  <a:lumOff val="60000"/>
                </a:schemeClr>
              </a:buClr>
              <a:defRPr sz="2400"/>
            </a:lvl1pPr>
            <a:lvl2pPr>
              <a:buClr>
                <a:schemeClr val="accent3">
                  <a:lumMod val="40000"/>
                  <a:lumOff val="60000"/>
                </a:schemeClr>
              </a:buClr>
              <a:defRPr sz="2000"/>
            </a:lvl2pPr>
            <a:lvl3pPr>
              <a:buClr>
                <a:schemeClr val="accent3">
                  <a:lumMod val="40000"/>
                  <a:lumOff val="60000"/>
                </a:schemeClr>
              </a:buClr>
              <a:defRPr sz="1800"/>
            </a:lvl3pPr>
            <a:lvl4pPr>
              <a:buClr>
                <a:schemeClr val="accent3">
                  <a:lumMod val="40000"/>
                  <a:lumOff val="60000"/>
                </a:schemeClr>
              </a:buClr>
              <a:defRPr sz="1600"/>
            </a:lvl4pPr>
            <a:lvl5pPr>
              <a:buClr>
                <a:schemeClr val="accent3">
                  <a:lumMod val="40000"/>
                  <a:lumOff val="60000"/>
                </a:schemeClr>
              </a:buClr>
              <a:defRPr sz="1600"/>
            </a:lvl5pPr>
          </a:lstStyle>
          <a:p>
            <a:pPr lvl="0"/>
            <a:r>
              <a:rPr lang="fr-FR" dirty="0"/>
              <a:t>Modifier les styles </a:t>
            </a:r>
            <a:br>
              <a:rPr lang="fr-FR" dirty="0"/>
            </a:br>
            <a:r>
              <a:rPr lang="fr-FR" dirty="0"/>
              <a:t>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5" name="Text Placeholder 4"/>
          <p:cNvSpPr>
            <a:spLocks noGrp="1"/>
          </p:cNvSpPr>
          <p:nvPr>
            <p:ph type="body" sz="quarter" idx="3" hasCustomPrompt="1"/>
          </p:nvPr>
        </p:nvSpPr>
        <p:spPr>
          <a:xfrm>
            <a:off x="6172201" y="1364071"/>
            <a:ext cx="5183188" cy="823912"/>
          </a:xfrm>
        </p:spPr>
        <p:txBody>
          <a:bodyPr anchor="b"/>
          <a:lstStyle>
            <a:lvl1pPr marL="0" indent="0">
              <a:lnSpc>
                <a:spcPct val="100000"/>
              </a:lnSpc>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Modifier les styles </a:t>
            </a:r>
            <a:br>
              <a:rPr lang="fr-FR" dirty="0"/>
            </a:br>
            <a:r>
              <a:rPr lang="fr-FR" dirty="0"/>
              <a:t>du texte du masque</a:t>
            </a:r>
          </a:p>
        </p:txBody>
      </p:sp>
      <p:sp>
        <p:nvSpPr>
          <p:cNvPr id="10" name="Content Placeholder 3"/>
          <p:cNvSpPr>
            <a:spLocks noGrp="1"/>
          </p:cNvSpPr>
          <p:nvPr>
            <p:ph sz="half" idx="13" hasCustomPrompt="1"/>
          </p:nvPr>
        </p:nvSpPr>
        <p:spPr>
          <a:xfrm>
            <a:off x="6196013" y="2527042"/>
            <a:ext cx="5157787" cy="3067667"/>
          </a:xfrm>
        </p:spPr>
        <p:txBody>
          <a:bodyPr>
            <a:normAutofit/>
          </a:bodyPr>
          <a:lstStyle>
            <a:lvl1pPr>
              <a:buClr>
                <a:schemeClr val="accent3">
                  <a:lumMod val="40000"/>
                  <a:lumOff val="60000"/>
                </a:schemeClr>
              </a:buClr>
              <a:defRPr sz="2400"/>
            </a:lvl1pPr>
            <a:lvl2pPr>
              <a:buClr>
                <a:schemeClr val="accent3">
                  <a:lumMod val="40000"/>
                  <a:lumOff val="60000"/>
                </a:schemeClr>
              </a:buClr>
              <a:defRPr sz="2000"/>
            </a:lvl2pPr>
            <a:lvl3pPr>
              <a:buClr>
                <a:schemeClr val="accent3">
                  <a:lumMod val="40000"/>
                  <a:lumOff val="60000"/>
                </a:schemeClr>
              </a:buClr>
              <a:defRPr sz="1800"/>
            </a:lvl3pPr>
            <a:lvl4pPr>
              <a:buClr>
                <a:schemeClr val="accent3">
                  <a:lumMod val="40000"/>
                  <a:lumOff val="60000"/>
                </a:schemeClr>
              </a:buClr>
              <a:defRPr sz="1600"/>
            </a:lvl4pPr>
            <a:lvl5pPr>
              <a:buClr>
                <a:schemeClr val="accent3">
                  <a:lumMod val="40000"/>
                  <a:lumOff val="60000"/>
                </a:schemeClr>
              </a:buClr>
              <a:defRPr sz="1600"/>
            </a:lvl5pPr>
          </a:lstStyle>
          <a:p>
            <a:pPr lvl="0"/>
            <a:r>
              <a:rPr lang="fr-FR" dirty="0"/>
              <a:t>Modifier les styles </a:t>
            </a:r>
            <a:br>
              <a:rPr lang="fr-FR" dirty="0"/>
            </a:br>
            <a:r>
              <a:rPr lang="fr-FR" dirty="0"/>
              <a:t>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pic>
        <p:nvPicPr>
          <p:cNvPr id="7" name="Imag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33427" y="5691039"/>
            <a:ext cx="2258573" cy="1173482"/>
          </a:xfrm>
          <a:prstGeom prst="rect">
            <a:avLst/>
          </a:prstGeom>
        </p:spPr>
      </p:pic>
      <p:pic>
        <p:nvPicPr>
          <p:cNvPr id="8" name="Imag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669447"/>
            <a:ext cx="2034433" cy="1188553"/>
          </a:xfrm>
          <a:prstGeom prst="rect">
            <a:avLst/>
          </a:prstGeom>
        </p:spPr>
      </p:pic>
    </p:spTree>
    <p:extLst>
      <p:ext uri="{BB962C8B-B14F-4D97-AF65-F5344CB8AC3E}">
        <p14:creationId xmlns:p14="http://schemas.microsoft.com/office/powerpoint/2010/main" val="3761593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Diapositive de titr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1199536"/>
            <a:ext cx="12191999" cy="2035125"/>
          </a:xfrm>
        </p:spPr>
        <p:txBody>
          <a:bodyPr anchor="b">
            <a:normAutofit/>
          </a:bodyPr>
          <a:lstStyle>
            <a:lvl1pPr algn="ctr">
              <a:defRPr sz="6000" b="0">
                <a:latin typeface="+mn-lt"/>
              </a:defRPr>
            </a:lvl1pPr>
          </a:lstStyle>
          <a:p>
            <a:r>
              <a:rPr lang="fr-FR" dirty="0"/>
              <a:t>MODIFIEZ LE STYLE DU TITRE</a:t>
            </a:r>
            <a:endParaRPr lang="en-US" dirty="0"/>
          </a:p>
        </p:txBody>
      </p:sp>
      <p:sp>
        <p:nvSpPr>
          <p:cNvPr id="3" name="Subtitle 2"/>
          <p:cNvSpPr>
            <a:spLocks noGrp="1"/>
          </p:cNvSpPr>
          <p:nvPr>
            <p:ph type="subTitle" idx="1" hasCustomPrompt="1"/>
          </p:nvPr>
        </p:nvSpPr>
        <p:spPr>
          <a:xfrm>
            <a:off x="2874202" y="3434891"/>
            <a:ext cx="6443594" cy="1655762"/>
          </a:xfrm>
        </p:spPr>
        <p:txBody>
          <a:bodyPr>
            <a:normAutofit/>
          </a:bodyPr>
          <a:lstStyle>
            <a:lvl1pPr marL="0" indent="0" algn="ctr">
              <a:buNone/>
              <a:defRPr sz="4000" b="1">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MODIFIER LE STYLE DES SOUS-TITRES DU MASQUE</a:t>
            </a:r>
            <a:endParaRPr lang="en-US" dirty="0"/>
          </a:p>
        </p:txBody>
      </p:sp>
      <p:pic>
        <p:nvPicPr>
          <p:cNvPr id="5" name="Imag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33427" y="5691039"/>
            <a:ext cx="2258573" cy="1173482"/>
          </a:xfrm>
          <a:prstGeom prst="rect">
            <a:avLst/>
          </a:prstGeom>
        </p:spPr>
      </p:pic>
      <p:pic>
        <p:nvPicPr>
          <p:cNvPr id="6" name="Imag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669447"/>
            <a:ext cx="2034433" cy="1188553"/>
          </a:xfrm>
          <a:prstGeom prst="rect">
            <a:avLst/>
          </a:prstGeom>
        </p:spPr>
      </p:pic>
    </p:spTree>
    <p:extLst>
      <p:ext uri="{BB962C8B-B14F-4D97-AF65-F5344CB8AC3E}">
        <p14:creationId xmlns:p14="http://schemas.microsoft.com/office/powerpoint/2010/main" val="2664340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fr-FR" dirty="0"/>
              <a:t>MODIFIEZ LE STYLE DU TITRE</a:t>
            </a:r>
            <a:endParaRPr lang="en-US" dirty="0"/>
          </a:p>
        </p:txBody>
      </p:sp>
      <p:sp>
        <p:nvSpPr>
          <p:cNvPr id="3" name="Content Placeholder 2"/>
          <p:cNvSpPr>
            <a:spLocks noGrp="1"/>
          </p:cNvSpPr>
          <p:nvPr>
            <p:ph idx="1"/>
          </p:nvPr>
        </p:nvSpPr>
        <p:spPr/>
        <p:txBody>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pic>
        <p:nvPicPr>
          <p:cNvPr id="4" name="Imag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33427" y="5691039"/>
            <a:ext cx="2258573" cy="1173482"/>
          </a:xfrm>
          <a:prstGeom prst="rect">
            <a:avLst/>
          </a:prstGeom>
        </p:spPr>
      </p:pic>
      <p:pic>
        <p:nvPicPr>
          <p:cNvPr id="5" name="Imag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669447"/>
            <a:ext cx="2034433" cy="1188553"/>
          </a:xfrm>
          <a:prstGeom prst="rect">
            <a:avLst/>
          </a:prstGeom>
        </p:spPr>
      </p:pic>
    </p:spTree>
    <p:extLst>
      <p:ext uri="{BB962C8B-B14F-4D97-AF65-F5344CB8AC3E}">
        <p14:creationId xmlns:p14="http://schemas.microsoft.com/office/powerpoint/2010/main" val="2184390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796414"/>
            <a:ext cx="10515600" cy="550605"/>
          </a:xfrm>
        </p:spPr>
        <p:txBody>
          <a:bodyPr anchor="b">
            <a:normAutofit/>
          </a:bodyPr>
          <a:lstStyle>
            <a:lvl1pPr>
              <a:defRPr sz="3600"/>
            </a:lvl1pPr>
          </a:lstStyle>
          <a:p>
            <a:r>
              <a:rPr lang="fr-FR" dirty="0"/>
              <a:t>MODIFIEZ LE STYLE DU TITRE</a:t>
            </a:r>
            <a:endParaRPr lang="en-US" dirty="0"/>
          </a:p>
        </p:txBody>
      </p:sp>
      <p:sp>
        <p:nvSpPr>
          <p:cNvPr id="3" name="Text Placeholder 2"/>
          <p:cNvSpPr>
            <a:spLocks noGrp="1"/>
          </p:cNvSpPr>
          <p:nvPr>
            <p:ph type="body" idx="1"/>
          </p:nvPr>
        </p:nvSpPr>
        <p:spPr>
          <a:xfrm>
            <a:off x="831850" y="1858298"/>
            <a:ext cx="10515600" cy="3352800"/>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Modifier les styles du texte du masque</a:t>
            </a:r>
          </a:p>
        </p:txBody>
      </p:sp>
      <p:pic>
        <p:nvPicPr>
          <p:cNvPr id="4" name="Imag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33427" y="5691039"/>
            <a:ext cx="2258573" cy="1173482"/>
          </a:xfrm>
          <a:prstGeom prst="rect">
            <a:avLst/>
          </a:prstGeom>
        </p:spPr>
      </p:pic>
      <p:pic>
        <p:nvPicPr>
          <p:cNvPr id="5" name="Imag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669447"/>
            <a:ext cx="2034433" cy="1188553"/>
          </a:xfrm>
          <a:prstGeom prst="rect">
            <a:avLst/>
          </a:prstGeom>
        </p:spPr>
      </p:pic>
    </p:spTree>
    <p:extLst>
      <p:ext uri="{BB962C8B-B14F-4D97-AF65-F5344CB8AC3E}">
        <p14:creationId xmlns:p14="http://schemas.microsoft.com/office/powerpoint/2010/main" val="3981195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fr-FR" dirty="0"/>
              <a:t>MODIFIEZ LE STYLE DU TITRE</a:t>
            </a:r>
            <a:endParaRPr lang="en-US" dirty="0"/>
          </a:p>
        </p:txBody>
      </p:sp>
      <p:sp>
        <p:nvSpPr>
          <p:cNvPr id="3" name="Content Placeholder 2"/>
          <p:cNvSpPr>
            <a:spLocks noGrp="1"/>
          </p:cNvSpPr>
          <p:nvPr>
            <p:ph sz="half" idx="1" hasCustomPrompt="1"/>
          </p:nvPr>
        </p:nvSpPr>
        <p:spPr>
          <a:xfrm>
            <a:off x="838200" y="1825625"/>
            <a:ext cx="5181600" cy="4351338"/>
          </a:xfrm>
        </p:spPr>
        <p:txBody>
          <a:bodyPr/>
          <a:lstStyle>
            <a:lvl1pPr>
              <a:defRPr/>
            </a:lvl1pPr>
          </a:lstStyle>
          <a:p>
            <a:pPr lvl="0"/>
            <a:r>
              <a:rPr lang="fr-FR" dirty="0"/>
              <a:t>Modifier les styles </a:t>
            </a:r>
            <a:br>
              <a:rPr lang="fr-FR" dirty="0"/>
            </a:br>
            <a:r>
              <a:rPr lang="fr-FR" dirty="0"/>
              <a:t>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Content Placeholder 3"/>
          <p:cNvSpPr>
            <a:spLocks noGrp="1"/>
          </p:cNvSpPr>
          <p:nvPr>
            <p:ph sz="half" idx="2" hasCustomPrompt="1"/>
          </p:nvPr>
        </p:nvSpPr>
        <p:spPr>
          <a:xfrm>
            <a:off x="6172200" y="1825625"/>
            <a:ext cx="5181600" cy="4351338"/>
          </a:xfrm>
        </p:spPr>
        <p:txBody>
          <a:bodyPr/>
          <a:lstStyle>
            <a:lvl1pPr>
              <a:defRPr/>
            </a:lvl1pPr>
          </a:lstStyle>
          <a:p>
            <a:pPr lvl="0"/>
            <a:r>
              <a:rPr lang="fr-FR" dirty="0"/>
              <a:t>Modifier les styles </a:t>
            </a:r>
            <a:br>
              <a:rPr lang="fr-FR" dirty="0"/>
            </a:br>
            <a:r>
              <a:rPr lang="fr-FR" dirty="0"/>
              <a:t>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pic>
        <p:nvPicPr>
          <p:cNvPr id="5" name="Imag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33427" y="5691039"/>
            <a:ext cx="2258573" cy="1173482"/>
          </a:xfrm>
          <a:prstGeom prst="rect">
            <a:avLst/>
          </a:prstGeom>
        </p:spPr>
      </p:pic>
      <p:pic>
        <p:nvPicPr>
          <p:cNvPr id="6" name="Imag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669447"/>
            <a:ext cx="2034433" cy="1188553"/>
          </a:xfrm>
          <a:prstGeom prst="rect">
            <a:avLst/>
          </a:prstGeom>
        </p:spPr>
      </p:pic>
    </p:spTree>
    <p:extLst>
      <p:ext uri="{BB962C8B-B14F-4D97-AF65-F5344CB8AC3E}">
        <p14:creationId xmlns:p14="http://schemas.microsoft.com/office/powerpoint/2010/main" val="3642292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fr-FR" dirty="0"/>
              <a:t>MODIFIEZ LE STYLE DU TITRE</a:t>
            </a:r>
            <a:endParaRPr lang="en-US" dirty="0"/>
          </a:p>
        </p:txBody>
      </p:sp>
      <p:pic>
        <p:nvPicPr>
          <p:cNvPr id="3" name="Imag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33427" y="5691039"/>
            <a:ext cx="2258573" cy="1173482"/>
          </a:xfrm>
          <a:prstGeom prst="rect">
            <a:avLst/>
          </a:prstGeom>
        </p:spPr>
      </p:pic>
      <p:pic>
        <p:nvPicPr>
          <p:cNvPr id="4" name="Imag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669447"/>
            <a:ext cx="2034433" cy="1188553"/>
          </a:xfrm>
          <a:prstGeom prst="rect">
            <a:avLst/>
          </a:prstGeom>
        </p:spPr>
      </p:pic>
    </p:spTree>
    <p:extLst>
      <p:ext uri="{BB962C8B-B14F-4D97-AF65-F5344CB8AC3E}">
        <p14:creationId xmlns:p14="http://schemas.microsoft.com/office/powerpoint/2010/main" val="737397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33427" y="5691039"/>
            <a:ext cx="2258573" cy="1173482"/>
          </a:xfrm>
          <a:prstGeom prst="rect">
            <a:avLst/>
          </a:prstGeom>
        </p:spPr>
      </p:pic>
      <p:pic>
        <p:nvPicPr>
          <p:cNvPr id="3" name="Imag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669447"/>
            <a:ext cx="2034433" cy="1188553"/>
          </a:xfrm>
          <a:prstGeom prst="rect">
            <a:avLst/>
          </a:prstGeom>
        </p:spPr>
      </p:pic>
    </p:spTree>
    <p:extLst>
      <p:ext uri="{BB962C8B-B14F-4D97-AF65-F5344CB8AC3E}">
        <p14:creationId xmlns:p14="http://schemas.microsoft.com/office/powerpoint/2010/main" val="384743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629265"/>
            <a:ext cx="3932237" cy="1002890"/>
          </a:xfrm>
        </p:spPr>
        <p:txBody>
          <a:bodyPr anchor="b"/>
          <a:lstStyle>
            <a:lvl1pPr>
              <a:defRPr sz="3200">
                <a:solidFill>
                  <a:schemeClr val="accent2"/>
                </a:solidFill>
              </a:defRPr>
            </a:lvl1pPr>
          </a:lstStyle>
          <a:p>
            <a:r>
              <a:rPr lang="fr-FR" dirty="0"/>
              <a:t>Modifiez </a:t>
            </a:r>
            <a:br>
              <a:rPr lang="fr-FR" dirty="0"/>
            </a:br>
            <a:r>
              <a:rPr lang="fr-FR" dirty="0"/>
              <a:t>le style du titre</a:t>
            </a:r>
            <a:endParaRPr lang="en-US" dirty="0"/>
          </a:p>
        </p:txBody>
      </p:sp>
      <p:sp>
        <p:nvSpPr>
          <p:cNvPr id="3" name="Content Placeholder 2"/>
          <p:cNvSpPr>
            <a:spLocks noGrp="1"/>
          </p:cNvSpPr>
          <p:nvPr>
            <p:ph idx="1" hasCustomPrompt="1"/>
          </p:nvPr>
        </p:nvSpPr>
        <p:spPr>
          <a:xfrm>
            <a:off x="5183188" y="1936955"/>
            <a:ext cx="5504477" cy="330364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fr-FR" dirty="0"/>
              <a:t>Modifier les styles </a:t>
            </a:r>
            <a:br>
              <a:rPr lang="fr-FR" dirty="0"/>
            </a:br>
            <a:r>
              <a:rPr lang="fr-FR" dirty="0"/>
              <a:t>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Text Placeholder 3"/>
          <p:cNvSpPr>
            <a:spLocks noGrp="1"/>
          </p:cNvSpPr>
          <p:nvPr>
            <p:ph type="body" sz="half" idx="2" hasCustomPrompt="1"/>
          </p:nvPr>
        </p:nvSpPr>
        <p:spPr>
          <a:xfrm>
            <a:off x="839788" y="1936954"/>
            <a:ext cx="3932237" cy="3310323"/>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Modifier les styles </a:t>
            </a:r>
            <a:br>
              <a:rPr lang="fr-FR" dirty="0"/>
            </a:br>
            <a:r>
              <a:rPr lang="fr-FR" dirty="0"/>
              <a:t>du texte du masque</a:t>
            </a:r>
          </a:p>
        </p:txBody>
      </p:sp>
      <p:pic>
        <p:nvPicPr>
          <p:cNvPr id="5" name="Imag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33427" y="5691039"/>
            <a:ext cx="2258573" cy="1173482"/>
          </a:xfrm>
          <a:prstGeom prst="rect">
            <a:avLst/>
          </a:prstGeom>
        </p:spPr>
      </p:pic>
      <p:pic>
        <p:nvPicPr>
          <p:cNvPr id="6" name="Imag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669447"/>
            <a:ext cx="2034433" cy="1188553"/>
          </a:xfrm>
          <a:prstGeom prst="rect">
            <a:avLst/>
          </a:prstGeom>
        </p:spPr>
      </p:pic>
    </p:spTree>
    <p:extLst>
      <p:ext uri="{BB962C8B-B14F-4D97-AF65-F5344CB8AC3E}">
        <p14:creationId xmlns:p14="http://schemas.microsoft.com/office/powerpoint/2010/main" val="3339734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382250"/>
            <a:ext cx="3932237" cy="1263445"/>
          </a:xfrm>
        </p:spPr>
        <p:txBody>
          <a:bodyPr anchor="b"/>
          <a:lstStyle>
            <a:lvl1pPr>
              <a:defRPr sz="3200">
                <a:solidFill>
                  <a:schemeClr val="accent2"/>
                </a:solidFill>
              </a:defRPr>
            </a:lvl1pPr>
          </a:lstStyle>
          <a:p>
            <a:r>
              <a:rPr lang="fr-FR" dirty="0"/>
              <a:t>Modifiez </a:t>
            </a:r>
            <a:br>
              <a:rPr lang="fr-FR" dirty="0"/>
            </a:br>
            <a:r>
              <a:rPr lang="fr-FR" dirty="0"/>
              <a:t>le style du titre</a:t>
            </a:r>
            <a:endParaRPr lang="en-US" dirty="0"/>
          </a:p>
        </p:txBody>
      </p:sp>
      <p:sp>
        <p:nvSpPr>
          <p:cNvPr id="3" name="Picture Placeholder 2"/>
          <p:cNvSpPr>
            <a:spLocks noGrp="1" noChangeAspect="1"/>
          </p:cNvSpPr>
          <p:nvPr>
            <p:ph type="pic" idx="1"/>
          </p:nvPr>
        </p:nvSpPr>
        <p:spPr>
          <a:xfrm>
            <a:off x="5183188" y="1907458"/>
            <a:ext cx="4462257" cy="3460956"/>
          </a:xfrm>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a:t>Cliquez sur l'icône pour ajouter une image</a:t>
            </a:r>
            <a:endParaRPr lang="en-US" dirty="0"/>
          </a:p>
        </p:txBody>
      </p:sp>
      <p:sp>
        <p:nvSpPr>
          <p:cNvPr id="4" name="Text Placeholder 3"/>
          <p:cNvSpPr>
            <a:spLocks noGrp="1"/>
          </p:cNvSpPr>
          <p:nvPr>
            <p:ph type="body" sz="half" idx="2" hasCustomPrompt="1"/>
          </p:nvPr>
        </p:nvSpPr>
        <p:spPr>
          <a:xfrm>
            <a:off x="839788" y="1937459"/>
            <a:ext cx="3932237" cy="3311014"/>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Modifier les styles </a:t>
            </a:r>
            <a:br>
              <a:rPr lang="fr-FR" dirty="0"/>
            </a:br>
            <a:r>
              <a:rPr lang="fr-FR" dirty="0"/>
              <a:t>du texte du masque</a:t>
            </a:r>
          </a:p>
        </p:txBody>
      </p:sp>
      <p:pic>
        <p:nvPicPr>
          <p:cNvPr id="5" name="Imag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33427" y="5691039"/>
            <a:ext cx="2258573" cy="1173482"/>
          </a:xfrm>
          <a:prstGeom prst="rect">
            <a:avLst/>
          </a:prstGeom>
        </p:spPr>
      </p:pic>
      <p:pic>
        <p:nvPicPr>
          <p:cNvPr id="6" name="Imag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669447"/>
            <a:ext cx="2034433" cy="1188553"/>
          </a:xfrm>
          <a:prstGeom prst="rect">
            <a:avLst/>
          </a:prstGeom>
        </p:spPr>
      </p:pic>
    </p:spTree>
    <p:extLst>
      <p:ext uri="{BB962C8B-B14F-4D97-AF65-F5344CB8AC3E}">
        <p14:creationId xmlns:p14="http://schemas.microsoft.com/office/powerpoint/2010/main" val="485855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806245"/>
            <a:ext cx="10515600" cy="550607"/>
          </a:xfrm>
          <a:prstGeom prst="rect">
            <a:avLst/>
          </a:prstGeom>
        </p:spPr>
        <p:txBody>
          <a:bodyPr vert="horz" lIns="91440" tIns="45720" rIns="91440" bIns="45720" rtlCol="0" anchor="ctr">
            <a:normAutofit/>
          </a:bodyPr>
          <a:lstStyle/>
          <a:p>
            <a:r>
              <a:rPr lang="fr-FR" dirty="0"/>
              <a:t>MODIFIEZ LE STYLE DU TITRE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Tree>
    <p:extLst>
      <p:ext uri="{BB962C8B-B14F-4D97-AF65-F5344CB8AC3E}">
        <p14:creationId xmlns:p14="http://schemas.microsoft.com/office/powerpoint/2010/main" val="2235510819"/>
      </p:ext>
    </p:extLst>
  </p:cSld>
  <p:clrMap bg1="lt1" tx1="dk1" bg2="lt2" tx2="dk2" accent1="accent1" accent2="accent2" accent3="accent3" accent4="accent4" accent5="accent5" accent6="accent6" hlink="hlink" folHlink="folHlink"/>
  <p:sldLayoutIdLst>
    <p:sldLayoutId id="2147483671" r:id="rId1"/>
    <p:sldLayoutId id="2147483680" r:id="rId2"/>
    <p:sldLayoutId id="2147483672" r:id="rId3"/>
    <p:sldLayoutId id="2147483673" r:id="rId4"/>
    <p:sldLayoutId id="2147483674" r:id="rId5"/>
    <p:sldLayoutId id="2147483676" r:id="rId6"/>
    <p:sldLayoutId id="2147483677" r:id="rId7"/>
    <p:sldLayoutId id="2147483678" r:id="rId8"/>
    <p:sldLayoutId id="2147483679" r:id="rId9"/>
    <p:sldLayoutId id="2147483665" r:id="rId10"/>
  </p:sldLayoutIdLst>
  <p:txStyles>
    <p:titleStyle>
      <a:lvl1pPr algn="l" defTabSz="914400" rtl="0" eaLnBrk="1" latinLnBrk="0" hangingPunct="1">
        <a:lnSpc>
          <a:spcPct val="90000"/>
        </a:lnSpc>
        <a:spcBef>
          <a:spcPct val="0"/>
        </a:spcBef>
        <a:buNone/>
        <a:defRPr sz="36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Clr>
          <a:schemeClr val="accent3">
            <a:lumMod val="40000"/>
            <a:lumOff val="60000"/>
          </a:schemeClr>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3">
            <a:lumMod val="40000"/>
            <a:lumOff val="60000"/>
          </a:schemeClr>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3">
            <a:lumMod val="40000"/>
            <a:lumOff val="60000"/>
          </a:schemeClr>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3">
            <a:lumMod val="40000"/>
            <a:lumOff val="60000"/>
          </a:schemeClr>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3">
            <a:lumMod val="40000"/>
            <a:lumOff val="60000"/>
          </a:schemeClr>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microsoft.com/office/2011/relationships/webextension" Target="../webextensions/webextension1.xm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mailto:pqdnsu@mssss.gouv.qc.ca" TargetMode="External"/><Relationship Id="rId1" Type="http://schemas.openxmlformats.org/officeDocument/2006/relationships/slideLayout" Target="../slideLayouts/slideLayout4.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microsoft.com/office/2018/10/relationships/comments" Target="../comments/modernComment_10B_7B586314.xml"/><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A2B2EE-3E73-F180-25A3-C9DB9AB7F928}"/>
              </a:ext>
            </a:extLst>
          </p:cNvPr>
          <p:cNvSpPr>
            <a:spLocks noGrp="1"/>
          </p:cNvSpPr>
          <p:nvPr>
            <p:ph type="ctrTitle"/>
          </p:nvPr>
        </p:nvSpPr>
        <p:spPr>
          <a:xfrm>
            <a:off x="0" y="1543485"/>
            <a:ext cx="12191999" cy="2035125"/>
          </a:xfrm>
        </p:spPr>
        <p:txBody>
          <a:bodyPr>
            <a:normAutofit fontScale="90000"/>
          </a:bodyPr>
          <a:lstStyle/>
          <a:p>
            <a:r>
              <a:rPr lang="fr-CA" dirty="0">
                <a:solidFill>
                  <a:srgbClr val="005D7C"/>
                </a:solidFill>
              </a:rPr>
              <a:t>SVP PRENEZ PLACE À LA TABLE QUI PORTE LA COULEUR DU COLLANT APPOSÉ À VOTRE COCARDE</a:t>
            </a:r>
          </a:p>
        </p:txBody>
      </p:sp>
      <p:sp>
        <p:nvSpPr>
          <p:cNvPr id="4" name="Organigramme : Connecteur 3">
            <a:extLst>
              <a:ext uri="{FF2B5EF4-FFF2-40B4-BE49-F238E27FC236}">
                <a16:creationId xmlns:a16="http://schemas.microsoft.com/office/drawing/2014/main" id="{7796DCE3-5BC1-DD8F-EE6B-249A6DEBC56C}"/>
              </a:ext>
            </a:extLst>
          </p:cNvPr>
          <p:cNvSpPr/>
          <p:nvPr/>
        </p:nvSpPr>
        <p:spPr>
          <a:xfrm>
            <a:off x="4873460" y="4210569"/>
            <a:ext cx="528507" cy="536896"/>
          </a:xfrm>
          <a:prstGeom prst="flowChartConnector">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5" name="Organigramme : Connecteur 4">
            <a:extLst>
              <a:ext uri="{FF2B5EF4-FFF2-40B4-BE49-F238E27FC236}">
                <a16:creationId xmlns:a16="http://schemas.microsoft.com/office/drawing/2014/main" id="{573070E4-D8C2-85DF-D9A8-715D1B381FCE}"/>
              </a:ext>
            </a:extLst>
          </p:cNvPr>
          <p:cNvSpPr/>
          <p:nvPr/>
        </p:nvSpPr>
        <p:spPr>
          <a:xfrm>
            <a:off x="3309766" y="4210569"/>
            <a:ext cx="528507" cy="536896"/>
          </a:xfrm>
          <a:prstGeom prst="flowChartConnector">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Organigramme : Connecteur 5">
            <a:extLst>
              <a:ext uri="{FF2B5EF4-FFF2-40B4-BE49-F238E27FC236}">
                <a16:creationId xmlns:a16="http://schemas.microsoft.com/office/drawing/2014/main" id="{B2540D2B-9D49-DCDF-3555-BE62DBC8B579}"/>
              </a:ext>
            </a:extLst>
          </p:cNvPr>
          <p:cNvSpPr/>
          <p:nvPr/>
        </p:nvSpPr>
        <p:spPr>
          <a:xfrm>
            <a:off x="6437154" y="4210569"/>
            <a:ext cx="528507" cy="536896"/>
          </a:xfrm>
          <a:prstGeom prst="flowChartConnector">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7" name="Organigramme : Connecteur 6">
            <a:extLst>
              <a:ext uri="{FF2B5EF4-FFF2-40B4-BE49-F238E27FC236}">
                <a16:creationId xmlns:a16="http://schemas.microsoft.com/office/drawing/2014/main" id="{EB275CF4-1FDE-C5DE-BB5D-D158512B244D}"/>
              </a:ext>
            </a:extLst>
          </p:cNvPr>
          <p:cNvSpPr/>
          <p:nvPr/>
        </p:nvSpPr>
        <p:spPr>
          <a:xfrm>
            <a:off x="8000848" y="4210569"/>
            <a:ext cx="528507" cy="536896"/>
          </a:xfrm>
          <a:prstGeom prst="flowChartConnector">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42105854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EC840B-9992-10F1-24CF-8A196AF75A36}"/>
              </a:ext>
            </a:extLst>
          </p:cNvPr>
          <p:cNvSpPr>
            <a:spLocks noGrp="1"/>
          </p:cNvSpPr>
          <p:nvPr>
            <p:ph type="title"/>
          </p:nvPr>
        </p:nvSpPr>
        <p:spPr/>
        <p:txBody>
          <a:bodyPr>
            <a:normAutofit fontScale="90000"/>
          </a:bodyPr>
          <a:lstStyle/>
          <a:p>
            <a:endParaRPr lang="fr-CA"/>
          </a:p>
        </p:txBody>
      </p:sp>
      <p:sp>
        <p:nvSpPr>
          <p:cNvPr id="3" name="Espace réservé du texte 2">
            <a:extLst>
              <a:ext uri="{FF2B5EF4-FFF2-40B4-BE49-F238E27FC236}">
                <a16:creationId xmlns:a16="http://schemas.microsoft.com/office/drawing/2014/main" id="{721496AB-CC09-F23C-09ED-C7C118DA6E72}"/>
              </a:ext>
            </a:extLst>
          </p:cNvPr>
          <p:cNvSpPr>
            <a:spLocks noGrp="1"/>
          </p:cNvSpPr>
          <p:nvPr>
            <p:ph type="body" idx="1"/>
          </p:nvPr>
        </p:nvSpPr>
        <p:spPr/>
        <p:txBody>
          <a:bodyPr/>
          <a:lstStyle/>
          <a:p>
            <a:endParaRPr lang="fr-CA"/>
          </a:p>
        </p:txBody>
      </p:sp>
      <mc:AlternateContent xmlns:mc="http://schemas.openxmlformats.org/markup-compatibility/2006" xmlns:we="http://schemas.microsoft.com/office/webextensions/webextension/2010/11" xmlns:pca="http://schemas.microsoft.com/office/powerpoint/2013/contentapp">
        <mc:Choice Requires="we pca">
          <p:graphicFrame>
            <p:nvGraphicFramePr>
              <p:cNvPr id="4" name="Complément 3" title="Forms">
                <a:extLst>
                  <a:ext uri="{FF2B5EF4-FFF2-40B4-BE49-F238E27FC236}">
                    <a16:creationId xmlns:a16="http://schemas.microsoft.com/office/drawing/2014/main" id="{61F95291-D9C0-C4CC-9568-23BE3280539C}"/>
                  </a:ext>
                </a:extLst>
              </p:cNvPr>
              <p:cNvGraphicFramePr>
                <a:graphicFrameLocks noGrp="1"/>
              </p:cNvGraphicFramePr>
              <p:nvPr/>
            </p:nvGraphicFramePr>
            <p:xfrm>
              <a:off x="0" y="0"/>
              <a:ext cx="12192000" cy="6858000"/>
            </p:xfrm>
            <a:graphic>
              <a:graphicData uri="http://schemas.microsoft.com/office/webextensions/webextension/2010/11">
                <we:webextensionref xmlns:we="http://schemas.microsoft.com/office/webextensions/webextension/2010/11" xmlns:r="http://schemas.openxmlformats.org/officeDocument/2006/relationships" r:id="rId3"/>
              </a:graphicData>
            </a:graphic>
          </p:graphicFrame>
        </mc:Choice>
        <mc:Fallback xmlns="">
          <p:pic>
            <p:nvPicPr>
              <p:cNvPr id="4" name="Complément 3" title="Forms">
                <a:extLst>
                  <a:ext uri="{FF2B5EF4-FFF2-40B4-BE49-F238E27FC236}">
                    <a16:creationId xmlns:a16="http://schemas.microsoft.com/office/drawing/2014/main" id="{61F95291-D9C0-C4CC-9568-23BE3280539C}"/>
                  </a:ext>
                </a:extLst>
              </p:cNvPr>
              <p:cNvPicPr>
                <a:picLocks noGrp="1" noRot="1" noChangeAspect="1" noMove="1" noResize="1" noEditPoints="1" noAdjustHandles="1" noChangeArrowheads="1" noChangeShapeType="1"/>
              </p:cNvPicPr>
              <p:nvPr/>
            </p:nvPicPr>
            <p:blipFill>
              <a:blip r:embed="rId4"/>
              <a:stretch>
                <a:fillRect/>
              </a:stretch>
            </p:blipFill>
            <p:spPr>
              <a:xfrm>
                <a:off x="0" y="0"/>
                <a:ext cx="12192000" cy="6858000"/>
              </a:xfrm>
              <a:prstGeom prst="rect">
                <a:avLst/>
              </a:prstGeom>
            </p:spPr>
          </p:pic>
        </mc:Fallback>
      </mc:AlternateContent>
    </p:spTree>
    <p:extLst>
      <p:ext uri="{BB962C8B-B14F-4D97-AF65-F5344CB8AC3E}">
        <p14:creationId xmlns:p14="http://schemas.microsoft.com/office/powerpoint/2010/main" val="27448693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A39BEA96-93DA-B534-723D-69279AD74711}"/>
              </a:ext>
            </a:extLst>
          </p:cNvPr>
          <p:cNvSpPr>
            <a:spLocks noGrp="1"/>
          </p:cNvSpPr>
          <p:nvPr>
            <p:ph type="body" idx="1"/>
          </p:nvPr>
        </p:nvSpPr>
        <p:spPr>
          <a:xfrm>
            <a:off x="765175" y="1572548"/>
            <a:ext cx="10515600" cy="3352800"/>
          </a:xfrm>
        </p:spPr>
        <p:txBody>
          <a:bodyPr/>
          <a:lstStyle/>
          <a:p>
            <a:r>
              <a:rPr lang="fr-CA" b="1" dirty="0"/>
              <a:t>Norme # 1.1</a:t>
            </a:r>
            <a:endParaRPr lang="fr-CA" dirty="0"/>
          </a:p>
          <a:p>
            <a:r>
              <a:rPr lang="fr-CA" dirty="0"/>
              <a:t>La participation au dépistage est offerte à 100 % des parents des nouveau-nés du Québec</a:t>
            </a:r>
          </a:p>
          <a:p>
            <a:endParaRPr lang="fr-CA" dirty="0"/>
          </a:p>
          <a:p>
            <a:r>
              <a:rPr lang="fr-CA" dirty="0"/>
              <a:t>En 2022 : 97,89%</a:t>
            </a:r>
          </a:p>
          <a:p>
            <a:endParaRPr lang="fr-CA" dirty="0"/>
          </a:p>
        </p:txBody>
      </p:sp>
    </p:spTree>
    <p:extLst>
      <p:ext uri="{BB962C8B-B14F-4D97-AF65-F5344CB8AC3E}">
        <p14:creationId xmlns:p14="http://schemas.microsoft.com/office/powerpoint/2010/main" val="20659655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BE06C5E-6838-FFB5-C38F-A723E1F973B1}"/>
              </a:ext>
            </a:extLst>
          </p:cNvPr>
          <p:cNvSpPr>
            <a:spLocks noGrp="1"/>
          </p:cNvSpPr>
          <p:nvPr>
            <p:ph type="title"/>
          </p:nvPr>
        </p:nvSpPr>
        <p:spPr/>
        <p:txBody>
          <a:bodyPr>
            <a:normAutofit fontScale="90000"/>
          </a:bodyPr>
          <a:lstStyle/>
          <a:p>
            <a:r>
              <a:rPr lang="fr-CA" dirty="0"/>
              <a:t>Annexe: Buvard de l’échantillon sanguin</a:t>
            </a:r>
          </a:p>
        </p:txBody>
      </p:sp>
      <p:pic>
        <p:nvPicPr>
          <p:cNvPr id="5" name="Image 4">
            <a:extLst>
              <a:ext uri="{FF2B5EF4-FFF2-40B4-BE49-F238E27FC236}">
                <a16:creationId xmlns:a16="http://schemas.microsoft.com/office/drawing/2014/main" id="{5CB5B261-F37A-47CB-AA99-3D31FEE927D9}"/>
              </a:ext>
            </a:extLst>
          </p:cNvPr>
          <p:cNvPicPr>
            <a:picLocks noChangeAspect="1"/>
          </p:cNvPicPr>
          <p:nvPr/>
        </p:nvPicPr>
        <p:blipFill>
          <a:blip r:embed="rId2"/>
          <a:stretch>
            <a:fillRect/>
          </a:stretch>
        </p:blipFill>
        <p:spPr>
          <a:xfrm>
            <a:off x="1423431" y="1469877"/>
            <a:ext cx="2949098" cy="4721090"/>
          </a:xfrm>
          <a:prstGeom prst="rect">
            <a:avLst/>
          </a:prstGeom>
        </p:spPr>
      </p:pic>
      <p:pic>
        <p:nvPicPr>
          <p:cNvPr id="6" name="Image 5">
            <a:extLst>
              <a:ext uri="{FF2B5EF4-FFF2-40B4-BE49-F238E27FC236}">
                <a16:creationId xmlns:a16="http://schemas.microsoft.com/office/drawing/2014/main" id="{3EDB5C0D-F4E4-C96E-0418-35C193B3D4D6}"/>
              </a:ext>
            </a:extLst>
          </p:cNvPr>
          <p:cNvPicPr>
            <a:picLocks noChangeAspect="1"/>
          </p:cNvPicPr>
          <p:nvPr/>
        </p:nvPicPr>
        <p:blipFill>
          <a:blip r:embed="rId3"/>
          <a:stretch>
            <a:fillRect/>
          </a:stretch>
        </p:blipFill>
        <p:spPr>
          <a:xfrm>
            <a:off x="7561786" y="1466852"/>
            <a:ext cx="2679716" cy="4727139"/>
          </a:xfrm>
          <a:prstGeom prst="rect">
            <a:avLst/>
          </a:prstGeom>
        </p:spPr>
      </p:pic>
      <p:pic>
        <p:nvPicPr>
          <p:cNvPr id="9" name="object 10">
            <a:extLst>
              <a:ext uri="{FF2B5EF4-FFF2-40B4-BE49-F238E27FC236}">
                <a16:creationId xmlns:a16="http://schemas.microsoft.com/office/drawing/2014/main" id="{CF028747-2E1D-6A6B-1664-2AB56DA0B0CC}"/>
              </a:ext>
            </a:extLst>
          </p:cNvPr>
          <p:cNvPicPr/>
          <p:nvPr/>
        </p:nvPicPr>
        <p:blipFill>
          <a:blip r:embed="rId4" cstate="print"/>
          <a:stretch>
            <a:fillRect/>
          </a:stretch>
        </p:blipFill>
        <p:spPr>
          <a:xfrm>
            <a:off x="4630215" y="1451578"/>
            <a:ext cx="2399759" cy="4727140"/>
          </a:xfrm>
          <a:prstGeom prst="rect">
            <a:avLst/>
          </a:prstGeom>
        </p:spPr>
      </p:pic>
    </p:spTree>
    <p:extLst>
      <p:ext uri="{BB962C8B-B14F-4D97-AF65-F5344CB8AC3E}">
        <p14:creationId xmlns:p14="http://schemas.microsoft.com/office/powerpoint/2010/main" val="1019368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3307AB4-2BA6-B43B-1DCC-1FFC7CF50B7A}"/>
              </a:ext>
            </a:extLst>
          </p:cNvPr>
          <p:cNvSpPr>
            <a:spLocks noGrp="1"/>
          </p:cNvSpPr>
          <p:nvPr>
            <p:ph type="title"/>
          </p:nvPr>
        </p:nvSpPr>
        <p:spPr/>
        <p:txBody>
          <a:bodyPr>
            <a:normAutofit fontScale="90000"/>
          </a:bodyPr>
          <a:lstStyle/>
          <a:p>
            <a:endParaRPr lang="fr-CA"/>
          </a:p>
        </p:txBody>
      </p:sp>
      <p:sp>
        <p:nvSpPr>
          <p:cNvPr id="3" name="Espace réservé du texte 2">
            <a:extLst>
              <a:ext uri="{FF2B5EF4-FFF2-40B4-BE49-F238E27FC236}">
                <a16:creationId xmlns:a16="http://schemas.microsoft.com/office/drawing/2014/main" id="{FBA56259-5037-B016-117E-05B07CD98344}"/>
              </a:ext>
            </a:extLst>
          </p:cNvPr>
          <p:cNvSpPr>
            <a:spLocks noGrp="1"/>
          </p:cNvSpPr>
          <p:nvPr>
            <p:ph type="body" idx="1"/>
          </p:nvPr>
        </p:nvSpPr>
        <p:spPr/>
        <p:txBody>
          <a:bodyPr>
            <a:normAutofit lnSpcReduction="10000"/>
          </a:bodyPr>
          <a:lstStyle/>
          <a:p>
            <a:r>
              <a:rPr lang="fr-CA" b="1" dirty="0"/>
              <a:t>Norme # 2.1</a:t>
            </a:r>
          </a:p>
          <a:p>
            <a:r>
              <a:rPr lang="fr-CA" dirty="0"/>
              <a:t>≥ 90 % des premiers échantillons sanguins reçus au centre fiduciaire ont été prélevés entre 24 et 48 heures de vie</a:t>
            </a:r>
          </a:p>
          <a:p>
            <a:endParaRPr lang="fr-CA" b="1" dirty="0"/>
          </a:p>
          <a:p>
            <a:r>
              <a:rPr lang="fr-CA" b="1" dirty="0"/>
              <a:t>En 2022: </a:t>
            </a:r>
            <a:r>
              <a:rPr lang="fr-CA" dirty="0"/>
              <a:t>95 %</a:t>
            </a:r>
          </a:p>
          <a:p>
            <a:endParaRPr lang="fr-CA" b="1" dirty="0"/>
          </a:p>
          <a:p>
            <a:r>
              <a:rPr lang="fr-CA" b="1" dirty="0"/>
              <a:t>Bravo aux équipes concernées!!</a:t>
            </a:r>
          </a:p>
          <a:p>
            <a:endParaRPr lang="fr-CA" dirty="0"/>
          </a:p>
          <a:p>
            <a:endParaRPr lang="fr-CA" dirty="0"/>
          </a:p>
        </p:txBody>
      </p:sp>
    </p:spTree>
    <p:extLst>
      <p:ext uri="{BB962C8B-B14F-4D97-AF65-F5344CB8AC3E}">
        <p14:creationId xmlns:p14="http://schemas.microsoft.com/office/powerpoint/2010/main" val="14788204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34D9510E-E012-0565-9BEB-C56E1693B6CC}"/>
              </a:ext>
            </a:extLst>
          </p:cNvPr>
          <p:cNvSpPr>
            <a:spLocks noGrp="1"/>
          </p:cNvSpPr>
          <p:nvPr>
            <p:ph type="body" idx="1"/>
          </p:nvPr>
        </p:nvSpPr>
        <p:spPr/>
        <p:txBody>
          <a:bodyPr/>
          <a:lstStyle/>
          <a:p>
            <a:pPr algn="ctr"/>
            <a:r>
              <a:rPr lang="fr-CA" sz="2800" kern="100" dirty="0">
                <a:effectLst/>
                <a:latin typeface="Segoe UI" panose="020B0502040204020203" pitchFamily="34" charset="0"/>
                <a:ea typeface="Times New Roman" panose="02020603050405020304" pitchFamily="18" charset="0"/>
                <a:cs typeface="Arial" panose="020B0604020202020204" pitchFamily="34" charset="0"/>
              </a:rPr>
              <a:t>Discutez des possibles causes expliquant que certains échantillons sont non analysables et proposer des recommandations pour en diminuer le nombre. </a:t>
            </a:r>
            <a:endParaRPr lang="fr-CA" dirty="0"/>
          </a:p>
        </p:txBody>
      </p:sp>
    </p:spTree>
    <p:extLst>
      <p:ext uri="{BB962C8B-B14F-4D97-AF65-F5344CB8AC3E}">
        <p14:creationId xmlns:p14="http://schemas.microsoft.com/office/powerpoint/2010/main" val="3216688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23B5FC7-8C1E-20CD-AA8D-D58B57784C2C}"/>
              </a:ext>
            </a:extLst>
          </p:cNvPr>
          <p:cNvSpPr>
            <a:spLocks noGrp="1"/>
          </p:cNvSpPr>
          <p:nvPr>
            <p:ph type="title"/>
          </p:nvPr>
        </p:nvSpPr>
        <p:spPr/>
        <p:txBody>
          <a:bodyPr>
            <a:normAutofit fontScale="90000"/>
          </a:bodyPr>
          <a:lstStyle/>
          <a:p>
            <a:r>
              <a:rPr lang="fr-CA" dirty="0"/>
              <a:t>Annexe: qualité du prélèvement</a:t>
            </a:r>
          </a:p>
        </p:txBody>
      </p:sp>
      <p:grpSp>
        <p:nvGrpSpPr>
          <p:cNvPr id="27" name="Groupe 26">
            <a:extLst>
              <a:ext uri="{FF2B5EF4-FFF2-40B4-BE49-F238E27FC236}">
                <a16:creationId xmlns:a16="http://schemas.microsoft.com/office/drawing/2014/main" id="{B047C47D-D6E3-C22A-0E0B-50038009D063}"/>
              </a:ext>
            </a:extLst>
          </p:cNvPr>
          <p:cNvGrpSpPr/>
          <p:nvPr/>
        </p:nvGrpSpPr>
        <p:grpSpPr>
          <a:xfrm>
            <a:off x="1268664" y="1522629"/>
            <a:ext cx="9503403" cy="4458722"/>
            <a:chOff x="1138703" y="650048"/>
            <a:chExt cx="10644437" cy="5331013"/>
          </a:xfrm>
        </p:grpSpPr>
        <p:sp>
          <p:nvSpPr>
            <p:cNvPr id="28" name="Rectangle 27">
              <a:extLst>
                <a:ext uri="{FF2B5EF4-FFF2-40B4-BE49-F238E27FC236}">
                  <a16:creationId xmlns:a16="http://schemas.microsoft.com/office/drawing/2014/main" id="{2BF6F736-3637-9933-971E-5C1A9DA63340}"/>
                </a:ext>
              </a:extLst>
            </p:cNvPr>
            <p:cNvSpPr/>
            <p:nvPr/>
          </p:nvSpPr>
          <p:spPr>
            <a:xfrm>
              <a:off x="1138703" y="650048"/>
              <a:ext cx="10644437" cy="5159829"/>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29" name="Ellipse 28">
              <a:extLst>
                <a:ext uri="{FF2B5EF4-FFF2-40B4-BE49-F238E27FC236}">
                  <a16:creationId xmlns:a16="http://schemas.microsoft.com/office/drawing/2014/main" id="{8A66779D-EE64-CD55-6792-D3533F45893E}"/>
                </a:ext>
              </a:extLst>
            </p:cNvPr>
            <p:cNvSpPr/>
            <p:nvPr/>
          </p:nvSpPr>
          <p:spPr>
            <a:xfrm>
              <a:off x="1568742" y="2829830"/>
              <a:ext cx="989901" cy="1006679"/>
            </a:xfrm>
            <a:prstGeom prst="ellipse">
              <a:avLst/>
            </a:prstGeom>
            <a:solidFill>
              <a:srgbClr val="FF0000"/>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0" name="Ellipse 29">
              <a:extLst>
                <a:ext uri="{FF2B5EF4-FFF2-40B4-BE49-F238E27FC236}">
                  <a16:creationId xmlns:a16="http://schemas.microsoft.com/office/drawing/2014/main" id="{3BEC4C15-9E73-2C52-F1A1-259F616DF32D}"/>
                </a:ext>
              </a:extLst>
            </p:cNvPr>
            <p:cNvSpPr/>
            <p:nvPr/>
          </p:nvSpPr>
          <p:spPr>
            <a:xfrm>
              <a:off x="2945935" y="2829829"/>
              <a:ext cx="989901" cy="1006679"/>
            </a:xfrm>
            <a:prstGeom prst="ellipse">
              <a:avLst/>
            </a:prstGeom>
            <a:solidFill>
              <a:srgbClr val="FF0000"/>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31" name="Ellipse 30">
              <a:extLst>
                <a:ext uri="{FF2B5EF4-FFF2-40B4-BE49-F238E27FC236}">
                  <a16:creationId xmlns:a16="http://schemas.microsoft.com/office/drawing/2014/main" id="{70EF9514-63F3-BEAB-4C24-22A656CAABBE}"/>
                </a:ext>
              </a:extLst>
            </p:cNvPr>
            <p:cNvSpPr/>
            <p:nvPr/>
          </p:nvSpPr>
          <p:spPr>
            <a:xfrm>
              <a:off x="4918745" y="2829829"/>
              <a:ext cx="989901" cy="1006679"/>
            </a:xfrm>
            <a:prstGeom prst="ellipse">
              <a:avLst/>
            </a:prstGeom>
            <a:solidFill>
              <a:srgbClr val="FF0000"/>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2" name="Ellipse 31">
              <a:extLst>
                <a:ext uri="{FF2B5EF4-FFF2-40B4-BE49-F238E27FC236}">
                  <a16:creationId xmlns:a16="http://schemas.microsoft.com/office/drawing/2014/main" id="{65AB3E55-37CF-DD8D-035A-018FB733A447}"/>
                </a:ext>
              </a:extLst>
            </p:cNvPr>
            <p:cNvSpPr/>
            <p:nvPr/>
          </p:nvSpPr>
          <p:spPr>
            <a:xfrm>
              <a:off x="6460922" y="2829829"/>
              <a:ext cx="989901" cy="1006679"/>
            </a:xfrm>
            <a:prstGeom prst="ellipse">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33" name="Ellipse 32">
              <a:extLst>
                <a:ext uri="{FF2B5EF4-FFF2-40B4-BE49-F238E27FC236}">
                  <a16:creationId xmlns:a16="http://schemas.microsoft.com/office/drawing/2014/main" id="{AA02985A-5A8D-1DF5-703A-EE8C57DC288A}"/>
                </a:ext>
              </a:extLst>
            </p:cNvPr>
            <p:cNvSpPr/>
            <p:nvPr/>
          </p:nvSpPr>
          <p:spPr>
            <a:xfrm>
              <a:off x="6705431" y="3078760"/>
              <a:ext cx="500712" cy="512397"/>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4" name="Ellipse 33">
              <a:extLst>
                <a:ext uri="{FF2B5EF4-FFF2-40B4-BE49-F238E27FC236}">
                  <a16:creationId xmlns:a16="http://schemas.microsoft.com/office/drawing/2014/main" id="{27A3C6ED-C8E3-789C-8A2C-7687A4E9C402}"/>
                </a:ext>
              </a:extLst>
            </p:cNvPr>
            <p:cNvSpPr/>
            <p:nvPr/>
          </p:nvSpPr>
          <p:spPr>
            <a:xfrm>
              <a:off x="8745353" y="3076969"/>
              <a:ext cx="500712" cy="512397"/>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5" name="Ellipse 34">
              <a:extLst>
                <a:ext uri="{FF2B5EF4-FFF2-40B4-BE49-F238E27FC236}">
                  <a16:creationId xmlns:a16="http://schemas.microsoft.com/office/drawing/2014/main" id="{65D81EFF-D1D8-B4AA-ECAE-3E19F2249D36}"/>
                </a:ext>
              </a:extLst>
            </p:cNvPr>
            <p:cNvSpPr/>
            <p:nvPr/>
          </p:nvSpPr>
          <p:spPr>
            <a:xfrm>
              <a:off x="8500758" y="2806451"/>
              <a:ext cx="989901" cy="1006679"/>
            </a:xfrm>
            <a:prstGeom prst="ellipse">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36" name="Ellipse 35">
              <a:extLst>
                <a:ext uri="{FF2B5EF4-FFF2-40B4-BE49-F238E27FC236}">
                  <a16:creationId xmlns:a16="http://schemas.microsoft.com/office/drawing/2014/main" id="{164532A7-2472-6C3F-6418-BD2DA444FB09}"/>
                </a:ext>
              </a:extLst>
            </p:cNvPr>
            <p:cNvSpPr/>
            <p:nvPr/>
          </p:nvSpPr>
          <p:spPr>
            <a:xfrm>
              <a:off x="9855494" y="2806451"/>
              <a:ext cx="989901" cy="1006679"/>
            </a:xfrm>
            <a:prstGeom prst="ellipse">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37" name="Ellipse 36">
              <a:extLst>
                <a:ext uri="{FF2B5EF4-FFF2-40B4-BE49-F238E27FC236}">
                  <a16:creationId xmlns:a16="http://schemas.microsoft.com/office/drawing/2014/main" id="{A7957010-0444-E701-BD3B-3838437CCC4A}"/>
                </a:ext>
              </a:extLst>
            </p:cNvPr>
            <p:cNvSpPr/>
            <p:nvPr/>
          </p:nvSpPr>
          <p:spPr>
            <a:xfrm>
              <a:off x="10201013" y="3160859"/>
              <a:ext cx="363522" cy="352031"/>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8" name="ZoneTexte 37">
              <a:extLst>
                <a:ext uri="{FF2B5EF4-FFF2-40B4-BE49-F238E27FC236}">
                  <a16:creationId xmlns:a16="http://schemas.microsoft.com/office/drawing/2014/main" id="{A1AC9BBB-E978-050B-6382-20F47540CEA3}"/>
                </a:ext>
              </a:extLst>
            </p:cNvPr>
            <p:cNvSpPr txBox="1"/>
            <p:nvPr/>
          </p:nvSpPr>
          <p:spPr>
            <a:xfrm>
              <a:off x="1570889" y="3836508"/>
              <a:ext cx="1027076" cy="523220"/>
            </a:xfrm>
            <a:prstGeom prst="rect">
              <a:avLst/>
            </a:prstGeom>
            <a:noFill/>
          </p:spPr>
          <p:txBody>
            <a:bodyPr wrap="none" rtlCol="0">
              <a:spAutoFit/>
            </a:bodyPr>
            <a:lstStyle/>
            <a:p>
              <a:r>
                <a:rPr lang="fr-CA" sz="2800" dirty="0"/>
                <a:t>Recto</a:t>
              </a:r>
            </a:p>
          </p:txBody>
        </p:sp>
        <p:sp>
          <p:nvSpPr>
            <p:cNvPr id="39" name="ZoneTexte 38">
              <a:extLst>
                <a:ext uri="{FF2B5EF4-FFF2-40B4-BE49-F238E27FC236}">
                  <a16:creationId xmlns:a16="http://schemas.microsoft.com/office/drawing/2014/main" id="{EFF4768F-B1FB-7EC2-F240-B72F78C43EB2}"/>
                </a:ext>
              </a:extLst>
            </p:cNvPr>
            <p:cNvSpPr txBox="1"/>
            <p:nvPr/>
          </p:nvSpPr>
          <p:spPr>
            <a:xfrm>
              <a:off x="2957050" y="3836508"/>
              <a:ext cx="997389" cy="523220"/>
            </a:xfrm>
            <a:prstGeom prst="rect">
              <a:avLst/>
            </a:prstGeom>
            <a:noFill/>
          </p:spPr>
          <p:txBody>
            <a:bodyPr wrap="none" rtlCol="0">
              <a:spAutoFit/>
            </a:bodyPr>
            <a:lstStyle/>
            <a:p>
              <a:r>
                <a:rPr lang="fr-CA" sz="2800" dirty="0"/>
                <a:t>Verso</a:t>
              </a:r>
            </a:p>
          </p:txBody>
        </p:sp>
        <p:sp>
          <p:nvSpPr>
            <p:cNvPr id="40" name="ZoneTexte 39">
              <a:extLst>
                <a:ext uri="{FF2B5EF4-FFF2-40B4-BE49-F238E27FC236}">
                  <a16:creationId xmlns:a16="http://schemas.microsoft.com/office/drawing/2014/main" id="{ECC608BF-44D5-C184-C395-48C3C5B23B18}"/>
                </a:ext>
              </a:extLst>
            </p:cNvPr>
            <p:cNvSpPr txBox="1"/>
            <p:nvPr/>
          </p:nvSpPr>
          <p:spPr>
            <a:xfrm>
              <a:off x="4912181" y="3829908"/>
              <a:ext cx="1027076" cy="523220"/>
            </a:xfrm>
            <a:prstGeom prst="rect">
              <a:avLst/>
            </a:prstGeom>
            <a:noFill/>
          </p:spPr>
          <p:txBody>
            <a:bodyPr wrap="none" rtlCol="0">
              <a:spAutoFit/>
            </a:bodyPr>
            <a:lstStyle/>
            <a:p>
              <a:r>
                <a:rPr lang="fr-CA" sz="2800" dirty="0"/>
                <a:t>Recto</a:t>
              </a:r>
            </a:p>
          </p:txBody>
        </p:sp>
        <p:sp>
          <p:nvSpPr>
            <p:cNvPr id="41" name="ZoneTexte 40">
              <a:extLst>
                <a:ext uri="{FF2B5EF4-FFF2-40B4-BE49-F238E27FC236}">
                  <a16:creationId xmlns:a16="http://schemas.microsoft.com/office/drawing/2014/main" id="{BBD37748-8660-61ED-FCC9-A9FB1A0ADAED}"/>
                </a:ext>
              </a:extLst>
            </p:cNvPr>
            <p:cNvSpPr txBox="1"/>
            <p:nvPr/>
          </p:nvSpPr>
          <p:spPr>
            <a:xfrm>
              <a:off x="6437762" y="3836508"/>
              <a:ext cx="997389" cy="523220"/>
            </a:xfrm>
            <a:prstGeom prst="rect">
              <a:avLst/>
            </a:prstGeom>
            <a:noFill/>
          </p:spPr>
          <p:txBody>
            <a:bodyPr wrap="none" rtlCol="0">
              <a:spAutoFit/>
            </a:bodyPr>
            <a:lstStyle/>
            <a:p>
              <a:r>
                <a:rPr lang="fr-CA" sz="2800" dirty="0"/>
                <a:t>Verso</a:t>
              </a:r>
            </a:p>
          </p:txBody>
        </p:sp>
        <p:sp>
          <p:nvSpPr>
            <p:cNvPr id="42" name="ZoneTexte 41">
              <a:extLst>
                <a:ext uri="{FF2B5EF4-FFF2-40B4-BE49-F238E27FC236}">
                  <a16:creationId xmlns:a16="http://schemas.microsoft.com/office/drawing/2014/main" id="{E01B9793-7097-1DCF-FD4E-DF769BDD065E}"/>
                </a:ext>
              </a:extLst>
            </p:cNvPr>
            <p:cNvSpPr txBox="1"/>
            <p:nvPr/>
          </p:nvSpPr>
          <p:spPr>
            <a:xfrm>
              <a:off x="8481257" y="3831697"/>
              <a:ext cx="1027076" cy="523220"/>
            </a:xfrm>
            <a:prstGeom prst="rect">
              <a:avLst/>
            </a:prstGeom>
            <a:noFill/>
          </p:spPr>
          <p:txBody>
            <a:bodyPr wrap="none" rtlCol="0">
              <a:spAutoFit/>
            </a:bodyPr>
            <a:lstStyle/>
            <a:p>
              <a:r>
                <a:rPr lang="fr-CA" sz="2800" dirty="0"/>
                <a:t>Recto</a:t>
              </a:r>
            </a:p>
          </p:txBody>
        </p:sp>
        <p:sp>
          <p:nvSpPr>
            <p:cNvPr id="43" name="ZoneTexte 42">
              <a:extLst>
                <a:ext uri="{FF2B5EF4-FFF2-40B4-BE49-F238E27FC236}">
                  <a16:creationId xmlns:a16="http://schemas.microsoft.com/office/drawing/2014/main" id="{43189E0B-ACC1-BBF3-4C9B-80CDEB7A1565}"/>
                </a:ext>
              </a:extLst>
            </p:cNvPr>
            <p:cNvSpPr txBox="1"/>
            <p:nvPr/>
          </p:nvSpPr>
          <p:spPr>
            <a:xfrm>
              <a:off x="10006838" y="3838297"/>
              <a:ext cx="997389" cy="523220"/>
            </a:xfrm>
            <a:prstGeom prst="rect">
              <a:avLst/>
            </a:prstGeom>
            <a:noFill/>
          </p:spPr>
          <p:txBody>
            <a:bodyPr wrap="none" rtlCol="0">
              <a:spAutoFit/>
            </a:bodyPr>
            <a:lstStyle/>
            <a:p>
              <a:r>
                <a:rPr lang="fr-CA" sz="2800" dirty="0"/>
                <a:t>Verso</a:t>
              </a:r>
            </a:p>
          </p:txBody>
        </p:sp>
        <p:sp>
          <p:nvSpPr>
            <p:cNvPr id="44" name="ZoneTexte 43">
              <a:extLst>
                <a:ext uri="{FF2B5EF4-FFF2-40B4-BE49-F238E27FC236}">
                  <a16:creationId xmlns:a16="http://schemas.microsoft.com/office/drawing/2014/main" id="{5AF7EE56-35C0-251C-12F0-5171CE94964E}"/>
                </a:ext>
              </a:extLst>
            </p:cNvPr>
            <p:cNvSpPr txBox="1"/>
            <p:nvPr/>
          </p:nvSpPr>
          <p:spPr>
            <a:xfrm>
              <a:off x="2216467" y="4220775"/>
              <a:ext cx="1040670" cy="646331"/>
            </a:xfrm>
            <a:prstGeom prst="rect">
              <a:avLst/>
            </a:prstGeom>
            <a:noFill/>
          </p:spPr>
          <p:txBody>
            <a:bodyPr wrap="none" rtlCol="0">
              <a:spAutoFit/>
            </a:bodyPr>
            <a:lstStyle/>
            <a:p>
              <a:r>
                <a:rPr lang="fr-CA" sz="3600" dirty="0"/>
                <a:t>BON</a:t>
              </a:r>
            </a:p>
          </p:txBody>
        </p:sp>
        <p:sp>
          <p:nvSpPr>
            <p:cNvPr id="45" name="ZoneTexte 44">
              <a:extLst>
                <a:ext uri="{FF2B5EF4-FFF2-40B4-BE49-F238E27FC236}">
                  <a16:creationId xmlns:a16="http://schemas.microsoft.com/office/drawing/2014/main" id="{E56F33B4-86DC-EFB7-C5B5-403E994D3C1D}"/>
                </a:ext>
              </a:extLst>
            </p:cNvPr>
            <p:cNvSpPr txBox="1"/>
            <p:nvPr/>
          </p:nvSpPr>
          <p:spPr>
            <a:xfrm>
              <a:off x="5173007" y="4203566"/>
              <a:ext cx="1971950" cy="646331"/>
            </a:xfrm>
            <a:prstGeom prst="rect">
              <a:avLst/>
            </a:prstGeom>
            <a:noFill/>
          </p:spPr>
          <p:txBody>
            <a:bodyPr wrap="none" rtlCol="0">
              <a:spAutoFit/>
            </a:bodyPr>
            <a:lstStyle/>
            <a:p>
              <a:r>
                <a:rPr lang="fr-CA" sz="3600" dirty="0"/>
                <a:t>MAUVAIS</a:t>
              </a:r>
            </a:p>
          </p:txBody>
        </p:sp>
        <p:sp>
          <p:nvSpPr>
            <p:cNvPr id="46" name="ZoneTexte 45">
              <a:extLst>
                <a:ext uri="{FF2B5EF4-FFF2-40B4-BE49-F238E27FC236}">
                  <a16:creationId xmlns:a16="http://schemas.microsoft.com/office/drawing/2014/main" id="{6CBF2CC8-B93F-D93E-D017-D76DCF8C2C19}"/>
                </a:ext>
              </a:extLst>
            </p:cNvPr>
            <p:cNvSpPr txBox="1"/>
            <p:nvPr/>
          </p:nvSpPr>
          <p:spPr>
            <a:xfrm>
              <a:off x="8238002" y="4220775"/>
              <a:ext cx="2983766" cy="646331"/>
            </a:xfrm>
            <a:prstGeom prst="rect">
              <a:avLst/>
            </a:prstGeom>
            <a:noFill/>
          </p:spPr>
          <p:txBody>
            <a:bodyPr wrap="none" rtlCol="0">
              <a:spAutoFit/>
            </a:bodyPr>
            <a:lstStyle/>
            <a:p>
              <a:r>
                <a:rPr lang="fr-CA" sz="3600" dirty="0"/>
                <a:t>TRÈS MAUVAIS</a:t>
              </a:r>
            </a:p>
          </p:txBody>
        </p:sp>
        <p:sp>
          <p:nvSpPr>
            <p:cNvPr id="47" name="ZoneTexte 46">
              <a:extLst>
                <a:ext uri="{FF2B5EF4-FFF2-40B4-BE49-F238E27FC236}">
                  <a16:creationId xmlns:a16="http://schemas.microsoft.com/office/drawing/2014/main" id="{DE1E7207-EBAC-B8C2-C151-AC9F3DC5873F}"/>
                </a:ext>
              </a:extLst>
            </p:cNvPr>
            <p:cNvSpPr txBox="1"/>
            <p:nvPr/>
          </p:nvSpPr>
          <p:spPr>
            <a:xfrm>
              <a:off x="6705428" y="5194538"/>
              <a:ext cx="3659537" cy="786523"/>
            </a:xfrm>
            <a:prstGeom prst="rect">
              <a:avLst/>
            </a:prstGeom>
            <a:noFill/>
          </p:spPr>
          <p:txBody>
            <a:bodyPr wrap="square" rtlCol="0">
              <a:spAutoFit/>
            </a:bodyPr>
            <a:lstStyle/>
            <a:p>
              <a:r>
                <a:rPr lang="fr-CA" sz="3600" b="1" dirty="0">
                  <a:solidFill>
                    <a:srgbClr val="FF0000"/>
                  </a:solidFill>
                </a:rPr>
                <a:t>INUTILISABLES</a:t>
              </a:r>
            </a:p>
          </p:txBody>
        </p:sp>
        <p:sp>
          <p:nvSpPr>
            <p:cNvPr id="48" name="Accolade ouvrante 47">
              <a:extLst>
                <a:ext uri="{FF2B5EF4-FFF2-40B4-BE49-F238E27FC236}">
                  <a16:creationId xmlns:a16="http://schemas.microsoft.com/office/drawing/2014/main" id="{961AC880-EF7D-0180-B9CB-DBA3CF64B71D}"/>
                </a:ext>
              </a:extLst>
            </p:cNvPr>
            <p:cNvSpPr/>
            <p:nvPr/>
          </p:nvSpPr>
          <p:spPr>
            <a:xfrm rot="5400000" flipH="1" flipV="1">
              <a:off x="8046588" y="2447445"/>
              <a:ext cx="358863" cy="5233159"/>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dirty="0">
                <a:ln w="38100">
                  <a:solidFill>
                    <a:schemeClr val="tx1"/>
                  </a:solidFill>
                </a:ln>
              </a:endParaRPr>
            </a:p>
          </p:txBody>
        </p:sp>
        <p:sp>
          <p:nvSpPr>
            <p:cNvPr id="49" name="ZoneTexte 48">
              <a:extLst>
                <a:ext uri="{FF2B5EF4-FFF2-40B4-BE49-F238E27FC236}">
                  <a16:creationId xmlns:a16="http://schemas.microsoft.com/office/drawing/2014/main" id="{0FB07B1F-2275-AFF2-476D-9A34A7EBD578}"/>
                </a:ext>
              </a:extLst>
            </p:cNvPr>
            <p:cNvSpPr txBox="1"/>
            <p:nvPr/>
          </p:nvSpPr>
          <p:spPr>
            <a:xfrm>
              <a:off x="3256884" y="782066"/>
              <a:ext cx="5937779" cy="707886"/>
            </a:xfrm>
            <a:prstGeom prst="rect">
              <a:avLst/>
            </a:prstGeom>
            <a:noFill/>
          </p:spPr>
          <p:txBody>
            <a:bodyPr wrap="none" rtlCol="0">
              <a:spAutoFit/>
            </a:bodyPr>
            <a:lstStyle/>
            <a:p>
              <a:r>
                <a:rPr lang="fr-CA" sz="4000" dirty="0"/>
                <a:t>QUALITÉ DU PRÉLÈVEMENT</a:t>
              </a:r>
            </a:p>
          </p:txBody>
        </p:sp>
      </p:grpSp>
    </p:spTree>
    <p:extLst>
      <p:ext uri="{BB962C8B-B14F-4D97-AF65-F5344CB8AC3E}">
        <p14:creationId xmlns:p14="http://schemas.microsoft.com/office/powerpoint/2010/main" val="37760854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82FAF2BE-908B-30F6-EC6B-BBDE1B97CEE3}"/>
              </a:ext>
            </a:extLst>
          </p:cNvPr>
          <p:cNvSpPr>
            <a:spLocks noGrp="1"/>
          </p:cNvSpPr>
          <p:nvPr>
            <p:ph type="body" idx="1"/>
          </p:nvPr>
        </p:nvSpPr>
        <p:spPr/>
        <p:txBody>
          <a:bodyPr>
            <a:normAutofit fontScale="92500" lnSpcReduction="10000"/>
          </a:bodyPr>
          <a:lstStyle/>
          <a:p>
            <a:r>
              <a:rPr lang="fr-CA" b="1" dirty="0"/>
              <a:t>En 2022: </a:t>
            </a:r>
            <a:r>
              <a:rPr lang="fr-CA" dirty="0"/>
              <a:t>99,55% des échantillons sanguins analysés par le centre fiduciaire ont été classifiés dans un délai de 3 jours ouvrables sauf pour les anomalies de l’hémoglobine et la FK </a:t>
            </a:r>
          </a:p>
          <a:p>
            <a:r>
              <a:rPr lang="fr-CA" dirty="0"/>
              <a:t>(Un délai de 5 jours pour ces maladies est acceptable car cela ne changera pas le pronostic du patient)</a:t>
            </a:r>
          </a:p>
          <a:p>
            <a:endParaRPr lang="fr-CA" dirty="0"/>
          </a:p>
          <a:p>
            <a:endParaRPr lang="fr-CA" dirty="0"/>
          </a:p>
          <a:p>
            <a:pPr algn="ctr"/>
            <a:r>
              <a:rPr lang="fr-CA" sz="3200" b="1" dirty="0"/>
              <a:t>Bon travail à l’équipe du laboratoire du CHU de Québec!</a:t>
            </a:r>
          </a:p>
          <a:p>
            <a:endParaRPr lang="fr-CA" dirty="0"/>
          </a:p>
        </p:txBody>
      </p:sp>
    </p:spTree>
    <p:extLst>
      <p:ext uri="{BB962C8B-B14F-4D97-AF65-F5344CB8AC3E}">
        <p14:creationId xmlns:p14="http://schemas.microsoft.com/office/powerpoint/2010/main" val="15425326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EAD0716B-13B6-FAB0-4C43-A0E93CF06D8A}"/>
              </a:ext>
            </a:extLst>
          </p:cNvPr>
          <p:cNvSpPr>
            <a:spLocks noGrp="1"/>
          </p:cNvSpPr>
          <p:nvPr>
            <p:ph type="body" idx="1"/>
          </p:nvPr>
        </p:nvSpPr>
        <p:spPr/>
        <p:txBody>
          <a:bodyPr>
            <a:normAutofit lnSpcReduction="10000"/>
          </a:bodyPr>
          <a:lstStyle/>
          <a:p>
            <a:r>
              <a:rPr lang="fr-CA" b="1" dirty="0"/>
              <a:t>Norme 4.4 </a:t>
            </a:r>
          </a:p>
          <a:p>
            <a:r>
              <a:rPr lang="fr-CA" dirty="0"/>
              <a:t>≥ 95 % des reprises de prélèvement demandées sont reçues au centre fiduciaire dans un délai de 15 jours ouvrables (sanguins, sauf anomalies de l’hémoglobine)</a:t>
            </a:r>
          </a:p>
          <a:p>
            <a:endParaRPr lang="fr-CA" dirty="0"/>
          </a:p>
          <a:p>
            <a:r>
              <a:rPr lang="fr-CA" b="1" dirty="0"/>
              <a:t>En 2022</a:t>
            </a:r>
            <a:r>
              <a:rPr lang="fr-CA" dirty="0"/>
              <a:t>: seulement 57,68% des reprises de prélèvements ont été transmises dans un délai de 15 jours au laboratoire pour le volet sanguin</a:t>
            </a:r>
          </a:p>
        </p:txBody>
      </p:sp>
    </p:spTree>
    <p:extLst>
      <p:ext uri="{BB962C8B-B14F-4D97-AF65-F5344CB8AC3E}">
        <p14:creationId xmlns:p14="http://schemas.microsoft.com/office/powerpoint/2010/main" val="15343217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5D66B463-7412-740D-EB52-1B05B0561C12}"/>
              </a:ext>
            </a:extLst>
          </p:cNvPr>
          <p:cNvSpPr>
            <a:spLocks noGrp="1"/>
          </p:cNvSpPr>
          <p:nvPr>
            <p:ph type="body" idx="1"/>
          </p:nvPr>
        </p:nvSpPr>
        <p:spPr/>
        <p:txBody>
          <a:bodyPr>
            <a:normAutofit/>
          </a:bodyPr>
          <a:lstStyle/>
          <a:p>
            <a:pPr algn="ctr"/>
            <a:r>
              <a:rPr lang="fr-CA" kern="0" dirty="0">
                <a:effectLst/>
                <a:latin typeface="Segoe UI" panose="020B0502040204020203" pitchFamily="34" charset="0"/>
                <a:ea typeface="Times New Roman" panose="02020603050405020304" pitchFamily="18" charset="0"/>
                <a:cs typeface="Arial" panose="020B0604020202020204" pitchFamily="34" charset="0"/>
              </a:rPr>
              <a:t>Quelles sont, selon vous, les causes retardant la transmission de ces prélèvements de reprise au laboratoire et quelles sont les pistes de solution pour y remédier? </a:t>
            </a:r>
            <a:endParaRPr lang="fr-CA" kern="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1475515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DAC609A3-8201-407D-922A-9FD2AEFCA890}"/>
              </a:ext>
            </a:extLst>
          </p:cNvPr>
          <p:cNvSpPr>
            <a:spLocks noGrp="1"/>
          </p:cNvSpPr>
          <p:nvPr>
            <p:ph type="body" idx="1"/>
          </p:nvPr>
        </p:nvSpPr>
        <p:spPr/>
        <p:txBody>
          <a:bodyPr/>
          <a:lstStyle/>
          <a:p>
            <a:r>
              <a:rPr lang="fr-CA" b="1" dirty="0"/>
              <a:t>En 2022</a:t>
            </a:r>
            <a:r>
              <a:rPr lang="fr-CA" dirty="0"/>
              <a:t>: cible atteinte,  100% des NN ont été référés en moins de 2 jours ouvrables.</a:t>
            </a:r>
          </a:p>
          <a:p>
            <a:endParaRPr lang="fr-CA" dirty="0"/>
          </a:p>
          <a:p>
            <a:pPr algn="ctr"/>
            <a:r>
              <a:rPr lang="fr-CA" b="1" dirty="0"/>
              <a:t>Félicitations aux secteurs concernés et merci du bon travail</a:t>
            </a:r>
          </a:p>
          <a:p>
            <a:endParaRPr lang="fr-CA" dirty="0"/>
          </a:p>
        </p:txBody>
      </p:sp>
    </p:spTree>
    <p:extLst>
      <p:ext uri="{BB962C8B-B14F-4D97-AF65-F5344CB8AC3E}">
        <p14:creationId xmlns:p14="http://schemas.microsoft.com/office/powerpoint/2010/main" val="41162116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595982" y="2063460"/>
            <a:ext cx="9286734" cy="1655762"/>
          </a:xfrm>
        </p:spPr>
        <p:txBody>
          <a:bodyPr>
            <a:normAutofit lnSpcReduction="10000"/>
          </a:bodyPr>
          <a:lstStyle/>
          <a:p>
            <a:r>
              <a:rPr lang="fr-CA" dirty="0">
                <a:solidFill>
                  <a:srgbClr val="005D7C"/>
                </a:solidFill>
              </a:rPr>
              <a:t>PQDNSU de la grossesse au diagnostic : un travail d'équipe pour une trajectoire de soins optimisée</a:t>
            </a:r>
          </a:p>
        </p:txBody>
      </p:sp>
      <p:pic>
        <p:nvPicPr>
          <p:cNvPr id="4" name="Image 3" descr="Une image contenant texte, Police, lettre, papier&#10;&#10;Description générée automatiquement">
            <a:extLst>
              <a:ext uri="{FF2B5EF4-FFF2-40B4-BE49-F238E27FC236}">
                <a16:creationId xmlns:a16="http://schemas.microsoft.com/office/drawing/2014/main" id="{DF24E5A0-DFAB-D7E3-C162-9742199A94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7369029" cy="1624638"/>
          </a:xfrm>
          <a:prstGeom prst="rect">
            <a:avLst/>
          </a:prstGeom>
        </p:spPr>
      </p:pic>
      <p:sp>
        <p:nvSpPr>
          <p:cNvPr id="2" name="Sous-titre 2">
            <a:extLst>
              <a:ext uri="{FF2B5EF4-FFF2-40B4-BE49-F238E27FC236}">
                <a16:creationId xmlns:a16="http://schemas.microsoft.com/office/drawing/2014/main" id="{07C62B06-BFE3-475F-DCE8-714CF0015949}"/>
              </a:ext>
            </a:extLst>
          </p:cNvPr>
          <p:cNvSpPr txBox="1">
            <a:spLocks/>
          </p:cNvSpPr>
          <p:nvPr/>
        </p:nvSpPr>
        <p:spPr>
          <a:xfrm>
            <a:off x="4160939" y="3719222"/>
            <a:ext cx="4042028" cy="119720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Clr>
                <a:schemeClr val="accent3">
                  <a:lumMod val="40000"/>
                  <a:lumOff val="60000"/>
                </a:schemeClr>
              </a:buClr>
              <a:buFont typeface="Arial" panose="020B0604020202020204" pitchFamily="34" charset="0"/>
              <a:buNone/>
              <a:defRPr sz="4000" b="1" kern="1200">
                <a:solidFill>
                  <a:schemeClr val="accent2"/>
                </a:solidFill>
                <a:latin typeface="+mn-lt"/>
                <a:ea typeface="+mn-ea"/>
                <a:cs typeface="+mn-cs"/>
              </a:defRPr>
            </a:lvl1pPr>
            <a:lvl2pPr marL="457200" indent="0" algn="ctr" defTabSz="914400" rtl="0" eaLnBrk="1" latinLnBrk="0" hangingPunct="1">
              <a:lnSpc>
                <a:spcPct val="90000"/>
              </a:lnSpc>
              <a:spcBef>
                <a:spcPts val="500"/>
              </a:spcBef>
              <a:buClr>
                <a:schemeClr val="accent3">
                  <a:lumMod val="40000"/>
                  <a:lumOff val="60000"/>
                </a:schemeClr>
              </a:buClr>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Clr>
                <a:schemeClr val="accent3">
                  <a:lumMod val="40000"/>
                  <a:lumOff val="60000"/>
                </a:schemeClr>
              </a:buClr>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Clr>
                <a:schemeClr val="accent3">
                  <a:lumMod val="40000"/>
                  <a:lumOff val="60000"/>
                </a:schemeClr>
              </a:buClr>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chemeClr val="accent3">
                  <a:lumMod val="40000"/>
                  <a:lumOff val="60000"/>
                </a:schemeClr>
              </a:buClr>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
                <a:srgbClr val="4DC0DF">
                  <a:lumMod val="40000"/>
                  <a:lumOff val="60000"/>
                </a:srgbClr>
              </a:buClr>
              <a:buSzTx/>
              <a:buFont typeface="Arial" panose="020B0604020202020204" pitchFamily="34" charset="0"/>
              <a:buNone/>
              <a:tabLst/>
              <a:defRPr/>
            </a:pPr>
            <a:r>
              <a:rPr kumimoji="0" lang="fr-CA" sz="2400" b="0" i="0" u="none" strike="noStrike" kern="1200" cap="none" spc="0" normalizeH="0" baseline="0" noProof="0" dirty="0">
                <a:ln>
                  <a:noFill/>
                </a:ln>
                <a:solidFill>
                  <a:srgbClr val="005D7C"/>
                </a:solidFill>
                <a:effectLst/>
                <a:uLnTx/>
                <a:uFillTx/>
                <a:latin typeface="Calibri" panose="020F0502020204030204"/>
                <a:ea typeface="+mn-ea"/>
                <a:cs typeface="+mn-cs"/>
              </a:rPr>
              <a:t>25 octobre 2024 </a:t>
            </a:r>
            <a:br>
              <a:rPr kumimoji="0" lang="fr-CA" sz="2400" b="0" i="0" u="none" strike="noStrike" kern="1200" cap="none" spc="0" normalizeH="0" baseline="0" noProof="0" dirty="0">
                <a:ln>
                  <a:noFill/>
                </a:ln>
                <a:solidFill>
                  <a:srgbClr val="005D7C"/>
                </a:solidFill>
                <a:effectLst/>
                <a:uLnTx/>
                <a:uFillTx/>
                <a:latin typeface="Calibri" panose="020F0502020204030204"/>
                <a:ea typeface="+mn-ea"/>
                <a:cs typeface="+mn-cs"/>
              </a:rPr>
            </a:br>
            <a:r>
              <a:rPr kumimoji="0" lang="fr-CA" sz="2400" b="0" i="0" u="none" strike="noStrike" kern="1200" cap="none" spc="0" normalizeH="0" baseline="0" noProof="0" dirty="0">
                <a:ln>
                  <a:noFill/>
                </a:ln>
                <a:solidFill>
                  <a:srgbClr val="005D7C"/>
                </a:solidFill>
                <a:effectLst/>
                <a:uLnTx/>
                <a:uFillTx/>
                <a:latin typeface="Calibri" panose="020F0502020204030204"/>
                <a:ea typeface="+mn-ea"/>
                <a:cs typeface="+mn-cs"/>
              </a:rPr>
              <a:t>Hôtel Bonne Entente</a:t>
            </a:r>
            <a:br>
              <a:rPr kumimoji="0" lang="fr-CA" sz="2400" b="0" i="0" u="none" strike="noStrike" kern="1200" cap="none" spc="0" normalizeH="0" baseline="0" noProof="0" dirty="0">
                <a:ln>
                  <a:noFill/>
                </a:ln>
                <a:solidFill>
                  <a:srgbClr val="005D7C"/>
                </a:solidFill>
                <a:effectLst/>
                <a:uLnTx/>
                <a:uFillTx/>
                <a:latin typeface="Calibri" panose="020F0502020204030204"/>
                <a:ea typeface="+mn-ea"/>
                <a:cs typeface="+mn-cs"/>
              </a:rPr>
            </a:br>
            <a:r>
              <a:rPr kumimoji="0" lang="fr-CA" sz="2400" b="0" i="0" u="none" strike="noStrike" kern="1200" cap="none" spc="0" normalizeH="0" baseline="0" noProof="0" dirty="0">
                <a:ln>
                  <a:noFill/>
                </a:ln>
                <a:solidFill>
                  <a:srgbClr val="005D7C"/>
                </a:solidFill>
                <a:effectLst/>
                <a:uLnTx/>
                <a:uFillTx/>
                <a:latin typeface="Calibri" panose="020F0502020204030204"/>
                <a:ea typeface="+mn-ea"/>
                <a:cs typeface="+mn-cs"/>
              </a:rPr>
              <a:t>Québec</a:t>
            </a:r>
          </a:p>
        </p:txBody>
      </p:sp>
      <p:sp>
        <p:nvSpPr>
          <p:cNvPr id="6" name="Sous-titre 2">
            <a:extLst>
              <a:ext uri="{FF2B5EF4-FFF2-40B4-BE49-F238E27FC236}">
                <a16:creationId xmlns:a16="http://schemas.microsoft.com/office/drawing/2014/main" id="{326F6FEF-3BB6-C8D2-E141-92C22D989DB4}"/>
              </a:ext>
            </a:extLst>
          </p:cNvPr>
          <p:cNvSpPr txBox="1">
            <a:spLocks/>
          </p:cNvSpPr>
          <p:nvPr/>
        </p:nvSpPr>
        <p:spPr>
          <a:xfrm>
            <a:off x="1982763" y="4815281"/>
            <a:ext cx="8335705" cy="1960526"/>
          </a:xfrm>
          <a:prstGeom prst="rect">
            <a:avLst/>
          </a:prstGeom>
        </p:spPr>
        <p:txBody>
          <a:bodyPr vert="horz" lIns="91440" tIns="45720" rIns="91440" bIns="45720" rtlCol="0">
            <a:normAutofit fontScale="47500" lnSpcReduction="20000"/>
          </a:bodyPr>
          <a:lstStyle>
            <a:lvl1pPr marL="0" indent="0" algn="ctr" defTabSz="914400" rtl="0" eaLnBrk="1" latinLnBrk="0" hangingPunct="1">
              <a:lnSpc>
                <a:spcPct val="90000"/>
              </a:lnSpc>
              <a:spcBef>
                <a:spcPts val="1000"/>
              </a:spcBef>
              <a:buClr>
                <a:schemeClr val="accent3">
                  <a:lumMod val="40000"/>
                  <a:lumOff val="60000"/>
                </a:schemeClr>
              </a:buClr>
              <a:buFont typeface="Arial" panose="020B0604020202020204" pitchFamily="34" charset="0"/>
              <a:buNone/>
              <a:defRPr sz="4000" b="1" kern="1200">
                <a:solidFill>
                  <a:schemeClr val="accent2"/>
                </a:solidFill>
                <a:latin typeface="+mn-lt"/>
                <a:ea typeface="+mn-ea"/>
                <a:cs typeface="+mn-cs"/>
              </a:defRPr>
            </a:lvl1pPr>
            <a:lvl2pPr marL="457200" indent="0" algn="ctr" defTabSz="914400" rtl="0" eaLnBrk="1" latinLnBrk="0" hangingPunct="1">
              <a:lnSpc>
                <a:spcPct val="90000"/>
              </a:lnSpc>
              <a:spcBef>
                <a:spcPts val="500"/>
              </a:spcBef>
              <a:buClr>
                <a:schemeClr val="accent3">
                  <a:lumMod val="40000"/>
                  <a:lumOff val="60000"/>
                </a:schemeClr>
              </a:buClr>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Clr>
                <a:schemeClr val="accent3">
                  <a:lumMod val="40000"/>
                  <a:lumOff val="60000"/>
                </a:schemeClr>
              </a:buClr>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Clr>
                <a:schemeClr val="accent3">
                  <a:lumMod val="40000"/>
                  <a:lumOff val="60000"/>
                </a:schemeClr>
              </a:buClr>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chemeClr val="accent3">
                  <a:lumMod val="40000"/>
                  <a:lumOff val="60000"/>
                </a:schemeClr>
              </a:buClr>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
                <a:srgbClr val="4DC0DF">
                  <a:lumMod val="40000"/>
                  <a:lumOff val="60000"/>
                </a:srgbClr>
              </a:buClr>
              <a:buSzTx/>
              <a:buFont typeface="Arial" panose="020B0604020202020204" pitchFamily="34" charset="0"/>
              <a:buNone/>
              <a:tabLst/>
              <a:defRPr/>
            </a:pPr>
            <a:r>
              <a:rPr kumimoji="0" lang="fr-CA" sz="2900" b="0" i="0" u="none" strike="noStrike" kern="1200" cap="none" spc="0" normalizeH="0" baseline="0" noProof="0" dirty="0">
                <a:ln>
                  <a:noFill/>
                </a:ln>
                <a:solidFill>
                  <a:srgbClr val="005D7C"/>
                </a:solidFill>
                <a:effectLst/>
                <a:uLnTx/>
                <a:uFillTx/>
                <a:latin typeface="Calibri" panose="020F0502020204030204"/>
                <a:ea typeface="+mn-ea"/>
                <a:cs typeface="+mn-cs"/>
              </a:rPr>
              <a:t>Présenté par Mme Pamela Bou Malhab </a:t>
            </a:r>
            <a:r>
              <a:rPr kumimoji="0" lang="fr-CA" sz="2900" b="0" i="0" u="none" strike="noStrike" kern="1200" cap="none" spc="0" normalizeH="0" baseline="0" noProof="0" dirty="0" err="1">
                <a:ln>
                  <a:noFill/>
                </a:ln>
                <a:solidFill>
                  <a:srgbClr val="005D7C"/>
                </a:solidFill>
                <a:effectLst/>
                <a:uLnTx/>
                <a:uFillTx/>
                <a:latin typeface="Calibri" panose="020F0502020204030204"/>
                <a:ea typeface="+mn-ea"/>
                <a:cs typeface="+mn-cs"/>
              </a:rPr>
              <a:t>M.Sc</a:t>
            </a:r>
            <a:r>
              <a:rPr kumimoji="0" lang="fr-CA" sz="2900" b="0" i="0" u="none" strike="noStrike" kern="1200" cap="none" spc="0" normalizeH="0" baseline="0" noProof="0" dirty="0">
                <a:ln>
                  <a:noFill/>
                </a:ln>
                <a:solidFill>
                  <a:srgbClr val="005D7C"/>
                </a:solidFill>
                <a:effectLst/>
                <a:uLnTx/>
                <a:uFillTx/>
                <a:latin typeface="Calibri" panose="020F0502020204030204"/>
                <a:ea typeface="+mn-ea"/>
                <a:cs typeface="+mn-cs"/>
              </a:rPr>
              <a:t>., BSN</a:t>
            </a:r>
          </a:p>
          <a:p>
            <a:pPr marL="0" marR="0" lvl="0" indent="0" algn="ctr" defTabSz="914400" rtl="0" eaLnBrk="1" fontAlgn="auto" latinLnBrk="0" hangingPunct="1">
              <a:lnSpc>
                <a:spcPct val="90000"/>
              </a:lnSpc>
              <a:spcBef>
                <a:spcPts val="1000"/>
              </a:spcBef>
              <a:spcAft>
                <a:spcPts val="0"/>
              </a:spcAft>
              <a:buClr>
                <a:srgbClr val="4DC0DF">
                  <a:lumMod val="40000"/>
                  <a:lumOff val="60000"/>
                </a:srgbClr>
              </a:buClr>
              <a:buSzTx/>
              <a:buFont typeface="Arial" panose="020B0604020202020204" pitchFamily="34" charset="0"/>
              <a:buNone/>
              <a:tabLst/>
              <a:defRPr/>
            </a:pPr>
            <a:r>
              <a:rPr kumimoji="0" lang="fr-CA" sz="2900" b="0" i="0" u="none" strike="noStrike" kern="1200" cap="none" spc="0" normalizeH="0" baseline="0" noProof="0" dirty="0">
                <a:ln>
                  <a:noFill/>
                </a:ln>
                <a:solidFill>
                  <a:srgbClr val="005D7C"/>
                </a:solidFill>
                <a:effectLst/>
                <a:uLnTx/>
                <a:uFillTx/>
                <a:latin typeface="Calibri" panose="020F0502020204030204"/>
                <a:ea typeface="+mn-ea"/>
                <a:cs typeface="+mn-cs"/>
              </a:rPr>
              <a:t>Coanimation:</a:t>
            </a:r>
          </a:p>
          <a:p>
            <a:pPr marL="0" marR="0" lvl="0" indent="0" algn="ctr" defTabSz="914400" rtl="0" eaLnBrk="1" fontAlgn="auto" latinLnBrk="0" hangingPunct="1">
              <a:lnSpc>
                <a:spcPct val="90000"/>
              </a:lnSpc>
              <a:spcBef>
                <a:spcPts val="1000"/>
              </a:spcBef>
              <a:spcAft>
                <a:spcPts val="0"/>
              </a:spcAft>
              <a:buClr>
                <a:srgbClr val="4DC0DF">
                  <a:lumMod val="40000"/>
                  <a:lumOff val="60000"/>
                </a:srgbClr>
              </a:buClr>
              <a:buSzTx/>
              <a:buFont typeface="Arial" panose="020B0604020202020204" pitchFamily="34" charset="0"/>
              <a:buNone/>
              <a:tabLst/>
              <a:defRPr/>
            </a:pPr>
            <a:r>
              <a:rPr kumimoji="0" lang="fr-CA" sz="2900" b="0" i="0" u="none" strike="noStrike" kern="1200" cap="none" spc="0" normalizeH="0" baseline="0" noProof="0" dirty="0">
                <a:ln>
                  <a:noFill/>
                </a:ln>
                <a:solidFill>
                  <a:srgbClr val="005D7C"/>
                </a:solidFill>
                <a:effectLst/>
                <a:uLnTx/>
                <a:uFillTx/>
                <a:latin typeface="Calibri" panose="020F0502020204030204"/>
                <a:ea typeface="+mn-ea"/>
                <a:cs typeface="+mn-cs"/>
              </a:rPr>
              <a:t>Dre Fabienne Parente</a:t>
            </a:r>
          </a:p>
          <a:p>
            <a:pPr marL="0" marR="0" lvl="0" indent="0" algn="ctr" defTabSz="914400" rtl="0" eaLnBrk="1" fontAlgn="auto" latinLnBrk="0" hangingPunct="1">
              <a:lnSpc>
                <a:spcPct val="90000"/>
              </a:lnSpc>
              <a:spcBef>
                <a:spcPts val="1000"/>
              </a:spcBef>
              <a:spcAft>
                <a:spcPts val="0"/>
              </a:spcAft>
              <a:buClr>
                <a:srgbClr val="4DC0DF">
                  <a:lumMod val="40000"/>
                  <a:lumOff val="60000"/>
                </a:srgbClr>
              </a:buClr>
              <a:buSzTx/>
              <a:buFont typeface="Arial" panose="020B0604020202020204" pitchFamily="34" charset="0"/>
              <a:buNone/>
              <a:tabLst/>
              <a:defRPr/>
            </a:pPr>
            <a:r>
              <a:rPr kumimoji="0" lang="fr-CA" sz="2900" b="0" i="0" u="none" strike="noStrike" kern="1200" cap="none" spc="0" normalizeH="0" baseline="0" noProof="0" dirty="0">
                <a:ln>
                  <a:noFill/>
                </a:ln>
                <a:solidFill>
                  <a:srgbClr val="005D7C"/>
                </a:solidFill>
                <a:effectLst/>
                <a:uLnTx/>
                <a:uFillTx/>
                <a:latin typeface="Calibri" panose="020F0502020204030204"/>
                <a:ea typeface="+mn-ea"/>
                <a:cs typeface="+mn-cs"/>
              </a:rPr>
              <a:t>Dre Daniela Buhas</a:t>
            </a:r>
          </a:p>
          <a:p>
            <a:pPr marL="0" marR="0" lvl="0" indent="0" algn="ctr" defTabSz="914400" rtl="0" eaLnBrk="1" fontAlgn="auto" latinLnBrk="0" hangingPunct="1">
              <a:lnSpc>
                <a:spcPct val="90000"/>
              </a:lnSpc>
              <a:spcBef>
                <a:spcPts val="1000"/>
              </a:spcBef>
              <a:spcAft>
                <a:spcPts val="0"/>
              </a:spcAft>
              <a:buClr>
                <a:srgbClr val="4DC0DF">
                  <a:lumMod val="40000"/>
                  <a:lumOff val="60000"/>
                </a:srgbClr>
              </a:buClr>
              <a:buSzTx/>
              <a:buFont typeface="Arial" panose="020B0604020202020204" pitchFamily="34" charset="0"/>
              <a:buNone/>
              <a:tabLst/>
              <a:defRPr/>
            </a:pPr>
            <a:r>
              <a:rPr kumimoji="0" lang="fr-CA" sz="2900" b="0" i="0" u="none" strike="noStrike" kern="1200" cap="none" spc="0" normalizeH="0" baseline="0" noProof="0" dirty="0">
                <a:ln>
                  <a:noFill/>
                </a:ln>
                <a:solidFill>
                  <a:srgbClr val="005D7C"/>
                </a:solidFill>
                <a:effectLst/>
                <a:uLnTx/>
                <a:uFillTx/>
                <a:latin typeface="Calibri" panose="020F0502020204030204"/>
                <a:ea typeface="+mn-ea"/>
                <a:cs typeface="+mn-cs"/>
              </a:rPr>
              <a:t>Mme Christiane Auray-Blais</a:t>
            </a:r>
          </a:p>
          <a:p>
            <a:pPr marL="0" marR="0" lvl="0" indent="0" algn="ctr" defTabSz="914400" rtl="0" eaLnBrk="1" fontAlgn="auto" latinLnBrk="0" hangingPunct="1">
              <a:lnSpc>
                <a:spcPct val="90000"/>
              </a:lnSpc>
              <a:spcBef>
                <a:spcPts val="1000"/>
              </a:spcBef>
              <a:spcAft>
                <a:spcPts val="0"/>
              </a:spcAft>
              <a:buClr>
                <a:srgbClr val="4DC0DF">
                  <a:lumMod val="40000"/>
                  <a:lumOff val="60000"/>
                </a:srgbClr>
              </a:buClr>
              <a:buSzTx/>
              <a:buFont typeface="Arial" panose="020B0604020202020204" pitchFamily="34" charset="0"/>
              <a:buNone/>
              <a:tabLst/>
              <a:defRPr/>
            </a:pPr>
            <a:r>
              <a:rPr kumimoji="0" lang="fr-CA" sz="2900" b="0" i="0" u="none" strike="noStrike" kern="1200" cap="none" spc="0" normalizeH="0" baseline="0" noProof="0" dirty="0">
                <a:ln>
                  <a:noFill/>
                </a:ln>
                <a:solidFill>
                  <a:srgbClr val="005D7C"/>
                </a:solidFill>
                <a:effectLst/>
                <a:uLnTx/>
                <a:uFillTx/>
                <a:latin typeface="Calibri" panose="020F0502020204030204"/>
                <a:ea typeface="+mn-ea"/>
                <a:cs typeface="+mn-cs"/>
              </a:rPr>
              <a:t>Dr Yves Giguère</a:t>
            </a:r>
          </a:p>
          <a:p>
            <a:pPr marL="0" marR="0" lvl="0" indent="0" algn="ctr" defTabSz="914400" rtl="0" eaLnBrk="1" fontAlgn="auto" latinLnBrk="0" hangingPunct="1">
              <a:lnSpc>
                <a:spcPct val="90000"/>
              </a:lnSpc>
              <a:spcBef>
                <a:spcPts val="1000"/>
              </a:spcBef>
              <a:spcAft>
                <a:spcPts val="0"/>
              </a:spcAft>
              <a:buClr>
                <a:srgbClr val="4DC0DF">
                  <a:lumMod val="40000"/>
                  <a:lumOff val="60000"/>
                </a:srgbClr>
              </a:buClr>
              <a:buSzTx/>
              <a:buFont typeface="Arial" panose="020B0604020202020204" pitchFamily="34" charset="0"/>
              <a:buNone/>
              <a:tabLst/>
              <a:defRPr/>
            </a:pPr>
            <a:r>
              <a:rPr kumimoji="0" lang="fr-CA" sz="2900" b="0" i="0" u="none" strike="noStrike" kern="1200" cap="none" spc="0" normalizeH="0" baseline="0" noProof="0" dirty="0">
                <a:ln>
                  <a:noFill/>
                </a:ln>
                <a:solidFill>
                  <a:srgbClr val="005D7C"/>
                </a:solidFill>
                <a:effectLst/>
                <a:uLnTx/>
                <a:uFillTx/>
                <a:latin typeface="Calibri" panose="020F0502020204030204"/>
                <a:ea typeface="+mn-ea"/>
                <a:cs typeface="+mn-cs"/>
              </a:rPr>
              <a:t>Mme Jade Falardeau</a:t>
            </a:r>
          </a:p>
          <a:p>
            <a:pPr marL="0" marR="0" lvl="0" indent="0" algn="l" defTabSz="914400" rtl="0" eaLnBrk="1" fontAlgn="auto" latinLnBrk="0" hangingPunct="1">
              <a:lnSpc>
                <a:spcPct val="90000"/>
              </a:lnSpc>
              <a:spcBef>
                <a:spcPts val="1000"/>
              </a:spcBef>
              <a:spcAft>
                <a:spcPts val="0"/>
              </a:spcAft>
              <a:buClr>
                <a:srgbClr val="4DC0DF">
                  <a:lumMod val="40000"/>
                  <a:lumOff val="60000"/>
                </a:srgbClr>
              </a:buClr>
              <a:buSzTx/>
              <a:buFont typeface="Arial" panose="020B0604020202020204" pitchFamily="34" charset="0"/>
              <a:buNone/>
              <a:tabLst/>
              <a:defRPr/>
            </a:pPr>
            <a:endParaRPr kumimoji="0" lang="fr-CA" sz="2000" b="0" i="0" u="none" strike="noStrike" kern="1200" cap="none" spc="0" normalizeH="0" baseline="0" noProof="0" dirty="0">
              <a:ln>
                <a:noFill/>
              </a:ln>
              <a:solidFill>
                <a:srgbClr val="005D7C"/>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8437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1262686B-2EA9-6D8E-A8A0-0091CB22213A}"/>
              </a:ext>
            </a:extLst>
          </p:cNvPr>
          <p:cNvSpPr>
            <a:spLocks noGrp="1"/>
          </p:cNvSpPr>
          <p:nvPr>
            <p:ph type="body" idx="1"/>
          </p:nvPr>
        </p:nvSpPr>
        <p:spPr/>
        <p:txBody>
          <a:bodyPr/>
          <a:lstStyle/>
          <a:p>
            <a:r>
              <a:rPr lang="fr-CA" b="1" dirty="0"/>
              <a:t>Norme 7.3 </a:t>
            </a:r>
          </a:p>
          <a:p>
            <a:r>
              <a:rPr lang="fr-CA" b="1" dirty="0"/>
              <a:t>A</a:t>
            </a:r>
            <a:r>
              <a:rPr lang="fr-CA" dirty="0"/>
              <a:t>vant le 1er juillet de l’année en cours, tous les renseignements requis pour 100 % des nouveau-nés référés durant l’année civile précédente, soient transmis au laboratoire fiduciaire.</a:t>
            </a:r>
          </a:p>
          <a:p>
            <a:r>
              <a:rPr lang="fr-CA" b="1" dirty="0"/>
              <a:t>En 2022</a:t>
            </a:r>
            <a:r>
              <a:rPr lang="fr-CA" dirty="0"/>
              <a:t>: Les formulaires ont été retournés dans les temps exigés pour 60% à 100% selon les établissements et selon les secteurs de soins.</a:t>
            </a:r>
          </a:p>
          <a:p>
            <a:endParaRPr lang="fr-CA" dirty="0"/>
          </a:p>
        </p:txBody>
      </p:sp>
    </p:spTree>
    <p:extLst>
      <p:ext uri="{BB962C8B-B14F-4D97-AF65-F5344CB8AC3E}">
        <p14:creationId xmlns:p14="http://schemas.microsoft.com/office/powerpoint/2010/main" val="16861388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A8895550-EF94-B5A0-15A8-3BA2BD103C64}"/>
              </a:ext>
            </a:extLst>
          </p:cNvPr>
          <p:cNvSpPr>
            <a:spLocks noGrp="1"/>
          </p:cNvSpPr>
          <p:nvPr>
            <p:ph type="body" idx="1"/>
          </p:nvPr>
        </p:nvSpPr>
        <p:spPr>
          <a:xfrm>
            <a:off x="838200" y="1610648"/>
            <a:ext cx="10515600" cy="3352800"/>
          </a:xfrm>
        </p:spPr>
        <p:txBody>
          <a:bodyPr>
            <a:normAutofit/>
          </a:bodyPr>
          <a:lstStyle/>
          <a:p>
            <a:pPr marL="457200" marR="0" algn="ctr">
              <a:lnSpc>
                <a:spcPct val="107000"/>
              </a:lnSpc>
              <a:spcBef>
                <a:spcPts val="0"/>
              </a:spcBef>
              <a:spcAft>
                <a:spcPts val="800"/>
              </a:spcAft>
            </a:pPr>
            <a:r>
              <a:rPr lang="fr-CA" kern="0" dirty="0">
                <a:effectLst/>
                <a:latin typeface="Segoe UI" panose="020B0502040204020203" pitchFamily="34" charset="0"/>
                <a:ea typeface="Times New Roman" panose="02020603050405020304" pitchFamily="18" charset="0"/>
                <a:cs typeface="Arial" panose="020B0604020202020204" pitchFamily="34" charset="0"/>
              </a:rPr>
              <a:t>Quelles raisons peuvent expliquer l</a:t>
            </a:r>
            <a:r>
              <a:rPr lang="fr-CA" kern="0" dirty="0">
                <a:latin typeface="Segoe UI" panose="020B0502040204020203" pitchFamily="34" charset="0"/>
                <a:ea typeface="Times New Roman" panose="02020603050405020304" pitchFamily="18" charset="0"/>
                <a:cs typeface="Arial" panose="020B0604020202020204" pitchFamily="34" charset="0"/>
              </a:rPr>
              <a:t>es écarts importants par rapports à la norme? </a:t>
            </a:r>
          </a:p>
          <a:p>
            <a:pPr marL="457200" marR="0" algn="ctr">
              <a:lnSpc>
                <a:spcPct val="107000"/>
              </a:lnSpc>
              <a:spcBef>
                <a:spcPts val="0"/>
              </a:spcBef>
              <a:spcAft>
                <a:spcPts val="800"/>
              </a:spcAft>
            </a:pPr>
            <a:r>
              <a:rPr lang="fr-CA" kern="0" dirty="0">
                <a:effectLst/>
                <a:latin typeface="Segoe UI" panose="020B0502040204020203" pitchFamily="34" charset="0"/>
                <a:ea typeface="Times New Roman" panose="02020603050405020304" pitchFamily="18" charset="0"/>
                <a:cs typeface="Arial" panose="020B0604020202020204" pitchFamily="34" charset="0"/>
              </a:rPr>
              <a:t>Selon vous, quelles stratégies permettraient de faciliter la transmission des informations concernant la confirmation diagnostique des NN ayant obtenu un dépistage positif des centres de référence vers le laboratoire dans les délais exigés?</a:t>
            </a:r>
            <a:r>
              <a:rPr lang="fr-CA" b="1" kern="0" dirty="0">
                <a:effectLst/>
                <a:latin typeface="Segoe UI" panose="020B0502040204020203" pitchFamily="34" charset="0"/>
                <a:ea typeface="Times New Roman" panose="02020603050405020304" pitchFamily="18" charset="0"/>
                <a:cs typeface="Arial" panose="020B0604020202020204" pitchFamily="34" charset="0"/>
              </a:rPr>
              <a:t> </a:t>
            </a:r>
            <a:endParaRPr lang="fr-CA" kern="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5224875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EA2153-1E2E-13D3-410E-B45DB5596DF0}"/>
              </a:ext>
            </a:extLst>
          </p:cNvPr>
          <p:cNvSpPr>
            <a:spLocks noGrp="1"/>
          </p:cNvSpPr>
          <p:nvPr>
            <p:ph type="title"/>
          </p:nvPr>
        </p:nvSpPr>
        <p:spPr/>
        <p:txBody>
          <a:bodyPr>
            <a:normAutofit fontScale="90000"/>
          </a:bodyPr>
          <a:lstStyle/>
          <a:p>
            <a:r>
              <a:rPr lang="fr-CA" dirty="0"/>
              <a:t>Annexe: Formulaire de confirmation diagnostique</a:t>
            </a:r>
          </a:p>
        </p:txBody>
      </p:sp>
      <p:pic>
        <p:nvPicPr>
          <p:cNvPr id="6" name="Espace réservé du contenu 5" descr="Une image contenant texte, Visage humain, capture d’écran, personne&#10;&#10;Description générée automatiquement">
            <a:extLst>
              <a:ext uri="{FF2B5EF4-FFF2-40B4-BE49-F238E27FC236}">
                <a16:creationId xmlns:a16="http://schemas.microsoft.com/office/drawing/2014/main" id="{CAFCB401-C65D-E007-C724-B2B624B4A208}"/>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391910" y="1356852"/>
            <a:ext cx="3790763" cy="4905081"/>
          </a:xfrm>
        </p:spPr>
      </p:pic>
      <p:pic>
        <p:nvPicPr>
          <p:cNvPr id="8" name="Espace réservé du contenu 7" descr="Une image contenant texte, Visage humain, ordinateur, capture d’écran&#10;&#10;Description générée automatiquement">
            <a:extLst>
              <a:ext uri="{FF2B5EF4-FFF2-40B4-BE49-F238E27FC236}">
                <a16:creationId xmlns:a16="http://schemas.microsoft.com/office/drawing/2014/main" id="{C711F8D6-593F-E893-812B-5CBC0D9FC4DB}"/>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433074" y="1356707"/>
            <a:ext cx="3790763" cy="4911603"/>
          </a:xfrm>
        </p:spPr>
      </p:pic>
    </p:spTree>
    <p:extLst>
      <p:ext uri="{BB962C8B-B14F-4D97-AF65-F5344CB8AC3E}">
        <p14:creationId xmlns:p14="http://schemas.microsoft.com/office/powerpoint/2010/main" val="36390289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D39B725-AF49-D3DD-48FF-674AF8330DDC}"/>
              </a:ext>
            </a:extLst>
          </p:cNvPr>
          <p:cNvSpPr>
            <a:spLocks noGrp="1"/>
          </p:cNvSpPr>
          <p:nvPr>
            <p:ph type="title"/>
          </p:nvPr>
        </p:nvSpPr>
        <p:spPr/>
        <p:txBody>
          <a:bodyPr>
            <a:normAutofit fontScale="90000"/>
          </a:bodyPr>
          <a:lstStyle/>
          <a:p>
            <a:r>
              <a:rPr lang="fr-CA" dirty="0"/>
              <a:t>4. Retour en groupe et conclusion(s)</a:t>
            </a:r>
          </a:p>
        </p:txBody>
      </p:sp>
      <p:sp>
        <p:nvSpPr>
          <p:cNvPr id="3" name="Espace réservé du texte 2">
            <a:extLst>
              <a:ext uri="{FF2B5EF4-FFF2-40B4-BE49-F238E27FC236}">
                <a16:creationId xmlns:a16="http://schemas.microsoft.com/office/drawing/2014/main" id="{9F529280-4BA4-7E67-F47E-C8E970610118}"/>
              </a:ext>
            </a:extLst>
          </p:cNvPr>
          <p:cNvSpPr>
            <a:spLocks noGrp="1"/>
          </p:cNvSpPr>
          <p:nvPr>
            <p:ph type="body" idx="1"/>
          </p:nvPr>
        </p:nvSpPr>
        <p:spPr/>
        <p:txBody>
          <a:bodyPr>
            <a:normAutofit fontScale="92500"/>
          </a:bodyPr>
          <a:lstStyle/>
          <a:p>
            <a:pPr marL="457200" indent="-457200">
              <a:buFont typeface="Wingdings" panose="05000000000000000000" pitchFamily="2" charset="2"/>
              <a:buChar char="ü"/>
            </a:pPr>
            <a:r>
              <a:rPr lang="fr-CA" dirty="0"/>
              <a:t>Les normes ne sont pas connues par tous les acteurs du PQDNSU</a:t>
            </a:r>
          </a:p>
          <a:p>
            <a:pPr marL="457200" indent="-457200">
              <a:buFont typeface="Wingdings" panose="05000000000000000000" pitchFamily="2" charset="2"/>
              <a:buChar char="ü"/>
            </a:pPr>
            <a:r>
              <a:rPr lang="fr-CA" dirty="0"/>
              <a:t>Les objectifs sont ambitieux, mais grâce à la contribution de chaque intervenant(e), nous pouvons nous rapprocher des</a:t>
            </a:r>
          </a:p>
          <a:p>
            <a:pPr marL="457200" indent="-457200">
              <a:buFont typeface="Wingdings" panose="05000000000000000000" pitchFamily="2" charset="2"/>
              <a:buChar char="ü"/>
            </a:pPr>
            <a:r>
              <a:rPr lang="fr-CA" dirty="0"/>
              <a:t>Commencer par apprivoiser le cadre de référence et les normes?</a:t>
            </a:r>
          </a:p>
          <a:p>
            <a:pPr marL="457200" indent="-457200">
              <a:buFont typeface="Wingdings" panose="05000000000000000000" pitchFamily="2" charset="2"/>
              <a:buChar char="ü"/>
            </a:pPr>
            <a:r>
              <a:rPr lang="fr-CA" dirty="0"/>
              <a:t>Rester à l’affut des communiqués envoyés aux établissements</a:t>
            </a:r>
          </a:p>
          <a:p>
            <a:pPr marL="457200" indent="-457200">
              <a:buFont typeface="Wingdings" panose="05000000000000000000" pitchFamily="2" charset="2"/>
              <a:buChar char="ü"/>
            </a:pPr>
            <a:r>
              <a:rPr lang="fr-CA" dirty="0"/>
              <a:t>Consulter la page Web du programme régulièrement pour les nouvelles</a:t>
            </a:r>
          </a:p>
          <a:p>
            <a:pPr marL="457200" indent="-457200">
              <a:buFont typeface="Wingdings" panose="05000000000000000000" pitchFamily="2" charset="2"/>
              <a:buChar char="ü"/>
            </a:pPr>
            <a:r>
              <a:rPr lang="fr-CA" dirty="0"/>
              <a:t>Restons en contact! </a:t>
            </a:r>
            <a:r>
              <a:rPr lang="fr-CA" dirty="0">
                <a:hlinkClick r:id="rId2"/>
              </a:rPr>
              <a:t>pqdnsu@mssss.gouv.qc.ca</a:t>
            </a:r>
            <a:r>
              <a:rPr lang="fr-CA" dirty="0"/>
              <a:t> </a:t>
            </a:r>
          </a:p>
        </p:txBody>
      </p:sp>
      <p:pic>
        <p:nvPicPr>
          <p:cNvPr id="5" name="Image 4" descr="Une image contenant fléchette, flèche&#10;&#10;Description générée automatiquement">
            <a:extLst>
              <a:ext uri="{FF2B5EF4-FFF2-40B4-BE49-F238E27FC236}">
                <a16:creationId xmlns:a16="http://schemas.microsoft.com/office/drawing/2014/main" id="{AE99CDAB-1CEB-2508-05AF-FEB8C106CC3E}"/>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8216334" y="2593023"/>
            <a:ext cx="706581" cy="706581"/>
          </a:xfrm>
          <a:prstGeom prst="rect">
            <a:avLst/>
          </a:prstGeom>
        </p:spPr>
      </p:pic>
    </p:spTree>
    <p:extLst>
      <p:ext uri="{BB962C8B-B14F-4D97-AF65-F5344CB8AC3E}">
        <p14:creationId xmlns:p14="http://schemas.microsoft.com/office/powerpoint/2010/main" val="4100585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9668F7B5-95C8-0352-079E-29DB4D4F8EDF}"/>
              </a:ext>
            </a:extLst>
          </p:cNvPr>
          <p:cNvSpPr>
            <a:spLocks noGrp="1"/>
          </p:cNvSpPr>
          <p:nvPr>
            <p:ph type="ctrTitle"/>
          </p:nvPr>
        </p:nvSpPr>
        <p:spPr/>
        <p:txBody>
          <a:bodyPr/>
          <a:lstStyle/>
          <a:p>
            <a:r>
              <a:rPr lang="fr-CA" dirty="0"/>
              <a:t>Merci!</a:t>
            </a:r>
          </a:p>
        </p:txBody>
      </p:sp>
      <p:sp>
        <p:nvSpPr>
          <p:cNvPr id="8" name="Sous-titre 7">
            <a:extLst>
              <a:ext uri="{FF2B5EF4-FFF2-40B4-BE49-F238E27FC236}">
                <a16:creationId xmlns:a16="http://schemas.microsoft.com/office/drawing/2014/main" id="{0D7750EF-08C4-D041-60CE-A1A2302B8E2F}"/>
              </a:ext>
            </a:extLst>
          </p:cNvPr>
          <p:cNvSpPr>
            <a:spLocks noGrp="1"/>
          </p:cNvSpPr>
          <p:nvPr>
            <p:ph type="subTitle" idx="1"/>
          </p:nvPr>
        </p:nvSpPr>
        <p:spPr/>
        <p:txBody>
          <a:bodyPr/>
          <a:lstStyle/>
          <a:p>
            <a:r>
              <a:rPr lang="fr-CA" dirty="0"/>
              <a:t>Questions? Commentaires?</a:t>
            </a:r>
          </a:p>
        </p:txBody>
      </p:sp>
    </p:spTree>
    <p:extLst>
      <p:ext uri="{BB962C8B-B14F-4D97-AF65-F5344CB8AC3E}">
        <p14:creationId xmlns:p14="http://schemas.microsoft.com/office/powerpoint/2010/main" val="42770519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257367-481C-EA77-9222-A010BE58B8FF}"/>
              </a:ext>
            </a:extLst>
          </p:cNvPr>
          <p:cNvSpPr>
            <a:spLocks noGrp="1"/>
          </p:cNvSpPr>
          <p:nvPr>
            <p:ph type="title"/>
          </p:nvPr>
        </p:nvSpPr>
        <p:spPr/>
        <p:txBody>
          <a:bodyPr>
            <a:noAutofit/>
          </a:bodyPr>
          <a:lstStyle/>
          <a:p>
            <a:r>
              <a:rPr lang="fr-CA" dirty="0">
                <a:solidFill>
                  <a:srgbClr val="005D7C"/>
                </a:solidFill>
              </a:rPr>
              <a:t>Affiliation et conflits d’intérêts</a:t>
            </a:r>
          </a:p>
        </p:txBody>
      </p:sp>
      <p:sp>
        <p:nvSpPr>
          <p:cNvPr id="4" name="Espace réservé du texte 3">
            <a:extLst>
              <a:ext uri="{FF2B5EF4-FFF2-40B4-BE49-F238E27FC236}">
                <a16:creationId xmlns:a16="http://schemas.microsoft.com/office/drawing/2014/main" id="{68510868-F6C7-4882-AFA7-57042E427845}"/>
              </a:ext>
            </a:extLst>
          </p:cNvPr>
          <p:cNvSpPr>
            <a:spLocks noGrp="1"/>
          </p:cNvSpPr>
          <p:nvPr>
            <p:ph type="body" idx="1"/>
          </p:nvPr>
        </p:nvSpPr>
        <p:spPr/>
        <p:txBody>
          <a:bodyPr>
            <a:normAutofit fontScale="92500"/>
          </a:bodyPr>
          <a:lstStyle/>
          <a:p>
            <a:pPr algn="l"/>
            <a:r>
              <a:rPr lang="fr-CA" sz="2800" b="0" dirty="0">
                <a:solidFill>
                  <a:srgbClr val="005D7C"/>
                </a:solidFill>
              </a:rPr>
              <a:t>Pamela Bou Malhab</a:t>
            </a:r>
          </a:p>
          <a:p>
            <a:pPr algn="l"/>
            <a:r>
              <a:rPr lang="fr-CA" sz="2800" b="0" dirty="0">
                <a:solidFill>
                  <a:srgbClr val="005D7C"/>
                </a:solidFill>
              </a:rPr>
              <a:t>Conseillère en prévention clinique et dépistages</a:t>
            </a:r>
          </a:p>
          <a:p>
            <a:pPr algn="l"/>
            <a:r>
              <a:rPr lang="fr-CA" sz="2800" b="0" dirty="0">
                <a:solidFill>
                  <a:srgbClr val="005D7C"/>
                </a:solidFill>
              </a:rPr>
              <a:t>Direction générale de santé publique</a:t>
            </a:r>
          </a:p>
          <a:p>
            <a:pPr algn="l"/>
            <a:r>
              <a:rPr lang="fr-CA" sz="2800" b="0" dirty="0">
                <a:solidFill>
                  <a:srgbClr val="005D7C"/>
                </a:solidFill>
              </a:rPr>
              <a:t>Direction de la prévention clinique, de la santé dentaire et des dépistages</a:t>
            </a:r>
          </a:p>
          <a:p>
            <a:pPr algn="l"/>
            <a:r>
              <a:rPr lang="fr-CA" sz="2800" b="0" dirty="0">
                <a:solidFill>
                  <a:srgbClr val="005D7C"/>
                </a:solidFill>
              </a:rPr>
              <a:t>Ministère de la Santé et des Services sociaux</a:t>
            </a:r>
          </a:p>
          <a:p>
            <a:pPr algn="l"/>
            <a:endParaRPr lang="fr-CA" dirty="0">
              <a:solidFill>
                <a:srgbClr val="005D7C"/>
              </a:solidFill>
            </a:endParaRPr>
          </a:p>
          <a:p>
            <a:pPr algn="l"/>
            <a:r>
              <a:rPr lang="fr-CA" sz="2800" b="0" dirty="0">
                <a:solidFill>
                  <a:srgbClr val="005D7C"/>
                </a:solidFill>
              </a:rPr>
              <a:t>Aucun conflit d’intérêt à déclarer</a:t>
            </a:r>
          </a:p>
        </p:txBody>
      </p:sp>
    </p:spTree>
    <p:extLst>
      <p:ext uri="{BB962C8B-B14F-4D97-AF65-F5344CB8AC3E}">
        <p14:creationId xmlns:p14="http://schemas.microsoft.com/office/powerpoint/2010/main" val="36712050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8DF9EEAA-62F0-98BD-551B-D062CC79A0D6}"/>
              </a:ext>
            </a:extLst>
          </p:cNvPr>
          <p:cNvSpPr>
            <a:spLocks noGrp="1"/>
          </p:cNvSpPr>
          <p:nvPr>
            <p:ph type="title"/>
          </p:nvPr>
        </p:nvSpPr>
        <p:spPr/>
        <p:txBody>
          <a:bodyPr>
            <a:normAutofit fontScale="90000"/>
          </a:bodyPr>
          <a:lstStyle/>
          <a:p>
            <a:r>
              <a:rPr lang="fr-CA" dirty="0"/>
              <a:t>Objectifs de l’atelier</a:t>
            </a:r>
          </a:p>
        </p:txBody>
      </p:sp>
      <p:sp>
        <p:nvSpPr>
          <p:cNvPr id="3" name="Espace réservé du contenu 2"/>
          <p:cNvSpPr>
            <a:spLocks noGrp="1"/>
          </p:cNvSpPr>
          <p:nvPr>
            <p:ph type="body" idx="1"/>
          </p:nvPr>
        </p:nvSpPr>
        <p:spPr/>
        <p:txBody>
          <a:bodyPr/>
          <a:lstStyle/>
          <a:p>
            <a:pPr marL="514350" indent="-514350">
              <a:buFont typeface="+mj-lt"/>
              <a:buAutoNum type="arabicPeriod"/>
            </a:pPr>
            <a:r>
              <a:rPr lang="fr-CA" dirty="0"/>
              <a:t>Situer son rôle dans la trajectoire de soins du PQDNSU</a:t>
            </a:r>
          </a:p>
          <a:p>
            <a:pPr marL="514350" indent="-514350">
              <a:buFont typeface="+mj-lt"/>
              <a:buAutoNum type="arabicPeriod"/>
            </a:pPr>
            <a:r>
              <a:rPr lang="fr-CA" dirty="0"/>
              <a:t>Réfléchir aux enjeux qui ressortent du rapport de performance annuel du programme </a:t>
            </a:r>
          </a:p>
          <a:p>
            <a:pPr marL="514350" indent="-514350">
              <a:buFont typeface="+mj-lt"/>
              <a:buAutoNum type="arabicPeriod"/>
            </a:pPr>
            <a:r>
              <a:rPr lang="fr-CA" dirty="0"/>
              <a:t>Formuler des recommandations pouvant contribuer à l'optimisation de la trajectoire de soins dans le cadre du PQDNSU</a:t>
            </a:r>
          </a:p>
        </p:txBody>
      </p:sp>
    </p:spTree>
    <p:extLst>
      <p:ext uri="{BB962C8B-B14F-4D97-AF65-F5344CB8AC3E}">
        <p14:creationId xmlns:p14="http://schemas.microsoft.com/office/powerpoint/2010/main" val="31868432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E9D195-809A-3852-A811-EC771962D47A}"/>
              </a:ext>
            </a:extLst>
          </p:cNvPr>
          <p:cNvSpPr>
            <a:spLocks noGrp="1"/>
          </p:cNvSpPr>
          <p:nvPr>
            <p:ph type="title"/>
          </p:nvPr>
        </p:nvSpPr>
        <p:spPr/>
        <p:txBody>
          <a:bodyPr>
            <a:normAutofit fontScale="90000"/>
          </a:bodyPr>
          <a:lstStyle/>
          <a:p>
            <a:r>
              <a:rPr lang="fr-CA" dirty="0"/>
              <a:t>Plan</a:t>
            </a:r>
          </a:p>
        </p:txBody>
      </p:sp>
      <p:sp>
        <p:nvSpPr>
          <p:cNvPr id="3" name="Espace réservé du texte 2">
            <a:extLst>
              <a:ext uri="{FF2B5EF4-FFF2-40B4-BE49-F238E27FC236}">
                <a16:creationId xmlns:a16="http://schemas.microsoft.com/office/drawing/2014/main" id="{C73FC4B3-6BF7-3D97-4DD6-38DB92293370}"/>
              </a:ext>
            </a:extLst>
          </p:cNvPr>
          <p:cNvSpPr>
            <a:spLocks noGrp="1"/>
          </p:cNvSpPr>
          <p:nvPr>
            <p:ph type="body" idx="1"/>
          </p:nvPr>
        </p:nvSpPr>
        <p:spPr/>
        <p:txBody>
          <a:bodyPr>
            <a:normAutofit/>
          </a:bodyPr>
          <a:lstStyle/>
          <a:p>
            <a:pPr marL="514350" indent="-514350">
              <a:buFont typeface="+mj-lt"/>
              <a:buAutoNum type="arabicPeriod"/>
            </a:pPr>
            <a:r>
              <a:rPr lang="fr-CA" b="1" dirty="0"/>
              <a:t>Se situer: </a:t>
            </a:r>
            <a:r>
              <a:rPr lang="fr-CA" dirty="0"/>
              <a:t>dans l’organigramme du PQDNSU et sur la trajectoire de soins </a:t>
            </a:r>
          </a:p>
          <a:p>
            <a:pPr marL="514350" indent="-514350">
              <a:buFont typeface="+mj-lt"/>
              <a:buAutoNum type="arabicPeriod"/>
            </a:pPr>
            <a:r>
              <a:rPr lang="fr-CA" b="1" dirty="0"/>
              <a:t>S’évaluer: </a:t>
            </a:r>
            <a:r>
              <a:rPr lang="fr-CA" dirty="0"/>
              <a:t>un mot sur l’évaluation de la performance du programme</a:t>
            </a:r>
          </a:p>
          <a:p>
            <a:pPr marL="514350" indent="-514350">
              <a:buFont typeface="+mj-lt"/>
              <a:buAutoNum type="arabicPeriod"/>
            </a:pPr>
            <a:r>
              <a:rPr lang="fr-CA" b="1" dirty="0"/>
              <a:t>S’améliorer: </a:t>
            </a:r>
            <a:r>
              <a:rPr lang="fr-CA" dirty="0"/>
              <a:t>contribuer à l’amélioration de la performance: un travail d’équipe </a:t>
            </a:r>
          </a:p>
          <a:p>
            <a:pPr marL="514350" indent="-514350">
              <a:buFont typeface="+mj-lt"/>
              <a:buAutoNum type="arabicPeriod"/>
            </a:pPr>
            <a:r>
              <a:rPr lang="fr-CA" dirty="0"/>
              <a:t>En conclusion</a:t>
            </a:r>
            <a:endParaRPr lang="fr-CA" sz="1800" dirty="0"/>
          </a:p>
        </p:txBody>
      </p:sp>
    </p:spTree>
    <p:extLst>
      <p:ext uri="{BB962C8B-B14F-4D97-AF65-F5344CB8AC3E}">
        <p14:creationId xmlns:p14="http://schemas.microsoft.com/office/powerpoint/2010/main" val="2069390100"/>
      </p:ext>
    </p:extLst>
  </p:cSld>
  <p:clrMapOvr>
    <a:masterClrMapping/>
  </p:clrMapOvr>
  <p:extLst>
    <p:ext uri="{6950BFC3-D8DA-4A85-94F7-54DA5524770B}">
      <p188:commentRel xmlns:p188="http://schemas.microsoft.com/office/powerpoint/2018/8/main" r:id="rId3"/>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endParaRPr lang="fr-CA"/>
          </a:p>
        </p:txBody>
      </p:sp>
      <p:sp>
        <p:nvSpPr>
          <p:cNvPr id="3" name="Espace réservé du texte 2"/>
          <p:cNvSpPr>
            <a:spLocks noGrp="1"/>
          </p:cNvSpPr>
          <p:nvPr>
            <p:ph type="body" idx="1"/>
          </p:nvPr>
        </p:nvSpPr>
        <p:spPr/>
        <p:txBody>
          <a:bodyPr/>
          <a:lstStyle/>
          <a:p>
            <a:endParaRPr lang="fr-CA"/>
          </a:p>
        </p:txBody>
      </p:sp>
      <p:pic>
        <p:nvPicPr>
          <p:cNvPr id="5" name="Image 4" descr="Une image contenant texte, capture d’écran, Police&#10;&#10;Description générée automatiquement">
            <a:extLst>
              <a:ext uri="{FF2B5EF4-FFF2-40B4-BE49-F238E27FC236}">
                <a16:creationId xmlns:a16="http://schemas.microsoft.com/office/drawing/2014/main" id="{E6CAA64B-8AF2-4E87-0416-6CD42D2294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re 1">
            <a:extLst>
              <a:ext uri="{FF2B5EF4-FFF2-40B4-BE49-F238E27FC236}">
                <a16:creationId xmlns:a16="http://schemas.microsoft.com/office/drawing/2014/main" id="{50BDB460-8BF4-3D76-7B7E-801E484D42D8}"/>
              </a:ext>
            </a:extLst>
          </p:cNvPr>
          <p:cNvSpPr txBox="1">
            <a:spLocks/>
          </p:cNvSpPr>
          <p:nvPr/>
        </p:nvSpPr>
        <p:spPr>
          <a:xfrm>
            <a:off x="369084" y="245807"/>
            <a:ext cx="10515600" cy="550607"/>
          </a:xfrm>
          <a:prstGeom prst="rect">
            <a:avLst/>
          </a:prstGeom>
        </p:spPr>
        <p:txBody>
          <a:bodyPr>
            <a:normAutofit fontScale="97500" lnSpcReduction="10000"/>
          </a:bodyPr>
          <a:lstStyle>
            <a:lvl1pPr algn="l" defTabSz="914400" rtl="0" eaLnBrk="1" latinLnBrk="0" hangingPunct="1">
              <a:lnSpc>
                <a:spcPct val="90000"/>
              </a:lnSpc>
              <a:spcBef>
                <a:spcPct val="0"/>
              </a:spcBef>
              <a:buNone/>
              <a:defRPr sz="3600" b="1" kern="1200">
                <a:solidFill>
                  <a:schemeClr val="tx1"/>
                </a:solidFill>
                <a:latin typeface="+mn-lt"/>
                <a:ea typeface="+mj-ea"/>
                <a:cs typeface="+mj-cs"/>
              </a:defRPr>
            </a:lvl1pPr>
          </a:lstStyle>
          <a:p>
            <a:r>
              <a:rPr lang="fr-CA" dirty="0"/>
              <a:t>1. Se situer</a:t>
            </a:r>
          </a:p>
        </p:txBody>
      </p:sp>
    </p:spTree>
    <p:extLst>
      <p:ext uri="{BB962C8B-B14F-4D97-AF65-F5344CB8AC3E}">
        <p14:creationId xmlns:p14="http://schemas.microsoft.com/office/powerpoint/2010/main" val="21920886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Police, nombre&#10;&#10;Description générée automatiquement">
            <a:extLst>
              <a:ext uri="{FF2B5EF4-FFF2-40B4-BE49-F238E27FC236}">
                <a16:creationId xmlns:a16="http://schemas.microsoft.com/office/drawing/2014/main" id="{83E75312-DCE5-82E3-F405-772E335132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Image 5" descr="Une image contenant texte, capture d’écran, dessin humoristique&#10;&#10;Description générée automatiquement">
            <a:extLst>
              <a:ext uri="{FF2B5EF4-FFF2-40B4-BE49-F238E27FC236}">
                <a16:creationId xmlns:a16="http://schemas.microsoft.com/office/drawing/2014/main" id="{C42A84E3-1A39-C11D-6530-16DEA955C32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204" t="37551" r="86531" b="43265"/>
          <a:stretch/>
        </p:blipFill>
        <p:spPr>
          <a:xfrm>
            <a:off x="634481" y="2575249"/>
            <a:ext cx="1007707" cy="1315616"/>
          </a:xfrm>
          <a:prstGeom prst="rect">
            <a:avLst/>
          </a:prstGeom>
        </p:spPr>
      </p:pic>
      <p:pic>
        <p:nvPicPr>
          <p:cNvPr id="7" name="Image 6" descr="Une image contenant texte, capture d’écran, dessin humoristique&#10;&#10;Description générée automatiquement">
            <a:extLst>
              <a:ext uri="{FF2B5EF4-FFF2-40B4-BE49-F238E27FC236}">
                <a16:creationId xmlns:a16="http://schemas.microsoft.com/office/drawing/2014/main" id="{527AE522-3333-BCA0-0F40-41852459CAE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6529" t="4489" r="45206" b="82858"/>
          <a:stretch/>
        </p:blipFill>
        <p:spPr>
          <a:xfrm>
            <a:off x="5592147" y="298150"/>
            <a:ext cx="909322" cy="783027"/>
          </a:xfrm>
          <a:prstGeom prst="rect">
            <a:avLst/>
          </a:prstGeom>
        </p:spPr>
      </p:pic>
      <p:pic>
        <p:nvPicPr>
          <p:cNvPr id="8" name="Image 7" descr="Une image contenant texte, capture d’écran, dessin humoristique&#10;&#10;Description générée automatiquement">
            <a:extLst>
              <a:ext uri="{FF2B5EF4-FFF2-40B4-BE49-F238E27FC236}">
                <a16:creationId xmlns:a16="http://schemas.microsoft.com/office/drawing/2014/main" id="{BABF23FD-9E2E-C918-E6A8-C05F82138C8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3748" t="64490" r="27987" b="16326"/>
          <a:stretch/>
        </p:blipFill>
        <p:spPr>
          <a:xfrm>
            <a:off x="6901343" y="4242732"/>
            <a:ext cx="1007707" cy="1315616"/>
          </a:xfrm>
          <a:prstGeom prst="rect">
            <a:avLst/>
          </a:prstGeom>
        </p:spPr>
      </p:pic>
      <p:pic>
        <p:nvPicPr>
          <p:cNvPr id="9" name="Image 8" descr="Une image contenant texte, capture d’écran, dessin humoristique&#10;&#10;Description générée automatiquement">
            <a:extLst>
              <a:ext uri="{FF2B5EF4-FFF2-40B4-BE49-F238E27FC236}">
                <a16:creationId xmlns:a16="http://schemas.microsoft.com/office/drawing/2014/main" id="{FD395900-1285-A200-3429-D900AA8FE24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4640" t="28707" r="7095" b="52109"/>
          <a:stretch/>
        </p:blipFill>
        <p:spPr>
          <a:xfrm>
            <a:off x="10093868" y="1776025"/>
            <a:ext cx="1007707" cy="1315616"/>
          </a:xfrm>
          <a:prstGeom prst="rect">
            <a:avLst/>
          </a:prstGeom>
        </p:spPr>
      </p:pic>
      <p:sp>
        <p:nvSpPr>
          <p:cNvPr id="2" name="Titre 1">
            <a:extLst>
              <a:ext uri="{FF2B5EF4-FFF2-40B4-BE49-F238E27FC236}">
                <a16:creationId xmlns:a16="http://schemas.microsoft.com/office/drawing/2014/main" id="{296F7FEE-30E7-B4CF-162A-880C0372055A}"/>
              </a:ext>
            </a:extLst>
          </p:cNvPr>
          <p:cNvSpPr txBox="1">
            <a:spLocks/>
          </p:cNvSpPr>
          <p:nvPr/>
        </p:nvSpPr>
        <p:spPr>
          <a:xfrm>
            <a:off x="536864" y="390609"/>
            <a:ext cx="10515600" cy="550607"/>
          </a:xfrm>
          <a:prstGeom prst="rect">
            <a:avLst/>
          </a:prstGeom>
        </p:spPr>
        <p:txBody>
          <a:bodyPr>
            <a:normAutofit fontScale="97500" lnSpcReduction="10000"/>
          </a:bodyPr>
          <a:lstStyle>
            <a:lvl1pPr algn="l" defTabSz="914400" rtl="0" eaLnBrk="1" latinLnBrk="0" hangingPunct="1">
              <a:lnSpc>
                <a:spcPct val="90000"/>
              </a:lnSpc>
              <a:spcBef>
                <a:spcPct val="0"/>
              </a:spcBef>
              <a:buNone/>
              <a:defRPr sz="3600" b="1" kern="1200">
                <a:solidFill>
                  <a:schemeClr val="tx1"/>
                </a:solidFill>
                <a:latin typeface="+mn-lt"/>
                <a:ea typeface="+mj-ea"/>
                <a:cs typeface="+mj-cs"/>
              </a:defRPr>
            </a:lvl1pPr>
          </a:lstStyle>
          <a:p>
            <a:r>
              <a:rPr lang="fr-CA" dirty="0"/>
              <a:t>1. Se situer</a:t>
            </a:r>
          </a:p>
        </p:txBody>
      </p:sp>
      <p:pic>
        <p:nvPicPr>
          <p:cNvPr id="13" name="Image 12">
            <a:extLst>
              <a:ext uri="{FF2B5EF4-FFF2-40B4-BE49-F238E27FC236}">
                <a16:creationId xmlns:a16="http://schemas.microsoft.com/office/drawing/2014/main" id="{D87635E5-085D-850F-257D-6A6FD334CEE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3732"/>
          <a:stretch/>
        </p:blipFill>
        <p:spPr>
          <a:xfrm>
            <a:off x="9753600" y="5862654"/>
            <a:ext cx="2041658" cy="941834"/>
          </a:xfrm>
          <a:prstGeom prst="rect">
            <a:avLst/>
          </a:prstGeom>
        </p:spPr>
      </p:pic>
      <p:pic>
        <p:nvPicPr>
          <p:cNvPr id="14" name="Image 13">
            <a:extLst>
              <a:ext uri="{FF2B5EF4-FFF2-40B4-BE49-F238E27FC236}">
                <a16:creationId xmlns:a16="http://schemas.microsoft.com/office/drawing/2014/main" id="{811078EA-BFBE-D208-1C2C-F50D34A31F9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512" t="-9341" r="72220" b="9341"/>
          <a:stretch/>
        </p:blipFill>
        <p:spPr>
          <a:xfrm>
            <a:off x="191393" y="5862654"/>
            <a:ext cx="2041658" cy="941834"/>
          </a:xfrm>
          <a:prstGeom prst="rect">
            <a:avLst/>
          </a:prstGeom>
        </p:spPr>
      </p:pic>
    </p:spTree>
    <p:extLst>
      <p:ext uri="{BB962C8B-B14F-4D97-AF65-F5344CB8AC3E}">
        <p14:creationId xmlns:p14="http://schemas.microsoft.com/office/powerpoint/2010/main" val="30236167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BE4189-8C05-B8D8-0AD1-D65DD15A607F}"/>
              </a:ext>
            </a:extLst>
          </p:cNvPr>
          <p:cNvSpPr>
            <a:spLocks noGrp="1"/>
          </p:cNvSpPr>
          <p:nvPr>
            <p:ph type="ctrTitle"/>
          </p:nvPr>
        </p:nvSpPr>
        <p:spPr/>
        <p:txBody>
          <a:bodyPr/>
          <a:lstStyle/>
          <a:p>
            <a:r>
              <a:rPr lang="fr-CA" dirty="0"/>
              <a:t>Faisons connaissance!</a:t>
            </a:r>
          </a:p>
        </p:txBody>
      </p:sp>
      <p:sp>
        <p:nvSpPr>
          <p:cNvPr id="3" name="Sous-titre 2">
            <a:extLst>
              <a:ext uri="{FF2B5EF4-FFF2-40B4-BE49-F238E27FC236}">
                <a16:creationId xmlns:a16="http://schemas.microsoft.com/office/drawing/2014/main" id="{0FBEAE0C-6C22-E09C-09FB-1502470EA015}"/>
              </a:ext>
            </a:extLst>
          </p:cNvPr>
          <p:cNvSpPr>
            <a:spLocks noGrp="1"/>
          </p:cNvSpPr>
          <p:nvPr>
            <p:ph type="subTitle" idx="1"/>
          </p:nvPr>
        </p:nvSpPr>
        <p:spPr>
          <a:xfrm>
            <a:off x="1884300" y="3560725"/>
            <a:ext cx="8971053" cy="1539781"/>
          </a:xfrm>
        </p:spPr>
        <p:txBody>
          <a:bodyPr>
            <a:normAutofit fontScale="92500"/>
          </a:bodyPr>
          <a:lstStyle/>
          <a:p>
            <a:r>
              <a:rPr lang="fr-CA" dirty="0">
                <a:solidFill>
                  <a:srgbClr val="FF0000"/>
                </a:solidFill>
              </a:rPr>
              <a:t>** SVP identifier une personne porte-parole par table pour répondre aux questions **</a:t>
            </a:r>
          </a:p>
        </p:txBody>
      </p:sp>
      <p:sp>
        <p:nvSpPr>
          <p:cNvPr id="4" name="Titre 1">
            <a:extLst>
              <a:ext uri="{FF2B5EF4-FFF2-40B4-BE49-F238E27FC236}">
                <a16:creationId xmlns:a16="http://schemas.microsoft.com/office/drawing/2014/main" id="{087F8E26-F6A4-A2DD-F788-E0B34A59744A}"/>
              </a:ext>
            </a:extLst>
          </p:cNvPr>
          <p:cNvSpPr txBox="1">
            <a:spLocks/>
          </p:cNvSpPr>
          <p:nvPr/>
        </p:nvSpPr>
        <p:spPr>
          <a:xfrm>
            <a:off x="536864" y="390609"/>
            <a:ext cx="10515600" cy="550607"/>
          </a:xfrm>
          <a:prstGeom prst="rect">
            <a:avLst/>
          </a:prstGeom>
        </p:spPr>
        <p:txBody>
          <a:bodyPr>
            <a:normAutofit fontScale="97500" lnSpcReduction="10000"/>
          </a:bodyPr>
          <a:lstStyle>
            <a:lvl1pPr algn="l" defTabSz="914400" rtl="0" eaLnBrk="1" latinLnBrk="0" hangingPunct="1">
              <a:lnSpc>
                <a:spcPct val="90000"/>
              </a:lnSpc>
              <a:spcBef>
                <a:spcPct val="0"/>
              </a:spcBef>
              <a:buNone/>
              <a:defRPr sz="3600" b="1" kern="1200">
                <a:solidFill>
                  <a:schemeClr val="tx1"/>
                </a:solidFill>
                <a:latin typeface="+mn-lt"/>
                <a:ea typeface="+mj-ea"/>
                <a:cs typeface="+mj-cs"/>
              </a:defRPr>
            </a:lvl1pPr>
          </a:lstStyle>
          <a:p>
            <a:r>
              <a:rPr lang="fr-CA" dirty="0"/>
              <a:t>1. Se situer</a:t>
            </a:r>
          </a:p>
        </p:txBody>
      </p:sp>
    </p:spTree>
    <p:extLst>
      <p:ext uri="{BB962C8B-B14F-4D97-AF65-F5344CB8AC3E}">
        <p14:creationId xmlns:p14="http://schemas.microsoft.com/office/powerpoint/2010/main" val="10317388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8C17946-06A3-7231-046A-116A442F45E6}"/>
              </a:ext>
            </a:extLst>
          </p:cNvPr>
          <p:cNvSpPr>
            <a:spLocks noGrp="1"/>
          </p:cNvSpPr>
          <p:nvPr>
            <p:ph type="title"/>
          </p:nvPr>
        </p:nvSpPr>
        <p:spPr/>
        <p:txBody>
          <a:bodyPr>
            <a:normAutofit fontScale="90000"/>
          </a:bodyPr>
          <a:lstStyle/>
          <a:p>
            <a:r>
              <a:rPr lang="fr-CA" dirty="0"/>
              <a:t>2. S’évaluer</a:t>
            </a:r>
          </a:p>
        </p:txBody>
      </p:sp>
      <p:sp>
        <p:nvSpPr>
          <p:cNvPr id="3" name="Espace réservé du texte 2">
            <a:extLst>
              <a:ext uri="{FF2B5EF4-FFF2-40B4-BE49-F238E27FC236}">
                <a16:creationId xmlns:a16="http://schemas.microsoft.com/office/drawing/2014/main" id="{557421FE-9960-34A2-2C86-845E2960C3F5}"/>
              </a:ext>
            </a:extLst>
          </p:cNvPr>
          <p:cNvSpPr>
            <a:spLocks noGrp="1"/>
          </p:cNvSpPr>
          <p:nvPr>
            <p:ph type="body" idx="1"/>
          </p:nvPr>
        </p:nvSpPr>
        <p:spPr>
          <a:xfrm>
            <a:off x="1167409" y="1582995"/>
            <a:ext cx="9226551" cy="1554488"/>
          </a:xfrm>
        </p:spPr>
        <p:txBody>
          <a:bodyPr/>
          <a:lstStyle/>
          <a:p>
            <a:r>
              <a:rPr lang="fr-CA" dirty="0"/>
              <a:t>Qu’en savons-nous?</a:t>
            </a:r>
          </a:p>
          <a:p>
            <a:r>
              <a:rPr lang="fr-CA" dirty="0"/>
              <a:t>Évaluons nos connaissances et la performance du PQDNSU!</a:t>
            </a:r>
          </a:p>
        </p:txBody>
      </p:sp>
      <p:sp>
        <p:nvSpPr>
          <p:cNvPr id="4" name="Titre 4">
            <a:extLst>
              <a:ext uri="{FF2B5EF4-FFF2-40B4-BE49-F238E27FC236}">
                <a16:creationId xmlns:a16="http://schemas.microsoft.com/office/drawing/2014/main" id="{F0F2B96C-C396-1E33-F68D-8332A8B03830}"/>
              </a:ext>
            </a:extLst>
          </p:cNvPr>
          <p:cNvSpPr txBox="1">
            <a:spLocks/>
          </p:cNvSpPr>
          <p:nvPr/>
        </p:nvSpPr>
        <p:spPr>
          <a:xfrm>
            <a:off x="844550" y="3259395"/>
            <a:ext cx="10515600" cy="550605"/>
          </a:xfrm>
          <a:prstGeom prst="rect">
            <a:avLst/>
          </a:prstGeom>
        </p:spPr>
        <p:txBody>
          <a:bodyPr vert="horz" lIns="91440" tIns="45720" rIns="91440" bIns="45720" rtlCol="0" anchor="b">
            <a:normAutofit fontScale="97500" lnSpcReduction="10000"/>
          </a:bodyPr>
          <a:lstStyle>
            <a:lvl1pPr algn="l" defTabSz="914400" rtl="0" eaLnBrk="1" latinLnBrk="0" hangingPunct="1">
              <a:lnSpc>
                <a:spcPct val="90000"/>
              </a:lnSpc>
              <a:spcBef>
                <a:spcPct val="0"/>
              </a:spcBef>
              <a:buNone/>
              <a:defRPr sz="3600" b="1" kern="1200">
                <a:solidFill>
                  <a:schemeClr val="tx1"/>
                </a:solidFill>
                <a:latin typeface="+mn-lt"/>
                <a:ea typeface="+mj-ea"/>
                <a:cs typeface="+mj-cs"/>
              </a:defRPr>
            </a:lvl1pPr>
          </a:lstStyle>
          <a:p>
            <a:r>
              <a:rPr lang="fr-CA" sz="3300" dirty="0"/>
              <a:t>3</a:t>
            </a:r>
            <a:r>
              <a:rPr lang="fr-CA" dirty="0"/>
              <a:t>. </a:t>
            </a:r>
            <a:r>
              <a:rPr lang="fr-CA" sz="3300" dirty="0"/>
              <a:t>S’améliorer</a:t>
            </a:r>
          </a:p>
        </p:txBody>
      </p:sp>
      <p:sp>
        <p:nvSpPr>
          <p:cNvPr id="6" name="Espace réservé du contenu 2">
            <a:extLst>
              <a:ext uri="{FF2B5EF4-FFF2-40B4-BE49-F238E27FC236}">
                <a16:creationId xmlns:a16="http://schemas.microsoft.com/office/drawing/2014/main" id="{A14F4161-D905-4159-BBCF-AE13DEB72F0F}"/>
              </a:ext>
            </a:extLst>
          </p:cNvPr>
          <p:cNvSpPr txBox="1">
            <a:spLocks/>
          </p:cNvSpPr>
          <p:nvPr/>
        </p:nvSpPr>
        <p:spPr>
          <a:xfrm>
            <a:off x="756349" y="3827036"/>
            <a:ext cx="10149339" cy="2087204"/>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Clr>
                <a:schemeClr val="accent3">
                  <a:lumMod val="40000"/>
                  <a:lumOff val="60000"/>
                </a:schemeClr>
              </a:buClr>
              <a:buFont typeface="Arial" panose="020B0604020202020204" pitchFamily="34" charset="0"/>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Clr>
                <a:schemeClr val="accent3">
                  <a:lumMod val="40000"/>
                  <a:lumOff val="60000"/>
                </a:schemeClr>
              </a:buClr>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Clr>
                <a:schemeClr val="accent3">
                  <a:lumMod val="40000"/>
                  <a:lumOff val="60000"/>
                </a:schemeClr>
              </a:buClr>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Clr>
                <a:schemeClr val="accent3">
                  <a:lumMod val="40000"/>
                  <a:lumOff val="60000"/>
                </a:schemeClr>
              </a:buClr>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Clr>
                <a:schemeClr val="accent3">
                  <a:lumMod val="40000"/>
                  <a:lumOff val="60000"/>
                </a:schemeClr>
              </a:buClr>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457200" indent="-457200">
              <a:buFont typeface="Wingdings" panose="05000000000000000000" pitchFamily="2" charset="2"/>
              <a:buChar char="q"/>
            </a:pPr>
            <a:r>
              <a:rPr lang="fr-CA" dirty="0"/>
              <a:t>Réfléchir aux enjeux qui ressortent du rapport de performance annuel du programme selon les questions qui vous ont été assignées</a:t>
            </a:r>
          </a:p>
          <a:p>
            <a:pPr marL="457200" indent="-457200">
              <a:buFont typeface="Wingdings" panose="05000000000000000000" pitchFamily="2" charset="2"/>
              <a:buChar char="q"/>
            </a:pPr>
            <a:r>
              <a:rPr lang="fr-CA" dirty="0"/>
              <a:t>Formuler des recommandations pouvant contribuer à l'optimisation de la trajectoire de soins dans le cadre du PQDNSU</a:t>
            </a:r>
          </a:p>
        </p:txBody>
      </p:sp>
    </p:spTree>
    <p:extLst>
      <p:ext uri="{BB962C8B-B14F-4D97-AF65-F5344CB8AC3E}">
        <p14:creationId xmlns:p14="http://schemas.microsoft.com/office/powerpoint/2010/main" val="301551728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APP_VERSION" val="1.13.0.5724"/>
  <p:tag name="SLIDO_PRESENTATION_ID" val="ba06dbcc-3ed6-4a48-aa8e-ece892dcdff0"/>
  <p:tag name="SLIDO_EVENT_UUID" val="90bda152-bd60-4f84-9353-1c1e781d1283"/>
  <p:tag name="SLIDO_EVENT_SECTION_UUID" val="375cf197-88e7-4301-bc57-fe2cd6604315"/>
</p:tagLst>
</file>

<file path=ppt/theme/theme1.xml><?xml version="1.0" encoding="utf-8"?>
<a:theme xmlns:a="http://schemas.openxmlformats.org/drawingml/2006/main" name="Thème Office">
  <a:themeElements>
    <a:clrScheme name="Personnalisé 9">
      <a:dk1>
        <a:srgbClr val="2D2E83"/>
      </a:dk1>
      <a:lt1>
        <a:sysClr val="window" lastClr="FFFFFF"/>
      </a:lt1>
      <a:dk2>
        <a:srgbClr val="38A7DE"/>
      </a:dk2>
      <a:lt2>
        <a:srgbClr val="BDE3F2"/>
      </a:lt2>
      <a:accent1>
        <a:srgbClr val="005DA1"/>
      </a:accent1>
      <a:accent2>
        <a:srgbClr val="3B85C4"/>
      </a:accent2>
      <a:accent3>
        <a:srgbClr val="4DC0DF"/>
      </a:accent3>
      <a:accent4>
        <a:srgbClr val="2FB7C2"/>
      </a:accent4>
      <a:accent5>
        <a:srgbClr val="2FB7C2"/>
      </a:accent5>
      <a:accent6>
        <a:srgbClr val="F7F109"/>
      </a:accent6>
      <a:hlink>
        <a:srgbClr val="0000FF"/>
      </a:hlink>
      <a:folHlink>
        <a:srgbClr val="002060"/>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webextension1.xml.rels><?xml version="1.0" encoding="UTF-8" standalone="yes"?>
<Relationships xmlns="http://schemas.openxmlformats.org/package/2006/relationships"><Relationship Id="rId1" Type="http://schemas.openxmlformats.org/officeDocument/2006/relationships/image" Target="../media/image13.png"/></Relationships>
</file>

<file path=ppt/webextensions/webextension1.xml><?xml version="1.0" encoding="utf-8"?>
<we:webextension xmlns:we="http://schemas.microsoft.com/office/webextensions/webextension/2010/11" id="{20A56C9F-C6AE-48E8-91DC-367BBC2E4671}">
  <we:reference id="d98404ac-f9e2-4292-8cb6-eec349559ae5" version="1.0.0.2" store="EXCatalog" storeType="EXCatalog"/>
  <we:alternateReferences>
    <we:reference id="WA104381526" version="1.0.0.2" store="WA104381526" storeType="OMEX"/>
  </we:alternateReferences>
  <we:properties>
    <we:property name="FormID" value="&quot;KP7hBotfdUC_bK4kvhp5kgBCjauyD_RNlHyyIsfW-ehURFIzWUlZUk1KVVpVRjQ1QkhTSExTNVpWUC4u&quot;"/>
    <we:property name="FormMode" value="&quot;DesignTime&quot;"/>
  </we:properties>
  <we:bindings/>
  <we:snapshot xmlns:r="http://schemas.openxmlformats.org/officeDocument/2006/relationships" r:embed="rId1"/>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1cbda2b1-8e33-4091-95c7-b4f147e2f75f"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9BCEE9D8981994EBD01DF011CE38AE9" ma:contentTypeVersion="15" ma:contentTypeDescription="Create a new document." ma:contentTypeScope="" ma:versionID="7aced6b895e4db55fdc3369d6335b0b6">
  <xsd:schema xmlns:xsd="http://www.w3.org/2001/XMLSchema" xmlns:xs="http://www.w3.org/2001/XMLSchema" xmlns:p="http://schemas.microsoft.com/office/2006/metadata/properties" xmlns:ns3="00625f81-f2d4-41b2-9e7e-c0dd949546c2" xmlns:ns4="1cbda2b1-8e33-4091-95c7-b4f147e2f75f" targetNamespace="http://schemas.microsoft.com/office/2006/metadata/properties" ma:root="true" ma:fieldsID="658ee7759030d5410fb8fda05e8e149e" ns3:_="" ns4:_="">
    <xsd:import namespace="00625f81-f2d4-41b2-9e7e-c0dd949546c2"/>
    <xsd:import namespace="1cbda2b1-8e33-4091-95c7-b4f147e2f75f"/>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4:MediaLengthInSeconds" minOccurs="0"/>
                <xsd:element ref="ns4:_activity" minOccurs="0"/>
                <xsd:element ref="ns4:MediaServiceObjectDetectorVersions" minOccurs="0"/>
                <xsd:element ref="ns4:MediaServiceSystemTag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625f81-f2d4-41b2-9e7e-c0dd949546c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cbda2b1-8e33-4091-95c7-b4f147e2f75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_activity" ma:index="19" nillable="true" ma:displayName="_activity" ma:hidden="true" ma:internalName="_activity">
      <xsd:simpleType>
        <xsd:restriction base="dms:Note"/>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ystemTags" ma:index="21" nillable="true" ma:displayName="MediaServiceSystemTags" ma:hidden="true" ma:internalName="MediaServiceSystemTags" ma:readOnly="true">
      <xsd:simpleType>
        <xsd:restriction base="dms:Note"/>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078F628-207F-4DB3-86C7-2641FF5978EE}">
  <ds:schemaRefs>
    <ds:schemaRef ds:uri="http://purl.org/dc/elements/1.1/"/>
    <ds:schemaRef ds:uri="http://schemas.microsoft.com/office/2006/metadata/properties"/>
    <ds:schemaRef ds:uri="00625f81-f2d4-41b2-9e7e-c0dd949546c2"/>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1cbda2b1-8e33-4091-95c7-b4f147e2f75f"/>
    <ds:schemaRef ds:uri="http://www.w3.org/XML/1998/namespace"/>
    <ds:schemaRef ds:uri="http://purl.org/dc/dcmitype/"/>
  </ds:schemaRefs>
</ds:datastoreItem>
</file>

<file path=customXml/itemProps2.xml><?xml version="1.0" encoding="utf-8"?>
<ds:datastoreItem xmlns:ds="http://schemas.openxmlformats.org/officeDocument/2006/customXml" ds:itemID="{FD8B48DE-B9C8-43C8-BDA1-63473110AAC5}">
  <ds:schemaRefs>
    <ds:schemaRef ds:uri="00625f81-f2d4-41b2-9e7e-c0dd949546c2"/>
    <ds:schemaRef ds:uri="1cbda2b1-8e33-4091-95c7-b4f147e2f75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20EE59E-2161-4EF9-8EBA-F083B86C4C6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27449</TotalTime>
  <Words>1094</Words>
  <Application>Microsoft Office PowerPoint</Application>
  <PresentationFormat>Grand écran</PresentationFormat>
  <Paragraphs>111</Paragraphs>
  <Slides>24</Slides>
  <Notes>3</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24</vt:i4>
      </vt:variant>
    </vt:vector>
  </HeadingPairs>
  <TitlesOfParts>
    <vt:vector size="29" baseType="lpstr">
      <vt:lpstr>Arial</vt:lpstr>
      <vt:lpstr>Calibri</vt:lpstr>
      <vt:lpstr>Segoe UI</vt:lpstr>
      <vt:lpstr>Wingdings</vt:lpstr>
      <vt:lpstr>Thème Office</vt:lpstr>
      <vt:lpstr>SVP PRENEZ PLACE À LA TABLE QUI PORTE LA COULEUR DU COLLANT APPOSÉ À VOTRE COCARDE</vt:lpstr>
      <vt:lpstr>Présentation PowerPoint</vt:lpstr>
      <vt:lpstr>Affiliation et conflits d’intérêts</vt:lpstr>
      <vt:lpstr>Objectifs de l’atelier</vt:lpstr>
      <vt:lpstr>Plan</vt:lpstr>
      <vt:lpstr>Présentation PowerPoint</vt:lpstr>
      <vt:lpstr>Présentation PowerPoint</vt:lpstr>
      <vt:lpstr>Faisons connaissance!</vt:lpstr>
      <vt:lpstr>2. S’évaluer</vt:lpstr>
      <vt:lpstr>Présentation PowerPoint</vt:lpstr>
      <vt:lpstr>Présentation PowerPoint</vt:lpstr>
      <vt:lpstr>Annexe: Buvard de l’échantillon sanguin</vt:lpstr>
      <vt:lpstr>Présentation PowerPoint</vt:lpstr>
      <vt:lpstr>Présentation PowerPoint</vt:lpstr>
      <vt:lpstr>Annexe: qualité du prélèvement</vt:lpstr>
      <vt:lpstr>Présentation PowerPoint</vt:lpstr>
      <vt:lpstr>Présentation PowerPoint</vt:lpstr>
      <vt:lpstr>Présentation PowerPoint</vt:lpstr>
      <vt:lpstr>Présentation PowerPoint</vt:lpstr>
      <vt:lpstr>Présentation PowerPoint</vt:lpstr>
      <vt:lpstr>Présentation PowerPoint</vt:lpstr>
      <vt:lpstr>Annexe: Formulaire de confirmation diagnostique</vt:lpstr>
      <vt:lpstr>4. Retour en groupe et conclusion(s)</vt:lpstr>
      <vt:lpstr>Merci!</vt:lpstr>
    </vt:vector>
  </TitlesOfParts>
  <Company>Ministère du Conseil exécutif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Sandoval, Claudia</dc:creator>
  <cp:lastModifiedBy>Marcela (mce) Varassim Gondro</cp:lastModifiedBy>
  <cp:revision>68</cp:revision>
  <dcterms:created xsi:type="dcterms:W3CDTF">2019-04-02T14:08:11Z</dcterms:created>
  <dcterms:modified xsi:type="dcterms:W3CDTF">2025-02-04T20:16:03Z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a7d8d5d-78e2-4a62-9fcd-016eb5e4c57c_Enabled">
    <vt:lpwstr>true</vt:lpwstr>
  </property>
  <property fmtid="{D5CDD505-2E9C-101B-9397-08002B2CF9AE}" pid="3" name="MSIP_Label_6a7d8d5d-78e2-4a62-9fcd-016eb5e4c57c_SetDate">
    <vt:lpwstr>2024-07-26T18:42:40Z</vt:lpwstr>
  </property>
  <property fmtid="{D5CDD505-2E9C-101B-9397-08002B2CF9AE}" pid="4" name="MSIP_Label_6a7d8d5d-78e2-4a62-9fcd-016eb5e4c57c_Method">
    <vt:lpwstr>Standard</vt:lpwstr>
  </property>
  <property fmtid="{D5CDD505-2E9C-101B-9397-08002B2CF9AE}" pid="5" name="MSIP_Label_6a7d8d5d-78e2-4a62-9fcd-016eb5e4c57c_Name">
    <vt:lpwstr>Général</vt:lpwstr>
  </property>
  <property fmtid="{D5CDD505-2E9C-101B-9397-08002B2CF9AE}" pid="6" name="MSIP_Label_6a7d8d5d-78e2-4a62-9fcd-016eb5e4c57c_SiteId">
    <vt:lpwstr>06e1fe28-5f8b-4075-bf6c-ae24be1a7992</vt:lpwstr>
  </property>
  <property fmtid="{D5CDD505-2E9C-101B-9397-08002B2CF9AE}" pid="7" name="MSIP_Label_6a7d8d5d-78e2-4a62-9fcd-016eb5e4c57c_ActionId">
    <vt:lpwstr>3f7828c7-5816-430f-9b61-f14b56e4cd0c</vt:lpwstr>
  </property>
  <property fmtid="{D5CDD505-2E9C-101B-9397-08002B2CF9AE}" pid="8" name="MSIP_Label_6a7d8d5d-78e2-4a62-9fcd-016eb5e4c57c_ContentBits">
    <vt:lpwstr>0</vt:lpwstr>
  </property>
  <property fmtid="{D5CDD505-2E9C-101B-9397-08002B2CF9AE}" pid="9" name="ContentTypeId">
    <vt:lpwstr>0x010100D9BCEE9D8981994EBD01DF011CE38AE9</vt:lpwstr>
  </property>
</Properties>
</file>