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257" r:id="rId3"/>
    <p:sldId id="326" r:id="rId4"/>
    <p:sldId id="374" r:id="rId5"/>
    <p:sldId id="375" r:id="rId6"/>
    <p:sldId id="376" r:id="rId7"/>
    <p:sldId id="378" r:id="rId8"/>
    <p:sldId id="379" r:id="rId9"/>
    <p:sldId id="380" r:id="rId10"/>
    <p:sldId id="381" r:id="rId11"/>
    <p:sldId id="382" r:id="rId12"/>
    <p:sldId id="328" r:id="rId13"/>
    <p:sldId id="329" r:id="rId14"/>
    <p:sldId id="354" r:id="rId15"/>
    <p:sldId id="336" r:id="rId16"/>
    <p:sldId id="339" r:id="rId17"/>
    <p:sldId id="325" r:id="rId18"/>
    <p:sldId id="355" r:id="rId19"/>
    <p:sldId id="348" r:id="rId20"/>
    <p:sldId id="333" r:id="rId21"/>
    <p:sldId id="334" r:id="rId22"/>
    <p:sldId id="340" r:id="rId23"/>
    <p:sldId id="343" r:id="rId24"/>
    <p:sldId id="346" r:id="rId25"/>
    <p:sldId id="345" r:id="rId26"/>
    <p:sldId id="338" r:id="rId27"/>
    <p:sldId id="383" r:id="rId28"/>
    <p:sldId id="384" r:id="rId29"/>
    <p:sldId id="385" r:id="rId30"/>
    <p:sldId id="353" r:id="rId31"/>
    <p:sldId id="319" r:id="rId32"/>
    <p:sldId id="276" r:id="rId33"/>
    <p:sldId id="320" r:id="rId34"/>
    <p:sldId id="279" r:id="rId35"/>
    <p:sldId id="280" r:id="rId36"/>
    <p:sldId id="323" r:id="rId37"/>
    <p:sldId id="347" r:id="rId38"/>
    <p:sldId id="324" r:id="rId39"/>
    <p:sldId id="366" r:id="rId40"/>
    <p:sldId id="362" r:id="rId41"/>
    <p:sldId id="359" r:id="rId42"/>
    <p:sldId id="364" r:id="rId43"/>
    <p:sldId id="363" r:id="rId44"/>
    <p:sldId id="365" r:id="rId45"/>
    <p:sldId id="367" r:id="rId46"/>
    <p:sldId id="368" r:id="rId47"/>
    <p:sldId id="369" r:id="rId48"/>
    <p:sldId id="370" r:id="rId49"/>
    <p:sldId id="371" r:id="rId50"/>
    <p:sldId id="372" r:id="rId51"/>
    <p:sldId id="377" r:id="rId52"/>
    <p:sldId id="373" r:id="rId53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SE LAPORTE" initials="L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A93170"/>
    <a:srgbClr val="E6A8C8"/>
    <a:srgbClr val="0061A5"/>
    <a:srgbClr val="B1DFEF"/>
    <a:srgbClr val="62C1E1"/>
    <a:srgbClr val="0095CA"/>
    <a:srgbClr val="58585A"/>
    <a:srgbClr val="0070B0"/>
    <a:srgbClr val="41A6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21" autoAdjust="0"/>
    <p:restoredTop sz="89869" autoAdjust="0"/>
  </p:normalViewPr>
  <p:slideViewPr>
    <p:cSldViewPr showGuides="1">
      <p:cViewPr varScale="1">
        <p:scale>
          <a:sx n="79" d="100"/>
          <a:sy n="79" d="100"/>
        </p:scale>
        <p:origin x="-12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Âge du début du TPL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49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Feuil1!$A$2:$A$5</c:f>
              <c:strCache>
                <c:ptCount val="4"/>
                <c:pt idx="0">
                  <c:v>13-17 ans</c:v>
                </c:pt>
                <c:pt idx="1">
                  <c:v>18-25 ans</c:v>
                </c:pt>
                <c:pt idx="2">
                  <c:v>26-30 ans</c:v>
                </c:pt>
                <c:pt idx="3">
                  <c:v>31-49 ans</c:v>
                </c:pt>
              </c:strCache>
            </c:strRef>
          </c:cat>
          <c:val>
            <c:numRef>
              <c:f>Feuil1!$B$2:$B$5</c:f>
              <c:numCache>
                <c:formatCode>0%</c:formatCode>
                <c:ptCount val="4"/>
                <c:pt idx="0">
                  <c:v>0.15</c:v>
                </c:pt>
                <c:pt idx="1">
                  <c:v>0.5</c:v>
                </c:pt>
                <c:pt idx="2">
                  <c:v>0.25</c:v>
                </c:pt>
                <c:pt idx="3">
                  <c:v>0.1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331712"/>
        <c:axId val="106101504"/>
      </c:lineChart>
      <c:catAx>
        <c:axId val="73331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6101504"/>
        <c:crosses val="autoZero"/>
        <c:auto val="1"/>
        <c:lblAlgn val="ctr"/>
        <c:lblOffset val="100"/>
        <c:noMultiLvlLbl val="0"/>
      </c:catAx>
      <c:valAx>
        <c:axId val="106101504"/>
        <c:scaling>
          <c:orientation val="minMax"/>
          <c:max val="0.5500000000000000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3331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Feuil1!$C$1</c:f>
              <c:strCache>
                <c:ptCount val="1"/>
                <c:pt idx="0">
                  <c:v>Hommes - pop. Générale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33005889824929002"/>
                  <c:y val="-8.80153576403567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Feuil1!$A$2:$A$5</c:f>
              <c:strCache>
                <c:ptCount val="4"/>
                <c:pt idx="0">
                  <c:v>Tr. Mentaux</c:v>
                </c:pt>
                <c:pt idx="1">
                  <c:v>Tr. anxio-dépressifs</c:v>
                </c:pt>
                <c:pt idx="2">
                  <c:v>Tr. schizophréniques</c:v>
                </c:pt>
                <c:pt idx="3">
                  <c:v>Tr. de la personnalité gr. B</c:v>
                </c:pt>
              </c:strCache>
            </c:strRef>
          </c:cat>
          <c:val>
            <c:numRef>
              <c:f>Feuil1!$C$2:$C$5</c:f>
              <c:numCache>
                <c:formatCode>General</c:formatCode>
                <c:ptCount val="4"/>
                <c:pt idx="0">
                  <c:v>59</c:v>
                </c:pt>
                <c:pt idx="1">
                  <c:v>59</c:v>
                </c:pt>
                <c:pt idx="2">
                  <c:v>59</c:v>
                </c:pt>
                <c:pt idx="3">
                  <c:v>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22327552"/>
        <c:axId val="113923136"/>
      </c:barChar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Hommes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CC00"/>
              </a:solidFill>
              <a:ln>
                <a:noFill/>
              </a:ln>
              <a:effectLst/>
            </c:spPr>
          </c:dPt>
          <c:dLbls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46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Feuil1!$A$2:$A$5</c:f>
              <c:strCache>
                <c:ptCount val="4"/>
                <c:pt idx="0">
                  <c:v>Tr. Mentaux</c:v>
                </c:pt>
                <c:pt idx="1">
                  <c:v>Tr. anxio-dépressifs</c:v>
                </c:pt>
                <c:pt idx="2">
                  <c:v>Tr. schizophréniques</c:v>
                </c:pt>
                <c:pt idx="3">
                  <c:v>Tr. de la personnalité gr. B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51</c:v>
                </c:pt>
                <c:pt idx="1">
                  <c:v>55</c:v>
                </c:pt>
                <c:pt idx="2">
                  <c:v>48</c:v>
                </c:pt>
                <c:pt idx="3">
                  <c:v>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axId val="122329088"/>
        <c:axId val="113923712"/>
      </c:barChart>
      <c:valAx>
        <c:axId val="113923136"/>
        <c:scaling>
          <c:orientation val="minMax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22327552"/>
        <c:crosses val="max"/>
        <c:crossBetween val="between"/>
      </c:valAx>
      <c:catAx>
        <c:axId val="122327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3923136"/>
        <c:crosses val="autoZero"/>
        <c:auto val="1"/>
        <c:lblAlgn val="ctr"/>
        <c:lblOffset val="100"/>
        <c:noMultiLvlLbl val="0"/>
      </c:catAx>
      <c:valAx>
        <c:axId val="113923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2329088"/>
        <c:crosses val="autoZero"/>
        <c:crossBetween val="between"/>
      </c:valAx>
      <c:catAx>
        <c:axId val="1223290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39237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Feuil1!$C$1</c:f>
              <c:strCache>
                <c:ptCount val="1"/>
                <c:pt idx="0">
                  <c:v>Femmes - pop. Générale</c:v>
                </c:pt>
              </c:strCache>
            </c:strRef>
          </c:tx>
          <c:spPr>
            <a:solidFill>
              <a:srgbClr val="E6A8C8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33005889824929002"/>
                  <c:y val="-8.80153576403567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Feuil1!$A$2:$A$5</c:f>
              <c:strCache>
                <c:ptCount val="4"/>
                <c:pt idx="0">
                  <c:v>Tr. Mentaux</c:v>
                </c:pt>
                <c:pt idx="1">
                  <c:v>Tr. anxio-dépressifs</c:v>
                </c:pt>
                <c:pt idx="2">
                  <c:v>Tr. schizophréniques</c:v>
                </c:pt>
                <c:pt idx="3">
                  <c:v>Tr. de la personnalité gr. B</c:v>
                </c:pt>
              </c:strCache>
            </c:strRef>
          </c:cat>
          <c:val>
            <c:numRef>
              <c:f>Feuil1!$C$2:$C$5</c:f>
              <c:numCache>
                <c:formatCode>General</c:formatCode>
                <c:ptCount val="4"/>
                <c:pt idx="0">
                  <c:v>64</c:v>
                </c:pt>
                <c:pt idx="1">
                  <c:v>64</c:v>
                </c:pt>
                <c:pt idx="2">
                  <c:v>64</c:v>
                </c:pt>
                <c:pt idx="3">
                  <c:v>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22649088"/>
        <c:axId val="113925440"/>
      </c:barChar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Femmes</c:v>
                </c:pt>
              </c:strCache>
            </c:strRef>
          </c:tx>
          <c:spPr>
            <a:solidFill>
              <a:srgbClr val="A9317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CC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Feuil1!$A$2:$A$5</c:f>
              <c:strCache>
                <c:ptCount val="4"/>
                <c:pt idx="0">
                  <c:v>Tr. Mentaux</c:v>
                </c:pt>
                <c:pt idx="1">
                  <c:v>Tr. anxio-dépressifs</c:v>
                </c:pt>
                <c:pt idx="2">
                  <c:v>Tr. schizophréniques</c:v>
                </c:pt>
                <c:pt idx="3">
                  <c:v>Tr. de la personnalité gr. B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59</c:v>
                </c:pt>
                <c:pt idx="1">
                  <c:v>65</c:v>
                </c:pt>
                <c:pt idx="2">
                  <c:v>54</c:v>
                </c:pt>
                <c:pt idx="3">
                  <c:v>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"/>
        <c:axId val="122328064"/>
        <c:axId val="122961920"/>
      </c:barChart>
      <c:valAx>
        <c:axId val="113925440"/>
        <c:scaling>
          <c:orientation val="minMax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22649088"/>
        <c:crosses val="max"/>
        <c:crossBetween val="between"/>
      </c:valAx>
      <c:catAx>
        <c:axId val="122649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3925440"/>
        <c:crosses val="autoZero"/>
        <c:auto val="1"/>
        <c:lblAlgn val="ctr"/>
        <c:lblOffset val="100"/>
        <c:noMultiLvlLbl val="0"/>
      </c:catAx>
      <c:valAx>
        <c:axId val="122961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2328064"/>
        <c:crosses val="autoZero"/>
        <c:crossBetween val="between"/>
      </c:valAx>
      <c:catAx>
        <c:axId val="1223280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29619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074A405-3E68-40D2-AED2-2B28EE0B5ED0}" type="datetimeFigureOut">
              <a:rPr lang="fr-CA"/>
              <a:pPr>
                <a:defRPr/>
              </a:pPr>
              <a:t>2016-05-03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CA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7FEE78B-D2FD-4D9A-9EDD-41EB96144180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36405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CA" altLang="fr-FR" smtClean="0"/>
          </a:p>
        </p:txBody>
      </p:sp>
      <p:sp>
        <p:nvSpPr>
          <p:cNvPr id="143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989756E-1D49-4975-9ABB-0DCCF2FE909B}" type="slidenum">
              <a:rPr lang="fr-CA" altLang="fr-FR"/>
              <a:pPr/>
              <a:t>8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4892698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7222113" indent="-367728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20775" indent="-2238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70038" indent="-2238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17713" indent="-2238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749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321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893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465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GB" altLang="fr-FR">
                <a:latin typeface="Arial" panose="020B0604020202020204" pitchFamily="34" charset="0"/>
              </a:rPr>
              <a:t>Wednesday 29 March - Session 7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7222113" indent="-367728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20775" indent="-2238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70038" indent="-2238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17713" indent="-2238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749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321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893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465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3B735FF-2AF5-43E6-9A01-13A215ED20EB}" type="datetime8">
              <a:rPr lang="en-GB" altLang="fr-FR">
                <a:latin typeface="Arial" panose="020B0604020202020204" pitchFamily="34" charset="0"/>
              </a:rPr>
              <a:pPr/>
              <a:t>03/05/2016 07:06</a:t>
            </a:fld>
            <a:endParaRPr lang="en-GB" altLang="fr-FR">
              <a:latin typeface="Arial" panose="020B0604020202020204" pitchFamily="34" charset="0"/>
            </a:endParaRPr>
          </a:p>
        </p:txBody>
      </p:sp>
      <p:sp>
        <p:nvSpPr>
          <p:cNvPr id="4096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7222113" indent="-367728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20775" indent="-2238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70038" indent="-2238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17713" indent="-2238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749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321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893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465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BDFFBF7-F1CE-4601-9440-E37B3089869C}" type="slidenum">
              <a:rPr lang="en-GB" altLang="fr-FR">
                <a:latin typeface="Arial" panose="020B0604020202020204" pitchFamily="34" charset="0"/>
              </a:rPr>
              <a:pPr/>
              <a:t>37</a:t>
            </a:fld>
            <a:endParaRPr lang="en-GB" altLang="fr-FR">
              <a:latin typeface="Arial" panose="020B0604020202020204" pitchFamily="34" charset="0"/>
            </a:endParaRPr>
          </a:p>
        </p:txBody>
      </p:sp>
      <p:sp>
        <p:nvSpPr>
          <p:cNvPr id="409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CA" altLang="fr-FR" sz="1800" b="1" smtClean="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rPr>
              <a:t>RENÉE-CLAUDE</a:t>
            </a:r>
            <a:endParaRPr lang="fr-CA" altLang="fr-FR" sz="1800" b="1" smtClean="0">
              <a:latin typeface="Times New Roman" panose="02020603050405020304" pitchFamily="18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fr-CA" altLang="fr-FR" sz="1800" b="1" smtClean="0">
                <a:latin typeface="Times New Roman" panose="02020603050405020304" pitchFamily="18" charset="0"/>
                <a:ea typeface="MS PGothic" panose="020B0600070205080204" pitchFamily="34" charset="-128"/>
              </a:rPr>
              <a:t>VIDÉO#2</a:t>
            </a:r>
          </a:p>
          <a:p>
            <a:pPr>
              <a:spcBef>
                <a:spcPct val="0"/>
              </a:spcBef>
            </a:pPr>
            <a:endParaRPr lang="fr-CA" altLang="fr-FR" sz="1800" b="1" smtClean="0">
              <a:latin typeface="Times New Roman" panose="02020603050405020304" pitchFamily="18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fr-CA" altLang="fr-FR" smtClean="0">
                <a:latin typeface="Times New Roman" panose="02020603050405020304" pitchFamily="18" charset="0"/>
                <a:ea typeface="MS PGothic" panose="020B0600070205080204" pitchFamily="34" charset="-128"/>
              </a:rPr>
              <a:t>Avec le réseautage, on ramène continuellement la personne vers nos services. Une fois dans nos murs, il est possible de travailler avec elle sur la motivation au changement </a:t>
            </a:r>
          </a:p>
          <a:p>
            <a:pPr>
              <a:spcBef>
                <a:spcPct val="0"/>
              </a:spcBef>
            </a:pPr>
            <a:endParaRPr lang="fr-CA" altLang="fr-FR" smtClean="0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36387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FEE78B-D2FD-4D9A-9EDD-41EB96144180}" type="slidenum">
              <a:rPr lang="fr-CA" smtClean="0"/>
              <a:pPr>
                <a:defRPr/>
              </a:pPr>
              <a:t>38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3130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FEE78B-D2FD-4D9A-9EDD-41EB96144180}" type="slidenum">
              <a:rPr lang="fr-CA" smtClean="0"/>
              <a:pPr>
                <a:defRPr/>
              </a:pPr>
              <a:t>39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5556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FEE78B-D2FD-4D9A-9EDD-41EB96144180}" type="slidenum">
              <a:rPr lang="fr-CA" smtClean="0"/>
              <a:pPr>
                <a:defRPr/>
              </a:pPr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0497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FEE78B-D2FD-4D9A-9EDD-41EB96144180}" type="slidenum">
              <a:rPr lang="fr-CA" smtClean="0"/>
              <a:pPr>
                <a:defRPr/>
              </a:pPr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56698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FEE78B-D2FD-4D9A-9EDD-41EB96144180}" type="slidenum">
              <a:rPr lang="fr-CA" smtClean="0"/>
              <a:pPr>
                <a:defRPr/>
              </a:pPr>
              <a:t>18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3164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CA" altLang="fr-FR" smtClean="0"/>
          </a:p>
        </p:txBody>
      </p:sp>
      <p:sp>
        <p:nvSpPr>
          <p:cNvPr id="286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20A38C8-8343-460B-9560-1F79AC676198}" type="slidenum">
              <a:rPr lang="fr-CA" altLang="fr-FR"/>
              <a:pPr/>
              <a:t>20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24260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FEE78B-D2FD-4D9A-9EDD-41EB96144180}" type="slidenum">
              <a:rPr lang="fr-CA" smtClean="0"/>
              <a:pPr>
                <a:defRPr/>
              </a:pPr>
              <a:t>26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8219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FEE78B-D2FD-4D9A-9EDD-41EB96144180}" type="slidenum">
              <a:rPr lang="fr-CA" smtClean="0"/>
              <a:pPr>
                <a:defRPr/>
              </a:pPr>
              <a:t>31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253335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7222113" indent="-367728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20775" indent="-2238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70038" indent="-2238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17713" indent="-2238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749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321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893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465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GB" altLang="fr-FR">
                <a:latin typeface="Arial" panose="020B0604020202020204" pitchFamily="34" charset="0"/>
              </a:rPr>
              <a:t>Wednesday 29 March - Session 7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7222113" indent="-367728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20775" indent="-2238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70038" indent="-2238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17713" indent="-2238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749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321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893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465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7AAC3DA0-B627-47C7-8306-24612F23532F}" type="datetime8">
              <a:rPr lang="en-GB" altLang="fr-FR">
                <a:latin typeface="Arial" panose="020B0604020202020204" pitchFamily="34" charset="0"/>
              </a:rPr>
              <a:pPr/>
              <a:t>03/05/2016 07:06</a:t>
            </a:fld>
            <a:endParaRPr lang="en-GB" altLang="fr-FR">
              <a:latin typeface="Arial" panose="020B0604020202020204" pitchFamily="34" charset="0"/>
            </a:endParaRPr>
          </a:p>
        </p:txBody>
      </p:sp>
      <p:sp>
        <p:nvSpPr>
          <p:cNvPr id="3891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7222113" indent="-367728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20775" indent="-2238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70038" indent="-2238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17713" indent="-2238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749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321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893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46513" indent="-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3913ADB-1A4F-47FC-9F6C-299333E4DDEC}" type="slidenum">
              <a:rPr lang="en-GB" altLang="fr-FR">
                <a:latin typeface="Arial" panose="020B0604020202020204" pitchFamily="34" charset="0"/>
              </a:rPr>
              <a:pPr/>
              <a:t>32</a:t>
            </a:fld>
            <a:endParaRPr lang="en-GB" altLang="fr-FR">
              <a:latin typeface="Arial" panose="020B0604020202020204" pitchFamily="34" charset="0"/>
            </a:endParaRPr>
          </a:p>
        </p:txBody>
      </p:sp>
      <p:sp>
        <p:nvSpPr>
          <p:cNvPr id="389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CA" altLang="fr-FR" sz="1800" b="1" smtClean="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rPr>
              <a:t>RENÉE-CLAUDE</a:t>
            </a:r>
            <a:endParaRPr lang="fr-CA" altLang="fr-FR" sz="1800" b="1" smtClean="0">
              <a:latin typeface="Times New Roman" panose="02020603050405020304" pitchFamily="18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fr-CA" altLang="fr-FR" sz="1800" b="1" smtClean="0">
                <a:latin typeface="Times New Roman" panose="02020603050405020304" pitchFamily="18" charset="0"/>
                <a:ea typeface="MS PGothic" panose="020B0600070205080204" pitchFamily="34" charset="-128"/>
              </a:rPr>
              <a:t>VIDÉO#2</a:t>
            </a:r>
          </a:p>
          <a:p>
            <a:pPr>
              <a:spcBef>
                <a:spcPct val="0"/>
              </a:spcBef>
            </a:pPr>
            <a:endParaRPr lang="fr-CA" altLang="fr-FR" sz="1800" b="1" smtClean="0">
              <a:latin typeface="Times New Roman" panose="02020603050405020304" pitchFamily="18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fr-CA" altLang="fr-FR" smtClean="0">
                <a:latin typeface="Times New Roman" panose="02020603050405020304" pitchFamily="18" charset="0"/>
                <a:ea typeface="MS PGothic" panose="020B0600070205080204" pitchFamily="34" charset="-128"/>
              </a:rPr>
              <a:t>Avec le réseautage, on ramène continuellement la personne vers nos services. Une fois dans nos murs, il est possible de travailler avec elle sur la motivation au changement </a:t>
            </a:r>
          </a:p>
          <a:p>
            <a:pPr>
              <a:spcBef>
                <a:spcPct val="0"/>
              </a:spcBef>
            </a:pPr>
            <a:endParaRPr lang="fr-CA" altLang="fr-FR" smtClean="0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63889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FEE78B-D2FD-4D9A-9EDD-41EB96144180}" type="slidenum">
              <a:rPr lang="fr-CA" smtClean="0"/>
              <a:pPr>
                <a:defRPr/>
              </a:pPr>
              <a:t>33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4936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7" descr="ppt_jasm2016_0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892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 userDrawn="1"/>
        </p:nvSpPr>
        <p:spPr>
          <a:xfrm>
            <a:off x="323850" y="188913"/>
            <a:ext cx="1800225" cy="180022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E2516-7A1F-4688-8BD9-A38D5B9F4F24}" type="datetime1">
              <a:rPr lang="fr-CA" altLang="fr-FR"/>
              <a:pPr>
                <a:defRPr/>
              </a:pPr>
              <a:t>2016-05-03</a:t>
            </a:fld>
            <a:endParaRPr lang="fr-CA" alt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126A76-32DB-48D2-A8D7-E5AEE82E2A65}" type="slidenum">
              <a:rPr lang="fr-CA" altLang="fr-FR"/>
              <a:pPr>
                <a:defRPr/>
              </a:pPr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699958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 userDrawn="1"/>
        </p:nvSpPr>
        <p:spPr>
          <a:xfrm>
            <a:off x="323850" y="188913"/>
            <a:ext cx="1800225" cy="180022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AF6B2-C1C3-41C8-820D-A3E32514A758}" type="datetime1">
              <a:rPr lang="fr-CA" altLang="fr-FR"/>
              <a:pPr>
                <a:defRPr/>
              </a:pPr>
              <a:t>2016-05-03</a:t>
            </a:fld>
            <a:endParaRPr lang="fr-CA" alt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BBB7DF1-14F9-472D-89DE-CB820CEA5525}" type="slidenum">
              <a:rPr lang="fr-CA" altLang="fr-FR"/>
              <a:pPr>
                <a:defRPr/>
              </a:pPr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557900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613" y="274638"/>
            <a:ext cx="6192787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r-FR" dirty="0" smtClean="0"/>
              <a:t>Modifiez le style du titre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39"/>
            <a:ext cx="8229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829C9-0E7D-433D-ABAF-AEAA18F78A0D}" type="datetime1">
              <a:rPr lang="fr-CA" altLang="fr-FR"/>
              <a:pPr>
                <a:defRPr/>
              </a:pPr>
              <a:t>2016-05-03</a:t>
            </a:fld>
            <a:endParaRPr lang="fr-CA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F9E0D-EA0D-46F1-A837-426F4B6DA1C7}" type="slidenum">
              <a:rPr lang="fr-CA" altLang="fr-FR"/>
              <a:pPr>
                <a:defRPr/>
              </a:pPr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867954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ppt_jasm2016_0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1258888" y="44450"/>
            <a:ext cx="5616575" cy="56165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8032" y="2063951"/>
            <a:ext cx="7772400" cy="1362075"/>
          </a:xfrm>
        </p:spPr>
        <p:txBody>
          <a:bodyPr anchor="b"/>
          <a:lstStyle>
            <a:lvl1pPr algn="r">
              <a:defRPr sz="4000" b="1" cap="all"/>
            </a:lvl1pPr>
          </a:lstStyle>
          <a:p>
            <a:r>
              <a:rPr lang="fr-FR" dirty="0" smtClean="0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3432103"/>
            <a:ext cx="7772400" cy="1500187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02958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ppt_jasm2016_02_section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8032" y="3395709"/>
            <a:ext cx="7772400" cy="1362075"/>
          </a:xfrm>
        </p:spPr>
        <p:txBody>
          <a:bodyPr anchor="b"/>
          <a:lstStyle>
            <a:lvl1pPr algn="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763861"/>
            <a:ext cx="7772400" cy="1500187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980075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4038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038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D3DF2-912F-416B-A6C2-1CFDC6D20626}" type="datetime1">
              <a:rPr lang="fr-CA" altLang="fr-FR"/>
              <a:pPr>
                <a:defRPr/>
              </a:pPr>
              <a:t>2016-05-03</a:t>
            </a:fld>
            <a:endParaRPr lang="fr-CA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92D58-6EEE-41DF-A2CB-2075FFF9D0B8}" type="slidenum">
              <a:rPr lang="fr-CA" altLang="fr-FR"/>
              <a:pPr>
                <a:defRPr/>
              </a:pPr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701369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9971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708919"/>
            <a:ext cx="4040188" cy="34172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98884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708919"/>
            <a:ext cx="4041775" cy="34172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A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06CC7-9AF3-4C9F-8C83-BDBB7BE0AAF0}" type="datetime1">
              <a:rPr lang="fr-CA" altLang="fr-FR"/>
              <a:pPr>
                <a:defRPr/>
              </a:pPr>
              <a:t>2016-05-03</a:t>
            </a:fld>
            <a:endParaRPr lang="fr-CA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63ECD-B30F-4E4C-A8C2-C4BA834B4606}" type="slidenum">
              <a:rPr lang="fr-CA" altLang="fr-FR"/>
              <a:pPr>
                <a:defRPr/>
              </a:pPr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603105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4A6F5-D589-4CC7-BE8A-603FBA8F379C}" type="datetime1">
              <a:rPr lang="fr-CA" altLang="fr-FR"/>
              <a:pPr>
                <a:defRPr/>
              </a:pPr>
              <a:t>2016-05-03</a:t>
            </a:fld>
            <a:endParaRPr lang="fr-CA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7D655-F110-44E5-9420-983A3A5ADC83}" type="slidenum">
              <a:rPr lang="fr-CA" altLang="fr-FR"/>
              <a:pPr>
                <a:defRPr/>
              </a:pPr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427714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59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CA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51186A-120E-40D8-8CBD-66DEC5951942}" type="datetime1">
              <a:rPr lang="fr-CA" altLang="fr-FR" smtClean="0"/>
              <a:pPr>
                <a:defRPr/>
              </a:pPr>
              <a:t>2016-05-03</a:t>
            </a:fld>
            <a:endParaRPr lang="fr-CA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2C842-60D9-496A-B1A3-7BD34D969CFF}" type="slidenum">
              <a:rPr lang="fr-CA" altLang="fr-FR" smtClean="0"/>
              <a:pPr>
                <a:defRPr/>
              </a:pPr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94105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 userDrawn="1"/>
        </p:nvSpPr>
        <p:spPr>
          <a:xfrm>
            <a:off x="323850" y="188913"/>
            <a:ext cx="1800225" cy="180022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A2C76-3563-4526-ADE4-F8EDBD768BEF}" type="datetime1">
              <a:rPr lang="fr-CA" altLang="fr-FR"/>
              <a:pPr>
                <a:defRPr/>
              </a:pPr>
              <a:t>2016-05-03</a:t>
            </a:fld>
            <a:endParaRPr lang="fr-CA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5343A6-FD75-40EC-B929-CED349E68372}" type="slidenum">
              <a:rPr lang="fr-CA" altLang="fr-FR"/>
              <a:pPr>
                <a:defRPr/>
              </a:pPr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280427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1" descr="ppt_jasm2016_03_contenu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979613" y="274638"/>
            <a:ext cx="67071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smtClean="0"/>
              <a:t>Modifiez le style du titre</a:t>
            </a:r>
            <a:endParaRPr lang="fr-CA" altLang="fr-FR" dirty="0" smtClean="0"/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700213"/>
            <a:ext cx="8229600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fr-CA" alt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751186A-120E-40D8-8CBD-66DEC5951942}" type="datetime1">
              <a:rPr lang="fr-CA" altLang="fr-FR"/>
              <a:pPr>
                <a:defRPr/>
              </a:pPr>
              <a:t>2016-05-03</a:t>
            </a:fld>
            <a:endParaRPr lang="fr-CA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72C842-60D9-496A-B1A3-7BD34D969CFF}" type="slidenum">
              <a:rPr lang="fr-CA" altLang="fr-FR"/>
              <a:pPr>
                <a:defRPr/>
              </a:pPr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5" r:id="rId2"/>
    <p:sldLayoutId id="2147483690" r:id="rId3"/>
    <p:sldLayoutId id="2147483691" r:id="rId4"/>
    <p:sldLayoutId id="2147483686" r:id="rId5"/>
    <p:sldLayoutId id="2147483687" r:id="rId6"/>
    <p:sldLayoutId id="2147483688" r:id="rId7"/>
    <p:sldLayoutId id="2147483696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MS PGothic" pitchFamily="34" charset="-128"/>
          <a:cs typeface="Geneva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Geneva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Geneva" pitchFamily="-112" charset="-128"/>
          <a:cs typeface="Geneva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Geneva" pitchFamily="-112" charset="-128"/>
          <a:cs typeface="Geneva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Geneva" pitchFamily="-112" charset="-128"/>
          <a:cs typeface="Geneva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Geneva" pitchFamily="-112" charset="-128"/>
          <a:cs typeface="Geneva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1979613" y="274638"/>
            <a:ext cx="6192837" cy="1143000"/>
          </a:xfrm>
        </p:spPr>
        <p:txBody>
          <a:bodyPr/>
          <a:lstStyle/>
          <a:p>
            <a:r>
              <a:rPr lang="fr-CA" altLang="fr-FR" sz="3600" dirty="0" smtClean="0">
                <a:cs typeface="Geneva" pitchFamily="1" charset="0"/>
              </a:rPr>
              <a:t>C’est aussi vrai pour les troubles de la personnalité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altLang="fr-FR" dirty="0" smtClean="0">
                <a:cs typeface="Geneva" pitchFamily="1" charset="0"/>
              </a:rPr>
              <a:t>Profils très présents dans les demandes de services</a:t>
            </a:r>
          </a:p>
          <a:p>
            <a:r>
              <a:rPr lang="fr-CA" altLang="fr-FR" dirty="0" smtClean="0">
                <a:cs typeface="Geneva" pitchFamily="1" charset="0"/>
              </a:rPr>
              <a:t>Modalité d’intervention de « groupe 1 – 2 ans »* adaptée à la 2</a:t>
            </a:r>
            <a:r>
              <a:rPr lang="fr-CA" altLang="fr-FR" baseline="30000" dirty="0" smtClean="0">
                <a:cs typeface="Geneva" pitchFamily="1" charset="0"/>
              </a:rPr>
              <a:t>e</a:t>
            </a:r>
            <a:r>
              <a:rPr lang="fr-CA" altLang="fr-FR" dirty="0" smtClean="0">
                <a:cs typeface="Geneva" pitchFamily="1" charset="0"/>
              </a:rPr>
              <a:t> ligne </a:t>
            </a:r>
          </a:p>
          <a:p>
            <a:pPr lvl="1"/>
            <a:r>
              <a:rPr lang="fr-CA" altLang="fr-FR" dirty="0" smtClean="0">
                <a:cs typeface="Geneva" pitchFamily="1" charset="0"/>
              </a:rPr>
              <a:t>Cas plus complexes</a:t>
            </a:r>
          </a:p>
          <a:p>
            <a:r>
              <a:rPr lang="fr-CA" altLang="fr-FR" dirty="0" smtClean="0">
                <a:cs typeface="Geneva" pitchFamily="1" charset="0"/>
              </a:rPr>
              <a:t>Listes d’attentes importantes</a:t>
            </a:r>
          </a:p>
          <a:p>
            <a:r>
              <a:rPr lang="fr-CA" altLang="fr-FR" dirty="0" smtClean="0">
                <a:cs typeface="Geneva" pitchFamily="1" charset="0"/>
              </a:rPr>
              <a:t>Ressources professionnelles limitées</a:t>
            </a:r>
          </a:p>
          <a:p>
            <a:r>
              <a:rPr lang="fr-CA" altLang="fr-FR" dirty="0" smtClean="0">
                <a:cs typeface="Geneva" pitchFamily="1" charset="0"/>
              </a:rPr>
              <a:t>Offre de services: « One size </a:t>
            </a:r>
            <a:r>
              <a:rPr lang="fr-CA" altLang="fr-FR" dirty="0" err="1" smtClean="0">
                <a:cs typeface="Geneva" pitchFamily="1" charset="0"/>
              </a:rPr>
              <a:t>fits</a:t>
            </a:r>
            <a:r>
              <a:rPr lang="fr-CA" altLang="fr-FR" dirty="0" smtClean="0">
                <a:cs typeface="Geneva" pitchFamily="1" charset="0"/>
              </a:rPr>
              <a:t> all »</a:t>
            </a:r>
          </a:p>
          <a:p>
            <a:pPr marL="0" indent="0">
              <a:buNone/>
            </a:pPr>
            <a:endParaRPr lang="fr-CA" altLang="fr-FR" dirty="0" smtClean="0">
              <a:cs typeface="Geneva" pitchFamily="1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dirty="0" smtClean="0"/>
              <a:t>*</a:t>
            </a:r>
            <a:r>
              <a:rPr lang="fr-CA" dirty="0" err="1" smtClean="0"/>
              <a:t>Linehan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8636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1979613" y="274638"/>
            <a:ext cx="6192837" cy="1143000"/>
          </a:xfrm>
        </p:spPr>
        <p:txBody>
          <a:bodyPr/>
          <a:lstStyle/>
          <a:p>
            <a:r>
              <a:rPr lang="fr-CA" altLang="fr-FR" sz="3600" dirty="0" smtClean="0">
                <a:cs typeface="Geneva" pitchFamily="1" charset="0"/>
              </a:rPr>
              <a:t>Des pistes de solutions existent</a:t>
            </a:r>
            <a:endParaRPr lang="fr-CA" altLang="fr-FR" sz="2000" dirty="0" smtClean="0">
              <a:cs typeface="Geneva" pitchFamily="1" charset="0"/>
            </a:endParaRPr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altLang="fr-FR" dirty="0" smtClean="0">
                <a:cs typeface="Geneva" pitchFamily="1" charset="0"/>
              </a:rPr>
              <a:t>Expérientiels – groupes court terme TPL</a:t>
            </a:r>
          </a:p>
          <a:p>
            <a:pPr lvl="1"/>
            <a:r>
              <a:rPr lang="fr-CA" altLang="fr-FR" dirty="0" smtClean="0">
                <a:ea typeface="Geneva" pitchFamily="1" charset="0"/>
                <a:cs typeface="Geneva" pitchFamily="1" charset="0"/>
              </a:rPr>
              <a:t>Efficacité « certaine » observée</a:t>
            </a:r>
          </a:p>
          <a:p>
            <a:pPr lvl="1"/>
            <a:r>
              <a:rPr lang="fr-CA" altLang="fr-FR" dirty="0" smtClean="0">
                <a:ea typeface="Geneva" pitchFamily="1" charset="0"/>
                <a:cs typeface="Geneva" pitchFamily="1" charset="0"/>
              </a:rPr>
              <a:t>Accessibilité aux services améliorée</a:t>
            </a:r>
          </a:p>
          <a:p>
            <a:pPr lvl="1"/>
            <a:r>
              <a:rPr lang="fr-CA" altLang="fr-FR" dirty="0" smtClean="0">
                <a:ea typeface="Geneva" pitchFamily="1" charset="0"/>
                <a:cs typeface="Geneva" pitchFamily="1" charset="0"/>
              </a:rPr>
              <a:t>Interventions terminales pour plusieurs</a:t>
            </a:r>
          </a:p>
          <a:p>
            <a:pPr lvl="1"/>
            <a:r>
              <a:rPr lang="fr-CA" altLang="fr-FR" dirty="0" smtClean="0">
                <a:ea typeface="Geneva" pitchFamily="1" charset="0"/>
                <a:cs typeface="Geneva" pitchFamily="1" charset="0"/>
              </a:rPr>
              <a:t>Interventions ajustées aux requis cliniques et non au </a:t>
            </a:r>
            <a:r>
              <a:rPr lang="fr-CA" altLang="fr-FR" dirty="0" err="1" smtClean="0">
                <a:ea typeface="Geneva" pitchFamily="1" charset="0"/>
                <a:cs typeface="Geneva" pitchFamily="1" charset="0"/>
              </a:rPr>
              <a:t>Dx</a:t>
            </a:r>
            <a:endParaRPr lang="fr-CA" altLang="fr-FR" dirty="0" smtClean="0">
              <a:ea typeface="Geneva" pitchFamily="1" charset="0"/>
              <a:cs typeface="Geneva" pitchFamily="1" charset="0"/>
            </a:endParaRPr>
          </a:p>
          <a:p>
            <a:pPr lvl="1"/>
            <a:r>
              <a:rPr lang="fr-CA" altLang="fr-FR" dirty="0" err="1" smtClean="0">
                <a:ea typeface="Geneva" pitchFamily="1" charset="0"/>
                <a:cs typeface="Geneva" pitchFamily="1" charset="0"/>
              </a:rPr>
              <a:t>Etc</a:t>
            </a:r>
            <a:r>
              <a:rPr lang="fr-CA" altLang="fr-FR" dirty="0" smtClean="0">
                <a:ea typeface="Geneva" pitchFamily="1" charset="0"/>
                <a:cs typeface="Geneva" pitchFamily="1" charset="0"/>
              </a:rPr>
              <a:t> … </a:t>
            </a:r>
          </a:p>
          <a:p>
            <a:pPr lvl="1"/>
            <a:endParaRPr lang="fr-CA" altLang="fr-FR" dirty="0" smtClean="0">
              <a:ea typeface="Geneva" pitchFamily="1" charset="0"/>
              <a:cs typeface="Geneva" pitchFamily="1" charset="0"/>
            </a:endParaRPr>
          </a:p>
          <a:p>
            <a:pPr lvl="1"/>
            <a:endParaRPr lang="fr-CA" altLang="fr-FR" dirty="0" smtClean="0">
              <a:ea typeface="Geneva" pitchFamily="1" charset="0"/>
              <a:cs typeface="Geneva" pitchFamily="1" charset="0"/>
            </a:endParaRPr>
          </a:p>
          <a:p>
            <a:endParaRPr lang="fr-CA" altLang="fr-FR" dirty="0" smtClean="0">
              <a:cs typeface="Geneva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94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des symptômes qui ne donnent pas toujours envie d’aider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Recadrer la perception entretenue à l’égard de la clientèle</a:t>
            </a:r>
            <a:br>
              <a:rPr lang="fr-CA" dirty="0"/>
            </a:br>
            <a:r>
              <a:rPr lang="fr-CA" dirty="0"/>
              <a:t> </a:t>
            </a:r>
            <a:r>
              <a:rPr lang="fr-CA" dirty="0" smtClean="0"/>
              <a:t>ayant un TP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1473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 trouble de personnalité limite</a:t>
            </a: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Le trouble de </a:t>
            </a:r>
            <a:r>
              <a:rPr lang="fr-CA" dirty="0" smtClean="0"/>
              <a:t>personnalité limite </a:t>
            </a:r>
            <a:r>
              <a:rPr lang="fr-CA" dirty="0"/>
              <a:t>est décrit </a:t>
            </a:r>
            <a:r>
              <a:rPr lang="fr-CA" dirty="0" smtClean="0"/>
              <a:t>comme</a:t>
            </a:r>
            <a:br>
              <a:rPr lang="fr-CA" dirty="0" smtClean="0"/>
            </a:br>
            <a:r>
              <a:rPr lang="fr-CA" dirty="0" smtClean="0"/>
              <a:t>« un </a:t>
            </a:r>
            <a:r>
              <a:rPr lang="fr-CA" dirty="0"/>
              <a:t>schéma envahissant d'instabilité dans les 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>relations </a:t>
            </a:r>
            <a:r>
              <a:rPr lang="fr-CA" dirty="0"/>
              <a:t>interpersonnelles, de l'image de soi et des affects, également marqué par l'impulsivité </a:t>
            </a:r>
            <a:r>
              <a:rPr lang="fr-CA" dirty="0" smtClean="0"/>
              <a:t>pouvant commencer à l’adolescence </a:t>
            </a:r>
            <a:r>
              <a:rPr lang="fr-CA" dirty="0"/>
              <a:t>et présent dans un grand nombre de contextes </a:t>
            </a:r>
            <a:r>
              <a:rPr lang="fr-CA" dirty="0" smtClean="0"/>
              <a:t>»*.</a:t>
            </a:r>
            <a:endParaRPr lang="fr-CA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dirty="0" smtClean="0"/>
              <a:t>*DSM-IV</a:t>
            </a:r>
            <a:r>
              <a:rPr lang="fr-CA" dirty="0"/>
              <a:t>, axe 2</a:t>
            </a:r>
          </a:p>
        </p:txBody>
      </p:sp>
    </p:spTree>
    <p:extLst>
      <p:ext uri="{BB962C8B-B14F-4D97-AF65-F5344CB8AC3E}">
        <p14:creationId xmlns:p14="http://schemas.microsoft.com/office/powerpoint/2010/main" val="351141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sz="2400" b="1" dirty="0"/>
              <a:t>En somme, le </a:t>
            </a:r>
            <a:r>
              <a:rPr lang="fr-CA" sz="2400" b="1" dirty="0" smtClean="0"/>
              <a:t>TPL est </a:t>
            </a:r>
            <a:r>
              <a:rPr lang="fr-CA" sz="2400" b="1" dirty="0"/>
              <a:t>principalement caractérisé par :</a:t>
            </a:r>
          </a:p>
          <a:p>
            <a:r>
              <a:rPr lang="fr-CA" sz="2000" dirty="0"/>
              <a:t>la peur du rejet et de l'abandon ;</a:t>
            </a:r>
          </a:p>
          <a:p>
            <a:r>
              <a:rPr lang="fr-CA" sz="2000" dirty="0"/>
              <a:t>l'instabilité de l'humeur ;</a:t>
            </a:r>
          </a:p>
          <a:p>
            <a:r>
              <a:rPr lang="fr-CA" sz="2000" dirty="0"/>
              <a:t>la difficulté à contrôler les pulsions, les </a:t>
            </a:r>
            <a:r>
              <a:rPr lang="fr-CA" sz="2000" dirty="0" smtClean="0"/>
              <a:t>actions, les </a:t>
            </a:r>
            <a:r>
              <a:rPr lang="fr-CA" sz="2000" dirty="0"/>
              <a:t>réactions, les actes impulsifs souvent néfastes ;</a:t>
            </a:r>
          </a:p>
          <a:p>
            <a:r>
              <a:rPr lang="fr-CA" sz="2000" dirty="0"/>
              <a:t>les relations interpersonnelles instables ;</a:t>
            </a:r>
          </a:p>
          <a:p>
            <a:r>
              <a:rPr lang="fr-CA" sz="2000" dirty="0"/>
              <a:t>une difficulté avec l'intimité ;</a:t>
            </a:r>
          </a:p>
          <a:p>
            <a:r>
              <a:rPr lang="fr-CA" sz="2000" dirty="0"/>
              <a:t>une dissociation et une méfiance importante </a:t>
            </a:r>
            <a:r>
              <a:rPr lang="fr-CA" sz="2000" dirty="0" smtClean="0"/>
              <a:t>en présence de </a:t>
            </a:r>
            <a:r>
              <a:rPr lang="fr-CA" sz="2000" dirty="0"/>
              <a:t>stress.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3071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Ce qui rend complexe l’intervention?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Difficulté à fonctionner dans une structure</a:t>
            </a:r>
          </a:p>
          <a:p>
            <a:r>
              <a:rPr lang="fr-CA" dirty="0" smtClean="0"/>
              <a:t>Débordements affectifs</a:t>
            </a:r>
          </a:p>
          <a:p>
            <a:r>
              <a:rPr lang="fr-CA" dirty="0" smtClean="0"/>
              <a:t>Clivage</a:t>
            </a:r>
          </a:p>
          <a:p>
            <a:r>
              <a:rPr lang="fr-CA" dirty="0" smtClean="0"/>
              <a:t>Menaces suicidaires</a:t>
            </a:r>
          </a:p>
          <a:p>
            <a:r>
              <a:rPr lang="fr-CA" dirty="0" smtClean="0"/>
              <a:t>Changements d’humeur rapides</a:t>
            </a:r>
          </a:p>
        </p:txBody>
      </p:sp>
    </p:spTree>
    <p:extLst>
      <p:ext uri="{BB962C8B-B14F-4D97-AF65-F5344CB8AC3E}">
        <p14:creationId xmlns:p14="http://schemas.microsoft.com/office/powerpoint/2010/main" val="181553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re 1"/>
          <p:cNvSpPr>
            <a:spLocks noGrp="1"/>
          </p:cNvSpPr>
          <p:nvPr>
            <p:ph type="title"/>
          </p:nvPr>
        </p:nvSpPr>
        <p:spPr>
          <a:xfrm>
            <a:off x="1979613" y="274638"/>
            <a:ext cx="6192837" cy="1143000"/>
          </a:xfrm>
        </p:spPr>
        <p:txBody>
          <a:bodyPr/>
          <a:lstStyle/>
          <a:p>
            <a:r>
              <a:rPr lang="fr-CA" altLang="fr-FR" sz="4000" dirty="0" smtClean="0">
                <a:cs typeface="Geneva" pitchFamily="1" charset="0"/>
              </a:rPr>
              <a:t>Des symptômes qui inquiètent et déstabilisent…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r-CA" dirty="0"/>
              <a:t>Automutilation</a:t>
            </a:r>
          </a:p>
          <a:p>
            <a:pPr>
              <a:defRPr/>
            </a:pPr>
            <a:r>
              <a:rPr lang="fr-CA" dirty="0"/>
              <a:t>Menaces et tentatives de suicide récurrentes </a:t>
            </a:r>
          </a:p>
          <a:p>
            <a:pPr>
              <a:defRPr/>
            </a:pPr>
            <a:r>
              <a:rPr lang="fr-CA" dirty="0"/>
              <a:t>Gestes impulsifs reliés à des difficultés interpersonnelles</a:t>
            </a:r>
          </a:p>
          <a:p>
            <a:pPr>
              <a:defRPr/>
            </a:pPr>
            <a:r>
              <a:rPr lang="fr-CA" dirty="0"/>
              <a:t>Préoccupation chronique pour le suicide</a:t>
            </a:r>
          </a:p>
          <a:p>
            <a:pPr>
              <a:defRPr/>
            </a:pPr>
            <a:r>
              <a:rPr lang="fr-CA" dirty="0"/>
              <a:t>Colère</a:t>
            </a:r>
          </a:p>
          <a:p>
            <a:pPr>
              <a:defRPr/>
            </a:pPr>
            <a:r>
              <a:rPr lang="fr-CA" dirty="0"/>
              <a:t>Impression d’être mis en « échec » pour </a:t>
            </a:r>
            <a:br>
              <a:rPr lang="fr-CA" dirty="0"/>
            </a:br>
            <a:r>
              <a:rPr lang="fr-CA" dirty="0"/>
              <a:t>l’intervenant</a:t>
            </a:r>
          </a:p>
          <a:p>
            <a:pPr marL="0" indent="0">
              <a:buNone/>
              <a:defRPr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7099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Prévalence, importance et conséquences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Positionner le TPL comme un problème de santé publique sérieux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479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Prévalence*</a:t>
            </a:r>
            <a:endParaRPr lang="fr-CA" dirty="0"/>
          </a:p>
        </p:txBody>
      </p:sp>
      <p:grpSp>
        <p:nvGrpSpPr>
          <p:cNvPr id="6" name="Groupe 5"/>
          <p:cNvGrpSpPr/>
          <p:nvPr/>
        </p:nvGrpSpPr>
        <p:grpSpPr>
          <a:xfrm>
            <a:off x="395536" y="2060848"/>
            <a:ext cx="2098576" cy="1800200"/>
            <a:chOff x="467544" y="2528900"/>
            <a:chExt cx="2098576" cy="1800200"/>
          </a:xfrm>
        </p:grpSpPr>
        <p:sp>
          <p:nvSpPr>
            <p:cNvPr id="7" name="Ellipse 6"/>
            <p:cNvSpPr/>
            <p:nvPr/>
          </p:nvSpPr>
          <p:spPr>
            <a:xfrm>
              <a:off x="467544" y="2528900"/>
              <a:ext cx="1800200" cy="18002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7200" b="1" dirty="0" smtClean="0">
                  <a:latin typeface="+mj-lt"/>
                </a:rPr>
                <a:t>9</a:t>
              </a:r>
              <a:endParaRPr lang="fr-CA" sz="7200" b="1" dirty="0">
                <a:latin typeface="+mj-lt"/>
              </a:endParaRPr>
            </a:p>
          </p:txBody>
        </p:sp>
        <p:sp>
          <p:nvSpPr>
            <p:cNvPr id="8" name="Ellipse 7"/>
            <p:cNvSpPr/>
            <p:nvPr/>
          </p:nvSpPr>
          <p:spPr>
            <a:xfrm>
              <a:off x="1774032" y="2528900"/>
              <a:ext cx="792088" cy="792088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4000" b="1" dirty="0" smtClean="0">
                  <a:latin typeface="+mj-lt"/>
                </a:rPr>
                <a:t>%</a:t>
              </a:r>
              <a:endParaRPr lang="fr-CA" sz="4000" b="1" dirty="0">
                <a:latin typeface="+mj-lt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2494112" y="2422339"/>
            <a:ext cx="63184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CA" sz="3200" b="1" smtClean="0"/>
              <a:t>de </a:t>
            </a:r>
            <a:r>
              <a:rPr lang="fr-CA" sz="3200" b="1" dirty="0" smtClean="0"/>
              <a:t>la population atteinte d’un trouble de la personnalité</a:t>
            </a:r>
            <a:endParaRPr lang="fr-CA" sz="3200" b="1" dirty="0"/>
          </a:p>
        </p:txBody>
      </p:sp>
      <p:sp>
        <p:nvSpPr>
          <p:cNvPr id="11" name="Ellipse 10"/>
          <p:cNvSpPr/>
          <p:nvPr/>
        </p:nvSpPr>
        <p:spPr>
          <a:xfrm>
            <a:off x="1537320" y="3861048"/>
            <a:ext cx="1800200" cy="180020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72000" rtlCol="0" anchor="ctr"/>
          <a:lstStyle/>
          <a:p>
            <a:pPr algn="ctr"/>
            <a:r>
              <a:rPr lang="fr-CA" sz="6000" b="1" dirty="0" smtClean="0">
                <a:latin typeface="+mj-lt"/>
              </a:rPr>
              <a:t>1</a:t>
            </a:r>
            <a:r>
              <a:rPr lang="fr-CA" sz="3200" b="1" dirty="0" smtClean="0">
                <a:latin typeface="+mj-lt"/>
              </a:rPr>
              <a:t> à </a:t>
            </a:r>
            <a:r>
              <a:rPr lang="fr-CA" sz="6000" b="1" dirty="0" smtClean="0">
                <a:latin typeface="+mj-lt"/>
              </a:rPr>
              <a:t>2</a:t>
            </a:r>
            <a:endParaRPr lang="fr-CA" sz="6000" b="1" dirty="0">
              <a:latin typeface="+mj-lt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2843808" y="3861048"/>
            <a:ext cx="792088" cy="792088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4000" b="1" dirty="0" smtClean="0">
                <a:latin typeface="+mj-lt"/>
              </a:rPr>
              <a:t>%</a:t>
            </a:r>
            <a:endParaRPr lang="fr-CA" sz="4000" b="1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35896" y="4091588"/>
            <a:ext cx="63184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CA" sz="3200" b="1" dirty="0" smtClean="0"/>
              <a:t>de la population pour </a:t>
            </a:r>
            <a:br>
              <a:rPr lang="fr-CA" sz="3200" b="1" dirty="0" smtClean="0"/>
            </a:br>
            <a:r>
              <a:rPr lang="fr-CA" sz="3200" b="1" dirty="0" smtClean="0"/>
              <a:t>chacun des troubles </a:t>
            </a:r>
            <a:br>
              <a:rPr lang="fr-CA" sz="3200" b="1" dirty="0" smtClean="0"/>
            </a:br>
            <a:r>
              <a:rPr lang="fr-CA" sz="3200" b="1" dirty="0" smtClean="0"/>
              <a:t>de la personnalité</a:t>
            </a:r>
            <a:endParaRPr lang="fr-CA" sz="3200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702024" y="6356350"/>
            <a:ext cx="5750296" cy="365125"/>
          </a:xfrm>
        </p:spPr>
        <p:txBody>
          <a:bodyPr/>
          <a:lstStyle/>
          <a:p>
            <a:pPr>
              <a:defRPr/>
            </a:pPr>
            <a:r>
              <a:rPr lang="fr-CA" dirty="0" smtClean="0"/>
              <a:t>* </a:t>
            </a:r>
            <a:r>
              <a:rPr lang="en-US" dirty="0" err="1"/>
              <a:t>Lenzenweger</a:t>
            </a:r>
            <a:r>
              <a:rPr lang="en-US" dirty="0"/>
              <a:t>, 2007 (National Comorbidity Survey Replication</a:t>
            </a:r>
            <a:r>
              <a:rPr lang="en-US" dirty="0" smtClean="0"/>
              <a:t>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0131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Âge d’apparition du TPL</a:t>
            </a:r>
            <a:endParaRPr lang="fr-CA" dirty="0"/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2324115"/>
              </p:ext>
            </p:extLst>
          </p:nvPr>
        </p:nvGraphicFramePr>
        <p:xfrm>
          <a:off x="457200" y="1989138"/>
          <a:ext cx="8229600" cy="4137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541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87388" y="2063750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fr-CA" sz="3200" dirty="0">
                <a:solidFill>
                  <a:srgbClr val="0095CA"/>
                </a:solidFill>
              </a:rPr>
              <a:t>Offre de services de groupe à court terme pour les personnes présentant un trouble de la personnalité : des ingrédients actifs à proposer pour améliorer l’accès aux services de première ligne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685800" y="3432174"/>
            <a:ext cx="7772400" cy="2229073"/>
          </a:xfrm>
        </p:spPr>
        <p:txBody>
          <a:bodyPr/>
          <a:lstStyle/>
          <a:p>
            <a:pPr algn="l">
              <a:defRPr/>
            </a:pPr>
            <a:r>
              <a:rPr lang="fr-CA" sz="1600" b="1" dirty="0" smtClean="0"/>
              <a:t>Michel Gilbert</a:t>
            </a:r>
            <a:r>
              <a:rPr lang="fr-CA" sz="1600" dirty="0" smtClean="0"/>
              <a:t>, CNESM </a:t>
            </a:r>
          </a:p>
          <a:p>
            <a:pPr algn="l">
              <a:defRPr/>
            </a:pPr>
            <a:r>
              <a:rPr lang="fr-CA" sz="1600" b="1" dirty="0" smtClean="0"/>
              <a:t>Lise </a:t>
            </a:r>
            <a:r>
              <a:rPr lang="fr-CA" sz="1600" b="1" dirty="0"/>
              <a:t>Laporte</a:t>
            </a:r>
            <a:r>
              <a:rPr lang="fr-CA" sz="1600" dirty="0"/>
              <a:t>, Programme des troubles de la </a:t>
            </a:r>
            <a:r>
              <a:rPr lang="fr-CA" sz="1600" dirty="0" smtClean="0"/>
              <a:t>personnalité</a:t>
            </a:r>
            <a:r>
              <a:rPr lang="fr-CA" sz="1600" dirty="0"/>
              <a:t>, </a:t>
            </a:r>
            <a:r>
              <a:rPr lang="fr-CA" sz="1600" dirty="0" smtClean="0"/>
              <a:t>Centre </a:t>
            </a:r>
            <a:r>
              <a:rPr lang="fr-CA" sz="1600" dirty="0"/>
              <a:t>universitaire de santé McGill, </a:t>
            </a:r>
            <a:r>
              <a:rPr lang="fr-CA" sz="1600" dirty="0" smtClean="0"/>
              <a:t>RUIS McGill</a:t>
            </a:r>
          </a:p>
          <a:p>
            <a:pPr algn="l">
              <a:defRPr/>
            </a:pPr>
            <a:r>
              <a:rPr lang="fr-CA" sz="1600" b="1" dirty="0" smtClean="0"/>
              <a:t>Sylvain Ratel</a:t>
            </a:r>
            <a:r>
              <a:rPr lang="fr-CA" sz="1600" dirty="0" smtClean="0"/>
              <a:t>, chef de service intérimaire, Service des Troubles relationnels et de la personnalité, CIUSSS de l’Est-de-l’Île-de-Montréal </a:t>
            </a:r>
          </a:p>
          <a:p>
            <a:pPr algn="l">
              <a:defRPr/>
            </a:pPr>
            <a:r>
              <a:rPr lang="fr-CA" sz="1600" b="1" dirty="0" smtClean="0"/>
              <a:t>Marc Tremblay</a:t>
            </a:r>
            <a:r>
              <a:rPr lang="fr-CA" sz="1600" dirty="0" smtClean="0"/>
              <a:t>, </a:t>
            </a:r>
            <a:r>
              <a:rPr lang="fr-CA" sz="1600" dirty="0"/>
              <a:t>chef de programme en traitement première ligne Charlesbourg, </a:t>
            </a:r>
            <a:r>
              <a:rPr lang="fr-CA" sz="1600" dirty="0" smtClean="0"/>
              <a:t/>
            </a:r>
            <a:br>
              <a:rPr lang="fr-CA" sz="1600" dirty="0" smtClean="0"/>
            </a:br>
            <a:r>
              <a:rPr lang="fr-CA" sz="1600" dirty="0" smtClean="0"/>
              <a:t>Faubourg </a:t>
            </a:r>
            <a:r>
              <a:rPr lang="fr-CA" sz="1600" dirty="0"/>
              <a:t>St-Jean, MEL et guichet régional de psychiatrie, CIUSSS Capitale-Nationale </a:t>
            </a:r>
          </a:p>
          <a:p>
            <a:pPr>
              <a:defRPr/>
            </a:pP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/>
          <p:cNvSpPr>
            <a:spLocks noGrp="1"/>
          </p:cNvSpPr>
          <p:nvPr>
            <p:ph type="title"/>
          </p:nvPr>
        </p:nvSpPr>
        <p:spPr>
          <a:xfrm>
            <a:off x="1979613" y="274638"/>
            <a:ext cx="6192837" cy="1143000"/>
          </a:xfrm>
        </p:spPr>
        <p:txBody>
          <a:bodyPr/>
          <a:lstStyle/>
          <a:p>
            <a:r>
              <a:rPr lang="fr-CA" altLang="fr-FR" sz="2800" smtClean="0">
                <a:cs typeface="Geneva" pitchFamily="1" charset="0"/>
              </a:rPr>
              <a:t>Prévalence annuelle des troubles de la personnalité du groupe B selon l’âge et le sexe, Québec, 2000-01 et 2011-12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3" t="24931" r="4250" b="12541"/>
          <a:stretch>
            <a:fillRect/>
          </a:stretch>
        </p:blipFill>
        <p:spPr bwMode="auto">
          <a:xfrm>
            <a:off x="684213" y="1989138"/>
            <a:ext cx="6954837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2000-2009 (INSPQ)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2642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Importance</a:t>
            </a: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5040559"/>
          </a:xfrm>
        </p:spPr>
        <p:txBody>
          <a:bodyPr/>
          <a:lstStyle/>
          <a:p>
            <a:r>
              <a:rPr lang="fr-CA" sz="2400" dirty="0" smtClean="0"/>
              <a:t>Désaffiliation sociale</a:t>
            </a:r>
          </a:p>
          <a:p>
            <a:r>
              <a:rPr lang="fr-CA" sz="2400" dirty="0" smtClean="0"/>
              <a:t>Chômage</a:t>
            </a:r>
          </a:p>
          <a:p>
            <a:r>
              <a:rPr lang="fr-CA" sz="2400" dirty="0" smtClean="0"/>
              <a:t>Pauvreté</a:t>
            </a:r>
          </a:p>
          <a:p>
            <a:r>
              <a:rPr lang="fr-CA" sz="2400" dirty="0" smtClean="0"/>
              <a:t>Décrochage scolaire</a:t>
            </a:r>
          </a:p>
          <a:p>
            <a:r>
              <a:rPr lang="en-US" sz="2400" dirty="0" err="1" smtClean="0"/>
              <a:t>Séparation</a:t>
            </a:r>
            <a:r>
              <a:rPr lang="en-US" sz="2400" dirty="0"/>
              <a:t>, </a:t>
            </a:r>
            <a:r>
              <a:rPr lang="en-US" sz="2400" dirty="0" smtClean="0"/>
              <a:t>impact sur les </a:t>
            </a:r>
            <a:r>
              <a:rPr lang="en-US" sz="2400" dirty="0" err="1" smtClean="0"/>
              <a:t>enfants</a:t>
            </a:r>
            <a:r>
              <a:rPr lang="en-US" sz="2400" dirty="0" smtClean="0"/>
              <a:t> (Protection de la jeunesse)</a:t>
            </a:r>
            <a:endParaRPr lang="en-US" sz="2400" dirty="0"/>
          </a:p>
          <a:p>
            <a:r>
              <a:rPr lang="fr-CA" sz="2400" dirty="0" smtClean="0"/>
              <a:t>Comorbidité </a:t>
            </a:r>
          </a:p>
          <a:p>
            <a:r>
              <a:rPr lang="fr-CA" sz="2400" dirty="0" smtClean="0"/>
              <a:t>Crime</a:t>
            </a:r>
          </a:p>
          <a:p>
            <a:r>
              <a:rPr lang="fr-CA" sz="2400" dirty="0" smtClean="0"/>
              <a:t>Grands consommateurs de services : particulièrement des services d’urgence </a:t>
            </a:r>
            <a:br>
              <a:rPr lang="fr-CA" sz="2400" dirty="0" smtClean="0"/>
            </a:br>
            <a:r>
              <a:rPr lang="fr-CA" sz="2400" dirty="0" smtClean="0"/>
              <a:t>physique et psychiatrique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3728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3600" dirty="0" smtClean="0"/>
              <a:t>Hospitalisations et utilisation des services de santé</a:t>
            </a:r>
            <a:endParaRPr lang="fr-CA" sz="3600" dirty="0"/>
          </a:p>
        </p:txBody>
      </p:sp>
      <p:grpSp>
        <p:nvGrpSpPr>
          <p:cNvPr id="7" name="Groupe 6"/>
          <p:cNvGrpSpPr/>
          <p:nvPr/>
        </p:nvGrpSpPr>
        <p:grpSpPr>
          <a:xfrm>
            <a:off x="395536" y="2528900"/>
            <a:ext cx="2098576" cy="1800200"/>
            <a:chOff x="467544" y="2528900"/>
            <a:chExt cx="2098576" cy="1800200"/>
          </a:xfrm>
        </p:grpSpPr>
        <p:sp>
          <p:nvSpPr>
            <p:cNvPr id="4" name="Ellipse 3"/>
            <p:cNvSpPr/>
            <p:nvPr/>
          </p:nvSpPr>
          <p:spPr>
            <a:xfrm>
              <a:off x="467544" y="2528900"/>
              <a:ext cx="1800200" cy="18002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7200" b="1" dirty="0" smtClean="0">
                  <a:latin typeface="+mj-lt"/>
                </a:rPr>
                <a:t>50</a:t>
              </a:r>
              <a:endParaRPr lang="fr-CA" sz="7200" b="1" dirty="0">
                <a:latin typeface="+mj-lt"/>
              </a:endParaRPr>
            </a:p>
          </p:txBody>
        </p:sp>
        <p:sp>
          <p:nvSpPr>
            <p:cNvPr id="5" name="Ellipse 4"/>
            <p:cNvSpPr/>
            <p:nvPr/>
          </p:nvSpPr>
          <p:spPr>
            <a:xfrm>
              <a:off x="1774032" y="2528900"/>
              <a:ext cx="792088" cy="792088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4000" b="1" dirty="0" smtClean="0">
                  <a:latin typeface="+mj-lt"/>
                </a:rPr>
                <a:t>%</a:t>
              </a:r>
              <a:endParaRPr lang="fr-CA" sz="4000" b="1" dirty="0">
                <a:latin typeface="+mj-lt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2529570" y="2644170"/>
            <a:ext cx="63184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3200" b="1" dirty="0"/>
              <a:t>des patients suicidaires </a:t>
            </a:r>
            <a:r>
              <a:rPr lang="fr-CA" sz="3200" b="1" dirty="0" smtClean="0"/>
              <a:t>avec </a:t>
            </a:r>
            <a:br>
              <a:rPr lang="fr-CA" sz="3200" b="1" dirty="0" smtClean="0"/>
            </a:br>
            <a:r>
              <a:rPr lang="fr-CA" sz="3200" b="1" dirty="0" smtClean="0"/>
              <a:t>plus de 3 </a:t>
            </a:r>
            <a:r>
              <a:rPr lang="fr-CA" sz="3200" b="1" dirty="0"/>
              <a:t>visites à l’urgence </a:t>
            </a:r>
            <a:r>
              <a:rPr lang="fr-CA" sz="3200" b="1" dirty="0" smtClean="0"/>
              <a:t/>
            </a:r>
            <a:br>
              <a:rPr lang="fr-CA" sz="3200" b="1" dirty="0" smtClean="0"/>
            </a:br>
            <a:r>
              <a:rPr lang="fr-CA" sz="3200" b="1" dirty="0" smtClean="0"/>
              <a:t>sont </a:t>
            </a:r>
            <a:r>
              <a:rPr lang="fr-CA" sz="3200" b="1" dirty="0"/>
              <a:t>des personnes ayant un TPL</a:t>
            </a:r>
          </a:p>
        </p:txBody>
      </p:sp>
    </p:spTree>
    <p:extLst>
      <p:ext uri="{BB962C8B-B14F-4D97-AF65-F5344CB8AC3E}">
        <p14:creationId xmlns:p14="http://schemas.microsoft.com/office/powerpoint/2010/main" val="241103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Risque suicidaire</a:t>
            </a:r>
            <a:endParaRPr lang="fr-CA" dirty="0"/>
          </a:p>
        </p:txBody>
      </p:sp>
      <p:sp>
        <p:nvSpPr>
          <p:cNvPr id="4" name="Ellipse 3"/>
          <p:cNvSpPr/>
          <p:nvPr/>
        </p:nvSpPr>
        <p:spPr>
          <a:xfrm>
            <a:off x="395536" y="1951650"/>
            <a:ext cx="1800200" cy="180020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7200" b="1" dirty="0" smtClean="0">
                <a:latin typeface="+mj-lt"/>
              </a:rPr>
              <a:t>65</a:t>
            </a:r>
            <a:endParaRPr lang="fr-CA" sz="7200" b="1" dirty="0">
              <a:latin typeface="+mj-lt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702024" y="1951650"/>
            <a:ext cx="792088" cy="792088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4000" b="1" dirty="0" smtClean="0">
                <a:latin typeface="+mj-lt"/>
              </a:rPr>
              <a:t>%</a:t>
            </a:r>
            <a:endParaRPr lang="fr-CA" sz="4000" b="1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11760" y="2347694"/>
            <a:ext cx="63184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CA" sz="3200" b="1" dirty="0"/>
              <a:t>des </a:t>
            </a:r>
            <a:r>
              <a:rPr lang="fr-CA" sz="3200" b="1" dirty="0" smtClean="0"/>
              <a:t>personnes ayant </a:t>
            </a:r>
            <a:r>
              <a:rPr lang="fr-CA" sz="3200" b="1" dirty="0"/>
              <a:t>un </a:t>
            </a:r>
            <a:r>
              <a:rPr lang="fr-CA" sz="3200" b="1" dirty="0" smtClean="0"/>
              <a:t>TPL font </a:t>
            </a:r>
            <a:br>
              <a:rPr lang="fr-CA" sz="3200" b="1" dirty="0" smtClean="0"/>
            </a:br>
            <a:r>
              <a:rPr lang="fr-CA" sz="3200" b="1" dirty="0" smtClean="0"/>
              <a:t>une tentative de suicide</a:t>
            </a:r>
            <a:endParaRPr lang="fr-CA" sz="3200" b="1" dirty="0"/>
          </a:p>
        </p:txBody>
      </p:sp>
      <p:sp>
        <p:nvSpPr>
          <p:cNvPr id="8" name="Ellipse 7"/>
          <p:cNvSpPr/>
          <p:nvPr/>
        </p:nvSpPr>
        <p:spPr>
          <a:xfrm>
            <a:off x="4572000" y="3424912"/>
            <a:ext cx="657200" cy="657200"/>
          </a:xfrm>
          <a:prstGeom prst="ellipse">
            <a:avLst/>
          </a:prstGeom>
          <a:solidFill>
            <a:schemeClr val="bg2">
              <a:lumMod val="60000"/>
              <a:lumOff val="40000"/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000" b="1" dirty="0" smtClean="0"/>
              <a:t>45</a:t>
            </a:r>
            <a:endParaRPr lang="fr-CA" sz="2000" b="1" dirty="0"/>
          </a:p>
        </p:txBody>
      </p:sp>
      <p:sp>
        <p:nvSpPr>
          <p:cNvPr id="9" name="Ellipse 8"/>
          <p:cNvSpPr/>
          <p:nvPr/>
        </p:nvSpPr>
        <p:spPr>
          <a:xfrm>
            <a:off x="5051835" y="3424912"/>
            <a:ext cx="321134" cy="321134"/>
          </a:xfrm>
          <a:prstGeom prst="ellipse">
            <a:avLst/>
          </a:prstGeom>
          <a:solidFill>
            <a:schemeClr val="bg2">
              <a:lumMod val="60000"/>
              <a:lumOff val="40000"/>
              <a:alpha val="80000"/>
            </a:schemeClr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b="1" dirty="0" smtClean="0">
                <a:latin typeface="+mj-lt"/>
              </a:rPr>
              <a:t>%</a:t>
            </a:r>
            <a:endParaRPr lang="fr-CA" sz="1400" b="1" dirty="0">
              <a:latin typeface="+mj-lt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6151612" y="3417446"/>
            <a:ext cx="657200" cy="657200"/>
          </a:xfrm>
          <a:prstGeom prst="ellipse">
            <a:avLst/>
          </a:prstGeom>
          <a:solidFill>
            <a:schemeClr val="bg2">
              <a:lumMod val="60000"/>
              <a:lumOff val="40000"/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000" b="1" dirty="0"/>
              <a:t>7</a:t>
            </a:r>
            <a:r>
              <a:rPr lang="fr-CA" sz="2000" b="1" dirty="0" smtClean="0"/>
              <a:t>5</a:t>
            </a:r>
            <a:endParaRPr lang="fr-CA" sz="2000" b="1" dirty="0"/>
          </a:p>
        </p:txBody>
      </p:sp>
      <p:sp>
        <p:nvSpPr>
          <p:cNvPr id="11" name="Ellipse 10"/>
          <p:cNvSpPr/>
          <p:nvPr/>
        </p:nvSpPr>
        <p:spPr>
          <a:xfrm>
            <a:off x="6631447" y="3417446"/>
            <a:ext cx="321134" cy="321134"/>
          </a:xfrm>
          <a:prstGeom prst="ellipse">
            <a:avLst/>
          </a:prstGeom>
          <a:solidFill>
            <a:schemeClr val="bg2">
              <a:lumMod val="60000"/>
              <a:lumOff val="40000"/>
              <a:alpha val="80000"/>
            </a:schemeClr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b="1" dirty="0" smtClean="0">
                <a:latin typeface="+mj-lt"/>
              </a:rPr>
              <a:t>%</a:t>
            </a:r>
            <a:endParaRPr lang="fr-CA" sz="1400" b="1" dirty="0">
              <a:latin typeface="+mj-lt"/>
            </a:endParaRPr>
          </a:p>
        </p:txBody>
      </p:sp>
      <p:cxnSp>
        <p:nvCxnSpPr>
          <p:cNvPr id="12" name="Connecteur droit avec flèche 11"/>
          <p:cNvCxnSpPr>
            <a:stCxn id="8" idx="6"/>
            <a:endCxn id="10" idx="2"/>
          </p:cNvCxnSpPr>
          <p:nvPr/>
        </p:nvCxnSpPr>
        <p:spPr>
          <a:xfrm flipV="1">
            <a:off x="5229200" y="3746046"/>
            <a:ext cx="922412" cy="7466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e 27"/>
          <p:cNvGrpSpPr/>
          <p:nvPr/>
        </p:nvGrpSpPr>
        <p:grpSpPr>
          <a:xfrm>
            <a:off x="404664" y="3992286"/>
            <a:ext cx="8334672" cy="2245026"/>
            <a:chOff x="404664" y="3808706"/>
            <a:chExt cx="8334672" cy="2245026"/>
          </a:xfrm>
        </p:grpSpPr>
        <p:sp>
          <p:nvSpPr>
            <p:cNvPr id="20" name="Ellipse 19"/>
            <p:cNvSpPr/>
            <p:nvPr/>
          </p:nvSpPr>
          <p:spPr>
            <a:xfrm>
              <a:off x="404664" y="3808706"/>
              <a:ext cx="1800200" cy="18002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7200" b="1" dirty="0" smtClean="0">
                  <a:latin typeface="+mj-lt"/>
                </a:rPr>
                <a:t>9</a:t>
              </a:r>
              <a:endParaRPr lang="fr-CA" sz="7200" b="1" dirty="0">
                <a:latin typeface="+mj-lt"/>
              </a:endParaRPr>
            </a:p>
          </p:txBody>
        </p:sp>
        <p:sp>
          <p:nvSpPr>
            <p:cNvPr id="21" name="Ellipse 20"/>
            <p:cNvSpPr/>
            <p:nvPr/>
          </p:nvSpPr>
          <p:spPr>
            <a:xfrm>
              <a:off x="1711152" y="3808706"/>
              <a:ext cx="792088" cy="792088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4000" b="1" dirty="0" smtClean="0">
                  <a:latin typeface="+mj-lt"/>
                </a:rPr>
                <a:t>%</a:t>
              </a:r>
              <a:endParaRPr lang="fr-CA" sz="4000" b="1" dirty="0">
                <a:latin typeface="+mj-lt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420888" y="4402987"/>
              <a:ext cx="6318448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fr-CA" sz="3200" b="1" dirty="0"/>
                <a:t>des </a:t>
              </a:r>
              <a:r>
                <a:rPr lang="fr-CA" sz="3200" b="1" dirty="0" smtClean="0"/>
                <a:t>personnes ayant un TPL complètent un suicide</a:t>
              </a:r>
              <a:endParaRPr lang="fr-CA" sz="3200" b="1" dirty="0"/>
            </a:p>
          </p:txBody>
        </p:sp>
        <p:sp>
          <p:nvSpPr>
            <p:cNvPr id="23" name="Ellipse 22"/>
            <p:cNvSpPr/>
            <p:nvPr/>
          </p:nvSpPr>
          <p:spPr>
            <a:xfrm>
              <a:off x="4572000" y="5396532"/>
              <a:ext cx="657200" cy="657200"/>
            </a:xfrm>
            <a:prstGeom prst="ellipse">
              <a:avLst/>
            </a:prstGeom>
            <a:solidFill>
              <a:schemeClr val="bg2">
                <a:lumMod val="60000"/>
                <a:lumOff val="40000"/>
                <a:alpha val="80000"/>
              </a:schemeClr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000" b="1" dirty="0" smtClean="0"/>
                <a:t>3</a:t>
              </a:r>
              <a:endParaRPr lang="fr-CA" sz="2000" b="1" dirty="0"/>
            </a:p>
          </p:txBody>
        </p:sp>
        <p:sp>
          <p:nvSpPr>
            <p:cNvPr id="24" name="Ellipse 23"/>
            <p:cNvSpPr/>
            <p:nvPr/>
          </p:nvSpPr>
          <p:spPr>
            <a:xfrm>
              <a:off x="5051835" y="5396532"/>
              <a:ext cx="321134" cy="321134"/>
            </a:xfrm>
            <a:prstGeom prst="ellipse">
              <a:avLst/>
            </a:prstGeom>
            <a:solidFill>
              <a:schemeClr val="bg2">
                <a:lumMod val="60000"/>
                <a:lumOff val="40000"/>
                <a:alpha val="80000"/>
              </a:schemeClr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400" b="1" dirty="0" smtClean="0">
                  <a:latin typeface="+mj-lt"/>
                </a:rPr>
                <a:t>%</a:t>
              </a:r>
              <a:endParaRPr lang="fr-CA" sz="1400" b="1" dirty="0">
                <a:latin typeface="+mj-lt"/>
              </a:endParaRPr>
            </a:p>
          </p:txBody>
        </p:sp>
        <p:sp>
          <p:nvSpPr>
            <p:cNvPr id="25" name="Ellipse 24"/>
            <p:cNvSpPr/>
            <p:nvPr/>
          </p:nvSpPr>
          <p:spPr>
            <a:xfrm>
              <a:off x="6151612" y="5389066"/>
              <a:ext cx="657200" cy="657200"/>
            </a:xfrm>
            <a:prstGeom prst="ellipse">
              <a:avLst/>
            </a:prstGeom>
            <a:solidFill>
              <a:schemeClr val="bg2">
                <a:lumMod val="60000"/>
                <a:lumOff val="40000"/>
                <a:alpha val="80000"/>
              </a:schemeClr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000" b="1" dirty="0" smtClean="0"/>
                <a:t>10</a:t>
              </a:r>
              <a:endParaRPr lang="fr-CA" sz="2000" b="1" dirty="0"/>
            </a:p>
          </p:txBody>
        </p:sp>
        <p:sp>
          <p:nvSpPr>
            <p:cNvPr id="26" name="Ellipse 25"/>
            <p:cNvSpPr/>
            <p:nvPr/>
          </p:nvSpPr>
          <p:spPr>
            <a:xfrm>
              <a:off x="6631447" y="5389066"/>
              <a:ext cx="321134" cy="321134"/>
            </a:xfrm>
            <a:prstGeom prst="ellipse">
              <a:avLst/>
            </a:prstGeom>
            <a:solidFill>
              <a:schemeClr val="bg2">
                <a:lumMod val="60000"/>
                <a:lumOff val="40000"/>
                <a:alpha val="80000"/>
              </a:schemeClr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400" b="1" dirty="0" smtClean="0">
                  <a:latin typeface="+mj-lt"/>
                </a:rPr>
                <a:t>%</a:t>
              </a:r>
              <a:endParaRPr lang="fr-CA" sz="1400" b="1" dirty="0">
                <a:latin typeface="+mj-lt"/>
              </a:endParaRPr>
            </a:p>
          </p:txBody>
        </p:sp>
        <p:cxnSp>
          <p:nvCxnSpPr>
            <p:cNvPr id="27" name="Connecteur droit avec flèche 26"/>
            <p:cNvCxnSpPr>
              <a:stCxn id="23" idx="6"/>
              <a:endCxn id="25" idx="2"/>
            </p:cNvCxnSpPr>
            <p:nvPr/>
          </p:nvCxnSpPr>
          <p:spPr>
            <a:xfrm flipV="1">
              <a:off x="5229200" y="5717666"/>
              <a:ext cx="922412" cy="7466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8150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Risque suicidaire</a:t>
            </a:r>
            <a:endParaRPr lang="fr-CA" dirty="0"/>
          </a:p>
        </p:txBody>
      </p:sp>
      <p:sp>
        <p:nvSpPr>
          <p:cNvPr id="4" name="Ellipse 3"/>
          <p:cNvSpPr/>
          <p:nvPr/>
        </p:nvSpPr>
        <p:spPr>
          <a:xfrm>
            <a:off x="395536" y="2528900"/>
            <a:ext cx="1800200" cy="180020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7200" b="1" dirty="0" smtClean="0">
                <a:latin typeface="+mj-lt"/>
              </a:rPr>
              <a:t>25</a:t>
            </a:r>
            <a:endParaRPr lang="fr-CA" sz="7200" b="1" dirty="0">
              <a:latin typeface="+mj-lt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702024" y="2528900"/>
            <a:ext cx="792088" cy="792088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4000" b="1" dirty="0" smtClean="0">
                <a:latin typeface="+mj-lt"/>
              </a:rPr>
              <a:t>%</a:t>
            </a:r>
            <a:endParaRPr lang="fr-CA" sz="4000" b="1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11760" y="2924944"/>
            <a:ext cx="63184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CA" sz="3200" b="1" dirty="0"/>
              <a:t>des </a:t>
            </a:r>
            <a:r>
              <a:rPr lang="fr-CA" sz="3200" b="1" dirty="0" smtClean="0"/>
              <a:t>tentatives de suicides </a:t>
            </a:r>
            <a:br>
              <a:rPr lang="fr-CA" sz="3200" b="1" dirty="0" smtClean="0"/>
            </a:br>
            <a:r>
              <a:rPr lang="fr-CA" sz="3200" b="1" dirty="0" smtClean="0"/>
              <a:t>recensées sont commises </a:t>
            </a:r>
            <a:br>
              <a:rPr lang="fr-CA" sz="3200" b="1" dirty="0" smtClean="0"/>
            </a:br>
            <a:r>
              <a:rPr lang="fr-CA" sz="3200" b="1" dirty="0" smtClean="0"/>
              <a:t>par une personne ayant un  TPL</a:t>
            </a:r>
            <a:endParaRPr lang="fr-CA" sz="3200" b="1" dirty="0"/>
          </a:p>
        </p:txBody>
      </p:sp>
      <p:sp>
        <p:nvSpPr>
          <p:cNvPr id="8" name="Ellipse 7"/>
          <p:cNvSpPr/>
          <p:nvPr/>
        </p:nvSpPr>
        <p:spPr>
          <a:xfrm>
            <a:off x="5570984" y="4427984"/>
            <a:ext cx="657200" cy="657200"/>
          </a:xfrm>
          <a:prstGeom prst="ellipse">
            <a:avLst/>
          </a:prstGeom>
          <a:solidFill>
            <a:schemeClr val="bg2">
              <a:lumMod val="60000"/>
              <a:lumOff val="40000"/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000" b="1" dirty="0" smtClean="0"/>
              <a:t>9</a:t>
            </a:r>
            <a:endParaRPr lang="fr-CA" sz="2000" b="1" dirty="0"/>
          </a:p>
        </p:txBody>
      </p:sp>
      <p:sp>
        <p:nvSpPr>
          <p:cNvPr id="9" name="Ellipse 8"/>
          <p:cNvSpPr/>
          <p:nvPr/>
        </p:nvSpPr>
        <p:spPr>
          <a:xfrm>
            <a:off x="6050819" y="4427984"/>
            <a:ext cx="321134" cy="321134"/>
          </a:xfrm>
          <a:prstGeom prst="ellipse">
            <a:avLst/>
          </a:prstGeom>
          <a:solidFill>
            <a:schemeClr val="bg2">
              <a:lumMod val="60000"/>
              <a:lumOff val="40000"/>
              <a:alpha val="80000"/>
            </a:schemeClr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b="1" dirty="0" smtClean="0">
                <a:latin typeface="+mj-lt"/>
              </a:rPr>
              <a:t>%</a:t>
            </a:r>
            <a:endParaRPr lang="fr-CA" sz="1400" b="1" dirty="0">
              <a:latin typeface="+mj-lt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7150596" y="4420518"/>
            <a:ext cx="657200" cy="657200"/>
          </a:xfrm>
          <a:prstGeom prst="ellipse">
            <a:avLst/>
          </a:prstGeom>
          <a:solidFill>
            <a:schemeClr val="bg2">
              <a:lumMod val="60000"/>
              <a:lumOff val="40000"/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000" b="1" dirty="0" smtClean="0"/>
              <a:t>41</a:t>
            </a:r>
            <a:endParaRPr lang="fr-CA" sz="2000" b="1" dirty="0"/>
          </a:p>
        </p:txBody>
      </p:sp>
      <p:sp>
        <p:nvSpPr>
          <p:cNvPr id="11" name="Ellipse 10"/>
          <p:cNvSpPr/>
          <p:nvPr/>
        </p:nvSpPr>
        <p:spPr>
          <a:xfrm>
            <a:off x="7630431" y="4420518"/>
            <a:ext cx="321134" cy="321134"/>
          </a:xfrm>
          <a:prstGeom prst="ellipse">
            <a:avLst/>
          </a:prstGeom>
          <a:solidFill>
            <a:schemeClr val="bg2">
              <a:lumMod val="60000"/>
              <a:lumOff val="40000"/>
              <a:alpha val="80000"/>
            </a:schemeClr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b="1" dirty="0" smtClean="0">
                <a:latin typeface="+mj-lt"/>
              </a:rPr>
              <a:t>%</a:t>
            </a:r>
            <a:endParaRPr lang="fr-CA" sz="1400" b="1" dirty="0">
              <a:latin typeface="+mj-lt"/>
            </a:endParaRPr>
          </a:p>
        </p:txBody>
      </p:sp>
      <p:cxnSp>
        <p:nvCxnSpPr>
          <p:cNvPr id="12" name="Connecteur droit avec flèche 11"/>
          <p:cNvCxnSpPr>
            <a:stCxn id="8" idx="6"/>
            <a:endCxn id="10" idx="2"/>
          </p:cNvCxnSpPr>
          <p:nvPr/>
        </p:nvCxnSpPr>
        <p:spPr>
          <a:xfrm flipV="1">
            <a:off x="6228184" y="4749118"/>
            <a:ext cx="922412" cy="7466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389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Risque suicidaire</a:t>
            </a:r>
            <a:endParaRPr lang="fr-CA" dirty="0"/>
          </a:p>
        </p:txBody>
      </p:sp>
      <p:sp>
        <p:nvSpPr>
          <p:cNvPr id="4" name="Ellipse 3"/>
          <p:cNvSpPr/>
          <p:nvPr/>
        </p:nvSpPr>
        <p:spPr>
          <a:xfrm>
            <a:off x="395536" y="2528900"/>
            <a:ext cx="1800200" cy="180020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6600" b="1" dirty="0" smtClean="0">
                <a:latin typeface="+mj-lt"/>
              </a:rPr>
              <a:t>4,7</a:t>
            </a:r>
            <a:endParaRPr lang="fr-CA" sz="6600" b="1" dirty="0">
              <a:latin typeface="+mj-lt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702024" y="2528900"/>
            <a:ext cx="792088" cy="792088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4000" b="1" dirty="0" smtClean="0">
                <a:latin typeface="+mj-lt"/>
              </a:rPr>
              <a:t>%</a:t>
            </a:r>
            <a:endParaRPr lang="fr-CA" sz="4000" b="1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30416" y="2924944"/>
            <a:ext cx="63184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CA" sz="3200" b="1" dirty="0" smtClean="0"/>
              <a:t>des </a:t>
            </a:r>
            <a:r>
              <a:rPr lang="fr-CA" sz="3200" b="1" dirty="0"/>
              <a:t>suicides </a:t>
            </a:r>
            <a:r>
              <a:rPr lang="fr-CA" sz="3200" b="1" dirty="0" smtClean="0"/>
              <a:t/>
            </a:r>
            <a:br>
              <a:rPr lang="fr-CA" sz="3200" b="1" dirty="0" smtClean="0"/>
            </a:br>
            <a:r>
              <a:rPr lang="fr-CA" sz="3200" b="1" dirty="0" smtClean="0"/>
              <a:t>complétés par </a:t>
            </a:r>
            <a:br>
              <a:rPr lang="fr-CA" sz="3200" b="1" dirty="0" smtClean="0"/>
            </a:br>
            <a:r>
              <a:rPr lang="fr-CA" sz="3200" b="1" dirty="0" smtClean="0"/>
              <a:t>une personne </a:t>
            </a:r>
            <a:br>
              <a:rPr lang="fr-CA" sz="3200" b="1" dirty="0" smtClean="0"/>
            </a:br>
            <a:r>
              <a:rPr lang="fr-CA" sz="3200" b="1" dirty="0" smtClean="0"/>
              <a:t>ayant un </a:t>
            </a:r>
            <a:r>
              <a:rPr lang="fr-CA" sz="3200" b="1" dirty="0"/>
              <a:t>TPL</a:t>
            </a:r>
          </a:p>
          <a:p>
            <a:pPr>
              <a:defRPr/>
            </a:pPr>
            <a:endParaRPr lang="fr-CA" sz="3200" b="1" dirty="0"/>
          </a:p>
        </p:txBody>
      </p:sp>
      <p:sp>
        <p:nvSpPr>
          <p:cNvPr id="13" name="Ellipse 12"/>
          <p:cNvSpPr/>
          <p:nvPr/>
        </p:nvSpPr>
        <p:spPr>
          <a:xfrm>
            <a:off x="3131840" y="2528900"/>
            <a:ext cx="1800200" cy="180020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6600" b="1" dirty="0" smtClean="0">
                <a:latin typeface="+mj-lt"/>
              </a:rPr>
              <a:t>33</a:t>
            </a:r>
            <a:endParaRPr lang="fr-CA" sz="6600" b="1" dirty="0">
              <a:latin typeface="+mj-lt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4438328" y="2528900"/>
            <a:ext cx="792088" cy="792088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4000" b="1" dirty="0" smtClean="0">
                <a:latin typeface="+mj-lt"/>
              </a:rPr>
              <a:t>%</a:t>
            </a:r>
            <a:endParaRPr lang="fr-CA" sz="4000" b="1" dirty="0">
              <a:latin typeface="+mj-lt"/>
            </a:endParaRPr>
          </a:p>
        </p:txBody>
      </p:sp>
      <p:cxnSp>
        <p:nvCxnSpPr>
          <p:cNvPr id="15" name="Connecteur droit avec flèche 14"/>
          <p:cNvCxnSpPr>
            <a:stCxn id="4" idx="6"/>
            <a:endCxn id="13" idx="2"/>
          </p:cNvCxnSpPr>
          <p:nvPr/>
        </p:nvCxnSpPr>
        <p:spPr>
          <a:xfrm>
            <a:off x="2195736" y="3429000"/>
            <a:ext cx="936104" cy="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>
            <a:spLocks noChangeAspect="1"/>
          </p:cNvSpPr>
          <p:nvPr/>
        </p:nvSpPr>
        <p:spPr>
          <a:xfrm>
            <a:off x="2465788" y="3231044"/>
            <a:ext cx="396000" cy="396000"/>
          </a:xfrm>
          <a:prstGeom prst="ellipse">
            <a:avLst/>
          </a:prstGeom>
          <a:solidFill>
            <a:schemeClr val="bg1"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000" b="1" dirty="0" smtClean="0">
                <a:solidFill>
                  <a:schemeClr val="accent1"/>
                </a:solidFill>
              </a:rPr>
              <a:t>à</a:t>
            </a:r>
            <a:endParaRPr lang="fr-CA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7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CA" dirty="0" smtClean="0"/>
              <a:t>Mortalité</a:t>
            </a:r>
            <a:endParaRPr lang="fr-CA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58824" y="1412776"/>
            <a:ext cx="4040188" cy="639762"/>
          </a:xfrm>
        </p:spPr>
        <p:txBody>
          <a:bodyPr/>
          <a:lstStyle/>
          <a:p>
            <a:pPr algn="ctr"/>
            <a:r>
              <a:rPr lang="fr-CA" dirty="0" smtClean="0"/>
              <a:t>Hommes</a:t>
            </a:r>
            <a:endParaRPr lang="fr-CA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78590604"/>
              </p:ext>
            </p:extLst>
          </p:nvPr>
        </p:nvGraphicFramePr>
        <p:xfrm>
          <a:off x="158824" y="2052538"/>
          <a:ext cx="4040188" cy="4328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Espace réservé du texte 9"/>
          <p:cNvSpPr>
            <a:spLocks noGrp="1"/>
          </p:cNvSpPr>
          <p:nvPr>
            <p:ph type="body" sz="quarter" idx="3"/>
          </p:nvPr>
        </p:nvSpPr>
        <p:spPr>
          <a:xfrm>
            <a:off x="4346649" y="1412776"/>
            <a:ext cx="4041775" cy="639762"/>
          </a:xfrm>
        </p:spPr>
        <p:txBody>
          <a:bodyPr/>
          <a:lstStyle/>
          <a:p>
            <a:pPr algn="ctr"/>
            <a:r>
              <a:rPr lang="fr-CA" dirty="0" smtClean="0"/>
              <a:t>Femmes</a:t>
            </a:r>
            <a:endParaRPr lang="fr-CA" dirty="0"/>
          </a:p>
        </p:txBody>
      </p:sp>
      <p:graphicFrame>
        <p:nvGraphicFramePr>
          <p:cNvPr id="16" name="Espace réservé du contenu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8556978"/>
              </p:ext>
            </p:extLst>
          </p:nvPr>
        </p:nvGraphicFramePr>
        <p:xfrm>
          <a:off x="4330464" y="2052538"/>
          <a:ext cx="4040188" cy="4328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51520" y="6520259"/>
            <a:ext cx="8640960" cy="365125"/>
          </a:xfrm>
        </p:spPr>
        <p:txBody>
          <a:bodyPr anchor="b"/>
          <a:lstStyle/>
          <a:p>
            <a:pPr>
              <a:defRPr/>
            </a:pPr>
            <a:r>
              <a:rPr lang="fr-CA" dirty="0"/>
              <a:t>Espérance de vie, à 20 ans, selon l’atteinte de troubles mentaux et selon le sexe, 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>basée </a:t>
            </a:r>
            <a:r>
              <a:rPr lang="fr-CA" dirty="0"/>
              <a:t>sur les taux de mortalités 2001-02 à </a:t>
            </a:r>
            <a:r>
              <a:rPr lang="fr-CA" dirty="0" smtClean="0"/>
              <a:t>2011-12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8316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519741"/>
            <a:ext cx="6192787" cy="1143000"/>
          </a:xfrm>
        </p:spPr>
        <p:txBody>
          <a:bodyPr/>
          <a:lstStyle/>
          <a:p>
            <a:r>
              <a:rPr lang="fr-CA" dirty="0" smtClean="0"/>
              <a:t>Risque suicidaire chez les adolescents</a:t>
            </a:r>
            <a:endParaRPr lang="fr-CA" dirty="0"/>
          </a:p>
        </p:txBody>
      </p:sp>
      <p:sp>
        <p:nvSpPr>
          <p:cNvPr id="4" name="Ellipse 3"/>
          <p:cNvSpPr/>
          <p:nvPr/>
        </p:nvSpPr>
        <p:spPr>
          <a:xfrm>
            <a:off x="395536" y="2528900"/>
            <a:ext cx="1800200" cy="180020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6600" b="1" dirty="0" smtClean="0">
                <a:latin typeface="+mj-lt"/>
              </a:rPr>
              <a:t>30</a:t>
            </a:r>
            <a:endParaRPr lang="fr-CA" sz="6600" b="1" dirty="0">
              <a:latin typeface="+mj-lt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702024" y="2528900"/>
            <a:ext cx="792088" cy="792088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4000" b="1" dirty="0" smtClean="0">
                <a:latin typeface="+mj-lt"/>
              </a:rPr>
              <a:t>%</a:t>
            </a:r>
            <a:endParaRPr lang="fr-CA" sz="4000" b="1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32708" y="3303724"/>
            <a:ext cx="51125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CA" sz="3200" b="1" dirty="0" smtClean="0"/>
              <a:t>des jeunes décédés par suicide souffraient d’un TPL</a:t>
            </a:r>
            <a:endParaRPr lang="fr-CA" sz="3200" b="1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0F9E0D-EA0D-46F1-A837-426F4B6DA1C7}" type="slidenum">
              <a:rPr lang="fr-CA" altLang="fr-FR" smtClean="0"/>
              <a:pPr>
                <a:defRPr/>
              </a:pPr>
              <a:t>27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412789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6040" y="355174"/>
            <a:ext cx="6552827" cy="1143000"/>
          </a:xfrm>
        </p:spPr>
        <p:txBody>
          <a:bodyPr/>
          <a:lstStyle/>
          <a:p>
            <a:r>
              <a:rPr lang="fr-CA" sz="3600" dirty="0" smtClean="0"/>
              <a:t>Hospitalisation et utilisation </a:t>
            </a:r>
            <a:r>
              <a:rPr lang="fr-CA" sz="3600" dirty="0"/>
              <a:t>des services de </a:t>
            </a:r>
            <a:r>
              <a:rPr lang="fr-CA" sz="3600" dirty="0" smtClean="0"/>
              <a:t>santé - adolescents</a:t>
            </a:r>
            <a:endParaRPr lang="fr-CA" sz="3600" dirty="0"/>
          </a:p>
        </p:txBody>
      </p:sp>
      <p:sp>
        <p:nvSpPr>
          <p:cNvPr id="4" name="Ellipse 3"/>
          <p:cNvSpPr/>
          <p:nvPr/>
        </p:nvSpPr>
        <p:spPr>
          <a:xfrm>
            <a:off x="323528" y="4202216"/>
            <a:ext cx="1918556" cy="1819072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6000" b="1" dirty="0" smtClean="0">
                <a:latin typeface="+mj-lt"/>
              </a:rPr>
              <a:t>110</a:t>
            </a:r>
            <a:endParaRPr lang="fr-CA" sz="6000" b="1" dirty="0">
              <a:latin typeface="+mj-lt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614289" y="4024224"/>
            <a:ext cx="792088" cy="792088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4000" b="1" dirty="0" smtClean="0">
                <a:latin typeface="+mj-lt"/>
              </a:rPr>
              <a:t>%</a:t>
            </a:r>
            <a:endParaRPr lang="fr-CA" sz="4000" b="1" dirty="0">
              <a:latin typeface="+mj-lt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0F9E0D-EA0D-46F1-A837-426F4B6DA1C7}" type="slidenum">
              <a:rPr lang="fr-CA" altLang="fr-FR" smtClean="0"/>
              <a:pPr>
                <a:defRPr/>
              </a:pPr>
              <a:t>28</a:t>
            </a:fld>
            <a:endParaRPr lang="fr-CA" altLang="fr-FR"/>
          </a:p>
        </p:txBody>
      </p:sp>
      <p:grpSp>
        <p:nvGrpSpPr>
          <p:cNvPr id="16" name="Groupe 15"/>
          <p:cNvGrpSpPr/>
          <p:nvPr/>
        </p:nvGrpSpPr>
        <p:grpSpPr>
          <a:xfrm>
            <a:off x="323528" y="1836258"/>
            <a:ext cx="2170584" cy="1810412"/>
            <a:chOff x="464432" y="2082877"/>
            <a:chExt cx="2170584" cy="1810412"/>
          </a:xfrm>
        </p:grpSpPr>
        <p:sp>
          <p:nvSpPr>
            <p:cNvPr id="17" name="Ellipse 16"/>
            <p:cNvSpPr/>
            <p:nvPr/>
          </p:nvSpPr>
          <p:spPr>
            <a:xfrm>
              <a:off x="464432" y="2093089"/>
              <a:ext cx="1800200" cy="18002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7200" b="1" dirty="0" smtClean="0">
                  <a:latin typeface="+mj-lt"/>
                </a:rPr>
                <a:t>98</a:t>
              </a:r>
              <a:endParaRPr lang="fr-CA" sz="7200" b="1" dirty="0">
                <a:latin typeface="+mj-lt"/>
              </a:endParaRPr>
            </a:p>
          </p:txBody>
        </p:sp>
        <p:sp>
          <p:nvSpPr>
            <p:cNvPr id="19" name="Ellipse 18"/>
            <p:cNvSpPr/>
            <p:nvPr/>
          </p:nvSpPr>
          <p:spPr>
            <a:xfrm>
              <a:off x="1842928" y="2082877"/>
              <a:ext cx="792088" cy="792088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4000" b="1" dirty="0" smtClean="0">
                  <a:latin typeface="+mj-lt"/>
                </a:rPr>
                <a:t>%</a:t>
              </a:r>
              <a:endParaRPr lang="fr-CA" sz="4000" b="1" dirty="0">
                <a:latin typeface="+mj-lt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2406377" y="2290933"/>
            <a:ext cx="599249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800" b="1" dirty="0" smtClean="0"/>
              <a:t>D’augmentation des visites à l’urgence pour blessures auto infligées, suicide et tentatives et intoxication chez les filles 10-17 ans*  </a:t>
            </a:r>
            <a:endParaRPr lang="fr-CA" sz="2800" b="1" dirty="0"/>
          </a:p>
        </p:txBody>
      </p:sp>
      <p:sp>
        <p:nvSpPr>
          <p:cNvPr id="20" name="Rectangle 19"/>
          <p:cNvSpPr/>
          <p:nvPr/>
        </p:nvSpPr>
        <p:spPr>
          <a:xfrm>
            <a:off x="2339752" y="4468687"/>
            <a:ext cx="614685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800" b="1" dirty="0" smtClean="0"/>
              <a:t>D’augmentation des hospitalisations  liées à des blessures auto </a:t>
            </a:r>
            <a:r>
              <a:rPr lang="fr-CA" sz="2800" b="1" dirty="0"/>
              <a:t>infligées, suicide </a:t>
            </a:r>
            <a:r>
              <a:rPr lang="fr-CA" sz="2800" b="1" dirty="0" smtClean="0"/>
              <a:t>et tentatives et </a:t>
            </a:r>
            <a:r>
              <a:rPr lang="fr-CA" sz="2800" b="1" dirty="0"/>
              <a:t>intoxication </a:t>
            </a:r>
            <a:r>
              <a:rPr lang="fr-CA" sz="2800" b="1" dirty="0" smtClean="0"/>
              <a:t> chez les filles de 10-17 ans</a:t>
            </a:r>
            <a:endParaRPr lang="fr-CA" sz="28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3059832" y="6550223"/>
            <a:ext cx="34612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 smtClean="0"/>
              <a:t>* Institut canadien d’information sur la santé</a:t>
            </a:r>
            <a:endParaRPr lang="fr-CA" sz="1400" dirty="0"/>
          </a:p>
        </p:txBody>
      </p:sp>
    </p:spTree>
    <p:extLst>
      <p:ext uri="{BB962C8B-B14F-4D97-AF65-F5344CB8AC3E}">
        <p14:creationId xmlns:p14="http://schemas.microsoft.com/office/powerpoint/2010/main" val="236102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3600" dirty="0"/>
              <a:t>Utilisation des services de psycho sociaux</a:t>
            </a:r>
          </a:p>
        </p:txBody>
      </p:sp>
      <p:sp>
        <p:nvSpPr>
          <p:cNvPr id="4" name="Ellipse 3"/>
          <p:cNvSpPr/>
          <p:nvPr/>
        </p:nvSpPr>
        <p:spPr>
          <a:xfrm>
            <a:off x="320054" y="4509120"/>
            <a:ext cx="1498602" cy="1493296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6600" b="1" dirty="0" smtClean="0">
                <a:latin typeface="+mj-lt"/>
              </a:rPr>
              <a:t>12</a:t>
            </a:r>
            <a:endParaRPr lang="fr-CA" sz="6600" b="1" dirty="0">
              <a:latin typeface="+mj-lt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330508" y="4256625"/>
            <a:ext cx="673732" cy="661516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4000" b="1" dirty="0" smtClean="0">
                <a:latin typeface="+mj-lt"/>
              </a:rPr>
              <a:t>%</a:t>
            </a:r>
            <a:endParaRPr lang="fr-CA" sz="4000" b="1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76006" y="4393900"/>
            <a:ext cx="38884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CA" sz="3200" b="1" dirty="0" smtClean="0"/>
              <a:t>des jeunes </a:t>
            </a:r>
          </a:p>
          <a:p>
            <a:pPr>
              <a:defRPr/>
            </a:pPr>
            <a:r>
              <a:rPr lang="fr-CA" sz="3200" b="1" dirty="0" smtClean="0"/>
              <a:t>hébergés  </a:t>
            </a:r>
            <a:br>
              <a:rPr lang="fr-CA" sz="3200" b="1" dirty="0" smtClean="0"/>
            </a:br>
            <a:r>
              <a:rPr lang="fr-CA" sz="3200" b="1" dirty="0" smtClean="0"/>
              <a:t>ont un </a:t>
            </a:r>
            <a:r>
              <a:rPr lang="fr-CA" sz="3200" b="1" dirty="0"/>
              <a:t>TPL</a:t>
            </a:r>
          </a:p>
          <a:p>
            <a:pPr>
              <a:defRPr/>
            </a:pPr>
            <a:endParaRPr lang="fr-CA" sz="3200" b="1" dirty="0"/>
          </a:p>
        </p:txBody>
      </p:sp>
      <p:sp>
        <p:nvSpPr>
          <p:cNvPr id="13" name="Ellipse 12"/>
          <p:cNvSpPr/>
          <p:nvPr/>
        </p:nvSpPr>
        <p:spPr>
          <a:xfrm>
            <a:off x="3029712" y="4581128"/>
            <a:ext cx="1465820" cy="1368152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6600" b="1" dirty="0" smtClean="0">
                <a:latin typeface="+mj-lt"/>
              </a:rPr>
              <a:t>24</a:t>
            </a:r>
            <a:endParaRPr lang="fr-CA" sz="6600" b="1" dirty="0">
              <a:latin typeface="+mj-lt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4085016" y="4393900"/>
            <a:ext cx="769664" cy="663891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4000" b="1" dirty="0" smtClean="0">
                <a:latin typeface="+mj-lt"/>
              </a:rPr>
              <a:t>%</a:t>
            </a:r>
            <a:endParaRPr lang="fr-CA" sz="4000" b="1" dirty="0">
              <a:latin typeface="+mj-lt"/>
            </a:endParaRPr>
          </a:p>
        </p:txBody>
      </p:sp>
      <p:cxnSp>
        <p:nvCxnSpPr>
          <p:cNvPr id="15" name="Connecteur droit avec flèche 14"/>
          <p:cNvCxnSpPr>
            <a:stCxn id="4" idx="6"/>
            <a:endCxn id="13" idx="2"/>
          </p:cNvCxnSpPr>
          <p:nvPr/>
        </p:nvCxnSpPr>
        <p:spPr>
          <a:xfrm>
            <a:off x="1818656" y="5255768"/>
            <a:ext cx="1211056" cy="9436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>
            <a:spLocks noChangeAspect="1"/>
          </p:cNvSpPr>
          <p:nvPr/>
        </p:nvSpPr>
        <p:spPr>
          <a:xfrm>
            <a:off x="2440128" y="4693492"/>
            <a:ext cx="396000" cy="396000"/>
          </a:xfrm>
          <a:prstGeom prst="ellipse">
            <a:avLst/>
          </a:prstGeom>
          <a:solidFill>
            <a:schemeClr val="bg1"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000" b="1" dirty="0" smtClean="0">
                <a:solidFill>
                  <a:schemeClr val="accent1"/>
                </a:solidFill>
              </a:rPr>
              <a:t>à</a:t>
            </a:r>
            <a:endParaRPr lang="fr-CA" sz="2000" b="1" dirty="0">
              <a:solidFill>
                <a:schemeClr val="accent1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0F9E0D-EA0D-46F1-A837-426F4B6DA1C7}" type="slidenum">
              <a:rPr lang="fr-CA" altLang="fr-FR" smtClean="0"/>
              <a:pPr>
                <a:defRPr/>
              </a:pPr>
              <a:t>29</a:t>
            </a:fld>
            <a:endParaRPr lang="fr-CA" altLang="fr-FR"/>
          </a:p>
        </p:txBody>
      </p:sp>
      <p:grpSp>
        <p:nvGrpSpPr>
          <p:cNvPr id="16" name="Groupe 15"/>
          <p:cNvGrpSpPr/>
          <p:nvPr/>
        </p:nvGrpSpPr>
        <p:grpSpPr>
          <a:xfrm>
            <a:off x="456792" y="1875728"/>
            <a:ext cx="2153952" cy="1800200"/>
            <a:chOff x="464432" y="2093089"/>
            <a:chExt cx="2153952" cy="1800200"/>
          </a:xfrm>
        </p:grpSpPr>
        <p:sp>
          <p:nvSpPr>
            <p:cNvPr id="17" name="Ellipse 16"/>
            <p:cNvSpPr/>
            <p:nvPr/>
          </p:nvSpPr>
          <p:spPr>
            <a:xfrm>
              <a:off x="464432" y="2093089"/>
              <a:ext cx="1800200" cy="18002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7200" b="1" dirty="0" smtClean="0">
                  <a:latin typeface="+mj-lt"/>
                </a:rPr>
                <a:t>22</a:t>
              </a:r>
              <a:endParaRPr lang="fr-CA" sz="7200" b="1" dirty="0">
                <a:latin typeface="+mj-lt"/>
              </a:endParaRPr>
            </a:p>
          </p:txBody>
        </p:sp>
        <p:sp>
          <p:nvSpPr>
            <p:cNvPr id="19" name="Ellipse 18"/>
            <p:cNvSpPr/>
            <p:nvPr/>
          </p:nvSpPr>
          <p:spPr>
            <a:xfrm>
              <a:off x="1826296" y="2196614"/>
              <a:ext cx="792088" cy="792088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4000" b="1" dirty="0" smtClean="0">
                  <a:latin typeface="+mj-lt"/>
                </a:rPr>
                <a:t>%</a:t>
              </a:r>
              <a:endParaRPr lang="fr-CA" sz="4000" b="1" dirty="0">
                <a:latin typeface="+mj-lt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2638128" y="1820102"/>
            <a:ext cx="559841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3200" b="1" dirty="0"/>
              <a:t>des mères dont les enfants sont suivis par les services de protection de la jeunesse ont un TPL</a:t>
            </a:r>
          </a:p>
        </p:txBody>
      </p:sp>
    </p:spTree>
    <p:extLst>
      <p:ext uri="{BB962C8B-B14F-4D97-AF65-F5344CB8AC3E}">
        <p14:creationId xmlns:p14="http://schemas.microsoft.com/office/powerpoint/2010/main" val="241390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Objectifs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CA" sz="2400" dirty="0"/>
              <a:t>Recadrer la perception entretenue à l’égard de la </a:t>
            </a:r>
            <a:r>
              <a:rPr lang="fr-CA" sz="2400" dirty="0" smtClean="0"/>
              <a:t>clientèle</a:t>
            </a:r>
            <a:br>
              <a:rPr lang="fr-CA" sz="2400" dirty="0" smtClean="0"/>
            </a:br>
            <a:r>
              <a:rPr lang="fr-CA" sz="2400" dirty="0" smtClean="0"/>
              <a:t> ayant un TP</a:t>
            </a:r>
            <a:endParaRPr lang="fr-CA" sz="2400" dirty="0"/>
          </a:p>
          <a:p>
            <a:pPr marL="457200" indent="-457200">
              <a:buFont typeface="+mj-lt"/>
              <a:buAutoNum type="arabicPeriod"/>
            </a:pPr>
            <a:r>
              <a:rPr lang="fr-CA" sz="2400" dirty="0" smtClean="0"/>
              <a:t>Positionner le TP comme un problème de santé publique sérieux</a:t>
            </a:r>
          </a:p>
          <a:p>
            <a:pPr marL="457200" indent="-457200">
              <a:buFont typeface="+mj-lt"/>
              <a:buAutoNum type="arabicPeriod"/>
            </a:pPr>
            <a:r>
              <a:rPr lang="fr-CA" sz="2400" dirty="0" smtClean="0"/>
              <a:t>Une responsabilité populationnelle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fr-CA" sz="2000" dirty="0"/>
              <a:t>Démontrer l’importance d’une intervention efficace en </a:t>
            </a:r>
            <a:br>
              <a:rPr lang="fr-CA" sz="2000" dirty="0"/>
            </a:br>
            <a:r>
              <a:rPr lang="fr-CA" sz="2000" dirty="0"/>
              <a:t>1</a:t>
            </a:r>
            <a:r>
              <a:rPr lang="fr-CA" sz="2000" baseline="30000" dirty="0"/>
              <a:t>re</a:t>
            </a:r>
            <a:r>
              <a:rPr lang="fr-CA" sz="2000" dirty="0"/>
              <a:t> ligne : adaptée au milieu et à la clientèle</a:t>
            </a:r>
          </a:p>
          <a:p>
            <a:pPr marL="457200" indent="-457200">
              <a:buFont typeface="+mj-lt"/>
              <a:buAutoNum type="arabicPeriod"/>
            </a:pPr>
            <a:r>
              <a:rPr lang="fr-CA" sz="2400" dirty="0" smtClean="0"/>
              <a:t>Présenter les méthodes efficaces d’interventions </a:t>
            </a:r>
            <a:br>
              <a:rPr lang="fr-CA" sz="2400" dirty="0" smtClean="0"/>
            </a:br>
            <a:r>
              <a:rPr lang="fr-CA" sz="2400" dirty="0" smtClean="0"/>
              <a:t>spécialisées pour les personnes ayant un TP</a:t>
            </a:r>
          </a:p>
          <a:p>
            <a:pPr marL="457200" indent="-457200">
              <a:buFont typeface="+mj-lt"/>
              <a:buAutoNum type="arabicPeriod"/>
            </a:pPr>
            <a:r>
              <a:rPr lang="fr-CA" sz="2400" dirty="0" smtClean="0"/>
              <a:t>Donner des exemples d’approches prometteuses </a:t>
            </a:r>
            <a:br>
              <a:rPr lang="fr-CA" sz="2400" dirty="0" smtClean="0"/>
            </a:br>
            <a:r>
              <a:rPr lang="fr-CA" sz="2400" dirty="0" smtClean="0"/>
              <a:t>déjà initiées en 1</a:t>
            </a:r>
            <a:r>
              <a:rPr lang="fr-CA" sz="2400" baseline="30000" dirty="0" smtClean="0"/>
              <a:t>re</a:t>
            </a:r>
            <a:r>
              <a:rPr lang="fr-CA" sz="2400" dirty="0" smtClean="0"/>
              <a:t> ligne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254891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constats des services spécialisés DE la 2</a:t>
            </a:r>
            <a:r>
              <a:rPr lang="fr-CA" baseline="30000" dirty="0" smtClean="0"/>
              <a:t>e</a:t>
            </a:r>
            <a:r>
              <a:rPr lang="fr-CA" dirty="0" smtClean="0"/>
              <a:t> ligne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Présenter les méthodes efficaces 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>d’interventions </a:t>
            </a:r>
            <a:r>
              <a:rPr lang="fr-CA" dirty="0"/>
              <a:t>spécialisées pour les TPL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8389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Trouble de personnalité limite </a:t>
            </a:r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b="1" dirty="0" smtClean="0">
                <a:solidFill>
                  <a:schemeClr val="tx2"/>
                </a:solidFill>
              </a:rPr>
              <a:t>Est-ce que la psychothérapie est efficace?</a:t>
            </a:r>
          </a:p>
          <a:p>
            <a:r>
              <a:rPr lang="fr-CA" dirty="0"/>
              <a:t>La psychothérapie est un traitement efficace pour 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>les </a:t>
            </a:r>
            <a:r>
              <a:rPr lang="fr-CA" dirty="0"/>
              <a:t>troubles de la personnalité</a:t>
            </a:r>
          </a:p>
          <a:p>
            <a:r>
              <a:rPr lang="fr-CA" dirty="0"/>
              <a:t>Un taux de rémission sept fois plus rapide en comparaison à l’évolution naturelle ou à la seule prise de médicaments </a:t>
            </a:r>
            <a:r>
              <a:rPr lang="fr-CA" i="1" dirty="0" smtClean="0"/>
              <a:t>« </a:t>
            </a:r>
            <a:r>
              <a:rPr lang="fr-CA" i="1" dirty="0" err="1" smtClean="0"/>
              <a:t>because</a:t>
            </a:r>
            <a:r>
              <a:rPr lang="fr-CA" i="1" dirty="0" smtClean="0"/>
              <a:t> </a:t>
            </a:r>
            <a:r>
              <a:rPr lang="fr-CA" i="1" dirty="0" err="1"/>
              <a:t>they</a:t>
            </a:r>
            <a:r>
              <a:rPr lang="fr-CA" i="1" dirty="0"/>
              <a:t> have </a:t>
            </a:r>
            <a:r>
              <a:rPr lang="fr-CA" i="1" dirty="0" err="1"/>
              <a:t>only</a:t>
            </a:r>
            <a:r>
              <a:rPr lang="fr-CA" i="1" dirty="0"/>
              <a:t> </a:t>
            </a:r>
            <a:r>
              <a:rPr lang="fr-CA" i="1" dirty="0" err="1"/>
              <a:t>modest</a:t>
            </a:r>
            <a:r>
              <a:rPr lang="fr-CA" i="1" dirty="0"/>
              <a:t> and  </a:t>
            </a:r>
            <a:r>
              <a:rPr lang="fr-CA" i="1" dirty="0" err="1"/>
              <a:t>inconsistent</a:t>
            </a:r>
            <a:r>
              <a:rPr lang="fr-CA" i="1" dirty="0"/>
              <a:t> </a:t>
            </a:r>
            <a:r>
              <a:rPr lang="fr-CA" i="1" dirty="0" err="1"/>
              <a:t>effects</a:t>
            </a:r>
            <a:r>
              <a:rPr lang="fr-CA" i="1" dirty="0"/>
              <a:t>, and do not </a:t>
            </a:r>
            <a:r>
              <a:rPr lang="fr-CA" i="1" dirty="0" smtClean="0"/>
              <a:t/>
            </a:r>
            <a:br>
              <a:rPr lang="fr-CA" i="1" dirty="0" smtClean="0"/>
            </a:br>
            <a:r>
              <a:rPr lang="fr-CA" i="1" dirty="0" smtClean="0"/>
              <a:t>change </a:t>
            </a:r>
            <a:r>
              <a:rPr lang="fr-CA" i="1" dirty="0"/>
              <a:t>the nature and course of the </a:t>
            </a:r>
            <a:r>
              <a:rPr lang="fr-CA" i="1" dirty="0" err="1" smtClean="0"/>
              <a:t>disorder</a:t>
            </a:r>
            <a:r>
              <a:rPr lang="fr-CA" i="1" dirty="0" smtClean="0"/>
              <a:t> ».</a:t>
            </a:r>
            <a:endParaRPr lang="fr-CA" i="1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08040" cy="365125"/>
          </a:xfrm>
        </p:spPr>
        <p:txBody>
          <a:bodyPr/>
          <a:lstStyle/>
          <a:p>
            <a:r>
              <a:rPr lang="en-US" dirty="0" smtClean="0"/>
              <a:t>Meta-analysis by Perry, </a:t>
            </a:r>
            <a:r>
              <a:rPr lang="en-US" dirty="0" err="1" smtClean="0"/>
              <a:t>Banon</a:t>
            </a:r>
            <a:r>
              <a:rPr lang="en-US" dirty="0" smtClean="0"/>
              <a:t> and </a:t>
            </a:r>
            <a:r>
              <a:rPr lang="en-US" dirty="0" err="1" smtClean="0"/>
              <a:t>Ianni</a:t>
            </a:r>
            <a:r>
              <a:rPr lang="en-US" dirty="0" smtClean="0"/>
              <a:t> (1999)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43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fr-FR" sz="4000" dirty="0" smtClean="0"/>
              <a:t>Facteurs déterminants dans le traitement des TP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fr-FR" dirty="0" smtClean="0"/>
              <a:t>Établissement d’un cadre de référence</a:t>
            </a:r>
          </a:p>
          <a:p>
            <a:pPr lvl="1"/>
            <a:r>
              <a:rPr lang="fr-CA" altLang="fr-FR" dirty="0" smtClean="0"/>
              <a:t> Changer c’est trop dur !!!</a:t>
            </a:r>
          </a:p>
          <a:p>
            <a:pPr lvl="1"/>
            <a:r>
              <a:rPr lang="fr-CA" altLang="fr-FR" dirty="0" smtClean="0"/>
              <a:t> Donner un sens à la démarche de psychothérapie </a:t>
            </a:r>
          </a:p>
          <a:p>
            <a:pPr lvl="1"/>
            <a:r>
              <a:rPr lang="fr-CA" altLang="fr-FR" dirty="0" smtClean="0"/>
              <a:t> Permettre d’adhérer aux  exigences et contraintes</a:t>
            </a:r>
          </a:p>
          <a:p>
            <a:pPr lvl="1"/>
            <a:r>
              <a:rPr lang="fr-CA" altLang="fr-FR" dirty="0" smtClean="0"/>
              <a:t> Démarche de changement </a:t>
            </a:r>
          </a:p>
          <a:p>
            <a:pPr lvl="2"/>
            <a:r>
              <a:rPr lang="fr-CA" altLang="fr-FR" dirty="0" err="1" smtClean="0"/>
              <a:t>Ref</a:t>
            </a:r>
            <a:r>
              <a:rPr lang="fr-CA" altLang="fr-FR" dirty="0" smtClean="0"/>
              <a:t>: traits </a:t>
            </a:r>
            <a:r>
              <a:rPr lang="fr-CA" altLang="fr-FR" dirty="0" err="1" smtClean="0"/>
              <a:t>égosyntones</a:t>
            </a:r>
            <a:endParaRPr lang="fr-CA" altLang="fr-FR" dirty="0" smtClean="0"/>
          </a:p>
          <a:p>
            <a:pPr lvl="2"/>
            <a:r>
              <a:rPr lang="fr-CA" altLang="fr-FR" dirty="0" smtClean="0"/>
              <a:t>Précipite une crise d’identité</a:t>
            </a:r>
          </a:p>
          <a:p>
            <a:r>
              <a:rPr lang="fr-CA" altLang="fr-FR" dirty="0" smtClean="0"/>
              <a:t>Développement d’une alliance thérapeutique</a:t>
            </a:r>
          </a:p>
          <a:p>
            <a:pPr lvl="1"/>
            <a:r>
              <a:rPr lang="fr-CA" altLang="fr-FR" dirty="0" smtClean="0"/>
              <a:t>Relation inégale</a:t>
            </a:r>
          </a:p>
          <a:p>
            <a:pPr lvl="1"/>
            <a:r>
              <a:rPr lang="fr-CA" altLang="fr-FR" dirty="0" smtClean="0"/>
              <a:t>Relation de dépendance</a:t>
            </a:r>
          </a:p>
          <a:p>
            <a:pPr lvl="1"/>
            <a:endParaRPr lang="fr-CA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/>
          <p:cNvSpPr/>
          <p:nvPr/>
        </p:nvSpPr>
        <p:spPr>
          <a:xfrm>
            <a:off x="89502" y="2852936"/>
            <a:ext cx="2412268" cy="2412268"/>
          </a:xfrm>
          <a:prstGeom prst="ellipse">
            <a:avLst/>
          </a:prstGeom>
          <a:solidFill>
            <a:schemeClr val="accent5">
              <a:lumMod val="40000"/>
              <a:lumOff val="60000"/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4000" b="1" dirty="0">
              <a:latin typeface="+mj-l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Points communs des traitements efficaces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27784" y="2584153"/>
            <a:ext cx="5976664" cy="3581152"/>
          </a:xfrm>
        </p:spPr>
        <p:txBody>
          <a:bodyPr/>
          <a:lstStyle/>
          <a:p>
            <a:r>
              <a:rPr lang="fr-CH" altLang="fr-FR" sz="1800" dirty="0" smtClean="0"/>
              <a:t>Croyance profonde que le patient est intéressé </a:t>
            </a:r>
            <a:br>
              <a:rPr lang="fr-CH" altLang="fr-FR" sz="1800" dirty="0" smtClean="0"/>
            </a:br>
            <a:r>
              <a:rPr lang="fr-CH" altLang="fr-FR" sz="1800" dirty="0" smtClean="0"/>
              <a:t>à changer, en dépit de tout: rage, impuissance, </a:t>
            </a:r>
            <a:br>
              <a:rPr lang="fr-CH" altLang="fr-FR" sz="1800" dirty="0" smtClean="0"/>
            </a:br>
            <a:r>
              <a:rPr lang="fr-CH" altLang="fr-FR" sz="1800" dirty="0" smtClean="0"/>
              <a:t>arrogance, mépris, amour, etc.</a:t>
            </a:r>
          </a:p>
          <a:p>
            <a:r>
              <a:rPr lang="fr-CH" altLang="fr-FR" sz="1800" dirty="0" smtClean="0"/>
              <a:t>Conviction que ces patients peuvent s’améliorer</a:t>
            </a:r>
          </a:p>
          <a:p>
            <a:r>
              <a:rPr lang="fr-CH" altLang="fr-FR" sz="1800" dirty="0" smtClean="0"/>
              <a:t>Sentiment que ces patients sont sympathiques</a:t>
            </a:r>
          </a:p>
          <a:p>
            <a:r>
              <a:rPr lang="fr-CH" altLang="fr-FR" sz="1800" dirty="0" smtClean="0"/>
              <a:t>Conviction qu’on peut aider ces patients</a:t>
            </a:r>
          </a:p>
          <a:p>
            <a:r>
              <a:rPr lang="fr-CH" altLang="fr-FR" sz="1800" dirty="0" smtClean="0"/>
              <a:t>Capacité de travailler de concert avec une</a:t>
            </a:r>
            <a:br>
              <a:rPr lang="fr-CH" altLang="fr-FR" sz="1800" dirty="0" smtClean="0"/>
            </a:br>
            <a:r>
              <a:rPr lang="fr-CH" altLang="fr-FR" sz="1800" dirty="0" smtClean="0"/>
              <a:t>équipe traitante</a:t>
            </a:r>
          </a:p>
          <a:p>
            <a:r>
              <a:rPr lang="fr-CH" altLang="fr-FR" sz="1800" dirty="0" smtClean="0"/>
              <a:t>Soutien émotionnel en cas de besoin </a:t>
            </a:r>
          </a:p>
          <a:p>
            <a:r>
              <a:rPr lang="fr-CH" altLang="fr-FR" sz="1800" dirty="0" smtClean="0"/>
              <a:t>Supervision clinique continue </a:t>
            </a:r>
            <a:endParaRPr lang="fr-CA" sz="2000" dirty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dirty="0" err="1" smtClean="0"/>
              <a:t>Gunderson</a:t>
            </a:r>
            <a:r>
              <a:rPr lang="fr-CA" dirty="0" smtClean="0"/>
              <a:t>, 2000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158970"/>
            <a:ext cx="1800200" cy="1800200"/>
          </a:xfrm>
          <a:prstGeom prst="rect">
            <a:avLst/>
          </a:prstGeom>
          <a:effectLst>
            <a:glow rad="228600">
              <a:schemeClr val="bg1">
                <a:alpha val="40000"/>
              </a:schemeClr>
            </a:glow>
          </a:effectLst>
        </p:spPr>
      </p:pic>
      <p:sp>
        <p:nvSpPr>
          <p:cNvPr id="5" name="Rectangle 4"/>
          <p:cNvSpPr/>
          <p:nvPr/>
        </p:nvSpPr>
        <p:spPr>
          <a:xfrm>
            <a:off x="251520" y="1988840"/>
            <a:ext cx="8651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CA" sz="2400" b="1" dirty="0"/>
              <a:t>Éléments attitudinaux psychologiques des thérapeutes</a:t>
            </a:r>
          </a:p>
        </p:txBody>
      </p:sp>
    </p:spTree>
    <p:extLst>
      <p:ext uri="{BB962C8B-B14F-4D97-AF65-F5344CB8AC3E}">
        <p14:creationId xmlns:p14="http://schemas.microsoft.com/office/powerpoint/2010/main" val="247353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traitements efficaces?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/>
              <a:t>Plusieurs thérapies reconnues efficaces (études randomisées, répliquées..)</a:t>
            </a:r>
          </a:p>
          <a:p>
            <a:r>
              <a:rPr lang="fr-FR" sz="2400" dirty="0" smtClean="0"/>
              <a:t>Bases théoriques différentes mais non contradictoires : </a:t>
            </a:r>
          </a:p>
          <a:p>
            <a:pPr lvl="1"/>
            <a:r>
              <a:rPr lang="en-US" sz="2000" dirty="0" smtClean="0"/>
              <a:t>Dialectical Behavior Therapy (DBT-TCD) M </a:t>
            </a:r>
            <a:r>
              <a:rPr lang="en-US" sz="2000" dirty="0" err="1" smtClean="0"/>
              <a:t>Linehan</a:t>
            </a:r>
            <a:endParaRPr lang="en-US" sz="2000" dirty="0" smtClean="0"/>
          </a:p>
          <a:p>
            <a:pPr lvl="1"/>
            <a:r>
              <a:rPr lang="en-US" sz="2000" dirty="0" err="1" smtClean="0"/>
              <a:t>Mentalization</a:t>
            </a:r>
            <a:r>
              <a:rPr lang="en-US" sz="2000" dirty="0" smtClean="0"/>
              <a:t> Base Therapy (MBT- TBM) P </a:t>
            </a:r>
            <a:r>
              <a:rPr lang="en-US" sz="2000" dirty="0" err="1" smtClean="0"/>
              <a:t>Fonagy</a:t>
            </a:r>
            <a:r>
              <a:rPr lang="en-US" sz="2000" dirty="0" smtClean="0"/>
              <a:t>, A Bateman</a:t>
            </a:r>
          </a:p>
          <a:p>
            <a:pPr lvl="1"/>
            <a:r>
              <a:rPr lang="en-US" sz="2000" dirty="0" smtClean="0"/>
              <a:t>Transference Focused Psychotherapy (TFP-PFT) O </a:t>
            </a:r>
            <a:r>
              <a:rPr lang="en-US" sz="2000" dirty="0" err="1" smtClean="0"/>
              <a:t>Kernberg</a:t>
            </a:r>
            <a:endParaRPr lang="en-US" sz="2000" dirty="0" smtClean="0"/>
          </a:p>
          <a:p>
            <a:pPr lvl="1"/>
            <a:r>
              <a:rPr lang="en-US" sz="2000" dirty="0" smtClean="0"/>
              <a:t>Schema Focused Therapy (SFT- TFS) J Young</a:t>
            </a:r>
          </a:p>
          <a:p>
            <a:pPr lvl="1"/>
            <a:r>
              <a:rPr lang="en-US" sz="2000" dirty="0" smtClean="0"/>
              <a:t>STEPPS N Blum</a:t>
            </a:r>
          </a:p>
          <a:p>
            <a:pPr lvl="1"/>
            <a:r>
              <a:rPr lang="en-US" sz="2000" dirty="0" smtClean="0"/>
              <a:t>General Psychiatric Management (GPM) J Gunderson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Des traitements </a:t>
            </a:r>
            <a:r>
              <a:rPr lang="fr-CA" dirty="0" smtClean="0"/>
              <a:t>efficaces?</a:t>
            </a:r>
            <a:endParaRPr lang="fr-CA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Adaptation des thérapies classiques dans les dernières </a:t>
            </a:r>
            <a:br>
              <a:rPr lang="fr-FR" sz="2400" dirty="0" smtClean="0"/>
            </a:br>
            <a:r>
              <a:rPr lang="fr-FR" sz="2400" dirty="0" smtClean="0"/>
              <a:t>années vers des traitements intermittents et courts termes</a:t>
            </a:r>
          </a:p>
          <a:p>
            <a:pPr lvl="1"/>
            <a:r>
              <a:rPr lang="fr-FR" sz="2000" dirty="0" smtClean="0"/>
              <a:t>Efficaces </a:t>
            </a:r>
          </a:p>
          <a:p>
            <a:pPr lvl="1"/>
            <a:r>
              <a:rPr lang="fr-FR" sz="2000" dirty="0" smtClean="0"/>
              <a:t>Moins couteux</a:t>
            </a:r>
          </a:p>
          <a:p>
            <a:pPr lvl="1"/>
            <a:r>
              <a:rPr lang="fr-FR" sz="2000" dirty="0" smtClean="0"/>
              <a:t>Plus accessibles dans des contextes cliniques différents</a:t>
            </a:r>
          </a:p>
          <a:p>
            <a:r>
              <a:rPr lang="fr-FR" sz="2400" dirty="0" smtClean="0"/>
              <a:t>Suivi court terme ou par étape</a:t>
            </a:r>
          </a:p>
          <a:p>
            <a:r>
              <a:rPr lang="fr-FR" sz="2400" dirty="0" smtClean="0"/>
              <a:t>Intervention précoce pour les ado et jeunes adultes (avec symptomatologie moins sévère)</a:t>
            </a:r>
          </a:p>
          <a:p>
            <a:r>
              <a:rPr lang="fr-FR" sz="2400" dirty="0" smtClean="0"/>
              <a:t>D’une intervention intensive en crise jusqu’à la </a:t>
            </a:r>
            <a:br>
              <a:rPr lang="fr-FR" sz="2400" dirty="0" smtClean="0"/>
            </a:br>
            <a:r>
              <a:rPr lang="fr-FR" sz="2400" dirty="0" smtClean="0"/>
              <a:t>réhabilitation / réinsertion</a:t>
            </a:r>
          </a:p>
          <a:p>
            <a:endParaRPr lang="fr-FR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187624" y="1700808"/>
            <a:ext cx="6551613" cy="7239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fr-FR" sz="2400" dirty="0">
              <a:solidFill>
                <a:srgbClr val="D2533C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prochaines tendances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fr-CA" sz="2000" b="0" dirty="0" smtClean="0"/>
              <a:t>Clientèle incontournable / enjeux de santé publique</a:t>
            </a:r>
            <a:endParaRPr lang="fr-CA" sz="20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fr-FR" sz="2000" dirty="0" smtClean="0"/>
              <a:t>Des traitements efficaces sont</a:t>
            </a:r>
            <a:r>
              <a:rPr lang="fr-FR" sz="2000" baseline="0" dirty="0" smtClean="0"/>
              <a:t> connus</a:t>
            </a:r>
          </a:p>
          <a:p>
            <a:pPr lvl="1"/>
            <a:r>
              <a:rPr lang="fr-FR" sz="1600" dirty="0" smtClean="0"/>
              <a:t>Les</a:t>
            </a:r>
            <a:r>
              <a:rPr lang="fr-FR" sz="1600" baseline="0" dirty="0" smtClean="0"/>
              <a:t> balises de ces traitements sont connues</a:t>
            </a:r>
            <a:endParaRPr lang="fr-CA" sz="16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fr-FR" sz="2000" dirty="0" smtClean="0"/>
              <a:t>Suivi adapté en terme d’intensité de durée et</a:t>
            </a:r>
            <a:r>
              <a:rPr lang="fr-FR" sz="2000" baseline="0" dirty="0" smtClean="0"/>
              <a:t> d’objectifs restent à structurer et à valider </a:t>
            </a:r>
            <a:r>
              <a:rPr lang="fr-FR" sz="1400" baseline="0" dirty="0" smtClean="0"/>
              <a:t>(</a:t>
            </a:r>
            <a:r>
              <a:rPr lang="fr-FR" sz="1400" baseline="0" dirty="0" err="1" smtClean="0"/>
              <a:t>stepped</a:t>
            </a:r>
            <a:r>
              <a:rPr lang="fr-FR" sz="1400" baseline="0" dirty="0" smtClean="0"/>
              <a:t> care)</a:t>
            </a:r>
            <a:endParaRPr lang="fr-CA" sz="1400" dirty="0" smtClean="0"/>
          </a:p>
          <a:p>
            <a:pPr lvl="1"/>
            <a:r>
              <a:rPr lang="fr-FR" sz="1600" dirty="0" smtClean="0"/>
              <a:t>Intervention précoce et intervention court-terme</a:t>
            </a:r>
            <a:br>
              <a:rPr lang="fr-FR" sz="1600" dirty="0" smtClean="0"/>
            </a:br>
            <a:r>
              <a:rPr lang="fr-FR" sz="1600" dirty="0" smtClean="0"/>
              <a:t>Plusieurs</a:t>
            </a:r>
            <a:r>
              <a:rPr lang="fr-FR" sz="1600" baseline="0" dirty="0" smtClean="0"/>
              <a:t> patients évoluent bien avec peu de traitement</a:t>
            </a:r>
            <a:endParaRPr lang="fr-CA" sz="1600" dirty="0" smtClean="0"/>
          </a:p>
          <a:p>
            <a:pPr lvl="1"/>
            <a:r>
              <a:rPr lang="fr-CA" sz="1600" dirty="0"/>
              <a:t>Les traitements intensifs et/ou à plus long terme doivent être réservés aux patients </a:t>
            </a:r>
            <a:r>
              <a:rPr lang="fr-CA" sz="1600" dirty="0" smtClean="0"/>
              <a:t/>
            </a:r>
            <a:br>
              <a:rPr lang="fr-CA" sz="1600" dirty="0" smtClean="0"/>
            </a:br>
            <a:r>
              <a:rPr lang="fr-CA" sz="1600" dirty="0" smtClean="0"/>
              <a:t>qui </a:t>
            </a:r>
            <a:r>
              <a:rPr lang="fr-CA" sz="1600" dirty="0"/>
              <a:t>présentent une sévérité significative de leurs symptômes, un </a:t>
            </a:r>
            <a:r>
              <a:rPr lang="fr-CA" sz="1600" dirty="0" smtClean="0"/>
              <a:t/>
            </a:r>
            <a:br>
              <a:rPr lang="fr-CA" sz="1600" dirty="0" smtClean="0"/>
            </a:br>
            <a:r>
              <a:rPr lang="fr-CA" sz="1600" dirty="0" smtClean="0"/>
              <a:t>dysfonctionnement </a:t>
            </a:r>
            <a:r>
              <a:rPr lang="fr-CA" sz="1600" dirty="0"/>
              <a:t>important, une chronicité de leur condition </a:t>
            </a:r>
            <a:r>
              <a:rPr lang="fr-CA" sz="1600" dirty="0" smtClean="0"/>
              <a:t>et </a:t>
            </a:r>
            <a:r>
              <a:rPr lang="fr-CA" sz="1600" dirty="0"/>
              <a:t>une capacité à participer activement au </a:t>
            </a:r>
            <a:r>
              <a:rPr lang="fr-CA" sz="1600" dirty="0" smtClean="0"/>
              <a:t>traitement</a:t>
            </a:r>
            <a:endParaRPr lang="fr-CA" sz="1600" dirty="0"/>
          </a:p>
          <a:p>
            <a:pPr marL="514350" lvl="0" indent="-514350">
              <a:buFont typeface="+mj-lt"/>
              <a:buAutoNum type="arabicPeriod"/>
            </a:pPr>
            <a:r>
              <a:rPr lang="fr-CA" sz="2000" dirty="0" smtClean="0"/>
              <a:t>La</a:t>
            </a:r>
            <a:r>
              <a:rPr lang="fr-CA" sz="2000" baseline="0" dirty="0" smtClean="0"/>
              <a:t> r</a:t>
            </a:r>
            <a:r>
              <a:rPr lang="fr-CA" sz="2000" dirty="0" smtClean="0"/>
              <a:t>éinsertion</a:t>
            </a:r>
            <a:r>
              <a:rPr lang="fr-CA" sz="2000" baseline="0" dirty="0" smtClean="0"/>
              <a:t> sociale doit accompagner le traitement du trouble</a:t>
            </a:r>
            <a:br>
              <a:rPr lang="fr-CA" sz="2000" baseline="0" dirty="0" smtClean="0"/>
            </a:br>
            <a:r>
              <a:rPr lang="fr-CA" sz="2000" baseline="0" dirty="0" smtClean="0"/>
              <a:t> de la personnalité : avec travail / étude / bénévolat…</a:t>
            </a:r>
            <a:endParaRPr lang="fr-CA" sz="2000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1007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fr-FR" sz="2800" dirty="0"/>
              <a:t>Facteurs déterminants dans le traitement des personnes ayant un  </a:t>
            </a:r>
            <a:r>
              <a:rPr lang="fr-CA" altLang="fr-FR" sz="2800" dirty="0" smtClean="0"/>
              <a:t>TP*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7784" y="2348880"/>
            <a:ext cx="6059016" cy="2160241"/>
          </a:xfrm>
        </p:spPr>
        <p:txBody>
          <a:bodyPr/>
          <a:lstStyle/>
          <a:p>
            <a:r>
              <a:rPr lang="fr-CA" altLang="fr-FR" sz="2000" dirty="0" smtClean="0"/>
              <a:t>Développement d’une alliance thérapeutique</a:t>
            </a:r>
            <a:endParaRPr lang="fr-CA" altLang="fr-FR" sz="2000" dirty="0"/>
          </a:p>
          <a:p>
            <a:r>
              <a:rPr lang="fr-CA" altLang="fr-FR" sz="2000" dirty="0" smtClean="0"/>
              <a:t>Établissement d’un cadre d’intervention clair et prévisible</a:t>
            </a:r>
          </a:p>
          <a:p>
            <a:r>
              <a:rPr lang="fr-CA" altLang="fr-FR" sz="2000" dirty="0" smtClean="0"/>
              <a:t>Cohérence du travail d’équipe et supervision</a:t>
            </a:r>
          </a:p>
          <a:p>
            <a:r>
              <a:rPr lang="fr-CA" altLang="fr-FR" sz="2000" dirty="0" smtClean="0"/>
              <a:t>Coordination des services</a:t>
            </a:r>
          </a:p>
          <a:p>
            <a:r>
              <a:rPr lang="fr-CA" altLang="fr-FR" sz="2000" dirty="0" smtClean="0"/>
              <a:t>Partenariat avec le réseau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fr-FR" dirty="0" smtClean="0"/>
              <a:t>*APA </a:t>
            </a:r>
            <a:r>
              <a:rPr lang="fr-CA" altLang="fr-FR" dirty="0"/>
              <a:t>(2001)</a:t>
            </a:r>
            <a:endParaRPr lang="fr-CA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560" y="2055206"/>
            <a:ext cx="396000" cy="396000"/>
          </a:xfrm>
          <a:prstGeom prst="rect">
            <a:avLst/>
          </a:prstGeom>
        </p:spPr>
      </p:pic>
      <p:sp>
        <p:nvSpPr>
          <p:cNvPr id="15" name="Ellipse 14"/>
          <p:cNvSpPr/>
          <p:nvPr/>
        </p:nvSpPr>
        <p:spPr>
          <a:xfrm>
            <a:off x="107504" y="2222866"/>
            <a:ext cx="2412268" cy="2412268"/>
          </a:xfrm>
          <a:prstGeom prst="ellipse">
            <a:avLst/>
          </a:prstGeom>
          <a:solidFill>
            <a:schemeClr val="accent5">
              <a:lumMod val="60000"/>
              <a:lumOff val="40000"/>
              <a:alpha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4000" b="1" dirty="0">
              <a:latin typeface="+mj-lt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79" y="2348880"/>
            <a:ext cx="2090717" cy="2090717"/>
          </a:xfrm>
          <a:prstGeom prst="rect">
            <a:avLst/>
          </a:prstGeom>
          <a:effectLst>
            <a:glow rad="127000">
              <a:schemeClr val="accent5"/>
            </a:glow>
          </a:effectLst>
        </p:spPr>
      </p:pic>
    </p:spTree>
    <p:extLst>
      <p:ext uri="{BB962C8B-B14F-4D97-AF65-F5344CB8AC3E}">
        <p14:creationId xmlns:p14="http://schemas.microsoft.com/office/powerpoint/2010/main" val="236967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Des approches </a:t>
            </a:r>
            <a:r>
              <a:rPr lang="fr-CA" dirty="0"/>
              <a:t>prometteuses </a:t>
            </a:r>
            <a:r>
              <a:rPr lang="fr-CA" dirty="0" smtClean="0"/>
              <a:t>d’intervention en </a:t>
            </a:r>
            <a:r>
              <a:rPr lang="fr-CA" dirty="0"/>
              <a:t>1</a:t>
            </a:r>
            <a:r>
              <a:rPr lang="fr-CA" baseline="30000" dirty="0"/>
              <a:t>re</a:t>
            </a:r>
            <a:r>
              <a:rPr lang="fr-CA" dirty="0"/>
              <a:t> ligne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2310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4 modèles intéressants</a:t>
            </a: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b="1" dirty="0"/>
              <a:t>RLS </a:t>
            </a:r>
            <a:r>
              <a:rPr lang="fr-CA" b="1" dirty="0"/>
              <a:t>Sud-Ouest-Verdun</a:t>
            </a:r>
            <a:endParaRPr lang="fr-FR" altLang="fr-FR" b="1" dirty="0"/>
          </a:p>
          <a:p>
            <a:r>
              <a:rPr lang="fr-CA" altLang="fr-FR" b="1" dirty="0" smtClean="0"/>
              <a:t>CIUSSS Capitale Nationale</a:t>
            </a:r>
          </a:p>
          <a:p>
            <a:pPr lvl="1"/>
            <a:r>
              <a:rPr lang="fr-CA" altLang="fr-FR" b="1" dirty="0"/>
              <a:t>Groupe relationnel de 8 semaines (introduction - DBT)</a:t>
            </a:r>
            <a:r>
              <a:rPr lang="fr-CA" altLang="fr-FR" dirty="0"/>
              <a:t> </a:t>
            </a:r>
            <a:endParaRPr lang="fr-CA" altLang="fr-FR" dirty="0" smtClean="0"/>
          </a:p>
          <a:p>
            <a:pPr lvl="1"/>
            <a:r>
              <a:rPr lang="fr-CA" altLang="fr-FR" dirty="0"/>
              <a:t>CSSS Vieille-Capitale* </a:t>
            </a:r>
          </a:p>
          <a:p>
            <a:pPr lvl="1"/>
            <a:r>
              <a:rPr lang="fr-CA" altLang="fr-FR" dirty="0"/>
              <a:t>Groupe interpersonnel de 20 semaines (inspiré TFP – exploratoire)</a:t>
            </a:r>
          </a:p>
          <a:p>
            <a:r>
              <a:rPr lang="fr-FR" b="1" dirty="0" smtClean="0"/>
              <a:t>CUSM - </a:t>
            </a:r>
            <a:r>
              <a:rPr lang="fr-FR" b="1" dirty="0"/>
              <a:t>Clinique court </a:t>
            </a:r>
            <a:r>
              <a:rPr lang="fr-FR" b="1" dirty="0" smtClean="0"/>
              <a:t>terme</a:t>
            </a:r>
          </a:p>
          <a:p>
            <a:r>
              <a:rPr lang="fr-FR" b="1" dirty="0" smtClean="0"/>
              <a:t>RLS Lucille-</a:t>
            </a:r>
            <a:r>
              <a:rPr lang="fr-FR" b="1" dirty="0" err="1" smtClean="0"/>
              <a:t>Teasdale</a:t>
            </a:r>
            <a:endParaRPr lang="fr-CA" altLang="fr-FR" dirty="0"/>
          </a:p>
          <a:p>
            <a:endParaRPr lang="fr-CA" altLang="fr-FR" dirty="0"/>
          </a:p>
          <a:p>
            <a:endParaRPr lang="fr-CA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411760" y="6356350"/>
            <a:ext cx="4320480" cy="365125"/>
          </a:xfrm>
        </p:spPr>
        <p:txBody>
          <a:bodyPr/>
          <a:lstStyle/>
          <a:p>
            <a:pPr>
              <a:defRPr/>
            </a:pPr>
            <a:r>
              <a:rPr lang="fr-CA" dirty="0" smtClean="0"/>
              <a:t>*Basé </a:t>
            </a:r>
            <a:r>
              <a:rPr lang="fr-CA" dirty="0"/>
              <a:t>sur le modèle du RLS </a:t>
            </a:r>
            <a:r>
              <a:rPr lang="fr-CA" dirty="0" smtClean="0"/>
              <a:t>Sud-Ouest-Verdun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788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613" y="274638"/>
            <a:ext cx="6192837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CA" sz="3800" dirty="0" smtClean="0"/>
              <a:t>Le Centre national d’excellence en santé mentale</a:t>
            </a:r>
            <a:endParaRPr lang="fr-CA" sz="3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CA" b="1" dirty="0" smtClean="0"/>
              <a:t>Problématiques :</a:t>
            </a:r>
          </a:p>
          <a:p>
            <a:pPr>
              <a:defRPr/>
            </a:pPr>
            <a:r>
              <a:rPr lang="fr-CA" dirty="0" smtClean="0"/>
              <a:t>Préoccupation grandissante des partenaires du réseau en lien avec l’offre de services et la prise en charge de la clientèle ayant un TP</a:t>
            </a:r>
          </a:p>
          <a:p>
            <a:pPr>
              <a:defRPr/>
            </a:pPr>
            <a:r>
              <a:rPr lang="fr-CA" dirty="0" smtClean="0"/>
              <a:t>Multiplication des demandes de lignes directrices pour baliser les interventions et </a:t>
            </a:r>
            <a:br>
              <a:rPr lang="fr-CA" dirty="0" smtClean="0"/>
            </a:br>
            <a:r>
              <a:rPr lang="fr-CA" dirty="0" smtClean="0"/>
              <a:t>les programmations cliniques des services spécifiques (1</a:t>
            </a:r>
            <a:r>
              <a:rPr lang="fr-CA" baseline="30000" dirty="0" smtClean="0"/>
              <a:t>re</a:t>
            </a:r>
            <a:r>
              <a:rPr lang="fr-CA" dirty="0" smtClean="0"/>
              <a:t> ligne)</a:t>
            </a:r>
          </a:p>
          <a:p>
            <a:pPr>
              <a:defRPr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2196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Évaluation de la clientèle</a:t>
            </a:r>
            <a:endParaRPr lang="fr-CA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39286239"/>
              </p:ext>
            </p:extLst>
          </p:nvPr>
        </p:nvGraphicFramePr>
        <p:xfrm>
          <a:off x="755576" y="1268760"/>
          <a:ext cx="7703599" cy="3566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0290"/>
                <a:gridCol w="1603754"/>
                <a:gridCol w="1587419"/>
                <a:gridCol w="1587419"/>
                <a:gridCol w="1544717"/>
              </a:tblGrid>
              <a:tr h="370840"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RLS </a:t>
                      </a:r>
                      <a:br>
                        <a:rPr lang="fr-CA" sz="1400" dirty="0" smtClean="0"/>
                      </a:br>
                      <a:r>
                        <a:rPr lang="fr-CA" sz="1400" dirty="0" smtClean="0"/>
                        <a:t>Sud-Ouest-Verdun </a:t>
                      </a:r>
                      <a:endParaRPr lang="fr-CA" sz="14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CA" altLang="fr-FR" sz="1400" dirty="0" smtClean="0"/>
                        <a:t>CIUSSS </a:t>
                      </a:r>
                      <a:br>
                        <a:rPr lang="fr-CA" altLang="fr-FR" sz="1400" dirty="0" smtClean="0"/>
                      </a:br>
                      <a:r>
                        <a:rPr lang="fr-CA" altLang="fr-FR" sz="1400" dirty="0" smtClean="0"/>
                        <a:t>Capitale Nationale</a:t>
                      </a:r>
                      <a:endParaRPr lang="fr-CA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CUSM</a:t>
                      </a:r>
                      <a:endParaRPr lang="fr-CA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RLS</a:t>
                      </a:r>
                      <a:r>
                        <a:rPr lang="fr-CA" sz="1400" baseline="0" dirty="0" smtClean="0"/>
                        <a:t> </a:t>
                      </a:r>
                      <a:br>
                        <a:rPr lang="fr-CA" sz="1400" baseline="0" dirty="0" smtClean="0"/>
                      </a:br>
                      <a:r>
                        <a:rPr lang="fr-CA" sz="1400" baseline="0" dirty="0" smtClean="0"/>
                        <a:t>Lucille-</a:t>
                      </a:r>
                      <a:r>
                        <a:rPr lang="fr-CA" sz="1400" baseline="0" dirty="0" err="1" smtClean="0"/>
                        <a:t>Teasdale</a:t>
                      </a:r>
                      <a:endParaRPr lang="fr-CA" sz="14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Référence</a:t>
                      </a:r>
                      <a:endParaRPr lang="fr-CA" sz="14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À partir du GASMA</a:t>
                      </a:r>
                      <a:endParaRPr lang="fr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dirty="0" smtClean="0"/>
                        <a:t>À partir du GASMA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dirty="0" smtClean="0"/>
                        <a:t>SAC</a:t>
                      </a:r>
                      <a:r>
                        <a:rPr lang="fr-CA" sz="1400" baseline="0" dirty="0" smtClean="0"/>
                        <a:t> - SMA</a:t>
                      </a:r>
                      <a:endParaRPr lang="fr-CA" sz="1400" dirty="0" smtClean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Mécanisme</a:t>
                      </a:r>
                      <a:endParaRPr lang="fr-CA" sz="14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Max</a:t>
                      </a:r>
                      <a:r>
                        <a:rPr lang="fr-CA" sz="1400" baseline="0" dirty="0" smtClean="0"/>
                        <a:t>. </a:t>
                      </a:r>
                      <a:r>
                        <a:rPr lang="fr-CA" sz="1400" dirty="0" smtClean="0"/>
                        <a:t>5</a:t>
                      </a:r>
                      <a:r>
                        <a:rPr lang="fr-CA" sz="1400" baseline="0" dirty="0" smtClean="0"/>
                        <a:t> rencontres</a:t>
                      </a:r>
                      <a:endParaRPr lang="fr-CA" sz="14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1 rencontre individuelle</a:t>
                      </a:r>
                    </a:p>
                    <a:p>
                      <a:r>
                        <a:rPr lang="fr-CA" sz="1400" dirty="0" smtClean="0"/>
                        <a:t>8 rencontres de groupe</a:t>
                      </a:r>
                    </a:p>
                    <a:p>
                      <a:r>
                        <a:rPr lang="fr-CA" sz="1400" dirty="0" smtClean="0"/>
                        <a:t>1 rencontre bilan individuelle</a:t>
                      </a:r>
                      <a:endParaRPr lang="fr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1 rencontre individuelle et 1 rencontre de groupe / semaine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2</a:t>
                      </a:r>
                      <a:r>
                        <a:rPr lang="fr-CA" sz="1400" baseline="0" dirty="0" smtClean="0"/>
                        <a:t> entrevues individuelles</a:t>
                      </a:r>
                    </a:p>
                    <a:p>
                      <a:r>
                        <a:rPr lang="fr-CA" sz="1400" baseline="0" dirty="0" smtClean="0"/>
                        <a:t>1 rencontre de groupe d’introduction</a:t>
                      </a:r>
                      <a:endParaRPr lang="fr-CA" sz="14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Outils</a:t>
                      </a:r>
                      <a:endParaRPr lang="fr-CA" sz="14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OQ-45 pré-post</a:t>
                      </a:r>
                    </a:p>
                    <a:p>
                      <a:r>
                        <a:rPr lang="fr-CA" sz="1400" dirty="0" smtClean="0"/>
                        <a:t>OPTIMAD en continue(à</a:t>
                      </a:r>
                      <a:r>
                        <a:rPr lang="fr-CA" sz="1400" baseline="0" dirty="0" smtClean="0"/>
                        <a:t> venir)</a:t>
                      </a:r>
                      <a:endParaRPr lang="fr-CA" sz="1400" dirty="0"/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Série de questionnaires </a:t>
                      </a:r>
                      <a:r>
                        <a:rPr lang="fr-CA" sz="1400" dirty="0" err="1" smtClean="0"/>
                        <a:t>Pre</a:t>
                      </a:r>
                      <a:r>
                        <a:rPr lang="fr-CA" sz="1400" dirty="0" smtClean="0"/>
                        <a:t> et Post intervention</a:t>
                      </a: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Aide à la décision</a:t>
                      </a:r>
                      <a:r>
                        <a:rPr lang="fr-CA" sz="1400" baseline="0" dirty="0" smtClean="0"/>
                        <a:t> pour orientation clientèle TPL</a:t>
                      </a:r>
                      <a:endParaRPr lang="fr-CA" sz="14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28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Intervention de groupe</a:t>
            </a:r>
            <a:endParaRPr lang="fr-CA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13626444"/>
              </p:ext>
            </p:extLst>
          </p:nvPr>
        </p:nvGraphicFramePr>
        <p:xfrm>
          <a:off x="179512" y="1628800"/>
          <a:ext cx="8532948" cy="4392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0342"/>
                <a:gridCol w="1813469"/>
                <a:gridCol w="1586749"/>
                <a:gridCol w="1674323"/>
                <a:gridCol w="1818065"/>
              </a:tblGrid>
              <a:tr h="614587"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RLS </a:t>
                      </a:r>
                      <a:br>
                        <a:rPr lang="fr-CA" sz="1400" dirty="0" smtClean="0"/>
                      </a:br>
                      <a:r>
                        <a:rPr lang="fr-CA" sz="1400" dirty="0" smtClean="0"/>
                        <a:t>Sud-Ouest-Verdun </a:t>
                      </a:r>
                      <a:endParaRPr lang="fr-CA" sz="14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altLang="fr-FR" sz="1400" dirty="0" smtClean="0"/>
                        <a:t>CIUSSS </a:t>
                      </a:r>
                      <a:br>
                        <a:rPr lang="fr-CA" altLang="fr-FR" sz="1400" dirty="0" smtClean="0"/>
                      </a:br>
                      <a:r>
                        <a:rPr lang="fr-CA" altLang="fr-FR" sz="1400" dirty="0" smtClean="0"/>
                        <a:t>Capitale Nationale</a:t>
                      </a:r>
                      <a:endParaRPr lang="fr-CA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CUSM</a:t>
                      </a:r>
                      <a:endParaRPr lang="fr-CA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RLS</a:t>
                      </a:r>
                      <a:r>
                        <a:rPr lang="fr-CA" sz="1400" baseline="0" dirty="0" smtClean="0"/>
                        <a:t> </a:t>
                      </a:r>
                      <a:br>
                        <a:rPr lang="fr-CA" sz="1400" baseline="0" dirty="0" smtClean="0"/>
                      </a:br>
                      <a:r>
                        <a:rPr lang="fr-CA" sz="1400" baseline="0" dirty="0" smtClean="0"/>
                        <a:t>Lucille-</a:t>
                      </a:r>
                      <a:r>
                        <a:rPr lang="fr-CA" sz="1400" baseline="0" dirty="0" err="1" smtClean="0"/>
                        <a:t>Teasdale</a:t>
                      </a:r>
                      <a:endParaRPr lang="fr-CA" sz="14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851"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Type</a:t>
                      </a:r>
                      <a:endParaRPr lang="fr-CA" sz="1400" dirty="0"/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Gr.  psychoéducatif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CA" altLang="fr-FR" sz="1400" dirty="0" smtClean="0"/>
                        <a:t>Gr. relationnel </a:t>
                      </a:r>
                      <a:endParaRPr lang="fr-CA" sz="1400" dirty="0"/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Gr. psychoéducatif</a:t>
                      </a: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Gr. psychoéducatif</a:t>
                      </a:r>
                      <a:endParaRPr lang="fr-CA" sz="1400" dirty="0"/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14587"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Structure</a:t>
                      </a:r>
                      <a:endParaRPr lang="fr-CA" sz="1400" dirty="0"/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Fermé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Ouvert</a:t>
                      </a:r>
                      <a:r>
                        <a:rPr lang="fr-CA" sz="1400" baseline="0" dirty="0" smtClean="0"/>
                        <a:t> </a:t>
                      </a:r>
                      <a:r>
                        <a:rPr lang="fr-CA" sz="1400" dirty="0" smtClean="0"/>
                        <a:t>(semi-ouvert à venir)</a:t>
                      </a:r>
                      <a:endParaRPr lang="fr-C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Fermé</a:t>
                      </a:r>
                      <a:endParaRPr lang="fr-C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Semi-ouvert</a:t>
                      </a:r>
                      <a:endParaRPr lang="fr-CA" sz="1400" dirty="0"/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14587"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Approche</a:t>
                      </a:r>
                      <a:endParaRPr lang="fr-CA" sz="1400" dirty="0"/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Basé sur l’approche </a:t>
                      </a:r>
                      <a:r>
                        <a:rPr lang="fr-FR" sz="1400" dirty="0" err="1" smtClean="0"/>
                        <a:t>Linehan</a:t>
                      </a:r>
                      <a:r>
                        <a:rPr lang="fr-FR" sz="1400" dirty="0" smtClean="0"/>
                        <a:t> (TCD)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DBT – (+MBT à venir)</a:t>
                      </a:r>
                      <a:endParaRPr lang="fr-C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Basé sur l’approche </a:t>
                      </a:r>
                      <a:r>
                        <a:rPr lang="fr-FR" sz="1400" dirty="0" err="1" smtClean="0"/>
                        <a:t>Linehan</a:t>
                      </a:r>
                      <a:r>
                        <a:rPr lang="fr-FR" sz="1400" dirty="0" smtClean="0"/>
                        <a:t> (TCD)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Basé sur l’approche </a:t>
                      </a:r>
                      <a:r>
                        <a:rPr lang="fr-FR" sz="1400" dirty="0" err="1" smtClean="0"/>
                        <a:t>Linehan</a:t>
                      </a:r>
                      <a:r>
                        <a:rPr lang="fr-FR" sz="1400" dirty="0" smtClean="0"/>
                        <a:t> (TCD)</a:t>
                      </a: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39851"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Animation</a:t>
                      </a:r>
                      <a:endParaRPr lang="fr-CA" sz="1400" dirty="0"/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Co-animation</a:t>
                      </a:r>
                      <a:endParaRPr lang="fr-CA" sz="1400" dirty="0"/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Co-animation</a:t>
                      </a:r>
                      <a:endParaRPr lang="fr-C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dirty="0" smtClean="0"/>
                        <a:t>Co-animation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Co-animation</a:t>
                      </a:r>
                      <a:endParaRPr lang="fr-CA" sz="1400" dirty="0"/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39851"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Composition </a:t>
                      </a:r>
                      <a:endParaRPr lang="fr-CA" sz="1400" dirty="0"/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12 participants</a:t>
                      </a:r>
                      <a:endParaRPr lang="fr-CA" sz="1400" dirty="0"/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10</a:t>
                      </a:r>
                      <a:r>
                        <a:rPr lang="fr-CA" sz="1400" baseline="0" dirty="0" smtClean="0"/>
                        <a:t> </a:t>
                      </a:r>
                      <a:r>
                        <a:rPr lang="fr-CA" sz="1400" dirty="0" smtClean="0"/>
                        <a:t>participants</a:t>
                      </a:r>
                      <a:endParaRPr lang="fr-C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12 participants</a:t>
                      </a:r>
                      <a:endParaRPr lang="fr-C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10 participants</a:t>
                      </a:r>
                      <a:endParaRPr lang="fr-CA" sz="1400" dirty="0"/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14587"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Durée </a:t>
                      </a:r>
                      <a:endParaRPr lang="fr-CA" sz="1400" dirty="0"/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15 semaines</a:t>
                      </a:r>
                      <a:br>
                        <a:rPr lang="fr-CA" sz="1400" dirty="0" smtClean="0"/>
                      </a:br>
                      <a:r>
                        <a:rPr lang="fr-CA" sz="1400" dirty="0" smtClean="0"/>
                        <a:t>2 h/rencontre</a:t>
                      </a:r>
                      <a:endParaRPr lang="fr-CA" sz="1400" dirty="0"/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8 semaines</a:t>
                      </a:r>
                      <a:endParaRPr lang="fr-C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12</a:t>
                      </a:r>
                      <a:r>
                        <a:rPr lang="fr-CA" sz="1400" baseline="0" dirty="0" smtClean="0"/>
                        <a:t> semaines</a:t>
                      </a:r>
                      <a:endParaRPr lang="fr-C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24</a:t>
                      </a:r>
                      <a:r>
                        <a:rPr lang="fr-CA" sz="1400" baseline="0" dirty="0" smtClean="0"/>
                        <a:t> semaines</a:t>
                      </a:r>
                    </a:p>
                    <a:p>
                      <a:r>
                        <a:rPr lang="fr-CA" sz="1400" baseline="0" dirty="0" smtClean="0"/>
                        <a:t>(séance aux 2 </a:t>
                      </a:r>
                      <a:r>
                        <a:rPr lang="fr-CA" sz="1400" baseline="0" dirty="0" err="1" smtClean="0"/>
                        <a:t>sem</a:t>
                      </a:r>
                      <a:r>
                        <a:rPr lang="fr-CA" sz="1400" baseline="0" dirty="0" smtClean="0"/>
                        <a:t>)</a:t>
                      </a:r>
                      <a:endParaRPr lang="fr-CA" sz="1400" dirty="0"/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14587"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Fréquence</a:t>
                      </a:r>
                      <a:endParaRPr lang="fr-CA" sz="1400" dirty="0"/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 à 4 groupes/an depuis 2013</a:t>
                      </a:r>
                      <a:endParaRPr lang="fr-CA" sz="1400" dirty="0"/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12</a:t>
                      </a:r>
                      <a:r>
                        <a:rPr lang="fr-CA" sz="1400" baseline="0" dirty="0" smtClean="0"/>
                        <a:t> à 20 groupes/an</a:t>
                      </a:r>
                      <a:endParaRPr lang="fr-CA" sz="1400" dirty="0"/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 groupes/an depuis 2001</a:t>
                      </a:r>
                      <a:endParaRPr lang="fr-CA" sz="1400" dirty="0"/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6 groupes/an</a:t>
                      </a:r>
                    </a:p>
                    <a:p>
                      <a:r>
                        <a:rPr lang="fr-CA" sz="1400" dirty="0" smtClean="0"/>
                        <a:t>depuis 2016</a:t>
                      </a: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6095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Structure de l’intervention</a:t>
            </a:r>
            <a:endParaRPr lang="fr-CA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72494795"/>
              </p:ext>
            </p:extLst>
          </p:nvPr>
        </p:nvGraphicFramePr>
        <p:xfrm>
          <a:off x="260593" y="1268760"/>
          <a:ext cx="8640000" cy="5175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/>
                <a:gridCol w="2160000"/>
                <a:gridCol w="2160000"/>
                <a:gridCol w="2160000"/>
              </a:tblGrid>
              <a:tr h="568072"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RLS </a:t>
                      </a:r>
                      <a:br>
                        <a:rPr lang="fr-CA" sz="1400" dirty="0" smtClean="0"/>
                      </a:br>
                      <a:r>
                        <a:rPr lang="fr-CA" sz="1400" dirty="0" smtClean="0"/>
                        <a:t>Sud-Ouest-Verdun </a:t>
                      </a:r>
                      <a:endParaRPr lang="fr-CA" sz="14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altLang="fr-FR" sz="1400" dirty="0" smtClean="0"/>
                        <a:t>CIUSSS </a:t>
                      </a:r>
                    </a:p>
                    <a:p>
                      <a:r>
                        <a:rPr lang="fr-CA" altLang="fr-FR" sz="1400" dirty="0" smtClean="0"/>
                        <a:t>Capitale Nationale</a:t>
                      </a:r>
                      <a:endParaRPr lang="fr-CA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CUSM</a:t>
                      </a:r>
                      <a:endParaRPr lang="fr-CA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RLS</a:t>
                      </a:r>
                      <a:r>
                        <a:rPr lang="fr-CA" sz="1400" baseline="0" dirty="0" smtClean="0"/>
                        <a:t> </a:t>
                      </a:r>
                      <a:br>
                        <a:rPr lang="fr-CA" sz="1400" baseline="0" dirty="0" smtClean="0"/>
                      </a:br>
                      <a:r>
                        <a:rPr lang="fr-CA" sz="1400" baseline="0" dirty="0" smtClean="0"/>
                        <a:t>Lucille-</a:t>
                      </a:r>
                      <a:r>
                        <a:rPr lang="fr-CA" sz="1400" baseline="0" dirty="0" err="1" smtClean="0"/>
                        <a:t>Teasdale</a:t>
                      </a:r>
                      <a:endParaRPr lang="fr-CA" sz="14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FR" sz="1400" b="1" dirty="0" smtClean="0"/>
                        <a:t>Conscience éclairée: </a:t>
                      </a:r>
                      <a:r>
                        <a:rPr lang="fr-FR" sz="1400" dirty="0" smtClean="0"/>
                        <a:t>outils pour prendre un recul face à son impulsivité</a:t>
                      </a: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eneva" pitchFamily="1" charset="0"/>
                        </a:rPr>
                        <a:t>La personnalité et le mode de pensée</a:t>
                      </a: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altLang="fr-FR" sz="1400" b="1" dirty="0" smtClean="0">
                          <a:cs typeface="Geneva" pitchFamily="1" charset="0"/>
                        </a:rPr>
                        <a:t>Conscience éclairée</a:t>
                      </a:r>
                      <a:endParaRPr lang="fr-FR" altLang="fr-FR" sz="1400" dirty="0" smtClean="0">
                        <a:ea typeface="Geneva" pitchFamily="1" charset="0"/>
                        <a:cs typeface="Geneva" pitchFamily="1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FR" sz="1400" b="1" dirty="0" smtClean="0"/>
                        <a:t>Tolérance à la détresse:</a:t>
                      </a:r>
                      <a:r>
                        <a:rPr lang="fr-FR" sz="1400" b="1" baseline="0" dirty="0" smtClean="0"/>
                        <a:t> </a:t>
                      </a:r>
                      <a:r>
                        <a:rPr lang="fr-FR" sz="1400" baseline="0" dirty="0" smtClean="0"/>
                        <a:t>o</a:t>
                      </a:r>
                      <a:r>
                        <a:rPr lang="fr-FR" sz="1400" dirty="0" smtClean="0"/>
                        <a:t>utils pour mieux comprendre l’intensité de sa détresse</a:t>
                      </a: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eneva" pitchFamily="1" charset="0"/>
                        </a:rPr>
                        <a:t>Gestion de la détresse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Geneva" pitchFamily="1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altLang="fr-FR" sz="1400" b="1" dirty="0" smtClean="0">
                          <a:cs typeface="Geneva" pitchFamily="1" charset="0"/>
                        </a:rPr>
                        <a:t>Tolérance à la détresse</a:t>
                      </a:r>
                      <a:endParaRPr lang="fr-FR" altLang="fr-FR" sz="1400" dirty="0" smtClean="0">
                        <a:ea typeface="Geneva" pitchFamily="1" charset="0"/>
                        <a:cs typeface="Geneva" pitchFamily="1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altLang="fr-FR" sz="1400" b="1" dirty="0" smtClean="0">
                          <a:cs typeface="Geneva" pitchFamily="1" charset="0"/>
                        </a:rPr>
                        <a:t>Tolérance à la détresse</a:t>
                      </a:r>
                      <a:r>
                        <a:rPr lang="fr-FR" altLang="fr-FR" sz="1400" dirty="0" smtClean="0">
                          <a:cs typeface="Geneva" pitchFamily="1" charset="0"/>
                        </a:rPr>
                        <a:t>: </a:t>
                      </a:r>
                      <a:endParaRPr lang="fr-CA" sz="14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FR" sz="1400" b="1" dirty="0" smtClean="0"/>
                        <a:t>Gestion des émotions</a:t>
                      </a: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eneva" pitchFamily="1" charset="0"/>
                        </a:rPr>
                        <a:t>Régulation émotionnelle</a:t>
                      </a:r>
                    </a:p>
                    <a:p>
                      <a:endParaRPr lang="fr-CA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Geneva" pitchFamily="1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altLang="fr-FR" sz="1400" b="1" dirty="0" smtClean="0">
                          <a:cs typeface="Geneva" pitchFamily="1" charset="0"/>
                        </a:rPr>
                        <a:t>Gestion des émotions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 smtClean="0"/>
                        <a:t>Modulation des émotions</a:t>
                      </a:r>
                      <a:endParaRPr lang="fr-CA" sz="1400" b="1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FR" sz="1400" b="1" dirty="0" smtClean="0"/>
                        <a:t>Affirmation de soi: </a:t>
                      </a:r>
                      <a:r>
                        <a:rPr lang="fr-FR" sz="1400" dirty="0" smtClean="0"/>
                        <a:t>communiquer sans provoquer et sans blâmer</a:t>
                      </a: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eneva" pitchFamily="1" charset="0"/>
                        </a:rPr>
                        <a:t>Habiletés de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altLang="fr-FR" sz="1400" b="1" dirty="0" smtClean="0">
                          <a:cs typeface="Geneva" pitchFamily="1" charset="0"/>
                        </a:rPr>
                        <a:t>Relations interpersonnelles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400" b="1" dirty="0" smtClean="0">
                          <a:cs typeface="Geneva" pitchFamily="1" charset="0"/>
                        </a:rPr>
                        <a:t>Relations interpersonnelles</a:t>
                      </a:r>
                    </a:p>
                    <a:p>
                      <a:endParaRPr lang="fr-CA" sz="14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FR" sz="1400" b="1" dirty="0" smtClean="0"/>
                        <a:t>Séparation et absence: </a:t>
                      </a:r>
                      <a:r>
                        <a:rPr lang="fr-FR" sz="1400" dirty="0" smtClean="0"/>
                        <a:t>comprendre les sentiments lors de rupture </a:t>
                      </a: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Mécanismes de défense </a:t>
                      </a:r>
                      <a:br>
                        <a:rPr lang="fr-CA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CA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 parties)</a:t>
                      </a:r>
                    </a:p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400" b="1" dirty="0" smtClean="0">
                          <a:cs typeface="Geneva" pitchFamily="1" charset="0"/>
                        </a:rPr>
                        <a:t>Mentalisation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 smtClean="0"/>
                        <a:t>Habitudes de vie</a:t>
                      </a:r>
                      <a:endParaRPr lang="fr-CA" sz="1400" b="1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fr-FR" sz="1400" dirty="0" smtClean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eneva" pitchFamily="1" charset="0"/>
                        </a:rPr>
                        <a:t>Distorsions cognitives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400" b="1" dirty="0" smtClean="0">
                        <a:cs typeface="Geneva" pitchFamily="1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400" b="1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fr-FR" sz="1400" dirty="0" smtClean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Geneva" pitchFamily="1" charset="0"/>
                        </a:rPr>
                        <a:t>Acceptation et tolérance envers les émotions</a:t>
                      </a: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400" b="1" dirty="0" smtClean="0">
                        <a:cs typeface="Geneva" pitchFamily="1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sz="1400" b="1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59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Suivi post-groupe</a:t>
            </a:r>
            <a:endParaRPr lang="fr-CA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11699932"/>
              </p:ext>
            </p:extLst>
          </p:nvPr>
        </p:nvGraphicFramePr>
        <p:xfrm>
          <a:off x="275658" y="1264920"/>
          <a:ext cx="86400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/>
                <a:gridCol w="2160000"/>
                <a:gridCol w="2160000"/>
                <a:gridCol w="2160000"/>
              </a:tblGrid>
              <a:tr h="370840"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RLS </a:t>
                      </a:r>
                      <a:br>
                        <a:rPr lang="fr-CA" sz="1400" dirty="0" smtClean="0"/>
                      </a:br>
                      <a:r>
                        <a:rPr lang="fr-CA" sz="1400" dirty="0" smtClean="0"/>
                        <a:t>Sud-Ouest-Verdun </a:t>
                      </a:r>
                      <a:endParaRPr lang="fr-CA" sz="14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altLang="fr-FR" sz="1400" dirty="0" smtClean="0"/>
                        <a:t>CIUSSS </a:t>
                      </a:r>
                    </a:p>
                    <a:p>
                      <a:r>
                        <a:rPr lang="fr-CA" sz="1400" dirty="0" smtClean="0"/>
                        <a:t>Capitale</a:t>
                      </a:r>
                      <a:r>
                        <a:rPr lang="fr-CA" sz="1400" baseline="0" dirty="0" smtClean="0"/>
                        <a:t> Nationale</a:t>
                      </a:r>
                      <a:endParaRPr lang="fr-CA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CUSM</a:t>
                      </a:r>
                      <a:endParaRPr lang="fr-CA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RLS</a:t>
                      </a:r>
                      <a:r>
                        <a:rPr lang="fr-CA" sz="1400" baseline="0" dirty="0" smtClean="0"/>
                        <a:t> </a:t>
                      </a:r>
                      <a:br>
                        <a:rPr lang="fr-CA" sz="1400" baseline="0" dirty="0" smtClean="0"/>
                      </a:br>
                      <a:r>
                        <a:rPr lang="fr-CA" sz="1400" baseline="0" dirty="0" smtClean="0"/>
                        <a:t>Lucille-</a:t>
                      </a:r>
                      <a:r>
                        <a:rPr lang="fr-CA" sz="1400" baseline="0" dirty="0" err="1" smtClean="0"/>
                        <a:t>Teasdale</a:t>
                      </a:r>
                      <a:endParaRPr lang="fr-CA" sz="14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400" dirty="0" smtClean="0"/>
                        <a:t>Assignation à l’intervenant /animateur.</a:t>
                      </a: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Retour dans la communauté</a:t>
                      </a: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400" dirty="0" smtClean="0"/>
                        <a:t>Possibilité de 3 rencontres (approfondir certains éléments de contenu</a:t>
                      </a:r>
                      <a:r>
                        <a:rPr lang="fr-FR" sz="1400" baseline="0" dirty="0" smtClean="0"/>
                        <a:t> abordé)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baseline="0" dirty="0" smtClean="0"/>
                        <a:t> </a:t>
                      </a:r>
                      <a:endParaRPr lang="fr-FR" sz="1400" dirty="0" smtClean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1 rencontre bilan en individuel qui peut aussi servir d’orientation pour la suite des services (au besoin)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CA" sz="1400" dirty="0" smtClean="0"/>
                        <a:t>Possibilité de 4 rencontres individuelles (permettre de consolider</a:t>
                      </a:r>
                      <a:r>
                        <a:rPr lang="fr-CA" sz="1400" baseline="0" dirty="0" smtClean="0"/>
                        <a:t> les acquis en groupe, appliquer les compétences à des situations spécifiques vécues dans le quotidien, revenir sur des situations spécifiques au besoin)</a:t>
                      </a:r>
                      <a:endParaRPr lang="fr-CA" sz="14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400" dirty="0" smtClean="0"/>
                        <a:t>Évaluation individuelle</a:t>
                      </a:r>
                      <a:r>
                        <a:rPr lang="fr-FR" sz="1400" baseline="0" dirty="0" smtClean="0"/>
                        <a:t> sur la participation</a:t>
                      </a:r>
                      <a:r>
                        <a:rPr lang="fr-FR" sz="1400" dirty="0" smtClean="0"/>
                        <a:t>, l’assiduité et l’atteinte des objectifs</a:t>
                      </a:r>
                      <a:r>
                        <a:rPr lang="fr-FR" sz="1400" baseline="0" dirty="0" smtClean="0"/>
                        <a:t> (r</a:t>
                      </a:r>
                      <a:r>
                        <a:rPr lang="fr-FR" sz="1400" dirty="0" smtClean="0"/>
                        <a:t>apport transféré en 2</a:t>
                      </a:r>
                      <a:r>
                        <a:rPr lang="fr-FR" sz="1400" baseline="30000" dirty="0" smtClean="0"/>
                        <a:t>e</a:t>
                      </a:r>
                      <a:r>
                        <a:rPr lang="fr-FR" sz="1400" dirty="0" smtClean="0"/>
                        <a:t> ligne avec l’évaluation </a:t>
                      </a:r>
                      <a:br>
                        <a:rPr lang="fr-FR" sz="1400" dirty="0" smtClean="0"/>
                      </a:br>
                      <a:r>
                        <a:rPr lang="fr-FR" sz="1400" dirty="0" smtClean="0"/>
                        <a:t>initiale pour les clients qui nécessitent un service spécialisé </a:t>
                      </a: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9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Retombées quantitatives</a:t>
            </a:r>
            <a:endParaRPr lang="fr-CA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09934947"/>
              </p:ext>
            </p:extLst>
          </p:nvPr>
        </p:nvGraphicFramePr>
        <p:xfrm>
          <a:off x="323528" y="1268760"/>
          <a:ext cx="8424936" cy="47238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9536"/>
                <a:gridCol w="1753924"/>
                <a:gridCol w="1736059"/>
                <a:gridCol w="1736059"/>
                <a:gridCol w="1689358"/>
              </a:tblGrid>
              <a:tr h="576064"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RLS </a:t>
                      </a:r>
                      <a:br>
                        <a:rPr lang="fr-CA" sz="1400" dirty="0" smtClean="0"/>
                      </a:br>
                      <a:r>
                        <a:rPr lang="fr-CA" sz="1400" dirty="0" smtClean="0"/>
                        <a:t>Sud-Ouest-Verdun </a:t>
                      </a:r>
                      <a:endParaRPr lang="fr-CA" sz="14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altLang="fr-FR" sz="1400" dirty="0" smtClean="0"/>
                        <a:t>CIUSSS </a:t>
                      </a:r>
                    </a:p>
                    <a:p>
                      <a:r>
                        <a:rPr lang="fr-CA" altLang="fr-FR" sz="1400" dirty="0" smtClean="0"/>
                        <a:t>Capitale Nationale</a:t>
                      </a:r>
                      <a:endParaRPr lang="fr-CA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CUSM</a:t>
                      </a:r>
                      <a:endParaRPr lang="fr-CA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RLS</a:t>
                      </a:r>
                      <a:r>
                        <a:rPr lang="fr-CA" sz="1400" baseline="0" dirty="0" smtClean="0"/>
                        <a:t> </a:t>
                      </a:r>
                      <a:br>
                        <a:rPr lang="fr-CA" sz="1400" baseline="0" dirty="0" smtClean="0"/>
                      </a:br>
                      <a:r>
                        <a:rPr lang="fr-CA" sz="1400" baseline="0" dirty="0" smtClean="0"/>
                        <a:t>Lucille-</a:t>
                      </a:r>
                      <a:r>
                        <a:rPr lang="fr-CA" sz="1400" baseline="0" dirty="0" err="1" smtClean="0"/>
                        <a:t>Teasdale</a:t>
                      </a:r>
                      <a:endParaRPr lang="fr-CA" sz="14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453"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Abandon</a:t>
                      </a:r>
                      <a:endParaRPr lang="fr-CA" sz="1400" dirty="0"/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1 à 2 participants</a:t>
                      </a: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18%</a:t>
                      </a:r>
                      <a:endParaRPr lang="fr-CA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442 patients / 50 groupes:</a:t>
                      </a:r>
                    </a:p>
                    <a:p>
                      <a:r>
                        <a:rPr lang="fr-CA" sz="1400" dirty="0" smtClean="0"/>
                        <a:t>29% à différent moment</a:t>
                      </a: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50% à différent</a:t>
                      </a:r>
                      <a:r>
                        <a:rPr lang="fr-CA" sz="1400" baseline="0" dirty="0" smtClean="0"/>
                        <a:t> moment</a:t>
                      </a:r>
                      <a:endParaRPr lang="fr-CA" sz="14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48797"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Programme complété</a:t>
                      </a:r>
                      <a:endParaRPr lang="fr-CA" sz="1400" dirty="0"/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71%</a:t>
                      </a:r>
                      <a:endParaRPr lang="fr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+/- 30%</a:t>
                      </a:r>
                      <a:endParaRPr lang="fr-CA" sz="14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48797"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Orientation</a:t>
                      </a:r>
                      <a:r>
                        <a:rPr lang="fr-CA" sz="1400" baseline="0" dirty="0" smtClean="0"/>
                        <a:t> en 2</a:t>
                      </a:r>
                      <a:r>
                        <a:rPr lang="fr-CA" sz="1400" baseline="30000" dirty="0" smtClean="0"/>
                        <a:t>e</a:t>
                      </a:r>
                      <a:r>
                        <a:rPr lang="fr-CA" sz="1400" baseline="0" dirty="0" smtClean="0"/>
                        <a:t> ligne</a:t>
                      </a:r>
                      <a:endParaRPr lang="fr-CA" sz="1400" dirty="0"/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9%</a:t>
                      </a:r>
                      <a:endParaRPr lang="fr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5%</a:t>
                      </a:r>
                      <a:endParaRPr lang="fr-CA" sz="14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48797"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Orientation post-groupe</a:t>
                      </a:r>
                      <a:endParaRPr lang="fr-CA" sz="1400" dirty="0"/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sz="1400" dirty="0" smtClean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51%</a:t>
                      </a:r>
                      <a:endParaRPr lang="fr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10%</a:t>
                      </a:r>
                      <a:endParaRPr lang="fr-CA" sz="14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35904"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Dossiers fermés</a:t>
                      </a:r>
                      <a:endParaRPr lang="fr-CA" sz="1400" dirty="0"/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400" dirty="0" smtClean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32%</a:t>
                      </a:r>
                      <a:endParaRPr lang="fr-CA" sz="1400" dirty="0"/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sz="1400"/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20%</a:t>
                      </a:r>
                      <a:endParaRPr lang="fr-CA" sz="14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74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Retombées qualitatives</a:t>
            </a:r>
            <a:endParaRPr lang="fr-CA" dirty="0"/>
          </a:p>
        </p:txBody>
      </p:sp>
      <p:graphicFrame>
        <p:nvGraphicFramePr>
          <p:cNvPr id="3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8179356"/>
              </p:ext>
            </p:extLst>
          </p:nvPr>
        </p:nvGraphicFramePr>
        <p:xfrm>
          <a:off x="323528" y="2060848"/>
          <a:ext cx="8568952" cy="3017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6494"/>
                <a:gridCol w="1612646"/>
                <a:gridCol w="1584176"/>
                <a:gridCol w="1993900"/>
                <a:gridCol w="1751736"/>
              </a:tblGrid>
              <a:tr h="370840"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RLS </a:t>
                      </a:r>
                      <a:br>
                        <a:rPr lang="fr-CA" sz="1400" dirty="0" smtClean="0"/>
                      </a:br>
                      <a:r>
                        <a:rPr lang="fr-CA" sz="1400" dirty="0" smtClean="0"/>
                        <a:t>Sud-Ouest-Verdun </a:t>
                      </a:r>
                      <a:endParaRPr lang="fr-CA" sz="14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altLang="fr-FR" sz="1400" dirty="0" smtClean="0"/>
                        <a:t>CIUSSS </a:t>
                      </a:r>
                      <a:br>
                        <a:rPr lang="fr-CA" altLang="fr-FR" sz="1400" dirty="0" smtClean="0"/>
                      </a:br>
                      <a:r>
                        <a:rPr lang="fr-CA" altLang="fr-FR" sz="1400" dirty="0" smtClean="0"/>
                        <a:t>Capitale</a:t>
                      </a:r>
                      <a:r>
                        <a:rPr lang="fr-CA" altLang="fr-FR" sz="1400" baseline="0" dirty="0" smtClean="0"/>
                        <a:t> Nationale</a:t>
                      </a:r>
                      <a:endParaRPr lang="fr-CA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CUSM</a:t>
                      </a:r>
                    </a:p>
                    <a:p>
                      <a:r>
                        <a:rPr lang="fr-CA" sz="1400" dirty="0" smtClean="0"/>
                        <a:t>(Données quantitatives)</a:t>
                      </a:r>
                      <a:endParaRPr lang="fr-CA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RLS</a:t>
                      </a:r>
                      <a:r>
                        <a:rPr lang="fr-CA" sz="1400" baseline="0" dirty="0" smtClean="0"/>
                        <a:t> </a:t>
                      </a:r>
                      <a:br>
                        <a:rPr lang="fr-CA" sz="1400" baseline="0" dirty="0" smtClean="0"/>
                      </a:br>
                      <a:r>
                        <a:rPr lang="fr-CA" sz="1400" baseline="0" dirty="0" smtClean="0"/>
                        <a:t>Lucille-</a:t>
                      </a:r>
                      <a:r>
                        <a:rPr lang="fr-CA" sz="1400" baseline="0" dirty="0" err="1" smtClean="0"/>
                        <a:t>Teasdale</a:t>
                      </a:r>
                      <a:endParaRPr lang="fr-CA" sz="14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sz="1400" dirty="0" smtClean="0"/>
                        <a:t>Diminution</a:t>
                      </a:r>
                      <a:r>
                        <a:rPr lang="fr-CA" sz="1400" baseline="0" dirty="0" smtClean="0"/>
                        <a:t> des symptômes</a:t>
                      </a:r>
                      <a:endParaRPr lang="fr-CA" sz="1400" dirty="0" smtClean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CA" sz="1400" dirty="0" smtClean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400" dirty="0" smtClean="0"/>
                        <a:t>OUI</a:t>
                      </a: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400" dirty="0" smtClean="0"/>
                        <a:t>OUI</a:t>
                      </a:r>
                      <a:endParaRPr lang="fr-CA" sz="1400" dirty="0"/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400" dirty="0" smtClean="0"/>
                        <a:t>OUI</a:t>
                      </a:r>
                      <a:endParaRPr lang="fr-CA" sz="1400" dirty="0"/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Développement d’un sentiment de compétence</a:t>
                      </a: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400" dirty="0" smtClean="0"/>
                        <a:t>OUI</a:t>
                      </a:r>
                      <a:endParaRPr lang="fr-C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400" dirty="0" smtClean="0"/>
                        <a:t>OUI</a:t>
                      </a:r>
                      <a:endParaRPr lang="fr-CA" sz="1400" dirty="0"/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Préservation</a:t>
                      </a:r>
                      <a:r>
                        <a:rPr lang="fr-FR" sz="1400" baseline="0" dirty="0" smtClean="0"/>
                        <a:t> d’un certain niveau d’activités</a:t>
                      </a:r>
                      <a:endParaRPr lang="fr-FR" sz="1400" dirty="0" smtClean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sz="1400" dirty="0" smtClean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400" dirty="0" smtClean="0"/>
                        <a:t>OUI</a:t>
                      </a:r>
                      <a:endParaRPr lang="fr-C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400" dirty="0" smtClean="0"/>
                        <a:t>OUI</a:t>
                      </a:r>
                      <a:endParaRPr lang="fr-CA" sz="1400" dirty="0"/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Amélioration des habitudes de vie</a:t>
                      </a: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400" dirty="0" smtClean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sz="1400" dirty="0"/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400" dirty="0" smtClean="0"/>
                        <a:t>OUI</a:t>
                      </a:r>
                      <a:endParaRPr lang="fr-CA" sz="1400" dirty="0"/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sz="1400" dirty="0"/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41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Conclusion</a:t>
            </a:r>
            <a:endParaRPr lang="fr-CA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55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Ingrédients actifs</a:t>
            </a: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2000" dirty="0"/>
              <a:t>Nécessaire de développer une </a:t>
            </a:r>
            <a:r>
              <a:rPr lang="fr-CA" sz="2000" dirty="0" smtClean="0"/>
              <a:t>1</a:t>
            </a:r>
            <a:r>
              <a:rPr lang="fr-CA" sz="2000" baseline="30000" dirty="0" smtClean="0"/>
              <a:t>re</a:t>
            </a:r>
            <a:r>
              <a:rPr lang="fr-CA" sz="2000" dirty="0" smtClean="0"/>
              <a:t> ligne </a:t>
            </a:r>
            <a:r>
              <a:rPr lang="fr-CA" sz="2000" dirty="0"/>
              <a:t>forte pour accueillir les </a:t>
            </a:r>
            <a:r>
              <a:rPr lang="fr-CA" sz="2000" dirty="0" smtClean="0"/>
              <a:t/>
            </a:r>
            <a:br>
              <a:rPr lang="fr-CA" sz="2000" dirty="0" smtClean="0"/>
            </a:br>
            <a:r>
              <a:rPr lang="fr-CA" sz="2000" dirty="0" smtClean="0"/>
              <a:t>personnes </a:t>
            </a:r>
            <a:r>
              <a:rPr lang="fr-CA" sz="2000" dirty="0"/>
              <a:t>ayant un  </a:t>
            </a:r>
            <a:r>
              <a:rPr lang="fr-CA" sz="2000" dirty="0" smtClean="0"/>
              <a:t>TP</a:t>
            </a:r>
            <a:endParaRPr lang="fr-CA" sz="2000" dirty="0"/>
          </a:p>
          <a:p>
            <a:pPr lvl="1"/>
            <a:r>
              <a:rPr lang="fr-CA" sz="1600" dirty="0"/>
              <a:t>Implique une bonne organisation, une bonne structure d’intervention </a:t>
            </a:r>
            <a:r>
              <a:rPr lang="fr-CA" sz="1600" dirty="0" smtClean="0"/>
              <a:t/>
            </a:r>
            <a:br>
              <a:rPr lang="fr-CA" sz="1600" dirty="0" smtClean="0"/>
            </a:br>
            <a:r>
              <a:rPr lang="fr-CA" sz="1600" dirty="0" smtClean="0"/>
              <a:t>et </a:t>
            </a:r>
            <a:r>
              <a:rPr lang="fr-CA" sz="1600" dirty="0"/>
              <a:t>du personnel compétent</a:t>
            </a:r>
          </a:p>
          <a:p>
            <a:r>
              <a:rPr lang="fr-CA" sz="2000" dirty="0"/>
              <a:t>Installation de soins par étapes </a:t>
            </a:r>
            <a:r>
              <a:rPr lang="fr-CA" sz="2000" dirty="0" smtClean="0"/>
              <a:t>(</a:t>
            </a:r>
            <a:r>
              <a:rPr lang="fr-CA" sz="2000" dirty="0" err="1"/>
              <a:t>S</a:t>
            </a:r>
            <a:r>
              <a:rPr lang="fr-CA" sz="2000" dirty="0" err="1" smtClean="0"/>
              <a:t>tepped</a:t>
            </a:r>
            <a:r>
              <a:rPr lang="fr-CA" sz="2000" dirty="0" smtClean="0"/>
              <a:t> </a:t>
            </a:r>
            <a:r>
              <a:rPr lang="fr-CA" sz="2000" dirty="0"/>
              <a:t>Care)</a:t>
            </a:r>
          </a:p>
          <a:p>
            <a:r>
              <a:rPr lang="fr-CA" sz="2000" dirty="0"/>
              <a:t>En terme de contenu : </a:t>
            </a:r>
          </a:p>
          <a:p>
            <a:pPr lvl="1"/>
            <a:r>
              <a:rPr lang="fr-CA" sz="1600" dirty="0"/>
              <a:t>Bonne compréhension de la pratique en lien avec le </a:t>
            </a:r>
            <a:r>
              <a:rPr lang="fr-CA" sz="1600" dirty="0" smtClean="0"/>
              <a:t>TP</a:t>
            </a:r>
            <a:endParaRPr lang="fr-CA" sz="1600" dirty="0"/>
          </a:p>
          <a:p>
            <a:pPr lvl="1"/>
            <a:r>
              <a:rPr lang="fr-CA" sz="1600" dirty="0" smtClean="0"/>
              <a:t>1</a:t>
            </a:r>
            <a:r>
              <a:rPr lang="fr-CA" sz="1600" baseline="30000" dirty="0" smtClean="0"/>
              <a:t>re</a:t>
            </a:r>
            <a:r>
              <a:rPr lang="fr-CA" sz="1600" dirty="0" smtClean="0"/>
              <a:t> et 2</a:t>
            </a:r>
            <a:r>
              <a:rPr lang="fr-CA" sz="1600" baseline="30000" dirty="0" smtClean="0"/>
              <a:t>e</a:t>
            </a:r>
            <a:r>
              <a:rPr lang="fr-CA" sz="1600" dirty="0" smtClean="0"/>
              <a:t> ligne </a:t>
            </a:r>
            <a:r>
              <a:rPr lang="fr-CA" sz="1600" dirty="0"/>
              <a:t>doivent travailler ensemble de manière intégrée</a:t>
            </a:r>
          </a:p>
          <a:p>
            <a:r>
              <a:rPr lang="fr-CA" sz="2000" dirty="0"/>
              <a:t>En terme de vision : </a:t>
            </a:r>
          </a:p>
          <a:p>
            <a:pPr lvl="1"/>
            <a:r>
              <a:rPr lang="fr-CA" sz="1600" dirty="0"/>
              <a:t>L’évaluation doit se faire en continue à l’intérieur des groupes</a:t>
            </a:r>
          </a:p>
          <a:p>
            <a:r>
              <a:rPr lang="fr-CA" sz="2000" dirty="0"/>
              <a:t>Groupes restreints</a:t>
            </a:r>
          </a:p>
        </p:txBody>
      </p:sp>
    </p:spTree>
    <p:extLst>
      <p:ext uri="{BB962C8B-B14F-4D97-AF65-F5344CB8AC3E}">
        <p14:creationId xmlns:p14="http://schemas.microsoft.com/office/powerpoint/2010/main" val="63229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Contenu des groupes	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Importance de parler du diagnostique</a:t>
            </a:r>
          </a:p>
          <a:p>
            <a:r>
              <a:rPr lang="fr-CA" dirty="0" smtClean="0"/>
              <a:t>Valoriser les groupes de type psychoéducatif</a:t>
            </a:r>
          </a:p>
          <a:p>
            <a:r>
              <a:rPr lang="fr-CA" dirty="0" smtClean="0"/>
              <a:t>Importance de travailler la motivation</a:t>
            </a:r>
          </a:p>
          <a:p>
            <a:r>
              <a:rPr lang="fr-CA" dirty="0" smtClean="0"/>
              <a:t>Importance de responsabiliser la clientèle</a:t>
            </a:r>
          </a:p>
          <a:p>
            <a:r>
              <a:rPr lang="fr-CA" dirty="0" smtClean="0"/>
              <a:t>Avoir un cadre bien défini pour l’intervention</a:t>
            </a:r>
          </a:p>
          <a:p>
            <a:r>
              <a:rPr lang="fr-CA" dirty="0" smtClean="0"/>
              <a:t>S’assurer de bien respecter, dans le temps, </a:t>
            </a:r>
            <a:br>
              <a:rPr lang="fr-CA" dirty="0" smtClean="0"/>
            </a:br>
            <a:r>
              <a:rPr lang="fr-CA" dirty="0" smtClean="0"/>
              <a:t>ce cadre d’intervention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5116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Animation des groupes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Ne pas imposer l’animation mais idéalement y aller par intérêt professionnel</a:t>
            </a:r>
          </a:p>
          <a:p>
            <a:r>
              <a:rPr lang="fr-CA" dirty="0"/>
              <a:t>Favoriser des dyades d’animateurs dédiés, </a:t>
            </a:r>
            <a:r>
              <a:rPr lang="fr-CA" dirty="0" smtClean="0"/>
              <a:t>engagés</a:t>
            </a:r>
            <a:br>
              <a:rPr lang="fr-CA" dirty="0" smtClean="0"/>
            </a:br>
            <a:r>
              <a:rPr lang="fr-CA" dirty="0" smtClean="0"/>
              <a:t>et </a:t>
            </a:r>
            <a:r>
              <a:rPr lang="fr-CA" dirty="0"/>
              <a:t>formés</a:t>
            </a:r>
          </a:p>
          <a:p>
            <a:r>
              <a:rPr lang="fr-CA" dirty="0"/>
              <a:t>Ne pas faire de ces groupes une intervention psychothérapeutique</a:t>
            </a:r>
          </a:p>
          <a:p>
            <a:r>
              <a:rPr lang="fr-CA" dirty="0"/>
              <a:t>Un groupe a développé une piste intéressante 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>en </a:t>
            </a:r>
            <a:r>
              <a:rPr lang="fr-CA" dirty="0"/>
              <a:t>favorisant le groupe semi-ouvert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0034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 CNESM et le TP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fr-CA" sz="2400" b="1" dirty="0"/>
              <a:t>Mandat: </a:t>
            </a:r>
          </a:p>
          <a:p>
            <a:pPr>
              <a:defRPr/>
            </a:pPr>
            <a:r>
              <a:rPr lang="fr-CA" sz="2400" dirty="0"/>
              <a:t>Réunir les expertises cliniques et le vécu </a:t>
            </a:r>
            <a:br>
              <a:rPr lang="fr-CA" sz="2400" dirty="0"/>
            </a:br>
            <a:r>
              <a:rPr lang="fr-CA" sz="2400" dirty="0"/>
              <a:t>expérientiel entourant la pratique et l’offre de services de groupes </a:t>
            </a:r>
            <a:r>
              <a:rPr lang="fr-CA" sz="2400" dirty="0" smtClean="0"/>
              <a:t>court terme </a:t>
            </a:r>
            <a:r>
              <a:rPr lang="fr-CA" sz="2400" dirty="0"/>
              <a:t>pour troubles </a:t>
            </a:r>
            <a:r>
              <a:rPr lang="fr-CA" sz="2400" dirty="0" smtClean="0"/>
              <a:t>relationnels (plus particulièrement le trouble de personnalité limite).</a:t>
            </a:r>
            <a:endParaRPr lang="fr-CA" sz="2400" dirty="0"/>
          </a:p>
          <a:p>
            <a:pPr marL="0" indent="0">
              <a:buNone/>
              <a:defRPr/>
            </a:pPr>
            <a:r>
              <a:rPr lang="fr-CA" sz="2400" b="1" dirty="0" smtClean="0"/>
              <a:t>Objectifs</a:t>
            </a:r>
            <a:r>
              <a:rPr lang="fr-CA" sz="2400" b="1" dirty="0"/>
              <a:t>:</a:t>
            </a:r>
          </a:p>
          <a:p>
            <a:pPr>
              <a:defRPr/>
            </a:pPr>
            <a:r>
              <a:rPr lang="fr-CA" sz="2400" dirty="0"/>
              <a:t>Proposer au réseau, les bases et ingrédients actifs à </a:t>
            </a:r>
            <a:r>
              <a:rPr lang="fr-CA" sz="2400" dirty="0" smtClean="0"/>
              <a:t/>
            </a:r>
            <a:br>
              <a:rPr lang="fr-CA" sz="2400" dirty="0" smtClean="0"/>
            </a:br>
            <a:r>
              <a:rPr lang="fr-CA" sz="2400" dirty="0" smtClean="0"/>
              <a:t>déployer </a:t>
            </a:r>
            <a:r>
              <a:rPr lang="fr-CA" sz="2400" dirty="0"/>
              <a:t>pour une offre de services efficiente.</a:t>
            </a:r>
          </a:p>
          <a:p>
            <a:pPr>
              <a:defRPr/>
            </a:pPr>
            <a:r>
              <a:rPr lang="fr-CA" sz="2400" dirty="0"/>
              <a:t>Appuyer cette « inspiration » </a:t>
            </a:r>
            <a:r>
              <a:rPr lang="fr-CA" sz="2400" dirty="0" smtClean="0"/>
              <a:t>sur des données </a:t>
            </a:r>
            <a:br>
              <a:rPr lang="fr-CA" sz="2400" dirty="0" smtClean="0"/>
            </a:br>
            <a:r>
              <a:rPr lang="fr-CA" sz="2400" dirty="0" smtClean="0"/>
              <a:t>émergeantes disponibles </a:t>
            </a:r>
            <a:r>
              <a:rPr lang="fr-CA" sz="2400" dirty="0"/>
              <a:t>et </a:t>
            </a:r>
            <a:r>
              <a:rPr lang="fr-CA" sz="2400" dirty="0" smtClean="0"/>
              <a:t>les meilleures </a:t>
            </a:r>
            <a:r>
              <a:rPr lang="fr-CA" sz="2400" dirty="0"/>
              <a:t>pratiques </a:t>
            </a:r>
            <a:r>
              <a:rPr lang="fr-CA" sz="2400" dirty="0" smtClean="0"/>
              <a:t/>
            </a:r>
            <a:br>
              <a:rPr lang="fr-CA" sz="2400" dirty="0" smtClean="0"/>
            </a:br>
            <a:r>
              <a:rPr lang="fr-CA" sz="2400" dirty="0" smtClean="0"/>
              <a:t>cliniques</a:t>
            </a:r>
            <a:r>
              <a:rPr lang="fr-CA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5126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Mesure d’impacts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Favoriser l’évaluation en continue</a:t>
            </a:r>
          </a:p>
          <a:p>
            <a:r>
              <a:rPr lang="fr-CA" dirty="0" smtClean="0"/>
              <a:t>Utilisation de l’outil OQ-45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5653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Les suites …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Poursuite des travaux du groupe d’experts …</a:t>
            </a:r>
          </a:p>
          <a:p>
            <a:r>
              <a:rPr lang="fr-CA" smtClean="0"/>
              <a:t>Proposition </a:t>
            </a:r>
            <a:r>
              <a:rPr lang="fr-CA" dirty="0" smtClean="0"/>
              <a:t>dans les prochains mois d’une offre de services de groupe ajustable et plus structurée …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9077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Questions - commentaires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5515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613" y="274638"/>
            <a:ext cx="6192837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CA" dirty="0" smtClean="0"/>
              <a:t>CNESM : ses partenaires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fr-CA" dirty="0" smtClean="0"/>
              <a:t>CIUSSS de la Capitale nationale</a:t>
            </a:r>
          </a:p>
          <a:p>
            <a:pPr lvl="1">
              <a:defRPr/>
            </a:pPr>
            <a:r>
              <a:rPr lang="fr-CA" dirty="0" smtClean="0"/>
              <a:t>IUSMQ</a:t>
            </a:r>
          </a:p>
          <a:p>
            <a:pPr lvl="1">
              <a:defRPr/>
            </a:pPr>
            <a:r>
              <a:rPr lang="fr-CA" dirty="0" smtClean="0"/>
              <a:t>RLS Vieille Capitale</a:t>
            </a:r>
          </a:p>
          <a:p>
            <a:pPr lvl="1">
              <a:defRPr/>
            </a:pPr>
            <a:r>
              <a:rPr lang="fr-CA" dirty="0" smtClean="0"/>
              <a:t>RLS Québec Nord</a:t>
            </a:r>
          </a:p>
          <a:p>
            <a:pPr marL="0" indent="0">
              <a:buNone/>
              <a:defRPr/>
            </a:pPr>
            <a:r>
              <a:rPr lang="fr-CA" dirty="0" smtClean="0"/>
              <a:t>CIUSSS de l’Est-de-l’Île-de</a:t>
            </a:r>
            <a:r>
              <a:rPr lang="fr-CA" dirty="0"/>
              <a:t>-</a:t>
            </a:r>
            <a:r>
              <a:rPr lang="fr-CA" dirty="0" smtClean="0"/>
              <a:t>Montréal</a:t>
            </a:r>
          </a:p>
          <a:p>
            <a:pPr lvl="1">
              <a:defRPr/>
            </a:pPr>
            <a:r>
              <a:rPr lang="fr-CA" dirty="0" smtClean="0"/>
              <a:t>IUSMM</a:t>
            </a:r>
          </a:p>
          <a:p>
            <a:pPr lvl="1">
              <a:defRPr/>
            </a:pPr>
            <a:r>
              <a:rPr lang="fr-CA" dirty="0" smtClean="0"/>
              <a:t>RLS Lucille </a:t>
            </a:r>
            <a:r>
              <a:rPr lang="fr-CA" dirty="0" err="1" smtClean="0"/>
              <a:t>Teasdale</a:t>
            </a:r>
            <a:endParaRPr lang="fr-CA" dirty="0" smtClean="0"/>
          </a:p>
          <a:p>
            <a:pPr marL="57150" indent="0">
              <a:buNone/>
              <a:defRPr/>
            </a:pPr>
            <a:r>
              <a:rPr lang="fr-CA" dirty="0" smtClean="0"/>
              <a:t>CIUSSS du Centre-Sud-de-Montréal</a:t>
            </a:r>
          </a:p>
          <a:p>
            <a:pPr lvl="1">
              <a:defRPr/>
            </a:pPr>
            <a:r>
              <a:rPr lang="fr-CA" dirty="0" smtClean="0"/>
              <a:t>RLS Sud Ouest Verdun</a:t>
            </a:r>
          </a:p>
          <a:p>
            <a:pPr lvl="1">
              <a:defRPr/>
            </a:pPr>
            <a:r>
              <a:rPr lang="fr-CA" dirty="0" smtClean="0"/>
              <a:t>RLS Jeanne-Mance</a:t>
            </a:r>
          </a:p>
          <a:p>
            <a:pPr marL="57150" indent="0">
              <a:buNone/>
              <a:defRPr/>
            </a:pPr>
            <a:r>
              <a:rPr lang="fr-CA" dirty="0" smtClean="0"/>
              <a:t>Centre universitaire de santé McGill</a:t>
            </a:r>
            <a:endParaRPr lang="fr-CA" u="sng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fr-CA" dirty="0" smtClean="0"/>
          </a:p>
          <a:p>
            <a:pPr>
              <a:defRPr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9107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87388" y="339566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fr-CA" dirty="0" smtClean="0"/>
              <a:t>Le devoir d’agir</a:t>
            </a:r>
            <a:endParaRPr lang="fr-CA" dirty="0"/>
          </a:p>
        </p:txBody>
      </p:sp>
      <p:sp>
        <p:nvSpPr>
          <p:cNvPr id="12291" name="Espace réservé du texte 4"/>
          <p:cNvSpPr>
            <a:spLocks noGrp="1"/>
          </p:cNvSpPr>
          <p:nvPr>
            <p:ph type="body" idx="1"/>
          </p:nvPr>
        </p:nvSpPr>
        <p:spPr>
          <a:xfrm>
            <a:off x="685800" y="4764088"/>
            <a:ext cx="7772400" cy="1500187"/>
          </a:xfrm>
        </p:spPr>
        <p:txBody>
          <a:bodyPr/>
          <a:lstStyle/>
          <a:p>
            <a:endParaRPr lang="fr-CA" altLang="fr-FR" smtClean="0">
              <a:cs typeface="Geneva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1979613" y="274638"/>
            <a:ext cx="6192837" cy="1143000"/>
          </a:xfrm>
        </p:spPr>
        <p:txBody>
          <a:bodyPr/>
          <a:lstStyle/>
          <a:p>
            <a:pPr marL="342900" indent="-342900" algn="ctr"/>
            <a:r>
              <a:rPr lang="fr-CA" altLang="fr-FR" dirty="0" smtClean="0">
                <a:cs typeface="Geneva" pitchFamily="1" charset="0"/>
              </a:rPr>
              <a:t/>
            </a:r>
            <a:br>
              <a:rPr lang="fr-CA" altLang="fr-FR" dirty="0" smtClean="0">
                <a:cs typeface="Geneva" pitchFamily="1" charset="0"/>
              </a:rPr>
            </a:br>
            <a:r>
              <a:rPr lang="fr-CA" altLang="fr-FR" sz="3600" dirty="0" smtClean="0">
                <a:cs typeface="Geneva" pitchFamily="1" charset="0"/>
              </a:rPr>
              <a:t>Orientations ministérielles 2011*</a:t>
            </a:r>
            <a:r>
              <a:rPr lang="fr-CA" altLang="fr-FR" dirty="0" smtClean="0">
                <a:cs typeface="Geneva" pitchFamily="1" charset="0"/>
              </a:rPr>
              <a:t/>
            </a:r>
            <a:br>
              <a:rPr lang="fr-CA" altLang="fr-FR" dirty="0" smtClean="0">
                <a:cs typeface="Geneva" pitchFamily="1" charset="0"/>
              </a:rPr>
            </a:br>
            <a:endParaRPr lang="fr-CA" altLang="fr-FR" dirty="0" smtClean="0">
              <a:cs typeface="Geneva" pitchFamily="1" charset="0"/>
            </a:endParaRPr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425354"/>
          </a:xfrm>
        </p:spPr>
        <p:txBody>
          <a:bodyPr/>
          <a:lstStyle/>
          <a:p>
            <a:r>
              <a:rPr lang="fr-CA" altLang="fr-FR" sz="2200" dirty="0" smtClean="0">
                <a:cs typeface="Geneva" pitchFamily="1" charset="0"/>
              </a:rPr>
              <a:t>Accès aux services en temps opportun: accessibilité et qualité</a:t>
            </a:r>
          </a:p>
          <a:p>
            <a:r>
              <a:rPr lang="fr-CA" altLang="fr-FR" sz="2200" dirty="0" smtClean="0">
                <a:cs typeface="Geneva" pitchFamily="1" charset="0"/>
              </a:rPr>
              <a:t>Réponse à 70% des besoins en services de proximité</a:t>
            </a:r>
          </a:p>
          <a:p>
            <a:r>
              <a:rPr lang="fr-CA" altLang="fr-FR" sz="2200" dirty="0" smtClean="0">
                <a:cs typeface="Geneva" pitchFamily="1" charset="0"/>
              </a:rPr>
              <a:t>Philosophie axée sur le rétablissement</a:t>
            </a:r>
          </a:p>
          <a:p>
            <a:r>
              <a:rPr lang="fr-CA" altLang="fr-FR" sz="2200" dirty="0" smtClean="0">
                <a:cs typeface="Geneva" pitchFamily="1" charset="0"/>
              </a:rPr>
              <a:t>Bonne évaluation au GASMA</a:t>
            </a:r>
          </a:p>
          <a:p>
            <a:r>
              <a:rPr lang="fr-CA" altLang="fr-FR" sz="2200" dirty="0" smtClean="0">
                <a:cs typeface="Geneva" pitchFamily="1" charset="0"/>
              </a:rPr>
              <a:t>Hiérarchisation des services</a:t>
            </a:r>
          </a:p>
          <a:p>
            <a:r>
              <a:rPr lang="fr-CA" altLang="fr-FR" sz="2200" dirty="0" smtClean="0">
                <a:cs typeface="Geneva" pitchFamily="1" charset="0"/>
              </a:rPr>
              <a:t>Soins en étapes</a:t>
            </a:r>
          </a:p>
          <a:p>
            <a:r>
              <a:rPr lang="fr-CA" altLang="fr-FR" sz="2200" dirty="0" smtClean="0">
                <a:cs typeface="Geneva" pitchFamily="1" charset="0"/>
              </a:rPr>
              <a:t>Soutien à l’autogestion des soins</a:t>
            </a:r>
          </a:p>
          <a:p>
            <a:r>
              <a:rPr lang="fr-CA" altLang="fr-FR" sz="2200" dirty="0" smtClean="0">
                <a:cs typeface="Geneva" pitchFamily="1" charset="0"/>
              </a:rPr>
              <a:t>Soins en collaboration</a:t>
            </a:r>
          </a:p>
          <a:p>
            <a:r>
              <a:rPr lang="fr-CA" altLang="fr-FR" sz="2200" dirty="0" smtClean="0">
                <a:cs typeface="Geneva" pitchFamily="1" charset="0"/>
              </a:rPr>
              <a:t>Utilisation d’outils pour mesurer la réponse aux </a:t>
            </a:r>
            <a:r>
              <a:rPr lang="fr-CA" altLang="fr-FR" sz="2200" dirty="0" err="1" smtClean="0">
                <a:cs typeface="Geneva" pitchFamily="1" charset="0"/>
              </a:rPr>
              <a:t>Tx</a:t>
            </a:r>
            <a:endParaRPr lang="fr-CA" altLang="fr-FR" sz="2200" dirty="0" smtClean="0">
              <a:cs typeface="Geneva" pitchFamily="1" charset="0"/>
            </a:endParaRPr>
          </a:p>
          <a:p>
            <a:r>
              <a:rPr lang="fr-CA" altLang="fr-FR" sz="2200" dirty="0" smtClean="0">
                <a:cs typeface="Geneva" pitchFamily="1" charset="0"/>
              </a:rPr>
              <a:t>Soutien clinique par conseiller clinique, professionnel </a:t>
            </a:r>
            <a:br>
              <a:rPr lang="fr-CA" altLang="fr-FR" sz="2200" dirty="0" smtClean="0">
                <a:cs typeface="Geneva" pitchFamily="1" charset="0"/>
              </a:rPr>
            </a:br>
            <a:r>
              <a:rPr lang="fr-CA" altLang="fr-FR" sz="2200" dirty="0" smtClean="0">
                <a:cs typeface="Geneva" pitchFamily="1" charset="0"/>
              </a:rPr>
              <a:t>répondant, MSRP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408238" y="6408738"/>
            <a:ext cx="4327525" cy="365125"/>
          </a:xfrm>
        </p:spPr>
        <p:txBody>
          <a:bodyPr/>
          <a:lstStyle/>
          <a:p>
            <a:pPr>
              <a:defRPr/>
            </a:pPr>
            <a:r>
              <a:rPr lang="fr-CA" dirty="0"/>
              <a:t>* http://publications.msss.gouv.qc.ca/msss/document-000672/</a:t>
            </a:r>
          </a:p>
          <a:p>
            <a:pPr>
              <a:defRPr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5385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1979613" y="274638"/>
            <a:ext cx="6192837" cy="1143000"/>
          </a:xfrm>
        </p:spPr>
        <p:txBody>
          <a:bodyPr/>
          <a:lstStyle/>
          <a:p>
            <a:r>
              <a:rPr lang="fr-CA" altLang="fr-FR" dirty="0" smtClean="0">
                <a:cs typeface="Geneva" pitchFamily="1" charset="0"/>
              </a:rPr>
              <a:t>Mais, dans les faits…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altLang="fr-FR" sz="2700" dirty="0" smtClean="0">
                <a:cs typeface="Geneva" pitchFamily="1" charset="0"/>
              </a:rPr>
              <a:t>Accessibilité limitée (liste d’attente)</a:t>
            </a:r>
          </a:p>
          <a:p>
            <a:r>
              <a:rPr lang="fr-CA" altLang="fr-FR" sz="2700" dirty="0" smtClean="0">
                <a:cs typeface="Geneva" pitchFamily="1" charset="0"/>
              </a:rPr>
              <a:t>Absence d’une culture de 1</a:t>
            </a:r>
            <a:r>
              <a:rPr lang="fr-CA" altLang="fr-FR" sz="2700" baseline="30000" dirty="0" smtClean="0">
                <a:cs typeface="Geneva" pitchFamily="1" charset="0"/>
              </a:rPr>
              <a:t>re</a:t>
            </a:r>
            <a:r>
              <a:rPr lang="fr-CA" altLang="fr-FR" sz="2700" dirty="0" smtClean="0">
                <a:cs typeface="Geneva" pitchFamily="1" charset="0"/>
              </a:rPr>
              <a:t> ligne = repères de </a:t>
            </a:r>
            <a:br>
              <a:rPr lang="fr-CA" altLang="fr-FR" sz="2700" dirty="0" smtClean="0">
                <a:cs typeface="Geneva" pitchFamily="1" charset="0"/>
              </a:rPr>
            </a:br>
            <a:r>
              <a:rPr lang="fr-CA" altLang="fr-FR" sz="2700" dirty="0" smtClean="0">
                <a:cs typeface="Geneva" pitchFamily="1" charset="0"/>
              </a:rPr>
              <a:t>2</a:t>
            </a:r>
            <a:r>
              <a:rPr lang="fr-CA" altLang="fr-FR" sz="2700" baseline="30000" dirty="0" smtClean="0">
                <a:cs typeface="Geneva" pitchFamily="1" charset="0"/>
              </a:rPr>
              <a:t>e</a:t>
            </a:r>
            <a:r>
              <a:rPr lang="fr-CA" altLang="fr-FR" sz="2700" dirty="0" smtClean="0">
                <a:cs typeface="Geneva" pitchFamily="1" charset="0"/>
              </a:rPr>
              <a:t> ligne (impacts sur les pratiques)</a:t>
            </a:r>
          </a:p>
          <a:p>
            <a:r>
              <a:rPr lang="fr-CA" altLang="fr-FR" sz="2700" dirty="0" err="1" smtClean="0">
                <a:cs typeface="Geneva" pitchFamily="1" charset="0"/>
              </a:rPr>
              <a:t>Omnis</a:t>
            </a:r>
            <a:r>
              <a:rPr lang="fr-CA" altLang="fr-FR" sz="2700" dirty="0" smtClean="0">
                <a:cs typeface="Geneva" pitchFamily="1" charset="0"/>
              </a:rPr>
              <a:t> peu supportés – soins de collaboration</a:t>
            </a:r>
          </a:p>
          <a:p>
            <a:r>
              <a:rPr lang="fr-CA" altLang="fr-FR" sz="2700" dirty="0" smtClean="0">
                <a:cs typeface="Geneva" pitchFamily="1" charset="0"/>
              </a:rPr>
              <a:t>Orientations ministérielles peu connues</a:t>
            </a:r>
          </a:p>
          <a:p>
            <a:r>
              <a:rPr lang="fr-CA" altLang="fr-FR" sz="2700" dirty="0" smtClean="0">
                <a:cs typeface="Geneva" pitchFamily="1" charset="0"/>
              </a:rPr>
              <a:t>Rôle et fonctions des GASMA peu efficients</a:t>
            </a:r>
          </a:p>
          <a:p>
            <a:r>
              <a:rPr lang="fr-CA" altLang="fr-FR" sz="2700" dirty="0" smtClean="0">
                <a:cs typeface="Geneva" pitchFamily="1" charset="0"/>
              </a:rPr>
              <a:t>Absence historique de cadre </a:t>
            </a:r>
            <a:r>
              <a:rPr lang="fr-CA" altLang="fr-FR" sz="2700" dirty="0" err="1" smtClean="0">
                <a:cs typeface="Geneva" pitchFamily="1" charset="0"/>
              </a:rPr>
              <a:t>clinico</a:t>
            </a:r>
            <a:r>
              <a:rPr lang="fr-CA" altLang="fr-FR" sz="2700" dirty="0" smtClean="0">
                <a:cs typeface="Geneva" pitchFamily="1" charset="0"/>
              </a:rPr>
              <a:t>-administratif</a:t>
            </a:r>
          </a:p>
          <a:p>
            <a:pPr marL="0" indent="0">
              <a:buNone/>
            </a:pPr>
            <a:endParaRPr lang="fr-CA" altLang="fr-FR" dirty="0" smtClean="0">
              <a:cs typeface="Geneva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73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JASM">
      <a:dk1>
        <a:sysClr val="windowText" lastClr="000000"/>
      </a:dk1>
      <a:lt1>
        <a:sysClr val="window" lastClr="FFFFFF"/>
      </a:lt1>
      <a:dk2>
        <a:srgbClr val="0095CA"/>
      </a:dk2>
      <a:lt2>
        <a:srgbClr val="4D4D4D"/>
      </a:lt2>
      <a:accent1>
        <a:srgbClr val="0061A5"/>
      </a:accent1>
      <a:accent2>
        <a:srgbClr val="62C1E1"/>
      </a:accent2>
      <a:accent3>
        <a:srgbClr val="75DFEF"/>
      </a:accent3>
      <a:accent4>
        <a:srgbClr val="006699"/>
      </a:accent4>
      <a:accent5>
        <a:srgbClr val="336699"/>
      </a:accent5>
      <a:accent6>
        <a:srgbClr val="CCECF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JASM">
    <a:dk1>
      <a:sysClr val="windowText" lastClr="000000"/>
    </a:dk1>
    <a:lt1>
      <a:sysClr val="window" lastClr="FFFFFF"/>
    </a:lt1>
    <a:dk2>
      <a:srgbClr val="0095CA"/>
    </a:dk2>
    <a:lt2>
      <a:srgbClr val="4D4D4D"/>
    </a:lt2>
    <a:accent1>
      <a:srgbClr val="0061A5"/>
    </a:accent1>
    <a:accent2>
      <a:srgbClr val="62C1E1"/>
    </a:accent2>
    <a:accent3>
      <a:srgbClr val="75DFEF"/>
    </a:accent3>
    <a:accent4>
      <a:srgbClr val="006699"/>
    </a:accent4>
    <a:accent5>
      <a:srgbClr val="336699"/>
    </a:accent5>
    <a:accent6>
      <a:srgbClr val="CCECFF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1018</TotalTime>
  <Words>1728</Words>
  <Application>Microsoft Office PowerPoint</Application>
  <PresentationFormat>Affichage à l'écran (4:3)</PresentationFormat>
  <Paragraphs>452</Paragraphs>
  <Slides>52</Slides>
  <Notes>12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52</vt:i4>
      </vt:variant>
    </vt:vector>
  </HeadingPairs>
  <TitlesOfParts>
    <vt:vector size="53" baseType="lpstr">
      <vt:lpstr>Thème Office</vt:lpstr>
      <vt:lpstr>Présentation PowerPoint</vt:lpstr>
      <vt:lpstr>Offre de services de groupe à court terme pour les personnes présentant un trouble de la personnalité : des ingrédients actifs à proposer pour améliorer l’accès aux services de première ligne</vt:lpstr>
      <vt:lpstr>Objectifs</vt:lpstr>
      <vt:lpstr>Le Centre national d’excellence en santé mentale</vt:lpstr>
      <vt:lpstr>Le CNESM et le TP</vt:lpstr>
      <vt:lpstr>CNESM : ses partenaires</vt:lpstr>
      <vt:lpstr>Le devoir d’agir</vt:lpstr>
      <vt:lpstr> Orientations ministérielles 2011* </vt:lpstr>
      <vt:lpstr>Mais, dans les faits…</vt:lpstr>
      <vt:lpstr>C’est aussi vrai pour les troubles de la personnalité</vt:lpstr>
      <vt:lpstr>Des pistes de solutions existent</vt:lpstr>
      <vt:lpstr>des symptômes qui ne donnent pas toujours envie d’aider</vt:lpstr>
      <vt:lpstr>Le trouble de personnalité limite</vt:lpstr>
      <vt:lpstr>Présentation PowerPoint</vt:lpstr>
      <vt:lpstr>Ce qui rend complexe l’intervention?</vt:lpstr>
      <vt:lpstr>Des symptômes qui inquiètent et déstabilisent…</vt:lpstr>
      <vt:lpstr>Prévalence, importance et conséquences</vt:lpstr>
      <vt:lpstr>Prévalence*</vt:lpstr>
      <vt:lpstr>Âge d’apparition du TPL</vt:lpstr>
      <vt:lpstr>Prévalence annuelle des troubles de la personnalité du groupe B selon l’âge et le sexe, Québec, 2000-01 et 2011-12</vt:lpstr>
      <vt:lpstr>Importance</vt:lpstr>
      <vt:lpstr>Hospitalisations et utilisation des services de santé</vt:lpstr>
      <vt:lpstr>Risque suicidaire</vt:lpstr>
      <vt:lpstr>Risque suicidaire</vt:lpstr>
      <vt:lpstr>Risque suicidaire</vt:lpstr>
      <vt:lpstr>Mortalité</vt:lpstr>
      <vt:lpstr>Risque suicidaire chez les adolescents</vt:lpstr>
      <vt:lpstr>Hospitalisation et utilisation des services de santé - adolescents</vt:lpstr>
      <vt:lpstr>Utilisation des services de psycho sociaux</vt:lpstr>
      <vt:lpstr>Les constats des services spécialisés DE la 2e ligne</vt:lpstr>
      <vt:lpstr>Trouble de personnalité limite </vt:lpstr>
      <vt:lpstr>Facteurs déterminants dans le traitement des TP</vt:lpstr>
      <vt:lpstr>Points communs des traitements efficaces </vt:lpstr>
      <vt:lpstr>Des traitements efficaces?</vt:lpstr>
      <vt:lpstr>Des traitements efficaces?</vt:lpstr>
      <vt:lpstr>Les prochaines tendances</vt:lpstr>
      <vt:lpstr>Facteurs déterminants dans le traitement des personnes ayant un  TP*</vt:lpstr>
      <vt:lpstr>Des approches prometteuses d’intervention en 1re ligne</vt:lpstr>
      <vt:lpstr>4 modèles intéressants</vt:lpstr>
      <vt:lpstr>Évaluation de la clientèle</vt:lpstr>
      <vt:lpstr>Intervention de groupe</vt:lpstr>
      <vt:lpstr>Structure de l’intervention</vt:lpstr>
      <vt:lpstr>Suivi post-groupe</vt:lpstr>
      <vt:lpstr>Retombées quantitatives</vt:lpstr>
      <vt:lpstr>Retombées qualitatives</vt:lpstr>
      <vt:lpstr>Conclusion</vt:lpstr>
      <vt:lpstr>Ingrédients actifs</vt:lpstr>
      <vt:lpstr>Contenu des groupes </vt:lpstr>
      <vt:lpstr>Animation des groupes</vt:lpstr>
      <vt:lpstr>Mesure d’impacts</vt:lpstr>
      <vt:lpstr>Les suites …</vt:lpstr>
      <vt:lpstr>Questions - commentaires</vt:lpstr>
    </vt:vector>
  </TitlesOfParts>
  <Company>MSSS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Stéphanie Brochier</dc:creator>
  <cp:lastModifiedBy>cnesm</cp:lastModifiedBy>
  <cp:revision>99</cp:revision>
  <dcterms:created xsi:type="dcterms:W3CDTF">2013-04-16T13:33:00Z</dcterms:created>
  <dcterms:modified xsi:type="dcterms:W3CDTF">2016-05-03T11:07:09Z</dcterms:modified>
</cp:coreProperties>
</file>