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8" r:id="rId2"/>
    <p:sldId id="283" r:id="rId3"/>
    <p:sldId id="284" r:id="rId4"/>
    <p:sldId id="285" r:id="rId5"/>
    <p:sldId id="286" r:id="rId6"/>
    <p:sldId id="287" r:id="rId7"/>
    <p:sldId id="257" r:id="rId8"/>
    <p:sldId id="265" r:id="rId9"/>
    <p:sldId id="300" r:id="rId10"/>
    <p:sldId id="301" r:id="rId11"/>
    <p:sldId id="296" r:id="rId12"/>
    <p:sldId id="310" r:id="rId13"/>
    <p:sldId id="280" r:id="rId14"/>
    <p:sldId id="282" r:id="rId15"/>
    <p:sldId id="291" r:id="rId16"/>
    <p:sldId id="302" r:id="rId17"/>
    <p:sldId id="288" r:id="rId18"/>
    <p:sldId id="303" r:id="rId19"/>
    <p:sldId id="305" r:id="rId20"/>
    <p:sldId id="304" r:id="rId21"/>
    <p:sldId id="294" r:id="rId22"/>
    <p:sldId id="299" r:id="rId23"/>
    <p:sldId id="307" r:id="rId24"/>
    <p:sldId id="290" r:id="rId25"/>
    <p:sldId id="292" r:id="rId26"/>
    <p:sldId id="289" r:id="rId27"/>
    <p:sldId id="273" r:id="rId28"/>
    <p:sldId id="276" r:id="rId29"/>
    <p:sldId id="314" r:id="rId30"/>
    <p:sldId id="315" r:id="rId31"/>
    <p:sldId id="261" r:id="rId32"/>
    <p:sldId id="270" r:id="rId33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HALIE BOUCHARD" initials="NB" lastIdx="10" clrIdx="0"/>
  <p:cmAuthor id="1" name="SPOT CCS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D52"/>
    <a:srgbClr val="C45D08"/>
    <a:srgbClr val="F27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6232" autoAdjust="0"/>
  </p:normalViewPr>
  <p:slideViewPr>
    <p:cSldViewPr>
      <p:cViewPr>
        <p:scale>
          <a:sx n="94" d="100"/>
          <a:sy n="94" d="100"/>
        </p:scale>
        <p:origin x="-21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FA35B-0C7B-4F42-8469-E6EC9836551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50357F1-5370-4FE4-B324-3F72A84DE66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r-CA" sz="2200" dirty="0" smtClean="0">
              <a:solidFill>
                <a:schemeClr val="tx1"/>
              </a:solidFill>
            </a:rPr>
            <a:t>Améliorer l’état de santé des personnes marginalisées, désaffiliées, en situation de vulnérabilité </a:t>
          </a:r>
          <a:r>
            <a:rPr lang="fr-CA" sz="2200" dirty="0" err="1" smtClean="0">
              <a:solidFill>
                <a:schemeClr val="tx1"/>
              </a:solidFill>
            </a:rPr>
            <a:t>sociosanitaire</a:t>
          </a:r>
          <a:r>
            <a:rPr lang="fr-CA" sz="2200" dirty="0" smtClean="0">
              <a:solidFill>
                <a:schemeClr val="tx1"/>
              </a:solidFill>
            </a:rPr>
            <a:t>, non rejointes par l’offre de soins et services existante. </a:t>
          </a:r>
          <a:endParaRPr lang="fr-FR" sz="2200" dirty="0">
            <a:solidFill>
              <a:schemeClr val="tx1"/>
            </a:solidFill>
          </a:endParaRPr>
        </a:p>
      </dgm:t>
    </dgm:pt>
    <dgm:pt modelId="{FD85FA16-BFC8-4EF0-9D41-5B5BC8C8561A}" type="parTrans" cxnId="{61C6655B-3FA2-4F19-BC64-E6844554C1A9}">
      <dgm:prSet/>
      <dgm:spPr/>
      <dgm:t>
        <a:bodyPr/>
        <a:lstStyle/>
        <a:p>
          <a:endParaRPr lang="fr-FR"/>
        </a:p>
      </dgm:t>
    </dgm:pt>
    <dgm:pt modelId="{1CEE20BF-8CF6-40DE-A1B0-89DC3CC5BB1E}" type="sibTrans" cxnId="{61C6655B-3FA2-4F19-BC64-E6844554C1A9}">
      <dgm:prSet/>
      <dgm:spPr/>
      <dgm:t>
        <a:bodyPr/>
        <a:lstStyle/>
        <a:p>
          <a:endParaRPr lang="fr-FR"/>
        </a:p>
      </dgm:t>
    </dgm:pt>
    <dgm:pt modelId="{A8F698B2-066F-4A65-9757-0B5CFE48FAC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r-CA" sz="2400" dirty="0" smtClean="0">
              <a:solidFill>
                <a:schemeClr val="tx1"/>
              </a:solidFill>
            </a:rPr>
            <a:t>Former une relève professionnelle sensibilisée aux enjeux sociaux et aux besoins de santé de ces personnes.</a:t>
          </a:r>
          <a:endParaRPr lang="fr-FR" sz="2400" dirty="0">
            <a:solidFill>
              <a:schemeClr val="tx1"/>
            </a:solidFill>
          </a:endParaRPr>
        </a:p>
      </dgm:t>
    </dgm:pt>
    <dgm:pt modelId="{9F7F6178-571B-4B71-9DDC-03CFB85F640E}" type="parTrans" cxnId="{52D49B5D-D29C-464B-84E9-3C3723860462}">
      <dgm:prSet/>
      <dgm:spPr/>
      <dgm:t>
        <a:bodyPr/>
        <a:lstStyle/>
        <a:p>
          <a:endParaRPr lang="fr-FR"/>
        </a:p>
      </dgm:t>
    </dgm:pt>
    <dgm:pt modelId="{BBB5CD20-89D2-4202-8341-56C7FD0F4CAB}" type="sibTrans" cxnId="{52D49B5D-D29C-464B-84E9-3C3723860462}">
      <dgm:prSet/>
      <dgm:spPr/>
      <dgm:t>
        <a:bodyPr/>
        <a:lstStyle/>
        <a:p>
          <a:endParaRPr lang="fr-FR"/>
        </a:p>
      </dgm:t>
    </dgm:pt>
    <dgm:pt modelId="{1228B107-7426-46B1-9227-094F70F512E4}" type="pres">
      <dgm:prSet presAssocID="{C4AFA35B-0C7B-4F42-8469-E6EC983655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D76470-3650-4D37-A7A4-C7524969CC1A}" type="pres">
      <dgm:prSet presAssocID="{850357F1-5370-4FE4-B324-3F72A84DE666}" presName="node" presStyleLbl="node1" presStyleIdx="0" presStyleCnt="2" custScaleY="15661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C6CE1E32-8571-4C92-9F08-B279FCA9E898}" type="pres">
      <dgm:prSet presAssocID="{1CEE20BF-8CF6-40DE-A1B0-89DC3CC5BB1E}" presName="sibTrans" presStyleCnt="0"/>
      <dgm:spPr/>
    </dgm:pt>
    <dgm:pt modelId="{6966A5F8-819E-4FD6-A0AB-14A4154ABA43}" type="pres">
      <dgm:prSet presAssocID="{A8F698B2-066F-4A65-9757-0B5CFE48FAC5}" presName="node" presStyleLbl="node1" presStyleIdx="1" presStyleCnt="2" custScaleY="15661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</dgm:ptLst>
  <dgm:cxnLst>
    <dgm:cxn modelId="{61C6655B-3FA2-4F19-BC64-E6844554C1A9}" srcId="{C4AFA35B-0C7B-4F42-8469-E6EC9836551E}" destId="{850357F1-5370-4FE4-B324-3F72A84DE666}" srcOrd="0" destOrd="0" parTransId="{FD85FA16-BFC8-4EF0-9D41-5B5BC8C8561A}" sibTransId="{1CEE20BF-8CF6-40DE-A1B0-89DC3CC5BB1E}"/>
    <dgm:cxn modelId="{52D49B5D-D29C-464B-84E9-3C3723860462}" srcId="{C4AFA35B-0C7B-4F42-8469-E6EC9836551E}" destId="{A8F698B2-066F-4A65-9757-0B5CFE48FAC5}" srcOrd="1" destOrd="0" parTransId="{9F7F6178-571B-4B71-9DDC-03CFB85F640E}" sibTransId="{BBB5CD20-89D2-4202-8341-56C7FD0F4CAB}"/>
    <dgm:cxn modelId="{F4C02D99-78C4-4B4A-81DE-60642129CE6F}" type="presOf" srcId="{A8F698B2-066F-4A65-9757-0B5CFE48FAC5}" destId="{6966A5F8-819E-4FD6-A0AB-14A4154ABA43}" srcOrd="0" destOrd="0" presId="urn:microsoft.com/office/officeart/2005/8/layout/default#1"/>
    <dgm:cxn modelId="{E11E10E3-67B8-41D7-AB8E-5E23CF32D0D4}" type="presOf" srcId="{C4AFA35B-0C7B-4F42-8469-E6EC9836551E}" destId="{1228B107-7426-46B1-9227-094F70F512E4}" srcOrd="0" destOrd="0" presId="urn:microsoft.com/office/officeart/2005/8/layout/default#1"/>
    <dgm:cxn modelId="{581A73D2-3299-412B-9CB1-6CFE9E262A79}" type="presOf" srcId="{850357F1-5370-4FE4-B324-3F72A84DE666}" destId="{A4D76470-3650-4D37-A7A4-C7524969CC1A}" srcOrd="0" destOrd="0" presId="urn:microsoft.com/office/officeart/2005/8/layout/default#1"/>
    <dgm:cxn modelId="{CDA6A9FC-922C-4151-86FB-995FDE30D96D}" type="presParOf" srcId="{1228B107-7426-46B1-9227-094F70F512E4}" destId="{A4D76470-3650-4D37-A7A4-C7524969CC1A}" srcOrd="0" destOrd="0" presId="urn:microsoft.com/office/officeart/2005/8/layout/default#1"/>
    <dgm:cxn modelId="{65DFD339-337D-489A-BF5A-70E9DAB8D1CE}" type="presParOf" srcId="{1228B107-7426-46B1-9227-094F70F512E4}" destId="{C6CE1E32-8571-4C92-9F08-B279FCA9E898}" srcOrd="1" destOrd="0" presId="urn:microsoft.com/office/officeart/2005/8/layout/default#1"/>
    <dgm:cxn modelId="{E6274D0D-8320-4671-89B1-64247085D2D8}" type="presParOf" srcId="{1228B107-7426-46B1-9227-094F70F512E4}" destId="{6966A5F8-819E-4FD6-A0AB-14A4154ABA43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8356E-C749-4B42-8949-A93C8784E0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D4E2B0B-EF78-4D5F-BE50-D2F6B2A7D87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fr-CA" dirty="0" smtClean="0"/>
            <a:t>Des valeurs en pratique </a:t>
          </a:r>
          <a:endParaRPr lang="fr-FR" dirty="0"/>
        </a:p>
      </dgm:t>
    </dgm:pt>
    <dgm:pt modelId="{9B40CBDF-55F8-4C94-95D9-06EF0A87F24F}" type="sibTrans" cxnId="{7F694BFB-F145-4B9B-AF33-885B64343AA5}">
      <dgm:prSet/>
      <dgm:spPr/>
      <dgm:t>
        <a:bodyPr/>
        <a:lstStyle/>
        <a:p>
          <a:endParaRPr lang="fr-FR"/>
        </a:p>
      </dgm:t>
    </dgm:pt>
    <dgm:pt modelId="{331755A0-37FC-447E-90FD-52F2BC20CBB1}" type="parTrans" cxnId="{7F694BFB-F145-4B9B-AF33-885B64343AA5}">
      <dgm:prSet/>
      <dgm:spPr/>
      <dgm:t>
        <a:bodyPr/>
        <a:lstStyle/>
        <a:p>
          <a:endParaRPr lang="fr-FR"/>
        </a:p>
      </dgm:t>
    </dgm:pt>
    <dgm:pt modelId="{578F2145-AB62-426F-93E5-ED4F305050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fr-CA" dirty="0" smtClean="0"/>
            <a:t>Une gestion participative de l’OBNL</a:t>
          </a:r>
          <a:endParaRPr lang="fr-FR" dirty="0"/>
        </a:p>
      </dgm:t>
    </dgm:pt>
    <dgm:pt modelId="{D9273DF5-105C-4FF9-AFD4-B5D433E96BAF}" type="sibTrans" cxnId="{E6CC466A-F8D4-4DD7-B9B9-559D4B7F4E4F}">
      <dgm:prSet/>
      <dgm:spPr/>
      <dgm:t>
        <a:bodyPr/>
        <a:lstStyle/>
        <a:p>
          <a:endParaRPr lang="fr-FR"/>
        </a:p>
      </dgm:t>
    </dgm:pt>
    <dgm:pt modelId="{370D2D2B-417D-44A1-80B6-629AD6E250AE}" type="parTrans" cxnId="{E6CC466A-F8D4-4DD7-B9B9-559D4B7F4E4F}">
      <dgm:prSet/>
      <dgm:spPr/>
      <dgm:t>
        <a:bodyPr/>
        <a:lstStyle/>
        <a:p>
          <a:endParaRPr lang="fr-FR"/>
        </a:p>
      </dgm:t>
    </dgm:pt>
    <dgm:pt modelId="{FFD8F815-A641-4C05-840A-A73901E4761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fr-CA" dirty="0" smtClean="0"/>
            <a:t>Un but d’amélioration de l’accessibilité géographique et sociale des soins </a:t>
          </a:r>
          <a:endParaRPr lang="fr-FR" dirty="0"/>
        </a:p>
      </dgm:t>
    </dgm:pt>
    <dgm:pt modelId="{4B93ECC4-E4D7-46AC-B682-01DDC8F825F1}" type="sibTrans" cxnId="{DEBB7203-262B-41B1-BCBD-8027723ABB27}">
      <dgm:prSet/>
      <dgm:spPr/>
      <dgm:t>
        <a:bodyPr/>
        <a:lstStyle/>
        <a:p>
          <a:endParaRPr lang="fr-FR"/>
        </a:p>
      </dgm:t>
    </dgm:pt>
    <dgm:pt modelId="{4CA5916C-3C37-4E94-8385-02B15DC05A92}" type="parTrans" cxnId="{DEBB7203-262B-41B1-BCBD-8027723ABB27}">
      <dgm:prSet/>
      <dgm:spPr/>
      <dgm:t>
        <a:bodyPr/>
        <a:lstStyle/>
        <a:p>
          <a:endParaRPr lang="fr-FR"/>
        </a:p>
      </dgm:t>
    </dgm:pt>
    <dgm:pt modelId="{2273972F-3926-4A1F-BB39-93314AA8BA2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r" rtl="0"/>
          <a:r>
            <a:rPr lang="fr-CA" dirty="0" smtClean="0"/>
            <a:t>…des principes qui favorisent la lutte aux inégalités sociales de santé</a:t>
          </a:r>
          <a:endParaRPr lang="fr-FR" dirty="0"/>
        </a:p>
      </dgm:t>
    </dgm:pt>
    <dgm:pt modelId="{79E7DAC7-396F-48DA-83DA-C8485B5C28A2}" type="parTrans" cxnId="{2AEF14CA-4091-4C6E-AF5F-7DDDC0E527E3}">
      <dgm:prSet/>
      <dgm:spPr/>
      <dgm:t>
        <a:bodyPr/>
        <a:lstStyle/>
        <a:p>
          <a:endParaRPr lang="fr-FR"/>
        </a:p>
      </dgm:t>
    </dgm:pt>
    <dgm:pt modelId="{31FE2B5F-6F84-4C99-A697-85C2E7DF83C7}" type="sibTrans" cxnId="{2AEF14CA-4091-4C6E-AF5F-7DDDC0E527E3}">
      <dgm:prSet/>
      <dgm:spPr/>
      <dgm:t>
        <a:bodyPr/>
        <a:lstStyle/>
        <a:p>
          <a:endParaRPr lang="fr-FR"/>
        </a:p>
      </dgm:t>
    </dgm:pt>
    <dgm:pt modelId="{41C2C05B-C9A0-412E-A581-3E4E9EB69889}" type="pres">
      <dgm:prSet presAssocID="{1DA8356E-C749-4B42-8949-A93C8784E0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455F2F-1415-4BE2-80A6-8D9AF7248023}" type="pres">
      <dgm:prSet presAssocID="{FFD8F815-A641-4C05-840A-A73901E4761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9143AF-95E4-454E-BA64-822C3022EE9C}" type="pres">
      <dgm:prSet presAssocID="{4B93ECC4-E4D7-46AC-B682-01DDC8F825F1}" presName="spacer" presStyleCnt="0"/>
      <dgm:spPr/>
    </dgm:pt>
    <dgm:pt modelId="{18E079CA-CD3F-4E74-BF4B-AC2D9FC011E4}" type="pres">
      <dgm:prSet presAssocID="{578F2145-AB62-426F-93E5-ED4F305050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30DEFA-2FE1-4045-90BC-384ACCEE6DEA}" type="pres">
      <dgm:prSet presAssocID="{D9273DF5-105C-4FF9-AFD4-B5D433E96BAF}" presName="spacer" presStyleCnt="0"/>
      <dgm:spPr/>
    </dgm:pt>
    <dgm:pt modelId="{1A8F7FC9-A906-493F-8733-3629F58B9D68}" type="pres">
      <dgm:prSet presAssocID="{4D4E2B0B-EF78-4D5F-BE50-D2F6B2A7D87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91951A-9CC1-4E2D-91DA-66FAF16DCB8F}" type="pres">
      <dgm:prSet presAssocID="{9B40CBDF-55F8-4C94-95D9-06EF0A87F24F}" presName="spacer" presStyleCnt="0"/>
      <dgm:spPr/>
    </dgm:pt>
    <dgm:pt modelId="{558BD764-D07E-4429-8CBE-65B3D29A4712}" type="pres">
      <dgm:prSet presAssocID="{2273972F-3926-4A1F-BB39-93314AA8BA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FC7B496-1BE3-4E3A-9FD9-BBA0BAFFBBB2}" type="presOf" srcId="{4D4E2B0B-EF78-4D5F-BE50-D2F6B2A7D87D}" destId="{1A8F7FC9-A906-493F-8733-3629F58B9D68}" srcOrd="0" destOrd="0" presId="urn:microsoft.com/office/officeart/2005/8/layout/vList2"/>
    <dgm:cxn modelId="{2AEF14CA-4091-4C6E-AF5F-7DDDC0E527E3}" srcId="{1DA8356E-C749-4B42-8949-A93C8784E030}" destId="{2273972F-3926-4A1F-BB39-93314AA8BA2C}" srcOrd="3" destOrd="0" parTransId="{79E7DAC7-396F-48DA-83DA-C8485B5C28A2}" sibTransId="{31FE2B5F-6F84-4C99-A697-85C2E7DF83C7}"/>
    <dgm:cxn modelId="{11862ED9-6E87-4F20-8EDF-3F501615AEFC}" type="presOf" srcId="{578F2145-AB62-426F-93E5-ED4F30505055}" destId="{18E079CA-CD3F-4E74-BF4B-AC2D9FC011E4}" srcOrd="0" destOrd="0" presId="urn:microsoft.com/office/officeart/2005/8/layout/vList2"/>
    <dgm:cxn modelId="{DC3EBDB9-094D-4096-9083-D1570ACB0AD8}" type="presOf" srcId="{FFD8F815-A641-4C05-840A-A73901E47616}" destId="{D3455F2F-1415-4BE2-80A6-8D9AF7248023}" srcOrd="0" destOrd="0" presId="urn:microsoft.com/office/officeart/2005/8/layout/vList2"/>
    <dgm:cxn modelId="{E6CC466A-F8D4-4DD7-B9B9-559D4B7F4E4F}" srcId="{1DA8356E-C749-4B42-8949-A93C8784E030}" destId="{578F2145-AB62-426F-93E5-ED4F30505055}" srcOrd="1" destOrd="0" parTransId="{370D2D2B-417D-44A1-80B6-629AD6E250AE}" sibTransId="{D9273DF5-105C-4FF9-AFD4-B5D433E96BAF}"/>
    <dgm:cxn modelId="{A4298563-D206-4454-B3AD-C87A2704E9C9}" type="presOf" srcId="{2273972F-3926-4A1F-BB39-93314AA8BA2C}" destId="{558BD764-D07E-4429-8CBE-65B3D29A4712}" srcOrd="0" destOrd="0" presId="urn:microsoft.com/office/officeart/2005/8/layout/vList2"/>
    <dgm:cxn modelId="{7F694BFB-F145-4B9B-AF33-885B64343AA5}" srcId="{1DA8356E-C749-4B42-8949-A93C8784E030}" destId="{4D4E2B0B-EF78-4D5F-BE50-D2F6B2A7D87D}" srcOrd="2" destOrd="0" parTransId="{331755A0-37FC-447E-90FD-52F2BC20CBB1}" sibTransId="{9B40CBDF-55F8-4C94-95D9-06EF0A87F24F}"/>
    <dgm:cxn modelId="{C3C2A062-C8CA-4E68-B798-0B4B320AE345}" type="presOf" srcId="{1DA8356E-C749-4B42-8949-A93C8784E030}" destId="{41C2C05B-C9A0-412E-A581-3E4E9EB69889}" srcOrd="0" destOrd="0" presId="urn:microsoft.com/office/officeart/2005/8/layout/vList2"/>
    <dgm:cxn modelId="{DEBB7203-262B-41B1-BCBD-8027723ABB27}" srcId="{1DA8356E-C749-4B42-8949-A93C8784E030}" destId="{FFD8F815-A641-4C05-840A-A73901E47616}" srcOrd="0" destOrd="0" parTransId="{4CA5916C-3C37-4E94-8385-02B15DC05A92}" sibTransId="{4B93ECC4-E4D7-46AC-B682-01DDC8F825F1}"/>
    <dgm:cxn modelId="{BEF5DD45-C27D-4C52-A166-7A2416C2394B}" type="presParOf" srcId="{41C2C05B-C9A0-412E-A581-3E4E9EB69889}" destId="{D3455F2F-1415-4BE2-80A6-8D9AF7248023}" srcOrd="0" destOrd="0" presId="urn:microsoft.com/office/officeart/2005/8/layout/vList2"/>
    <dgm:cxn modelId="{BD1EEC45-4C8D-4097-B4CB-B544AAFA0A89}" type="presParOf" srcId="{41C2C05B-C9A0-412E-A581-3E4E9EB69889}" destId="{D59143AF-95E4-454E-BA64-822C3022EE9C}" srcOrd="1" destOrd="0" presId="urn:microsoft.com/office/officeart/2005/8/layout/vList2"/>
    <dgm:cxn modelId="{ACB047F5-6413-4676-A49E-7FD19E4ECD58}" type="presParOf" srcId="{41C2C05B-C9A0-412E-A581-3E4E9EB69889}" destId="{18E079CA-CD3F-4E74-BF4B-AC2D9FC011E4}" srcOrd="2" destOrd="0" presId="urn:microsoft.com/office/officeart/2005/8/layout/vList2"/>
    <dgm:cxn modelId="{EC5FD8B2-F352-4AE8-BA7A-FBFF6FA485E5}" type="presParOf" srcId="{41C2C05B-C9A0-412E-A581-3E4E9EB69889}" destId="{4F30DEFA-2FE1-4045-90BC-384ACCEE6DEA}" srcOrd="3" destOrd="0" presId="urn:microsoft.com/office/officeart/2005/8/layout/vList2"/>
    <dgm:cxn modelId="{6938E3A2-6EA5-4949-A206-1AEB7E126D3D}" type="presParOf" srcId="{41C2C05B-C9A0-412E-A581-3E4E9EB69889}" destId="{1A8F7FC9-A906-493F-8733-3629F58B9D68}" srcOrd="4" destOrd="0" presId="urn:microsoft.com/office/officeart/2005/8/layout/vList2"/>
    <dgm:cxn modelId="{B7051C02-F91E-4848-B7FA-2CDFC20CC08F}" type="presParOf" srcId="{41C2C05B-C9A0-412E-A581-3E4E9EB69889}" destId="{C991951A-9CC1-4E2D-91DA-66FAF16DCB8F}" srcOrd="5" destOrd="0" presId="urn:microsoft.com/office/officeart/2005/8/layout/vList2"/>
    <dgm:cxn modelId="{8C0597E7-1D76-4419-9E97-F2D5E58360D4}" type="presParOf" srcId="{41C2C05B-C9A0-412E-A581-3E4E9EB69889}" destId="{558BD764-D07E-4429-8CBE-65B3D29A47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77FDC-374C-4D73-9859-162CD4830EF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02E31D0-6616-4220-902A-6A64E48C7C68}">
      <dgm:prSet/>
      <dgm:spPr>
        <a:solidFill>
          <a:srgbClr val="F89D52"/>
        </a:solidFill>
      </dgm:spPr>
      <dgm:t>
        <a:bodyPr/>
        <a:lstStyle/>
        <a:p>
          <a:pPr rtl="0"/>
          <a:r>
            <a:rPr lang="fr-CA" dirty="0" smtClean="0"/>
            <a:t>Mandat </a:t>
          </a:r>
          <a:endParaRPr lang="fr-FR" dirty="0"/>
        </a:p>
      </dgm:t>
    </dgm:pt>
    <dgm:pt modelId="{2F0BEA31-2826-4F3D-A156-7C8EB01F36A4}" type="parTrans" cxnId="{B319C85A-716F-43BE-8A9C-1C372D2E870D}">
      <dgm:prSet/>
      <dgm:spPr/>
      <dgm:t>
        <a:bodyPr/>
        <a:lstStyle/>
        <a:p>
          <a:endParaRPr lang="fr-FR"/>
        </a:p>
      </dgm:t>
    </dgm:pt>
    <dgm:pt modelId="{FAE1AC93-13B3-4C18-874E-3EF833C6D114}" type="sibTrans" cxnId="{B319C85A-716F-43BE-8A9C-1C372D2E870D}">
      <dgm:prSet/>
      <dgm:spPr/>
      <dgm:t>
        <a:bodyPr/>
        <a:lstStyle/>
        <a:p>
          <a:endParaRPr lang="fr-FR"/>
        </a:p>
      </dgm:t>
    </dgm:pt>
    <dgm:pt modelId="{046280BF-E9A8-4F01-A741-3F6848F2F2CC}">
      <dgm:prSet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rtl="0"/>
          <a:r>
            <a:rPr lang="fr-CA" sz="2200" dirty="0" smtClean="0"/>
            <a:t>É</a:t>
          </a:r>
          <a:r>
            <a:rPr lang="fr-FR" sz="2200" dirty="0" err="1" smtClean="0"/>
            <a:t>laborer</a:t>
          </a:r>
          <a:r>
            <a:rPr lang="fr-FR" sz="2200" dirty="0" smtClean="0"/>
            <a:t> et diriger un cadre de recherche et d’évaluation respectant les besoins et les intérêts de SPOT-CCSE et des différentes communautés impliquées </a:t>
          </a:r>
          <a:endParaRPr lang="fr-CA" sz="2200" dirty="0"/>
        </a:p>
      </dgm:t>
    </dgm:pt>
    <dgm:pt modelId="{85C56D93-1964-4C49-AA14-2866CC1CA879}" type="parTrans" cxnId="{2266F48E-CEFE-4EEF-8D4F-4078EF676524}">
      <dgm:prSet/>
      <dgm:spPr/>
      <dgm:t>
        <a:bodyPr/>
        <a:lstStyle/>
        <a:p>
          <a:endParaRPr lang="fr-FR"/>
        </a:p>
      </dgm:t>
    </dgm:pt>
    <dgm:pt modelId="{529CB8B7-0625-4B32-A89E-0E331E90A3D5}" type="sibTrans" cxnId="{2266F48E-CEFE-4EEF-8D4F-4078EF676524}">
      <dgm:prSet/>
      <dgm:spPr/>
      <dgm:t>
        <a:bodyPr/>
        <a:lstStyle/>
        <a:p>
          <a:endParaRPr lang="fr-FR"/>
        </a:p>
      </dgm:t>
    </dgm:pt>
    <dgm:pt modelId="{63F0AD2B-718E-4041-A04F-5545AD68CDCE}">
      <dgm:prSet/>
      <dgm:spPr>
        <a:solidFill>
          <a:srgbClr val="F89D52"/>
        </a:solidFill>
      </dgm:spPr>
      <dgm:t>
        <a:bodyPr/>
        <a:lstStyle/>
        <a:p>
          <a:pPr rtl="0"/>
          <a:r>
            <a:rPr lang="fr-CA" dirty="0" smtClean="0"/>
            <a:t>Composition </a:t>
          </a:r>
          <a:endParaRPr lang="fr-FR" dirty="0"/>
        </a:p>
      </dgm:t>
    </dgm:pt>
    <dgm:pt modelId="{03476110-4344-4C0A-BADA-B307ED211786}" type="parTrans" cxnId="{D5C747E3-2AE9-4D3F-BFCB-492F074F623E}">
      <dgm:prSet/>
      <dgm:spPr/>
      <dgm:t>
        <a:bodyPr/>
        <a:lstStyle/>
        <a:p>
          <a:endParaRPr lang="fr-FR"/>
        </a:p>
      </dgm:t>
    </dgm:pt>
    <dgm:pt modelId="{3431BDF8-7B81-488E-9B83-6092036ABC57}" type="sibTrans" cxnId="{D5C747E3-2AE9-4D3F-BFCB-492F074F623E}">
      <dgm:prSet/>
      <dgm:spPr/>
      <dgm:t>
        <a:bodyPr/>
        <a:lstStyle/>
        <a:p>
          <a:endParaRPr lang="fr-FR"/>
        </a:p>
      </dgm:t>
    </dgm:pt>
    <dgm:pt modelId="{077C34B6-3E2A-4C68-9169-834032E85F94}">
      <dgm:prSet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rtl="0"/>
          <a:r>
            <a:rPr lang="fr-CA" sz="2200" dirty="0" smtClean="0"/>
            <a:t>Paritaire : </a:t>
          </a:r>
          <a:r>
            <a:rPr lang="fr-FR" sz="2200" dirty="0" smtClean="0"/>
            <a:t>étudiant(e)s, personnes visées par l’offre de soins, intervenant(e)s communautaires, cliniciens(ne)s, chercheur(e)s et professeure(e)s</a:t>
          </a:r>
          <a:endParaRPr lang="fr-CA" sz="2200" dirty="0"/>
        </a:p>
      </dgm:t>
    </dgm:pt>
    <dgm:pt modelId="{0823F509-C828-45BC-BAB8-7D081F7EEC24}" type="parTrans" cxnId="{E93F3362-44FD-47E5-9B5F-0F1D76EBB6F5}">
      <dgm:prSet/>
      <dgm:spPr/>
      <dgm:t>
        <a:bodyPr/>
        <a:lstStyle/>
        <a:p>
          <a:endParaRPr lang="fr-FR"/>
        </a:p>
      </dgm:t>
    </dgm:pt>
    <dgm:pt modelId="{B1769560-840E-4573-B1A9-858C7E9D3C5D}" type="sibTrans" cxnId="{E93F3362-44FD-47E5-9B5F-0F1D76EBB6F5}">
      <dgm:prSet/>
      <dgm:spPr/>
      <dgm:t>
        <a:bodyPr/>
        <a:lstStyle/>
        <a:p>
          <a:endParaRPr lang="fr-FR"/>
        </a:p>
      </dgm:t>
    </dgm:pt>
    <dgm:pt modelId="{3E5E4F62-7627-47B6-BDA2-7EF062C05BC7}" type="pres">
      <dgm:prSet presAssocID="{36577FDC-374C-4D73-9859-162CD4830E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7DF88BD-F2E5-4DDF-919F-E34C9B94A51F}" type="pres">
      <dgm:prSet presAssocID="{B02E31D0-6616-4220-902A-6A64E48C7C68}" presName="linNode" presStyleCnt="0"/>
      <dgm:spPr/>
    </dgm:pt>
    <dgm:pt modelId="{0981DBB9-7737-451B-8D8B-79561AD218C2}" type="pres">
      <dgm:prSet presAssocID="{B02E31D0-6616-4220-902A-6A64E48C7C6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30D132-7205-4125-8619-3272798B0D1E}" type="pres">
      <dgm:prSet presAssocID="{B02E31D0-6616-4220-902A-6A64E48C7C6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FCECF-E058-40E4-A858-C41BE4A6FDB9}" type="pres">
      <dgm:prSet presAssocID="{FAE1AC93-13B3-4C18-874E-3EF833C6D114}" presName="sp" presStyleCnt="0"/>
      <dgm:spPr/>
    </dgm:pt>
    <dgm:pt modelId="{1591C9CB-E108-4624-B92F-093BC741278C}" type="pres">
      <dgm:prSet presAssocID="{63F0AD2B-718E-4041-A04F-5545AD68CDCE}" presName="linNode" presStyleCnt="0"/>
      <dgm:spPr/>
    </dgm:pt>
    <dgm:pt modelId="{1B03CB4A-D71B-4A63-924D-80E3FD4B3543}" type="pres">
      <dgm:prSet presAssocID="{63F0AD2B-718E-4041-A04F-5545AD68CDC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472DB4-501A-485A-98C2-CF461FD003BC}" type="pres">
      <dgm:prSet presAssocID="{63F0AD2B-718E-4041-A04F-5545AD68CDC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C747E3-2AE9-4D3F-BFCB-492F074F623E}" srcId="{36577FDC-374C-4D73-9859-162CD4830EFB}" destId="{63F0AD2B-718E-4041-A04F-5545AD68CDCE}" srcOrd="1" destOrd="0" parTransId="{03476110-4344-4C0A-BADA-B307ED211786}" sibTransId="{3431BDF8-7B81-488E-9B83-6092036ABC57}"/>
    <dgm:cxn modelId="{2046C97D-C508-D944-A036-07D0237F5F62}" type="presOf" srcId="{077C34B6-3E2A-4C68-9169-834032E85F94}" destId="{54472DB4-501A-485A-98C2-CF461FD003BC}" srcOrd="0" destOrd="0" presId="urn:microsoft.com/office/officeart/2005/8/layout/vList5"/>
    <dgm:cxn modelId="{2266F48E-CEFE-4EEF-8D4F-4078EF676524}" srcId="{B02E31D0-6616-4220-902A-6A64E48C7C68}" destId="{046280BF-E9A8-4F01-A741-3F6848F2F2CC}" srcOrd="0" destOrd="0" parTransId="{85C56D93-1964-4C49-AA14-2866CC1CA879}" sibTransId="{529CB8B7-0625-4B32-A89E-0E331E90A3D5}"/>
    <dgm:cxn modelId="{B97FEE5C-5486-164E-BAB6-2B29199B725D}" type="presOf" srcId="{046280BF-E9A8-4F01-A741-3F6848F2F2CC}" destId="{0830D132-7205-4125-8619-3272798B0D1E}" srcOrd="0" destOrd="0" presId="urn:microsoft.com/office/officeart/2005/8/layout/vList5"/>
    <dgm:cxn modelId="{6C0E27FA-3A83-2541-B406-F686AC4CDBBE}" type="presOf" srcId="{B02E31D0-6616-4220-902A-6A64E48C7C68}" destId="{0981DBB9-7737-451B-8D8B-79561AD218C2}" srcOrd="0" destOrd="0" presId="urn:microsoft.com/office/officeart/2005/8/layout/vList5"/>
    <dgm:cxn modelId="{6E2B4FEE-58DC-2C4C-ADD5-73501388504C}" type="presOf" srcId="{36577FDC-374C-4D73-9859-162CD4830EFB}" destId="{3E5E4F62-7627-47B6-BDA2-7EF062C05BC7}" srcOrd="0" destOrd="0" presId="urn:microsoft.com/office/officeart/2005/8/layout/vList5"/>
    <dgm:cxn modelId="{E93F3362-44FD-47E5-9B5F-0F1D76EBB6F5}" srcId="{63F0AD2B-718E-4041-A04F-5545AD68CDCE}" destId="{077C34B6-3E2A-4C68-9169-834032E85F94}" srcOrd="0" destOrd="0" parTransId="{0823F509-C828-45BC-BAB8-7D081F7EEC24}" sibTransId="{B1769560-840E-4573-B1A9-858C7E9D3C5D}"/>
    <dgm:cxn modelId="{B319C85A-716F-43BE-8A9C-1C372D2E870D}" srcId="{36577FDC-374C-4D73-9859-162CD4830EFB}" destId="{B02E31D0-6616-4220-902A-6A64E48C7C68}" srcOrd="0" destOrd="0" parTransId="{2F0BEA31-2826-4F3D-A156-7C8EB01F36A4}" sibTransId="{FAE1AC93-13B3-4C18-874E-3EF833C6D114}"/>
    <dgm:cxn modelId="{8254F265-E207-DE41-B5B6-50799B020660}" type="presOf" srcId="{63F0AD2B-718E-4041-A04F-5545AD68CDCE}" destId="{1B03CB4A-D71B-4A63-924D-80E3FD4B3543}" srcOrd="0" destOrd="0" presId="urn:microsoft.com/office/officeart/2005/8/layout/vList5"/>
    <dgm:cxn modelId="{16F1D64B-527B-8946-BDD4-71B549A01100}" type="presParOf" srcId="{3E5E4F62-7627-47B6-BDA2-7EF062C05BC7}" destId="{47DF88BD-F2E5-4DDF-919F-E34C9B94A51F}" srcOrd="0" destOrd="0" presId="urn:microsoft.com/office/officeart/2005/8/layout/vList5"/>
    <dgm:cxn modelId="{72C064AB-EDF3-A84B-B829-10E0E29B1132}" type="presParOf" srcId="{47DF88BD-F2E5-4DDF-919F-E34C9B94A51F}" destId="{0981DBB9-7737-451B-8D8B-79561AD218C2}" srcOrd="0" destOrd="0" presId="urn:microsoft.com/office/officeart/2005/8/layout/vList5"/>
    <dgm:cxn modelId="{F01B0043-5746-DB4B-8CEF-090168895083}" type="presParOf" srcId="{47DF88BD-F2E5-4DDF-919F-E34C9B94A51F}" destId="{0830D132-7205-4125-8619-3272798B0D1E}" srcOrd="1" destOrd="0" presId="urn:microsoft.com/office/officeart/2005/8/layout/vList5"/>
    <dgm:cxn modelId="{FAA80CE1-5493-4A44-9550-ABEB15B53B23}" type="presParOf" srcId="{3E5E4F62-7627-47B6-BDA2-7EF062C05BC7}" destId="{08CFCECF-E058-40E4-A858-C41BE4A6FDB9}" srcOrd="1" destOrd="0" presId="urn:microsoft.com/office/officeart/2005/8/layout/vList5"/>
    <dgm:cxn modelId="{9E63EFF6-31BA-D84C-A9C5-5A3FE9581A4D}" type="presParOf" srcId="{3E5E4F62-7627-47B6-BDA2-7EF062C05BC7}" destId="{1591C9CB-E108-4624-B92F-093BC741278C}" srcOrd="2" destOrd="0" presId="urn:microsoft.com/office/officeart/2005/8/layout/vList5"/>
    <dgm:cxn modelId="{A5DF6D78-7391-E94E-A652-CE09A9749ADF}" type="presParOf" srcId="{1591C9CB-E108-4624-B92F-093BC741278C}" destId="{1B03CB4A-D71B-4A63-924D-80E3FD4B3543}" srcOrd="0" destOrd="0" presId="urn:microsoft.com/office/officeart/2005/8/layout/vList5"/>
    <dgm:cxn modelId="{941F3D58-80B7-2941-83F7-DE93EC9B81CC}" type="presParOf" srcId="{1591C9CB-E108-4624-B92F-093BC741278C}" destId="{54472DB4-501A-485A-98C2-CF461FD003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76470-3650-4D37-A7A4-C7524969CC1A}">
      <dsp:nvSpPr>
        <dsp:cNvPr id="0" name=""/>
        <dsp:cNvSpPr/>
      </dsp:nvSpPr>
      <dsp:spPr>
        <a:xfrm>
          <a:off x="1002" y="144018"/>
          <a:ext cx="3908051" cy="367240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 smtClean="0">
              <a:solidFill>
                <a:schemeClr val="tx1"/>
              </a:solidFill>
            </a:rPr>
            <a:t>Améliorer l’état de santé des personnes marginalisées, désaffiliées, en situation de vulnérabilité </a:t>
          </a:r>
          <a:r>
            <a:rPr lang="fr-CA" sz="2200" kern="1200" dirty="0" err="1" smtClean="0">
              <a:solidFill>
                <a:schemeClr val="tx1"/>
              </a:solidFill>
            </a:rPr>
            <a:t>sociosanitaire</a:t>
          </a:r>
          <a:r>
            <a:rPr lang="fr-CA" sz="2200" kern="1200" dirty="0" smtClean="0">
              <a:solidFill>
                <a:schemeClr val="tx1"/>
              </a:solidFill>
            </a:rPr>
            <a:t>, non rejointes par l’offre de soins et services existante. </a:t>
          </a:r>
          <a:endParaRPr lang="fr-FR" sz="2200" kern="1200" dirty="0">
            <a:solidFill>
              <a:schemeClr val="tx1"/>
            </a:solidFill>
          </a:endParaRPr>
        </a:p>
      </dsp:txBody>
      <dsp:txXfrm>
        <a:off x="573323" y="681829"/>
        <a:ext cx="2763409" cy="2596781"/>
      </dsp:txXfrm>
    </dsp:sp>
    <dsp:sp modelId="{6966A5F8-819E-4FD6-A0AB-14A4154ABA43}">
      <dsp:nvSpPr>
        <dsp:cNvPr id="0" name=""/>
        <dsp:cNvSpPr/>
      </dsp:nvSpPr>
      <dsp:spPr>
        <a:xfrm>
          <a:off x="4299858" y="144018"/>
          <a:ext cx="3908051" cy="367240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tx1"/>
              </a:solidFill>
            </a:rPr>
            <a:t>Former une relève professionnelle sensibilisée aux enjeux sociaux et aux besoins de santé de ces personnes.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4872179" y="681829"/>
        <a:ext cx="2763409" cy="259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55F2F-1415-4BE2-80A6-8D9AF7248023}">
      <dsp:nvSpPr>
        <dsp:cNvPr id="0" name=""/>
        <dsp:cNvSpPr/>
      </dsp:nvSpPr>
      <dsp:spPr>
        <a:xfrm>
          <a:off x="0" y="63628"/>
          <a:ext cx="8317432" cy="11138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Un but d’amélioration de l’accessibilité géographique et sociale des soins </a:t>
          </a:r>
          <a:endParaRPr lang="fr-FR" sz="2800" kern="1200" dirty="0"/>
        </a:p>
      </dsp:txBody>
      <dsp:txXfrm>
        <a:off x="54373" y="118001"/>
        <a:ext cx="8208686" cy="1005094"/>
      </dsp:txXfrm>
    </dsp:sp>
    <dsp:sp modelId="{18E079CA-CD3F-4E74-BF4B-AC2D9FC011E4}">
      <dsp:nvSpPr>
        <dsp:cNvPr id="0" name=""/>
        <dsp:cNvSpPr/>
      </dsp:nvSpPr>
      <dsp:spPr>
        <a:xfrm>
          <a:off x="0" y="1258108"/>
          <a:ext cx="8317432" cy="11138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Une gestion participative de l’OBNL</a:t>
          </a:r>
          <a:endParaRPr lang="fr-FR" sz="2800" kern="1200" dirty="0"/>
        </a:p>
      </dsp:txBody>
      <dsp:txXfrm>
        <a:off x="54373" y="1312481"/>
        <a:ext cx="8208686" cy="1005094"/>
      </dsp:txXfrm>
    </dsp:sp>
    <dsp:sp modelId="{1A8F7FC9-A906-493F-8733-3629F58B9D68}">
      <dsp:nvSpPr>
        <dsp:cNvPr id="0" name=""/>
        <dsp:cNvSpPr/>
      </dsp:nvSpPr>
      <dsp:spPr>
        <a:xfrm>
          <a:off x="0" y="2452588"/>
          <a:ext cx="8317432" cy="11138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Des valeurs en pratique </a:t>
          </a:r>
          <a:endParaRPr lang="fr-FR" sz="2800" kern="1200" dirty="0"/>
        </a:p>
      </dsp:txBody>
      <dsp:txXfrm>
        <a:off x="54373" y="2506961"/>
        <a:ext cx="8208686" cy="1005094"/>
      </dsp:txXfrm>
    </dsp:sp>
    <dsp:sp modelId="{558BD764-D07E-4429-8CBE-65B3D29A4712}">
      <dsp:nvSpPr>
        <dsp:cNvPr id="0" name=""/>
        <dsp:cNvSpPr/>
      </dsp:nvSpPr>
      <dsp:spPr>
        <a:xfrm>
          <a:off x="0" y="3647068"/>
          <a:ext cx="8317432" cy="11138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smtClean="0"/>
            <a:t>…des principes qui favorisent la lutte aux inégalités sociales de santé</a:t>
          </a:r>
          <a:endParaRPr lang="fr-FR" sz="2800" kern="1200" dirty="0"/>
        </a:p>
      </dsp:txBody>
      <dsp:txXfrm>
        <a:off x="54373" y="3701441"/>
        <a:ext cx="8208686" cy="100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876F42-0F05-4FF5-BD08-143446EA77D7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2AC25A-9D84-4DB1-A1FD-F27B3E7594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08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9F394D-20EA-48F7-BBA0-2612B84AE021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AB1C72-FEC0-41AC-8B6F-34281408E8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19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452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60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271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25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06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595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552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99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88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16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597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77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51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387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36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49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26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06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B1C72-FEC0-41AC-8B6F-34281408E87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78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6BB9-F0DE-4CC8-A5FB-43DECD2F7C96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8B568-E8BC-43CF-AE01-EBAECE4EE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044032"/>
            <a:ext cx="7894957" cy="21689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3251" y="3789040"/>
            <a:ext cx="770722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400" b="1" dirty="0" smtClean="0"/>
          </a:p>
          <a:p>
            <a:pPr algn="ctr">
              <a:spcAft>
                <a:spcPts val="600"/>
              </a:spcAft>
            </a:pPr>
            <a:r>
              <a:rPr lang="fr-CA" sz="3200" b="1" dirty="0" smtClean="0"/>
              <a:t>Journées annuelles de santé mentale</a:t>
            </a:r>
          </a:p>
          <a:p>
            <a:pPr algn="ctr">
              <a:spcAft>
                <a:spcPts val="600"/>
              </a:spcAft>
            </a:pPr>
            <a:r>
              <a:rPr lang="fr-CA" sz="3200" b="1" dirty="0" smtClean="0"/>
              <a:t>Montréal, 3 mai 2016</a:t>
            </a:r>
          </a:p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Maxime Amar, </a:t>
            </a:r>
            <a:r>
              <a:rPr lang="fr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médecin</a:t>
            </a:r>
          </a:p>
          <a:p>
            <a:pPr algn="ctr">
              <a:spcAft>
                <a:spcPts val="600"/>
              </a:spcAft>
            </a:pPr>
            <a:r>
              <a:rPr lang="fr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Annie Bérubé, infirmière clinicienne </a:t>
            </a:r>
          </a:p>
          <a:p>
            <a:pPr algn="ctr">
              <a:spcAft>
                <a:spcPts val="600"/>
              </a:spcAft>
            </a:pPr>
            <a:r>
              <a:rPr lang="fr-CA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Steves</a:t>
            </a:r>
            <a:r>
              <a:rPr lang="fr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Desponts</a:t>
            </a:r>
            <a:r>
              <a:rPr lang="fr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pair aidant</a:t>
            </a:r>
          </a:p>
          <a:p>
            <a:pPr algn="ctr">
              <a:spcAft>
                <a:spcPts val="600"/>
              </a:spcAft>
            </a:pPr>
            <a:endParaRPr lang="fr-C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5630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Comité étudiants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Composé d’étudiants de différentes disciplines </a:t>
            </a:r>
          </a:p>
          <a:p>
            <a:pPr algn="just"/>
            <a:r>
              <a:rPr lang="fr-FR" dirty="0" smtClean="0"/>
              <a:t>Activit</a:t>
            </a:r>
            <a:r>
              <a:rPr lang="fr-FR" dirty="0" smtClean="0">
                <a:solidFill>
                  <a:srgbClr val="000000"/>
                </a:solidFill>
              </a:rPr>
              <a:t>és</a:t>
            </a:r>
            <a:r>
              <a:rPr lang="fr-FR" dirty="0" smtClean="0"/>
              <a:t> de sensibilisation à l’université et dans la communauté </a:t>
            </a:r>
          </a:p>
          <a:p>
            <a:pPr algn="just"/>
            <a:r>
              <a:rPr lang="fr-FR" dirty="0" smtClean="0"/>
              <a:t>Impliqué dans plusieurs volets de la clinique</a:t>
            </a:r>
          </a:p>
          <a:p>
            <a:pPr algn="just"/>
            <a:r>
              <a:rPr lang="fr-FR" dirty="0"/>
              <a:t>Contribue au volet promotion/</a:t>
            </a:r>
            <a:r>
              <a:rPr lang="fr-FR" dirty="0" smtClean="0"/>
              <a:t>éducation</a:t>
            </a:r>
          </a:p>
          <a:p>
            <a:pPr algn="just"/>
            <a:r>
              <a:rPr lang="fr-FR" dirty="0" smtClean="0"/>
              <a:t>Gagnant du prix Coup de cœur, au Gala de la Relève en Or, en 2016, de l’Université Laval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7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22400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488832" cy="540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2" name="ZoneTexte 1"/>
          <p:cNvSpPr txBox="1"/>
          <p:nvPr/>
        </p:nvSpPr>
        <p:spPr>
          <a:xfrm>
            <a:off x="1187624" y="4752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accent6">
                    <a:lumMod val="75000"/>
                  </a:schemeClr>
                </a:solidFill>
              </a:rPr>
              <a:t>Une structure de gouvernance démocratique et participative</a:t>
            </a:r>
            <a:endParaRPr lang="fr-C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7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4262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La recherche et l’évaluation à SPOT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676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A" b="1" dirty="0" smtClean="0"/>
              <a:t>Comité de recherche et d’évaluation</a:t>
            </a:r>
          </a:p>
        </p:txBody>
      </p:sp>
      <p:graphicFrame>
        <p:nvGraphicFramePr>
          <p:cNvPr id="13" name="Diagramme 12"/>
          <p:cNvGraphicFramePr/>
          <p:nvPr/>
        </p:nvGraphicFramePr>
        <p:xfrm>
          <a:off x="827584" y="1988840"/>
          <a:ext cx="7704856" cy="437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27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136658"/>
              </p:ext>
            </p:extLst>
          </p:nvPr>
        </p:nvGraphicFramePr>
        <p:xfrm>
          <a:off x="258638" y="1107969"/>
          <a:ext cx="8885362" cy="575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Acrobat Document" r:id="rId4" imgW="11658465" imgH="7543564" progId="AcroExch.Document.11">
                  <p:embed/>
                </p:oleObj>
              </mc:Choice>
              <mc:Fallback>
                <p:oleObj name="Acrobat Document" r:id="rId4" imgW="11658465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638" y="1107969"/>
                        <a:ext cx="8885362" cy="575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20750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F27E36"/>
                </a:solidFill>
              </a:rPr>
              <a:t>SPOT… en une image!</a:t>
            </a:r>
            <a:endParaRPr lang="fr-CA" sz="3200" b="1" dirty="0">
              <a:solidFill>
                <a:srgbClr val="F27E36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9447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810"/>
            <a:ext cx="5205776" cy="668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8520" y="256490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F27E36"/>
                </a:solidFill>
              </a:rPr>
              <a:t>Ou de façon plus métaphorique!</a:t>
            </a:r>
            <a:endParaRPr lang="fr-CA" sz="2800" b="1" dirty="0">
              <a:solidFill>
                <a:srgbClr val="F27E36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7802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71582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A" sz="3200" b="1" dirty="0" smtClean="0">
                <a:solidFill>
                  <a:srgbClr val="F27E36"/>
                </a:solidFill>
              </a:rPr>
              <a:t>OBJECTIFS</a:t>
            </a:r>
            <a:r>
              <a:rPr lang="fr-CA" sz="3200" dirty="0">
                <a:solidFill>
                  <a:srgbClr val="F27E36"/>
                </a:solidFill>
              </a:rPr>
              <a:t> </a:t>
            </a:r>
            <a:r>
              <a:rPr lang="fr-CA" sz="3200" b="1" dirty="0" smtClean="0">
                <a:solidFill>
                  <a:srgbClr val="F27E36"/>
                </a:solidFill>
              </a:rPr>
              <a:t>PRINCIPAUX</a:t>
            </a:r>
            <a:endParaRPr lang="fr-CA" sz="3200" b="1" dirty="0">
              <a:solidFill>
                <a:srgbClr val="F27E36"/>
              </a:solidFill>
            </a:endParaRPr>
          </a:p>
          <a:p>
            <a:pPr lvl="0" algn="just">
              <a:spcAft>
                <a:spcPts val="600"/>
              </a:spcAft>
            </a:pPr>
            <a:endParaRPr lang="fr-CA" sz="2400" dirty="0" smtClean="0"/>
          </a:p>
          <a:p>
            <a:pPr marL="342900" lvl="0" indent="-342900" algn="just">
              <a:spcAft>
                <a:spcPts val="600"/>
              </a:spcAft>
              <a:buFont typeface="Arial"/>
              <a:buChar char="•"/>
            </a:pPr>
            <a:r>
              <a:rPr lang="fr-CA" sz="2800" dirty="0" smtClean="0"/>
              <a:t>Accroître </a:t>
            </a:r>
            <a:r>
              <a:rPr lang="fr-CA" sz="2800" b="1" dirty="0"/>
              <a:t>l’accessibilité géographique et </a:t>
            </a:r>
            <a:r>
              <a:rPr lang="fr-CA" sz="2800" b="1" dirty="0" smtClean="0"/>
              <a:t>sociale des soins et services.</a:t>
            </a:r>
          </a:p>
          <a:p>
            <a:pPr lvl="0" algn="just">
              <a:spcAft>
                <a:spcPts val="600"/>
              </a:spcAft>
            </a:pPr>
            <a:endParaRPr lang="fr-CA" sz="2800" b="1" dirty="0" smtClean="0"/>
          </a:p>
          <a:p>
            <a:pPr marL="342900" lvl="0" indent="-342900" algn="just">
              <a:spcAft>
                <a:spcPts val="600"/>
              </a:spcAft>
              <a:buFont typeface="Arial"/>
              <a:buChar char="•"/>
            </a:pPr>
            <a:r>
              <a:rPr lang="fr-CA" sz="2800" dirty="0" smtClean="0"/>
              <a:t>Développer </a:t>
            </a:r>
            <a:r>
              <a:rPr lang="fr-CA" sz="2800" dirty="0"/>
              <a:t>et offrir des </a:t>
            </a:r>
            <a:r>
              <a:rPr lang="fr-CA" sz="2800" b="1" dirty="0"/>
              <a:t>soins, des services et un milieu de vie adaptés </a:t>
            </a:r>
            <a:r>
              <a:rPr lang="fr-CA" sz="2800" dirty="0"/>
              <a:t>à la réalité des </a:t>
            </a:r>
            <a:r>
              <a:rPr lang="fr-CA" sz="2800" dirty="0" smtClean="0"/>
              <a:t>personnes.</a:t>
            </a:r>
          </a:p>
          <a:p>
            <a:pPr lvl="0" algn="just">
              <a:spcAft>
                <a:spcPts val="600"/>
              </a:spcAft>
            </a:pPr>
            <a:endParaRPr lang="fr-CA" sz="2800" dirty="0" smtClean="0"/>
          </a:p>
          <a:p>
            <a:pPr marL="342900" lvl="0" indent="-342900" algn="just">
              <a:spcAft>
                <a:spcPts val="600"/>
              </a:spcAft>
              <a:buFont typeface="Arial"/>
              <a:buChar char="•"/>
            </a:pPr>
            <a:r>
              <a:rPr lang="fr-CA" sz="2800" b="1" dirty="0" smtClean="0"/>
              <a:t>Promouvoir </a:t>
            </a:r>
            <a:r>
              <a:rPr lang="fr-CA" sz="2800" b="1" dirty="0"/>
              <a:t>la santé et la prévention </a:t>
            </a:r>
            <a:r>
              <a:rPr lang="fr-CA" sz="2800" dirty="0"/>
              <a:t>des </a:t>
            </a:r>
            <a:r>
              <a:rPr lang="fr-CA" sz="2800" dirty="0" smtClean="0"/>
              <a:t>maladies.</a:t>
            </a:r>
          </a:p>
          <a:p>
            <a:pPr lvl="0" algn="just">
              <a:spcAft>
                <a:spcPts val="600"/>
              </a:spcAft>
            </a:pPr>
            <a:endParaRPr lang="fr-CA" sz="2800" dirty="0" smtClean="0"/>
          </a:p>
          <a:p>
            <a:pPr marL="342900" lvl="0" indent="-342900" algn="just">
              <a:spcAft>
                <a:spcPts val="600"/>
              </a:spcAft>
              <a:buFont typeface="Arial"/>
              <a:buChar char="•"/>
            </a:pPr>
            <a:r>
              <a:rPr lang="fr-CA" sz="2800" dirty="0"/>
              <a:t>A</a:t>
            </a:r>
            <a:r>
              <a:rPr lang="fr-CA" sz="2800" dirty="0" smtClean="0"/>
              <a:t>ccompagner les personnes dans </a:t>
            </a:r>
            <a:r>
              <a:rPr lang="fr-CA" sz="2800" dirty="0"/>
              <a:t>leurs </a:t>
            </a:r>
            <a:r>
              <a:rPr lang="fr-CA" sz="2800" b="1" dirty="0"/>
              <a:t>démarches </a:t>
            </a:r>
            <a:r>
              <a:rPr lang="fr-CA" sz="2800" b="1" dirty="0" smtClean="0"/>
              <a:t>volontaires et progressives </a:t>
            </a:r>
            <a:r>
              <a:rPr lang="fr-CA" sz="2800" b="1" dirty="0"/>
              <a:t>de réaffiliation vers les ressources du réseau </a:t>
            </a:r>
            <a:r>
              <a:rPr lang="fr-CA" sz="2800" b="1" dirty="0" smtClean="0"/>
              <a:t>public.</a:t>
            </a:r>
          </a:p>
        </p:txBody>
      </p:sp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6249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b="1" dirty="0">
                <a:solidFill>
                  <a:srgbClr val="F27E36"/>
                </a:solidFill>
              </a:rPr>
              <a:t>OBJECTIFS</a:t>
            </a:r>
            <a:r>
              <a:rPr lang="fr-CA" sz="4000" dirty="0">
                <a:solidFill>
                  <a:srgbClr val="F27E36"/>
                </a:solidFill>
              </a:rPr>
              <a:t> </a:t>
            </a:r>
            <a:r>
              <a:rPr lang="fr-CA" sz="4000" b="1" dirty="0">
                <a:solidFill>
                  <a:srgbClr val="F27E36"/>
                </a:solidFill>
              </a:rPr>
              <a:t>PRINCIPAUX</a:t>
            </a:r>
            <a:r>
              <a:rPr lang="fr-CA" b="1" dirty="0">
                <a:solidFill>
                  <a:srgbClr val="F27E36"/>
                </a:solidFill>
              </a:rPr>
              <a:t/>
            </a:r>
            <a:br>
              <a:rPr lang="fr-CA" b="1" dirty="0">
                <a:solidFill>
                  <a:srgbClr val="F27E36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fr-CA" sz="2800" dirty="0"/>
              <a:t>Contribuer à la </a:t>
            </a:r>
            <a:r>
              <a:rPr lang="fr-CA" sz="2800" b="1" dirty="0"/>
              <a:t>formation de la relève </a:t>
            </a:r>
            <a:r>
              <a:rPr lang="fr-CA" sz="2800" dirty="0"/>
              <a:t>avec notamment une perspective de santé globale + déterminants sociaux de la santé</a:t>
            </a:r>
            <a:r>
              <a:rPr lang="fr-CA" sz="2800" dirty="0" smtClean="0"/>
              <a:t>.</a:t>
            </a:r>
          </a:p>
          <a:p>
            <a:pPr algn="just"/>
            <a:r>
              <a:rPr lang="fr-CA" sz="2800" dirty="0" smtClean="0"/>
              <a:t>Offrir </a:t>
            </a:r>
            <a:r>
              <a:rPr lang="fr-CA" sz="2800" dirty="0"/>
              <a:t>aux étudiants un lieu de </a:t>
            </a:r>
            <a:r>
              <a:rPr lang="fr-CA" sz="2800" b="1" dirty="0"/>
              <a:t>formation pratique </a:t>
            </a:r>
            <a:r>
              <a:rPr lang="fr-CA" sz="2800" dirty="0"/>
              <a:t>avec apprentissage du travail en </a:t>
            </a:r>
            <a:r>
              <a:rPr lang="fr-CA" sz="2800" b="1" dirty="0"/>
              <a:t>collaboration </a:t>
            </a:r>
            <a:r>
              <a:rPr lang="fr-CA" sz="2800" b="1" dirty="0" smtClean="0"/>
              <a:t>interprofessionnelle</a:t>
            </a:r>
          </a:p>
          <a:p>
            <a:pPr algn="just"/>
            <a:r>
              <a:rPr lang="fr-CA" sz="2800" dirty="0" smtClean="0"/>
              <a:t>Développer des </a:t>
            </a:r>
            <a:r>
              <a:rPr lang="fr-CA" sz="2800" b="1" dirty="0" smtClean="0"/>
              <a:t>projets de recherche</a:t>
            </a:r>
            <a:r>
              <a:rPr lang="fr-CA" sz="2800" dirty="0" smtClean="0"/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44885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88640"/>
            <a:ext cx="803690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CA" sz="4000" b="1" dirty="0" smtClean="0">
                <a:solidFill>
                  <a:srgbClr val="F27E36"/>
                </a:solidFill>
                <a:sym typeface="Symbol"/>
              </a:rPr>
              <a:t>APPROCHES</a:t>
            </a:r>
          </a:p>
          <a:p>
            <a:pPr algn="just">
              <a:spcAft>
                <a:spcPts val="300"/>
              </a:spcAft>
            </a:pPr>
            <a:endParaRPr lang="fr-CA" sz="3200" dirty="0" smtClean="0">
              <a:sym typeface="Symbol"/>
            </a:endParaRPr>
          </a:p>
          <a:p>
            <a:pPr marL="457200" indent="-457200" algn="just">
              <a:spcAft>
                <a:spcPts val="300"/>
              </a:spcAft>
              <a:buFont typeface="Arial"/>
              <a:buChar char="•"/>
            </a:pPr>
            <a:r>
              <a:rPr lang="fr-CA" sz="3200" dirty="0" smtClean="0">
                <a:sym typeface="Symbol"/>
              </a:rPr>
              <a:t>Approche </a:t>
            </a:r>
            <a:r>
              <a:rPr lang="fr-CA" sz="3200" dirty="0">
                <a:sym typeface="Symbol"/>
              </a:rPr>
              <a:t>globale, centrée sur la </a:t>
            </a:r>
            <a:r>
              <a:rPr lang="fr-CA" sz="3200" dirty="0" smtClean="0">
                <a:sym typeface="Symbol"/>
              </a:rPr>
              <a:t>personne</a:t>
            </a:r>
          </a:p>
          <a:p>
            <a:pPr marL="457200" indent="-457200" algn="just">
              <a:spcAft>
                <a:spcPts val="300"/>
              </a:spcAft>
              <a:buFont typeface="Arial"/>
              <a:buChar char="•"/>
            </a:pPr>
            <a:r>
              <a:rPr lang="fr-CA" sz="3200" dirty="0" smtClean="0">
                <a:sym typeface="Symbol"/>
              </a:rPr>
              <a:t>Accessibilité </a:t>
            </a:r>
            <a:r>
              <a:rPr lang="fr-CA" sz="3200" dirty="0">
                <a:sym typeface="Symbol"/>
              </a:rPr>
              <a:t>géographique et </a:t>
            </a:r>
            <a:r>
              <a:rPr lang="fr-CA" sz="3200" dirty="0" smtClean="0">
                <a:sym typeface="Symbol"/>
              </a:rPr>
              <a:t>sociale</a:t>
            </a:r>
            <a:endParaRPr lang="fr-CA" sz="3200" dirty="0">
              <a:sym typeface="Symbol"/>
            </a:endParaRPr>
          </a:p>
          <a:p>
            <a:pPr marL="457200" indent="-457200" algn="just">
              <a:spcAft>
                <a:spcPts val="300"/>
              </a:spcAft>
              <a:buFont typeface="Arial"/>
              <a:buChar char="•"/>
            </a:pPr>
            <a:r>
              <a:rPr lang="fr-CA" sz="3200" dirty="0" smtClean="0">
                <a:sym typeface="Symbol"/>
              </a:rPr>
              <a:t>Réduction </a:t>
            </a:r>
            <a:r>
              <a:rPr lang="fr-CA" sz="3200" dirty="0">
                <a:sym typeface="Symbol"/>
              </a:rPr>
              <a:t>des </a:t>
            </a:r>
            <a:r>
              <a:rPr lang="fr-CA" sz="3200" dirty="0" smtClean="0">
                <a:sym typeface="Symbol"/>
              </a:rPr>
              <a:t>méfaits</a:t>
            </a:r>
          </a:p>
          <a:p>
            <a:pPr marL="457200" indent="-457200" algn="just">
              <a:spcAft>
                <a:spcPts val="300"/>
              </a:spcAft>
              <a:buFont typeface="Arial"/>
              <a:buChar char="•"/>
            </a:pPr>
            <a:r>
              <a:rPr lang="fr-CA" sz="3200" dirty="0" smtClean="0">
                <a:sym typeface="Symbol"/>
              </a:rPr>
              <a:t>Rétablissement</a:t>
            </a:r>
          </a:p>
          <a:p>
            <a:pPr marL="457200" indent="-457200" algn="just">
              <a:spcAft>
                <a:spcPts val="300"/>
              </a:spcAft>
              <a:buFont typeface="Arial"/>
              <a:buChar char="•"/>
            </a:pPr>
            <a:r>
              <a:rPr lang="fr-CA" sz="3200" dirty="0" smtClean="0">
                <a:sym typeface="Symbol"/>
              </a:rPr>
              <a:t>Soutien au développement </a:t>
            </a:r>
            <a:r>
              <a:rPr lang="fr-CA" sz="3200" dirty="0">
                <a:sym typeface="Symbol"/>
              </a:rPr>
              <a:t>du pouvoir d’agir individuel et </a:t>
            </a:r>
            <a:r>
              <a:rPr lang="fr-CA" sz="3200" dirty="0" smtClean="0">
                <a:sym typeface="Symbol"/>
              </a:rPr>
              <a:t>collectif</a:t>
            </a:r>
          </a:p>
          <a:p>
            <a:pPr marL="457200" indent="-457200" algn="just">
              <a:spcAft>
                <a:spcPts val="300"/>
              </a:spcAft>
              <a:buFont typeface="Arial"/>
              <a:buChar char="•"/>
            </a:pPr>
            <a:r>
              <a:rPr lang="fr-CA" sz="3200" dirty="0" smtClean="0">
                <a:sym typeface="Symbol"/>
              </a:rPr>
              <a:t>Rôle </a:t>
            </a:r>
            <a:r>
              <a:rPr lang="fr-CA" sz="3200" dirty="0">
                <a:sym typeface="Symbol"/>
              </a:rPr>
              <a:t>i</a:t>
            </a:r>
            <a:r>
              <a:rPr lang="fr-CA" sz="3200" dirty="0" smtClean="0">
                <a:sym typeface="Symbol"/>
              </a:rPr>
              <a:t>nfirmier </a:t>
            </a:r>
            <a:r>
              <a:rPr lang="fr-CA" sz="3200" dirty="0">
                <a:sym typeface="Symbol"/>
              </a:rPr>
              <a:t>élargi</a:t>
            </a:r>
          </a:p>
          <a:p>
            <a:pPr marL="363538" indent="-363538">
              <a:spcAft>
                <a:spcPts val="300"/>
              </a:spcAft>
            </a:pPr>
            <a:endParaRPr lang="fr-CA" sz="3000" dirty="0">
              <a:sym typeface="Symbol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0796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APPROCHES</a:t>
            </a:r>
            <a:r>
              <a:rPr lang="fr-CA" b="1" dirty="0">
                <a:solidFill>
                  <a:srgbClr val="F27E36"/>
                </a:solidFill>
                <a:sym typeface="Symbol"/>
              </a:rPr>
              <a:t/>
            </a:r>
            <a:br>
              <a:rPr lang="fr-CA" b="1" dirty="0">
                <a:solidFill>
                  <a:srgbClr val="F27E36"/>
                </a:solidFill>
                <a:sym typeface="Symbo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r-CA" dirty="0">
                <a:sym typeface="Symbol"/>
              </a:rPr>
              <a:t>Collaboration interprofessionnelle et inter  organisationnelle</a:t>
            </a:r>
          </a:p>
          <a:p>
            <a:pPr algn="just">
              <a:spcAft>
                <a:spcPts val="300"/>
              </a:spcAft>
            </a:pPr>
            <a:r>
              <a:rPr lang="fr-CA" dirty="0" smtClean="0">
                <a:sym typeface="Symbol"/>
              </a:rPr>
              <a:t>Éducation </a:t>
            </a:r>
            <a:r>
              <a:rPr lang="fr-CA" dirty="0">
                <a:sym typeface="Symbol"/>
              </a:rPr>
              <a:t>à la santé </a:t>
            </a:r>
          </a:p>
          <a:p>
            <a:pPr algn="just">
              <a:spcAft>
                <a:spcPts val="300"/>
              </a:spcAft>
            </a:pPr>
            <a:r>
              <a:rPr lang="fr-CA" dirty="0" smtClean="0">
                <a:sym typeface="Symbol"/>
              </a:rPr>
              <a:t>Déterminants </a:t>
            </a:r>
            <a:r>
              <a:rPr lang="fr-CA" dirty="0">
                <a:sym typeface="Symbol"/>
              </a:rPr>
              <a:t>sociaux de la santé</a:t>
            </a:r>
          </a:p>
          <a:p>
            <a:pPr marL="355600" indent="-355600">
              <a:spcAft>
                <a:spcPts val="300"/>
              </a:spcAft>
            </a:pPr>
            <a:r>
              <a:rPr lang="fr-CA" dirty="0" smtClean="0">
                <a:sym typeface="Symbol"/>
              </a:rPr>
              <a:t>Gestion </a:t>
            </a:r>
            <a:r>
              <a:rPr lang="fr-CA" dirty="0">
                <a:sym typeface="Symbol"/>
              </a:rPr>
              <a:t>participative et leadership partagé</a:t>
            </a:r>
          </a:p>
          <a:p>
            <a:pPr marL="355600" indent="-355600">
              <a:spcAft>
                <a:spcPts val="300"/>
              </a:spcAft>
            </a:pPr>
            <a:r>
              <a:rPr lang="fr-CA" i="1" dirty="0" err="1" smtClean="0">
                <a:sym typeface="Symbol"/>
              </a:rPr>
              <a:t>Advocacy</a:t>
            </a:r>
            <a:r>
              <a:rPr lang="fr-CA" i="1" dirty="0">
                <a:sym typeface="Symbol"/>
              </a:rPr>
              <a:t>/</a:t>
            </a:r>
            <a:r>
              <a:rPr lang="fr-CA" dirty="0">
                <a:sym typeface="Symbol"/>
              </a:rPr>
              <a:t>plaidoyer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85030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b="1" dirty="0" smtClean="0">
                <a:solidFill>
                  <a:srgbClr val="F27E36"/>
                </a:solidFill>
                <a:sym typeface="Symbol"/>
              </a:rPr>
              <a:t/>
            </a:r>
            <a:br>
              <a:rPr lang="fr-CA" sz="4000" b="1" dirty="0" smtClean="0">
                <a:solidFill>
                  <a:srgbClr val="F27E36"/>
                </a:solidFill>
                <a:sym typeface="Symbol"/>
              </a:rPr>
            </a:br>
            <a:r>
              <a:rPr lang="fr-CA" sz="4000" b="1" dirty="0" smtClean="0">
                <a:solidFill>
                  <a:srgbClr val="F27E36"/>
                </a:solidFill>
                <a:sym typeface="Symbol"/>
              </a:rPr>
              <a:t>PERSONNES </a:t>
            </a:r>
            <a:r>
              <a:rPr lang="fr-CA" sz="4000" b="1" dirty="0">
                <a:solidFill>
                  <a:srgbClr val="F27E36"/>
                </a:solidFill>
                <a:sym typeface="Symbol"/>
              </a:rPr>
              <a:t>CIBLÉES PAR L’OFFRE DE SOINS-SERVICES:</a:t>
            </a:r>
            <a:r>
              <a:rPr lang="fr-CA" b="1" dirty="0">
                <a:solidFill>
                  <a:srgbClr val="F27E36"/>
                </a:solidFill>
                <a:sym typeface="Symbol"/>
              </a:rPr>
              <a:t/>
            </a:r>
            <a:br>
              <a:rPr lang="fr-CA" b="1" dirty="0">
                <a:solidFill>
                  <a:srgbClr val="F27E36"/>
                </a:solidFill>
                <a:sym typeface="Symbo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fr-CA" dirty="0"/>
              <a:t>Personnes itinérantes (</a:t>
            </a:r>
            <a:r>
              <a:rPr lang="fr-CA" i="1" dirty="0"/>
              <a:t>i.e</a:t>
            </a:r>
            <a:r>
              <a:rPr lang="fr-CA" dirty="0"/>
              <a:t>. vivant l’une ou l’autre des 3 formes d’itinérance : situationnelle, cyclique ou chronique) ou en situation d’instabilité résidentielle</a:t>
            </a:r>
          </a:p>
          <a:p>
            <a:pPr algn="just">
              <a:spcAft>
                <a:spcPts val="600"/>
              </a:spcAft>
            </a:pPr>
            <a:r>
              <a:rPr lang="fr-CA" dirty="0"/>
              <a:t>Jeunes de la rue</a:t>
            </a:r>
          </a:p>
          <a:p>
            <a:pPr algn="just">
              <a:spcAft>
                <a:spcPts val="600"/>
              </a:spcAft>
            </a:pPr>
            <a:r>
              <a:rPr lang="fr-CA" dirty="0"/>
              <a:t>Immigrant-e-s, réfugié-e-s et sans statut</a:t>
            </a:r>
          </a:p>
          <a:p>
            <a:pPr algn="just">
              <a:spcAft>
                <a:spcPts val="600"/>
              </a:spcAft>
            </a:pPr>
            <a:r>
              <a:rPr lang="fr-CA" dirty="0"/>
              <a:t>Personnes dans une dynamique prostitutionnelle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20866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avec flèche vers le haut 2"/>
          <p:cNvSpPr/>
          <p:nvPr/>
        </p:nvSpPr>
        <p:spPr>
          <a:xfrm rot="10800000">
            <a:off x="988365" y="773415"/>
            <a:ext cx="7632848" cy="3063023"/>
          </a:xfrm>
          <a:prstGeom prst="upArrowCallout">
            <a:avLst>
              <a:gd name="adj1" fmla="val 13804"/>
              <a:gd name="adj2" fmla="val 13804"/>
              <a:gd name="adj3" fmla="val 25000"/>
              <a:gd name="adj4" fmla="val 68745"/>
            </a:avLst>
          </a:prstGeom>
          <a:solidFill>
            <a:srgbClr val="F796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325835" y="188640"/>
            <a:ext cx="697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/>
              <a:t>L’ORIGINE DU PROJET</a:t>
            </a:r>
            <a:endParaRPr lang="fr-CA" sz="3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773415"/>
            <a:ext cx="7577605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/>
                </a:solidFill>
              </a:rPr>
              <a:t>2011</a:t>
            </a:r>
          </a:p>
          <a:p>
            <a:pPr algn="ctr"/>
            <a:r>
              <a:rPr lang="fr-CA" sz="2200" b="1" dirty="0" smtClean="0">
                <a:solidFill>
                  <a:schemeClr val="bg1"/>
                </a:solidFill>
              </a:rPr>
              <a:t>Faculté de médecine de UL</a:t>
            </a:r>
          </a:p>
          <a:p>
            <a:pPr lvl="0" algn="ctr"/>
            <a:r>
              <a:rPr lang="fr-CA" sz="2200" b="1" dirty="0" smtClean="0">
                <a:solidFill>
                  <a:schemeClr val="bg1"/>
                </a:solidFill>
              </a:rPr>
              <a:t>Constat </a:t>
            </a:r>
            <a:r>
              <a:rPr lang="fr-CA" sz="2200" b="1" dirty="0">
                <a:solidFill>
                  <a:schemeClr val="bg1"/>
                </a:solidFill>
              </a:rPr>
              <a:t>à l'effet que les étudiants en sciences de la santé et sciences sociales ont besoin d’être exposés plus rapidement aux réalités sociales et communautaires lors de leur formation. </a:t>
            </a:r>
            <a:endParaRPr lang="fr-CA" sz="2200" b="1" dirty="0" smtClean="0">
              <a:solidFill>
                <a:schemeClr val="bg1"/>
              </a:solidFill>
            </a:endParaRPr>
          </a:p>
        </p:txBody>
      </p:sp>
      <p:sp>
        <p:nvSpPr>
          <p:cNvPr id="15" name="Rectangle avec flèche vers le haut 14"/>
          <p:cNvSpPr/>
          <p:nvPr/>
        </p:nvSpPr>
        <p:spPr>
          <a:xfrm rot="10800000">
            <a:off x="904756" y="3836437"/>
            <a:ext cx="7847776" cy="3192962"/>
          </a:xfrm>
          <a:prstGeom prst="upArrowCallout">
            <a:avLst>
              <a:gd name="adj1" fmla="val 15573"/>
              <a:gd name="adj2" fmla="val 10324"/>
              <a:gd name="adj3" fmla="val 25000"/>
              <a:gd name="adj4" fmla="val 70029"/>
            </a:avLst>
          </a:prstGeom>
          <a:solidFill>
            <a:srgbClr val="F796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dirty="0"/>
          </a:p>
        </p:txBody>
      </p:sp>
      <p:sp>
        <p:nvSpPr>
          <p:cNvPr id="17" name="Rectangle 16"/>
          <p:cNvSpPr/>
          <p:nvPr/>
        </p:nvSpPr>
        <p:spPr>
          <a:xfrm>
            <a:off x="904756" y="3836687"/>
            <a:ext cx="7812259" cy="1953868"/>
          </a:xfrm>
          <a:prstGeom prst="rect">
            <a:avLst/>
          </a:prstGeom>
          <a:solidFill>
            <a:srgbClr val="F79646"/>
          </a:solidFill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fr-CA" sz="2400" b="1" dirty="0" smtClean="0">
                <a:solidFill>
                  <a:schemeClr val="bg1"/>
                </a:solidFill>
              </a:rPr>
              <a:t>2011-2012 </a:t>
            </a:r>
            <a:endParaRPr lang="fr-CA" sz="2400" b="1" dirty="0">
              <a:solidFill>
                <a:schemeClr val="bg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fr-CA" sz="2200" b="1" dirty="0">
                <a:solidFill>
                  <a:schemeClr val="bg1"/>
                </a:solidFill>
              </a:rPr>
              <a:t>Étude du </a:t>
            </a:r>
            <a:r>
              <a:rPr lang="fr-CA" sz="2200" b="1" dirty="0" smtClean="0">
                <a:solidFill>
                  <a:schemeClr val="bg1"/>
                </a:solidFill>
              </a:rPr>
              <a:t>CSSS Vieille-Capitale</a:t>
            </a:r>
            <a:endParaRPr lang="fr-CA" sz="2200" b="1" dirty="0">
              <a:solidFill>
                <a:schemeClr val="bg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chemeClr val="bg1"/>
                </a:solidFill>
              </a:rPr>
              <a:t>Absence </a:t>
            </a:r>
            <a:r>
              <a:rPr lang="fr-CA" sz="2200" b="1" dirty="0">
                <a:solidFill>
                  <a:schemeClr val="bg1"/>
                </a:solidFill>
              </a:rPr>
              <a:t>de relève et pénurie de médecins de famille, surtout en Basse-Ville. Utilisation par les personnes itinérantes et marginalisées de ressources institutionnelles (urgences hospitalières) non adaptées à leurs besoins.  </a:t>
            </a: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2146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b="1" dirty="0" smtClean="0">
                <a:solidFill>
                  <a:srgbClr val="F27E36"/>
                </a:solidFill>
                <a:sym typeface="Symbol"/>
              </a:rPr>
              <a:t/>
            </a:r>
            <a:br>
              <a:rPr lang="fr-CA" sz="3600" b="1" dirty="0" smtClean="0">
                <a:solidFill>
                  <a:srgbClr val="F27E36"/>
                </a:solidFill>
                <a:sym typeface="Symbol"/>
              </a:rPr>
            </a:br>
            <a:r>
              <a:rPr lang="fr-CA" sz="3600" b="1" dirty="0" smtClean="0">
                <a:solidFill>
                  <a:srgbClr val="F27E36"/>
                </a:solidFill>
                <a:sym typeface="Symbol"/>
              </a:rPr>
              <a:t>PERSONNES </a:t>
            </a:r>
            <a:r>
              <a:rPr lang="fr-CA" sz="3600" b="1" dirty="0">
                <a:solidFill>
                  <a:srgbClr val="F27E36"/>
                </a:solidFill>
                <a:sym typeface="Symbol"/>
              </a:rPr>
              <a:t>CIBLÉES PAR L’OFFRE DE SOINS-SERVICES:</a:t>
            </a:r>
            <a:br>
              <a:rPr lang="fr-CA" sz="3600" b="1" dirty="0">
                <a:solidFill>
                  <a:srgbClr val="F27E36"/>
                </a:solidFill>
                <a:sym typeface="Symbol"/>
              </a:rPr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fr-CA" dirty="0"/>
              <a:t>Utilisateurs de drogues (notamment injectables) </a:t>
            </a:r>
          </a:p>
          <a:p>
            <a:pPr algn="just">
              <a:spcAft>
                <a:spcPts val="600"/>
              </a:spcAft>
            </a:pPr>
            <a:r>
              <a:rPr lang="fr-CA" dirty="0"/>
              <a:t>Ex détenu-e-s</a:t>
            </a:r>
          </a:p>
          <a:p>
            <a:pPr algn="just">
              <a:spcAft>
                <a:spcPts val="600"/>
              </a:spcAft>
            </a:pPr>
            <a:r>
              <a:rPr lang="fr-CA" dirty="0"/>
              <a:t>Personnes en situation de fracture sociale, d’isolement</a:t>
            </a:r>
          </a:p>
          <a:p>
            <a:pPr algn="just">
              <a:spcAft>
                <a:spcPts val="600"/>
              </a:spcAft>
            </a:pPr>
            <a:r>
              <a:rPr lang="fr-CA" dirty="0"/>
              <a:t>Personnes marginalisées, désaffiliées, en situation de vulnérabilité socio sanitaire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164441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1124744"/>
            <a:ext cx="7920880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CA" sz="2800" dirty="0" smtClean="0"/>
          </a:p>
          <a:p>
            <a:pPr marL="285750" indent="-285750">
              <a:buFontTx/>
              <a:buChar char="-"/>
            </a:pPr>
            <a:endParaRPr lang="fr-CA" sz="2800" dirty="0" smtClean="0"/>
          </a:p>
          <a:p>
            <a:pPr marL="457200" indent="-457200" algn="just">
              <a:buFont typeface="Arial"/>
              <a:buChar char="•"/>
            </a:pPr>
            <a:r>
              <a:rPr lang="fr-CA" sz="3200" dirty="0" smtClean="0"/>
              <a:t>Problèmes de santé chroniques</a:t>
            </a:r>
          </a:p>
          <a:p>
            <a:pPr marL="457200" indent="-457200" algn="just">
              <a:buFont typeface="Arial"/>
              <a:buChar char="•"/>
            </a:pPr>
            <a:r>
              <a:rPr lang="fr-CA" sz="3200" dirty="0" smtClean="0"/>
              <a:t>Problématiques en santé mentale</a:t>
            </a:r>
          </a:p>
          <a:p>
            <a:pPr marL="457200" indent="-457200" algn="just">
              <a:buFont typeface="Arial"/>
              <a:buChar char="•"/>
            </a:pPr>
            <a:r>
              <a:rPr lang="fr-CA" sz="3200" dirty="0" smtClean="0"/>
              <a:t>Solitude, grand besoin de parler et d’être écoutées, besoins de suivis psychosociaux</a:t>
            </a:r>
          </a:p>
          <a:p>
            <a:pPr marL="457200" indent="-457200" algn="just">
              <a:buFont typeface="Arial"/>
              <a:buChar char="•"/>
            </a:pPr>
            <a:r>
              <a:rPr lang="fr-CA" sz="3200" dirty="0" smtClean="0">
                <a:latin typeface="Times New Roman"/>
                <a:cs typeface="Times New Roman"/>
              </a:rPr>
              <a:t>± 20 % </a:t>
            </a:r>
            <a:r>
              <a:rPr lang="fr-CA" sz="3200" dirty="0" smtClean="0"/>
              <a:t>sans </a:t>
            </a:r>
            <a:r>
              <a:rPr lang="fr-CA" sz="3200" dirty="0"/>
              <a:t>carte d’</a:t>
            </a:r>
            <a:r>
              <a:rPr lang="fr-CA" sz="3200" dirty="0" err="1"/>
              <a:t>ass</a:t>
            </a:r>
            <a:r>
              <a:rPr lang="fr-CA" sz="3200" dirty="0"/>
              <a:t>.-maladie, </a:t>
            </a:r>
            <a:r>
              <a:rPr lang="fr-CA" sz="3200" dirty="0" smtClean="0">
                <a:latin typeface="Times New Roman"/>
                <a:cs typeface="Times New Roman"/>
              </a:rPr>
              <a:t>± 80 % </a:t>
            </a:r>
            <a:r>
              <a:rPr lang="fr-CA" sz="3200" dirty="0" smtClean="0"/>
              <a:t>sans </a:t>
            </a:r>
            <a:r>
              <a:rPr lang="fr-CA" sz="3200" dirty="0"/>
              <a:t>médecin de </a:t>
            </a:r>
            <a:r>
              <a:rPr lang="fr-CA" sz="3200" dirty="0" smtClean="0"/>
              <a:t>famille</a:t>
            </a:r>
          </a:p>
          <a:p>
            <a:pPr marL="457200" indent="-457200">
              <a:buFont typeface="Arial"/>
              <a:buChar char="•"/>
            </a:pPr>
            <a:r>
              <a:rPr lang="fr-CA" sz="3200" dirty="0"/>
              <a:t>Plusieurs en maisons de chambres</a:t>
            </a:r>
          </a:p>
          <a:p>
            <a:pPr marL="457200" indent="-457200">
              <a:buFont typeface="Arial"/>
              <a:buChar char="•"/>
            </a:pPr>
            <a:r>
              <a:rPr lang="fr-CA" sz="3200" dirty="0"/>
              <a:t>Toxicomanie</a:t>
            </a:r>
          </a:p>
          <a:p>
            <a:pPr marL="457200" indent="-457200" algn="just">
              <a:buFont typeface="Arial"/>
              <a:buChar char="•"/>
            </a:pPr>
            <a:endParaRPr lang="fr-CA" sz="3200" dirty="0" smtClean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637208" y="404664"/>
            <a:ext cx="8312297" cy="730605"/>
          </a:xfrm>
        </p:spPr>
        <p:txBody>
          <a:bodyPr>
            <a:noAutofit/>
          </a:bodyPr>
          <a:lstStyle/>
          <a:p>
            <a:pPr algn="ctr"/>
            <a:r>
              <a:rPr lang="fr-CA" sz="3600" b="1" dirty="0" smtClean="0">
                <a:solidFill>
                  <a:srgbClr val="F27E36"/>
                </a:solidFill>
              </a:rPr>
              <a:t>QUELQUES CARACTÉRISTIQUES DE CES PERSONNES</a:t>
            </a:r>
            <a:endParaRPr lang="fr-CA" sz="3600" b="1" dirty="0">
              <a:solidFill>
                <a:srgbClr val="F27E36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5641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b="1" dirty="0" smtClean="0">
                <a:solidFill>
                  <a:srgbClr val="F27E36"/>
                </a:solidFill>
              </a:rPr>
              <a:t/>
            </a:r>
            <a:br>
              <a:rPr lang="fr-CA" sz="3200" b="1" dirty="0" smtClean="0">
                <a:solidFill>
                  <a:srgbClr val="F27E36"/>
                </a:solidFill>
              </a:rPr>
            </a:br>
            <a:r>
              <a:rPr lang="fr-CA" sz="3600" b="1" dirty="0" smtClean="0">
                <a:solidFill>
                  <a:srgbClr val="F27E36"/>
                </a:solidFill>
              </a:rPr>
              <a:t>QUELQUES </a:t>
            </a:r>
            <a:r>
              <a:rPr lang="fr-CA" sz="3600" b="1" dirty="0">
                <a:solidFill>
                  <a:srgbClr val="F27E36"/>
                </a:solidFill>
              </a:rPr>
              <a:t>CARACTÉRISTIQUES DE CES PERSONNES</a:t>
            </a:r>
            <a:r>
              <a:rPr lang="fr-CA" sz="3200" b="1" dirty="0">
                <a:solidFill>
                  <a:srgbClr val="F27E36"/>
                </a:solidFill>
              </a:rPr>
              <a:t/>
            </a:r>
            <a:br>
              <a:rPr lang="fr-CA" sz="3200" b="1" dirty="0">
                <a:solidFill>
                  <a:srgbClr val="F27E36"/>
                </a:solidFill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latin typeface="Times New Roman"/>
                <a:cs typeface="Times New Roman"/>
              </a:rPr>
              <a:t>± </a:t>
            </a:r>
            <a:r>
              <a:rPr lang="fr-CA" dirty="0">
                <a:latin typeface="Times New Roman"/>
                <a:cs typeface="Times New Roman"/>
              </a:rPr>
              <a:t>100 % </a:t>
            </a:r>
            <a:r>
              <a:rPr lang="fr-CA" dirty="0"/>
              <a:t>pauvreté économique</a:t>
            </a:r>
          </a:p>
          <a:p>
            <a:r>
              <a:rPr lang="fr-CA" dirty="0"/>
              <a:t>Carences nutritionnelles</a:t>
            </a:r>
          </a:p>
          <a:p>
            <a:r>
              <a:rPr lang="fr-CA" dirty="0"/>
              <a:t>Judiciarisation</a:t>
            </a:r>
          </a:p>
          <a:p>
            <a:r>
              <a:rPr lang="fr-CA" dirty="0"/>
              <a:t>Faible </a:t>
            </a:r>
            <a:r>
              <a:rPr lang="fr-CA" dirty="0" err="1"/>
              <a:t>littératie</a:t>
            </a:r>
            <a:endParaRPr lang="fr-CA" dirty="0"/>
          </a:p>
          <a:p>
            <a:r>
              <a:rPr lang="fr-CA" dirty="0"/>
              <a:t>Mauvaise santé buccodentaire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103182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637208" y="572267"/>
            <a:ext cx="8312297" cy="563002"/>
          </a:xfrm>
        </p:spPr>
        <p:txBody>
          <a:bodyPr>
            <a:noAutofit/>
          </a:bodyPr>
          <a:lstStyle/>
          <a:p>
            <a:pPr algn="ctr"/>
            <a:r>
              <a:rPr lang="fr-CA" sz="3600" b="1" dirty="0" smtClean="0">
                <a:solidFill>
                  <a:srgbClr val="F27E36"/>
                </a:solidFill>
              </a:rPr>
              <a:t>QUELQUES CARACTÉRISTIQUES DE CES PERSONNES</a:t>
            </a:r>
            <a:endParaRPr lang="fr-CA" sz="3600" b="1" dirty="0">
              <a:solidFill>
                <a:srgbClr val="F27E3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2780928"/>
            <a:ext cx="8024265" cy="1569660"/>
          </a:xfrm>
          <a:prstGeom prst="rect">
            <a:avLst/>
          </a:prstGeom>
          <a:solidFill>
            <a:srgbClr val="F89D5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CA" sz="3200" b="1" dirty="0">
                <a:solidFill>
                  <a:srgbClr val="4D5B6B"/>
                </a:solidFill>
              </a:rPr>
              <a:t>→ Et… parcours de résilience!</a:t>
            </a:r>
          </a:p>
          <a:p>
            <a:pPr lvl="0" algn="ctr"/>
            <a:r>
              <a:rPr lang="fr-CA" sz="3200" b="1" dirty="0">
                <a:solidFill>
                  <a:srgbClr val="4D5B6B"/>
                </a:solidFill>
              </a:rPr>
              <a:t>→ Et…experts de vécu!</a:t>
            </a:r>
          </a:p>
          <a:p>
            <a:pPr lvl="0" algn="ctr"/>
            <a:r>
              <a:rPr lang="fr-CA" sz="3200" b="1" dirty="0">
                <a:solidFill>
                  <a:srgbClr val="4D5B6B"/>
                </a:solidFill>
              </a:rPr>
              <a:t>→ </a:t>
            </a:r>
            <a:r>
              <a:rPr lang="fr-CA" sz="3200" b="1" dirty="0" smtClean="0">
                <a:solidFill>
                  <a:srgbClr val="4D5B6B"/>
                </a:solidFill>
              </a:rPr>
              <a:t>Et…citoyens </a:t>
            </a:r>
            <a:r>
              <a:rPr lang="fr-CA" sz="3200" b="1" dirty="0">
                <a:solidFill>
                  <a:srgbClr val="4D5B6B"/>
                </a:solidFill>
              </a:rPr>
              <a:t>à part entière!</a:t>
            </a: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4073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SPOT-CCSE\modèle de soins et services\Modèle de soins\schéma soins v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9"/>
            <a:ext cx="8928992" cy="54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6336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3816424" cy="864096"/>
          </a:xfrm>
        </p:spPr>
        <p:txBody>
          <a:bodyPr>
            <a:normAutofit fontScale="90000"/>
          </a:bodyPr>
          <a:lstStyle/>
          <a:p>
            <a:r>
              <a:rPr lang="fr-CA" sz="2800" dirty="0" smtClean="0">
                <a:solidFill>
                  <a:srgbClr val="002060"/>
                </a:solidFill>
              </a:rPr>
              <a:t/>
            </a:r>
            <a:br>
              <a:rPr lang="fr-CA" sz="2800" dirty="0" smtClean="0">
                <a:solidFill>
                  <a:srgbClr val="002060"/>
                </a:solidFill>
              </a:rPr>
            </a:br>
            <a:r>
              <a:rPr lang="fr-CA" sz="2800" dirty="0">
                <a:solidFill>
                  <a:srgbClr val="002060"/>
                </a:solidFill>
              </a:rPr>
              <a:t/>
            </a:r>
            <a:br>
              <a:rPr lang="fr-CA" sz="2800" dirty="0">
                <a:solidFill>
                  <a:srgbClr val="002060"/>
                </a:solidFill>
              </a:rPr>
            </a:br>
            <a:r>
              <a:rPr lang="fr-CA" sz="2800" dirty="0" smtClean="0">
                <a:solidFill>
                  <a:srgbClr val="002060"/>
                </a:solidFill>
              </a:rPr>
              <a:t/>
            </a:r>
            <a:br>
              <a:rPr lang="fr-CA" sz="2800" dirty="0" smtClean="0">
                <a:solidFill>
                  <a:srgbClr val="002060"/>
                </a:solidFill>
              </a:rPr>
            </a:br>
            <a:r>
              <a:rPr lang="fr-CA" sz="2800" dirty="0">
                <a:solidFill>
                  <a:srgbClr val="002060"/>
                </a:solidFill>
              </a:rPr>
              <a:t/>
            </a:r>
            <a:br>
              <a:rPr lang="fr-CA" sz="2800" dirty="0">
                <a:solidFill>
                  <a:srgbClr val="002060"/>
                </a:solidFill>
              </a:rPr>
            </a:br>
            <a:r>
              <a:rPr lang="fr-CA" sz="2800" dirty="0" smtClean="0">
                <a:solidFill>
                  <a:srgbClr val="002060"/>
                </a:solidFill>
              </a:rPr>
              <a:t/>
            </a:r>
            <a:br>
              <a:rPr lang="fr-CA" sz="2800" dirty="0" smtClean="0">
                <a:solidFill>
                  <a:srgbClr val="002060"/>
                </a:solidFill>
              </a:rPr>
            </a:br>
            <a:endParaRPr lang="fr-CA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50299"/>
              </p:ext>
            </p:extLst>
          </p:nvPr>
        </p:nvGraphicFramePr>
        <p:xfrm>
          <a:off x="1907704" y="-1467544"/>
          <a:ext cx="5686438" cy="853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Acrobat Document" r:id="rId4" imgW="11010777" imgH="16525784" progId="AcroExch.Document.7">
                  <p:embed/>
                </p:oleObj>
              </mc:Choice>
              <mc:Fallback>
                <p:oleObj name="Acrobat Document" r:id="rId4" imgW="11010777" imgH="1652578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-1467544"/>
                        <a:ext cx="5686438" cy="853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951" y="0"/>
            <a:ext cx="3785944" cy="853514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8345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116632"/>
            <a:ext cx="715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1"/>
                </a:solidFill>
              </a:rPr>
              <a:t> </a:t>
            </a:r>
            <a:r>
              <a:rPr lang="fr-CA" sz="2800" b="1" dirty="0" smtClean="0">
                <a:solidFill>
                  <a:srgbClr val="F27E36"/>
                </a:solidFill>
                <a:sym typeface="Wingdings" panose="05000000000000000000" pitchFamily="2" charset="2"/>
              </a:rPr>
              <a:t>ACTION </a:t>
            </a:r>
            <a:r>
              <a:rPr lang="fr-CA" sz="2800" b="1" dirty="0" smtClean="0">
                <a:solidFill>
                  <a:srgbClr val="F27E36"/>
                </a:solidFill>
              </a:rPr>
              <a:t>DE SPOT </a:t>
            </a:r>
            <a:r>
              <a:rPr lang="fr-CA" sz="2800" b="1" dirty="0" smtClean="0">
                <a:solidFill>
                  <a:srgbClr val="F27E36"/>
                </a:solidFill>
                <a:sym typeface="Symbol"/>
              </a:rPr>
              <a:t> </a:t>
            </a:r>
            <a:r>
              <a:rPr lang="fr-CA" sz="2800" b="1" dirty="0" smtClean="0">
                <a:solidFill>
                  <a:srgbClr val="F27E36"/>
                </a:solidFill>
              </a:rPr>
              <a:t>AU-DELÀ DE LA PRESTATION INDIVIDUELLE DE SOINS!</a:t>
            </a:r>
            <a:endParaRPr lang="fr-CA" sz="2800" b="1" dirty="0">
              <a:solidFill>
                <a:srgbClr val="F27E3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5" y="1039443"/>
            <a:ext cx="2965990" cy="28540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15" y="1045859"/>
            <a:ext cx="2223015" cy="28220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30" y="1026115"/>
            <a:ext cx="3788969" cy="28349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5" y="3862164"/>
            <a:ext cx="4287706" cy="32392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45824"/>
            <a:ext cx="4860031" cy="34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Premiers résultats et constats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A" sz="2400" b="1" dirty="0"/>
              <a:t>Personnes rejointes, après un an de soins et services:</a:t>
            </a:r>
          </a:p>
          <a:p>
            <a:r>
              <a:rPr lang="fr-CA" sz="2000" dirty="0" smtClean="0"/>
              <a:t>Environ </a:t>
            </a:r>
            <a:r>
              <a:rPr lang="fr-CA" sz="2000" dirty="0" smtClean="0">
                <a:solidFill>
                  <a:srgbClr val="000000"/>
                </a:solidFill>
              </a:rPr>
              <a:t>719</a:t>
            </a:r>
            <a:r>
              <a:rPr lang="fr-CA" sz="2000" dirty="0" smtClean="0"/>
              <a:t> personnes différentes, 1325 consultations durant la dernière année</a:t>
            </a:r>
          </a:p>
          <a:p>
            <a:r>
              <a:rPr lang="fr-CA" sz="2000" dirty="0" smtClean="0"/>
              <a:t>20 % sans carte RAMQ, 80 % sans médecin de famille et 100 % en situation de pauvreté</a:t>
            </a:r>
          </a:p>
          <a:p>
            <a:r>
              <a:rPr lang="fr-CA" sz="2000" dirty="0" smtClean="0"/>
              <a:t>63 % hommes, 57% ont entre 18 et 49 ans</a:t>
            </a:r>
          </a:p>
          <a:p>
            <a:r>
              <a:rPr lang="fr-CA" sz="2000" dirty="0" smtClean="0"/>
              <a:t>Appréciation du milieu d’accueil</a:t>
            </a:r>
          </a:p>
          <a:p>
            <a:pPr marL="0" indent="0">
              <a:buNone/>
            </a:pPr>
            <a:endParaRPr lang="fr-CA" sz="2000" dirty="0"/>
          </a:p>
        </p:txBody>
      </p:sp>
      <p:pic>
        <p:nvPicPr>
          <p:cNvPr id="5" name="Image 4" descr="logo SPOT appellation couleur v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5877273"/>
            <a:ext cx="259228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Premiers résultats et constats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A" sz="2400" b="1" dirty="0" smtClean="0"/>
              <a:t>Volet enseignement :</a:t>
            </a:r>
          </a:p>
          <a:p>
            <a:r>
              <a:rPr lang="fr-CA" sz="2200" dirty="0" smtClean="0"/>
              <a:t>23 étudiants accueillis en soins infirmiers, médecine, psychologie, pharmacie, nutrition et santé communautaire</a:t>
            </a:r>
          </a:p>
          <a:p>
            <a:r>
              <a:rPr lang="fr-CA" sz="2200" dirty="0" smtClean="0"/>
              <a:t>Session d’accueil collective</a:t>
            </a:r>
          </a:p>
          <a:p>
            <a:pPr>
              <a:buNone/>
            </a:pPr>
            <a:endParaRPr lang="fr-CA" sz="1400" dirty="0" smtClean="0"/>
          </a:p>
          <a:p>
            <a:pPr>
              <a:buNone/>
            </a:pPr>
            <a:r>
              <a:rPr lang="fr-CA" sz="2400" b="1" dirty="0" smtClean="0"/>
              <a:t>Volet recherche et évaluation :</a:t>
            </a:r>
          </a:p>
          <a:p>
            <a:r>
              <a:rPr lang="fr-CA" sz="2200" dirty="0" smtClean="0"/>
              <a:t>Réseautage chercheurs du RS ISS SPL du RRSPQ : plusieurs projets soumis et en cours, en lien avec les besoins de SPOT</a:t>
            </a:r>
          </a:p>
          <a:p>
            <a:r>
              <a:rPr lang="fr-CA" sz="2200" dirty="0" smtClean="0"/>
              <a:t>Structuration recherche/évaluation à SPOT</a:t>
            </a:r>
          </a:p>
          <a:p>
            <a:r>
              <a:rPr lang="fr-CA" sz="2200" dirty="0" smtClean="0"/>
              <a:t>Création culture recherche participative</a:t>
            </a:r>
          </a:p>
          <a:p>
            <a:r>
              <a:rPr lang="fr-CA" sz="2200" dirty="0" smtClean="0"/>
              <a:t>Appropriation commune de SPOT par tous les acteurs</a:t>
            </a:r>
          </a:p>
          <a:p>
            <a:r>
              <a:rPr lang="fr-CA" sz="2200" dirty="0" smtClean="0"/>
              <a:t>Contribue à vie associative, mobilisation et gestion participative </a:t>
            </a:r>
            <a:endParaRPr lang="fr-CA" sz="2000" dirty="0" smtClean="0"/>
          </a:p>
        </p:txBody>
      </p:sp>
      <p:pic>
        <p:nvPicPr>
          <p:cNvPr id="11" name="Image 10" descr="logo SPOT appellation couleur v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6165304"/>
            <a:ext cx="2592288" cy="51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Ingrédients essentiels à la consolidation et au développement de SPOT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CA" dirty="0"/>
              <a:t>Une approche de soins globale et humaniste.</a:t>
            </a:r>
          </a:p>
          <a:p>
            <a:pPr lvl="0"/>
            <a:r>
              <a:rPr lang="fr-CA" dirty="0"/>
              <a:t>Un</a:t>
            </a:r>
            <a:r>
              <a:rPr lang="fr-CA" b="1" dirty="0"/>
              <a:t> </a:t>
            </a:r>
            <a:r>
              <a:rPr lang="fr-CA" dirty="0"/>
              <a:t>rôle infirmier élargi au cœur de l'offre de soins.</a:t>
            </a:r>
          </a:p>
          <a:p>
            <a:pPr lvl="0"/>
            <a:r>
              <a:rPr lang="fr-CA" dirty="0"/>
              <a:t>L’intégration de pairs aidants dans celle-ci.</a:t>
            </a:r>
          </a:p>
          <a:p>
            <a:pPr lvl="0"/>
            <a:r>
              <a:rPr lang="fr-CA" dirty="0"/>
              <a:t>La proximité relationnelle et </a:t>
            </a:r>
            <a:r>
              <a:rPr lang="fr-CA" dirty="0" smtClean="0"/>
              <a:t>géographique.</a:t>
            </a:r>
            <a:endParaRPr lang="fr-CA" dirty="0"/>
          </a:p>
          <a:p>
            <a:pPr lvl="0"/>
            <a:r>
              <a:rPr lang="fr-CA" dirty="0"/>
              <a:t>Une infrastructure très légère et la réduction des barrières administratives.</a:t>
            </a:r>
          </a:p>
          <a:p>
            <a:pPr lvl="0"/>
            <a:r>
              <a:rPr lang="fr-CA" dirty="0"/>
              <a:t>La collaboration </a:t>
            </a:r>
            <a:r>
              <a:rPr lang="fr-CA" dirty="0" smtClean="0"/>
              <a:t>interprofessionnelle.</a:t>
            </a:r>
            <a:endParaRPr lang="fr-CA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2024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avec flèche vers le haut 2"/>
          <p:cNvSpPr/>
          <p:nvPr/>
        </p:nvSpPr>
        <p:spPr>
          <a:xfrm rot="10800000">
            <a:off x="611558" y="260647"/>
            <a:ext cx="8208913" cy="2630967"/>
          </a:xfrm>
          <a:prstGeom prst="upArrowCallout">
            <a:avLst>
              <a:gd name="adj1" fmla="val 18044"/>
              <a:gd name="adj2" fmla="val 12498"/>
              <a:gd name="adj3" fmla="val 25000"/>
              <a:gd name="adj4" fmla="val 71933"/>
            </a:avLst>
          </a:prstGeom>
          <a:solidFill>
            <a:srgbClr val="F796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539552" y="260647"/>
            <a:ext cx="8280920" cy="1815882"/>
          </a:xfrm>
          <a:prstGeom prst="rect">
            <a:avLst/>
          </a:prstGeom>
          <a:solidFill>
            <a:srgbClr val="F79646"/>
          </a:solidFill>
        </p:spPr>
        <p:txBody>
          <a:bodyPr wrap="square">
            <a:spAutoFit/>
          </a:bodyPr>
          <a:lstStyle/>
          <a:p>
            <a:pPr lvl="0" algn="ctr" defTabSz="533400">
              <a:spcBef>
                <a:spcPct val="0"/>
              </a:spcBef>
            </a:pPr>
            <a:r>
              <a:rPr lang="fr-CA" sz="2400" b="1" dirty="0" smtClean="0">
                <a:solidFill>
                  <a:schemeClr val="bg1"/>
                </a:solidFill>
              </a:rPr>
              <a:t>2012-2013    </a:t>
            </a:r>
          </a:p>
          <a:p>
            <a:pPr lvl="0" algn="ctr" defTabSz="533400">
              <a:spcBef>
                <a:spcPct val="0"/>
              </a:spcBef>
            </a:pPr>
            <a:r>
              <a:rPr lang="fr-CA" sz="2200" b="1" i="1" u="sng" dirty="0" smtClean="0">
                <a:solidFill>
                  <a:schemeClr val="bg1"/>
                </a:solidFill>
              </a:rPr>
              <a:t>Étude </a:t>
            </a:r>
            <a:r>
              <a:rPr lang="fr-CA" sz="2200" b="1" i="1" u="sng" dirty="0">
                <a:solidFill>
                  <a:schemeClr val="bg1"/>
                </a:solidFill>
              </a:rPr>
              <a:t>de besoins </a:t>
            </a:r>
            <a:r>
              <a:rPr lang="fr-CA" sz="2200" b="1" dirty="0" smtClean="0">
                <a:solidFill>
                  <a:schemeClr val="bg1"/>
                </a:solidFill>
              </a:rPr>
              <a:t>par CSSS-VC pour </a:t>
            </a:r>
            <a:r>
              <a:rPr lang="fr-CA" sz="2200" b="1" dirty="0">
                <a:solidFill>
                  <a:schemeClr val="bg1"/>
                </a:solidFill>
              </a:rPr>
              <a:t>documenter les besoins de santé/services sociaux des milieux défavorisés de Québec, en lien avec l’offre </a:t>
            </a:r>
            <a:r>
              <a:rPr lang="fr-CA" sz="2200" b="1" dirty="0" smtClean="0">
                <a:solidFill>
                  <a:schemeClr val="bg1"/>
                </a:solidFill>
              </a:rPr>
              <a:t>de </a:t>
            </a:r>
            <a:r>
              <a:rPr lang="fr-CA" sz="2200" b="1" dirty="0">
                <a:solidFill>
                  <a:schemeClr val="bg1"/>
                </a:solidFill>
              </a:rPr>
              <a:t>soins et services du CSSS-VC. Exploration des modèles de cliniques étudiantes au Canada.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43608" y="3861048"/>
            <a:ext cx="7200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42"/>
              </a:spcAft>
            </a:pPr>
            <a:r>
              <a:rPr lang="fr-CA" sz="2400" b="1" dirty="0">
                <a:solidFill>
                  <a:schemeClr val="bg1"/>
                </a:solidFill>
              </a:rPr>
              <a:t>CSSS-VC, RAIIQ, UL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i="1" u="sng" dirty="0">
                <a:solidFill>
                  <a:schemeClr val="bg1"/>
                </a:solidFill>
              </a:rPr>
              <a:t>Groupes de discussion </a:t>
            </a:r>
            <a:r>
              <a:rPr lang="fr-CA" sz="2400" b="1" dirty="0">
                <a:solidFill>
                  <a:schemeClr val="bg1"/>
                </a:solidFill>
              </a:rPr>
              <a:t>menés auprès de 110 personnes fréquentant 7 organismes communautaires œuvrant auprès des personnes itinérantes et marginalisées. </a:t>
            </a:r>
            <a:endParaRPr lang="fr-CA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8177" y="2891615"/>
            <a:ext cx="8496944" cy="3939540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pPr marL="177800" indent="-177800"/>
            <a:r>
              <a:rPr lang="fr-CA" sz="2400" b="1" dirty="0" smtClean="0">
                <a:solidFill>
                  <a:schemeClr val="bg1"/>
                </a:solidFill>
                <a:sym typeface="Symbol"/>
              </a:rPr>
              <a:t> </a:t>
            </a:r>
            <a:r>
              <a:rPr lang="fr-CA" sz="2400" b="1" dirty="0">
                <a:solidFill>
                  <a:schemeClr val="bg1"/>
                </a:solidFill>
                <a:sym typeface="Symbol"/>
              </a:rPr>
              <a:t>Malgré </a:t>
            </a:r>
            <a:r>
              <a:rPr lang="fr-CA" sz="2400" b="1" dirty="0" smtClean="0">
                <a:solidFill>
                  <a:schemeClr val="bg1"/>
                </a:solidFill>
                <a:sym typeface="Symbol"/>
              </a:rPr>
              <a:t>programmes/ressources</a:t>
            </a:r>
            <a:r>
              <a:rPr lang="fr-CA" sz="2400" b="1" dirty="0">
                <a:solidFill>
                  <a:schemeClr val="bg1"/>
                </a:solidFill>
                <a:sym typeface="Symbol"/>
              </a:rPr>
              <a:t>, </a:t>
            </a:r>
            <a:r>
              <a:rPr lang="fr-CA" sz="2400" b="1" dirty="0">
                <a:solidFill>
                  <a:schemeClr val="bg1"/>
                </a:solidFill>
              </a:rPr>
              <a:t>CSSS-VC parvient difficilement à rejoindre les personnes itinérantes/marginalisées </a:t>
            </a:r>
            <a:r>
              <a:rPr lang="fr-CA" sz="2400" b="1" dirty="0" smtClean="0">
                <a:solidFill>
                  <a:schemeClr val="bg1"/>
                </a:solidFill>
              </a:rPr>
              <a:t>:</a:t>
            </a:r>
            <a:endParaRPr lang="fr-CA" sz="2400" b="1" dirty="0">
              <a:solidFill>
                <a:schemeClr val="bg1"/>
              </a:solidFill>
            </a:endParaRPr>
          </a:p>
          <a:p>
            <a:pPr marL="630238" indent="-630238"/>
            <a:r>
              <a:rPr lang="fr-CA" sz="2400" b="1" dirty="0" smtClean="0">
                <a:solidFill>
                  <a:schemeClr val="bg1"/>
                </a:solidFill>
                <a:sym typeface="Symbol"/>
              </a:rPr>
              <a:t>  </a:t>
            </a:r>
            <a:r>
              <a:rPr lang="fr-CA" sz="2400" b="1" dirty="0" smtClean="0">
                <a:sym typeface="Symbol"/>
              </a:rPr>
              <a:t> </a:t>
            </a:r>
            <a:r>
              <a:rPr lang="fr-CA" sz="2400" b="1" dirty="0" smtClean="0"/>
              <a:t>approche programme = manque de cohésion + travail en silos</a:t>
            </a:r>
          </a:p>
          <a:p>
            <a:r>
              <a:rPr lang="fr-CA" sz="2400" b="1" dirty="0">
                <a:sym typeface="Symbol"/>
              </a:rPr>
              <a:t> </a:t>
            </a:r>
            <a:r>
              <a:rPr lang="fr-CA" sz="2400" b="1" dirty="0" smtClean="0">
                <a:sym typeface="Symbol"/>
              </a:rPr>
              <a:t>  </a:t>
            </a:r>
            <a:r>
              <a:rPr lang="fr-CA" sz="2400" b="1" dirty="0" smtClean="0"/>
              <a:t>mode </a:t>
            </a:r>
            <a:r>
              <a:rPr lang="fr-CA" sz="2400" b="1" dirty="0"/>
              <a:t>de vie des personnes, désorganisation</a:t>
            </a:r>
          </a:p>
          <a:p>
            <a:r>
              <a:rPr lang="fr-CA" sz="2400" b="1" dirty="0" smtClean="0">
                <a:sym typeface="Symbol"/>
              </a:rPr>
              <a:t>   </a:t>
            </a:r>
            <a:r>
              <a:rPr lang="fr-CA" sz="2400" b="1" dirty="0" smtClean="0"/>
              <a:t>peur </a:t>
            </a:r>
            <a:r>
              <a:rPr lang="fr-CA" sz="2400" b="1" dirty="0"/>
              <a:t>du rejet, absence d’un lien de confiance</a:t>
            </a:r>
          </a:p>
          <a:p>
            <a:r>
              <a:rPr lang="fr-CA" sz="2400" b="1" dirty="0">
                <a:sym typeface="Symbol"/>
              </a:rPr>
              <a:t> </a:t>
            </a:r>
            <a:r>
              <a:rPr lang="fr-CA" sz="2400" b="1" dirty="0" smtClean="0">
                <a:sym typeface="Symbol"/>
              </a:rPr>
              <a:t>  </a:t>
            </a:r>
            <a:r>
              <a:rPr lang="fr-CA" sz="2400" b="1" dirty="0" smtClean="0"/>
              <a:t>barrières administratives</a:t>
            </a:r>
          </a:p>
          <a:p>
            <a:r>
              <a:rPr lang="fr-CA" sz="2400" b="1" dirty="0">
                <a:sym typeface="Symbol"/>
              </a:rPr>
              <a:t> </a:t>
            </a:r>
            <a:r>
              <a:rPr lang="fr-CA" sz="2400" b="1" dirty="0" smtClean="0">
                <a:sym typeface="Symbol"/>
              </a:rPr>
              <a:t>  </a:t>
            </a:r>
            <a:r>
              <a:rPr lang="fr-CA" sz="2400" b="1" dirty="0" smtClean="0"/>
              <a:t>longueur </a:t>
            </a:r>
            <a:r>
              <a:rPr lang="fr-CA" sz="2400" b="1" dirty="0"/>
              <a:t>des listes d’attente, etc</a:t>
            </a:r>
            <a:r>
              <a:rPr lang="fr-CA" sz="2400" b="1" dirty="0" smtClean="0"/>
              <a:t>….</a:t>
            </a:r>
          </a:p>
          <a:p>
            <a:pPr>
              <a:spcBef>
                <a:spcPts val="600"/>
              </a:spcBef>
            </a:pPr>
            <a:r>
              <a:rPr lang="fr-CA" sz="2400" b="1" dirty="0" smtClean="0">
                <a:solidFill>
                  <a:schemeClr val="bg1"/>
                </a:solidFill>
                <a:sym typeface="Symbol"/>
              </a:rPr>
              <a:t> </a:t>
            </a:r>
            <a:r>
              <a:rPr lang="fr-CA" sz="2400" b="1" dirty="0">
                <a:solidFill>
                  <a:schemeClr val="bg1"/>
                </a:solidFill>
              </a:rPr>
              <a:t>Ces personnes aspirent à plus de services de santé</a:t>
            </a:r>
            <a:r>
              <a:rPr lang="fr-CA" sz="2400" b="1" dirty="0" smtClean="0">
                <a:solidFill>
                  <a:schemeClr val="bg1"/>
                </a:solidFill>
              </a:rPr>
              <a:t>.</a:t>
            </a:r>
          </a:p>
          <a:p>
            <a:pPr marL="177800" indent="-177800">
              <a:spcBef>
                <a:spcPts val="600"/>
              </a:spcBef>
            </a:pPr>
            <a:r>
              <a:rPr lang="fr-CA" sz="2400" b="1" dirty="0" smtClean="0">
                <a:solidFill>
                  <a:schemeClr val="bg1"/>
                </a:solidFill>
                <a:sym typeface="Symbol"/>
              </a:rPr>
              <a:t> </a:t>
            </a:r>
            <a:r>
              <a:rPr lang="fr-CA" sz="2400" b="1" dirty="0">
                <a:solidFill>
                  <a:schemeClr val="bg1"/>
                </a:solidFill>
              </a:rPr>
              <a:t>Organismes communautaires peinent à répondre à l’étendue des besoins de santé de ces personnes</a:t>
            </a:r>
            <a:r>
              <a:rPr lang="fr-CA" sz="24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2541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Ingrédients essentiels à la consolidation et au développement de SPOT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/>
            <a:r>
              <a:rPr lang="fr-CA" dirty="0">
                <a:solidFill>
                  <a:srgbClr val="000000"/>
                </a:solidFill>
              </a:rPr>
              <a:t>Une </a:t>
            </a:r>
            <a:r>
              <a:rPr lang="fr-CA" dirty="0" smtClean="0">
                <a:solidFill>
                  <a:srgbClr val="000000"/>
                </a:solidFill>
              </a:rPr>
              <a:t>gouvernance </a:t>
            </a:r>
            <a:r>
              <a:rPr lang="fr-CA" dirty="0">
                <a:solidFill>
                  <a:srgbClr val="000000"/>
                </a:solidFill>
              </a:rPr>
              <a:t>démocratique et </a:t>
            </a:r>
            <a:r>
              <a:rPr lang="fr-CA" dirty="0" smtClean="0">
                <a:solidFill>
                  <a:srgbClr val="000000"/>
                </a:solidFill>
              </a:rPr>
              <a:t>participative</a:t>
            </a:r>
          </a:p>
          <a:p>
            <a:pPr lvl="0"/>
            <a:r>
              <a:rPr lang="fr-CA" dirty="0" smtClean="0">
                <a:solidFill>
                  <a:srgbClr val="000000"/>
                </a:solidFill>
              </a:rPr>
              <a:t>Une </a:t>
            </a:r>
            <a:r>
              <a:rPr lang="fr-CA" dirty="0">
                <a:solidFill>
                  <a:srgbClr val="000000"/>
                </a:solidFill>
              </a:rPr>
              <a:t>efficience économique fondée sur la prévention et </a:t>
            </a:r>
            <a:r>
              <a:rPr lang="fr-CA" dirty="0" smtClean="0">
                <a:solidFill>
                  <a:srgbClr val="000000"/>
                </a:solidFill>
              </a:rPr>
              <a:t>l’éducation</a:t>
            </a:r>
          </a:p>
          <a:p>
            <a:pPr lvl="0"/>
            <a:r>
              <a:rPr lang="fr-CA" dirty="0" smtClean="0">
                <a:solidFill>
                  <a:srgbClr val="000000"/>
                </a:solidFill>
              </a:rPr>
              <a:t>Une efficience humanitaire</a:t>
            </a:r>
          </a:p>
          <a:p>
            <a:pPr lvl="0"/>
            <a:r>
              <a:rPr lang="fr-CA" dirty="0" smtClean="0">
                <a:solidFill>
                  <a:srgbClr val="000000"/>
                </a:solidFill>
              </a:rPr>
              <a:t>Le </a:t>
            </a:r>
            <a:r>
              <a:rPr lang="fr-CA" dirty="0">
                <a:solidFill>
                  <a:srgbClr val="000000"/>
                </a:solidFill>
              </a:rPr>
              <a:t>temps accordé au processus pour mettre ces ingrédients en place.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245456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Au final…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2304256"/>
          </a:xfrm>
          <a:prstGeom prst="roundRect">
            <a:avLst/>
          </a:prstGeom>
          <a:solidFill>
            <a:srgbClr val="F89D5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fr-CA" dirty="0" smtClean="0"/>
              <a:t>SPOT comme innovation apportant sa contribution pour lutter contre les inégalités sociales de santé et assurer un meilleur accès aux soins pour toutes et tous</a:t>
            </a:r>
          </a:p>
        </p:txBody>
      </p:sp>
      <p:pic>
        <p:nvPicPr>
          <p:cNvPr id="11" name="Image 10" descr="logo SPOT appellation couleur v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805264"/>
            <a:ext cx="2304256" cy="87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1268760"/>
            <a:ext cx="4032448" cy="39604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A" sz="5400" b="1" dirty="0" smtClean="0">
                <a:solidFill>
                  <a:schemeClr val="bg1"/>
                </a:solidFill>
              </a:rPr>
              <a:t>MERCI!</a:t>
            </a:r>
            <a:endParaRPr lang="fr-FR" sz="54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Image 10" descr="logo SPOT appellation couleur v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6165304"/>
            <a:ext cx="1872208" cy="51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973571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rgbClr val="FF7605"/>
                </a:solidFill>
              </a:rPr>
              <a:t>L</a:t>
            </a:r>
            <a:r>
              <a:rPr lang="fr-CA" sz="3200" b="1" dirty="0" smtClean="0">
                <a:solidFill>
                  <a:srgbClr val="FF7605"/>
                </a:solidFill>
              </a:rPr>
              <a:t>ES CONSÉQUENCES?</a:t>
            </a:r>
            <a:endParaRPr lang="fr-CA" sz="3200" dirty="0">
              <a:solidFill>
                <a:srgbClr val="FF7605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6691" y="917912"/>
            <a:ext cx="8352928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4500" indent="-444500" algn="just"/>
            <a:r>
              <a:rPr lang="fr-CA" sz="3200" b="1" dirty="0" smtClean="0">
                <a:solidFill>
                  <a:srgbClr val="111111"/>
                </a:solidFill>
                <a:sym typeface="Wingdings"/>
              </a:rPr>
              <a:t></a:t>
            </a:r>
            <a:r>
              <a:rPr lang="fr-CA" sz="3200" dirty="0" smtClean="0">
                <a:solidFill>
                  <a:srgbClr val="111111"/>
                </a:solidFill>
                <a:sym typeface="Wingdings"/>
              </a:rPr>
              <a:t>Plus l</a:t>
            </a:r>
            <a:r>
              <a:rPr lang="fr-CA" sz="3200" dirty="0" smtClean="0">
                <a:solidFill>
                  <a:srgbClr val="111111"/>
                </a:solidFill>
              </a:rPr>
              <a:t>ongue </a:t>
            </a:r>
            <a:r>
              <a:rPr lang="fr-CA" sz="3200" dirty="0">
                <a:solidFill>
                  <a:srgbClr val="111111"/>
                </a:solidFill>
              </a:rPr>
              <a:t>période d’attente avant de </a:t>
            </a:r>
            <a:r>
              <a:rPr lang="fr-CA" sz="3200" dirty="0" smtClean="0">
                <a:solidFill>
                  <a:srgbClr val="111111"/>
                </a:solidFill>
              </a:rPr>
              <a:t>consulter.</a:t>
            </a:r>
          </a:p>
          <a:p>
            <a:pPr algn="just"/>
            <a:r>
              <a:rPr lang="fr-CA" sz="3200" b="1" dirty="0" smtClean="0">
                <a:solidFill>
                  <a:srgbClr val="111111"/>
                </a:solidFill>
                <a:sym typeface="Wingdings"/>
              </a:rPr>
              <a:t> </a:t>
            </a:r>
            <a:r>
              <a:rPr lang="fr-CA" sz="3200" dirty="0" smtClean="0">
                <a:solidFill>
                  <a:srgbClr val="111111"/>
                </a:solidFill>
              </a:rPr>
              <a:t>Problèmes </a:t>
            </a:r>
            <a:r>
              <a:rPr lang="fr-CA" sz="3200" dirty="0">
                <a:solidFill>
                  <a:srgbClr val="111111"/>
                </a:solidFill>
              </a:rPr>
              <a:t>de santé </a:t>
            </a:r>
            <a:r>
              <a:rPr lang="fr-CA" sz="3200" dirty="0" smtClean="0">
                <a:solidFill>
                  <a:srgbClr val="111111"/>
                </a:solidFill>
              </a:rPr>
              <a:t>chroniques.</a:t>
            </a:r>
          </a:p>
          <a:p>
            <a:pPr algn="just"/>
            <a:r>
              <a:rPr lang="fr-CA" sz="3200" b="1" dirty="0" smtClean="0">
                <a:solidFill>
                  <a:srgbClr val="111111"/>
                </a:solidFill>
                <a:sym typeface="Wingdings"/>
              </a:rPr>
              <a:t> </a:t>
            </a:r>
            <a:r>
              <a:rPr lang="fr-CA" sz="3200" dirty="0" smtClean="0">
                <a:solidFill>
                  <a:srgbClr val="111111"/>
                </a:solidFill>
              </a:rPr>
              <a:t>Davantage d’hospitalisations.</a:t>
            </a:r>
          </a:p>
          <a:p>
            <a:pPr algn="just"/>
            <a:r>
              <a:rPr lang="fr-CA" sz="3200" b="1" dirty="0" smtClean="0">
                <a:solidFill>
                  <a:srgbClr val="111111"/>
                </a:solidFill>
                <a:sym typeface="Wingdings"/>
              </a:rPr>
              <a:t></a:t>
            </a:r>
            <a:r>
              <a:rPr lang="fr-CA" sz="3200" b="1" dirty="0" smtClean="0">
                <a:solidFill>
                  <a:srgbClr val="111111"/>
                </a:solidFill>
              </a:rPr>
              <a:t> </a:t>
            </a:r>
            <a:r>
              <a:rPr lang="fr-CA" sz="3200" dirty="0">
                <a:solidFill>
                  <a:srgbClr val="111111"/>
                </a:solidFill>
              </a:rPr>
              <a:t>P</a:t>
            </a:r>
            <a:r>
              <a:rPr lang="fr-CA" sz="3200" dirty="0" smtClean="0">
                <a:solidFill>
                  <a:srgbClr val="111111"/>
                </a:solidFill>
              </a:rPr>
              <a:t>eu </a:t>
            </a:r>
            <a:r>
              <a:rPr lang="fr-CA" sz="3200" dirty="0">
                <a:solidFill>
                  <a:srgbClr val="111111"/>
                </a:solidFill>
              </a:rPr>
              <a:t>de suivis </a:t>
            </a:r>
            <a:r>
              <a:rPr lang="fr-CA" sz="3200" dirty="0" smtClean="0">
                <a:solidFill>
                  <a:srgbClr val="111111"/>
                </a:solidFill>
              </a:rPr>
              <a:t>post-hospitalisation.</a:t>
            </a:r>
          </a:p>
          <a:p>
            <a:pPr marL="355600" indent="-355600" algn="just"/>
            <a:r>
              <a:rPr lang="fr-CA" sz="3200" b="1" dirty="0" smtClean="0">
                <a:solidFill>
                  <a:srgbClr val="111111"/>
                </a:solidFill>
                <a:sym typeface="Wingdings"/>
              </a:rPr>
              <a:t></a:t>
            </a:r>
            <a:r>
              <a:rPr lang="fr-CA" sz="3200" dirty="0" smtClean="0">
                <a:solidFill>
                  <a:srgbClr val="111111"/>
                </a:solidFill>
                <a:sym typeface="Wingdings"/>
              </a:rPr>
              <a:t>Recours peu adaptés aux services des urgences hospitalières</a:t>
            </a:r>
            <a:r>
              <a:rPr lang="fr-CA" sz="3200" dirty="0">
                <a:solidFill>
                  <a:srgbClr val="111111"/>
                </a:solidFill>
                <a:sym typeface="Wingdings"/>
              </a:rPr>
              <a:t>.</a:t>
            </a:r>
            <a:endParaRPr lang="fr-CA" sz="3200" dirty="0" smtClean="0">
              <a:solidFill>
                <a:srgbClr val="111111"/>
              </a:solidFill>
            </a:endParaRPr>
          </a:p>
          <a:p>
            <a:pPr marL="355600" indent="-355600" algn="just"/>
            <a:r>
              <a:rPr lang="fr-CA" sz="3200" b="1" dirty="0">
                <a:solidFill>
                  <a:srgbClr val="111111"/>
                </a:solidFill>
                <a:sym typeface="Wingdings"/>
              </a:rPr>
              <a:t></a:t>
            </a:r>
            <a:r>
              <a:rPr lang="fr-CA" sz="3200" b="1" dirty="0" smtClean="0">
                <a:solidFill>
                  <a:srgbClr val="111111"/>
                </a:solidFill>
                <a:sym typeface="Wingdings"/>
              </a:rPr>
              <a:t> </a:t>
            </a:r>
            <a:r>
              <a:rPr lang="fr-CA" sz="3200" dirty="0" smtClean="0">
                <a:solidFill>
                  <a:srgbClr val="111111"/>
                </a:solidFill>
                <a:sym typeface="Wingdings"/>
              </a:rPr>
              <a:t>Dégradation du lien de confiance.</a:t>
            </a:r>
          </a:p>
          <a:p>
            <a:pPr marL="355600" indent="-355600" algn="just"/>
            <a:r>
              <a:rPr lang="fr-CA" sz="3200" b="1" dirty="0" smtClean="0">
                <a:solidFill>
                  <a:srgbClr val="111111"/>
                </a:solidFill>
                <a:sym typeface="Wingdings"/>
              </a:rPr>
              <a:t> </a:t>
            </a:r>
            <a:r>
              <a:rPr lang="fr-CA" sz="3200" dirty="0" smtClean="0">
                <a:solidFill>
                  <a:srgbClr val="111111"/>
                </a:solidFill>
                <a:sym typeface="Wingdings"/>
              </a:rPr>
              <a:t>État de santé aggravé par pauvreté et état de stress constat.</a:t>
            </a:r>
          </a:p>
          <a:p>
            <a:pPr marL="355600" indent="-355600" algn="just"/>
            <a:r>
              <a:rPr lang="fr-CA" sz="3200" b="1" dirty="0" smtClean="0">
                <a:solidFill>
                  <a:srgbClr val="111111"/>
                </a:solidFill>
                <a:sym typeface="Wingdings"/>
              </a:rPr>
              <a:t></a:t>
            </a:r>
            <a:r>
              <a:rPr lang="fr-CA" sz="3200" dirty="0" smtClean="0">
                <a:solidFill>
                  <a:srgbClr val="111111"/>
                </a:solidFill>
                <a:sym typeface="Wingdings"/>
              </a:rPr>
              <a:t>Augmentation des inégalités sociales de santé.</a:t>
            </a:r>
            <a:endParaRPr lang="fr-CA" sz="3200" dirty="0" smtClean="0">
              <a:solidFill>
                <a:srgbClr val="11111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9023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avec flèche vers le haut 1"/>
          <p:cNvSpPr/>
          <p:nvPr/>
        </p:nvSpPr>
        <p:spPr>
          <a:xfrm rot="10800000">
            <a:off x="899591" y="620688"/>
            <a:ext cx="7488832" cy="2736305"/>
          </a:xfrm>
          <a:prstGeom prst="upArrowCallout">
            <a:avLst>
              <a:gd name="adj1" fmla="val 16781"/>
              <a:gd name="adj2" fmla="val 16781"/>
              <a:gd name="adj3" fmla="val 25000"/>
              <a:gd name="adj4" fmla="val 69087"/>
            </a:avLst>
          </a:prstGeom>
          <a:solidFill>
            <a:srgbClr val="F796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ZoneTexte 2"/>
          <p:cNvSpPr txBox="1"/>
          <p:nvPr/>
        </p:nvSpPr>
        <p:spPr>
          <a:xfrm>
            <a:off x="899592" y="3501008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33400">
              <a:spcBef>
                <a:spcPct val="0"/>
              </a:spcBef>
            </a:pPr>
            <a:r>
              <a:rPr lang="fr-CA" sz="2400" b="1" dirty="0">
                <a:solidFill>
                  <a:schemeClr val="bg1"/>
                </a:solidFill>
              </a:rPr>
              <a:t>Juin 2013</a:t>
            </a:r>
          </a:p>
          <a:p>
            <a:pPr lvl="0" algn="ctr" defTabSz="533400">
              <a:spcBef>
                <a:spcPct val="0"/>
              </a:spcBef>
            </a:pPr>
            <a:r>
              <a:rPr lang="fr-CA" sz="2400" b="1" i="1" dirty="0">
                <a:solidFill>
                  <a:schemeClr val="bg1"/>
                </a:solidFill>
              </a:rPr>
              <a:t>World </a:t>
            </a:r>
            <a:r>
              <a:rPr lang="fr-CA" sz="2400" b="1" i="1" dirty="0" smtClean="0">
                <a:solidFill>
                  <a:schemeClr val="bg1"/>
                </a:solidFill>
              </a:rPr>
              <a:t>Café</a:t>
            </a:r>
          </a:p>
          <a:p>
            <a:pPr lvl="0" algn="ctr" defTabSz="533400">
              <a:spcBef>
                <a:spcPct val="0"/>
              </a:spcBef>
            </a:pPr>
            <a:r>
              <a:rPr lang="fr-CA" sz="2400" b="1" i="1" dirty="0" smtClean="0">
                <a:solidFill>
                  <a:schemeClr val="bg1"/>
                </a:solidFill>
              </a:rPr>
              <a:t>« On fait quoi, pour quoi , pour qui et comment? »</a:t>
            </a:r>
            <a:endParaRPr lang="fr-CA" sz="2400" b="1" i="1" dirty="0">
              <a:solidFill>
                <a:schemeClr val="bg1"/>
              </a:solidFill>
            </a:endParaRPr>
          </a:p>
          <a:p>
            <a:pPr lvl="0" algn="ctr" defTabSz="533400">
              <a:spcBef>
                <a:spcPct val="0"/>
              </a:spcBef>
            </a:pPr>
            <a:r>
              <a:rPr lang="fr-CA" sz="2400" b="1" dirty="0">
                <a:solidFill>
                  <a:schemeClr val="bg1"/>
                </a:solidFill>
              </a:rPr>
              <a:t>60 personnes présentes à cette journée de travail et de réflexion.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41024" y="260648"/>
            <a:ext cx="7488832" cy="2308324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pPr lvl="0" algn="ctr" defTabSz="533400">
              <a:spcBef>
                <a:spcPct val="0"/>
              </a:spcBef>
            </a:pPr>
            <a:endParaRPr lang="fr-CA" sz="2400" b="1" dirty="0" smtClean="0">
              <a:solidFill>
                <a:schemeClr val="bg1"/>
              </a:solidFill>
            </a:endParaRPr>
          </a:p>
          <a:p>
            <a:pPr lvl="0" algn="ctr" defTabSz="533400">
              <a:spcBef>
                <a:spcPct val="0"/>
              </a:spcBef>
            </a:pPr>
            <a:r>
              <a:rPr lang="fr-CA" sz="2400" b="1" dirty="0" smtClean="0">
                <a:solidFill>
                  <a:schemeClr val="bg1"/>
                </a:solidFill>
              </a:rPr>
              <a:t>Juin </a:t>
            </a:r>
            <a:r>
              <a:rPr lang="fr-CA" sz="2400" b="1" dirty="0">
                <a:solidFill>
                  <a:schemeClr val="bg1"/>
                </a:solidFill>
              </a:rPr>
              <a:t>2013</a:t>
            </a:r>
          </a:p>
          <a:p>
            <a:pPr lvl="0" algn="ctr" defTabSz="533400">
              <a:spcBef>
                <a:spcPct val="0"/>
              </a:spcBef>
            </a:pPr>
            <a:r>
              <a:rPr lang="fr-CA" sz="2400" b="1" i="1" dirty="0">
                <a:solidFill>
                  <a:schemeClr val="bg1"/>
                </a:solidFill>
              </a:rPr>
              <a:t>World </a:t>
            </a:r>
            <a:r>
              <a:rPr lang="fr-CA" sz="2400" b="1" i="1" dirty="0" smtClean="0">
                <a:solidFill>
                  <a:schemeClr val="bg1"/>
                </a:solidFill>
              </a:rPr>
              <a:t>Café</a:t>
            </a:r>
          </a:p>
          <a:p>
            <a:pPr lvl="0" algn="ctr" defTabSz="533400">
              <a:spcBef>
                <a:spcPct val="0"/>
              </a:spcBef>
            </a:pPr>
            <a:r>
              <a:rPr lang="fr-CA" sz="2400" b="1" i="1" dirty="0" smtClean="0">
                <a:solidFill>
                  <a:schemeClr val="bg1"/>
                </a:solidFill>
              </a:rPr>
              <a:t>« On fait quoi, pour quoi , pour qui et comment? »</a:t>
            </a:r>
            <a:endParaRPr lang="fr-CA" sz="2400" b="1" i="1" dirty="0">
              <a:solidFill>
                <a:schemeClr val="bg1"/>
              </a:solidFill>
            </a:endParaRPr>
          </a:p>
          <a:p>
            <a:pPr lvl="0" algn="ctr" defTabSz="533400">
              <a:spcBef>
                <a:spcPct val="0"/>
              </a:spcBef>
            </a:pPr>
            <a:r>
              <a:rPr lang="fr-CA" sz="2400" b="1" dirty="0">
                <a:solidFill>
                  <a:schemeClr val="bg1"/>
                </a:solidFill>
              </a:rPr>
              <a:t>60 personnes présentes à cette journée de travail et de réflexion.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3573016"/>
            <a:ext cx="8136904" cy="2631490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pPr marL="177800" indent="-177800" algn="ctr">
              <a:spcBef>
                <a:spcPts val="600"/>
              </a:spcBef>
              <a:spcAft>
                <a:spcPts val="600"/>
              </a:spcAft>
            </a:pPr>
            <a:endParaRPr lang="fr-CA" sz="3200" b="1" dirty="0" smtClean="0">
              <a:sym typeface="Symbol"/>
            </a:endParaRPr>
          </a:p>
          <a:p>
            <a:pPr marL="177800" indent="-177800" algn="ctr"/>
            <a:r>
              <a:rPr lang="fr-CA" sz="3200" b="1" dirty="0" smtClean="0">
                <a:sym typeface="Symbol"/>
              </a:rPr>
              <a:t>Juin 2013 à février 2014</a:t>
            </a:r>
          </a:p>
          <a:p>
            <a:pPr marL="177800" indent="-177800" algn="ctr"/>
            <a:r>
              <a:rPr lang="fr-CA" sz="3200" b="1" dirty="0" smtClean="0">
                <a:sym typeface="Symbol"/>
              </a:rPr>
              <a:t>RÉDACTION DU </a:t>
            </a:r>
            <a:r>
              <a:rPr lang="fr-CA" sz="3200" b="1" i="1" dirty="0" smtClean="0">
                <a:sym typeface="Symbol"/>
              </a:rPr>
              <a:t>MODÈLE DE SOINS, DE SERVICES ET D’ENSEIGNEMENT</a:t>
            </a:r>
          </a:p>
          <a:p>
            <a:pPr marL="177800" indent="-177800" algn="ctr"/>
            <a:endParaRPr lang="fr-CA" sz="3200" b="1" i="1" dirty="0" smtClean="0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528" cy="697823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8595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68940" y="98072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/>
              <a:t>DE CETTE VASTE ALLIANCE </a:t>
            </a:r>
          </a:p>
          <a:p>
            <a:pPr algn="ctr"/>
            <a:r>
              <a:rPr lang="fr-CA" sz="3200" b="1" dirty="0" smtClean="0"/>
              <a:t>ET CONGRUENCE </a:t>
            </a:r>
          </a:p>
          <a:p>
            <a:pPr algn="ctr"/>
            <a:r>
              <a:rPr lang="fr-CA" sz="3200" b="1" dirty="0" smtClean="0"/>
              <a:t>DE BESOINS ET DE CONSTATS </a:t>
            </a:r>
          </a:p>
          <a:p>
            <a:pPr algn="ctr"/>
            <a:r>
              <a:rPr lang="fr-CA" sz="3200" b="1" dirty="0" smtClean="0"/>
              <a:t>EST NÉE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6" y="3212976"/>
            <a:ext cx="7601164" cy="208823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528" cy="695739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9296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Qu’est-ce que SPOT?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10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800" b="1" dirty="0" smtClean="0"/>
              <a:t>Un organisme communautaire </a:t>
            </a:r>
            <a:r>
              <a:rPr lang="fr-CA" sz="2800" b="1" dirty="0" smtClean="0">
                <a:solidFill>
                  <a:srgbClr val="000000"/>
                </a:solidFill>
              </a:rPr>
              <a:t>autonome</a:t>
            </a:r>
            <a:r>
              <a:rPr lang="fr-CA" sz="2800" b="1" dirty="0" smtClean="0"/>
              <a:t> dont la mission comporte deux volets :</a:t>
            </a:r>
          </a:p>
        </p:txBody>
      </p:sp>
      <p:graphicFrame>
        <p:nvGraphicFramePr>
          <p:cNvPr id="17" name="Diagramme 16"/>
          <p:cNvGraphicFramePr/>
          <p:nvPr/>
        </p:nvGraphicFramePr>
        <p:xfrm>
          <a:off x="683568" y="2132856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Qu’est-ce que SPOT?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528" cy="68616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</p:nvPr>
        </p:nvGraphicFramePr>
        <p:xfrm>
          <a:off x="575048" y="1196752"/>
          <a:ext cx="83174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 10" descr="logo SPOT appellation couleur v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6165304"/>
            <a:ext cx="2376264" cy="51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Volet enseignement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Supervision croisée</a:t>
            </a:r>
          </a:p>
          <a:p>
            <a:pPr algn="just"/>
            <a:r>
              <a:rPr lang="fr-FR" dirty="0" smtClean="0"/>
              <a:t>Vise à former une relève professionnelle sensibilisée </a:t>
            </a:r>
          </a:p>
          <a:p>
            <a:pPr algn="just"/>
            <a:r>
              <a:rPr lang="fr-FR" dirty="0" smtClean="0"/>
              <a:t>Étudiants provenant de différentes disciplines</a:t>
            </a:r>
          </a:p>
          <a:p>
            <a:pPr algn="just"/>
            <a:r>
              <a:rPr lang="fr-FR" dirty="0" smtClean="0"/>
              <a:t>Interdisciplinarité</a:t>
            </a:r>
          </a:p>
          <a:p>
            <a:pPr algn="just"/>
            <a:r>
              <a:rPr lang="fr-FR" dirty="0" smtClean="0"/>
              <a:t>Négociation en cours d’une entente cadre avec le vice-rectorat de l’Université Laval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8"/>
            <a:ext cx="251520" cy="703589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363176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1126</Words>
  <Application>Microsoft Office PowerPoint</Application>
  <PresentationFormat>Affichage à l'écran (4:3)</PresentationFormat>
  <Paragraphs>198</Paragraphs>
  <Slides>32</Slides>
  <Notes>28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Qu’est-ce que SPOT?</vt:lpstr>
      <vt:lpstr>Qu’est-ce que SPOT?</vt:lpstr>
      <vt:lpstr>Volet enseignement</vt:lpstr>
      <vt:lpstr>Comité étudiants</vt:lpstr>
      <vt:lpstr>Présentation PowerPoint</vt:lpstr>
      <vt:lpstr>La recherche et l’évaluation à SPOT</vt:lpstr>
      <vt:lpstr>Présentation PowerPoint</vt:lpstr>
      <vt:lpstr>Présentation PowerPoint</vt:lpstr>
      <vt:lpstr>Présentation PowerPoint</vt:lpstr>
      <vt:lpstr>OBJECTIFS PRINCIPAUX </vt:lpstr>
      <vt:lpstr>Présentation PowerPoint</vt:lpstr>
      <vt:lpstr>APPROCHES </vt:lpstr>
      <vt:lpstr> PERSONNES CIBLÉES PAR L’OFFRE DE SOINS-SERVICES: </vt:lpstr>
      <vt:lpstr> PERSONNES CIBLÉES PAR L’OFFRE DE SOINS-SERVICES: </vt:lpstr>
      <vt:lpstr>Présentation PowerPoint</vt:lpstr>
      <vt:lpstr> QUELQUES CARACTÉRISTIQUES DE CES PERSONNES </vt:lpstr>
      <vt:lpstr>Présentation PowerPoint</vt:lpstr>
      <vt:lpstr>Présentation PowerPoint</vt:lpstr>
      <vt:lpstr>     </vt:lpstr>
      <vt:lpstr>Présentation PowerPoint</vt:lpstr>
      <vt:lpstr>Premiers résultats et constats</vt:lpstr>
      <vt:lpstr>Premiers résultats et constats</vt:lpstr>
      <vt:lpstr>Ingrédients essentiels à la consolidation et au développement de SPOT</vt:lpstr>
      <vt:lpstr>Ingrédients essentiels à la consolidation et au développement de SPOT</vt:lpstr>
      <vt:lpstr>Au final…</vt:lpstr>
      <vt:lpstr>MERCI!</vt:lpstr>
    </vt:vector>
  </TitlesOfParts>
  <Company>Institut National de Santé Publique du Québec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micann01</dc:creator>
  <cp:lastModifiedBy>ANNIE BERUBE</cp:lastModifiedBy>
  <cp:revision>116</cp:revision>
  <dcterms:created xsi:type="dcterms:W3CDTF">2016-03-01T22:44:52Z</dcterms:created>
  <dcterms:modified xsi:type="dcterms:W3CDTF">2016-05-30T12:49:51Z</dcterms:modified>
</cp:coreProperties>
</file>