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tags/tag16.xml" ContentType="application/vnd.openxmlformats-officedocument.presentationml.tags+xml"/>
  <Override PartName="/ppt/tags/tag17.xml" ContentType="application/vnd.openxmlformats-officedocument.presentationml.tags+xml"/>
  <Override PartName="/ppt/slideLayouts/slideLayout10.xml" ContentType="application/vnd.openxmlformats-officedocument.presentationml.slideLayout+xml"/>
  <Override PartName="/ppt/tags/tag14.xml" ContentType="application/vnd.openxmlformats-officedocument.presentationml.tags+xml"/>
  <Override PartName="/ppt/tags/tag15.xml" ContentType="application/vnd.openxmlformats-officedocument.presentationml.tags+xml"/>
  <Override PartName="/ppt/notesSlides/notesSlide8.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5.xml" ContentType="application/vnd.openxmlformats-officedocument.presentationml.notesSlide+xml"/>
  <Override PartName="/ppt/tags/tag11.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tags/tag7.xml" ContentType="application/vnd.openxmlformats-officedocument.presentationml.tag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9" r:id="rId2"/>
    <p:sldId id="270" r:id="rId3"/>
    <p:sldId id="267" r:id="rId4"/>
    <p:sldId id="260" r:id="rId5"/>
    <p:sldId id="261" r:id="rId6"/>
    <p:sldId id="262" r:id="rId7"/>
    <p:sldId id="263" r:id="rId8"/>
    <p:sldId id="264" r:id="rId9"/>
    <p:sldId id="265" r:id="rId10"/>
    <p:sldId id="258"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309" autoAdjust="0"/>
  </p:normalViewPr>
  <p:slideViewPr>
    <p:cSldViewPr>
      <p:cViewPr varScale="1">
        <p:scale>
          <a:sx n="60" d="100"/>
          <a:sy n="60" d="100"/>
        </p:scale>
        <p:origin x="-1998"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CA"/>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7206A5-4859-402B-B467-72BC8C84C2F9}" type="datetimeFigureOut">
              <a:rPr lang="fr-CA" smtClean="0"/>
              <a:pPr/>
              <a:t>2016-05-02</a:t>
            </a:fld>
            <a:endParaRPr lang="fr-CA"/>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CA"/>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00D883-A461-4A7C-BD09-1EA593BE30FA}" type="slidenum">
              <a:rPr lang="fr-CA" smtClean="0"/>
              <a:pPr/>
              <a:t>‹N°›</a:t>
            </a:fld>
            <a:endParaRPr lang="fr-C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en-CA" dirty="0" err="1" smtClean="0"/>
              <a:t>Cette</a:t>
            </a:r>
            <a:r>
              <a:rPr lang="en-CA" dirty="0" smtClean="0"/>
              <a:t> mission se </a:t>
            </a:r>
            <a:r>
              <a:rPr lang="en-CA" dirty="0" err="1" smtClean="0"/>
              <a:t>traduit</a:t>
            </a:r>
            <a:r>
              <a:rPr lang="en-CA" dirty="0" smtClean="0"/>
              <a:t> en 30 </a:t>
            </a:r>
            <a:r>
              <a:rPr lang="en-CA" dirty="0" err="1" smtClean="0"/>
              <a:t>ans</a:t>
            </a:r>
            <a:r>
              <a:rPr lang="en-CA" dirty="0" smtClean="0"/>
              <a:t> de </a:t>
            </a:r>
            <a:r>
              <a:rPr lang="en-CA" dirty="0" err="1" smtClean="0"/>
              <a:t>soutien</a:t>
            </a:r>
            <a:r>
              <a:rPr lang="en-CA" dirty="0" smtClean="0"/>
              <a:t>. Nous </a:t>
            </a:r>
            <a:r>
              <a:rPr lang="en-CA" dirty="0" err="1" smtClean="0"/>
              <a:t>offrons</a:t>
            </a:r>
            <a:r>
              <a:rPr lang="en-CA" dirty="0" smtClean="0"/>
              <a:t> </a:t>
            </a:r>
            <a:r>
              <a:rPr lang="en-CA" dirty="0" err="1" smtClean="0"/>
              <a:t>une</a:t>
            </a:r>
            <a:r>
              <a:rPr lang="en-CA" dirty="0" smtClean="0"/>
              <a:t> </a:t>
            </a:r>
            <a:r>
              <a:rPr lang="en-CA" dirty="0" err="1" smtClean="0"/>
              <a:t>gamme</a:t>
            </a:r>
            <a:r>
              <a:rPr lang="en-CA" dirty="0" smtClean="0"/>
              <a:t> </a:t>
            </a:r>
            <a:r>
              <a:rPr lang="en-CA" dirty="0" err="1" smtClean="0"/>
              <a:t>complète</a:t>
            </a:r>
            <a:r>
              <a:rPr lang="en-CA" dirty="0" smtClean="0"/>
              <a:t> de </a:t>
            </a:r>
            <a:r>
              <a:rPr lang="fr-CA" sz="1200" kern="1200" dirty="0" smtClean="0">
                <a:solidFill>
                  <a:schemeClr val="tx1"/>
                </a:solidFill>
                <a:latin typeface="+mn-lt"/>
                <a:ea typeface="+mn-ea"/>
                <a:cs typeface="+mn-cs"/>
              </a:rPr>
              <a:t>service d’aide en situation de crise et crise suicidaire ainsi que des services de réadaptation et réinsertion sociale.</a:t>
            </a:r>
          </a:p>
          <a:p>
            <a:r>
              <a:rPr lang="fr-CA" sz="1200" kern="1200" dirty="0" smtClean="0">
                <a:solidFill>
                  <a:schemeClr val="tx1"/>
                </a:solidFill>
                <a:latin typeface="+mn-lt"/>
                <a:ea typeface="+mn-ea"/>
                <a:cs typeface="+mn-cs"/>
              </a:rPr>
              <a:t>CRISES</a:t>
            </a:r>
            <a:r>
              <a:rPr lang="fr-CA" sz="1200" kern="1200" baseline="0" dirty="0" smtClean="0">
                <a:solidFill>
                  <a:schemeClr val="tx1"/>
                </a:solidFill>
                <a:latin typeface="+mn-lt"/>
                <a:ea typeface="+mn-ea"/>
                <a:cs typeface="+mn-cs"/>
              </a:rPr>
              <a:t> PSYCHOSOCIALE</a:t>
            </a:r>
          </a:p>
          <a:p>
            <a:r>
              <a:rPr lang="fr-CA" sz="1200" kern="1200" baseline="0" dirty="0" smtClean="0">
                <a:solidFill>
                  <a:schemeClr val="tx1"/>
                </a:solidFill>
                <a:latin typeface="+mn-lt"/>
                <a:ea typeface="+mn-ea"/>
                <a:cs typeface="+mn-cs"/>
              </a:rPr>
              <a:t>CRISES PSYCHOTRAUMATIQUE</a:t>
            </a:r>
          </a:p>
          <a:p>
            <a:r>
              <a:rPr lang="fr-CA" sz="1200" kern="1200" baseline="0" dirty="0" smtClean="0">
                <a:solidFill>
                  <a:schemeClr val="tx1"/>
                </a:solidFill>
                <a:latin typeface="+mn-lt"/>
                <a:ea typeface="+mn-ea"/>
                <a:cs typeface="+mn-cs"/>
              </a:rPr>
              <a:t>CRISES PSYCHOPATHOLOGIQUE</a:t>
            </a:r>
          </a:p>
          <a:p>
            <a:pPr>
              <a:buFont typeface="Arial" pitchFamily="34" charset="0"/>
              <a:buChar char="•"/>
            </a:pPr>
            <a:r>
              <a:rPr lang="en-CA" b="1" baseline="0" dirty="0" err="1" smtClean="0"/>
              <a:t>Rétablissement</a:t>
            </a:r>
            <a:r>
              <a:rPr lang="en-CA" b="1" baseline="0" dirty="0" smtClean="0"/>
              <a:t> : </a:t>
            </a:r>
            <a:r>
              <a:rPr lang="en-CA" b="0" baseline="0" dirty="0" smtClean="0"/>
              <a:t>Se </a:t>
            </a:r>
            <a:r>
              <a:rPr lang="en-CA" b="0" baseline="0" dirty="0" err="1" smtClean="0"/>
              <a:t>réfère</a:t>
            </a:r>
            <a:r>
              <a:rPr lang="en-CA" b="0" baseline="0" dirty="0" smtClean="0"/>
              <a:t> à la </a:t>
            </a:r>
            <a:r>
              <a:rPr lang="en-CA" b="0" baseline="0" dirty="0" err="1" smtClean="0"/>
              <a:t>possibilité</a:t>
            </a:r>
            <a:r>
              <a:rPr lang="en-CA" b="0" baseline="0" dirty="0" smtClean="0"/>
              <a:t> de </a:t>
            </a:r>
            <a:r>
              <a:rPr lang="en-CA" b="0" baseline="0" dirty="0" err="1" smtClean="0"/>
              <a:t>mener</a:t>
            </a:r>
            <a:r>
              <a:rPr lang="en-CA" b="0" baseline="0" dirty="0" smtClean="0"/>
              <a:t> </a:t>
            </a:r>
            <a:r>
              <a:rPr lang="en-CA" b="0" baseline="0" dirty="0" err="1" smtClean="0"/>
              <a:t>une</a:t>
            </a:r>
            <a:r>
              <a:rPr lang="en-CA" b="0" baseline="0" dirty="0" smtClean="0"/>
              <a:t> </a:t>
            </a:r>
            <a:r>
              <a:rPr lang="en-CA" b="0" baseline="0" dirty="0" err="1" smtClean="0"/>
              <a:t>vis</a:t>
            </a:r>
            <a:r>
              <a:rPr lang="en-CA" b="0" baseline="0" dirty="0" smtClean="0"/>
              <a:t> </a:t>
            </a:r>
            <a:r>
              <a:rPr lang="en-CA" b="0" baseline="0" dirty="0" err="1" smtClean="0"/>
              <a:t>satisfaisante</a:t>
            </a:r>
            <a:r>
              <a:rPr lang="en-CA" b="0" baseline="0" dirty="0" smtClean="0"/>
              <a:t>, </a:t>
            </a:r>
            <a:r>
              <a:rPr lang="en-CA" b="0" baseline="0" dirty="0" err="1" smtClean="0"/>
              <a:t>nourrie</a:t>
            </a:r>
            <a:r>
              <a:rPr lang="en-CA" b="0" baseline="0" dirty="0" smtClean="0"/>
              <a:t> par </a:t>
            </a:r>
            <a:r>
              <a:rPr lang="en-CA" b="0" baseline="0" dirty="0" err="1" smtClean="0"/>
              <a:t>l’espoir</a:t>
            </a:r>
            <a:r>
              <a:rPr lang="en-CA" b="0" baseline="0" dirty="0" smtClean="0"/>
              <a:t> et </a:t>
            </a:r>
            <a:r>
              <a:rPr lang="en-CA" b="0" baseline="0" dirty="0" err="1" smtClean="0"/>
              <a:t>valorisante</a:t>
            </a:r>
            <a:r>
              <a:rPr lang="en-CA" b="0" baseline="0" dirty="0" smtClean="0"/>
              <a:t>, en </a:t>
            </a:r>
            <a:r>
              <a:rPr lang="en-CA" b="0" baseline="0" dirty="0" err="1" smtClean="0"/>
              <a:t>dépit</a:t>
            </a:r>
            <a:r>
              <a:rPr lang="en-CA" b="0" baseline="0" dirty="0" smtClean="0"/>
              <a:t> des </a:t>
            </a:r>
            <a:r>
              <a:rPr lang="en-CA" b="0" baseline="0" dirty="0" err="1" smtClean="0"/>
              <a:t>inconvénients</a:t>
            </a:r>
            <a:r>
              <a:rPr lang="en-CA" b="0" baseline="0" dirty="0" smtClean="0"/>
              <a:t> </a:t>
            </a:r>
            <a:r>
              <a:rPr lang="en-CA" b="0" baseline="0" dirty="0" err="1" smtClean="0"/>
              <a:t>causés</a:t>
            </a:r>
            <a:r>
              <a:rPr lang="en-CA" b="0" baseline="0" dirty="0" smtClean="0"/>
              <a:t> par les troubles </a:t>
            </a:r>
            <a:r>
              <a:rPr lang="en-CA" b="0" baseline="0" dirty="0" err="1" smtClean="0"/>
              <a:t>mentaux</a:t>
            </a:r>
            <a:r>
              <a:rPr lang="en-CA" b="0" baseline="0" dirty="0" smtClean="0"/>
              <a:t>.</a:t>
            </a:r>
          </a:p>
          <a:p>
            <a:pPr>
              <a:buFont typeface="Arial" pitchFamily="34" charset="0"/>
              <a:buChar char="•"/>
            </a:pPr>
            <a:r>
              <a:rPr lang="en-CA" b="1" baseline="0" dirty="0" smtClean="0"/>
              <a:t>                             Repose </a:t>
            </a:r>
            <a:r>
              <a:rPr lang="en-CA" b="1" baseline="0" dirty="0" err="1" smtClean="0"/>
              <a:t>sur</a:t>
            </a:r>
            <a:r>
              <a:rPr lang="en-CA" b="1" baseline="0" dirty="0" smtClean="0"/>
              <a:t> 2 </a:t>
            </a:r>
            <a:r>
              <a:rPr lang="en-CA" b="1" baseline="0" dirty="0" err="1" smtClean="0"/>
              <a:t>piliers</a:t>
            </a:r>
            <a:r>
              <a:rPr lang="en-CA" b="1" baseline="0" dirty="0" smtClean="0"/>
              <a:t> :</a:t>
            </a:r>
          </a:p>
          <a:p>
            <a:pPr>
              <a:buFont typeface="Arial" pitchFamily="34" charset="0"/>
              <a:buChar char="•"/>
            </a:pPr>
            <a:r>
              <a:rPr lang="en-CA" b="0" baseline="0" dirty="0" smtClean="0"/>
              <a:t>1) </a:t>
            </a:r>
            <a:r>
              <a:rPr lang="en-CA" b="0" baseline="0" dirty="0" err="1" smtClean="0"/>
              <a:t>Chaque</a:t>
            </a:r>
            <a:r>
              <a:rPr lang="en-CA" b="0" baseline="0" dirty="0" smtClean="0"/>
              <a:t> </a:t>
            </a:r>
            <a:r>
              <a:rPr lang="en-CA" b="0" baseline="0" dirty="0" err="1" smtClean="0"/>
              <a:t>personne</a:t>
            </a:r>
            <a:r>
              <a:rPr lang="en-CA" b="0" baseline="0" dirty="0" smtClean="0"/>
              <a:t> </a:t>
            </a:r>
            <a:r>
              <a:rPr lang="en-CA" b="0" baseline="0" dirty="0" err="1" smtClean="0"/>
              <a:t>est</a:t>
            </a:r>
            <a:r>
              <a:rPr lang="en-CA" b="0" baseline="0" dirty="0" smtClean="0"/>
              <a:t> unique et </a:t>
            </a:r>
            <a:r>
              <a:rPr lang="en-CA" b="0" baseline="0" dirty="0" err="1" smtClean="0"/>
              <a:t>elle</a:t>
            </a:r>
            <a:r>
              <a:rPr lang="en-CA" b="0" baseline="0" dirty="0" smtClean="0"/>
              <a:t> a le </a:t>
            </a:r>
            <a:r>
              <a:rPr lang="en-CA" b="0" baseline="0" dirty="0" err="1" smtClean="0"/>
              <a:t>droit</a:t>
            </a:r>
            <a:r>
              <a:rPr lang="en-CA" b="0" baseline="0" dirty="0" smtClean="0"/>
              <a:t> de </a:t>
            </a:r>
            <a:r>
              <a:rPr lang="en-CA" b="0" baseline="0" dirty="0" err="1" smtClean="0"/>
              <a:t>déterminer</a:t>
            </a:r>
            <a:r>
              <a:rPr lang="en-CA" b="0" baseline="0" dirty="0" smtClean="0"/>
              <a:t> </a:t>
            </a:r>
            <a:r>
              <a:rPr lang="en-CA" b="0" baseline="0" dirty="0" err="1" smtClean="0"/>
              <a:t>sa</a:t>
            </a:r>
            <a:r>
              <a:rPr lang="en-CA" b="0" baseline="0" dirty="0" smtClean="0"/>
              <a:t> </a:t>
            </a:r>
            <a:r>
              <a:rPr lang="en-CA" b="0" baseline="0" dirty="0" err="1" smtClean="0"/>
              <a:t>démarche</a:t>
            </a:r>
            <a:r>
              <a:rPr lang="en-CA" b="0" baseline="0" dirty="0" smtClean="0"/>
              <a:t> </a:t>
            </a:r>
            <a:r>
              <a:rPr lang="en-CA" b="0" baseline="0" dirty="0" err="1" smtClean="0"/>
              <a:t>vers</a:t>
            </a:r>
            <a:r>
              <a:rPr lang="en-CA" b="0" baseline="0" dirty="0" smtClean="0"/>
              <a:t> </a:t>
            </a:r>
            <a:r>
              <a:rPr lang="en-CA" b="0" baseline="0" dirty="0" err="1" smtClean="0"/>
              <a:t>l’atteinte</a:t>
            </a:r>
            <a:r>
              <a:rPr lang="en-CA" b="0" baseline="0" dirty="0" smtClean="0"/>
              <a:t> d’un </a:t>
            </a:r>
            <a:r>
              <a:rPr lang="en-CA" b="0" baseline="0" dirty="0" err="1" smtClean="0"/>
              <a:t>meilleur</a:t>
            </a:r>
            <a:r>
              <a:rPr lang="en-CA" b="0" baseline="0" dirty="0" smtClean="0"/>
              <a:t> </a:t>
            </a:r>
            <a:r>
              <a:rPr lang="en-CA" b="0" baseline="0" dirty="0" err="1" smtClean="0"/>
              <a:t>état</a:t>
            </a:r>
            <a:r>
              <a:rPr lang="en-CA" b="0" baseline="0" dirty="0" smtClean="0"/>
              <a:t> de santé </a:t>
            </a:r>
            <a:r>
              <a:rPr lang="en-CA" b="0" baseline="0" dirty="0" err="1" smtClean="0"/>
              <a:t>mentale.C’est</a:t>
            </a:r>
            <a:r>
              <a:rPr lang="en-CA" b="0" baseline="0" dirty="0" smtClean="0"/>
              <a:t> un </a:t>
            </a:r>
            <a:r>
              <a:rPr lang="en-CA" b="0" baseline="0" dirty="0" err="1" smtClean="0"/>
              <a:t>processus</a:t>
            </a:r>
            <a:r>
              <a:rPr lang="en-CA" b="0" baseline="0" dirty="0" smtClean="0"/>
              <a:t> </a:t>
            </a:r>
            <a:r>
              <a:rPr lang="en-CA" b="0" baseline="0" dirty="0" err="1" smtClean="0"/>
              <a:t>où</a:t>
            </a:r>
            <a:r>
              <a:rPr lang="en-CA" b="0" baseline="0" dirty="0" smtClean="0"/>
              <a:t> la </a:t>
            </a:r>
            <a:r>
              <a:rPr lang="en-CA" b="0" baseline="0" dirty="0" err="1" smtClean="0"/>
              <a:t>personne</a:t>
            </a:r>
            <a:r>
              <a:rPr lang="en-CA" b="0" baseline="0" dirty="0" smtClean="0"/>
              <a:t> </a:t>
            </a:r>
            <a:r>
              <a:rPr lang="en-CA" b="0" baseline="0" dirty="0" err="1" smtClean="0"/>
              <a:t>participe</a:t>
            </a:r>
            <a:r>
              <a:rPr lang="en-CA" b="0" baseline="0" dirty="0" smtClean="0"/>
              <a:t> </a:t>
            </a:r>
            <a:r>
              <a:rPr lang="en-CA" b="0" baseline="0" dirty="0" err="1" smtClean="0"/>
              <a:t>activement</a:t>
            </a:r>
            <a:r>
              <a:rPr lang="en-CA" b="0" baseline="0" dirty="0" smtClean="0"/>
              <a:t> à </a:t>
            </a:r>
            <a:r>
              <a:rPr lang="en-CA" b="0" baseline="0" dirty="0" err="1" smtClean="0"/>
              <a:t>sa</a:t>
            </a:r>
            <a:r>
              <a:rPr lang="en-CA" b="0" baseline="0" dirty="0" smtClean="0"/>
              <a:t> </a:t>
            </a:r>
            <a:r>
              <a:rPr lang="en-CA" b="0" baseline="0" dirty="0" err="1" smtClean="0"/>
              <a:t>propore</a:t>
            </a:r>
            <a:r>
              <a:rPr lang="en-CA" b="0" baseline="0" dirty="0" smtClean="0"/>
              <a:t> </a:t>
            </a:r>
            <a:r>
              <a:rPr lang="en-CA" b="0" baseline="0" dirty="0" err="1" smtClean="0"/>
              <a:t>démarche</a:t>
            </a:r>
            <a:r>
              <a:rPr lang="en-CA" b="0" baseline="0" dirty="0" smtClean="0"/>
              <a:t> </a:t>
            </a:r>
            <a:r>
              <a:rPr lang="en-CA" b="0" baseline="0" dirty="0" err="1" smtClean="0"/>
              <a:t>vers</a:t>
            </a:r>
            <a:r>
              <a:rPr lang="en-CA" b="0" baseline="0" dirty="0" smtClean="0"/>
              <a:t> le </a:t>
            </a:r>
            <a:r>
              <a:rPr lang="en-CA" b="0" baseline="0" dirty="0" err="1" smtClean="0"/>
              <a:t>bien-être</a:t>
            </a:r>
            <a:r>
              <a:rPr lang="en-CA" b="0" baseline="0" dirty="0" smtClean="0"/>
              <a:t>.</a:t>
            </a:r>
          </a:p>
          <a:p>
            <a:pPr>
              <a:buFont typeface="Arial" pitchFamily="34" charset="0"/>
              <a:buChar char="•"/>
            </a:pPr>
            <a:r>
              <a:rPr lang="en-CA" b="0" baseline="0" dirty="0" smtClean="0"/>
              <a:t>2) Nous </a:t>
            </a:r>
            <a:r>
              <a:rPr lang="en-CA" b="0" baseline="0" dirty="0" err="1" smtClean="0"/>
              <a:t>évoluons</a:t>
            </a:r>
            <a:r>
              <a:rPr lang="en-CA" b="0" baseline="0" dirty="0" smtClean="0"/>
              <a:t> </a:t>
            </a:r>
            <a:r>
              <a:rPr lang="en-CA" b="0" baseline="0" dirty="0" err="1" smtClean="0"/>
              <a:t>dans</a:t>
            </a:r>
            <a:r>
              <a:rPr lang="en-CA" b="0" baseline="0" dirty="0" smtClean="0"/>
              <a:t> </a:t>
            </a:r>
            <a:r>
              <a:rPr lang="en-CA" b="0" baseline="0" dirty="0" err="1" smtClean="0"/>
              <a:t>une</a:t>
            </a:r>
            <a:r>
              <a:rPr lang="en-CA" b="0" baseline="0" dirty="0" smtClean="0"/>
              <a:t> </a:t>
            </a:r>
            <a:r>
              <a:rPr lang="en-CA" b="0" baseline="0" dirty="0" err="1" smtClean="0"/>
              <a:t>société</a:t>
            </a:r>
            <a:r>
              <a:rPr lang="en-CA" b="0" baseline="0" dirty="0" smtClean="0"/>
              <a:t> </a:t>
            </a:r>
            <a:r>
              <a:rPr lang="en-CA" b="0" baseline="0" dirty="0" err="1" smtClean="0"/>
              <a:t>complexe</a:t>
            </a:r>
            <a:r>
              <a:rPr lang="en-CA" b="0" baseline="0" dirty="0" smtClean="0"/>
              <a:t> et nous </a:t>
            </a:r>
            <a:r>
              <a:rPr lang="en-CA" b="0" baseline="0" dirty="0" err="1" smtClean="0"/>
              <a:t>sommes</a:t>
            </a:r>
            <a:r>
              <a:rPr lang="en-CA" b="0" baseline="0" dirty="0" smtClean="0"/>
              <a:t> </a:t>
            </a:r>
            <a:r>
              <a:rPr lang="en-CA" b="0" baseline="0" dirty="0" err="1" smtClean="0"/>
              <a:t>soumis</a:t>
            </a:r>
            <a:r>
              <a:rPr lang="en-CA" b="0" baseline="0" dirty="0" smtClean="0"/>
              <a:t> aux </a:t>
            </a:r>
            <a:r>
              <a:rPr lang="en-CA" b="0" baseline="0" dirty="0" err="1" smtClean="0"/>
              <a:t>effets</a:t>
            </a:r>
            <a:r>
              <a:rPr lang="en-CA" b="0" baseline="0" dirty="0" smtClean="0"/>
              <a:t> de divers </a:t>
            </a:r>
            <a:r>
              <a:rPr lang="en-CA" b="0" baseline="0" dirty="0" err="1" smtClean="0"/>
              <a:t>facteurs</a:t>
            </a:r>
            <a:r>
              <a:rPr lang="en-CA" b="0" baseline="0" dirty="0" smtClean="0"/>
              <a:t> </a:t>
            </a:r>
            <a:r>
              <a:rPr lang="en-CA" b="0" baseline="0" dirty="0" err="1" smtClean="0"/>
              <a:t>sur</a:t>
            </a:r>
            <a:r>
              <a:rPr lang="en-CA" b="0" baseline="0" dirty="0" smtClean="0"/>
              <a:t> la santé </a:t>
            </a:r>
            <a:r>
              <a:rPr lang="en-CA" b="0" baseline="0" dirty="0" err="1" smtClean="0"/>
              <a:t>mentale</a:t>
            </a:r>
            <a:r>
              <a:rPr lang="en-CA" b="0" baseline="0" dirty="0" smtClean="0"/>
              <a:t> : </a:t>
            </a:r>
            <a:r>
              <a:rPr lang="en-CA" b="0" baseline="0" dirty="0" err="1" smtClean="0"/>
              <a:t>biologiques</a:t>
            </a:r>
            <a:r>
              <a:rPr lang="en-CA" b="0" baseline="0" dirty="0" smtClean="0"/>
              <a:t>, </a:t>
            </a:r>
            <a:r>
              <a:rPr lang="en-CA" b="0" baseline="0" dirty="0" err="1" smtClean="0"/>
              <a:t>psychologiques</a:t>
            </a:r>
            <a:r>
              <a:rPr lang="en-CA" b="0" baseline="0" dirty="0" smtClean="0"/>
              <a:t>, </a:t>
            </a:r>
            <a:r>
              <a:rPr lang="en-CA" b="0" baseline="0" dirty="0" err="1" smtClean="0"/>
              <a:t>sociaux</a:t>
            </a:r>
            <a:r>
              <a:rPr lang="en-CA" b="0" baseline="0" dirty="0" smtClean="0"/>
              <a:t>, </a:t>
            </a:r>
            <a:r>
              <a:rPr lang="en-CA" b="0" baseline="0" dirty="0" err="1" smtClean="0"/>
              <a:t>économiques</a:t>
            </a:r>
            <a:r>
              <a:rPr lang="en-CA" b="0" baseline="0" dirty="0" smtClean="0"/>
              <a:t>, </a:t>
            </a:r>
            <a:r>
              <a:rPr lang="en-CA" b="0" baseline="0" dirty="0" err="1" smtClean="0"/>
              <a:t>culturels</a:t>
            </a:r>
            <a:r>
              <a:rPr lang="en-CA" b="0" baseline="0" dirty="0" smtClean="0"/>
              <a:t>, et </a:t>
            </a:r>
            <a:r>
              <a:rPr lang="en-CA" b="0" baseline="0" dirty="0" err="1" smtClean="0"/>
              <a:t>spirituels</a:t>
            </a:r>
            <a:r>
              <a:rPr lang="en-CA" b="0" baseline="0" dirty="0" smtClean="0"/>
              <a:t> qui </a:t>
            </a:r>
            <a:r>
              <a:rPr lang="en-CA" b="0" baseline="0" dirty="0" err="1" smtClean="0"/>
              <a:t>interagissent</a:t>
            </a:r>
            <a:r>
              <a:rPr lang="en-CA" b="0" baseline="0" dirty="0" smtClean="0"/>
              <a:t>.</a:t>
            </a:r>
            <a:endParaRPr lang="fr-CA" b="1" dirty="0" smtClean="0"/>
          </a:p>
          <a:p>
            <a:endParaRPr lang="fr-CA" dirty="0"/>
          </a:p>
        </p:txBody>
      </p:sp>
      <p:sp>
        <p:nvSpPr>
          <p:cNvPr id="4" name="Espace réservé du numéro de diapositive 3"/>
          <p:cNvSpPr>
            <a:spLocks noGrp="1"/>
          </p:cNvSpPr>
          <p:nvPr>
            <p:ph type="sldNum" sz="quarter" idx="10"/>
          </p:nvPr>
        </p:nvSpPr>
        <p:spPr/>
        <p:txBody>
          <a:bodyPr/>
          <a:lstStyle/>
          <a:p>
            <a:fld id="{766722FF-A65A-4C25-9114-9A23F43F96C6}" type="slidenum">
              <a:rPr lang="fr-CA" smtClean="0"/>
              <a:pPr/>
              <a:t>2</a:t>
            </a:fld>
            <a:endParaRPr lang="fr-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CA" dirty="0" smtClean="0"/>
              <a:t>Alexandra (2 min)</a:t>
            </a:r>
          </a:p>
          <a:p>
            <a:pPr marL="0" marR="0" indent="0" algn="l" defTabSz="914400" rtl="0" eaLnBrk="1" fontAlgn="auto" latinLnBrk="0" hangingPunct="1">
              <a:lnSpc>
                <a:spcPct val="100000"/>
              </a:lnSpc>
              <a:spcBef>
                <a:spcPts val="0"/>
              </a:spcBef>
              <a:spcAft>
                <a:spcPts val="0"/>
              </a:spcAft>
              <a:buClrTx/>
              <a:buSzTx/>
              <a:buFontTx/>
              <a:buNone/>
              <a:tabLst/>
              <a:defRPr/>
            </a:pPr>
            <a:r>
              <a:rPr lang="fr-CA" dirty="0" smtClean="0"/>
              <a:t>Les services de soutien d’intensité variable allait de soit dans notre continuum de service à l’interne. C’est pourquoi nous avons voulu</a:t>
            </a:r>
            <a:r>
              <a:rPr lang="fr-CA" baseline="0" dirty="0" smtClean="0"/>
              <a:t> développer notre première entente de service et travailler à faire reconnaître notre expertise auprès des partenaires en présentant nos services et notre approche de faire autrement dans le r</a:t>
            </a:r>
            <a:r>
              <a:rPr lang="en-CA" dirty="0" err="1" smtClean="0"/>
              <a:t>espect</a:t>
            </a:r>
            <a:r>
              <a:rPr lang="en-CA" dirty="0" smtClean="0"/>
              <a:t> des </a:t>
            </a:r>
            <a:r>
              <a:rPr lang="en-CA" dirty="0" err="1" smtClean="0"/>
              <a:t>utilisateurs</a:t>
            </a:r>
            <a:r>
              <a:rPr lang="en-CA" dirty="0" smtClean="0"/>
              <a:t> de services,</a:t>
            </a:r>
            <a:r>
              <a:rPr lang="en-CA" baseline="0" dirty="0" smtClean="0"/>
              <a:t> la </a:t>
            </a:r>
            <a:r>
              <a:rPr lang="en-CA" baseline="0" dirty="0" err="1" smtClean="0"/>
              <a:t>responsabilisation</a:t>
            </a:r>
            <a:r>
              <a:rPr lang="en-CA" baseline="0" dirty="0" smtClean="0"/>
              <a:t> de </a:t>
            </a:r>
            <a:r>
              <a:rPr lang="en-CA" baseline="0" dirty="0" err="1" smtClean="0"/>
              <a:t>ceux-ci</a:t>
            </a:r>
            <a:r>
              <a:rPr lang="en-CA" baseline="0" dirty="0" smtClean="0"/>
              <a:t> et </a:t>
            </a:r>
            <a:r>
              <a:rPr lang="en-CA" baseline="0" dirty="0" err="1" smtClean="0"/>
              <a:t>l’actualisation</a:t>
            </a:r>
            <a:r>
              <a:rPr lang="en-CA" baseline="0" dirty="0" smtClean="0"/>
              <a:t> des forces de la </a:t>
            </a:r>
            <a:r>
              <a:rPr lang="en-CA" baseline="0" dirty="0" err="1" smtClean="0"/>
              <a:t>personne</a:t>
            </a:r>
            <a:r>
              <a:rPr lang="en-CA" baseline="0" dirty="0" smtClean="0"/>
              <a:t> en la </a:t>
            </a:r>
            <a:r>
              <a:rPr lang="en-CA" baseline="0" dirty="0" err="1" smtClean="0"/>
              <a:t>considérant</a:t>
            </a:r>
            <a:r>
              <a:rPr lang="en-CA" baseline="0" dirty="0" smtClean="0"/>
              <a:t> </a:t>
            </a:r>
            <a:r>
              <a:rPr lang="en-CA" baseline="0" dirty="0" err="1" smtClean="0"/>
              <a:t>dans</a:t>
            </a:r>
            <a:r>
              <a:rPr lang="en-CA" baseline="0" dirty="0" smtClean="0"/>
              <a:t> </a:t>
            </a:r>
            <a:r>
              <a:rPr lang="en-CA" baseline="0" dirty="0" err="1" smtClean="0"/>
              <a:t>sa</a:t>
            </a:r>
            <a:r>
              <a:rPr lang="en-CA" baseline="0" dirty="0" smtClean="0"/>
              <a:t> </a:t>
            </a:r>
            <a:r>
              <a:rPr lang="en-CA" baseline="0" dirty="0" err="1" smtClean="0"/>
              <a:t>globalité</a:t>
            </a:r>
            <a:r>
              <a:rPr lang="en-CA" baseline="0" dirty="0" smtClean="0"/>
              <a:t> et non pas </a:t>
            </a:r>
            <a:r>
              <a:rPr lang="en-CA" baseline="0" dirty="0" err="1" smtClean="0"/>
              <a:t>seulement</a:t>
            </a:r>
            <a:r>
              <a:rPr lang="en-CA" baseline="0" dirty="0" smtClean="0"/>
              <a:t> à </a:t>
            </a:r>
            <a:r>
              <a:rPr lang="en-CA" baseline="0" dirty="0" err="1" smtClean="0"/>
              <a:t>partir</a:t>
            </a:r>
            <a:r>
              <a:rPr lang="en-CA" baseline="0" dirty="0" smtClean="0"/>
              <a:t> de </a:t>
            </a:r>
            <a:r>
              <a:rPr lang="en-CA" baseline="0" dirty="0" err="1" smtClean="0"/>
              <a:t>sa</a:t>
            </a:r>
            <a:r>
              <a:rPr lang="en-CA" baseline="0" dirty="0" smtClean="0"/>
              <a:t> </a:t>
            </a:r>
            <a:r>
              <a:rPr lang="en-CA" baseline="0" dirty="0" err="1" smtClean="0"/>
              <a:t>maladie</a:t>
            </a:r>
            <a:r>
              <a:rPr lang="en-CA" baseline="0" dirty="0" smtClean="0"/>
              <a:t>. De plus, nous </a:t>
            </a:r>
            <a:r>
              <a:rPr lang="en-CA" baseline="0" dirty="0" err="1" smtClean="0"/>
              <a:t>avons</a:t>
            </a:r>
            <a:r>
              <a:rPr lang="en-CA" baseline="0" dirty="0" smtClean="0"/>
              <a:t> </a:t>
            </a:r>
            <a:r>
              <a:rPr lang="en-CA" baseline="0" dirty="0" err="1" smtClean="0"/>
              <a:t>peut</a:t>
            </a:r>
            <a:r>
              <a:rPr lang="en-CA" baseline="0" dirty="0" smtClean="0"/>
              <a:t> </a:t>
            </a:r>
            <a:r>
              <a:rPr lang="en-CA" baseline="0" dirty="0" err="1" smtClean="0"/>
              <a:t>créer</a:t>
            </a:r>
            <a:r>
              <a:rPr lang="en-CA" baseline="0" dirty="0" smtClean="0"/>
              <a:t> un poste de </a:t>
            </a:r>
            <a:r>
              <a:rPr lang="en-CA" baseline="0" dirty="0" err="1" smtClean="0"/>
              <a:t>coordonatrice</a:t>
            </a:r>
            <a:r>
              <a:rPr lang="en-CA" baseline="0" dirty="0" smtClean="0"/>
              <a:t> </a:t>
            </a:r>
            <a:r>
              <a:rPr lang="en-CA" baseline="0" dirty="0" err="1" smtClean="0"/>
              <a:t>clinique</a:t>
            </a:r>
            <a:r>
              <a:rPr lang="en-CA" baseline="0" dirty="0" smtClean="0"/>
              <a:t> </a:t>
            </a:r>
            <a:r>
              <a:rPr lang="en-CA" baseline="0" dirty="0" err="1" smtClean="0"/>
              <a:t>afin</a:t>
            </a:r>
            <a:r>
              <a:rPr lang="en-CA" baseline="0" dirty="0" smtClean="0"/>
              <a:t> </a:t>
            </a:r>
            <a:r>
              <a:rPr lang="en-CA" baseline="0" dirty="0" err="1" smtClean="0"/>
              <a:t>d’établir</a:t>
            </a:r>
            <a:r>
              <a:rPr lang="en-CA" baseline="0" dirty="0" smtClean="0"/>
              <a:t> des </a:t>
            </a:r>
            <a:r>
              <a:rPr lang="en-CA" baseline="0" dirty="0" err="1" smtClean="0"/>
              <a:t>strandards</a:t>
            </a:r>
            <a:r>
              <a:rPr lang="en-CA" baseline="0" dirty="0" smtClean="0"/>
              <a:t> et des </a:t>
            </a:r>
            <a:r>
              <a:rPr lang="en-CA" baseline="0" dirty="0" err="1" smtClean="0"/>
              <a:t>façons</a:t>
            </a:r>
            <a:r>
              <a:rPr lang="en-CA" baseline="0" dirty="0" smtClean="0"/>
              <a:t> de </a:t>
            </a:r>
            <a:r>
              <a:rPr lang="en-CA" baseline="0" dirty="0" err="1" smtClean="0"/>
              <a:t>faies</a:t>
            </a:r>
            <a:r>
              <a:rPr lang="en-CA" baseline="0" dirty="0" smtClean="0"/>
              <a:t> commune.</a:t>
            </a:r>
          </a:p>
          <a:p>
            <a:endParaRPr lang="fr-CA" dirty="0"/>
          </a:p>
        </p:txBody>
      </p:sp>
      <p:sp>
        <p:nvSpPr>
          <p:cNvPr id="4" name="Espace réservé du numéro de diapositive 3"/>
          <p:cNvSpPr>
            <a:spLocks noGrp="1"/>
          </p:cNvSpPr>
          <p:nvPr>
            <p:ph type="sldNum" sz="quarter" idx="10"/>
          </p:nvPr>
        </p:nvSpPr>
        <p:spPr/>
        <p:txBody>
          <a:bodyPr/>
          <a:lstStyle/>
          <a:p>
            <a:fld id="{21AC1882-5FD2-452C-BF5D-40C467644287}" type="slidenum">
              <a:rPr lang="fr-CA" smtClean="0"/>
              <a:pPr/>
              <a:t>3</a:t>
            </a:fld>
            <a:endParaRPr lang="fr-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CA" dirty="0" smtClean="0"/>
              <a:t>Sylvie (5 min)</a:t>
            </a:r>
          </a:p>
          <a:p>
            <a:pPr lvl="0"/>
            <a:r>
              <a:rPr lang="fr-CA" sz="1200" kern="1200" dirty="0" smtClean="0">
                <a:solidFill>
                  <a:schemeClr val="tx1"/>
                </a:solidFill>
                <a:latin typeface="+mn-lt"/>
                <a:ea typeface="+mn-ea"/>
                <a:cs typeface="+mn-cs"/>
              </a:rPr>
              <a:t>Avoir une vision commune : questionner et clarifier les attentes du CNESN en invitant M. Neveu </a:t>
            </a:r>
          </a:p>
          <a:p>
            <a:pPr lvl="0"/>
            <a:r>
              <a:rPr lang="fr-CA" sz="1200" kern="1200" dirty="0" smtClean="0">
                <a:solidFill>
                  <a:schemeClr val="tx1"/>
                </a:solidFill>
                <a:latin typeface="+mn-lt"/>
                <a:ea typeface="+mn-ea"/>
                <a:cs typeface="+mn-cs"/>
              </a:rPr>
              <a:t>Définir les balises cliniques :Plusieurs rencontres ont eu lieu avec les professionnelles, les partenaires, et les services spécialisés, pour bien définir les mandats du SIV, une entre autre que M. Neveu a eu à nous accompagner pour faire une courte présentation avec les gestionnaires</a:t>
            </a:r>
            <a:r>
              <a:rPr lang="fr-CA" sz="1200" kern="1200" baseline="0" dirty="0" smtClean="0">
                <a:solidFill>
                  <a:schemeClr val="tx1"/>
                </a:solidFill>
                <a:latin typeface="+mn-lt"/>
                <a:ea typeface="+mn-ea"/>
                <a:cs typeface="+mn-cs"/>
              </a:rPr>
              <a:t> du CSSS responsable de SIM et SIV</a:t>
            </a:r>
            <a:r>
              <a:rPr lang="fr-CA" sz="1200" kern="1200" dirty="0" smtClean="0">
                <a:solidFill>
                  <a:schemeClr val="tx1"/>
                </a:solidFill>
                <a:latin typeface="+mn-lt"/>
                <a:ea typeface="+mn-ea"/>
                <a:cs typeface="+mn-cs"/>
              </a:rPr>
              <a:t> dans l’objectif d’avoir une vision mais surtout un langage commun</a:t>
            </a:r>
          </a:p>
          <a:p>
            <a:pPr lvl="0"/>
            <a:r>
              <a:rPr lang="fr-CA" sz="1200" kern="1200" dirty="0" smtClean="0">
                <a:solidFill>
                  <a:schemeClr val="tx1"/>
                </a:solidFill>
                <a:latin typeface="+mn-lt"/>
                <a:ea typeface="+mn-ea"/>
                <a:cs typeface="+mn-cs"/>
              </a:rPr>
              <a:t>On ces imprégner du modèle, de la théorie, de la pratique, de la qualité</a:t>
            </a:r>
          </a:p>
          <a:p>
            <a:r>
              <a:rPr lang="fr-CA" sz="1200" kern="1200" dirty="0" smtClean="0">
                <a:solidFill>
                  <a:schemeClr val="tx1"/>
                </a:solidFill>
                <a:latin typeface="+mn-lt"/>
                <a:ea typeface="+mn-ea"/>
                <a:cs typeface="+mn-cs"/>
              </a:rPr>
              <a:t> </a:t>
            </a:r>
          </a:p>
          <a:p>
            <a:pPr lvl="0"/>
            <a:r>
              <a:rPr lang="fr-CA" sz="1200" kern="1200" dirty="0" smtClean="0">
                <a:solidFill>
                  <a:schemeClr val="tx1"/>
                </a:solidFill>
                <a:latin typeface="+mn-lt"/>
                <a:ea typeface="+mn-ea"/>
                <a:cs typeface="+mn-cs"/>
              </a:rPr>
              <a:t>Recentrer sur la clientèle visée : on ces baser sur les critères de pratiques organisationnelles  pour rejoindre notre clientèle cible, on a remis en question la durée des suivis (temps) et avons travaillé plutôt avec l’intensité 2 a 7 rencontres (tout un changement pour le client et l’intervenant)</a:t>
            </a:r>
          </a:p>
          <a:p>
            <a:pPr lvl="0"/>
            <a:r>
              <a:rPr lang="fr-CA" sz="1200" kern="1200" dirty="0" smtClean="0">
                <a:solidFill>
                  <a:schemeClr val="tx1"/>
                </a:solidFill>
                <a:latin typeface="+mn-lt"/>
                <a:ea typeface="+mn-ea"/>
                <a:cs typeface="+mn-cs"/>
              </a:rPr>
              <a:t>Processus d’amélioration : avec tous les efforts on n’ait  devenus  efficaces, l’efficience, la praticabilité et la flexibilité du processus a eu un impact très positif autant avec la clientèle que les partenaires dans le réseau </a:t>
            </a:r>
          </a:p>
          <a:p>
            <a:pPr lvl="0"/>
            <a:r>
              <a:rPr lang="fr-CA" sz="1200" kern="1200" dirty="0" smtClean="0">
                <a:solidFill>
                  <a:schemeClr val="tx1"/>
                </a:solidFill>
                <a:latin typeface="+mn-lt"/>
                <a:ea typeface="+mn-ea"/>
                <a:cs typeface="+mn-cs"/>
              </a:rPr>
              <a:t>Évaluer les performances  et les compétences : a deux  reprise on n’a invité M. Neveu à venir nous rencontrer pour du soutien et évaluer nos pratiques organisationnels,  dans l’objectif de  </a:t>
            </a:r>
            <a:r>
              <a:rPr lang="fr-CA" sz="1200" b="1" kern="1200" dirty="0" smtClean="0">
                <a:solidFill>
                  <a:schemeClr val="tx1"/>
                </a:solidFill>
                <a:latin typeface="+mn-lt"/>
                <a:ea typeface="+mn-ea"/>
                <a:cs typeface="+mn-cs"/>
              </a:rPr>
              <a:t>«faire mieux, toujours mieux»</a:t>
            </a:r>
            <a:endParaRPr lang="fr-CA" sz="1200" kern="1200" dirty="0" smtClean="0">
              <a:solidFill>
                <a:schemeClr val="tx1"/>
              </a:solidFill>
              <a:latin typeface="+mn-lt"/>
              <a:ea typeface="+mn-ea"/>
              <a:cs typeface="+mn-cs"/>
            </a:endParaRPr>
          </a:p>
          <a:p>
            <a:endParaRPr lang="fr-CA" dirty="0" smtClean="0"/>
          </a:p>
          <a:p>
            <a:endParaRPr lang="fr-CA" dirty="0" smtClean="0"/>
          </a:p>
        </p:txBody>
      </p:sp>
      <p:sp>
        <p:nvSpPr>
          <p:cNvPr id="4" name="Espace réservé du numéro de diapositive 3"/>
          <p:cNvSpPr>
            <a:spLocks noGrp="1"/>
          </p:cNvSpPr>
          <p:nvPr>
            <p:ph type="sldNum" sz="quarter" idx="10"/>
          </p:nvPr>
        </p:nvSpPr>
        <p:spPr/>
        <p:txBody>
          <a:bodyPr/>
          <a:lstStyle/>
          <a:p>
            <a:fld id="{21AC1882-5FD2-452C-BF5D-40C467644287}" type="slidenum">
              <a:rPr lang="fr-CA" smtClean="0"/>
              <a:pPr/>
              <a:t>4</a:t>
            </a:fld>
            <a:endParaRPr lang="fr-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CA" dirty="0" smtClean="0"/>
              <a:t>Sylvie (5 min)</a:t>
            </a:r>
          </a:p>
          <a:p>
            <a:r>
              <a:rPr lang="fr-CA" sz="1200" b="1" kern="1200" dirty="0" smtClean="0">
                <a:solidFill>
                  <a:schemeClr val="tx1"/>
                </a:solidFill>
                <a:latin typeface="+mn-lt"/>
                <a:ea typeface="+mn-ea"/>
                <a:cs typeface="+mn-cs"/>
              </a:rPr>
              <a:t>Mise en place de supervisions clinique :</a:t>
            </a:r>
          </a:p>
          <a:p>
            <a:pPr lvl="0"/>
            <a:r>
              <a:rPr lang="fr-CA" sz="1200" b="1" kern="1200" dirty="0" smtClean="0">
                <a:solidFill>
                  <a:schemeClr val="tx1"/>
                </a:solidFill>
                <a:latin typeface="+mn-lt"/>
                <a:ea typeface="+mn-ea"/>
                <a:cs typeface="+mn-cs"/>
              </a:rPr>
              <a:t>Groupe,</a:t>
            </a:r>
            <a:r>
              <a:rPr lang="fr-CA" sz="1200" kern="1200" dirty="0" smtClean="0">
                <a:solidFill>
                  <a:schemeClr val="tx1"/>
                </a:solidFill>
                <a:latin typeface="+mn-lt"/>
                <a:ea typeface="+mn-ea"/>
                <a:cs typeface="+mn-cs"/>
              </a:rPr>
              <a:t> des rencontres d’équipent aux semaines incluant deux équipes, faisant affaire avec des territoires différents, des mentalités différentes et un point de service en autre dans un de ses territoires, </a:t>
            </a:r>
          </a:p>
          <a:p>
            <a:pPr lvl="0"/>
            <a:r>
              <a:rPr lang="fr-CA" sz="1200" kern="1200" dirty="0" smtClean="0">
                <a:solidFill>
                  <a:schemeClr val="tx1"/>
                </a:solidFill>
                <a:latin typeface="+mn-lt"/>
                <a:ea typeface="+mn-ea"/>
                <a:cs typeface="+mn-cs"/>
              </a:rPr>
              <a:t>Plusieurs suivis individuels et accompagnement  dans la communauté</a:t>
            </a:r>
          </a:p>
          <a:p>
            <a:endParaRPr lang="fr-CA" sz="1200" kern="1200" dirty="0" smtClean="0">
              <a:solidFill>
                <a:schemeClr val="tx1"/>
              </a:solidFill>
              <a:latin typeface="+mn-lt"/>
              <a:ea typeface="+mn-ea"/>
              <a:cs typeface="+mn-cs"/>
            </a:endParaRPr>
          </a:p>
          <a:p>
            <a:r>
              <a:rPr lang="fr-CA" sz="1200" b="1" kern="1200" dirty="0" smtClean="0">
                <a:solidFill>
                  <a:schemeClr val="tx1"/>
                </a:solidFill>
                <a:latin typeface="+mn-lt"/>
                <a:ea typeface="+mn-ea"/>
                <a:cs typeface="+mn-cs"/>
              </a:rPr>
              <a:t>Créations d’un formulaire de références :</a:t>
            </a:r>
          </a:p>
          <a:p>
            <a:pPr lvl="0"/>
            <a:r>
              <a:rPr lang="fr-CA" sz="1200" kern="1200" dirty="0" smtClean="0">
                <a:solidFill>
                  <a:schemeClr val="tx1"/>
                </a:solidFill>
                <a:latin typeface="+mn-lt"/>
                <a:ea typeface="+mn-ea"/>
                <a:cs typeface="+mn-cs"/>
              </a:rPr>
              <a:t>on ses inspirer de plusieurs  formulaire envoyer par M. Neveu  et on a bâtit un spécifiquement pour le réseau dans le but qu’il puisse avoir tout information pertinente sur les critères d’admissibilité SIV et le moins possible d’ambigüité</a:t>
            </a:r>
          </a:p>
          <a:p>
            <a:pPr lvl="0"/>
            <a:endParaRPr lang="fr-CA" sz="1200" kern="1200" dirty="0" smtClean="0">
              <a:solidFill>
                <a:schemeClr val="tx1"/>
              </a:solidFill>
              <a:latin typeface="+mn-lt"/>
              <a:ea typeface="+mn-ea"/>
              <a:cs typeface="+mn-cs"/>
            </a:endParaRPr>
          </a:p>
          <a:p>
            <a:pPr lvl="0"/>
            <a:r>
              <a:rPr lang="fr-CA" sz="1200" b="1" kern="1200" dirty="0" smtClean="0">
                <a:solidFill>
                  <a:schemeClr val="tx1"/>
                </a:solidFill>
                <a:latin typeface="+mn-lt"/>
                <a:ea typeface="+mn-ea"/>
                <a:cs typeface="+mn-cs"/>
              </a:rPr>
              <a:t>Évaluation :</a:t>
            </a:r>
          </a:p>
          <a:p>
            <a:pPr lvl="0"/>
            <a:r>
              <a:rPr lang="fr-CA" sz="1200" kern="1200" dirty="0" smtClean="0">
                <a:solidFill>
                  <a:schemeClr val="tx1"/>
                </a:solidFill>
                <a:latin typeface="+mn-lt"/>
                <a:ea typeface="+mn-ea"/>
                <a:cs typeface="+mn-cs"/>
              </a:rPr>
              <a:t>un outil commun (pour les intervenants) qui puisse être à l’aise à aller chercher le plus d’information possible) travail d’équipe</a:t>
            </a:r>
          </a:p>
          <a:p>
            <a:r>
              <a:rPr lang="fr-CA" sz="1200" kern="1200" dirty="0" smtClean="0">
                <a:solidFill>
                  <a:schemeClr val="tx1"/>
                </a:solidFill>
                <a:latin typeface="+mn-lt"/>
                <a:ea typeface="+mn-ea"/>
                <a:cs typeface="+mn-cs"/>
              </a:rPr>
              <a:t>Suivi et évaluation des charges de cas (ratio) :</a:t>
            </a:r>
          </a:p>
          <a:p>
            <a:pPr lvl="0"/>
            <a:r>
              <a:rPr lang="fr-CA" sz="1200" kern="1200" dirty="0" smtClean="0">
                <a:solidFill>
                  <a:schemeClr val="tx1"/>
                </a:solidFill>
                <a:latin typeface="+mn-lt"/>
                <a:ea typeface="+mn-ea"/>
                <a:cs typeface="+mn-cs"/>
              </a:rPr>
              <a:t>Rencontre formel au 6 mois par intervenant en plus d’une supervision au mois pour un suivi du ratio, 2a7 rencontres et les désengagements</a:t>
            </a:r>
          </a:p>
          <a:p>
            <a:endParaRPr lang="fr-CA" dirty="0" smtClean="0"/>
          </a:p>
        </p:txBody>
      </p:sp>
      <p:sp>
        <p:nvSpPr>
          <p:cNvPr id="4" name="Espace réservé du numéro de diapositive 3"/>
          <p:cNvSpPr>
            <a:spLocks noGrp="1"/>
          </p:cNvSpPr>
          <p:nvPr>
            <p:ph type="sldNum" sz="quarter" idx="10"/>
          </p:nvPr>
        </p:nvSpPr>
        <p:spPr/>
        <p:txBody>
          <a:bodyPr/>
          <a:lstStyle/>
          <a:p>
            <a:fld id="{21AC1882-5FD2-452C-BF5D-40C467644287}" type="slidenum">
              <a:rPr lang="fr-CA" smtClean="0"/>
              <a:pPr/>
              <a:t>5</a:t>
            </a:fld>
            <a:endParaRPr lang="fr-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CA" dirty="0" smtClean="0"/>
              <a:t> Alexandra</a:t>
            </a:r>
          </a:p>
          <a:p>
            <a:r>
              <a:rPr lang="fr-CA" dirty="0" smtClean="0"/>
              <a:t>L’homologation est une occasion pour la direction et la coordination clinique de mesurer la porter des</a:t>
            </a:r>
            <a:r>
              <a:rPr lang="fr-CA" baseline="0" dirty="0" smtClean="0"/>
              <a:t> </a:t>
            </a:r>
            <a:r>
              <a:rPr lang="fr-CA" dirty="0" smtClean="0"/>
              <a:t>services que l’on donne et donner un sens au travaille réaliser. C’est un moment de réflexion pour se questionner, évaluer notre pratique et mettre en place des pratiques</a:t>
            </a:r>
            <a:r>
              <a:rPr lang="fr-CA" baseline="0" dirty="0" smtClean="0"/>
              <a:t> clinique cohérente avec le panier de service. C’est organique, nous évoluons avec notre environnement autant à l’interne qu’à l’externe.</a:t>
            </a:r>
            <a:endParaRPr lang="fr-CA" dirty="0" smtClean="0"/>
          </a:p>
          <a:p>
            <a:endParaRPr lang="fr-CA" dirty="0"/>
          </a:p>
        </p:txBody>
      </p:sp>
      <p:sp>
        <p:nvSpPr>
          <p:cNvPr id="4" name="Espace réservé du numéro de diapositive 3"/>
          <p:cNvSpPr>
            <a:spLocks noGrp="1"/>
          </p:cNvSpPr>
          <p:nvPr>
            <p:ph type="sldNum" sz="quarter" idx="10"/>
          </p:nvPr>
        </p:nvSpPr>
        <p:spPr/>
        <p:txBody>
          <a:bodyPr/>
          <a:lstStyle/>
          <a:p>
            <a:fld id="{21AC1882-5FD2-452C-BF5D-40C467644287}" type="slidenum">
              <a:rPr lang="fr-CA" smtClean="0"/>
              <a:pPr/>
              <a:t>6</a:t>
            </a:fld>
            <a:endParaRPr lang="fr-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CA" dirty="0" smtClean="0"/>
              <a:t>Alexandra</a:t>
            </a:r>
          </a:p>
          <a:p>
            <a:r>
              <a:rPr lang="fr-CA" dirty="0" smtClean="0"/>
              <a:t>Trop souvent ont pense qu’il n’y a pas d’avantage à mesurer mais cela nous permet de partager nos succès et accepter nos erreurs pour mieux cibler nos effort. Mesurer permet de donner de valeur à ce que nous réalisons.</a:t>
            </a:r>
          </a:p>
          <a:p>
            <a:endParaRPr lang="fr-CA" dirty="0" smtClean="0"/>
          </a:p>
          <a:p>
            <a:r>
              <a:rPr lang="fr-CA" dirty="0" smtClean="0"/>
              <a:t>Par la suite</a:t>
            </a:r>
            <a:r>
              <a:rPr lang="fr-CA" baseline="0" dirty="0" smtClean="0"/>
              <a:t>, les intervenants gagnent en reconnaissance, en autonomie et en confiance. Finalement, avoir un modèle de référence permet de mieux présenter nos services et ainsi améliorer la qualité de nos relations avec les partenaires.</a:t>
            </a:r>
            <a:endParaRPr lang="fr-CA" dirty="0"/>
          </a:p>
        </p:txBody>
      </p:sp>
      <p:sp>
        <p:nvSpPr>
          <p:cNvPr id="4" name="Espace réservé du numéro de diapositive 3"/>
          <p:cNvSpPr>
            <a:spLocks noGrp="1"/>
          </p:cNvSpPr>
          <p:nvPr>
            <p:ph type="sldNum" sz="quarter" idx="10"/>
          </p:nvPr>
        </p:nvSpPr>
        <p:spPr/>
        <p:txBody>
          <a:bodyPr/>
          <a:lstStyle/>
          <a:p>
            <a:fld id="{21AC1882-5FD2-452C-BF5D-40C467644287}" type="slidenum">
              <a:rPr lang="fr-CA" smtClean="0"/>
              <a:pPr/>
              <a:t>7</a:t>
            </a:fld>
            <a:endParaRPr lang="fr-C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CA" dirty="0" smtClean="0"/>
              <a:t>Sylvie</a:t>
            </a:r>
          </a:p>
          <a:p>
            <a:r>
              <a:rPr lang="fr-CA" dirty="0" smtClean="0"/>
              <a:t>Quand nous avons changer la pratique,</a:t>
            </a:r>
            <a:r>
              <a:rPr lang="fr-CA" baseline="0" dirty="0" smtClean="0"/>
              <a:t> le fait d’être appuyer par le Centre national cela nous a apporter un autre dimension à notre reconnaissance.</a:t>
            </a:r>
          </a:p>
          <a:p>
            <a:pPr marL="0" marR="0" indent="0" algn="l" defTabSz="914400" rtl="0" eaLnBrk="1" fontAlgn="auto" latinLnBrk="0" hangingPunct="1">
              <a:lnSpc>
                <a:spcPct val="100000"/>
              </a:lnSpc>
              <a:spcBef>
                <a:spcPts val="0"/>
              </a:spcBef>
              <a:spcAft>
                <a:spcPts val="0"/>
              </a:spcAft>
              <a:buClrTx/>
              <a:buSzTx/>
              <a:buFontTx/>
              <a:buNone/>
              <a:tabLst/>
              <a:defRPr/>
            </a:pPr>
            <a:endParaRPr lang="fr-CA"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CA" dirty="0" smtClean="0"/>
              <a:t>En travaillant</a:t>
            </a:r>
            <a:r>
              <a:rPr lang="fr-CA" baseline="0" dirty="0" smtClean="0"/>
              <a:t> en partenariat et d’être moins en silo nous a apporter une cohérence de pratique et ainsi être centré sur la personne. Même à mobiliser et faire bouger les intervenants qui participent au processus de soins et de services en reconnaissant l’importance de la contribution de chacune à l’intérieur du processus.</a:t>
            </a:r>
          </a:p>
          <a:p>
            <a:endParaRPr lang="fr-CA" dirty="0" smtClean="0"/>
          </a:p>
        </p:txBody>
      </p:sp>
      <p:sp>
        <p:nvSpPr>
          <p:cNvPr id="4" name="Espace réservé du numéro de diapositive 3"/>
          <p:cNvSpPr>
            <a:spLocks noGrp="1"/>
          </p:cNvSpPr>
          <p:nvPr>
            <p:ph type="sldNum" sz="quarter" idx="10"/>
          </p:nvPr>
        </p:nvSpPr>
        <p:spPr/>
        <p:txBody>
          <a:bodyPr/>
          <a:lstStyle/>
          <a:p>
            <a:fld id="{21AC1882-5FD2-452C-BF5D-40C467644287}" type="slidenum">
              <a:rPr lang="fr-CA" smtClean="0"/>
              <a:pPr/>
              <a:t>8</a:t>
            </a:fld>
            <a:endParaRPr lang="fr-C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CA" dirty="0" smtClean="0"/>
              <a:t>Sylvie</a:t>
            </a:r>
          </a:p>
          <a:p>
            <a:r>
              <a:rPr lang="fr-CA" dirty="0" smtClean="0"/>
              <a:t>L’utilisateur de service est</a:t>
            </a:r>
            <a:r>
              <a:rPr lang="fr-CA" baseline="0" dirty="0" smtClean="0"/>
              <a:t> maintenant au centre.</a:t>
            </a:r>
          </a:p>
          <a:p>
            <a:r>
              <a:rPr lang="fr-CA" baseline="0" dirty="0" smtClean="0"/>
              <a:t>Nous avons été invité dans les discussions de PSI</a:t>
            </a:r>
            <a:endParaRPr lang="fr-CA" dirty="0"/>
          </a:p>
        </p:txBody>
      </p:sp>
      <p:sp>
        <p:nvSpPr>
          <p:cNvPr id="4" name="Espace réservé du numéro de diapositive 3"/>
          <p:cNvSpPr>
            <a:spLocks noGrp="1"/>
          </p:cNvSpPr>
          <p:nvPr>
            <p:ph type="sldNum" sz="quarter" idx="10"/>
          </p:nvPr>
        </p:nvSpPr>
        <p:spPr/>
        <p:txBody>
          <a:bodyPr/>
          <a:lstStyle/>
          <a:p>
            <a:fld id="{21AC1882-5FD2-452C-BF5D-40C467644287}" type="slidenum">
              <a:rPr lang="fr-CA" smtClean="0"/>
              <a:pPr/>
              <a:t>9</a:t>
            </a:fld>
            <a:endParaRPr lang="fr-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CA"/>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CA"/>
          </a:p>
        </p:txBody>
      </p:sp>
      <p:sp>
        <p:nvSpPr>
          <p:cNvPr id="4" name="Espace réservé de la date 3"/>
          <p:cNvSpPr>
            <a:spLocks noGrp="1"/>
          </p:cNvSpPr>
          <p:nvPr>
            <p:ph type="dt" sz="half" idx="10"/>
          </p:nvPr>
        </p:nvSpPr>
        <p:spPr/>
        <p:txBody>
          <a:bodyPr/>
          <a:lstStyle/>
          <a:p>
            <a:fld id="{E32EADD5-E16A-416F-AFFE-7BBAC95C5D25}" type="datetimeFigureOut">
              <a:rPr lang="fr-CA" smtClean="0"/>
              <a:pPr/>
              <a:t>2016-05-02</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E8B8F79C-EE85-4D44-AEF7-6A03CC5FA4D8}" type="slidenum">
              <a:rPr lang="fr-CA" smtClean="0"/>
              <a:pPr/>
              <a:t>‹N°›</a:t>
            </a:fld>
            <a:endParaRPr lang="fr-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p>
            <a:fld id="{E32EADD5-E16A-416F-AFFE-7BBAC95C5D25}" type="datetimeFigureOut">
              <a:rPr lang="fr-CA" smtClean="0"/>
              <a:pPr/>
              <a:t>2016-05-02</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E8B8F79C-EE85-4D44-AEF7-6A03CC5FA4D8}" type="slidenum">
              <a:rPr lang="fr-CA" smtClean="0"/>
              <a:pPr/>
              <a:t>‹N°›</a:t>
            </a:fld>
            <a:endParaRPr lang="fr-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C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p>
            <a:fld id="{E32EADD5-E16A-416F-AFFE-7BBAC95C5D25}" type="datetimeFigureOut">
              <a:rPr lang="fr-CA" smtClean="0"/>
              <a:pPr/>
              <a:t>2016-05-02</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E8B8F79C-EE85-4D44-AEF7-6A03CC5FA4D8}" type="slidenum">
              <a:rPr lang="fr-CA" smtClean="0"/>
              <a:pPr/>
              <a:t>‹N°›</a:t>
            </a:fld>
            <a:endParaRPr lang="fr-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2" cstate="print"/>
          <a:srcRect l="3512" t="14563" r="23435" b="61903"/>
          <a:stretch>
            <a:fillRect/>
          </a:stretch>
        </p:blipFill>
        <p:spPr bwMode="auto">
          <a:xfrm>
            <a:off x="0" y="-27384"/>
            <a:ext cx="9144000" cy="1656184"/>
          </a:xfrm>
          <a:prstGeom prst="rect">
            <a:avLst/>
          </a:prstGeom>
          <a:noFill/>
          <a:ln w="9525">
            <a:noFill/>
            <a:miter lim="800000"/>
            <a:headEnd/>
            <a:tailEnd/>
          </a:ln>
        </p:spPr>
      </p:pic>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p>
            <a:fld id="{E32EADD5-E16A-416F-AFFE-7BBAC95C5D25}" type="datetimeFigureOut">
              <a:rPr lang="fr-CA" smtClean="0"/>
              <a:pPr/>
              <a:t>2016-05-02</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E8B8F79C-EE85-4D44-AEF7-6A03CC5FA4D8}" type="slidenum">
              <a:rPr lang="fr-CA" smtClean="0"/>
              <a:pPr/>
              <a:t>‹N°›</a:t>
            </a:fld>
            <a:endParaRPr lang="fr-CA"/>
          </a:p>
        </p:txBody>
      </p:sp>
      <p:pic>
        <p:nvPicPr>
          <p:cNvPr id="8" name="Image 7" descr="logo couleur Le Tournant.png"/>
          <p:cNvPicPr>
            <a:picLocks noChangeAspect="1"/>
          </p:cNvPicPr>
          <p:nvPr userDrawn="1"/>
        </p:nvPicPr>
        <p:blipFill>
          <a:blip r:embed="rId3" cstate="print"/>
          <a:stretch>
            <a:fillRect/>
          </a:stretch>
        </p:blipFill>
        <p:spPr>
          <a:xfrm>
            <a:off x="6804248" y="6108030"/>
            <a:ext cx="1911591" cy="74997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32EADD5-E16A-416F-AFFE-7BBAC95C5D25}" type="datetimeFigureOut">
              <a:rPr lang="fr-CA" smtClean="0"/>
              <a:pPr/>
              <a:t>2016-05-02</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E8B8F79C-EE85-4D44-AEF7-6A03CC5FA4D8}" type="slidenum">
              <a:rPr lang="fr-CA" smtClean="0"/>
              <a:pPr/>
              <a:t>‹N°›</a:t>
            </a:fld>
            <a:endParaRPr lang="fr-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e la date 4"/>
          <p:cNvSpPr>
            <a:spLocks noGrp="1"/>
          </p:cNvSpPr>
          <p:nvPr>
            <p:ph type="dt" sz="half" idx="10"/>
          </p:nvPr>
        </p:nvSpPr>
        <p:spPr/>
        <p:txBody>
          <a:bodyPr/>
          <a:lstStyle/>
          <a:p>
            <a:fld id="{E32EADD5-E16A-416F-AFFE-7BBAC95C5D25}" type="datetimeFigureOut">
              <a:rPr lang="fr-CA" smtClean="0"/>
              <a:pPr/>
              <a:t>2016-05-02</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E8B8F79C-EE85-4D44-AEF7-6A03CC5FA4D8}" type="slidenum">
              <a:rPr lang="fr-CA" smtClean="0"/>
              <a:pPr/>
              <a:t>‹N°›</a:t>
            </a:fld>
            <a:endParaRPr lang="fr-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7" name="Espace réservé de la date 6"/>
          <p:cNvSpPr>
            <a:spLocks noGrp="1"/>
          </p:cNvSpPr>
          <p:nvPr>
            <p:ph type="dt" sz="half" idx="10"/>
          </p:nvPr>
        </p:nvSpPr>
        <p:spPr/>
        <p:txBody>
          <a:bodyPr/>
          <a:lstStyle/>
          <a:p>
            <a:fld id="{E32EADD5-E16A-416F-AFFE-7BBAC95C5D25}" type="datetimeFigureOut">
              <a:rPr lang="fr-CA" smtClean="0"/>
              <a:pPr/>
              <a:t>2016-05-02</a:t>
            </a:fld>
            <a:endParaRPr lang="fr-CA"/>
          </a:p>
        </p:txBody>
      </p:sp>
      <p:sp>
        <p:nvSpPr>
          <p:cNvPr id="8" name="Espace réservé du pied de page 7"/>
          <p:cNvSpPr>
            <a:spLocks noGrp="1"/>
          </p:cNvSpPr>
          <p:nvPr>
            <p:ph type="ftr" sz="quarter" idx="11"/>
          </p:nvPr>
        </p:nvSpPr>
        <p:spPr/>
        <p:txBody>
          <a:bodyPr/>
          <a:lstStyle/>
          <a:p>
            <a:endParaRPr lang="fr-CA"/>
          </a:p>
        </p:txBody>
      </p:sp>
      <p:sp>
        <p:nvSpPr>
          <p:cNvPr id="9" name="Espace réservé du numéro de diapositive 8"/>
          <p:cNvSpPr>
            <a:spLocks noGrp="1"/>
          </p:cNvSpPr>
          <p:nvPr>
            <p:ph type="sldNum" sz="quarter" idx="12"/>
          </p:nvPr>
        </p:nvSpPr>
        <p:spPr/>
        <p:txBody>
          <a:bodyPr/>
          <a:lstStyle/>
          <a:p>
            <a:fld id="{E8B8F79C-EE85-4D44-AEF7-6A03CC5FA4D8}" type="slidenum">
              <a:rPr lang="fr-CA" smtClean="0"/>
              <a:pPr/>
              <a:t>‹N°›</a:t>
            </a:fld>
            <a:endParaRPr lang="fr-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e la date 2"/>
          <p:cNvSpPr>
            <a:spLocks noGrp="1"/>
          </p:cNvSpPr>
          <p:nvPr>
            <p:ph type="dt" sz="half" idx="10"/>
          </p:nvPr>
        </p:nvSpPr>
        <p:spPr/>
        <p:txBody>
          <a:bodyPr/>
          <a:lstStyle/>
          <a:p>
            <a:fld id="{E32EADD5-E16A-416F-AFFE-7BBAC95C5D25}" type="datetimeFigureOut">
              <a:rPr lang="fr-CA" smtClean="0"/>
              <a:pPr/>
              <a:t>2016-05-02</a:t>
            </a:fld>
            <a:endParaRPr lang="fr-CA"/>
          </a:p>
        </p:txBody>
      </p:sp>
      <p:sp>
        <p:nvSpPr>
          <p:cNvPr id="4" name="Espace réservé du pied de page 3"/>
          <p:cNvSpPr>
            <a:spLocks noGrp="1"/>
          </p:cNvSpPr>
          <p:nvPr>
            <p:ph type="ftr" sz="quarter" idx="11"/>
          </p:nvPr>
        </p:nvSpPr>
        <p:spPr/>
        <p:txBody>
          <a:bodyPr/>
          <a:lstStyle/>
          <a:p>
            <a:endParaRPr lang="fr-CA"/>
          </a:p>
        </p:txBody>
      </p:sp>
      <p:sp>
        <p:nvSpPr>
          <p:cNvPr id="5" name="Espace réservé du numéro de diapositive 4"/>
          <p:cNvSpPr>
            <a:spLocks noGrp="1"/>
          </p:cNvSpPr>
          <p:nvPr>
            <p:ph type="sldNum" sz="quarter" idx="12"/>
          </p:nvPr>
        </p:nvSpPr>
        <p:spPr/>
        <p:txBody>
          <a:bodyPr/>
          <a:lstStyle/>
          <a:p>
            <a:fld id="{E8B8F79C-EE85-4D44-AEF7-6A03CC5FA4D8}" type="slidenum">
              <a:rPr lang="fr-CA" smtClean="0"/>
              <a:pPr/>
              <a:t>‹N°›</a:t>
            </a:fld>
            <a:endParaRPr lang="fr-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32EADD5-E16A-416F-AFFE-7BBAC95C5D25}" type="datetimeFigureOut">
              <a:rPr lang="fr-CA" smtClean="0"/>
              <a:pPr/>
              <a:t>2016-05-02</a:t>
            </a:fld>
            <a:endParaRPr lang="fr-CA"/>
          </a:p>
        </p:txBody>
      </p:sp>
      <p:sp>
        <p:nvSpPr>
          <p:cNvPr id="3" name="Espace réservé du pied de page 2"/>
          <p:cNvSpPr>
            <a:spLocks noGrp="1"/>
          </p:cNvSpPr>
          <p:nvPr>
            <p:ph type="ftr" sz="quarter" idx="11"/>
          </p:nvPr>
        </p:nvSpPr>
        <p:spPr/>
        <p:txBody>
          <a:bodyPr/>
          <a:lstStyle/>
          <a:p>
            <a:endParaRPr lang="fr-CA"/>
          </a:p>
        </p:txBody>
      </p:sp>
      <p:sp>
        <p:nvSpPr>
          <p:cNvPr id="4" name="Espace réservé du numéro de diapositive 3"/>
          <p:cNvSpPr>
            <a:spLocks noGrp="1"/>
          </p:cNvSpPr>
          <p:nvPr>
            <p:ph type="sldNum" sz="quarter" idx="12"/>
          </p:nvPr>
        </p:nvSpPr>
        <p:spPr/>
        <p:txBody>
          <a:bodyPr/>
          <a:lstStyle/>
          <a:p>
            <a:fld id="{E8B8F79C-EE85-4D44-AEF7-6A03CC5FA4D8}" type="slidenum">
              <a:rPr lang="fr-CA" smtClean="0"/>
              <a:pPr/>
              <a:t>‹N°›</a:t>
            </a:fld>
            <a:endParaRPr lang="fr-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32EADD5-E16A-416F-AFFE-7BBAC95C5D25}" type="datetimeFigureOut">
              <a:rPr lang="fr-CA" smtClean="0"/>
              <a:pPr/>
              <a:t>2016-05-02</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E8B8F79C-EE85-4D44-AEF7-6A03CC5FA4D8}" type="slidenum">
              <a:rPr lang="fr-CA" smtClean="0"/>
              <a:pPr/>
              <a:t>‹N°›</a:t>
            </a:fld>
            <a:endParaRPr lang="fr-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CA"/>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32EADD5-E16A-416F-AFFE-7BBAC95C5D25}" type="datetimeFigureOut">
              <a:rPr lang="fr-CA" smtClean="0"/>
              <a:pPr/>
              <a:t>2016-05-02</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E8B8F79C-EE85-4D44-AEF7-6A03CC5FA4D8}" type="slidenum">
              <a:rPr lang="fr-CA" smtClean="0"/>
              <a:pPr/>
              <a:t>‹N°›</a:t>
            </a:fld>
            <a:endParaRPr lang="fr-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CA"/>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2EADD5-E16A-416F-AFFE-7BBAC95C5D25}" type="datetimeFigureOut">
              <a:rPr lang="fr-CA" smtClean="0"/>
              <a:pPr/>
              <a:t>2016-05-02</a:t>
            </a:fld>
            <a:endParaRPr lang="fr-CA"/>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B8F79C-EE85-4D44-AEF7-6A03CC5FA4D8}" type="slidenum">
              <a:rPr lang="fr-CA" smtClean="0"/>
              <a:pPr/>
              <a:t>‹N°›</a:t>
            </a:fld>
            <a:endParaRPr lang="fr-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ac-Virginie:Users:virgolego:Desktop:Ente&#770;te%20lettre%20Tournant:Header.png" TargetMode="External"/><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image" Target="../media/image4.png"/><Relationship Id="rId5" Type="http://schemas.openxmlformats.org/officeDocument/2006/relationships/notesSlide" Target="../notesSlides/notesSlide6.xml"/><Relationship Id="rId4"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5.xml"/><Relationship Id="rId1" Type="http://schemas.openxmlformats.org/officeDocument/2006/relationships/tags" Target="../tags/tag14.xml"/><Relationship Id="rId4"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7.xml"/><Relationship Id="rId1" Type="http://schemas.openxmlformats.org/officeDocument/2006/relationships/tags" Target="../tags/tag16.xml"/><Relationship Id="rId4"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descr="Description : Mac-Virginie:Users:virgolego:Desktop:Entête lettre Tournant:Header.png"/>
          <p:cNvPicPr/>
          <p:nvPr/>
        </p:nvPicPr>
        <p:blipFill>
          <a:blip r:embed="rId2" r:link="rId3" cstate="print"/>
          <a:srcRect/>
          <a:stretch>
            <a:fillRect/>
          </a:stretch>
        </p:blipFill>
        <p:spPr bwMode="auto">
          <a:xfrm>
            <a:off x="107504" y="2348880"/>
            <a:ext cx="8964488" cy="18002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ctr">
              <a:buNone/>
            </a:pPr>
            <a:r>
              <a:rPr lang="fr-CA" sz="4800" dirty="0" smtClean="0"/>
              <a:t>Merci!</a:t>
            </a:r>
          </a:p>
          <a:p>
            <a:pPr>
              <a:buNone/>
            </a:pPr>
            <a:endParaRPr lang="fr-CA" dirty="0" smtClean="0"/>
          </a:p>
          <a:p>
            <a:pPr>
              <a:buNone/>
            </a:pPr>
            <a:endParaRPr lang="fr-CA" dirty="0" smtClean="0"/>
          </a:p>
          <a:p>
            <a:pPr>
              <a:buNone/>
            </a:pPr>
            <a:r>
              <a:rPr lang="fr-CA" dirty="0" smtClean="0"/>
              <a:t>Alexandra </a:t>
            </a:r>
            <a:r>
              <a:rPr lang="fr-CA" dirty="0" err="1" smtClean="0"/>
              <a:t>Laliberté</a:t>
            </a:r>
            <a:r>
              <a:rPr lang="fr-CA" dirty="0" smtClean="0"/>
              <a:t>, MBA</a:t>
            </a:r>
          </a:p>
          <a:p>
            <a:pPr>
              <a:buNone/>
            </a:pPr>
            <a:r>
              <a:rPr lang="fr-CA" dirty="0" smtClean="0"/>
              <a:t>Directrice générale</a:t>
            </a:r>
          </a:p>
          <a:p>
            <a:pPr>
              <a:buNone/>
            </a:pPr>
            <a:r>
              <a:rPr lang="fr-CA" sz="2000" dirty="0" smtClean="0"/>
              <a:t>a.laliberte@letournant.qc.ca</a:t>
            </a:r>
            <a:endParaRPr lang="fr-FR" sz="2000" dirty="0" smtClean="0"/>
          </a:p>
          <a:p>
            <a:pPr>
              <a:buNone/>
            </a:pPr>
            <a:endParaRPr lang="fr-C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vert="horz" lIns="91440" tIns="45720" rIns="91440" bIns="45720" rtlCol="0" anchor="ctr">
            <a:normAutofit/>
          </a:bodyPr>
          <a:lstStyle/>
          <a:p>
            <a:r>
              <a:rPr lang="fr-CA" dirty="0" smtClean="0">
                <a:solidFill>
                  <a:schemeClr val="bg1"/>
                </a:solidFill>
              </a:rPr>
              <a:t>Notre mission</a:t>
            </a:r>
            <a:endParaRPr lang="fr-CA" dirty="0">
              <a:solidFill>
                <a:schemeClr val="bg1"/>
              </a:solidFill>
            </a:endParaRPr>
          </a:p>
        </p:txBody>
      </p:sp>
      <p:sp>
        <p:nvSpPr>
          <p:cNvPr id="4" name="Espace réservé du contenu 2"/>
          <p:cNvSpPr>
            <a:spLocks noGrp="1"/>
          </p:cNvSpPr>
          <p:nvPr>
            <p:ph idx="1"/>
            <p:custDataLst>
              <p:tags r:id="rId2"/>
            </p:custDataLst>
          </p:nvPr>
        </p:nvSpPr>
        <p:spPr/>
        <p:txBody>
          <a:bodyPr vert="horz" lIns="91440" tIns="45720" rIns="91440" bIns="45720" rtlCol="0">
            <a:normAutofit lnSpcReduction="10000"/>
          </a:bodyPr>
          <a:lstStyle/>
          <a:p>
            <a:pPr>
              <a:buNone/>
            </a:pPr>
            <a:r>
              <a:rPr lang="fr-CA" dirty="0" smtClean="0"/>
              <a:t>	Accueillir et accompagner dans leur démarche vers un mieux-être, les personnes dont la santé mentale est perturbée et qui souffrent de détresse émotionnelle et ainsi les aider à donner un sens à leur vie à travers la définition et la réalisation de leurs projets.</a:t>
            </a:r>
          </a:p>
          <a:p>
            <a:pPr>
              <a:buNone/>
            </a:pPr>
            <a:r>
              <a:rPr lang="fr-CA" dirty="0" smtClean="0"/>
              <a:t>Nos services:</a:t>
            </a:r>
          </a:p>
          <a:p>
            <a:r>
              <a:rPr lang="fr-CA" dirty="0" smtClean="0"/>
              <a:t>Centre de crise et de prévention du suicide avec un mandat </a:t>
            </a:r>
            <a:r>
              <a:rPr lang="fr-CA" smtClean="0"/>
              <a:t>de réadaptation</a:t>
            </a:r>
            <a:endParaRPr lang="fr-CA"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CA" dirty="0" smtClean="0">
                <a:solidFill>
                  <a:schemeClr val="bg1"/>
                </a:solidFill>
              </a:rPr>
              <a:t>Les débuts de la pratique SIV</a:t>
            </a:r>
            <a:endParaRPr lang="fr-CA" dirty="0">
              <a:solidFill>
                <a:schemeClr val="bg1"/>
              </a:solidFill>
            </a:endParaRPr>
          </a:p>
        </p:txBody>
      </p:sp>
      <p:sp>
        <p:nvSpPr>
          <p:cNvPr id="3" name="Espace réservé du contenu 2"/>
          <p:cNvSpPr>
            <a:spLocks noGrp="1"/>
          </p:cNvSpPr>
          <p:nvPr>
            <p:ph idx="1"/>
            <p:custDataLst>
              <p:tags r:id="rId2"/>
            </p:custDataLst>
          </p:nvPr>
        </p:nvSpPr>
        <p:spPr/>
        <p:txBody>
          <a:bodyPr/>
          <a:lstStyle/>
          <a:p>
            <a:r>
              <a:rPr lang="fr-CA" dirty="0" smtClean="0"/>
              <a:t>Les tout débuts des ententes de services avec le réseau de la santé.</a:t>
            </a:r>
          </a:p>
          <a:p>
            <a:r>
              <a:rPr lang="fr-CA" dirty="0" smtClean="0"/>
              <a:t>Reconnaissance des partenaires.</a:t>
            </a:r>
          </a:p>
          <a:p>
            <a:r>
              <a:rPr lang="fr-CA" dirty="0" smtClean="0"/>
              <a:t>Collaboration avec la 1</a:t>
            </a:r>
            <a:r>
              <a:rPr lang="fr-CA" baseline="30000" dirty="0" smtClean="0"/>
              <a:t>re</a:t>
            </a:r>
            <a:r>
              <a:rPr lang="fr-CA" dirty="0" smtClean="0"/>
              <a:t> et </a:t>
            </a:r>
            <a:r>
              <a:rPr lang="fr-CA" smtClean="0"/>
              <a:t>2</a:t>
            </a:r>
            <a:r>
              <a:rPr lang="fr-CA" baseline="30000" smtClean="0"/>
              <a:t>e</a:t>
            </a:r>
            <a:r>
              <a:rPr lang="fr-CA" smtClean="0"/>
              <a:t> ligne.</a:t>
            </a:r>
            <a:endParaRPr lang="fr-CA" dirty="0" smtClean="0"/>
          </a:p>
          <a:p>
            <a:r>
              <a:rPr lang="fr-CA" dirty="0" smtClean="0"/>
              <a:t>Présentation de nos services.</a:t>
            </a:r>
          </a:p>
          <a:p>
            <a:r>
              <a:rPr lang="fr-CA" dirty="0" smtClean="0"/>
              <a:t>Création d’un poste de coordonnatrice clinique à temps plein.</a:t>
            </a:r>
          </a:p>
          <a:p>
            <a:endParaRPr lang="fr-C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CA" dirty="0" smtClean="0">
                <a:solidFill>
                  <a:schemeClr val="bg1"/>
                </a:solidFill>
              </a:rPr>
              <a:t>Processus d’homologation</a:t>
            </a:r>
            <a:endParaRPr lang="fr-CA" dirty="0">
              <a:solidFill>
                <a:schemeClr val="bg1"/>
              </a:solidFill>
            </a:endParaRPr>
          </a:p>
        </p:txBody>
      </p:sp>
      <p:sp>
        <p:nvSpPr>
          <p:cNvPr id="3" name="Espace réservé du contenu 2"/>
          <p:cNvSpPr>
            <a:spLocks noGrp="1"/>
          </p:cNvSpPr>
          <p:nvPr>
            <p:ph idx="1"/>
            <p:custDataLst>
              <p:tags r:id="rId2"/>
            </p:custDataLst>
          </p:nvPr>
        </p:nvSpPr>
        <p:spPr/>
        <p:txBody>
          <a:bodyPr>
            <a:normAutofit fontScale="77500" lnSpcReduction="20000"/>
          </a:bodyPr>
          <a:lstStyle/>
          <a:p>
            <a:r>
              <a:rPr lang="fr-CA" dirty="0" smtClean="0"/>
              <a:t>Avoir une vision commune et clarifier les attentes.</a:t>
            </a:r>
          </a:p>
          <a:p>
            <a:r>
              <a:rPr lang="fr-CA" dirty="0" smtClean="0"/>
              <a:t>Définir les balises cliniques et organisationnelles:</a:t>
            </a:r>
          </a:p>
          <a:p>
            <a:pPr lvl="1"/>
            <a:r>
              <a:rPr lang="fr-CA" dirty="0" smtClean="0"/>
              <a:t>Professionnels</a:t>
            </a:r>
          </a:p>
          <a:p>
            <a:pPr lvl="1"/>
            <a:r>
              <a:rPr lang="fr-CA" dirty="0" smtClean="0"/>
              <a:t>Partenaires</a:t>
            </a:r>
          </a:p>
          <a:p>
            <a:pPr lvl="1"/>
            <a:r>
              <a:rPr lang="fr-CA" dirty="0" smtClean="0"/>
              <a:t>Les services spécialisés </a:t>
            </a:r>
          </a:p>
          <a:p>
            <a:r>
              <a:rPr lang="fr-CA" dirty="0" smtClean="0"/>
              <a:t>Fidéliser au modèle.</a:t>
            </a:r>
          </a:p>
          <a:p>
            <a:r>
              <a:rPr lang="fr-CA" dirty="0" smtClean="0"/>
              <a:t>Recentrer sur la clientèle visée par le SIV, la durée des suivis et l’intensité.</a:t>
            </a:r>
          </a:p>
          <a:p>
            <a:r>
              <a:rPr lang="fr-CA" dirty="0" smtClean="0"/>
              <a:t>Processus d’amélioration continue et féliciter les succès.</a:t>
            </a:r>
          </a:p>
          <a:p>
            <a:r>
              <a:rPr lang="fr-CA" dirty="0" smtClean="0"/>
              <a:t>Évaluer les performances et les compétences des professionnels.</a:t>
            </a:r>
            <a:endParaRPr lang="fr-C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CA" dirty="0" smtClean="0">
                <a:solidFill>
                  <a:schemeClr val="bg1"/>
                </a:solidFill>
              </a:rPr>
              <a:t>Impact sur les pratiques cliniques</a:t>
            </a:r>
            <a:endParaRPr lang="fr-CA" dirty="0">
              <a:solidFill>
                <a:schemeClr val="bg1"/>
              </a:solidFill>
            </a:endParaRPr>
          </a:p>
        </p:txBody>
      </p:sp>
      <p:sp>
        <p:nvSpPr>
          <p:cNvPr id="3" name="Espace réservé du contenu 2"/>
          <p:cNvSpPr>
            <a:spLocks noGrp="1"/>
          </p:cNvSpPr>
          <p:nvPr>
            <p:ph idx="1"/>
            <p:custDataLst>
              <p:tags r:id="rId2"/>
            </p:custDataLst>
          </p:nvPr>
        </p:nvSpPr>
        <p:spPr/>
        <p:txBody>
          <a:bodyPr>
            <a:normAutofit lnSpcReduction="10000"/>
          </a:bodyPr>
          <a:lstStyle/>
          <a:p>
            <a:r>
              <a:rPr lang="fr-CA" dirty="0" smtClean="0"/>
              <a:t>Mise en place de supervisions clinique:</a:t>
            </a:r>
          </a:p>
          <a:p>
            <a:pPr lvl="1"/>
            <a:r>
              <a:rPr lang="fr-CA" dirty="0" smtClean="0"/>
              <a:t>Groupe</a:t>
            </a:r>
          </a:p>
          <a:p>
            <a:pPr lvl="1"/>
            <a:r>
              <a:rPr lang="fr-CA" dirty="0" smtClean="0"/>
              <a:t>Individuelle</a:t>
            </a:r>
          </a:p>
          <a:p>
            <a:r>
              <a:rPr lang="fr-CA" dirty="0" smtClean="0"/>
              <a:t>Création d’un formulaire de références avec les critères du SIV :</a:t>
            </a:r>
          </a:p>
          <a:p>
            <a:pPr lvl="1"/>
            <a:r>
              <a:rPr lang="fr-CA" dirty="0" smtClean="0"/>
              <a:t>Références du réseau</a:t>
            </a:r>
          </a:p>
          <a:p>
            <a:pPr lvl="1"/>
            <a:r>
              <a:rPr lang="fr-CA" dirty="0" smtClean="0"/>
              <a:t>Évaluation</a:t>
            </a:r>
          </a:p>
          <a:p>
            <a:r>
              <a:rPr lang="fr-CA" dirty="0" smtClean="0"/>
              <a:t>Suivi et évaluation des charges de cas ainsi que le ratio</a:t>
            </a:r>
          </a:p>
          <a:p>
            <a:pPr lvl="1"/>
            <a:endParaRPr lang="fr-CA"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CA" dirty="0" smtClean="0">
                <a:solidFill>
                  <a:schemeClr val="bg1"/>
                </a:solidFill>
              </a:rPr>
              <a:t>Défis de la démarche</a:t>
            </a:r>
            <a:endParaRPr lang="fr-CA" dirty="0">
              <a:solidFill>
                <a:schemeClr val="bg1"/>
              </a:solidFill>
            </a:endParaRPr>
          </a:p>
        </p:txBody>
      </p:sp>
      <p:sp>
        <p:nvSpPr>
          <p:cNvPr id="3" name="Espace réservé du contenu 2"/>
          <p:cNvSpPr>
            <a:spLocks noGrp="1"/>
          </p:cNvSpPr>
          <p:nvPr>
            <p:ph idx="1"/>
            <p:custDataLst>
              <p:tags r:id="rId2"/>
            </p:custDataLst>
          </p:nvPr>
        </p:nvSpPr>
        <p:spPr/>
        <p:txBody>
          <a:bodyPr/>
          <a:lstStyle/>
          <a:p>
            <a:r>
              <a:rPr lang="fr-CA" dirty="0" smtClean="0"/>
              <a:t>À se questionner.</a:t>
            </a:r>
          </a:p>
          <a:p>
            <a:r>
              <a:rPr lang="fr-CA" dirty="0" smtClean="0"/>
              <a:t>Évaluer notre pratique.</a:t>
            </a:r>
          </a:p>
          <a:p>
            <a:r>
              <a:rPr lang="fr-CA" dirty="0" smtClean="0"/>
              <a:t>À mesurer qu’est-ce qui reste à travailler pour mettre en place la pratique clinique</a:t>
            </a:r>
            <a:endParaRPr lang="fr-C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CA" dirty="0" smtClean="0">
                <a:solidFill>
                  <a:schemeClr val="bg1"/>
                </a:solidFill>
              </a:rPr>
              <a:t>Avantage d’une démarche</a:t>
            </a:r>
            <a:endParaRPr lang="fr-CA" dirty="0">
              <a:solidFill>
                <a:schemeClr val="bg1"/>
              </a:solidFill>
            </a:endParaRPr>
          </a:p>
        </p:txBody>
      </p:sp>
      <p:sp>
        <p:nvSpPr>
          <p:cNvPr id="3" name="Espace réservé du contenu 2"/>
          <p:cNvSpPr>
            <a:spLocks noGrp="1"/>
          </p:cNvSpPr>
          <p:nvPr>
            <p:ph idx="1"/>
            <p:custDataLst>
              <p:tags r:id="rId2"/>
            </p:custDataLst>
          </p:nvPr>
        </p:nvSpPr>
        <p:spPr/>
        <p:txBody>
          <a:bodyPr>
            <a:normAutofit fontScale="92500" lnSpcReduction="20000"/>
          </a:bodyPr>
          <a:lstStyle/>
          <a:p>
            <a:endParaRPr lang="fr-CA" dirty="0"/>
          </a:p>
          <a:p>
            <a:pPr>
              <a:buNone/>
            </a:pPr>
            <a:r>
              <a:rPr lang="fr-CA" b="1" dirty="0"/>
              <a:t>L’IMPORTANCE DE </a:t>
            </a:r>
            <a:r>
              <a:rPr lang="fr-CA" b="1" dirty="0" smtClean="0"/>
              <a:t>MESURER</a:t>
            </a:r>
            <a:r>
              <a:rPr lang="fr-CA" b="1" dirty="0"/>
              <a:t>…</a:t>
            </a:r>
          </a:p>
          <a:p>
            <a:r>
              <a:rPr lang="fr-CA" dirty="0" smtClean="0"/>
              <a:t>Modèle de référence</a:t>
            </a:r>
          </a:p>
          <a:p>
            <a:r>
              <a:rPr lang="fr-CA" dirty="0" smtClean="0"/>
              <a:t>Outiller les intervenants</a:t>
            </a:r>
          </a:p>
          <a:p>
            <a:r>
              <a:rPr lang="fr-CA" dirty="0" smtClean="0"/>
              <a:t>Mieux cibler les efforts</a:t>
            </a:r>
          </a:p>
          <a:p>
            <a:r>
              <a:rPr lang="fr-CA" dirty="0" smtClean="0"/>
              <a:t>Reconnaître</a:t>
            </a:r>
            <a:endParaRPr lang="fr-CA" dirty="0"/>
          </a:p>
          <a:p>
            <a:r>
              <a:rPr lang="fr-CA" dirty="0" smtClean="0"/>
              <a:t>L’autonomie</a:t>
            </a:r>
            <a:endParaRPr lang="fr-CA" dirty="0"/>
          </a:p>
          <a:p>
            <a:r>
              <a:rPr lang="fr-CA" dirty="0" smtClean="0"/>
              <a:t>La </a:t>
            </a:r>
            <a:r>
              <a:rPr lang="fr-CA" dirty="0"/>
              <a:t>confiance</a:t>
            </a:r>
          </a:p>
          <a:p>
            <a:r>
              <a:rPr lang="fr-CA" dirty="0" smtClean="0"/>
              <a:t>La </a:t>
            </a:r>
            <a:r>
              <a:rPr lang="fr-CA" dirty="0"/>
              <a:t>qualité des relations</a:t>
            </a:r>
          </a:p>
          <a:p>
            <a:pPr>
              <a:buNone/>
            </a:pPr>
            <a:endParaRPr lang="fr-CA" dirty="0"/>
          </a:p>
        </p:txBody>
      </p:sp>
      <p:pic>
        <p:nvPicPr>
          <p:cNvPr id="6" name="Picture 2"/>
          <p:cNvPicPr>
            <a:picLocks noChangeAspect="1" noChangeArrowheads="1"/>
          </p:cNvPicPr>
          <p:nvPr>
            <p:custDataLst>
              <p:tags r:id="rId3"/>
            </p:custDataLst>
          </p:nvPr>
        </p:nvPicPr>
        <p:blipFill>
          <a:blip r:embed="rId6" cstate="print"/>
          <a:srcRect/>
          <a:stretch>
            <a:fillRect/>
          </a:stretch>
        </p:blipFill>
        <p:spPr bwMode="auto">
          <a:xfrm>
            <a:off x="6660232" y="1628800"/>
            <a:ext cx="1986039" cy="432048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CA" dirty="0" smtClean="0">
                <a:solidFill>
                  <a:schemeClr val="bg1"/>
                </a:solidFill>
              </a:rPr>
              <a:t>Avantage d’une démarche</a:t>
            </a:r>
            <a:endParaRPr lang="fr-CA" dirty="0">
              <a:solidFill>
                <a:schemeClr val="bg1"/>
              </a:solidFill>
            </a:endParaRPr>
          </a:p>
        </p:txBody>
      </p:sp>
      <p:sp>
        <p:nvSpPr>
          <p:cNvPr id="3" name="Espace réservé du contenu 2"/>
          <p:cNvSpPr>
            <a:spLocks noGrp="1"/>
          </p:cNvSpPr>
          <p:nvPr>
            <p:ph idx="1"/>
            <p:custDataLst>
              <p:tags r:id="rId2"/>
            </p:custDataLst>
          </p:nvPr>
        </p:nvSpPr>
        <p:spPr/>
        <p:txBody>
          <a:bodyPr>
            <a:normAutofit fontScale="92500" lnSpcReduction="20000"/>
          </a:bodyPr>
          <a:lstStyle/>
          <a:p>
            <a:pPr marL="0" indent="0">
              <a:buNone/>
            </a:pPr>
            <a:r>
              <a:rPr lang="fr-CA" dirty="0" smtClean="0"/>
              <a:t>Plus spécifiquement, l’instauration d’une culture d’amélioration continue nous sert notamment:</a:t>
            </a:r>
          </a:p>
          <a:p>
            <a:r>
              <a:rPr lang="fr-CA" dirty="0" smtClean="0"/>
              <a:t>À revoir les pratiques cliniques et les activités qui ne contribuent pas à améliorer la situation biopsychosociale de la personne utilisatrice de services;</a:t>
            </a:r>
          </a:p>
          <a:p>
            <a:r>
              <a:rPr lang="fr-CA" dirty="0" smtClean="0"/>
              <a:t>À mettre à contribution et mobiliser les différents acteurs et intervenants qui prennent part au processus;</a:t>
            </a:r>
          </a:p>
          <a:p>
            <a:r>
              <a:rPr lang="fr-CA" dirty="0" smtClean="0"/>
              <a:t>À mesurer les résultats des changements apportés.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CA" dirty="0" smtClean="0">
                <a:solidFill>
                  <a:schemeClr val="bg1"/>
                </a:solidFill>
              </a:rPr>
              <a:t>Avantage d’une démarche</a:t>
            </a:r>
            <a:endParaRPr lang="fr-CA" dirty="0">
              <a:solidFill>
                <a:schemeClr val="bg1"/>
              </a:solidFill>
            </a:endParaRPr>
          </a:p>
        </p:txBody>
      </p:sp>
      <p:sp>
        <p:nvSpPr>
          <p:cNvPr id="3" name="Espace réservé du contenu 2"/>
          <p:cNvSpPr>
            <a:spLocks noGrp="1"/>
          </p:cNvSpPr>
          <p:nvPr>
            <p:ph idx="1"/>
            <p:custDataLst>
              <p:tags r:id="rId2"/>
            </p:custDataLst>
          </p:nvPr>
        </p:nvSpPr>
        <p:spPr/>
        <p:txBody>
          <a:bodyPr>
            <a:normAutofit/>
          </a:bodyPr>
          <a:lstStyle/>
          <a:p>
            <a:pPr marL="0" indent="0">
              <a:buNone/>
            </a:pPr>
            <a:r>
              <a:rPr lang="fr-CA" dirty="0" smtClean="0"/>
              <a:t>Pour la clientèle:</a:t>
            </a:r>
          </a:p>
          <a:p>
            <a:pPr marL="185738" indent="-185738"/>
            <a:r>
              <a:rPr lang="fr-CA" dirty="0" smtClean="0"/>
              <a:t>D’être orienté vers les bons services.</a:t>
            </a:r>
          </a:p>
          <a:p>
            <a:pPr marL="185738" indent="-185738"/>
            <a:r>
              <a:rPr lang="fr-CA" dirty="0" smtClean="0"/>
              <a:t>Des changements mesurables.</a:t>
            </a:r>
          </a:p>
          <a:p>
            <a:pPr marL="185738" indent="-185738"/>
            <a:r>
              <a:rPr lang="fr-CA" dirty="0" smtClean="0"/>
              <a:t>Acquérir du pouvoir sur sa vie et mettre en action le client pour atteindre ces objectifs.</a:t>
            </a:r>
          </a:p>
          <a:p>
            <a:pPr marL="185738" indent="-185738"/>
            <a:r>
              <a:rPr lang="fr-CA" dirty="0" smtClean="0"/>
              <a:t>Utiliser pleinement les ressources offertes dans la communauté.</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2"/>
</p:tagLst>
</file>

<file path=ppt/tags/tag11.xml><?xml version="1.0" encoding="utf-8"?>
<p:tagLst xmlns:a="http://schemas.openxmlformats.org/drawingml/2006/main" xmlns:r="http://schemas.openxmlformats.org/officeDocument/2006/relationships" xmlns:p="http://schemas.openxmlformats.org/presentationml/2006/main">
  <p:tag name="NUM" val="1"/>
</p:tagLst>
</file>

<file path=ppt/tags/tag12.xml><?xml version="1.0" encoding="utf-8"?>
<p:tagLst xmlns:a="http://schemas.openxmlformats.org/drawingml/2006/main" xmlns:r="http://schemas.openxmlformats.org/officeDocument/2006/relationships" xmlns:p="http://schemas.openxmlformats.org/presentationml/2006/main">
  <p:tag name="NUM" val="2"/>
</p:tagLst>
</file>

<file path=ppt/tags/tag13.xml><?xml version="1.0" encoding="utf-8"?>
<p:tagLst xmlns:a="http://schemas.openxmlformats.org/drawingml/2006/main" xmlns:r="http://schemas.openxmlformats.org/officeDocument/2006/relationships" xmlns:p="http://schemas.openxmlformats.org/presentationml/2006/main">
  <p:tag name="NUM" val="3"/>
</p:tagLst>
</file>

<file path=ppt/tags/tag14.xml><?xml version="1.0" encoding="utf-8"?>
<p:tagLst xmlns:a="http://schemas.openxmlformats.org/drawingml/2006/main" xmlns:r="http://schemas.openxmlformats.org/officeDocument/2006/relationships" xmlns:p="http://schemas.openxmlformats.org/presentationml/2006/main">
  <p:tag name="NUM" val="1"/>
</p:tagLst>
</file>

<file path=ppt/tags/tag15.xml><?xml version="1.0" encoding="utf-8"?>
<p:tagLst xmlns:a="http://schemas.openxmlformats.org/drawingml/2006/main" xmlns:r="http://schemas.openxmlformats.org/officeDocument/2006/relationships" xmlns:p="http://schemas.openxmlformats.org/presentationml/2006/main">
  <p:tag name="NUM" val="2"/>
</p:tagLst>
</file>

<file path=ppt/tags/tag16.xml><?xml version="1.0" encoding="utf-8"?>
<p:tagLst xmlns:a="http://schemas.openxmlformats.org/drawingml/2006/main" xmlns:r="http://schemas.openxmlformats.org/officeDocument/2006/relationships" xmlns:p="http://schemas.openxmlformats.org/presentationml/2006/main">
  <p:tag name="NUM" val="1"/>
</p:tagLst>
</file>

<file path=ppt/tags/tag17.xml><?xml version="1.0" encoding="utf-8"?>
<p:tagLst xmlns:a="http://schemas.openxmlformats.org/drawingml/2006/main" xmlns:r="http://schemas.openxmlformats.org/officeDocument/2006/relationships" xmlns:p="http://schemas.openxmlformats.org/presentationml/2006/main">
  <p:tag name="NUM" val="2"/>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4.xml><?xml version="1.0" encoding="utf-8"?>
<p:tagLst xmlns:a="http://schemas.openxmlformats.org/drawingml/2006/main" xmlns:r="http://schemas.openxmlformats.org/officeDocument/2006/relationships" xmlns:p="http://schemas.openxmlformats.org/presentationml/2006/main">
  <p:tag name="NUM" val="2"/>
</p:tagLst>
</file>

<file path=ppt/tags/tag5.xml><?xml version="1.0" encoding="utf-8"?>
<p:tagLst xmlns:a="http://schemas.openxmlformats.org/drawingml/2006/main" xmlns:r="http://schemas.openxmlformats.org/officeDocument/2006/relationships" xmlns:p="http://schemas.openxmlformats.org/presentationml/2006/main">
  <p:tag name="NUM" val="1"/>
</p:tagLst>
</file>

<file path=ppt/tags/tag6.xml><?xml version="1.0" encoding="utf-8"?>
<p:tagLst xmlns:a="http://schemas.openxmlformats.org/drawingml/2006/main" xmlns:r="http://schemas.openxmlformats.org/officeDocument/2006/relationships" xmlns:p="http://schemas.openxmlformats.org/presentationml/2006/main">
  <p:tag name="NUM" val="2"/>
</p:tagLst>
</file>

<file path=ppt/tags/tag7.xml><?xml version="1.0" encoding="utf-8"?>
<p:tagLst xmlns:a="http://schemas.openxmlformats.org/drawingml/2006/main" xmlns:r="http://schemas.openxmlformats.org/officeDocument/2006/relationships" xmlns:p="http://schemas.openxmlformats.org/presentationml/2006/main">
  <p:tag name="NUM" val="1"/>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9.xml><?xml version="1.0" encoding="utf-8"?>
<p:tagLst xmlns:a="http://schemas.openxmlformats.org/drawingml/2006/main" xmlns:r="http://schemas.openxmlformats.org/officeDocument/2006/relationships" xmlns:p="http://schemas.openxmlformats.org/presentationml/2006/main">
  <p:tag name="NUM" val="1"/>
</p:tagLst>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360</TotalTime>
  <Words>860</Words>
  <Application>Microsoft Office PowerPoint</Application>
  <PresentationFormat>Affichage à l'écran (4:3)</PresentationFormat>
  <Paragraphs>110</Paragraphs>
  <Slides>10</Slides>
  <Notes>8</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Thème Office</vt:lpstr>
      <vt:lpstr>Diapositive 1</vt:lpstr>
      <vt:lpstr>Notre mission</vt:lpstr>
      <vt:lpstr>Les débuts de la pratique SIV</vt:lpstr>
      <vt:lpstr>Processus d’homologation</vt:lpstr>
      <vt:lpstr>Impact sur les pratiques cliniques</vt:lpstr>
      <vt:lpstr>Défis de la démarche</vt:lpstr>
      <vt:lpstr>Avantage d’une démarche</vt:lpstr>
      <vt:lpstr>Avantage d’une démarche</vt:lpstr>
      <vt:lpstr>Avantage d’une démarche</vt:lpstr>
      <vt:lpstr>Diapositive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Alexandra</dc:creator>
  <cp:lastModifiedBy>Alexandra</cp:lastModifiedBy>
  <cp:revision>23</cp:revision>
  <dcterms:created xsi:type="dcterms:W3CDTF">2015-09-07T17:35:07Z</dcterms:created>
  <dcterms:modified xsi:type="dcterms:W3CDTF">2016-05-02T17:21:33Z</dcterms:modified>
</cp:coreProperties>
</file>