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charts/chart2.xml" ContentType="application/vnd.openxmlformats-officedocument.drawingml.chart+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charts/chart3.xml" ContentType="application/vnd.openxmlformats-officedocument.drawingml.chart+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charts/chart4.xml" ContentType="application/vnd.openxmlformats-officedocument.drawingml.chart+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charts/chart5.xml" ContentType="application/vnd.openxmlformats-officedocument.drawingml.chart+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charts/chart6.xml" ContentType="application/vnd.openxmlformats-officedocument.drawingml.chart+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6" r:id="rId3"/>
    <p:sldId id="257" r:id="rId4"/>
    <p:sldId id="258" r:id="rId5"/>
    <p:sldId id="259" r:id="rId6"/>
    <p:sldId id="260" r:id="rId7"/>
    <p:sldId id="262" r:id="rId8"/>
    <p:sldId id="264" r:id="rId9"/>
    <p:sldId id="265" r:id="rId10"/>
    <p:sldId id="266" r:id="rId11"/>
    <p:sldId id="267" r:id="rId12"/>
    <p:sldId id="268" r:id="rId13"/>
    <p:sldId id="269" r:id="rId14"/>
    <p:sldId id="270" r:id="rId15"/>
    <p:sldId id="271" r:id="rId16"/>
    <p:sldId id="273" r:id="rId17"/>
    <p:sldId id="274" r:id="rId18"/>
    <p:sldId id="277" r:id="rId19"/>
    <p:sldId id="278" r:id="rId20"/>
    <p:sldId id="279" r:id="rId21"/>
    <p:sldId id="280" r:id="rId22"/>
    <p:sldId id="281" r:id="rId23"/>
    <p:sldId id="272" r:id="rId24"/>
    <p:sldId id="282"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Feuil1!$A$89</c:f>
              <c:strCache>
                <c:ptCount val="1"/>
                <c:pt idx="0">
                  <c:v>pré</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Feuil1!$B$89:$F$89</c:f>
              <c:numCache>
                <c:formatCode>General</c:formatCode>
                <c:ptCount val="5"/>
                <c:pt idx="0">
                  <c:v>28</c:v>
                </c:pt>
                <c:pt idx="1">
                  <c:v>34</c:v>
                </c:pt>
                <c:pt idx="2">
                  <c:v>24</c:v>
                </c:pt>
                <c:pt idx="3">
                  <c:v>12</c:v>
                </c:pt>
                <c:pt idx="4">
                  <c:v>2</c:v>
                </c:pt>
              </c:numCache>
            </c:numRef>
          </c:val>
        </c:ser>
        <c:ser>
          <c:idx val="1"/>
          <c:order val="1"/>
          <c:tx>
            <c:strRef>
              <c:f>Feuil1!$A$90</c:f>
              <c:strCache>
                <c:ptCount val="1"/>
                <c:pt idx="0">
                  <c:v>post </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Feuil1!$B$90:$F$90</c:f>
              <c:numCache>
                <c:formatCode>General</c:formatCode>
                <c:ptCount val="5"/>
                <c:pt idx="0">
                  <c:v>18</c:v>
                </c:pt>
                <c:pt idx="1">
                  <c:v>38</c:v>
                </c:pt>
                <c:pt idx="2">
                  <c:v>33</c:v>
                </c:pt>
                <c:pt idx="3">
                  <c:v>9</c:v>
                </c:pt>
                <c:pt idx="4">
                  <c:v>2</c:v>
                </c:pt>
              </c:numCache>
            </c:numRef>
          </c:val>
        </c:ser>
        <c:dLbls>
          <c:showLegendKey val="0"/>
          <c:showVal val="0"/>
          <c:showCatName val="0"/>
          <c:showSerName val="0"/>
          <c:showPercent val="0"/>
          <c:showBubbleSize val="0"/>
        </c:dLbls>
        <c:gapWidth val="150"/>
        <c:axId val="76108288"/>
        <c:axId val="113782720"/>
      </c:barChart>
      <c:lineChart>
        <c:grouping val="standard"/>
        <c:varyColors val="0"/>
        <c:ser>
          <c:idx val="2"/>
          <c:order val="2"/>
          <c:tx>
            <c:strRef>
              <c:f>Feuil1!$A$91</c:f>
              <c:strCache>
                <c:ptCount val="1"/>
                <c:pt idx="0">
                  <c:v>visé</c:v>
                </c:pt>
              </c:strCache>
            </c:strRef>
          </c:tx>
          <c:spPr>
            <a:ln>
              <a:solidFill>
                <a:schemeClr val="tx1"/>
              </a:solidFill>
            </a:ln>
          </c:spPr>
          <c:marker>
            <c:symbol val="square"/>
            <c:size val="7"/>
            <c:spPr>
              <a:solidFill>
                <a:schemeClr val="tx1"/>
              </a:solidFill>
            </c:spPr>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Feuil1!$B$91:$F$91</c:f>
              <c:numCache>
                <c:formatCode>General</c:formatCode>
                <c:ptCount val="5"/>
                <c:pt idx="0">
                  <c:v>20</c:v>
                </c:pt>
                <c:pt idx="1">
                  <c:v>22</c:v>
                </c:pt>
                <c:pt idx="2">
                  <c:v>36</c:v>
                </c:pt>
                <c:pt idx="3">
                  <c:v>22</c:v>
                </c:pt>
                <c:pt idx="4">
                  <c:v>2</c:v>
                </c:pt>
              </c:numCache>
            </c:numRef>
          </c:val>
          <c:smooth val="0"/>
        </c:ser>
        <c:dLbls>
          <c:showLegendKey val="0"/>
          <c:showVal val="0"/>
          <c:showCatName val="0"/>
          <c:showSerName val="0"/>
          <c:showPercent val="0"/>
          <c:showBubbleSize val="0"/>
        </c:dLbls>
        <c:marker val="1"/>
        <c:smooth val="0"/>
        <c:axId val="76108288"/>
        <c:axId val="113782720"/>
      </c:lineChart>
      <c:catAx>
        <c:axId val="76108288"/>
        <c:scaling>
          <c:orientation val="minMax"/>
        </c:scaling>
        <c:delete val="0"/>
        <c:axPos val="b"/>
        <c:numFmt formatCode="General" sourceLinked="0"/>
        <c:majorTickMark val="out"/>
        <c:minorTickMark val="none"/>
        <c:tickLblPos val="nextTo"/>
        <c:crossAx val="113782720"/>
        <c:crosses val="autoZero"/>
        <c:auto val="1"/>
        <c:lblAlgn val="ctr"/>
        <c:lblOffset val="100"/>
        <c:noMultiLvlLbl val="0"/>
      </c:catAx>
      <c:valAx>
        <c:axId val="113782720"/>
        <c:scaling>
          <c:orientation val="minMax"/>
        </c:scaling>
        <c:delete val="0"/>
        <c:axPos val="l"/>
        <c:majorGridlines/>
        <c:numFmt formatCode="General" sourceLinked="1"/>
        <c:majorTickMark val="out"/>
        <c:minorTickMark val="none"/>
        <c:tickLblPos val="nextTo"/>
        <c:crossAx val="76108288"/>
        <c:crosses val="autoZero"/>
        <c:crossBetween val="between"/>
      </c:valAx>
    </c:plotArea>
    <c:legend>
      <c:legendPos val="r"/>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6.9210629921259842E-2"/>
          <c:y val="5.1400554097404488E-2"/>
          <c:w val="0.74633202099737528"/>
          <c:h val="0.8326195683872849"/>
        </c:manualLayout>
      </c:layout>
      <c:bar3DChart>
        <c:barDir val="col"/>
        <c:grouping val="clustered"/>
        <c:varyColors val="0"/>
        <c:ser>
          <c:idx val="0"/>
          <c:order val="0"/>
          <c:tx>
            <c:strRef>
              <c:f>Feuil1!$A$89</c:f>
              <c:strCache>
                <c:ptCount val="1"/>
                <c:pt idx="0">
                  <c:v>pré</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Feuil1!$B$89:$F$89</c:f>
              <c:numCache>
                <c:formatCode>General</c:formatCode>
                <c:ptCount val="5"/>
                <c:pt idx="0">
                  <c:v>28</c:v>
                </c:pt>
                <c:pt idx="1">
                  <c:v>34</c:v>
                </c:pt>
                <c:pt idx="2">
                  <c:v>24</c:v>
                </c:pt>
                <c:pt idx="3">
                  <c:v>12</c:v>
                </c:pt>
                <c:pt idx="4">
                  <c:v>2</c:v>
                </c:pt>
              </c:numCache>
            </c:numRef>
          </c:val>
        </c:ser>
        <c:ser>
          <c:idx val="1"/>
          <c:order val="1"/>
          <c:tx>
            <c:strRef>
              <c:f>Feuil1!$A$90</c:f>
              <c:strCache>
                <c:ptCount val="1"/>
                <c:pt idx="0">
                  <c:v>Québec</c:v>
                </c:pt>
              </c:strCache>
            </c:strRef>
          </c:tx>
          <c:spPr>
            <a:solidFill>
              <a:srgbClr val="00B0F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Feuil1!$B$90:$F$90</c:f>
              <c:numCache>
                <c:formatCode>General</c:formatCode>
                <c:ptCount val="5"/>
                <c:pt idx="0">
                  <c:v>28</c:v>
                </c:pt>
                <c:pt idx="1">
                  <c:v>35</c:v>
                </c:pt>
                <c:pt idx="2">
                  <c:v>27</c:v>
                </c:pt>
                <c:pt idx="3">
                  <c:v>8</c:v>
                </c:pt>
                <c:pt idx="4">
                  <c:v>2</c:v>
                </c:pt>
              </c:numCache>
            </c:numRef>
          </c:val>
        </c:ser>
        <c:ser>
          <c:idx val="2"/>
          <c:order val="2"/>
          <c:tx>
            <c:strRef>
              <c:f>Feuil1!$A$91</c:f>
              <c:strCache>
                <c:ptCount val="1"/>
                <c:pt idx="0">
                  <c:v>post </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Feuil1!$B$88:$F$88</c:f>
              <c:strCache>
                <c:ptCount val="5"/>
                <c:pt idx="0">
                  <c:v>0 à 1</c:v>
                </c:pt>
                <c:pt idx="1">
                  <c:v>2</c:v>
                </c:pt>
                <c:pt idx="2">
                  <c:v>3 à 4</c:v>
                </c:pt>
                <c:pt idx="3">
                  <c:v>5 à 7</c:v>
                </c:pt>
                <c:pt idx="4">
                  <c:v>8 et +</c:v>
                </c:pt>
              </c:strCache>
            </c:strRef>
          </c:cat>
          <c:val>
            <c:numRef>
              <c:f>Feuil1!$B$91:$F$91</c:f>
              <c:numCache>
                <c:formatCode>General</c:formatCode>
                <c:ptCount val="5"/>
                <c:pt idx="0">
                  <c:v>18</c:v>
                </c:pt>
                <c:pt idx="1">
                  <c:v>38</c:v>
                </c:pt>
                <c:pt idx="2">
                  <c:v>33</c:v>
                </c:pt>
                <c:pt idx="3">
                  <c:v>9</c:v>
                </c:pt>
                <c:pt idx="4">
                  <c:v>2</c:v>
                </c:pt>
              </c:numCache>
            </c:numRef>
          </c:val>
        </c:ser>
        <c:dLbls>
          <c:showLegendKey val="0"/>
          <c:showVal val="0"/>
          <c:showCatName val="0"/>
          <c:showSerName val="0"/>
          <c:showPercent val="0"/>
          <c:showBubbleSize val="0"/>
        </c:dLbls>
        <c:gapWidth val="150"/>
        <c:shape val="box"/>
        <c:axId val="76110336"/>
        <c:axId val="113783872"/>
        <c:axId val="0"/>
      </c:bar3DChart>
      <c:catAx>
        <c:axId val="76110336"/>
        <c:scaling>
          <c:orientation val="minMax"/>
        </c:scaling>
        <c:delete val="0"/>
        <c:axPos val="b"/>
        <c:numFmt formatCode="General" sourceLinked="0"/>
        <c:majorTickMark val="out"/>
        <c:minorTickMark val="none"/>
        <c:tickLblPos val="nextTo"/>
        <c:crossAx val="113783872"/>
        <c:crosses val="autoZero"/>
        <c:auto val="1"/>
        <c:lblAlgn val="ctr"/>
        <c:lblOffset val="100"/>
        <c:noMultiLvlLbl val="0"/>
      </c:catAx>
      <c:valAx>
        <c:axId val="113783872"/>
        <c:scaling>
          <c:orientation val="minMax"/>
        </c:scaling>
        <c:delete val="0"/>
        <c:axPos val="l"/>
        <c:majorGridlines/>
        <c:numFmt formatCode="General" sourceLinked="1"/>
        <c:majorTickMark val="out"/>
        <c:minorTickMark val="none"/>
        <c:tickLblPos val="nextTo"/>
        <c:crossAx val="76110336"/>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Feuil1!$B$131</c:f>
              <c:strCache>
                <c:ptCount val="1"/>
                <c:pt idx="0">
                  <c:v>ré-hospit.</c:v>
                </c:pt>
              </c:strCache>
            </c:strRef>
          </c:tx>
          <c:spPr>
            <a:solidFill>
              <a:srgbClr val="7030A0"/>
            </a:solidFill>
          </c:spPr>
          <c:invertIfNegative val="0"/>
          <c:dPt>
            <c:idx val="1"/>
            <c:invertIfNegative val="0"/>
            <c:bubble3D val="0"/>
            <c:spPr>
              <a:solidFill>
                <a:srgbClr val="00B050"/>
              </a:solidFill>
            </c:spPr>
          </c:dPt>
          <c:dLbls>
            <c:dLbl>
              <c:idx val="0"/>
              <c:layout>
                <c:manualLayout>
                  <c:x val="0"/>
                  <c:y val="0.23148148148148148"/>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5555555555555558E-3"/>
                  <c:y val="0.2083333333333334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Feuil1!$A$132:$A$133</c:f>
              <c:strCache>
                <c:ptCount val="2"/>
                <c:pt idx="0">
                  <c:v>pré</c:v>
                </c:pt>
                <c:pt idx="1">
                  <c:v>post</c:v>
                </c:pt>
              </c:strCache>
            </c:strRef>
          </c:cat>
          <c:val>
            <c:numRef>
              <c:f>Feuil1!$B$132:$B$133</c:f>
              <c:numCache>
                <c:formatCode>0%</c:formatCode>
                <c:ptCount val="2"/>
                <c:pt idx="0">
                  <c:v>0.17</c:v>
                </c:pt>
                <c:pt idx="1">
                  <c:v>0.12</c:v>
                </c:pt>
              </c:numCache>
            </c:numRef>
          </c:val>
        </c:ser>
        <c:dLbls>
          <c:showLegendKey val="0"/>
          <c:showVal val="0"/>
          <c:showCatName val="0"/>
          <c:showSerName val="0"/>
          <c:showPercent val="0"/>
          <c:showBubbleSize val="0"/>
        </c:dLbls>
        <c:gapWidth val="150"/>
        <c:shape val="box"/>
        <c:axId val="119076864"/>
        <c:axId val="113786176"/>
        <c:axId val="0"/>
      </c:bar3DChart>
      <c:catAx>
        <c:axId val="119076864"/>
        <c:scaling>
          <c:orientation val="minMax"/>
        </c:scaling>
        <c:delete val="0"/>
        <c:axPos val="b"/>
        <c:numFmt formatCode="General" sourceLinked="0"/>
        <c:majorTickMark val="out"/>
        <c:minorTickMark val="none"/>
        <c:tickLblPos val="nextTo"/>
        <c:crossAx val="113786176"/>
        <c:crosses val="autoZero"/>
        <c:auto val="1"/>
        <c:lblAlgn val="ctr"/>
        <c:lblOffset val="100"/>
        <c:noMultiLvlLbl val="0"/>
      </c:catAx>
      <c:valAx>
        <c:axId val="113786176"/>
        <c:scaling>
          <c:orientation val="minMax"/>
        </c:scaling>
        <c:delete val="0"/>
        <c:axPos val="l"/>
        <c:majorGridlines/>
        <c:numFmt formatCode="0%" sourceLinked="1"/>
        <c:majorTickMark val="out"/>
        <c:minorTickMark val="none"/>
        <c:tickLblPos val="nextTo"/>
        <c:crossAx val="119076864"/>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10018285214348205"/>
          <c:y val="0.19480351414406533"/>
          <c:w val="0.72095691163604547"/>
          <c:h val="0.68921660834062404"/>
        </c:manualLayout>
      </c:layout>
      <c:bar3DChart>
        <c:barDir val="col"/>
        <c:grouping val="clustered"/>
        <c:varyColors val="0"/>
        <c:ser>
          <c:idx val="0"/>
          <c:order val="0"/>
          <c:tx>
            <c:strRef>
              <c:f>Feuil1!$B$108</c:f>
              <c:strCache>
                <c:ptCount val="1"/>
                <c:pt idx="0">
                  <c:v>PI à jour</c:v>
                </c:pt>
              </c:strCache>
            </c:strRef>
          </c:tx>
          <c:invertIfNegative val="0"/>
          <c:dPt>
            <c:idx val="0"/>
            <c:invertIfNegative val="0"/>
            <c:bubble3D val="0"/>
            <c:spPr>
              <a:solidFill>
                <a:srgbClr val="00B0F0"/>
              </a:solidFill>
            </c:spPr>
          </c:dPt>
          <c:dPt>
            <c:idx val="1"/>
            <c:invertIfNegative val="0"/>
            <c:bubble3D val="0"/>
            <c:spPr>
              <a:solidFill>
                <a:srgbClr val="7030A0"/>
              </a:solidFill>
            </c:spPr>
          </c:dPt>
          <c:dPt>
            <c:idx val="2"/>
            <c:invertIfNegative val="0"/>
            <c:bubble3D val="0"/>
            <c:spPr>
              <a:solidFill>
                <a:srgbClr val="00B050"/>
              </a:solidFill>
            </c:spPr>
          </c:dPt>
          <c:dLbls>
            <c:dLbl>
              <c:idx val="0"/>
              <c:layout>
                <c:manualLayout>
                  <c:x val="-3.2013858148581626E-17"/>
                  <c:y val="0.14178707812421715"/>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1659946280478639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27319949199544274"/>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Feuil1!$A$109:$A$111</c:f>
              <c:strCache>
                <c:ptCount val="3"/>
                <c:pt idx="0">
                  <c:v>Québec</c:v>
                </c:pt>
                <c:pt idx="1">
                  <c:v>pré </c:v>
                </c:pt>
                <c:pt idx="2">
                  <c:v>post</c:v>
                </c:pt>
              </c:strCache>
            </c:strRef>
          </c:cat>
          <c:val>
            <c:numRef>
              <c:f>Feuil1!$B$109:$B$111</c:f>
              <c:numCache>
                <c:formatCode>0%</c:formatCode>
                <c:ptCount val="3"/>
                <c:pt idx="0">
                  <c:v>0.59</c:v>
                </c:pt>
                <c:pt idx="1">
                  <c:v>0.61</c:v>
                </c:pt>
                <c:pt idx="2">
                  <c:v>0.67</c:v>
                </c:pt>
              </c:numCache>
            </c:numRef>
          </c:val>
        </c:ser>
        <c:dLbls>
          <c:showLegendKey val="0"/>
          <c:showVal val="0"/>
          <c:showCatName val="0"/>
          <c:showSerName val="0"/>
          <c:showPercent val="0"/>
          <c:showBubbleSize val="0"/>
        </c:dLbls>
        <c:gapWidth val="150"/>
        <c:shape val="box"/>
        <c:axId val="121136128"/>
        <c:axId val="113830720"/>
        <c:axId val="0"/>
      </c:bar3DChart>
      <c:catAx>
        <c:axId val="121136128"/>
        <c:scaling>
          <c:orientation val="minMax"/>
        </c:scaling>
        <c:delete val="0"/>
        <c:axPos val="b"/>
        <c:numFmt formatCode="General" sourceLinked="0"/>
        <c:majorTickMark val="out"/>
        <c:minorTickMark val="none"/>
        <c:tickLblPos val="nextTo"/>
        <c:crossAx val="113830720"/>
        <c:crosses val="autoZero"/>
        <c:auto val="1"/>
        <c:lblAlgn val="ctr"/>
        <c:lblOffset val="100"/>
        <c:noMultiLvlLbl val="0"/>
      </c:catAx>
      <c:valAx>
        <c:axId val="113830720"/>
        <c:scaling>
          <c:orientation val="minMax"/>
        </c:scaling>
        <c:delete val="0"/>
        <c:axPos val="l"/>
        <c:majorGridlines/>
        <c:numFmt formatCode="0%" sourceLinked="1"/>
        <c:majorTickMark val="out"/>
        <c:minorTickMark val="none"/>
        <c:tickLblPos val="nextTo"/>
        <c:crossAx val="121136128"/>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Feuil1!$A$40</c:f>
              <c:strCache>
                <c:ptCount val="1"/>
                <c:pt idx="0">
                  <c:v>Pré</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Feuil1!$B$39:$D$39</c:f>
              <c:strCache>
                <c:ptCount val="3"/>
                <c:pt idx="0">
                  <c:v>famille</c:v>
                </c:pt>
                <c:pt idx="1">
                  <c:v>commun</c:v>
                </c:pt>
                <c:pt idx="2">
                  <c:v>médecins</c:v>
                </c:pt>
              </c:strCache>
            </c:strRef>
          </c:cat>
          <c:val>
            <c:numRef>
              <c:f>Feuil1!$B$40:$D$40</c:f>
              <c:numCache>
                <c:formatCode>General</c:formatCode>
                <c:ptCount val="3"/>
                <c:pt idx="0">
                  <c:v>38</c:v>
                </c:pt>
                <c:pt idx="1">
                  <c:v>54</c:v>
                </c:pt>
                <c:pt idx="2">
                  <c:v>73</c:v>
                </c:pt>
              </c:numCache>
            </c:numRef>
          </c:val>
        </c:ser>
        <c:ser>
          <c:idx val="1"/>
          <c:order val="1"/>
          <c:tx>
            <c:strRef>
              <c:f>Feuil1!$A$41</c:f>
              <c:strCache>
                <c:ptCount val="1"/>
                <c:pt idx="0">
                  <c:v>Post</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Feuil1!$B$39:$D$39</c:f>
              <c:strCache>
                <c:ptCount val="3"/>
                <c:pt idx="0">
                  <c:v>famille</c:v>
                </c:pt>
                <c:pt idx="1">
                  <c:v>commun</c:v>
                </c:pt>
                <c:pt idx="2">
                  <c:v>médecins</c:v>
                </c:pt>
              </c:strCache>
            </c:strRef>
          </c:cat>
          <c:val>
            <c:numRef>
              <c:f>Feuil1!$B$41:$D$41</c:f>
              <c:numCache>
                <c:formatCode>General</c:formatCode>
                <c:ptCount val="3"/>
                <c:pt idx="0">
                  <c:v>38</c:v>
                </c:pt>
                <c:pt idx="1">
                  <c:v>53</c:v>
                </c:pt>
                <c:pt idx="2">
                  <c:v>91</c:v>
                </c:pt>
              </c:numCache>
            </c:numRef>
          </c:val>
        </c:ser>
        <c:dLbls>
          <c:showLegendKey val="0"/>
          <c:showVal val="0"/>
          <c:showCatName val="0"/>
          <c:showSerName val="0"/>
          <c:showPercent val="0"/>
          <c:showBubbleSize val="0"/>
        </c:dLbls>
        <c:gapWidth val="150"/>
        <c:shape val="box"/>
        <c:axId val="121137664"/>
        <c:axId val="113833024"/>
        <c:axId val="0"/>
      </c:bar3DChart>
      <c:catAx>
        <c:axId val="121137664"/>
        <c:scaling>
          <c:orientation val="minMax"/>
        </c:scaling>
        <c:delete val="0"/>
        <c:axPos val="b"/>
        <c:numFmt formatCode="General" sourceLinked="0"/>
        <c:majorTickMark val="out"/>
        <c:minorTickMark val="none"/>
        <c:tickLblPos val="nextTo"/>
        <c:crossAx val="113833024"/>
        <c:crosses val="autoZero"/>
        <c:auto val="1"/>
        <c:lblAlgn val="ctr"/>
        <c:lblOffset val="100"/>
        <c:noMultiLvlLbl val="0"/>
      </c:catAx>
      <c:valAx>
        <c:axId val="113833024"/>
        <c:scaling>
          <c:orientation val="minMax"/>
        </c:scaling>
        <c:delete val="0"/>
        <c:axPos val="l"/>
        <c:majorGridlines/>
        <c:numFmt formatCode="General" sourceLinked="1"/>
        <c:majorTickMark val="out"/>
        <c:minorTickMark val="none"/>
        <c:tickLblPos val="nextTo"/>
        <c:crossAx val="121137664"/>
        <c:crosses val="autoZero"/>
        <c:crossBetween val="between"/>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8.607174103237096E-2"/>
          <c:y val="5.1400554097404488E-2"/>
          <c:w val="0.72910958005249349"/>
          <c:h val="0.85576771653543304"/>
        </c:manualLayout>
      </c:layout>
      <c:bar3DChart>
        <c:barDir val="col"/>
        <c:grouping val="clustered"/>
        <c:varyColors val="0"/>
        <c:ser>
          <c:idx val="0"/>
          <c:order val="0"/>
          <c:tx>
            <c:strRef>
              <c:f>Feuil1!$A$40</c:f>
              <c:strCache>
                <c:ptCount val="1"/>
                <c:pt idx="0">
                  <c:v>Pré</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Feuil1!$B$39:$D$39</c:f>
              <c:strCache>
                <c:ptCount val="3"/>
                <c:pt idx="0">
                  <c:v>famille</c:v>
                </c:pt>
                <c:pt idx="1">
                  <c:v>commun</c:v>
                </c:pt>
                <c:pt idx="2">
                  <c:v>médecins</c:v>
                </c:pt>
              </c:strCache>
            </c:strRef>
          </c:cat>
          <c:val>
            <c:numRef>
              <c:f>Feuil1!$B$40:$D$40</c:f>
              <c:numCache>
                <c:formatCode>General</c:formatCode>
                <c:ptCount val="3"/>
                <c:pt idx="0">
                  <c:v>38</c:v>
                </c:pt>
                <c:pt idx="1">
                  <c:v>54</c:v>
                </c:pt>
                <c:pt idx="2">
                  <c:v>73</c:v>
                </c:pt>
              </c:numCache>
            </c:numRef>
          </c:val>
        </c:ser>
        <c:ser>
          <c:idx val="1"/>
          <c:order val="1"/>
          <c:tx>
            <c:strRef>
              <c:f>Feuil1!$A$41</c:f>
              <c:strCache>
                <c:ptCount val="1"/>
                <c:pt idx="0">
                  <c:v>Post</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Feuil1!$B$39:$D$39</c:f>
              <c:strCache>
                <c:ptCount val="3"/>
                <c:pt idx="0">
                  <c:v>famille</c:v>
                </c:pt>
                <c:pt idx="1">
                  <c:v>commun</c:v>
                </c:pt>
                <c:pt idx="2">
                  <c:v>médecins</c:v>
                </c:pt>
              </c:strCache>
            </c:strRef>
          </c:cat>
          <c:val>
            <c:numRef>
              <c:f>Feuil1!$B$41:$D$41</c:f>
              <c:numCache>
                <c:formatCode>General</c:formatCode>
                <c:ptCount val="3"/>
                <c:pt idx="0">
                  <c:v>38</c:v>
                </c:pt>
                <c:pt idx="1">
                  <c:v>53</c:v>
                </c:pt>
                <c:pt idx="2">
                  <c:v>91</c:v>
                </c:pt>
              </c:numCache>
            </c:numRef>
          </c:val>
        </c:ser>
        <c:ser>
          <c:idx val="2"/>
          <c:order val="2"/>
          <c:tx>
            <c:strRef>
              <c:f>Feuil1!$A$42</c:f>
              <c:strCache>
                <c:ptCount val="1"/>
                <c:pt idx="0">
                  <c:v>Québec</c:v>
                </c:pt>
              </c:strCache>
            </c:strRef>
          </c:tx>
          <c:spPr>
            <a:solidFill>
              <a:srgbClr val="00B0F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Feuil1!$B$39:$D$39</c:f>
              <c:strCache>
                <c:ptCount val="3"/>
                <c:pt idx="0">
                  <c:v>famille</c:v>
                </c:pt>
                <c:pt idx="1">
                  <c:v>commun</c:v>
                </c:pt>
                <c:pt idx="2">
                  <c:v>médecins</c:v>
                </c:pt>
              </c:strCache>
            </c:strRef>
          </c:cat>
          <c:val>
            <c:numRef>
              <c:f>Feuil1!$B$42:$D$42</c:f>
              <c:numCache>
                <c:formatCode>General</c:formatCode>
                <c:ptCount val="3"/>
                <c:pt idx="0">
                  <c:v>34</c:v>
                </c:pt>
                <c:pt idx="1">
                  <c:v>38</c:v>
                </c:pt>
                <c:pt idx="2">
                  <c:v>58</c:v>
                </c:pt>
              </c:numCache>
            </c:numRef>
          </c:val>
        </c:ser>
        <c:dLbls>
          <c:showLegendKey val="0"/>
          <c:showVal val="0"/>
          <c:showCatName val="0"/>
          <c:showSerName val="0"/>
          <c:showPercent val="0"/>
          <c:showBubbleSize val="0"/>
        </c:dLbls>
        <c:gapWidth val="150"/>
        <c:shape val="box"/>
        <c:axId val="121138688"/>
        <c:axId val="113834752"/>
        <c:axId val="0"/>
      </c:bar3DChart>
      <c:catAx>
        <c:axId val="121138688"/>
        <c:scaling>
          <c:orientation val="minMax"/>
        </c:scaling>
        <c:delete val="0"/>
        <c:axPos val="b"/>
        <c:numFmt formatCode="General" sourceLinked="0"/>
        <c:majorTickMark val="out"/>
        <c:minorTickMark val="none"/>
        <c:tickLblPos val="nextTo"/>
        <c:crossAx val="113834752"/>
        <c:crosses val="autoZero"/>
        <c:auto val="1"/>
        <c:lblAlgn val="ctr"/>
        <c:lblOffset val="100"/>
        <c:noMultiLvlLbl val="0"/>
      </c:catAx>
      <c:valAx>
        <c:axId val="113834752"/>
        <c:scaling>
          <c:orientation val="minMax"/>
        </c:scaling>
        <c:delete val="0"/>
        <c:axPos val="l"/>
        <c:majorGridlines/>
        <c:numFmt formatCode="General" sourceLinked="1"/>
        <c:majorTickMark val="out"/>
        <c:minorTickMark val="none"/>
        <c:tickLblPos val="nextTo"/>
        <c:crossAx val="121138688"/>
        <c:crosses val="autoZero"/>
        <c:crossBetween val="between"/>
      </c:valAx>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200624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359117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179996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3526248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405433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3401270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8" name="Espace réservé du pied de page 4"/>
          <p:cNvSpPr>
            <a:spLocks noGrp="1"/>
          </p:cNvSpPr>
          <p:nvPr>
            <p:ph type="ftr" sz="quarter" idx="11"/>
          </p:nvPr>
        </p:nvSpPr>
        <p:spPr/>
        <p:txBody>
          <a:bodyPr/>
          <a:lstStyle>
            <a:lvl1pPr>
              <a:defRPr/>
            </a:lvl1pPr>
          </a:lstStyle>
          <a:p>
            <a:endParaRPr lang="fr-CA"/>
          </a:p>
        </p:txBody>
      </p:sp>
      <p:sp>
        <p:nvSpPr>
          <p:cNvPr id="9"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385303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4" name="Espace réservé du pied de page 4"/>
          <p:cNvSpPr>
            <a:spLocks noGrp="1"/>
          </p:cNvSpPr>
          <p:nvPr>
            <p:ph type="ftr" sz="quarter" idx="11"/>
          </p:nvPr>
        </p:nvSpPr>
        <p:spPr/>
        <p:txBody>
          <a:bodyPr/>
          <a:lstStyle>
            <a:lvl1pPr>
              <a:defRPr/>
            </a:lvl1pPr>
          </a:lstStyle>
          <a:p>
            <a:endParaRPr lang="fr-CA"/>
          </a:p>
        </p:txBody>
      </p:sp>
      <p:sp>
        <p:nvSpPr>
          <p:cNvPr id="5"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2758647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6047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388716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fld id="{6B7D73F4-0B71-4166-8521-CD8315041FAC}" type="datetimeFigureOut">
              <a:rPr lang="fr-CA" smtClean="0"/>
              <a:t>2016-04-28</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3641393E-D104-41F5-9B12-CD1545DF83B4}" type="slidenum">
              <a:rPr lang="fr-CA" smtClean="0"/>
              <a:t>‹N°›</a:t>
            </a:fld>
            <a:endParaRPr lang="fr-CA"/>
          </a:p>
        </p:txBody>
      </p:sp>
    </p:spTree>
    <p:extLst>
      <p:ext uri="{BB962C8B-B14F-4D97-AF65-F5344CB8AC3E}">
        <p14:creationId xmlns:p14="http://schemas.microsoft.com/office/powerpoint/2010/main" val="109505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fr-CA" altLang="fr-FR"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CA" altLang="fr-FR"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fld id="{6B7D73F4-0B71-4166-8521-CD8315041FAC}" type="datetimeFigureOut">
              <a:rPr lang="fr-CA" smtClean="0"/>
              <a:t>2016-04-28</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641393E-D104-41F5-9B12-CD1545DF83B4}" type="slidenum">
              <a:rPr lang="fr-CA" smtClean="0"/>
              <a:t>‹N°›</a:t>
            </a:fld>
            <a:endParaRPr lang="fr-CA"/>
          </a:p>
        </p:txBody>
      </p:sp>
      <p:pic>
        <p:nvPicPr>
          <p:cNvPr id="7" name="Image 1" descr="ppt_jasm2016_03_contenu.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4803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Geneva" charset="0"/>
        </a:defRPr>
      </a:lvl1pPr>
      <a:lvl2pPr algn="ctr" rtl="0" eaLnBrk="1" fontAlgn="base" hangingPunct="1">
        <a:spcBef>
          <a:spcPct val="0"/>
        </a:spcBef>
        <a:spcAft>
          <a:spcPct val="0"/>
        </a:spcAft>
        <a:defRPr sz="4400">
          <a:solidFill>
            <a:schemeClr val="tx1"/>
          </a:solidFill>
          <a:latin typeface="Calibri" pitchFamily="34" charset="0"/>
          <a:ea typeface="MS PGothic" pitchFamily="34" charset="-128"/>
          <a:cs typeface="Geneva" charset="0"/>
        </a:defRPr>
      </a:lvl2pPr>
      <a:lvl3pPr algn="ctr" rtl="0" eaLnBrk="1" fontAlgn="base" hangingPunct="1">
        <a:spcBef>
          <a:spcPct val="0"/>
        </a:spcBef>
        <a:spcAft>
          <a:spcPct val="0"/>
        </a:spcAft>
        <a:defRPr sz="4400">
          <a:solidFill>
            <a:schemeClr val="tx1"/>
          </a:solidFill>
          <a:latin typeface="Calibri" pitchFamily="34" charset="0"/>
          <a:ea typeface="MS PGothic" pitchFamily="34" charset="-128"/>
          <a:cs typeface="Geneva" charset="0"/>
        </a:defRPr>
      </a:lvl3pPr>
      <a:lvl4pPr algn="ctr" rtl="0" eaLnBrk="1" fontAlgn="base" hangingPunct="1">
        <a:spcBef>
          <a:spcPct val="0"/>
        </a:spcBef>
        <a:spcAft>
          <a:spcPct val="0"/>
        </a:spcAft>
        <a:defRPr sz="4400">
          <a:solidFill>
            <a:schemeClr val="tx1"/>
          </a:solidFill>
          <a:latin typeface="Calibri" pitchFamily="34" charset="0"/>
          <a:ea typeface="MS PGothic" pitchFamily="34" charset="-128"/>
          <a:cs typeface="Geneva" charset="0"/>
        </a:defRPr>
      </a:lvl4pPr>
      <a:lvl5pPr algn="ctr" rtl="0" eaLnBrk="1" fontAlgn="base" hangingPunct="1">
        <a:spcBef>
          <a:spcPct val="0"/>
        </a:spcBef>
        <a:spcAft>
          <a:spcPct val="0"/>
        </a:spcAft>
        <a:defRPr sz="4400">
          <a:solidFill>
            <a:schemeClr val="tx1"/>
          </a:solidFill>
          <a:latin typeface="Calibri" pitchFamily="34" charset="0"/>
          <a:ea typeface="MS PGothic" pitchFamily="34" charset="-128"/>
          <a:cs typeface="Geneva"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Geneva"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Geneva" pitchFamily="-112" charset="-128"/>
          <a:cs typeface="Geneva" charset="0"/>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Geneva" pitchFamily="-112" charset="-128"/>
          <a:cs typeface="Geneva" charset="0"/>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Geneva" pitchFamily="-112" charset="-128"/>
          <a:cs typeface="Geneva"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Geneva" pitchFamily="-112" charset="-128"/>
          <a:cs typeface="Geneva"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Layout" Target="../slideLayouts/slideLayout2.xml"/><Relationship Id="rId5" Type="http://schemas.openxmlformats.org/officeDocument/2006/relationships/tags" Target="../tags/tag27.xml"/><Relationship Id="rId4" Type="http://schemas.openxmlformats.org/officeDocument/2006/relationships/tags" Target="../tags/tag2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6.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5.png"/><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chart" Target="../charts/chart1.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chart" Target="../charts/chart2.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chart" Target="../charts/chart3.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chart" Target="../charts/chart4.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chart" Target="../charts/chart5.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chart" Target="../charts/chart6.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s>
</file>

<file path=ppt/slides/_rels/slide24.xml.rels><?xml version="1.0" encoding="UTF-8" standalone="yes"?>
<Relationships xmlns="http://schemas.openxmlformats.org/package/2006/relationships"><Relationship Id="rId3" Type="http://schemas.openxmlformats.org/officeDocument/2006/relationships/hyperlink" Target="mailto:michel.gilbert.cnesm@msss.gouv.qc.ca" TargetMode="Externa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1" descr="ppt_jasm2016_01.jpg"/>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5917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681336" y="404664"/>
            <a:ext cx="6419056" cy="1143000"/>
          </a:xfrm>
        </p:spPr>
        <p:txBody>
          <a:bodyPr>
            <a:noAutofit/>
          </a:bodyPr>
          <a:lstStyle/>
          <a:p>
            <a:r>
              <a:rPr lang="fr-CA" sz="3400" dirty="0" smtClean="0">
                <a:solidFill>
                  <a:srgbClr val="11488B"/>
                </a:solidFill>
              </a:rPr>
              <a:t>État de situation provincial des activités du CNESM - Volet SIV</a:t>
            </a:r>
            <a:endParaRPr lang="fr-CA" sz="3400" dirty="0"/>
          </a:p>
        </p:txBody>
      </p:sp>
      <p:sp>
        <p:nvSpPr>
          <p:cNvPr id="3" name="Espace réservé du contenu 2"/>
          <p:cNvSpPr>
            <a:spLocks noGrp="1"/>
          </p:cNvSpPr>
          <p:nvPr>
            <p:ph idx="1"/>
            <p:custDataLst>
              <p:tags r:id="rId2"/>
            </p:custDataLst>
          </p:nvPr>
        </p:nvSpPr>
        <p:spPr>
          <a:xfrm>
            <a:off x="889248" y="2388021"/>
            <a:ext cx="6347048" cy="2841179"/>
          </a:xfrm>
        </p:spPr>
        <p:txBody>
          <a:bodyPr/>
          <a:lstStyle/>
          <a:p>
            <a:pPr marL="82550" indent="0">
              <a:spcAft>
                <a:spcPts val="1200"/>
              </a:spcAft>
              <a:buNone/>
            </a:pPr>
            <a:r>
              <a:rPr lang="fr-CA" sz="2800" u="sng" dirty="0" smtClean="0">
                <a:solidFill>
                  <a:srgbClr val="002060"/>
                </a:solidFill>
              </a:rPr>
              <a:t>Indicateurs de performances</a:t>
            </a:r>
          </a:p>
          <a:p>
            <a:pPr marL="536575" indent="-454025">
              <a:spcAft>
                <a:spcPts val="600"/>
              </a:spcAft>
            </a:pPr>
            <a:r>
              <a:rPr lang="fr-CA" sz="2800" dirty="0" smtClean="0">
                <a:solidFill>
                  <a:srgbClr val="002060"/>
                </a:solidFill>
              </a:rPr>
              <a:t>Plan d’intervention (100 %)</a:t>
            </a:r>
          </a:p>
          <a:p>
            <a:pPr marL="536575" indent="-454025">
              <a:spcAft>
                <a:spcPts val="600"/>
              </a:spcAft>
            </a:pPr>
            <a:r>
              <a:rPr lang="fr-CA" sz="2800" dirty="0" smtClean="0">
                <a:solidFill>
                  <a:srgbClr val="002060"/>
                </a:solidFill>
              </a:rPr>
              <a:t>Fréquence du suivi</a:t>
            </a:r>
          </a:p>
          <a:p>
            <a:pPr marL="536575" indent="-454025"/>
            <a:r>
              <a:rPr lang="fr-CA" sz="2800" dirty="0" smtClean="0">
                <a:solidFill>
                  <a:srgbClr val="002060"/>
                </a:solidFill>
              </a:rPr>
              <a:t>Coordination de services</a:t>
            </a:r>
          </a:p>
        </p:txBody>
      </p:sp>
    </p:spTree>
    <p:extLst>
      <p:ext uri="{BB962C8B-B14F-4D97-AF65-F5344CB8AC3E}">
        <p14:creationId xmlns:p14="http://schemas.microsoft.com/office/powerpoint/2010/main" val="3840764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35696" y="404664"/>
            <a:ext cx="6347048" cy="1143000"/>
          </a:xfrm>
        </p:spPr>
        <p:txBody>
          <a:bodyPr>
            <a:noAutofit/>
          </a:bodyPr>
          <a:lstStyle/>
          <a:p>
            <a:r>
              <a:rPr lang="fr-CA" sz="3200" dirty="0" smtClean="0">
                <a:solidFill>
                  <a:srgbClr val="11488B"/>
                </a:solidFill>
              </a:rPr>
              <a:t>État de situation provincial des activités du CNESM - Volet 1</a:t>
            </a:r>
            <a:r>
              <a:rPr lang="fr-CA" sz="3200" baseline="30000" dirty="0" smtClean="0">
                <a:solidFill>
                  <a:srgbClr val="11488B"/>
                </a:solidFill>
              </a:rPr>
              <a:t>re</a:t>
            </a:r>
            <a:r>
              <a:rPr lang="fr-CA" sz="3200" dirty="0" smtClean="0">
                <a:solidFill>
                  <a:srgbClr val="11488B"/>
                </a:solidFill>
              </a:rPr>
              <a:t> ligne </a:t>
            </a:r>
            <a:endParaRPr lang="fr-CA" sz="3200" dirty="0"/>
          </a:p>
        </p:txBody>
      </p:sp>
      <p:sp>
        <p:nvSpPr>
          <p:cNvPr id="3" name="Espace réservé du contenu 2"/>
          <p:cNvSpPr>
            <a:spLocks noGrp="1"/>
          </p:cNvSpPr>
          <p:nvPr>
            <p:ph idx="1"/>
            <p:custDataLst>
              <p:tags r:id="rId2"/>
            </p:custDataLst>
          </p:nvPr>
        </p:nvSpPr>
        <p:spPr>
          <a:xfrm>
            <a:off x="745232" y="2060848"/>
            <a:ext cx="7427168" cy="4464496"/>
          </a:xfrm>
        </p:spPr>
        <p:txBody>
          <a:bodyPr>
            <a:noAutofit/>
          </a:bodyPr>
          <a:lstStyle/>
          <a:p>
            <a:pPr marL="0" indent="0">
              <a:spcBef>
                <a:spcPts val="0"/>
              </a:spcBef>
              <a:buNone/>
            </a:pPr>
            <a:r>
              <a:rPr lang="fr-CA" sz="2400" b="1" dirty="0" smtClean="0">
                <a:solidFill>
                  <a:srgbClr val="002060"/>
                </a:solidFill>
              </a:rPr>
              <a:t>Actuellement :</a:t>
            </a:r>
          </a:p>
          <a:p>
            <a:pPr marL="0" indent="0">
              <a:spcBef>
                <a:spcPts val="0"/>
              </a:spcBef>
              <a:spcAft>
                <a:spcPts val="1200"/>
              </a:spcAft>
              <a:buNone/>
            </a:pPr>
            <a:r>
              <a:rPr lang="fr-CA" sz="2400" dirty="0" smtClean="0">
                <a:solidFill>
                  <a:srgbClr val="002060"/>
                </a:solidFill>
              </a:rPr>
              <a:t>L’ensemble des RLS ont leur guichet d’accès en SM</a:t>
            </a:r>
          </a:p>
          <a:p>
            <a:pPr marL="0" indent="0">
              <a:spcBef>
                <a:spcPts val="0"/>
              </a:spcBef>
              <a:buNone/>
            </a:pPr>
            <a:r>
              <a:rPr lang="fr-CA" sz="2400" u="sng" dirty="0" smtClean="0">
                <a:solidFill>
                  <a:srgbClr val="002060"/>
                </a:solidFill>
              </a:rPr>
              <a:t>Défis :</a:t>
            </a:r>
          </a:p>
          <a:p>
            <a:pPr marL="355600" indent="-273050">
              <a:spcBef>
                <a:spcPts val="0"/>
              </a:spcBef>
              <a:spcAft>
                <a:spcPts val="600"/>
              </a:spcAft>
            </a:pPr>
            <a:r>
              <a:rPr lang="fr-CA" sz="2200" dirty="0" smtClean="0">
                <a:solidFill>
                  <a:srgbClr val="002060"/>
                </a:solidFill>
              </a:rPr>
              <a:t>Accessibilité limitée (liste d’attente)</a:t>
            </a:r>
          </a:p>
          <a:p>
            <a:pPr marL="355600" indent="-273050">
              <a:spcBef>
                <a:spcPts val="0"/>
              </a:spcBef>
              <a:spcAft>
                <a:spcPts val="600"/>
              </a:spcAft>
            </a:pPr>
            <a:r>
              <a:rPr lang="fr-CA" sz="2200" dirty="0" smtClean="0">
                <a:solidFill>
                  <a:srgbClr val="002060"/>
                </a:solidFill>
              </a:rPr>
              <a:t>Absence d’une culture de 1</a:t>
            </a:r>
            <a:r>
              <a:rPr lang="fr-CA" sz="2200" baseline="30000" dirty="0" smtClean="0">
                <a:solidFill>
                  <a:srgbClr val="002060"/>
                </a:solidFill>
              </a:rPr>
              <a:t>re</a:t>
            </a:r>
            <a:r>
              <a:rPr lang="fr-CA" sz="2200" dirty="0" smtClean="0">
                <a:solidFill>
                  <a:srgbClr val="002060"/>
                </a:solidFill>
              </a:rPr>
              <a:t> ligne = repères de 2</a:t>
            </a:r>
            <a:r>
              <a:rPr lang="fr-CA" sz="2200" baseline="30000" dirty="0" smtClean="0">
                <a:solidFill>
                  <a:srgbClr val="002060"/>
                </a:solidFill>
              </a:rPr>
              <a:t>e</a:t>
            </a:r>
            <a:r>
              <a:rPr lang="fr-CA" sz="2200" dirty="0" smtClean="0">
                <a:solidFill>
                  <a:srgbClr val="002060"/>
                </a:solidFill>
              </a:rPr>
              <a:t> ligne (impacts sur les pratiques)</a:t>
            </a:r>
          </a:p>
          <a:p>
            <a:pPr marL="355600" indent="-273050">
              <a:spcBef>
                <a:spcPts val="0"/>
              </a:spcBef>
              <a:spcAft>
                <a:spcPts val="600"/>
              </a:spcAft>
            </a:pPr>
            <a:r>
              <a:rPr lang="fr-CA" sz="2200" dirty="0" err="1" smtClean="0">
                <a:solidFill>
                  <a:srgbClr val="002060"/>
                </a:solidFill>
              </a:rPr>
              <a:t>Omnis</a:t>
            </a:r>
            <a:r>
              <a:rPr lang="fr-CA" sz="2200" dirty="0" smtClean="0">
                <a:solidFill>
                  <a:srgbClr val="002060"/>
                </a:solidFill>
              </a:rPr>
              <a:t> peu supportés – soins de collaboration</a:t>
            </a:r>
          </a:p>
          <a:p>
            <a:pPr marL="355600" indent="-273050">
              <a:spcBef>
                <a:spcPts val="0"/>
              </a:spcBef>
              <a:spcAft>
                <a:spcPts val="600"/>
              </a:spcAft>
            </a:pPr>
            <a:r>
              <a:rPr lang="fr-CA" sz="2200" dirty="0" smtClean="0">
                <a:solidFill>
                  <a:srgbClr val="002060"/>
                </a:solidFill>
              </a:rPr>
              <a:t>Orientations ministérielles peu connues</a:t>
            </a:r>
          </a:p>
          <a:p>
            <a:pPr marL="355600" indent="-273050">
              <a:spcBef>
                <a:spcPts val="0"/>
              </a:spcBef>
              <a:spcAft>
                <a:spcPts val="600"/>
              </a:spcAft>
            </a:pPr>
            <a:r>
              <a:rPr lang="fr-CA" sz="2200" dirty="0" smtClean="0">
                <a:solidFill>
                  <a:srgbClr val="002060"/>
                </a:solidFill>
              </a:rPr>
              <a:t>Rôle et fonctions des GASM peu efficients</a:t>
            </a:r>
          </a:p>
          <a:p>
            <a:pPr marL="355600" indent="-273050">
              <a:spcBef>
                <a:spcPts val="0"/>
              </a:spcBef>
              <a:spcAft>
                <a:spcPts val="600"/>
              </a:spcAft>
            </a:pPr>
            <a:r>
              <a:rPr lang="fr-CA" sz="2200" dirty="0" smtClean="0">
                <a:solidFill>
                  <a:srgbClr val="002060"/>
                </a:solidFill>
              </a:rPr>
              <a:t>Absence historique de cadre </a:t>
            </a:r>
            <a:r>
              <a:rPr lang="fr-CA" sz="2200" dirty="0" err="1" smtClean="0">
                <a:solidFill>
                  <a:srgbClr val="002060"/>
                </a:solidFill>
              </a:rPr>
              <a:t>clinico</a:t>
            </a:r>
            <a:r>
              <a:rPr lang="fr-CA" sz="2200" dirty="0" smtClean="0">
                <a:solidFill>
                  <a:srgbClr val="002060"/>
                </a:solidFill>
              </a:rPr>
              <a:t>-administratif</a:t>
            </a:r>
          </a:p>
        </p:txBody>
      </p:sp>
    </p:spTree>
    <p:extLst>
      <p:ext uri="{BB962C8B-B14F-4D97-AF65-F5344CB8AC3E}">
        <p14:creationId xmlns:p14="http://schemas.microsoft.com/office/powerpoint/2010/main" val="371262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35696" y="413792"/>
            <a:ext cx="6347048" cy="1143000"/>
          </a:xfrm>
        </p:spPr>
        <p:txBody>
          <a:bodyPr>
            <a:noAutofit/>
          </a:bodyPr>
          <a:lstStyle/>
          <a:p>
            <a:r>
              <a:rPr lang="fr-CA" sz="3200" dirty="0" smtClean="0">
                <a:solidFill>
                  <a:srgbClr val="11488B"/>
                </a:solidFill>
              </a:rPr>
              <a:t>État de situation provincial des activités du CNESM - Volet 1</a:t>
            </a:r>
            <a:r>
              <a:rPr lang="fr-CA" sz="3200" baseline="30000" dirty="0" smtClean="0">
                <a:solidFill>
                  <a:srgbClr val="11488B"/>
                </a:solidFill>
              </a:rPr>
              <a:t>re</a:t>
            </a:r>
            <a:r>
              <a:rPr lang="fr-CA" sz="3200" dirty="0" smtClean="0">
                <a:solidFill>
                  <a:srgbClr val="11488B"/>
                </a:solidFill>
              </a:rPr>
              <a:t> ligne </a:t>
            </a:r>
            <a:endParaRPr lang="fr-CA" sz="3200" dirty="0"/>
          </a:p>
        </p:txBody>
      </p:sp>
      <p:sp>
        <p:nvSpPr>
          <p:cNvPr id="3" name="Espace réservé du contenu 2"/>
          <p:cNvSpPr>
            <a:spLocks noGrp="1"/>
          </p:cNvSpPr>
          <p:nvPr>
            <p:ph idx="1"/>
            <p:custDataLst>
              <p:tags r:id="rId2"/>
            </p:custDataLst>
          </p:nvPr>
        </p:nvSpPr>
        <p:spPr>
          <a:xfrm>
            <a:off x="745232" y="2060848"/>
            <a:ext cx="6923112" cy="4281339"/>
          </a:xfrm>
        </p:spPr>
        <p:txBody>
          <a:bodyPr>
            <a:noAutofit/>
          </a:bodyPr>
          <a:lstStyle/>
          <a:p>
            <a:pPr marL="0" indent="0">
              <a:spcAft>
                <a:spcPts val="600"/>
              </a:spcAft>
              <a:buNone/>
            </a:pPr>
            <a:r>
              <a:rPr lang="fr-CA" sz="2400" u="sng" dirty="0" smtClean="0">
                <a:solidFill>
                  <a:srgbClr val="002060"/>
                </a:solidFill>
              </a:rPr>
              <a:t>Indicateurs de performance :</a:t>
            </a:r>
          </a:p>
          <a:p>
            <a:pPr marL="269875" indent="-269875">
              <a:spcAft>
                <a:spcPts val="1200"/>
              </a:spcAft>
            </a:pPr>
            <a:r>
              <a:rPr lang="fr-CA" sz="2400" dirty="0" smtClean="0">
                <a:solidFill>
                  <a:srgbClr val="002060"/>
                </a:solidFill>
              </a:rPr>
              <a:t>Améliorer l’accessibilité</a:t>
            </a:r>
          </a:p>
          <a:p>
            <a:pPr marL="403225" lvl="1" indent="0">
              <a:spcAft>
                <a:spcPts val="600"/>
              </a:spcAft>
              <a:buNone/>
            </a:pPr>
            <a:r>
              <a:rPr lang="fr-CA" sz="2400" dirty="0" smtClean="0">
                <a:solidFill>
                  <a:srgbClr val="002060"/>
                </a:solidFill>
              </a:rPr>
              <a:t>      	Les temps d’attente pour 1</a:t>
            </a:r>
            <a:r>
              <a:rPr lang="fr-CA" sz="2400" baseline="30000" dirty="0" smtClean="0">
                <a:solidFill>
                  <a:srgbClr val="002060"/>
                </a:solidFill>
              </a:rPr>
              <a:t>er</a:t>
            </a:r>
            <a:r>
              <a:rPr lang="fr-CA" sz="2400" dirty="0" smtClean="0">
                <a:solidFill>
                  <a:srgbClr val="002060"/>
                </a:solidFill>
              </a:rPr>
              <a:t> service</a:t>
            </a:r>
          </a:p>
          <a:p>
            <a:pPr marL="403225" lvl="1" indent="0">
              <a:spcBef>
                <a:spcPts val="1200"/>
              </a:spcBef>
              <a:spcAft>
                <a:spcPts val="1200"/>
              </a:spcAft>
              <a:buNone/>
            </a:pPr>
            <a:r>
              <a:rPr lang="fr-CA" sz="2400" dirty="0" smtClean="0">
                <a:solidFill>
                  <a:srgbClr val="002060"/>
                </a:solidFill>
              </a:rPr>
              <a:t>    	Le nb de clients différents/intervenants/année</a:t>
            </a:r>
          </a:p>
          <a:p>
            <a:pPr marL="269875" indent="-269875"/>
            <a:r>
              <a:rPr lang="fr-CA" sz="2400" dirty="0" smtClean="0">
                <a:solidFill>
                  <a:srgbClr val="002060"/>
                </a:solidFill>
              </a:rPr>
              <a:t>Améliorer l’efficience</a:t>
            </a:r>
          </a:p>
          <a:p>
            <a:pPr marL="900113" lvl="1" indent="-496888">
              <a:spcBef>
                <a:spcPts val="1200"/>
              </a:spcBef>
              <a:buFont typeface="Wingdings" panose="05000000000000000000" pitchFamily="2" charset="2"/>
              <a:buChar char="ü"/>
            </a:pPr>
            <a:r>
              <a:rPr lang="fr-CA" sz="2400" dirty="0" smtClean="0">
                <a:solidFill>
                  <a:srgbClr val="002060"/>
                </a:solidFill>
              </a:rPr>
              <a:t>Plan d’intervention complété avec la personne</a:t>
            </a:r>
          </a:p>
          <a:p>
            <a:pPr marL="403225" lvl="1" indent="0">
              <a:spcBef>
                <a:spcPts val="1200"/>
              </a:spcBef>
              <a:buNone/>
            </a:pPr>
            <a:r>
              <a:rPr lang="fr-CA" sz="2400" dirty="0" smtClean="0">
                <a:solidFill>
                  <a:srgbClr val="002060"/>
                </a:solidFill>
              </a:rPr>
              <a:t>       Durée des épisodes de service</a:t>
            </a:r>
          </a:p>
          <a:p>
            <a:pPr marL="860425" lvl="1" indent="-457200">
              <a:spcBef>
                <a:spcPts val="1200"/>
              </a:spcBef>
              <a:buFont typeface="Wingdings" panose="05000000000000000000" pitchFamily="2" charset="2"/>
              <a:buChar char="ü"/>
            </a:pPr>
            <a:r>
              <a:rPr lang="fr-CA" sz="2400" dirty="0" smtClean="0">
                <a:solidFill>
                  <a:srgbClr val="002060"/>
                </a:solidFill>
              </a:rPr>
              <a:t> % d’atteinte des objectifs au PI</a:t>
            </a:r>
          </a:p>
        </p:txBody>
      </p:sp>
      <p:sp>
        <p:nvSpPr>
          <p:cNvPr id="4" name="Flèche vers le bas 3"/>
          <p:cNvSpPr/>
          <p:nvPr>
            <p:custDataLst>
              <p:tags r:id="rId3"/>
            </p:custDataLst>
          </p:nvPr>
        </p:nvSpPr>
        <p:spPr>
          <a:xfrm flipH="1">
            <a:off x="1359252" y="3213016"/>
            <a:ext cx="188412"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Flèche vers le bas 4"/>
          <p:cNvSpPr/>
          <p:nvPr>
            <p:custDataLst>
              <p:tags r:id="rId4"/>
            </p:custDataLst>
          </p:nvPr>
        </p:nvSpPr>
        <p:spPr>
          <a:xfrm flipH="1" flipV="1">
            <a:off x="1369707" y="3861048"/>
            <a:ext cx="177957"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Flèche vers le bas 5"/>
          <p:cNvSpPr/>
          <p:nvPr>
            <p:custDataLst>
              <p:tags r:id="rId5"/>
            </p:custDataLst>
          </p:nvPr>
        </p:nvSpPr>
        <p:spPr>
          <a:xfrm>
            <a:off x="1279447" y="5373216"/>
            <a:ext cx="180519"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 </a:t>
            </a:r>
            <a:endParaRPr lang="fr-CA" dirty="0"/>
          </a:p>
        </p:txBody>
      </p:sp>
    </p:spTree>
    <p:extLst>
      <p:ext uri="{BB962C8B-B14F-4D97-AF65-F5344CB8AC3E}">
        <p14:creationId xmlns:p14="http://schemas.microsoft.com/office/powerpoint/2010/main" val="3136265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0" y="-27384"/>
            <a:ext cx="9144000" cy="6885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6485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2051720" y="557808"/>
            <a:ext cx="5976664" cy="926976"/>
          </a:xfrm>
        </p:spPr>
        <p:txBody>
          <a:bodyPr>
            <a:noAutofit/>
          </a:bodyPr>
          <a:lstStyle/>
          <a:p>
            <a:r>
              <a:rPr lang="fr-CA" sz="3600" dirty="0" smtClean="0">
                <a:solidFill>
                  <a:srgbClr val="002060"/>
                </a:solidFill>
              </a:rPr>
              <a:t>Processus d’homologation </a:t>
            </a:r>
            <a:br>
              <a:rPr lang="fr-CA" sz="3600" dirty="0" smtClean="0">
                <a:solidFill>
                  <a:srgbClr val="002060"/>
                </a:solidFill>
              </a:rPr>
            </a:br>
            <a:r>
              <a:rPr lang="fr-CA" sz="3600" dirty="0" smtClean="0">
                <a:solidFill>
                  <a:srgbClr val="002060"/>
                </a:solidFill>
              </a:rPr>
              <a:t> </a:t>
            </a:r>
            <a:r>
              <a:rPr lang="fr-CA" sz="3600" dirty="0">
                <a:solidFill>
                  <a:srgbClr val="002060"/>
                </a:solidFill>
              </a:rPr>
              <a:t>V</a:t>
            </a:r>
            <a:r>
              <a:rPr lang="fr-CA" sz="3600" dirty="0" smtClean="0">
                <a:solidFill>
                  <a:srgbClr val="002060"/>
                </a:solidFill>
              </a:rPr>
              <a:t>olets SIM - SIV</a:t>
            </a:r>
            <a:endParaRPr lang="fr-CA" sz="3600" dirty="0">
              <a:solidFill>
                <a:srgbClr val="002060"/>
              </a:solidFill>
            </a:endParaRPr>
          </a:p>
        </p:txBody>
      </p:sp>
      <p:sp>
        <p:nvSpPr>
          <p:cNvPr id="3" name="Espace réservé du contenu 2"/>
          <p:cNvSpPr>
            <a:spLocks noGrp="1"/>
          </p:cNvSpPr>
          <p:nvPr>
            <p:ph idx="1"/>
            <p:custDataLst>
              <p:tags r:id="rId2"/>
            </p:custDataLst>
          </p:nvPr>
        </p:nvSpPr>
        <p:spPr>
          <a:xfrm>
            <a:off x="457200" y="1844824"/>
            <a:ext cx="7211144" cy="4709120"/>
          </a:xfrm>
        </p:spPr>
        <p:txBody>
          <a:bodyPr>
            <a:noAutofit/>
          </a:bodyPr>
          <a:lstStyle/>
          <a:p>
            <a:pPr marL="0" indent="0">
              <a:spcBef>
                <a:spcPts val="0"/>
              </a:spcBef>
              <a:spcAft>
                <a:spcPts val="600"/>
              </a:spcAft>
              <a:buNone/>
            </a:pPr>
            <a:r>
              <a:rPr lang="fr-CA" sz="2400" b="1" dirty="0" smtClean="0">
                <a:solidFill>
                  <a:srgbClr val="002060"/>
                </a:solidFill>
              </a:rPr>
              <a:t>Objectifs :</a:t>
            </a:r>
          </a:p>
          <a:p>
            <a:pPr marL="269875" indent="-269875">
              <a:spcBef>
                <a:spcPts val="0"/>
              </a:spcBef>
              <a:spcAft>
                <a:spcPts val="400"/>
              </a:spcAft>
            </a:pPr>
            <a:r>
              <a:rPr lang="fr-CA" sz="2200" dirty="0" smtClean="0">
                <a:solidFill>
                  <a:srgbClr val="002060"/>
                </a:solidFill>
              </a:rPr>
              <a:t>Améliorer avant tout les pratiques </a:t>
            </a:r>
          </a:p>
          <a:p>
            <a:pPr marL="269875" indent="-269875">
              <a:spcBef>
                <a:spcPts val="0"/>
              </a:spcBef>
              <a:spcAft>
                <a:spcPts val="400"/>
              </a:spcAft>
            </a:pPr>
            <a:r>
              <a:rPr lang="fr-CA" sz="2200" dirty="0" smtClean="0">
                <a:solidFill>
                  <a:srgbClr val="002060"/>
                </a:solidFill>
              </a:rPr>
              <a:t>Places reconnues… aux 2 ans</a:t>
            </a:r>
          </a:p>
          <a:p>
            <a:pPr marL="269875" indent="-269875">
              <a:spcBef>
                <a:spcPts val="0"/>
              </a:spcBef>
              <a:spcAft>
                <a:spcPts val="400"/>
              </a:spcAft>
            </a:pPr>
            <a:r>
              <a:rPr lang="fr-CA" sz="2200" dirty="0" smtClean="0">
                <a:solidFill>
                  <a:srgbClr val="002060"/>
                </a:solidFill>
              </a:rPr>
              <a:t>Miser davantage sur les valeurs qualitatives que quantitatives</a:t>
            </a:r>
          </a:p>
          <a:p>
            <a:pPr marL="269875" indent="-269875">
              <a:spcBef>
                <a:spcPts val="0"/>
              </a:spcBef>
              <a:spcAft>
                <a:spcPts val="400"/>
              </a:spcAft>
            </a:pPr>
            <a:r>
              <a:rPr lang="fr-CA" sz="2200" dirty="0" smtClean="0">
                <a:solidFill>
                  <a:srgbClr val="002060"/>
                </a:solidFill>
              </a:rPr>
              <a:t>Donner un sens clinique à l’intervention versus une simple fréquence (ex. : entente de gestion)</a:t>
            </a:r>
          </a:p>
          <a:p>
            <a:pPr marL="269875" indent="-269875">
              <a:spcBef>
                <a:spcPts val="0"/>
              </a:spcBef>
              <a:spcAft>
                <a:spcPts val="400"/>
              </a:spcAft>
            </a:pPr>
            <a:r>
              <a:rPr lang="fr-CA" sz="2200" dirty="0" smtClean="0">
                <a:solidFill>
                  <a:srgbClr val="002060"/>
                </a:solidFill>
              </a:rPr>
              <a:t>Standardiser la réponse clinique selon les bonnes pratiques peu importe où nous sommes au Québec</a:t>
            </a:r>
          </a:p>
          <a:p>
            <a:pPr marL="269875" indent="-269875">
              <a:spcBef>
                <a:spcPts val="0"/>
              </a:spcBef>
              <a:spcAft>
                <a:spcPts val="400"/>
              </a:spcAft>
            </a:pPr>
            <a:r>
              <a:rPr lang="fr-CA" sz="2200" dirty="0" smtClean="0">
                <a:solidFill>
                  <a:srgbClr val="002060"/>
                </a:solidFill>
              </a:rPr>
              <a:t>Apprécier les pratiques d’un point de vue local avec un point de vue provincial (étalonnage)</a:t>
            </a:r>
          </a:p>
          <a:p>
            <a:pPr marL="269875" indent="-269875">
              <a:spcBef>
                <a:spcPts val="0"/>
              </a:spcBef>
              <a:spcAft>
                <a:spcPts val="400"/>
              </a:spcAft>
            </a:pPr>
            <a:r>
              <a:rPr lang="fr-CA" sz="2200" dirty="0" smtClean="0">
                <a:solidFill>
                  <a:srgbClr val="002060"/>
                </a:solidFill>
              </a:rPr>
              <a:t>Personnaliser les activités d’amélioration des pratiques</a:t>
            </a:r>
          </a:p>
        </p:txBody>
      </p:sp>
    </p:spTree>
    <p:extLst>
      <p:ext uri="{BB962C8B-B14F-4D97-AF65-F5344CB8AC3E}">
        <p14:creationId xmlns:p14="http://schemas.microsoft.com/office/powerpoint/2010/main" val="3360554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35696" y="570203"/>
            <a:ext cx="6203032" cy="986589"/>
          </a:xfrm>
        </p:spPr>
        <p:txBody>
          <a:bodyPr>
            <a:noAutofit/>
          </a:bodyPr>
          <a:lstStyle/>
          <a:p>
            <a:r>
              <a:rPr lang="fr-CA" sz="3800" dirty="0">
                <a:solidFill>
                  <a:srgbClr val="002060"/>
                </a:solidFill>
              </a:rPr>
              <a:t>I</a:t>
            </a:r>
            <a:r>
              <a:rPr lang="fr-CA" sz="3800" dirty="0" smtClean="0">
                <a:solidFill>
                  <a:srgbClr val="002060"/>
                </a:solidFill>
              </a:rPr>
              <a:t>mpacts des activités d’appréciation des pratiques</a:t>
            </a:r>
            <a:endParaRPr lang="fr-CA" sz="3800" dirty="0">
              <a:solidFill>
                <a:srgbClr val="002060"/>
              </a:solidFill>
            </a:endParaRPr>
          </a:p>
        </p:txBody>
      </p:sp>
      <p:sp>
        <p:nvSpPr>
          <p:cNvPr id="3" name="Espace réservé du contenu 2"/>
          <p:cNvSpPr>
            <a:spLocks noGrp="1"/>
          </p:cNvSpPr>
          <p:nvPr>
            <p:ph idx="1"/>
            <p:custDataLst>
              <p:tags r:id="rId2"/>
            </p:custDataLst>
          </p:nvPr>
        </p:nvSpPr>
        <p:spPr>
          <a:xfrm>
            <a:off x="302840" y="1927373"/>
            <a:ext cx="7365504" cy="4525963"/>
          </a:xfrm>
        </p:spPr>
        <p:txBody>
          <a:bodyPr/>
          <a:lstStyle/>
          <a:p>
            <a:pPr marL="0" indent="0" algn="ctr">
              <a:buNone/>
            </a:pPr>
            <a:endParaRPr lang="fr-CA" dirty="0" smtClean="0">
              <a:solidFill>
                <a:srgbClr val="002060"/>
              </a:solidFill>
            </a:endParaRPr>
          </a:p>
          <a:p>
            <a:pPr marL="0" indent="0" algn="ctr">
              <a:buNone/>
            </a:pPr>
            <a:r>
              <a:rPr lang="fr-CA" dirty="0" smtClean="0">
                <a:solidFill>
                  <a:srgbClr val="002060"/>
                </a:solidFill>
              </a:rPr>
              <a:t>Quelques diapos sur des indicateurs de pratiques SIV…. </a:t>
            </a:r>
          </a:p>
          <a:p>
            <a:pPr marL="0" indent="0" algn="ctr">
              <a:buNone/>
            </a:pPr>
            <a:r>
              <a:rPr lang="fr-CA" dirty="0" smtClean="0">
                <a:solidFill>
                  <a:srgbClr val="002060"/>
                </a:solidFill>
              </a:rPr>
              <a:t>À titre d’exemple d’impacts du processus d’accompagnement du CNESM…. </a:t>
            </a:r>
          </a:p>
          <a:p>
            <a:pPr marL="0" indent="0" algn="ctr">
              <a:buNone/>
            </a:pPr>
            <a:r>
              <a:rPr lang="fr-CA" dirty="0" smtClean="0">
                <a:solidFill>
                  <a:srgbClr val="002060"/>
                </a:solidFill>
              </a:rPr>
              <a:t>Comparatif sur 2 ans…</a:t>
            </a:r>
          </a:p>
          <a:p>
            <a:pPr marL="0" indent="0" algn="ctr">
              <a:buNone/>
            </a:pPr>
            <a:r>
              <a:rPr lang="fr-CA" dirty="0" smtClean="0">
                <a:solidFill>
                  <a:srgbClr val="002060"/>
                </a:solidFill>
              </a:rPr>
              <a:t>3 régions - 8 équipes </a:t>
            </a:r>
          </a:p>
          <a:p>
            <a:pPr marL="0" indent="0" algn="ctr">
              <a:buNone/>
            </a:pPr>
            <a:endParaRPr lang="fr-CA" dirty="0">
              <a:solidFill>
                <a:srgbClr val="002060"/>
              </a:solidFill>
            </a:endParaRPr>
          </a:p>
          <a:p>
            <a:pPr marL="0" indent="0" algn="ctr">
              <a:buNone/>
            </a:pPr>
            <a:endParaRPr lang="fr-CA" dirty="0" smtClean="0">
              <a:solidFill>
                <a:srgbClr val="002060"/>
              </a:solidFill>
            </a:endParaRPr>
          </a:p>
          <a:p>
            <a:pPr marL="0" indent="0">
              <a:buNone/>
            </a:pPr>
            <a:endParaRPr lang="fr-CA" dirty="0">
              <a:solidFill>
                <a:srgbClr val="002060"/>
              </a:solidFill>
            </a:endParaRPr>
          </a:p>
          <a:p>
            <a:pPr marL="0" indent="0">
              <a:buNone/>
            </a:pPr>
            <a:endParaRPr lang="fr-CA" dirty="0">
              <a:solidFill>
                <a:srgbClr val="002060"/>
              </a:solidFill>
            </a:endParaRPr>
          </a:p>
        </p:txBody>
      </p:sp>
    </p:spTree>
    <p:extLst>
      <p:ext uri="{BB962C8B-B14F-4D97-AF65-F5344CB8AC3E}">
        <p14:creationId xmlns:p14="http://schemas.microsoft.com/office/powerpoint/2010/main" val="3789110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763688" y="413792"/>
            <a:ext cx="6275040" cy="1143000"/>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dirty="0" smtClean="0">
                <a:solidFill>
                  <a:srgbClr val="002060"/>
                </a:solidFill>
              </a:rPr>
              <a:t> </a:t>
            </a:r>
            <a:r>
              <a:rPr lang="fr-CA" sz="3600" u="sng" dirty="0" smtClean="0">
                <a:solidFill>
                  <a:srgbClr val="002060"/>
                </a:solidFill>
              </a:rPr>
              <a:t>Intensité de service</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529208" y="1960240"/>
            <a:ext cx="7715200" cy="1972816"/>
          </a:xfrm>
        </p:spPr>
        <p:txBody>
          <a:bodyPr>
            <a:normAutofit/>
          </a:bodyPr>
          <a:lstStyle/>
          <a:p>
            <a:pPr marL="0" indent="0">
              <a:buNone/>
            </a:pPr>
            <a:r>
              <a:rPr lang="fr-CA" sz="2300" u="sng" dirty="0" smtClean="0">
                <a:solidFill>
                  <a:srgbClr val="002060"/>
                </a:solidFill>
              </a:rPr>
              <a:t>Défi pour les équipes SIV </a:t>
            </a:r>
            <a:r>
              <a:rPr lang="fr-CA" sz="2300" dirty="0" smtClean="0">
                <a:solidFill>
                  <a:srgbClr val="002060"/>
                </a:solidFill>
              </a:rPr>
              <a:t>: plusieurs personnes inscrites au SIV recevaient peu d’intensité de services. Les raisons? Mauvais profil de clientèle, intervenants faisant de multiples tâches, besoin d’intensité mal perçu par l’équipe…</a:t>
            </a:r>
            <a:endParaRPr lang="fr-CA" sz="2300" dirty="0">
              <a:solidFill>
                <a:srgbClr val="002060"/>
              </a:solidFill>
            </a:endParaRPr>
          </a:p>
        </p:txBody>
      </p:sp>
      <p:pic>
        <p:nvPicPr>
          <p:cNvPr id="1026" name="Picture 2"/>
          <p:cNvPicPr>
            <a:picLocks noChangeAspect="1" noChangeArrowheads="1"/>
          </p:cNvPicPr>
          <p:nvPr>
            <p:custDataLst>
              <p:tags r:id="rId3"/>
            </p:custDataLst>
          </p:nvPr>
        </p:nvPicPr>
        <p:blipFill>
          <a:blip r:embed="rId5">
            <a:extLst>
              <a:ext uri="{28A0092B-C50C-407E-A947-70E740481C1C}">
                <a14:useLocalDpi xmlns:a14="http://schemas.microsoft.com/office/drawing/2010/main" val="0"/>
              </a:ext>
            </a:extLst>
          </a:blip>
          <a:srcRect/>
          <a:stretch>
            <a:fillRect/>
          </a:stretch>
        </p:blipFill>
        <p:spPr bwMode="auto">
          <a:xfrm>
            <a:off x="683568" y="3645024"/>
            <a:ext cx="5688632" cy="2873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1689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825352" y="404664"/>
            <a:ext cx="6203032" cy="1143000"/>
          </a:xfrm>
        </p:spPr>
        <p:txBody>
          <a:bodyPr>
            <a:noAutofit/>
          </a:bodyPr>
          <a:lstStyle/>
          <a:p>
            <a:r>
              <a:rPr lang="fr-CA" sz="3600" dirty="0" smtClean="0">
                <a:solidFill>
                  <a:srgbClr val="002060"/>
                </a:solidFill>
              </a:rPr>
              <a:t>Efficacité des visites de soutien : </a:t>
            </a:r>
            <a:br>
              <a:rPr lang="fr-CA" sz="3600" dirty="0" smtClean="0">
                <a:solidFill>
                  <a:srgbClr val="002060"/>
                </a:solidFill>
              </a:rPr>
            </a:br>
            <a:r>
              <a:rPr lang="fr-CA" sz="3600" u="sng" dirty="0">
                <a:solidFill>
                  <a:srgbClr val="002060"/>
                </a:solidFill>
              </a:rPr>
              <a:t>I</a:t>
            </a:r>
            <a:r>
              <a:rPr lang="fr-CA" sz="3600" u="sng" dirty="0" smtClean="0">
                <a:solidFill>
                  <a:srgbClr val="002060"/>
                </a:solidFill>
              </a:rPr>
              <a:t>ntensité de service</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745232" y="2032248"/>
            <a:ext cx="7283152" cy="1396752"/>
          </a:xfrm>
        </p:spPr>
        <p:txBody>
          <a:bodyPr>
            <a:normAutofit/>
          </a:bodyPr>
          <a:lstStyle/>
          <a:p>
            <a:pPr marL="0" indent="0">
              <a:buNone/>
            </a:pPr>
            <a:r>
              <a:rPr lang="fr-CA" sz="2400" u="sng" dirty="0" smtClean="0">
                <a:solidFill>
                  <a:srgbClr val="002060"/>
                </a:solidFill>
              </a:rPr>
              <a:t>Différences pré-post :</a:t>
            </a:r>
            <a:r>
              <a:rPr lang="fr-CA" sz="2400" dirty="0" smtClean="0">
                <a:solidFill>
                  <a:srgbClr val="002060"/>
                </a:solidFill>
              </a:rPr>
              <a:t> </a:t>
            </a:r>
            <a:r>
              <a:rPr lang="fr-CA" sz="2400" dirty="0">
                <a:solidFill>
                  <a:srgbClr val="002060"/>
                </a:solidFill>
              </a:rPr>
              <a:t>p</a:t>
            </a:r>
            <a:r>
              <a:rPr lang="fr-CA" sz="2400" dirty="0" smtClean="0">
                <a:solidFill>
                  <a:srgbClr val="002060"/>
                </a:solidFill>
              </a:rPr>
              <a:t>our les 8 équipes (provenant de 3 régions différentes), voici le résultat à la suite des visites de soutien.</a:t>
            </a:r>
            <a:endParaRPr lang="fr-CA" sz="2400" dirty="0">
              <a:solidFill>
                <a:srgbClr val="002060"/>
              </a:solidFill>
            </a:endParaRPr>
          </a:p>
        </p:txBody>
      </p:sp>
      <p:graphicFrame>
        <p:nvGraphicFramePr>
          <p:cNvPr id="7" name="Graphique 6"/>
          <p:cNvGraphicFramePr>
            <a:graphicFrameLocks/>
          </p:cNvGraphicFramePr>
          <p:nvPr>
            <p:custDataLst>
              <p:tags r:id="rId3"/>
            </p:custDataLst>
            <p:extLst>
              <p:ext uri="{D42A27DB-BD31-4B8C-83A1-F6EECF244321}">
                <p14:modId xmlns:p14="http://schemas.microsoft.com/office/powerpoint/2010/main" val="3466593500"/>
              </p:ext>
            </p:extLst>
          </p:nvPr>
        </p:nvGraphicFramePr>
        <p:xfrm>
          <a:off x="745232" y="3429000"/>
          <a:ext cx="6083173" cy="313062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36788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825352" y="404664"/>
            <a:ext cx="6203032" cy="1143000"/>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u="sng" dirty="0">
                <a:solidFill>
                  <a:srgbClr val="002060"/>
                </a:solidFill>
              </a:rPr>
              <a:t>I</a:t>
            </a:r>
            <a:r>
              <a:rPr lang="fr-CA" sz="3600" u="sng" dirty="0" smtClean="0">
                <a:solidFill>
                  <a:srgbClr val="002060"/>
                </a:solidFill>
              </a:rPr>
              <a:t>ntensité de service</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755576" y="1844824"/>
            <a:ext cx="7200800" cy="1440160"/>
          </a:xfrm>
        </p:spPr>
        <p:txBody>
          <a:bodyPr>
            <a:normAutofit/>
          </a:bodyPr>
          <a:lstStyle/>
          <a:p>
            <a:pPr marL="0" indent="0">
              <a:buNone/>
            </a:pPr>
            <a:r>
              <a:rPr lang="fr-CA" sz="2400" u="sng" dirty="0" smtClean="0">
                <a:solidFill>
                  <a:srgbClr val="002060"/>
                </a:solidFill>
              </a:rPr>
              <a:t>Différences pré-post</a:t>
            </a:r>
            <a:r>
              <a:rPr lang="fr-CA" sz="2400" u="sng" dirty="0">
                <a:solidFill>
                  <a:srgbClr val="002060"/>
                </a:solidFill>
              </a:rPr>
              <a:t> </a:t>
            </a:r>
            <a:r>
              <a:rPr lang="fr-CA" sz="2400" u="sng" dirty="0" smtClean="0">
                <a:solidFill>
                  <a:srgbClr val="002060"/>
                </a:solidFill>
              </a:rPr>
              <a:t>et comparaison avec l’ensemble des équipes SIV du Québec </a:t>
            </a:r>
            <a:br>
              <a:rPr lang="fr-CA" sz="2400" u="sng" dirty="0" smtClean="0">
                <a:solidFill>
                  <a:srgbClr val="002060"/>
                </a:solidFill>
              </a:rPr>
            </a:br>
            <a:r>
              <a:rPr lang="fr-CA" sz="2400" dirty="0" smtClean="0">
                <a:solidFill>
                  <a:srgbClr val="002060"/>
                </a:solidFill>
              </a:rPr>
              <a:t>(51 équipes, 11 régions administratives).</a:t>
            </a:r>
            <a:endParaRPr lang="fr-CA" sz="2400" dirty="0">
              <a:solidFill>
                <a:srgbClr val="002060"/>
              </a:solidFill>
            </a:endParaRPr>
          </a:p>
        </p:txBody>
      </p:sp>
      <p:graphicFrame>
        <p:nvGraphicFramePr>
          <p:cNvPr id="8" name="Graphique 7"/>
          <p:cNvGraphicFramePr>
            <a:graphicFrameLocks/>
          </p:cNvGraphicFramePr>
          <p:nvPr>
            <p:custDataLst>
              <p:tags r:id="rId3"/>
            </p:custDataLst>
            <p:extLst>
              <p:ext uri="{D42A27DB-BD31-4B8C-83A1-F6EECF244321}">
                <p14:modId xmlns:p14="http://schemas.microsoft.com/office/powerpoint/2010/main" val="2161337950"/>
              </p:ext>
            </p:extLst>
          </p:nvPr>
        </p:nvGraphicFramePr>
        <p:xfrm>
          <a:off x="323528" y="3068960"/>
          <a:ext cx="6840760" cy="3600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89404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763688" y="404664"/>
            <a:ext cx="6347048" cy="1143000"/>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dirty="0" smtClean="0">
                <a:solidFill>
                  <a:srgbClr val="002060"/>
                </a:solidFill>
              </a:rPr>
              <a:t> </a:t>
            </a:r>
            <a:r>
              <a:rPr lang="fr-CA" sz="3600" u="sng" dirty="0" smtClean="0">
                <a:solidFill>
                  <a:srgbClr val="002060"/>
                </a:solidFill>
              </a:rPr>
              <a:t>Taux de ré-hospitalisation</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745232" y="2061942"/>
            <a:ext cx="7499176" cy="2231154"/>
          </a:xfrm>
        </p:spPr>
        <p:txBody>
          <a:bodyPr>
            <a:normAutofit/>
          </a:bodyPr>
          <a:lstStyle/>
          <a:p>
            <a:pPr marL="0" indent="0">
              <a:buNone/>
            </a:pPr>
            <a:r>
              <a:rPr lang="fr-CA" sz="2300" dirty="0">
                <a:solidFill>
                  <a:srgbClr val="002060"/>
                </a:solidFill>
              </a:rPr>
              <a:t>L</a:t>
            </a:r>
            <a:r>
              <a:rPr lang="fr-CA" sz="2300" dirty="0" smtClean="0">
                <a:solidFill>
                  <a:srgbClr val="002060"/>
                </a:solidFill>
              </a:rPr>
              <a:t>ien significatif entre le pourcentage de 0 et 1 rencontre et le taux de ré-hospitalisation de la clientèle (corrélation de .42). Donc la diminution significative du nombre de 0 et 1 rencontre (28 % à 18 %) devrait avoir un effet sur le taux de ré-hospitalisation.</a:t>
            </a:r>
            <a:endParaRPr lang="fr-CA" sz="2300" dirty="0">
              <a:solidFill>
                <a:srgbClr val="002060"/>
              </a:solidFill>
            </a:endParaRPr>
          </a:p>
        </p:txBody>
      </p:sp>
      <p:graphicFrame>
        <p:nvGraphicFramePr>
          <p:cNvPr id="6" name="Graphique 5"/>
          <p:cNvGraphicFramePr>
            <a:graphicFrameLocks/>
          </p:cNvGraphicFramePr>
          <p:nvPr>
            <p:custDataLst>
              <p:tags r:id="rId3"/>
            </p:custDataLst>
            <p:extLst>
              <p:ext uri="{D42A27DB-BD31-4B8C-83A1-F6EECF244321}">
                <p14:modId xmlns:p14="http://schemas.microsoft.com/office/powerpoint/2010/main" val="3557696602"/>
              </p:ext>
            </p:extLst>
          </p:nvPr>
        </p:nvGraphicFramePr>
        <p:xfrm>
          <a:off x="1043608" y="3861048"/>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664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829816" y="2130425"/>
            <a:ext cx="6910536" cy="1470025"/>
          </a:xfrm>
        </p:spPr>
        <p:txBody>
          <a:bodyPr>
            <a:normAutofit fontScale="90000"/>
          </a:bodyPr>
          <a:lstStyle/>
          <a:p>
            <a:r>
              <a:rPr lang="fr-CA" dirty="0" smtClean="0">
                <a:solidFill>
                  <a:srgbClr val="002060"/>
                </a:solidFill>
              </a:rPr>
              <a:t/>
            </a:r>
            <a:br>
              <a:rPr lang="fr-CA" dirty="0" smtClean="0">
                <a:solidFill>
                  <a:srgbClr val="002060"/>
                </a:solidFill>
              </a:rPr>
            </a:br>
            <a:r>
              <a:rPr lang="fr-CA" b="1" dirty="0">
                <a:solidFill>
                  <a:srgbClr val="002060"/>
                </a:solidFill>
              </a:rPr>
              <a:t>Quête d’amélioration, quête de valorisation</a:t>
            </a:r>
            <a:r>
              <a:rPr lang="fr-CA" dirty="0">
                <a:solidFill>
                  <a:srgbClr val="002060"/>
                </a:solidFill>
              </a:rPr>
              <a:t/>
            </a:r>
            <a:br>
              <a:rPr lang="fr-CA" dirty="0">
                <a:solidFill>
                  <a:srgbClr val="002060"/>
                </a:solidFill>
              </a:rPr>
            </a:br>
            <a:endParaRPr lang="fr-CA" dirty="0">
              <a:solidFill>
                <a:srgbClr val="002060"/>
              </a:solidFill>
            </a:endParaRPr>
          </a:p>
        </p:txBody>
      </p:sp>
      <p:sp>
        <p:nvSpPr>
          <p:cNvPr id="3" name="Sous-titre 2"/>
          <p:cNvSpPr>
            <a:spLocks noGrp="1"/>
          </p:cNvSpPr>
          <p:nvPr>
            <p:ph type="subTitle" idx="1"/>
            <p:custDataLst>
              <p:tags r:id="rId2"/>
            </p:custDataLst>
          </p:nvPr>
        </p:nvSpPr>
        <p:spPr>
          <a:xfrm>
            <a:off x="899592" y="4124672"/>
            <a:ext cx="6400800" cy="1752600"/>
          </a:xfrm>
        </p:spPr>
        <p:txBody>
          <a:bodyPr>
            <a:noAutofit/>
          </a:bodyPr>
          <a:lstStyle/>
          <a:p>
            <a:r>
              <a:rPr lang="fr-CA" sz="2200" dirty="0"/>
              <a:t>Centre national d’excellence en santé mentale (</a:t>
            </a:r>
            <a:r>
              <a:rPr lang="fr-CA" sz="2200" dirty="0" smtClean="0"/>
              <a:t>CNESM)</a:t>
            </a:r>
          </a:p>
          <a:p>
            <a:r>
              <a:rPr lang="fr-CA" sz="2200" dirty="0" smtClean="0"/>
              <a:t>JASM – 3 mai 2016</a:t>
            </a:r>
          </a:p>
          <a:p>
            <a:endParaRPr lang="fr-CA" sz="2200" dirty="0" smtClean="0"/>
          </a:p>
          <a:p>
            <a:r>
              <a:rPr lang="fr-CA" sz="2200" dirty="0" smtClean="0"/>
              <a:t>Michel Gilbert</a:t>
            </a:r>
          </a:p>
          <a:p>
            <a:pPr>
              <a:spcBef>
                <a:spcPts val="0"/>
              </a:spcBef>
            </a:pPr>
            <a:r>
              <a:rPr lang="fr-CA" sz="2200" dirty="0" smtClean="0"/>
              <a:t>Coordonnateur </a:t>
            </a:r>
            <a:endParaRPr lang="fr-CA" sz="2200" dirty="0"/>
          </a:p>
        </p:txBody>
      </p:sp>
      <p:pic>
        <p:nvPicPr>
          <p:cNvPr id="4" name="Image 3"/>
          <p:cNvPicPr>
            <a:picLocks noChangeAspect="1"/>
          </p:cNvPicPr>
          <p:nvPr>
            <p:custDataLst>
              <p:tags r:id="rId3"/>
            </p:custDataLst>
          </p:nvPr>
        </p:nvPicPr>
        <p:blipFill>
          <a:blip r:embed="rId5">
            <a:extLst>
              <a:ext uri="{28A0092B-C50C-407E-A947-70E740481C1C}">
                <a14:useLocalDpi xmlns:a14="http://schemas.microsoft.com/office/drawing/2010/main" val="0"/>
              </a:ext>
            </a:extLst>
          </a:blip>
          <a:stretch>
            <a:fillRect/>
          </a:stretch>
        </p:blipFill>
        <p:spPr>
          <a:xfrm>
            <a:off x="1907704" y="332656"/>
            <a:ext cx="5976664" cy="786403"/>
          </a:xfrm>
          <a:prstGeom prst="rect">
            <a:avLst/>
          </a:prstGeom>
        </p:spPr>
      </p:pic>
    </p:spTree>
    <p:extLst>
      <p:ext uri="{BB962C8B-B14F-4D97-AF65-F5344CB8AC3E}">
        <p14:creationId xmlns:p14="http://schemas.microsoft.com/office/powerpoint/2010/main" val="2335459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835696" y="476672"/>
            <a:ext cx="6203032" cy="1066130"/>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u="sng" dirty="0" smtClean="0">
                <a:solidFill>
                  <a:srgbClr val="002060"/>
                </a:solidFill>
              </a:rPr>
              <a:t>Plan d’intervention</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601216" y="1916832"/>
            <a:ext cx="7715200" cy="1756792"/>
          </a:xfrm>
        </p:spPr>
        <p:txBody>
          <a:bodyPr>
            <a:normAutofit/>
          </a:bodyPr>
          <a:lstStyle/>
          <a:p>
            <a:pPr marL="0" indent="0">
              <a:buNone/>
            </a:pPr>
            <a:r>
              <a:rPr lang="fr-CA" sz="2400" u="sng" dirty="0" smtClean="0">
                <a:solidFill>
                  <a:srgbClr val="002060"/>
                </a:solidFill>
              </a:rPr>
              <a:t>Défi pour les équipes SIV :</a:t>
            </a:r>
            <a:r>
              <a:rPr lang="fr-CA" sz="2400" dirty="0" smtClean="0">
                <a:solidFill>
                  <a:srgbClr val="002060"/>
                </a:solidFill>
              </a:rPr>
              <a:t>  % bas de plans d’intervention complétés. </a:t>
            </a:r>
          </a:p>
          <a:p>
            <a:pPr marL="0" indent="0" algn="ctr">
              <a:buNone/>
            </a:pPr>
            <a:r>
              <a:rPr lang="fr-CA" sz="1800" dirty="0" smtClean="0">
                <a:solidFill>
                  <a:srgbClr val="002060"/>
                </a:solidFill>
              </a:rPr>
              <a:t>Situation au Québec avant février 2015 et celles de notre sous-groupe d’équipes (seulement 6 car 2 ont des données incomplètes).</a:t>
            </a:r>
          </a:p>
          <a:p>
            <a:pPr marL="0" indent="0">
              <a:buNone/>
            </a:pPr>
            <a:endParaRPr lang="fr-CA" sz="2400" dirty="0" smtClean="0">
              <a:solidFill>
                <a:srgbClr val="002060"/>
              </a:solidFill>
            </a:endParaRPr>
          </a:p>
          <a:p>
            <a:pPr marL="0" indent="0">
              <a:buNone/>
            </a:pPr>
            <a:endParaRPr lang="fr-CA" sz="2400" dirty="0">
              <a:solidFill>
                <a:srgbClr val="002060"/>
              </a:solidFill>
            </a:endParaRPr>
          </a:p>
        </p:txBody>
      </p:sp>
      <p:graphicFrame>
        <p:nvGraphicFramePr>
          <p:cNvPr id="6" name="Graphique 5"/>
          <p:cNvGraphicFramePr>
            <a:graphicFrameLocks/>
          </p:cNvGraphicFramePr>
          <p:nvPr>
            <p:custDataLst>
              <p:tags r:id="rId3"/>
            </p:custDataLst>
            <p:extLst>
              <p:ext uri="{D42A27DB-BD31-4B8C-83A1-F6EECF244321}">
                <p14:modId xmlns:p14="http://schemas.microsoft.com/office/powerpoint/2010/main" val="1379818957"/>
              </p:ext>
            </p:extLst>
          </p:nvPr>
        </p:nvGraphicFramePr>
        <p:xfrm>
          <a:off x="179512" y="3356992"/>
          <a:ext cx="6624736" cy="331236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01136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835696" y="562670"/>
            <a:ext cx="6275040" cy="850106"/>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u="sng" dirty="0" smtClean="0">
                <a:solidFill>
                  <a:srgbClr val="002060"/>
                </a:solidFill>
              </a:rPr>
              <a:t>Coordination des services</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529208" y="1916832"/>
            <a:ext cx="7787208" cy="1972816"/>
          </a:xfrm>
        </p:spPr>
        <p:txBody>
          <a:bodyPr>
            <a:normAutofit/>
          </a:bodyPr>
          <a:lstStyle/>
          <a:p>
            <a:pPr marL="0" indent="0">
              <a:buNone/>
            </a:pPr>
            <a:r>
              <a:rPr lang="fr-CA" sz="2300" u="sng" dirty="0" smtClean="0">
                <a:solidFill>
                  <a:srgbClr val="002060"/>
                </a:solidFill>
              </a:rPr>
              <a:t>Défi pour les intervenants au SIV :</a:t>
            </a:r>
            <a:r>
              <a:rPr lang="fr-CA" sz="2300" dirty="0" smtClean="0">
                <a:solidFill>
                  <a:srgbClr val="002060"/>
                </a:solidFill>
              </a:rPr>
              <a:t> de par leur fonction, assurer une coordination de service, prendre contact avec les proches et les familles, la communauté et les équipes médicales.</a:t>
            </a:r>
          </a:p>
          <a:p>
            <a:pPr marL="0" indent="0" algn="ctr">
              <a:buNone/>
            </a:pPr>
            <a:r>
              <a:rPr lang="fr-CA" sz="1800" dirty="0">
                <a:solidFill>
                  <a:srgbClr val="002060"/>
                </a:solidFill>
              </a:rPr>
              <a:t>L</a:t>
            </a:r>
            <a:r>
              <a:rPr lang="fr-CA" sz="1800" dirty="0" smtClean="0">
                <a:solidFill>
                  <a:srgbClr val="002060"/>
                </a:solidFill>
              </a:rPr>
              <a:t>e pourcentage de personnes pour lequel l’intervenant a eu un contact en personne au cours des 6 derniers mois. </a:t>
            </a:r>
          </a:p>
          <a:p>
            <a:pPr marL="0" indent="0">
              <a:buNone/>
            </a:pPr>
            <a:endParaRPr lang="fr-CA" sz="2400" dirty="0" smtClean="0">
              <a:solidFill>
                <a:srgbClr val="002060"/>
              </a:solidFill>
            </a:endParaRPr>
          </a:p>
          <a:p>
            <a:pPr marL="0" indent="0">
              <a:buNone/>
            </a:pPr>
            <a:endParaRPr lang="fr-CA" sz="2400" dirty="0">
              <a:solidFill>
                <a:srgbClr val="002060"/>
              </a:solidFill>
            </a:endParaRPr>
          </a:p>
        </p:txBody>
      </p:sp>
      <p:graphicFrame>
        <p:nvGraphicFramePr>
          <p:cNvPr id="7" name="Graphique 6"/>
          <p:cNvGraphicFramePr>
            <a:graphicFrameLocks/>
          </p:cNvGraphicFramePr>
          <p:nvPr>
            <p:custDataLst>
              <p:tags r:id="rId3"/>
            </p:custDataLst>
            <p:extLst>
              <p:ext uri="{D42A27DB-BD31-4B8C-83A1-F6EECF244321}">
                <p14:modId xmlns:p14="http://schemas.microsoft.com/office/powerpoint/2010/main" val="1566548136"/>
              </p:ext>
            </p:extLst>
          </p:nvPr>
        </p:nvGraphicFramePr>
        <p:xfrm>
          <a:off x="683568" y="3717032"/>
          <a:ext cx="4968552" cy="302433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93056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custDataLst>
              <p:tags r:id="rId1"/>
            </p:custDataLst>
          </p:nvPr>
        </p:nvSpPr>
        <p:spPr>
          <a:xfrm>
            <a:off x="1907704" y="476672"/>
            <a:ext cx="6203032" cy="1143000"/>
          </a:xfrm>
        </p:spPr>
        <p:txBody>
          <a:bodyPr>
            <a:noAutofit/>
          </a:bodyPr>
          <a:lstStyle/>
          <a:p>
            <a:r>
              <a:rPr lang="fr-CA" sz="3600" dirty="0" smtClean="0">
                <a:solidFill>
                  <a:srgbClr val="002060"/>
                </a:solidFill>
              </a:rPr>
              <a:t>Efficacité des visites de soutien :</a:t>
            </a:r>
            <a:br>
              <a:rPr lang="fr-CA" sz="3600" dirty="0" smtClean="0">
                <a:solidFill>
                  <a:srgbClr val="002060"/>
                </a:solidFill>
              </a:rPr>
            </a:br>
            <a:r>
              <a:rPr lang="fr-CA" sz="3600" u="sng" dirty="0" smtClean="0">
                <a:solidFill>
                  <a:srgbClr val="002060"/>
                </a:solidFill>
              </a:rPr>
              <a:t>Coordination des services</a:t>
            </a:r>
            <a:endParaRPr lang="fr-CA" sz="3600" u="sng" dirty="0">
              <a:solidFill>
                <a:srgbClr val="002060"/>
              </a:solidFill>
            </a:endParaRPr>
          </a:p>
        </p:txBody>
      </p:sp>
      <p:sp>
        <p:nvSpPr>
          <p:cNvPr id="5" name="Espace réservé du contenu 4"/>
          <p:cNvSpPr>
            <a:spLocks noGrp="1"/>
          </p:cNvSpPr>
          <p:nvPr>
            <p:ph idx="1"/>
            <p:custDataLst>
              <p:tags r:id="rId2"/>
            </p:custDataLst>
          </p:nvPr>
        </p:nvSpPr>
        <p:spPr>
          <a:xfrm>
            <a:off x="745232" y="2176264"/>
            <a:ext cx="6995120" cy="892696"/>
          </a:xfrm>
        </p:spPr>
        <p:txBody>
          <a:bodyPr>
            <a:normAutofit/>
          </a:bodyPr>
          <a:lstStyle/>
          <a:p>
            <a:pPr marL="0" indent="0">
              <a:buNone/>
            </a:pPr>
            <a:r>
              <a:rPr lang="fr-CA" sz="2400" dirty="0">
                <a:solidFill>
                  <a:srgbClr val="002060"/>
                </a:solidFill>
              </a:rPr>
              <a:t>D</a:t>
            </a:r>
            <a:r>
              <a:rPr lang="fr-CA" sz="2400" dirty="0" smtClean="0">
                <a:solidFill>
                  <a:srgbClr val="002060"/>
                </a:solidFill>
              </a:rPr>
              <a:t>onnées en intégrant le comparatif provincial.</a:t>
            </a:r>
          </a:p>
        </p:txBody>
      </p:sp>
      <p:graphicFrame>
        <p:nvGraphicFramePr>
          <p:cNvPr id="6" name="Graphique 5"/>
          <p:cNvGraphicFramePr>
            <a:graphicFrameLocks/>
          </p:cNvGraphicFramePr>
          <p:nvPr>
            <p:custDataLst>
              <p:tags r:id="rId3"/>
            </p:custDataLst>
            <p:extLst>
              <p:ext uri="{D42A27DB-BD31-4B8C-83A1-F6EECF244321}">
                <p14:modId xmlns:p14="http://schemas.microsoft.com/office/powerpoint/2010/main" val="1833369695"/>
              </p:ext>
            </p:extLst>
          </p:nvPr>
        </p:nvGraphicFramePr>
        <p:xfrm>
          <a:off x="457200" y="2924944"/>
          <a:ext cx="6336704" cy="36724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76586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763688" y="459693"/>
            <a:ext cx="6480720" cy="1143000"/>
          </a:xfrm>
        </p:spPr>
        <p:txBody>
          <a:bodyPr/>
          <a:lstStyle/>
          <a:p>
            <a:r>
              <a:rPr lang="fr-CA" sz="3400" dirty="0" smtClean="0">
                <a:solidFill>
                  <a:srgbClr val="002060"/>
                </a:solidFill>
              </a:rPr>
              <a:t>Le point de vue des équipes SIV…</a:t>
            </a:r>
            <a:endParaRPr lang="fr-CA" sz="3400" dirty="0">
              <a:solidFill>
                <a:srgbClr val="002060"/>
              </a:solidFill>
            </a:endParaRPr>
          </a:p>
        </p:txBody>
      </p:sp>
      <p:sp>
        <p:nvSpPr>
          <p:cNvPr id="3" name="Espace réservé du contenu 2"/>
          <p:cNvSpPr>
            <a:spLocks noGrp="1"/>
          </p:cNvSpPr>
          <p:nvPr>
            <p:ph idx="1"/>
            <p:custDataLst>
              <p:tags r:id="rId2"/>
            </p:custDataLst>
          </p:nvPr>
        </p:nvSpPr>
        <p:spPr>
          <a:xfrm>
            <a:off x="323528" y="1888232"/>
            <a:ext cx="7427168" cy="4781128"/>
          </a:xfrm>
        </p:spPr>
        <p:txBody>
          <a:bodyPr>
            <a:noAutofit/>
          </a:bodyPr>
          <a:lstStyle/>
          <a:p>
            <a:pPr marL="0" indent="0">
              <a:spcBef>
                <a:spcPts val="0"/>
              </a:spcBef>
              <a:spcAft>
                <a:spcPts val="600"/>
              </a:spcAft>
              <a:buNone/>
            </a:pPr>
            <a:r>
              <a:rPr lang="fr-CA" sz="1800" b="1" dirty="0" smtClean="0">
                <a:solidFill>
                  <a:srgbClr val="002060"/>
                </a:solidFill>
              </a:rPr>
              <a:t>Gestionnaires d'équipe SIV (Montérégie)</a:t>
            </a:r>
          </a:p>
          <a:p>
            <a:pPr marL="0" indent="0">
              <a:spcBef>
                <a:spcPts val="0"/>
              </a:spcBef>
              <a:buNone/>
            </a:pPr>
            <a:r>
              <a:rPr lang="fr-CA" sz="1800" dirty="0" smtClean="0">
                <a:solidFill>
                  <a:srgbClr val="002060"/>
                </a:solidFill>
              </a:rPr>
              <a:t>Denis Foret : Le Point Commun (St-Jean)</a:t>
            </a:r>
          </a:p>
          <a:p>
            <a:pPr marL="0" indent="0">
              <a:spcBef>
                <a:spcPts val="0"/>
              </a:spcBef>
              <a:buNone/>
            </a:pPr>
            <a:r>
              <a:rPr lang="fr-CA" sz="1800" dirty="0" smtClean="0">
                <a:solidFill>
                  <a:srgbClr val="002060"/>
                </a:solidFill>
              </a:rPr>
              <a:t>Guy Lemieux : Centre psychosocial (St-Hyacinthe)</a:t>
            </a:r>
          </a:p>
          <a:p>
            <a:pPr marL="0" indent="0">
              <a:spcBef>
                <a:spcPts val="0"/>
              </a:spcBef>
              <a:spcAft>
                <a:spcPts val="1200"/>
              </a:spcAft>
              <a:buNone/>
            </a:pPr>
            <a:r>
              <a:rPr lang="fr-CA" sz="1800" dirty="0" smtClean="0">
                <a:solidFill>
                  <a:srgbClr val="002060"/>
                </a:solidFill>
              </a:rPr>
              <a:t>Alexandra </a:t>
            </a:r>
            <a:r>
              <a:rPr lang="fr-CA" sz="1800" dirty="0" err="1" smtClean="0">
                <a:solidFill>
                  <a:srgbClr val="002060"/>
                </a:solidFill>
              </a:rPr>
              <a:t>Laliberté</a:t>
            </a:r>
            <a:r>
              <a:rPr lang="fr-CA" sz="1800" dirty="0" smtClean="0">
                <a:solidFill>
                  <a:srgbClr val="002060"/>
                </a:solidFill>
              </a:rPr>
              <a:t> : Le Tournant (Suroît, Vaudreuil, Haut St-Laurent)</a:t>
            </a:r>
          </a:p>
          <a:p>
            <a:pPr marL="0" indent="0">
              <a:spcBef>
                <a:spcPts val="0"/>
              </a:spcBef>
              <a:buNone/>
            </a:pPr>
            <a:r>
              <a:rPr lang="fr-CA" sz="1800" b="1" dirty="0" smtClean="0">
                <a:solidFill>
                  <a:srgbClr val="002060"/>
                </a:solidFill>
              </a:rPr>
              <a:t>Questions :</a:t>
            </a:r>
          </a:p>
          <a:p>
            <a:pPr>
              <a:spcBef>
                <a:spcPts val="0"/>
              </a:spcBef>
              <a:spcAft>
                <a:spcPts val="600"/>
              </a:spcAft>
            </a:pPr>
            <a:r>
              <a:rPr lang="fr-CA" sz="1800" dirty="0" smtClean="0">
                <a:solidFill>
                  <a:srgbClr val="002060"/>
                </a:solidFill>
              </a:rPr>
              <a:t>En quoi le processus d'homologation sur la pratique SIV a été favorable à votre organisation de services ?</a:t>
            </a:r>
          </a:p>
          <a:p>
            <a:pPr>
              <a:spcBef>
                <a:spcPts val="0"/>
              </a:spcBef>
              <a:spcAft>
                <a:spcPts val="600"/>
              </a:spcAft>
            </a:pPr>
            <a:r>
              <a:rPr lang="fr-CA" sz="1800" dirty="0" smtClean="0">
                <a:solidFill>
                  <a:srgbClr val="002060"/>
                </a:solidFill>
              </a:rPr>
              <a:t>En quoi le processus d'homologation a un impact sur les pratiques cliniques ?</a:t>
            </a:r>
          </a:p>
          <a:p>
            <a:pPr>
              <a:spcBef>
                <a:spcPts val="0"/>
              </a:spcBef>
              <a:spcAft>
                <a:spcPts val="600"/>
              </a:spcAft>
            </a:pPr>
            <a:r>
              <a:rPr lang="fr-CA" sz="1800" dirty="0" smtClean="0">
                <a:solidFill>
                  <a:srgbClr val="002060"/>
                </a:solidFill>
              </a:rPr>
              <a:t>Quels sont les défis que vous avez rencontrés ou que vous observez dans cette démarche ?</a:t>
            </a:r>
          </a:p>
          <a:p>
            <a:pPr>
              <a:spcBef>
                <a:spcPts val="0"/>
              </a:spcBef>
            </a:pPr>
            <a:r>
              <a:rPr lang="fr-CA" sz="1800" dirty="0" smtClean="0">
                <a:solidFill>
                  <a:srgbClr val="002060"/>
                </a:solidFill>
              </a:rPr>
              <a:t>De votre point de vue, quels sont les avantages de cette démarche pour :</a:t>
            </a:r>
          </a:p>
          <a:p>
            <a:pPr lvl="1">
              <a:spcBef>
                <a:spcPts val="0"/>
              </a:spcBef>
            </a:pPr>
            <a:r>
              <a:rPr lang="fr-CA" sz="1800" dirty="0" smtClean="0">
                <a:solidFill>
                  <a:srgbClr val="002060"/>
                </a:solidFill>
                <a:effectLst/>
              </a:rPr>
              <a:t>la gestion ?</a:t>
            </a:r>
          </a:p>
          <a:p>
            <a:pPr lvl="1">
              <a:spcBef>
                <a:spcPts val="0"/>
              </a:spcBef>
            </a:pPr>
            <a:r>
              <a:rPr lang="fr-CA" sz="1800" dirty="0" smtClean="0">
                <a:solidFill>
                  <a:srgbClr val="002060"/>
                </a:solidFill>
                <a:effectLst/>
              </a:rPr>
              <a:t>les intervenants ?</a:t>
            </a:r>
          </a:p>
          <a:p>
            <a:pPr lvl="1">
              <a:spcBef>
                <a:spcPts val="0"/>
              </a:spcBef>
            </a:pPr>
            <a:r>
              <a:rPr lang="fr-CA" sz="1800" dirty="0" smtClean="0">
                <a:solidFill>
                  <a:srgbClr val="002060"/>
                </a:solidFill>
                <a:effectLst/>
              </a:rPr>
              <a:t>la clientèle ?</a:t>
            </a:r>
          </a:p>
        </p:txBody>
      </p:sp>
    </p:spTree>
    <p:extLst>
      <p:ext uri="{BB962C8B-B14F-4D97-AF65-F5344CB8AC3E}">
        <p14:creationId xmlns:p14="http://schemas.microsoft.com/office/powerpoint/2010/main" val="743083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395536" y="1600200"/>
            <a:ext cx="7355160" cy="4525963"/>
          </a:xfrm>
        </p:spPr>
        <p:txBody>
          <a:bodyPr/>
          <a:lstStyle/>
          <a:p>
            <a:pPr marL="0" indent="0" algn="ctr">
              <a:buNone/>
            </a:pPr>
            <a:endParaRPr lang="fr-CA" dirty="0" smtClean="0"/>
          </a:p>
          <a:p>
            <a:pPr marL="0" indent="0" algn="ctr">
              <a:buNone/>
            </a:pPr>
            <a:r>
              <a:rPr lang="fr-CA" sz="6000" dirty="0" smtClean="0">
                <a:solidFill>
                  <a:srgbClr val="002060"/>
                </a:solidFill>
              </a:rPr>
              <a:t>Merci !</a:t>
            </a:r>
          </a:p>
          <a:p>
            <a:pPr marL="0" indent="0">
              <a:buNone/>
            </a:pPr>
            <a:endParaRPr lang="fr-CA" dirty="0"/>
          </a:p>
          <a:p>
            <a:pPr marL="0" indent="0" algn="ctr">
              <a:buNone/>
            </a:pPr>
            <a:r>
              <a:rPr lang="fr-CA" dirty="0" smtClean="0">
                <a:hlinkClick r:id="rId3"/>
              </a:rPr>
              <a:t>michel.gilbert.cnesm@msss.gouv.qc.ca</a:t>
            </a:r>
            <a:endParaRPr lang="fr-CA" dirty="0" smtClean="0"/>
          </a:p>
          <a:p>
            <a:pPr marL="0" indent="0">
              <a:buNone/>
            </a:pPr>
            <a:endParaRPr lang="fr-CA" dirty="0"/>
          </a:p>
        </p:txBody>
      </p:sp>
    </p:spTree>
    <p:extLst>
      <p:ext uri="{BB962C8B-B14F-4D97-AF65-F5344CB8AC3E}">
        <p14:creationId xmlns:p14="http://schemas.microsoft.com/office/powerpoint/2010/main" val="1659633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2041376" y="485800"/>
            <a:ext cx="5122912" cy="1143000"/>
          </a:xfrm>
        </p:spPr>
        <p:txBody>
          <a:bodyPr/>
          <a:lstStyle/>
          <a:p>
            <a:r>
              <a:rPr lang="fr-CA" sz="4000" dirty="0" smtClean="0">
                <a:solidFill>
                  <a:srgbClr val="002060"/>
                </a:solidFill>
              </a:rPr>
              <a:t>Mission du CNESM</a:t>
            </a:r>
            <a:endParaRPr lang="fr-CA" sz="4000" dirty="0">
              <a:solidFill>
                <a:srgbClr val="002060"/>
              </a:solidFill>
            </a:endParaRPr>
          </a:p>
        </p:txBody>
      </p:sp>
      <p:sp>
        <p:nvSpPr>
          <p:cNvPr id="3" name="Espace réservé du contenu 2"/>
          <p:cNvSpPr>
            <a:spLocks noGrp="1"/>
          </p:cNvSpPr>
          <p:nvPr>
            <p:ph idx="1"/>
            <p:custDataLst>
              <p:tags r:id="rId2"/>
            </p:custDataLst>
          </p:nvPr>
        </p:nvSpPr>
        <p:spPr>
          <a:xfrm>
            <a:off x="539552" y="2176264"/>
            <a:ext cx="7067128" cy="4205064"/>
          </a:xfrm>
        </p:spPr>
        <p:txBody>
          <a:bodyPr>
            <a:normAutofit/>
          </a:bodyPr>
          <a:lstStyle/>
          <a:p>
            <a:pPr marL="82550" indent="0" algn="ctr">
              <a:spcAft>
                <a:spcPts val="1800"/>
              </a:spcAft>
              <a:buNone/>
            </a:pPr>
            <a:r>
              <a:rPr lang="en-CA" sz="2800" dirty="0" smtClean="0">
                <a:solidFill>
                  <a:srgbClr val="002060"/>
                </a:solidFill>
              </a:rPr>
              <a:t>Relevant de la Direction de la santé </a:t>
            </a:r>
            <a:r>
              <a:rPr lang="fr-CA" sz="2800" dirty="0" smtClean="0">
                <a:solidFill>
                  <a:srgbClr val="002060"/>
                </a:solidFill>
              </a:rPr>
              <a:t>mentale </a:t>
            </a:r>
            <a:r>
              <a:rPr lang="en-CA" sz="2800" dirty="0" smtClean="0">
                <a:solidFill>
                  <a:srgbClr val="002060"/>
                </a:solidFill>
              </a:rPr>
              <a:t>(DSM) au MSSS</a:t>
            </a:r>
            <a:endParaRPr lang="fr-CA" sz="2800" dirty="0" smtClean="0">
              <a:solidFill>
                <a:srgbClr val="002060"/>
              </a:solidFill>
            </a:endParaRPr>
          </a:p>
          <a:p>
            <a:pPr marL="82550" indent="0" algn="ctr">
              <a:buNone/>
            </a:pPr>
            <a:r>
              <a:rPr lang="fr-CA" sz="2800" dirty="0" smtClean="0">
                <a:solidFill>
                  <a:srgbClr val="002060"/>
                </a:solidFill>
              </a:rPr>
              <a:t>Le CNESM, depuis juillet 2008, a pour mission d’agir à titre de leader national sur le plan du déploiement des pratiques cliniques de qualité pour des clientèles ciblées en santé mentale, en s’appuyant sur la littérature scientifique (</a:t>
            </a:r>
            <a:r>
              <a:rPr lang="fr-CA" sz="2800" dirty="0" err="1" smtClean="0">
                <a:solidFill>
                  <a:srgbClr val="002060"/>
                </a:solidFill>
              </a:rPr>
              <a:t>Evidence</a:t>
            </a:r>
            <a:r>
              <a:rPr lang="fr-CA" sz="2800" dirty="0" smtClean="0">
                <a:solidFill>
                  <a:srgbClr val="002060"/>
                </a:solidFill>
              </a:rPr>
              <a:t> </a:t>
            </a:r>
            <a:r>
              <a:rPr lang="fr-CA" sz="2800" dirty="0" err="1" smtClean="0">
                <a:solidFill>
                  <a:srgbClr val="002060"/>
                </a:solidFill>
              </a:rPr>
              <a:t>Based</a:t>
            </a:r>
            <a:r>
              <a:rPr lang="fr-CA" sz="2800" dirty="0" smtClean="0">
                <a:solidFill>
                  <a:srgbClr val="002060"/>
                </a:solidFill>
              </a:rPr>
              <a:t> Practices)</a:t>
            </a:r>
          </a:p>
        </p:txBody>
      </p:sp>
    </p:spTree>
    <p:extLst>
      <p:ext uri="{BB962C8B-B14F-4D97-AF65-F5344CB8AC3E}">
        <p14:creationId xmlns:p14="http://schemas.microsoft.com/office/powerpoint/2010/main" val="1951013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35696" y="485800"/>
            <a:ext cx="5122912" cy="1215008"/>
          </a:xfrm>
        </p:spPr>
        <p:txBody>
          <a:bodyPr/>
          <a:lstStyle/>
          <a:p>
            <a:r>
              <a:rPr lang="fr-CA" sz="4000" dirty="0" smtClean="0">
                <a:solidFill>
                  <a:srgbClr val="002060"/>
                </a:solidFill>
              </a:rPr>
              <a:t>Buts du CNESM</a:t>
            </a:r>
            <a:endParaRPr lang="fr-CA" sz="4000" dirty="0">
              <a:solidFill>
                <a:srgbClr val="002060"/>
              </a:solidFill>
            </a:endParaRPr>
          </a:p>
        </p:txBody>
      </p:sp>
      <p:sp>
        <p:nvSpPr>
          <p:cNvPr id="3" name="Espace réservé du contenu 2"/>
          <p:cNvSpPr>
            <a:spLocks noGrp="1"/>
          </p:cNvSpPr>
          <p:nvPr>
            <p:ph idx="1"/>
            <p:custDataLst>
              <p:tags r:id="rId2"/>
            </p:custDataLst>
          </p:nvPr>
        </p:nvSpPr>
        <p:spPr>
          <a:xfrm>
            <a:off x="745232" y="2348880"/>
            <a:ext cx="6707088" cy="3168352"/>
          </a:xfrm>
        </p:spPr>
        <p:txBody>
          <a:bodyPr/>
          <a:lstStyle/>
          <a:p>
            <a:pPr marL="0" indent="0" algn="ctr">
              <a:buNone/>
            </a:pPr>
            <a:r>
              <a:rPr lang="fr-CA" sz="2800" dirty="0" smtClean="0">
                <a:solidFill>
                  <a:srgbClr val="002060"/>
                </a:solidFill>
              </a:rPr>
              <a:t>Appuyé par une équipe multidisciplinaire d’experts du domaine de la santé mentale, le CNESM offre des services de consultation et de soutien destinés aux gestionnaires et aux équipes d’intervenants du réseau public et communautaire</a:t>
            </a:r>
          </a:p>
        </p:txBody>
      </p:sp>
    </p:spTree>
    <p:extLst>
      <p:ext uri="{BB962C8B-B14F-4D97-AF65-F5344CB8AC3E}">
        <p14:creationId xmlns:p14="http://schemas.microsoft.com/office/powerpoint/2010/main" val="2673358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97360" y="485800"/>
            <a:ext cx="5338936" cy="1143000"/>
          </a:xfrm>
        </p:spPr>
        <p:txBody>
          <a:bodyPr/>
          <a:lstStyle/>
          <a:p>
            <a:r>
              <a:rPr lang="fr-CA" sz="4000" dirty="0" smtClean="0">
                <a:solidFill>
                  <a:srgbClr val="002060"/>
                </a:solidFill>
              </a:rPr>
              <a:t>Volets d’interventions</a:t>
            </a:r>
            <a:endParaRPr lang="fr-CA" sz="4000" dirty="0">
              <a:solidFill>
                <a:srgbClr val="002060"/>
              </a:solidFill>
            </a:endParaRPr>
          </a:p>
        </p:txBody>
      </p:sp>
      <p:sp>
        <p:nvSpPr>
          <p:cNvPr id="3" name="Espace réservé du contenu 2"/>
          <p:cNvSpPr>
            <a:spLocks noGrp="1"/>
          </p:cNvSpPr>
          <p:nvPr>
            <p:ph idx="1"/>
            <p:custDataLst>
              <p:tags r:id="rId2"/>
            </p:custDataLst>
          </p:nvPr>
        </p:nvSpPr>
        <p:spPr>
          <a:xfrm>
            <a:off x="683568" y="2104256"/>
            <a:ext cx="6851104" cy="3484984"/>
          </a:xfrm>
        </p:spPr>
        <p:txBody>
          <a:bodyPr/>
          <a:lstStyle/>
          <a:p>
            <a:pPr marL="536575" indent="-454025" algn="just"/>
            <a:r>
              <a:rPr lang="en-CA" sz="2800" dirty="0" smtClean="0">
                <a:solidFill>
                  <a:srgbClr val="002060"/>
                </a:solidFill>
              </a:rPr>
              <a:t>S</a:t>
            </a:r>
            <a:r>
              <a:rPr lang="fr-CA" sz="2800" dirty="0" err="1" smtClean="0">
                <a:solidFill>
                  <a:srgbClr val="002060"/>
                </a:solidFill>
              </a:rPr>
              <a:t>uivi</a:t>
            </a:r>
            <a:r>
              <a:rPr lang="fr-CA" sz="2800" dirty="0" smtClean="0">
                <a:solidFill>
                  <a:srgbClr val="002060"/>
                </a:solidFill>
              </a:rPr>
              <a:t> intensif dans le milieu (SIM)</a:t>
            </a:r>
          </a:p>
          <a:p>
            <a:pPr marL="536575" indent="-454025" algn="just">
              <a:buNone/>
            </a:pPr>
            <a:endParaRPr lang="en-CA" sz="2800" dirty="0" smtClean="0">
              <a:solidFill>
                <a:srgbClr val="002060"/>
              </a:solidFill>
            </a:endParaRPr>
          </a:p>
          <a:p>
            <a:pPr marL="536575" indent="-454025" algn="just"/>
            <a:r>
              <a:rPr lang="fr-CA" sz="2800" dirty="0" smtClean="0">
                <a:solidFill>
                  <a:srgbClr val="002060"/>
                </a:solidFill>
              </a:rPr>
              <a:t>Soutien d’intensité variable (SIV)</a:t>
            </a:r>
          </a:p>
          <a:p>
            <a:pPr marL="536575" indent="-454025" algn="just">
              <a:buNone/>
            </a:pPr>
            <a:endParaRPr lang="en-CA" sz="2800" dirty="0" smtClean="0">
              <a:solidFill>
                <a:srgbClr val="002060"/>
              </a:solidFill>
            </a:endParaRPr>
          </a:p>
          <a:p>
            <a:pPr marL="536575" indent="-454025" algn="just"/>
            <a:r>
              <a:rPr lang="fr-CA" sz="2800" dirty="0" smtClean="0">
                <a:solidFill>
                  <a:srgbClr val="002060"/>
                </a:solidFill>
              </a:rPr>
              <a:t>Offre de service 1</a:t>
            </a:r>
            <a:r>
              <a:rPr lang="fr-CA" sz="2800" baseline="30000" dirty="0" smtClean="0">
                <a:solidFill>
                  <a:srgbClr val="002060"/>
                </a:solidFill>
              </a:rPr>
              <a:t>re</a:t>
            </a:r>
            <a:r>
              <a:rPr lang="fr-CA" sz="2800" dirty="0" smtClean="0">
                <a:solidFill>
                  <a:srgbClr val="002060"/>
                </a:solidFill>
              </a:rPr>
              <a:t> ligne santé mentale adulte (SMA)</a:t>
            </a:r>
          </a:p>
        </p:txBody>
      </p:sp>
    </p:spTree>
    <p:extLst>
      <p:ext uri="{BB962C8B-B14F-4D97-AF65-F5344CB8AC3E}">
        <p14:creationId xmlns:p14="http://schemas.microsoft.com/office/powerpoint/2010/main" val="2040258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79712" y="476672"/>
            <a:ext cx="4752528" cy="1143000"/>
          </a:xfrm>
        </p:spPr>
        <p:txBody>
          <a:bodyPr/>
          <a:lstStyle/>
          <a:p>
            <a:r>
              <a:rPr lang="fr-CA" sz="4000" dirty="0" smtClean="0">
                <a:solidFill>
                  <a:srgbClr val="11488B"/>
                </a:solidFill>
              </a:rPr>
              <a:t>Équipe - CNESM</a:t>
            </a:r>
            <a:endParaRPr lang="fr-CA" sz="4000" dirty="0"/>
          </a:p>
        </p:txBody>
      </p:sp>
      <p:sp>
        <p:nvSpPr>
          <p:cNvPr id="3" name="Espace réservé du contenu 2"/>
          <p:cNvSpPr>
            <a:spLocks noGrp="1"/>
          </p:cNvSpPr>
          <p:nvPr>
            <p:ph idx="1"/>
            <p:custDataLst>
              <p:tags r:id="rId2"/>
            </p:custDataLst>
          </p:nvPr>
        </p:nvSpPr>
        <p:spPr>
          <a:xfrm>
            <a:off x="395536" y="1783357"/>
            <a:ext cx="7283152" cy="4525963"/>
          </a:xfrm>
        </p:spPr>
        <p:txBody>
          <a:bodyPr/>
          <a:lstStyle/>
          <a:p>
            <a:pPr marL="536575" indent="-454025" algn="just">
              <a:lnSpc>
                <a:spcPct val="150000"/>
              </a:lnSpc>
              <a:spcBef>
                <a:spcPts val="0"/>
              </a:spcBef>
            </a:pPr>
            <a:r>
              <a:rPr lang="fr-CA" sz="2800" dirty="0" smtClean="0">
                <a:solidFill>
                  <a:srgbClr val="002060"/>
                </a:solidFill>
              </a:rPr>
              <a:t>Équipes de 6 conseillers (SIM, SIV, 1</a:t>
            </a:r>
            <a:r>
              <a:rPr lang="fr-CA" sz="2800" baseline="30000" dirty="0" smtClean="0">
                <a:solidFill>
                  <a:srgbClr val="002060"/>
                </a:solidFill>
              </a:rPr>
              <a:t>re</a:t>
            </a:r>
            <a:r>
              <a:rPr lang="fr-CA" sz="2800" dirty="0" smtClean="0">
                <a:solidFill>
                  <a:srgbClr val="002060"/>
                </a:solidFill>
              </a:rPr>
              <a:t> ligne)</a:t>
            </a:r>
          </a:p>
          <a:p>
            <a:pPr marL="536575" indent="-454025" algn="just">
              <a:lnSpc>
                <a:spcPct val="150000"/>
              </a:lnSpc>
            </a:pPr>
            <a:r>
              <a:rPr lang="fr-CA" sz="2800" dirty="0" smtClean="0">
                <a:solidFill>
                  <a:srgbClr val="002060"/>
                </a:solidFill>
              </a:rPr>
              <a:t>Une agente administrative</a:t>
            </a:r>
          </a:p>
          <a:p>
            <a:pPr marL="536575" indent="-454025" algn="just">
              <a:lnSpc>
                <a:spcPct val="150000"/>
              </a:lnSpc>
            </a:pPr>
            <a:r>
              <a:rPr lang="fr-CA" sz="2800" dirty="0" smtClean="0">
                <a:solidFill>
                  <a:srgbClr val="002060"/>
                </a:solidFill>
              </a:rPr>
              <a:t>Deux agents de recherche</a:t>
            </a:r>
          </a:p>
          <a:p>
            <a:pPr marL="536575" indent="-454025" algn="just">
              <a:lnSpc>
                <a:spcPct val="150000"/>
              </a:lnSpc>
            </a:pPr>
            <a:r>
              <a:rPr lang="fr-CA" sz="2800" dirty="0" smtClean="0">
                <a:solidFill>
                  <a:srgbClr val="002060"/>
                </a:solidFill>
              </a:rPr>
              <a:t>Deux chercheurs associés :</a:t>
            </a:r>
          </a:p>
          <a:p>
            <a:pPr marL="987425" lvl="1" indent="-450850" algn="just">
              <a:lnSpc>
                <a:spcPct val="150000"/>
              </a:lnSpc>
              <a:buFont typeface="Wingdings" panose="05000000000000000000" pitchFamily="2" charset="2"/>
              <a:buChar char="ü"/>
            </a:pPr>
            <a:r>
              <a:rPr lang="fr-CA" sz="2400" dirty="0" smtClean="0">
                <a:solidFill>
                  <a:srgbClr val="002060"/>
                </a:solidFill>
              </a:rPr>
              <a:t>Docteur Alain Lesage, CIUSSS Est Mtl (IUSMM) </a:t>
            </a:r>
          </a:p>
          <a:p>
            <a:pPr marL="987425" lvl="1" indent="-450850" algn="just">
              <a:lnSpc>
                <a:spcPct val="150000"/>
              </a:lnSpc>
              <a:spcBef>
                <a:spcPts val="0"/>
              </a:spcBef>
              <a:buFont typeface="Wingdings" panose="05000000000000000000" pitchFamily="2" charset="2"/>
              <a:buChar char="ü"/>
            </a:pPr>
            <a:r>
              <a:rPr lang="fr-CA" sz="2400" dirty="0" smtClean="0">
                <a:solidFill>
                  <a:srgbClr val="002060"/>
                </a:solidFill>
              </a:rPr>
              <a:t>Docteur Éric Latimer, CIUSSS Ouest Mtl (IUSMD)</a:t>
            </a:r>
          </a:p>
          <a:p>
            <a:endParaRPr lang="fr-CA" dirty="0">
              <a:solidFill>
                <a:srgbClr val="002060"/>
              </a:solidFill>
            </a:endParaRPr>
          </a:p>
        </p:txBody>
      </p:sp>
    </p:spTree>
    <p:extLst>
      <p:ext uri="{BB962C8B-B14F-4D97-AF65-F5344CB8AC3E}">
        <p14:creationId xmlns:p14="http://schemas.microsoft.com/office/powerpoint/2010/main" val="3317955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619672" y="413792"/>
            <a:ext cx="6563072" cy="1143000"/>
          </a:xfrm>
        </p:spPr>
        <p:txBody>
          <a:bodyPr>
            <a:noAutofit/>
          </a:bodyPr>
          <a:lstStyle/>
          <a:p>
            <a:r>
              <a:rPr lang="fr-CA" sz="3400" dirty="0" smtClean="0">
                <a:solidFill>
                  <a:srgbClr val="11488B"/>
                </a:solidFill>
              </a:rPr>
              <a:t>État de situation provincial des activités du CNESM - Volet SIM</a:t>
            </a:r>
            <a:endParaRPr lang="fr-CA" sz="3400" dirty="0"/>
          </a:p>
        </p:txBody>
      </p:sp>
      <p:sp>
        <p:nvSpPr>
          <p:cNvPr id="3" name="Espace réservé du contenu 2"/>
          <p:cNvSpPr>
            <a:spLocks noGrp="1"/>
          </p:cNvSpPr>
          <p:nvPr>
            <p:ph idx="1"/>
            <p:custDataLst>
              <p:tags r:id="rId2"/>
            </p:custDataLst>
          </p:nvPr>
        </p:nvSpPr>
        <p:spPr>
          <a:xfrm>
            <a:off x="611560" y="1988840"/>
            <a:ext cx="6995120" cy="4608512"/>
          </a:xfrm>
        </p:spPr>
        <p:txBody>
          <a:bodyPr>
            <a:normAutofit/>
          </a:bodyPr>
          <a:lstStyle/>
          <a:p>
            <a:pPr marL="0" indent="0">
              <a:spcBef>
                <a:spcPts val="0"/>
              </a:spcBef>
              <a:buNone/>
            </a:pPr>
            <a:r>
              <a:rPr lang="fr-CA" sz="2400" b="1" dirty="0" smtClean="0">
                <a:solidFill>
                  <a:srgbClr val="002060"/>
                </a:solidFill>
              </a:rPr>
              <a:t>Actuellement :</a:t>
            </a:r>
          </a:p>
          <a:p>
            <a:pPr marL="0" indent="0">
              <a:spcBef>
                <a:spcPts val="0"/>
              </a:spcBef>
              <a:spcAft>
                <a:spcPts val="1200"/>
              </a:spcAft>
              <a:buNone/>
            </a:pPr>
            <a:r>
              <a:rPr lang="fr-CA" sz="2400" dirty="0" smtClean="0">
                <a:solidFill>
                  <a:srgbClr val="002060"/>
                </a:solidFill>
              </a:rPr>
              <a:t>48 équipes SIM (5 ETC et +)</a:t>
            </a:r>
          </a:p>
          <a:p>
            <a:pPr marL="0" indent="0">
              <a:spcBef>
                <a:spcPts val="0"/>
              </a:spcBef>
              <a:buNone/>
            </a:pPr>
            <a:r>
              <a:rPr lang="fr-CA" sz="2400" u="sng" dirty="0" smtClean="0">
                <a:solidFill>
                  <a:srgbClr val="002060"/>
                </a:solidFill>
              </a:rPr>
              <a:t>Défis :</a:t>
            </a:r>
          </a:p>
          <a:p>
            <a:pPr marL="355600" indent="-355600">
              <a:spcBef>
                <a:spcPts val="300"/>
              </a:spcBef>
              <a:spcAft>
                <a:spcPts val="300"/>
              </a:spcAft>
            </a:pPr>
            <a:r>
              <a:rPr lang="fr-CA" sz="2200" dirty="0" smtClean="0">
                <a:solidFill>
                  <a:srgbClr val="002060"/>
                </a:solidFill>
              </a:rPr>
              <a:t>Processus systématique de révision du requis SIM</a:t>
            </a:r>
          </a:p>
          <a:p>
            <a:pPr marL="355600" indent="-355600">
              <a:spcBef>
                <a:spcPts val="300"/>
              </a:spcBef>
              <a:spcAft>
                <a:spcPts val="300"/>
              </a:spcAft>
            </a:pPr>
            <a:r>
              <a:rPr lang="fr-CA" sz="2200" dirty="0" smtClean="0">
                <a:solidFill>
                  <a:srgbClr val="002060"/>
                </a:solidFill>
              </a:rPr>
              <a:t>Avoir un plan d’intervention soutenant les forces du client et des interventions qui le reflète</a:t>
            </a:r>
          </a:p>
          <a:p>
            <a:pPr marL="355600" indent="-355600">
              <a:spcBef>
                <a:spcPts val="300"/>
              </a:spcBef>
              <a:spcAft>
                <a:spcPts val="300"/>
              </a:spcAft>
            </a:pPr>
            <a:r>
              <a:rPr lang="fr-CA" sz="2200" dirty="0" smtClean="0">
                <a:solidFill>
                  <a:srgbClr val="002060"/>
                </a:solidFill>
              </a:rPr>
              <a:t>Arrimage avec les équipes SIV</a:t>
            </a:r>
          </a:p>
          <a:p>
            <a:pPr marL="355600" indent="-355600">
              <a:spcBef>
                <a:spcPts val="300"/>
              </a:spcBef>
              <a:spcAft>
                <a:spcPts val="300"/>
              </a:spcAft>
            </a:pPr>
            <a:r>
              <a:rPr lang="fr-CA" sz="2200" dirty="0" smtClean="0">
                <a:solidFill>
                  <a:srgbClr val="002060"/>
                </a:solidFill>
              </a:rPr>
              <a:t>Psychiatres assignés à l’équipe</a:t>
            </a:r>
          </a:p>
          <a:p>
            <a:pPr marL="355600" indent="-355600">
              <a:spcBef>
                <a:spcPts val="300"/>
              </a:spcBef>
              <a:spcAft>
                <a:spcPts val="300"/>
              </a:spcAft>
            </a:pPr>
            <a:r>
              <a:rPr lang="fr-CA" sz="2200" dirty="0" smtClean="0">
                <a:solidFill>
                  <a:srgbClr val="002060"/>
                </a:solidFill>
              </a:rPr>
              <a:t>Spécialistes </a:t>
            </a:r>
            <a:r>
              <a:rPr lang="fr-CA" sz="2200" u="sng" dirty="0" smtClean="0">
                <a:solidFill>
                  <a:srgbClr val="002060"/>
                </a:solidFill>
              </a:rPr>
              <a:t>formés</a:t>
            </a:r>
            <a:r>
              <a:rPr lang="fr-CA" sz="2200" dirty="0" smtClean="0">
                <a:solidFill>
                  <a:srgbClr val="002060"/>
                </a:solidFill>
              </a:rPr>
              <a:t> intégrés dans l’équipe</a:t>
            </a:r>
          </a:p>
          <a:p>
            <a:pPr marL="355600" indent="-355600">
              <a:spcBef>
                <a:spcPts val="300"/>
              </a:spcBef>
              <a:spcAft>
                <a:spcPts val="300"/>
              </a:spcAft>
            </a:pPr>
            <a:r>
              <a:rPr lang="fr-CA" sz="2200" dirty="0" smtClean="0">
                <a:solidFill>
                  <a:srgbClr val="002060"/>
                </a:solidFill>
              </a:rPr>
              <a:t>Interventions orientées et soutenant le rétablissement</a:t>
            </a:r>
          </a:p>
          <a:p>
            <a:pPr marL="355600" indent="-355600">
              <a:spcBef>
                <a:spcPts val="300"/>
              </a:spcBef>
              <a:spcAft>
                <a:spcPts val="300"/>
              </a:spcAft>
            </a:pPr>
            <a:r>
              <a:rPr lang="fr-CA" sz="2200" dirty="0" smtClean="0">
                <a:solidFill>
                  <a:srgbClr val="002060"/>
                </a:solidFill>
              </a:rPr>
              <a:t>Compétence en TCC, Approche/force, EM</a:t>
            </a:r>
          </a:p>
        </p:txBody>
      </p:sp>
    </p:spTree>
    <p:extLst>
      <p:ext uri="{BB962C8B-B14F-4D97-AF65-F5344CB8AC3E}">
        <p14:creationId xmlns:p14="http://schemas.microsoft.com/office/powerpoint/2010/main" val="680704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97360" y="404664"/>
            <a:ext cx="6059016" cy="1143000"/>
          </a:xfrm>
        </p:spPr>
        <p:txBody>
          <a:bodyPr>
            <a:noAutofit/>
          </a:bodyPr>
          <a:lstStyle/>
          <a:p>
            <a:r>
              <a:rPr lang="fr-CA" sz="3400" dirty="0" smtClean="0">
                <a:solidFill>
                  <a:srgbClr val="11488B"/>
                </a:solidFill>
              </a:rPr>
              <a:t>État de situation provincial des activités du CNESM - Volet SIM</a:t>
            </a:r>
            <a:endParaRPr lang="fr-CA" sz="3400" dirty="0"/>
          </a:p>
        </p:txBody>
      </p:sp>
      <p:sp>
        <p:nvSpPr>
          <p:cNvPr id="3" name="Espace réservé du contenu 2"/>
          <p:cNvSpPr>
            <a:spLocks noGrp="1"/>
          </p:cNvSpPr>
          <p:nvPr>
            <p:ph idx="1"/>
            <p:custDataLst>
              <p:tags r:id="rId2"/>
            </p:custDataLst>
          </p:nvPr>
        </p:nvSpPr>
        <p:spPr>
          <a:xfrm>
            <a:off x="529208" y="2132856"/>
            <a:ext cx="7355160" cy="3701008"/>
          </a:xfrm>
        </p:spPr>
        <p:txBody>
          <a:bodyPr/>
          <a:lstStyle/>
          <a:p>
            <a:pPr marL="0" indent="0">
              <a:spcAft>
                <a:spcPts val="1200"/>
              </a:spcAft>
              <a:buNone/>
            </a:pPr>
            <a:r>
              <a:rPr lang="fr-CA" sz="2600" u="sng" dirty="0" smtClean="0">
                <a:solidFill>
                  <a:srgbClr val="002060"/>
                </a:solidFill>
              </a:rPr>
              <a:t>Indicateurs de performances</a:t>
            </a:r>
            <a:endParaRPr lang="fr-CA" sz="2600" u="sng" dirty="0">
              <a:solidFill>
                <a:srgbClr val="002060"/>
              </a:solidFill>
            </a:endParaRPr>
          </a:p>
          <a:p>
            <a:pPr marL="452438" indent="-369888">
              <a:spcAft>
                <a:spcPts val="600"/>
              </a:spcAft>
            </a:pPr>
            <a:r>
              <a:rPr lang="fr-CA" sz="2600" dirty="0" smtClean="0">
                <a:solidFill>
                  <a:srgbClr val="002060"/>
                </a:solidFill>
              </a:rPr>
              <a:t>Le nombre d’équipe à haute fidélité</a:t>
            </a:r>
          </a:p>
          <a:p>
            <a:pPr marL="812800" lvl="1" indent="-409575">
              <a:buFont typeface="Wingdings" panose="05000000000000000000" pitchFamily="2" charset="2"/>
              <a:buChar char="ü"/>
            </a:pPr>
            <a:r>
              <a:rPr lang="fr-CA" sz="2600" dirty="0" smtClean="0">
                <a:solidFill>
                  <a:srgbClr val="002060"/>
                </a:solidFill>
              </a:rPr>
              <a:t>Le nombre de spécialistes formés</a:t>
            </a:r>
          </a:p>
          <a:p>
            <a:pPr marL="812800" lvl="1" indent="-409575">
              <a:buFont typeface="Wingdings" panose="05000000000000000000" pitchFamily="2" charset="2"/>
              <a:buChar char="ü"/>
            </a:pPr>
            <a:r>
              <a:rPr lang="fr-CA" sz="2600" dirty="0" smtClean="0">
                <a:solidFill>
                  <a:srgbClr val="002060"/>
                </a:solidFill>
              </a:rPr>
              <a:t>Le nombre d’équipes avec psychiatres assignés</a:t>
            </a:r>
          </a:p>
          <a:p>
            <a:pPr marL="812800" lvl="1" indent="-409575">
              <a:spcAft>
                <a:spcPts val="1800"/>
              </a:spcAft>
              <a:buFont typeface="Wingdings" panose="05000000000000000000" pitchFamily="2" charset="2"/>
              <a:buChar char="ü"/>
            </a:pPr>
            <a:r>
              <a:rPr lang="fr-CA" sz="2600" dirty="0" smtClean="0">
                <a:solidFill>
                  <a:srgbClr val="002060"/>
                </a:solidFill>
              </a:rPr>
              <a:t>Le nombre d’équipes avec PA</a:t>
            </a:r>
          </a:p>
          <a:p>
            <a:pPr marL="452438" indent="-369888"/>
            <a:r>
              <a:rPr lang="fr-CA" sz="2600" dirty="0" smtClean="0">
                <a:solidFill>
                  <a:srgbClr val="002060"/>
                </a:solidFill>
              </a:rPr>
              <a:t>Le nombre de PI avec critères qualitatifs</a:t>
            </a:r>
          </a:p>
        </p:txBody>
      </p:sp>
    </p:spTree>
    <p:extLst>
      <p:ext uri="{BB962C8B-B14F-4D97-AF65-F5344CB8AC3E}">
        <p14:creationId xmlns:p14="http://schemas.microsoft.com/office/powerpoint/2010/main" val="3648491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07704" y="404664"/>
            <a:ext cx="5976664" cy="1143000"/>
          </a:xfrm>
        </p:spPr>
        <p:txBody>
          <a:bodyPr>
            <a:noAutofit/>
          </a:bodyPr>
          <a:lstStyle/>
          <a:p>
            <a:r>
              <a:rPr lang="fr-CA" sz="3400" dirty="0" smtClean="0">
                <a:solidFill>
                  <a:srgbClr val="11488B"/>
                </a:solidFill>
              </a:rPr>
              <a:t>État de situation provincial des activités du CNESM - Volet SIV</a:t>
            </a:r>
            <a:endParaRPr lang="fr-CA" sz="3400" dirty="0"/>
          </a:p>
        </p:txBody>
      </p:sp>
      <p:sp>
        <p:nvSpPr>
          <p:cNvPr id="3" name="Espace réservé du contenu 2"/>
          <p:cNvSpPr>
            <a:spLocks noGrp="1"/>
          </p:cNvSpPr>
          <p:nvPr>
            <p:ph idx="1"/>
            <p:custDataLst>
              <p:tags r:id="rId2"/>
            </p:custDataLst>
          </p:nvPr>
        </p:nvSpPr>
        <p:spPr>
          <a:xfrm>
            <a:off x="683568" y="2132856"/>
            <a:ext cx="7200800" cy="4176464"/>
          </a:xfrm>
        </p:spPr>
        <p:txBody>
          <a:bodyPr>
            <a:noAutofit/>
          </a:bodyPr>
          <a:lstStyle/>
          <a:p>
            <a:pPr marL="0" indent="0">
              <a:spcBef>
                <a:spcPts val="0"/>
              </a:spcBef>
              <a:buNone/>
            </a:pPr>
            <a:r>
              <a:rPr lang="fr-CA" sz="2400" b="1" dirty="0" smtClean="0">
                <a:solidFill>
                  <a:srgbClr val="002060"/>
                </a:solidFill>
              </a:rPr>
              <a:t>Actuellement :</a:t>
            </a:r>
          </a:p>
          <a:p>
            <a:pPr marL="0" indent="0">
              <a:spcBef>
                <a:spcPts val="0"/>
              </a:spcBef>
              <a:spcAft>
                <a:spcPts val="1200"/>
              </a:spcAft>
              <a:buNone/>
            </a:pPr>
            <a:r>
              <a:rPr lang="fr-CA" sz="2400" dirty="0" smtClean="0">
                <a:solidFill>
                  <a:srgbClr val="002060"/>
                </a:solidFill>
              </a:rPr>
              <a:t>112 équipes SIV dont 24 (organisme communautaire)</a:t>
            </a:r>
          </a:p>
          <a:p>
            <a:pPr marL="0" indent="0">
              <a:spcBef>
                <a:spcPts val="0"/>
              </a:spcBef>
              <a:buNone/>
            </a:pPr>
            <a:r>
              <a:rPr lang="fr-CA" sz="2400" u="sng" dirty="0" smtClean="0">
                <a:solidFill>
                  <a:srgbClr val="002060"/>
                </a:solidFill>
              </a:rPr>
              <a:t>Défis :</a:t>
            </a:r>
          </a:p>
          <a:p>
            <a:pPr marL="536575" indent="-454025">
              <a:spcBef>
                <a:spcPts val="0"/>
              </a:spcBef>
              <a:spcAft>
                <a:spcPts val="600"/>
              </a:spcAft>
            </a:pPr>
            <a:r>
              <a:rPr lang="fr-CA" sz="2400" dirty="0" smtClean="0">
                <a:solidFill>
                  <a:srgbClr val="002060"/>
                </a:solidFill>
              </a:rPr>
              <a:t>Les plans d’intervention</a:t>
            </a:r>
          </a:p>
          <a:p>
            <a:pPr marL="536575" indent="-454025">
              <a:spcBef>
                <a:spcPts val="0"/>
              </a:spcBef>
              <a:spcAft>
                <a:spcPts val="600"/>
              </a:spcAft>
            </a:pPr>
            <a:r>
              <a:rPr lang="fr-CA" sz="2400" dirty="0" smtClean="0">
                <a:solidFill>
                  <a:srgbClr val="002060"/>
                </a:solidFill>
              </a:rPr>
              <a:t>Fréquence des contacts</a:t>
            </a:r>
          </a:p>
          <a:p>
            <a:pPr marL="536575" indent="-454025">
              <a:spcBef>
                <a:spcPts val="0"/>
              </a:spcBef>
              <a:spcAft>
                <a:spcPts val="600"/>
              </a:spcAft>
            </a:pPr>
            <a:r>
              <a:rPr lang="fr-CA" sz="2400" dirty="0" smtClean="0">
                <a:solidFill>
                  <a:srgbClr val="002060"/>
                </a:solidFill>
              </a:rPr>
              <a:t>Groupe d’âge 18-25 ans versus 51 ans +</a:t>
            </a:r>
          </a:p>
          <a:p>
            <a:pPr marL="536575" indent="-454025">
              <a:spcBef>
                <a:spcPts val="0"/>
              </a:spcBef>
              <a:spcAft>
                <a:spcPts val="600"/>
              </a:spcAft>
            </a:pPr>
            <a:r>
              <a:rPr lang="fr-CA" sz="2400" dirty="0" smtClean="0">
                <a:solidFill>
                  <a:srgbClr val="002060"/>
                </a:solidFill>
              </a:rPr>
              <a:t>Isolement des équipes p/r aux partenaires</a:t>
            </a:r>
          </a:p>
          <a:p>
            <a:pPr marL="536575" indent="-454025">
              <a:spcBef>
                <a:spcPts val="0"/>
              </a:spcBef>
              <a:spcAft>
                <a:spcPts val="600"/>
              </a:spcAft>
            </a:pPr>
            <a:r>
              <a:rPr lang="fr-CA" sz="2400" dirty="0" smtClean="0">
                <a:solidFill>
                  <a:srgbClr val="002060"/>
                </a:solidFill>
              </a:rPr>
              <a:t>Durée des épisodes</a:t>
            </a:r>
          </a:p>
          <a:p>
            <a:pPr marL="536575" indent="-454025">
              <a:spcBef>
                <a:spcPts val="0"/>
              </a:spcBef>
              <a:spcAft>
                <a:spcPts val="600"/>
              </a:spcAft>
            </a:pPr>
            <a:r>
              <a:rPr lang="fr-CA" sz="2400" dirty="0" smtClean="0">
                <a:solidFill>
                  <a:srgbClr val="002060"/>
                </a:solidFill>
              </a:rPr>
              <a:t>Outils de mesure d’impacts</a:t>
            </a:r>
          </a:p>
        </p:txBody>
      </p:sp>
    </p:spTree>
    <p:extLst>
      <p:ext uri="{BB962C8B-B14F-4D97-AF65-F5344CB8AC3E}">
        <p14:creationId xmlns:p14="http://schemas.microsoft.com/office/powerpoint/2010/main" val="40526788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5"/>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eme JAS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Theme JASM" id="{A61422ED-72F1-4B29-9BCE-6B9A2E95D1F1}" vid="{08E5D1E3-73FE-423F-933E-F810A9C52C50}"/>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Theme JASM</Template>
  <TotalTime>723</TotalTime>
  <Words>968</Words>
  <Application>Microsoft Office PowerPoint</Application>
  <PresentationFormat>Affichage à l'écran (4:3)</PresentationFormat>
  <Paragraphs>129</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Theme JASM</vt:lpstr>
      <vt:lpstr>Présentation PowerPoint</vt:lpstr>
      <vt:lpstr> Quête d’amélioration, quête de valorisation </vt:lpstr>
      <vt:lpstr>Mission du CNESM</vt:lpstr>
      <vt:lpstr>Buts du CNESM</vt:lpstr>
      <vt:lpstr>Volets d’interventions</vt:lpstr>
      <vt:lpstr>Équipe - CNESM</vt:lpstr>
      <vt:lpstr>État de situation provincial des activités du CNESM - Volet SIM</vt:lpstr>
      <vt:lpstr>État de situation provincial des activités du CNESM - Volet SIM</vt:lpstr>
      <vt:lpstr>État de situation provincial des activités du CNESM - Volet SIV</vt:lpstr>
      <vt:lpstr>État de situation provincial des activités du CNESM - Volet SIV</vt:lpstr>
      <vt:lpstr>État de situation provincial des activités du CNESM - Volet 1re ligne </vt:lpstr>
      <vt:lpstr>État de situation provincial des activités du CNESM - Volet 1re ligne </vt:lpstr>
      <vt:lpstr>Présentation PowerPoint</vt:lpstr>
      <vt:lpstr>Processus d’homologation   Volets SIM - SIV</vt:lpstr>
      <vt:lpstr>Impacts des activités d’appréciation des pratiques</vt:lpstr>
      <vt:lpstr>Efficacité des visites de soutien :  Intensité de service</vt:lpstr>
      <vt:lpstr>Efficacité des visites de soutien :  Intensité de service</vt:lpstr>
      <vt:lpstr>Efficacité des visites de soutien : Intensité de service</vt:lpstr>
      <vt:lpstr>Efficacité des visites de soutien :  Taux de ré-hospitalisation</vt:lpstr>
      <vt:lpstr>Efficacité des visites de soutien : Plan d’intervention</vt:lpstr>
      <vt:lpstr>Efficacité des visites de soutien : Coordination des services</vt:lpstr>
      <vt:lpstr>Efficacité des visites de soutien : Coordination des services</vt:lpstr>
      <vt:lpstr>Le point de vue des équipes SIV…</vt:lpstr>
      <vt:lpstr>Présentation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cnesm</dc:creator>
  <cp:lastModifiedBy>cnesm</cp:lastModifiedBy>
  <cp:revision>27</cp:revision>
  <dcterms:created xsi:type="dcterms:W3CDTF">2016-04-09T19:29:00Z</dcterms:created>
  <dcterms:modified xsi:type="dcterms:W3CDTF">2016-04-28T12:16:02Z</dcterms:modified>
</cp:coreProperties>
</file>