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9144000" cy="68580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a:defRPr>
        <a:latin typeface="Calibri"/>
        <a:ea typeface="Calibri"/>
        <a:cs typeface="Calibri"/>
        <a:sym typeface="Calibri"/>
      </a:defRPr>
    </a:lvl6pPr>
    <a:lvl7pPr>
      <a:defRPr>
        <a:latin typeface="Calibri"/>
        <a:ea typeface="Calibri"/>
        <a:cs typeface="Calibri"/>
        <a:sym typeface="Calibri"/>
      </a:defRPr>
    </a:lvl7pPr>
    <a:lvl8pPr>
      <a:defRPr>
        <a:latin typeface="Calibri"/>
        <a:ea typeface="Calibri"/>
        <a:cs typeface="Calibri"/>
        <a:sym typeface="Calibri"/>
      </a:defRPr>
    </a:lvl8pPr>
    <a:lvl9pPr>
      <a:defRPr>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b="def" i="def"/>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3CECE"/>
          </a:solidFill>
        </a:fill>
      </a:tcStyle>
    </a:wholeTbl>
    <a:band2H>
      <a:tcTxStyle b="def" i="def"/>
      <a:tcStyle>
        <a:tcBdr/>
        <a:fill>
          <a:solidFill>
            <a:srgbClr val="F1E8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E48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p:nvPr>
            <p:ph type="sldImg"/>
          </p:nvPr>
        </p:nvSpPr>
        <p:spPr>
          <a:xfrm>
            <a:off x="1143000" y="685800"/>
            <a:ext cx="4572000" cy="3429000"/>
          </a:xfrm>
          <a:prstGeom prst="rect">
            <a:avLst/>
          </a:prstGeom>
        </p:spPr>
        <p:txBody>
          <a:bodyPr/>
          <a:lstStyle/>
          <a:p>
            <a:pPr lvl="0"/>
          </a:p>
        </p:txBody>
      </p:sp>
      <p:sp>
        <p:nvSpPr>
          <p:cNvPr id="35" name="Shape 35"/>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6" name="Shape 6"/>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98989"/>
                </a:solidFill>
              </a:defRPr>
            </a:lvl1p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nvSpPr>
        <p:spPr>
          <a:xfrm>
            <a:off x="195798" y="5875734"/>
            <a:ext cx="876058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ln w="12700">
            <a:solidFill>
              <a:srgbClr val="83827D"/>
            </a:solidFill>
            <a:miter lim="400000"/>
          </a:ln>
        </p:spPr>
        <p:txBody>
          <a:bodyPr lIns="35718" tIns="35718" rIns="35718" bIns="35718" anchor="ctr"/>
          <a:lstStyle/>
          <a:p>
            <a:pPr lvl="0" defTabSz="457200">
              <a:defRPr sz="800">
                <a:latin typeface="+mj-lt"/>
                <a:ea typeface="+mj-ea"/>
                <a:cs typeface="+mj-cs"/>
                <a:sym typeface="Helvetica"/>
              </a:defRPr>
            </a:pPr>
          </a:p>
        </p:txBody>
      </p:sp>
      <p:sp>
        <p:nvSpPr>
          <p:cNvPr id="9" name="Shape 9"/>
          <p:cNvSpPr/>
          <p:nvPr/>
        </p:nvSpPr>
        <p:spPr>
          <a:xfrm>
            <a:off x="196453" y="196453"/>
            <a:ext cx="8751094" cy="6482954"/>
          </a:xfrm>
          <a:prstGeom prst="rect">
            <a:avLst/>
          </a:prstGeom>
          <a:ln w="12700">
            <a:solidFill>
              <a:srgbClr val="83827D"/>
            </a:solidFill>
            <a:miter lim="400000"/>
          </a:ln>
        </p:spPr>
        <p:txBody>
          <a:bodyPr lIns="35718" tIns="35718" rIns="35718" bIns="35718" anchor="ctr"/>
          <a:lstStyle/>
          <a:p>
            <a:pPr lvl="0" algn="ctr" defTabSz="584200">
              <a:defRPr sz="2400">
                <a:solidFill>
                  <a:srgbClr val="558AAB"/>
                </a:solidFill>
                <a:latin typeface="Helvetica Neue Bold Condensed"/>
                <a:ea typeface="Helvetica Neue Bold Condensed"/>
                <a:cs typeface="Helvetica Neue Bold Condensed"/>
                <a:sym typeface="Helvetica Neue Bold Condensed"/>
              </a:defRPr>
            </a:pPr>
          </a:p>
        </p:txBody>
      </p:sp>
      <p:sp>
        <p:nvSpPr>
          <p:cNvPr id="10" name="Shape 10"/>
          <p:cNvSpPr/>
          <p:nvPr>
            <p:ph type="title"/>
          </p:nvPr>
        </p:nvSpPr>
        <p:spPr>
          <a:xfrm>
            <a:off x="258960" y="5884664"/>
            <a:ext cx="7625955" cy="464344"/>
          </a:xfrm>
          <a:prstGeom prst="rect">
            <a:avLst/>
          </a:prstGeom>
        </p:spPr>
        <p:txBody>
          <a:bodyPr anchor="b"/>
          <a:lstStyle>
            <a:lvl1pPr>
              <a:lnSpc>
                <a:spcPct val="150000"/>
              </a:lnSpc>
              <a:defRPr cap="all" sz="2800">
                <a:solidFill>
                  <a:srgbClr val="DEDEDE"/>
                </a:solidFill>
                <a:latin typeface="Helvetica Neue Bold Condensed"/>
                <a:ea typeface="Helvetica Neue Bold Condensed"/>
                <a:cs typeface="Helvetica Neue Bold Condensed"/>
                <a:sym typeface="Helvetica Neue Bold Condensed"/>
              </a:defRPr>
            </a:lvl1pPr>
          </a:lstStyle>
          <a:p>
            <a:pPr lvl="0">
              <a:defRPr cap="none" sz="1800">
                <a:solidFill>
                  <a:srgbClr val="000000"/>
                </a:solidFill>
              </a:defRPr>
            </a:pPr>
            <a:r>
              <a:rPr cap="all" sz="2800">
                <a:solidFill>
                  <a:srgbClr val="DEDEDE"/>
                </a:solidFill>
              </a:rPr>
              <a:t>Title Text</a:t>
            </a:r>
          </a:p>
        </p:txBody>
      </p:sp>
      <p:sp>
        <p:nvSpPr>
          <p:cNvPr id="11" name="Shape 11"/>
          <p:cNvSpPr/>
          <p:nvPr>
            <p:ph type="body" idx="1"/>
          </p:nvPr>
        </p:nvSpPr>
        <p:spPr>
          <a:xfrm>
            <a:off x="258960" y="6340078"/>
            <a:ext cx="7625955" cy="303610"/>
          </a:xfrm>
          <a:prstGeom prst="rect">
            <a:avLst/>
          </a:prstGeom>
        </p:spPr>
        <p:txBody>
          <a:bodyPr anchor="t"/>
          <a:lstStyle>
            <a:lvl1pPr marL="0" indent="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1pPr>
            <a:lvl2pPr marL="0" indent="22860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2pPr>
            <a:lvl3pPr marL="0" indent="45720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3pPr>
            <a:lvl4pPr marL="0" indent="68580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4pPr>
            <a:lvl5pPr marL="0" indent="91440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5pPr>
          </a:lstStyle>
          <a:p>
            <a:pPr lvl="0">
              <a:defRPr cap="none" sz="1800">
                <a:solidFill>
                  <a:srgbClr val="000000"/>
                </a:solidFill>
              </a:defRPr>
            </a:pPr>
            <a:r>
              <a:rPr cap="all" sz="1600">
                <a:solidFill>
                  <a:srgbClr val="558AAB"/>
                </a:solidFill>
              </a:rPr>
              <a:t>Body Level One</a:t>
            </a:r>
            <a:endParaRPr cap="all" sz="1600">
              <a:solidFill>
                <a:srgbClr val="558AAB"/>
              </a:solidFill>
            </a:endParaRPr>
          </a:p>
          <a:p>
            <a:pPr lvl="1">
              <a:defRPr cap="none" sz="1800">
                <a:solidFill>
                  <a:srgbClr val="000000"/>
                </a:solidFill>
              </a:defRPr>
            </a:pPr>
            <a:r>
              <a:rPr cap="all" sz="1600">
                <a:solidFill>
                  <a:srgbClr val="558AAB"/>
                </a:solidFill>
              </a:rPr>
              <a:t>Body Level Two</a:t>
            </a:r>
            <a:endParaRPr cap="all" sz="1600">
              <a:solidFill>
                <a:srgbClr val="558AAB"/>
              </a:solidFill>
            </a:endParaRPr>
          </a:p>
          <a:p>
            <a:pPr lvl="2">
              <a:defRPr cap="none" sz="1800">
                <a:solidFill>
                  <a:srgbClr val="000000"/>
                </a:solidFill>
              </a:defRPr>
            </a:pPr>
            <a:r>
              <a:rPr cap="all" sz="1600">
                <a:solidFill>
                  <a:srgbClr val="558AAB"/>
                </a:solidFill>
              </a:rPr>
              <a:t>Body Level Three</a:t>
            </a:r>
            <a:endParaRPr cap="all" sz="1600">
              <a:solidFill>
                <a:srgbClr val="558AAB"/>
              </a:solidFill>
            </a:endParaRPr>
          </a:p>
          <a:p>
            <a:pPr lvl="3">
              <a:defRPr cap="none" sz="1800">
                <a:solidFill>
                  <a:srgbClr val="000000"/>
                </a:solidFill>
              </a:defRPr>
            </a:pPr>
            <a:r>
              <a:rPr cap="all" sz="1600">
                <a:solidFill>
                  <a:srgbClr val="558AAB"/>
                </a:solidFill>
              </a:rPr>
              <a:t>Body Level Four</a:t>
            </a:r>
            <a:endParaRPr cap="all" sz="1600">
              <a:solidFill>
                <a:srgbClr val="558AAB"/>
              </a:solidFill>
            </a:endParaRPr>
          </a:p>
          <a:p>
            <a:pPr lvl="4">
              <a:defRPr cap="none" sz="1800">
                <a:solidFill>
                  <a:srgbClr val="000000"/>
                </a:solidFill>
              </a:defRPr>
            </a:pPr>
            <a:r>
              <a:rPr cap="all" sz="1600">
                <a:solidFill>
                  <a:srgbClr val="558AAB"/>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hape 13"/>
          <p:cNvSpPr/>
          <p:nvPr/>
        </p:nvSpPr>
        <p:spPr>
          <a:xfrm>
            <a:off x="195798" y="5875734"/>
            <a:ext cx="876058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ln w="12700">
            <a:solidFill>
              <a:srgbClr val="83827D"/>
            </a:solidFill>
            <a:miter lim="400000"/>
          </a:ln>
        </p:spPr>
        <p:txBody>
          <a:bodyPr lIns="35718" tIns="35718" rIns="35718" bIns="35718" anchor="ctr"/>
          <a:lstStyle/>
          <a:p>
            <a:pPr lvl="0" defTabSz="457200">
              <a:defRPr sz="800">
                <a:latin typeface="+mj-lt"/>
                <a:ea typeface="+mj-ea"/>
                <a:cs typeface="+mj-cs"/>
                <a:sym typeface="Helvetica"/>
              </a:defRPr>
            </a:pPr>
          </a:p>
        </p:txBody>
      </p:sp>
      <p:sp>
        <p:nvSpPr>
          <p:cNvPr id="14" name="Shape 14"/>
          <p:cNvSpPr/>
          <p:nvPr/>
        </p:nvSpPr>
        <p:spPr>
          <a:xfrm>
            <a:off x="196453" y="196453"/>
            <a:ext cx="8751094" cy="6482954"/>
          </a:xfrm>
          <a:prstGeom prst="rect">
            <a:avLst/>
          </a:prstGeom>
          <a:ln w="12700">
            <a:solidFill>
              <a:srgbClr val="83827D"/>
            </a:solidFill>
            <a:miter lim="400000"/>
          </a:ln>
        </p:spPr>
        <p:txBody>
          <a:bodyPr lIns="35718" tIns="35718" rIns="35718" bIns="35718" anchor="ctr"/>
          <a:lstStyle/>
          <a:p>
            <a:pPr lvl="0" algn="ctr" defTabSz="584200">
              <a:defRPr sz="2400">
                <a:solidFill>
                  <a:srgbClr val="558AAB"/>
                </a:solidFill>
                <a:latin typeface="Helvetica Neue Bold Condensed"/>
                <a:ea typeface="Helvetica Neue Bold Condensed"/>
                <a:cs typeface="Helvetica Neue Bold Condensed"/>
                <a:sym typeface="Helvetica Neue Bold Condensed"/>
              </a:defRPr>
            </a:pPr>
          </a:p>
        </p:txBody>
      </p:sp>
      <p:sp>
        <p:nvSpPr>
          <p:cNvPr id="15" name="Shape 15"/>
          <p:cNvSpPr/>
          <p:nvPr>
            <p:ph type="title"/>
          </p:nvPr>
        </p:nvSpPr>
        <p:spPr>
          <a:xfrm>
            <a:off x="258960" y="5884664"/>
            <a:ext cx="7625955" cy="464344"/>
          </a:xfrm>
          <a:prstGeom prst="rect">
            <a:avLst/>
          </a:prstGeom>
        </p:spPr>
        <p:txBody>
          <a:bodyPr anchor="b"/>
          <a:lstStyle>
            <a:lvl1pPr>
              <a:lnSpc>
                <a:spcPct val="150000"/>
              </a:lnSpc>
              <a:defRPr cap="all" sz="2800">
                <a:solidFill>
                  <a:srgbClr val="DEDEDE"/>
                </a:solidFill>
                <a:latin typeface="Helvetica Neue Bold Condensed"/>
                <a:ea typeface="Helvetica Neue Bold Condensed"/>
                <a:cs typeface="Helvetica Neue Bold Condensed"/>
                <a:sym typeface="Helvetica Neue Bold Condensed"/>
              </a:defRPr>
            </a:lvl1pPr>
          </a:lstStyle>
          <a:p>
            <a:pPr lvl="0">
              <a:defRPr cap="none" sz="1800">
                <a:solidFill>
                  <a:srgbClr val="000000"/>
                </a:solidFill>
              </a:defRPr>
            </a:pPr>
            <a:r>
              <a:rPr cap="all" sz="2800">
                <a:solidFill>
                  <a:srgbClr val="DEDEDE"/>
                </a:solidFill>
              </a:rPr>
              <a:t>Title Text</a:t>
            </a:r>
          </a:p>
        </p:txBody>
      </p:sp>
      <p:sp>
        <p:nvSpPr>
          <p:cNvPr id="16" name="Shape 16"/>
          <p:cNvSpPr/>
          <p:nvPr>
            <p:ph type="body" idx="1"/>
          </p:nvPr>
        </p:nvSpPr>
        <p:spPr>
          <a:xfrm>
            <a:off x="258960" y="6340078"/>
            <a:ext cx="7625955" cy="303610"/>
          </a:xfrm>
          <a:prstGeom prst="rect">
            <a:avLst/>
          </a:prstGeom>
        </p:spPr>
        <p:txBody>
          <a:bodyPr anchor="t"/>
          <a:lstStyle>
            <a:lvl1pPr marL="0" indent="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1pPr>
            <a:lvl2pPr marL="0" indent="22860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2pPr>
            <a:lvl3pPr marL="0" indent="45720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3pPr>
            <a:lvl4pPr marL="0" indent="68580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4pPr>
            <a:lvl5pPr marL="0" indent="91440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5pPr>
          </a:lstStyle>
          <a:p>
            <a:pPr lvl="0">
              <a:defRPr cap="none" sz="1800">
                <a:solidFill>
                  <a:srgbClr val="000000"/>
                </a:solidFill>
              </a:defRPr>
            </a:pPr>
            <a:r>
              <a:rPr cap="all" sz="1600">
                <a:solidFill>
                  <a:srgbClr val="558AAB"/>
                </a:solidFill>
              </a:rPr>
              <a:t>Body Level One</a:t>
            </a:r>
            <a:endParaRPr cap="all" sz="1600">
              <a:solidFill>
                <a:srgbClr val="558AAB"/>
              </a:solidFill>
            </a:endParaRPr>
          </a:p>
          <a:p>
            <a:pPr lvl="1">
              <a:defRPr cap="none" sz="1800">
                <a:solidFill>
                  <a:srgbClr val="000000"/>
                </a:solidFill>
              </a:defRPr>
            </a:pPr>
            <a:r>
              <a:rPr cap="all" sz="1600">
                <a:solidFill>
                  <a:srgbClr val="558AAB"/>
                </a:solidFill>
              </a:rPr>
              <a:t>Body Level Two</a:t>
            </a:r>
            <a:endParaRPr cap="all" sz="1600">
              <a:solidFill>
                <a:srgbClr val="558AAB"/>
              </a:solidFill>
            </a:endParaRPr>
          </a:p>
          <a:p>
            <a:pPr lvl="2">
              <a:defRPr cap="none" sz="1800">
                <a:solidFill>
                  <a:srgbClr val="000000"/>
                </a:solidFill>
              </a:defRPr>
            </a:pPr>
            <a:r>
              <a:rPr cap="all" sz="1600">
                <a:solidFill>
                  <a:srgbClr val="558AAB"/>
                </a:solidFill>
              </a:rPr>
              <a:t>Body Level Three</a:t>
            </a:r>
            <a:endParaRPr cap="all" sz="1600">
              <a:solidFill>
                <a:srgbClr val="558AAB"/>
              </a:solidFill>
            </a:endParaRPr>
          </a:p>
          <a:p>
            <a:pPr lvl="3">
              <a:defRPr cap="none" sz="1800">
                <a:solidFill>
                  <a:srgbClr val="000000"/>
                </a:solidFill>
              </a:defRPr>
            </a:pPr>
            <a:r>
              <a:rPr cap="all" sz="1600">
                <a:solidFill>
                  <a:srgbClr val="558AAB"/>
                </a:solidFill>
              </a:rPr>
              <a:t>Body Level Four</a:t>
            </a:r>
            <a:endParaRPr cap="all" sz="1600">
              <a:solidFill>
                <a:srgbClr val="558AAB"/>
              </a:solidFill>
            </a:endParaRPr>
          </a:p>
          <a:p>
            <a:pPr lvl="4">
              <a:defRPr cap="none" sz="1800">
                <a:solidFill>
                  <a:srgbClr val="000000"/>
                </a:solidFill>
              </a:defRPr>
            </a:pPr>
            <a:r>
              <a:rPr cap="all" sz="1600">
                <a:solidFill>
                  <a:srgbClr val="558AAB"/>
                </a:solidFill>
              </a:rPr>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 name="Shape 18"/>
          <p:cNvSpPr/>
          <p:nvPr/>
        </p:nvSpPr>
        <p:spPr>
          <a:xfrm>
            <a:off x="195798" y="5875734"/>
            <a:ext cx="876058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ln w="12700">
            <a:solidFill>
              <a:srgbClr val="83827D"/>
            </a:solidFill>
            <a:miter lim="400000"/>
          </a:ln>
        </p:spPr>
        <p:txBody>
          <a:bodyPr lIns="35718" tIns="35718" rIns="35718" bIns="35718" anchor="ctr"/>
          <a:lstStyle/>
          <a:p>
            <a:pPr lvl="0" defTabSz="457200">
              <a:defRPr sz="800">
                <a:latin typeface="+mj-lt"/>
                <a:ea typeface="+mj-ea"/>
                <a:cs typeface="+mj-cs"/>
                <a:sym typeface="Helvetica"/>
              </a:defRPr>
            </a:pPr>
          </a:p>
        </p:txBody>
      </p:sp>
      <p:sp>
        <p:nvSpPr>
          <p:cNvPr id="19" name="Shape 19"/>
          <p:cNvSpPr/>
          <p:nvPr/>
        </p:nvSpPr>
        <p:spPr>
          <a:xfrm>
            <a:off x="196453" y="196453"/>
            <a:ext cx="8751094" cy="6482954"/>
          </a:xfrm>
          <a:prstGeom prst="rect">
            <a:avLst/>
          </a:prstGeom>
          <a:ln w="12700">
            <a:solidFill>
              <a:srgbClr val="83827D"/>
            </a:solidFill>
            <a:miter lim="400000"/>
          </a:ln>
        </p:spPr>
        <p:txBody>
          <a:bodyPr lIns="35718" tIns="35718" rIns="35718" bIns="35718" anchor="ctr"/>
          <a:lstStyle/>
          <a:p>
            <a:pPr lvl="0" algn="ctr" defTabSz="584200">
              <a:defRPr sz="2400">
                <a:solidFill>
                  <a:srgbClr val="558AAB"/>
                </a:solidFill>
                <a:latin typeface="Helvetica Neue Bold Condensed"/>
                <a:ea typeface="Helvetica Neue Bold Condensed"/>
                <a:cs typeface="Helvetica Neue Bold Condensed"/>
                <a:sym typeface="Helvetica Neue Bold Condensed"/>
              </a:defRPr>
            </a:pPr>
          </a:p>
        </p:txBody>
      </p:sp>
      <p:sp>
        <p:nvSpPr>
          <p:cNvPr id="20" name="Shape 20"/>
          <p:cNvSpPr/>
          <p:nvPr>
            <p:ph type="title"/>
          </p:nvPr>
        </p:nvSpPr>
        <p:spPr>
          <a:xfrm>
            <a:off x="258960" y="5884664"/>
            <a:ext cx="7625955" cy="464344"/>
          </a:xfrm>
          <a:prstGeom prst="rect">
            <a:avLst/>
          </a:prstGeom>
        </p:spPr>
        <p:txBody>
          <a:bodyPr anchor="b"/>
          <a:lstStyle>
            <a:lvl1pPr>
              <a:lnSpc>
                <a:spcPct val="150000"/>
              </a:lnSpc>
              <a:defRPr cap="all" sz="2800">
                <a:solidFill>
                  <a:srgbClr val="DEDEDE"/>
                </a:solidFill>
                <a:latin typeface="Helvetica Neue Bold Condensed"/>
                <a:ea typeface="Helvetica Neue Bold Condensed"/>
                <a:cs typeface="Helvetica Neue Bold Condensed"/>
                <a:sym typeface="Helvetica Neue Bold Condensed"/>
              </a:defRPr>
            </a:lvl1pPr>
          </a:lstStyle>
          <a:p>
            <a:pPr lvl="0">
              <a:defRPr cap="none" sz="1800">
                <a:solidFill>
                  <a:srgbClr val="000000"/>
                </a:solidFill>
              </a:defRPr>
            </a:pPr>
            <a:r>
              <a:rPr cap="all" sz="2800">
                <a:solidFill>
                  <a:srgbClr val="DEDEDE"/>
                </a:solidFill>
              </a:rPr>
              <a:t>Title Text</a:t>
            </a:r>
          </a:p>
        </p:txBody>
      </p:sp>
      <p:sp>
        <p:nvSpPr>
          <p:cNvPr id="21" name="Shape 21"/>
          <p:cNvSpPr/>
          <p:nvPr>
            <p:ph type="body" idx="1"/>
          </p:nvPr>
        </p:nvSpPr>
        <p:spPr>
          <a:xfrm>
            <a:off x="258960" y="6340078"/>
            <a:ext cx="7625955" cy="303610"/>
          </a:xfrm>
          <a:prstGeom prst="rect">
            <a:avLst/>
          </a:prstGeom>
        </p:spPr>
        <p:txBody>
          <a:bodyPr anchor="t"/>
          <a:lstStyle>
            <a:lvl1pPr marL="0" indent="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1pPr>
            <a:lvl2pPr marL="0" indent="22860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2pPr>
            <a:lvl3pPr marL="0" indent="45720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3pPr>
            <a:lvl4pPr marL="0" indent="68580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4pPr>
            <a:lvl5pPr marL="0" indent="914400">
              <a:spcBef>
                <a:spcPts val="0"/>
              </a:spcBef>
              <a:buSzTx/>
              <a:buNone/>
              <a:defRPr cap="all" sz="1600">
                <a:solidFill>
                  <a:srgbClr val="558AAB"/>
                </a:solidFill>
                <a:latin typeface="Helvetica Neue Bold Condensed"/>
                <a:ea typeface="Helvetica Neue Bold Condensed"/>
                <a:cs typeface="Helvetica Neue Bold Condensed"/>
                <a:sym typeface="Helvetica Neue Bold Condensed"/>
              </a:defRPr>
            </a:lvl5pPr>
          </a:lstStyle>
          <a:p>
            <a:pPr lvl="0">
              <a:defRPr cap="none" sz="1800">
                <a:solidFill>
                  <a:srgbClr val="000000"/>
                </a:solidFill>
              </a:defRPr>
            </a:pPr>
            <a:r>
              <a:rPr cap="all" sz="1600">
                <a:solidFill>
                  <a:srgbClr val="558AAB"/>
                </a:solidFill>
              </a:rPr>
              <a:t>Body Level One</a:t>
            </a:r>
            <a:endParaRPr cap="all" sz="1600">
              <a:solidFill>
                <a:srgbClr val="558AAB"/>
              </a:solidFill>
            </a:endParaRPr>
          </a:p>
          <a:p>
            <a:pPr lvl="1">
              <a:defRPr cap="none" sz="1800">
                <a:solidFill>
                  <a:srgbClr val="000000"/>
                </a:solidFill>
              </a:defRPr>
            </a:pPr>
            <a:r>
              <a:rPr cap="all" sz="1600">
                <a:solidFill>
                  <a:srgbClr val="558AAB"/>
                </a:solidFill>
              </a:rPr>
              <a:t>Body Level Two</a:t>
            </a:r>
            <a:endParaRPr cap="all" sz="1600">
              <a:solidFill>
                <a:srgbClr val="558AAB"/>
              </a:solidFill>
            </a:endParaRPr>
          </a:p>
          <a:p>
            <a:pPr lvl="2">
              <a:defRPr cap="none" sz="1800">
                <a:solidFill>
                  <a:srgbClr val="000000"/>
                </a:solidFill>
              </a:defRPr>
            </a:pPr>
            <a:r>
              <a:rPr cap="all" sz="1600">
                <a:solidFill>
                  <a:srgbClr val="558AAB"/>
                </a:solidFill>
              </a:rPr>
              <a:t>Body Level Three</a:t>
            </a:r>
            <a:endParaRPr cap="all" sz="1600">
              <a:solidFill>
                <a:srgbClr val="558AAB"/>
              </a:solidFill>
            </a:endParaRPr>
          </a:p>
          <a:p>
            <a:pPr lvl="3">
              <a:defRPr cap="none" sz="1800">
                <a:solidFill>
                  <a:srgbClr val="000000"/>
                </a:solidFill>
              </a:defRPr>
            </a:pPr>
            <a:r>
              <a:rPr cap="all" sz="1600">
                <a:solidFill>
                  <a:srgbClr val="558AAB"/>
                </a:solidFill>
              </a:rPr>
              <a:t>Body Level Four</a:t>
            </a:r>
            <a:endParaRPr cap="all" sz="1600">
              <a:solidFill>
                <a:srgbClr val="558AAB"/>
              </a:solidFill>
            </a:endParaRPr>
          </a:p>
          <a:p>
            <a:pPr lvl="4">
              <a:defRPr cap="none" sz="1800">
                <a:solidFill>
                  <a:srgbClr val="000000"/>
                </a:solidFill>
              </a:defRPr>
            </a:pPr>
            <a:r>
              <a:rPr cap="all" sz="1600">
                <a:solidFill>
                  <a:srgbClr val="558AAB"/>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3" name="Shape 23"/>
          <p:cNvSpPr/>
          <p:nvPr>
            <p:ph type="title"/>
          </p:nvPr>
        </p:nvSpPr>
        <p:spPr>
          <a:prstGeom prst="rect">
            <a:avLst/>
          </a:prstGeom>
        </p:spPr>
        <p:txBody>
          <a:bodyPr/>
          <a:lstStyle/>
          <a:p>
            <a:pPr lvl="0">
              <a:defRPr sz="1800">
                <a:solidFill>
                  <a:srgbClr val="000000"/>
                </a:solidFill>
              </a:defRPr>
            </a:pPr>
            <a:r>
              <a:rPr sz="5000">
                <a:solidFill>
                  <a:srgbClr val="558AAB"/>
                </a:solidFill>
              </a:rPr>
              <a:t>Title Text</a:t>
            </a:r>
          </a:p>
        </p:txBody>
      </p:sp>
      <p:sp>
        <p:nvSpPr>
          <p:cNvPr id="24" name="Shape 24"/>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2400">
                <a:solidFill>
                  <a:srgbClr val="737373"/>
                </a:solidFill>
              </a:rPr>
              <a:t>Body Level One</a:t>
            </a:r>
            <a:endParaRPr sz="2400">
              <a:solidFill>
                <a:srgbClr val="737373"/>
              </a:solidFill>
            </a:endParaRPr>
          </a:p>
          <a:p>
            <a:pPr lvl="1">
              <a:defRPr sz="1800">
                <a:solidFill>
                  <a:srgbClr val="000000"/>
                </a:solidFill>
              </a:defRPr>
            </a:pPr>
            <a:r>
              <a:rPr sz="2400">
                <a:solidFill>
                  <a:srgbClr val="737373"/>
                </a:solidFill>
              </a:rPr>
              <a:t>Body Level Two</a:t>
            </a:r>
            <a:endParaRPr sz="2400">
              <a:solidFill>
                <a:srgbClr val="737373"/>
              </a:solidFill>
            </a:endParaRPr>
          </a:p>
          <a:p>
            <a:pPr lvl="2">
              <a:defRPr sz="1800">
                <a:solidFill>
                  <a:srgbClr val="000000"/>
                </a:solidFill>
              </a:defRPr>
            </a:pPr>
            <a:r>
              <a:rPr sz="2400">
                <a:solidFill>
                  <a:srgbClr val="737373"/>
                </a:solidFill>
              </a:rPr>
              <a:t>Body Level Three</a:t>
            </a:r>
            <a:endParaRPr sz="2400">
              <a:solidFill>
                <a:srgbClr val="737373"/>
              </a:solidFill>
            </a:endParaRPr>
          </a:p>
          <a:p>
            <a:pPr lvl="3">
              <a:defRPr sz="1800">
                <a:solidFill>
                  <a:srgbClr val="000000"/>
                </a:solidFill>
              </a:defRPr>
            </a:pPr>
            <a:r>
              <a:rPr sz="2400">
                <a:solidFill>
                  <a:srgbClr val="737373"/>
                </a:solidFill>
              </a:rPr>
              <a:t>Body Level Four</a:t>
            </a:r>
            <a:endParaRPr sz="2400">
              <a:solidFill>
                <a:srgbClr val="737373"/>
              </a:solidFill>
            </a:endParaRPr>
          </a:p>
          <a:p>
            <a:pPr lvl="4">
              <a:defRPr sz="1800">
                <a:solidFill>
                  <a:srgbClr val="000000"/>
                </a:solidFill>
              </a:defRPr>
            </a:pPr>
            <a:r>
              <a:rPr sz="2400">
                <a:solidFill>
                  <a:srgbClr val="737373"/>
                </a:solidFill>
              </a:rPr>
              <a:t>Body Level Five</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6" name="Shape 26"/>
          <p:cNvSpPr/>
          <p:nvPr>
            <p:ph type="title"/>
          </p:nvPr>
        </p:nvSpPr>
        <p:spPr>
          <a:prstGeom prst="rect">
            <a:avLst/>
          </a:prstGeom>
        </p:spPr>
        <p:txBody>
          <a:bodyPr/>
          <a:lstStyle/>
          <a:p>
            <a:pPr lvl="0">
              <a:defRPr sz="1800">
                <a:solidFill>
                  <a:srgbClr val="000000"/>
                </a:solidFill>
              </a:defRPr>
            </a:pPr>
            <a:r>
              <a:rPr sz="5000">
                <a:solidFill>
                  <a:srgbClr val="558AAB"/>
                </a:solidFill>
              </a:rPr>
              <a:t>Title Text</a:t>
            </a:r>
          </a:p>
        </p:txBody>
      </p:sp>
      <p:sp>
        <p:nvSpPr>
          <p:cNvPr id="27" name="Shape 27"/>
          <p:cNvSpPr/>
          <p:nvPr>
            <p:ph type="body" idx="1"/>
          </p:nvPr>
        </p:nvSpPr>
        <p:spPr>
          <a:xfrm>
            <a:off x="732234" y="1946671"/>
            <a:ext cx="3750470" cy="4018361"/>
          </a:xfrm>
          <a:prstGeom prst="rect">
            <a:avLst/>
          </a:prstGeom>
        </p:spPr>
        <p:txBody>
          <a:bodyPr/>
          <a:lstStyle>
            <a:lvl1pPr marL="254000" indent="-254000">
              <a:spcBef>
                <a:spcPts val="2800"/>
              </a:spcBef>
              <a:buBlip>
                <a:blip r:embed="rId2"/>
              </a:buBlip>
              <a:defRPr sz="2000"/>
            </a:lvl1pPr>
            <a:lvl2pPr marL="635000" indent="-254000">
              <a:spcBef>
                <a:spcPts val="2800"/>
              </a:spcBef>
              <a:buBlip>
                <a:blip r:embed="rId2"/>
              </a:buBlip>
              <a:defRPr sz="2000"/>
            </a:lvl2pPr>
            <a:lvl3pPr marL="1016000" indent="-254000">
              <a:spcBef>
                <a:spcPts val="2800"/>
              </a:spcBef>
              <a:buBlip>
                <a:blip r:embed="rId2"/>
              </a:buBlip>
              <a:defRPr sz="2000"/>
            </a:lvl3pPr>
            <a:lvl4pPr marL="1397000" indent="-254000">
              <a:spcBef>
                <a:spcPts val="2800"/>
              </a:spcBef>
              <a:buBlip>
                <a:blip r:embed="rId2"/>
              </a:buBlip>
              <a:defRPr sz="2000"/>
            </a:lvl4pPr>
            <a:lvl5pPr marL="1778000" indent="-254000">
              <a:spcBef>
                <a:spcPts val="2800"/>
              </a:spcBef>
              <a:buBlip>
                <a:blip r:embed="rId2"/>
              </a:buBlip>
              <a:defRPr sz="2000"/>
            </a:lvl5pPr>
          </a:lstStyle>
          <a:p>
            <a:pPr lvl="0">
              <a:defRPr sz="1800">
                <a:solidFill>
                  <a:srgbClr val="000000"/>
                </a:solidFill>
              </a:defRPr>
            </a:pPr>
            <a:r>
              <a:rPr sz="2000">
                <a:solidFill>
                  <a:srgbClr val="737373"/>
                </a:solidFill>
              </a:rPr>
              <a:t>Body Level One</a:t>
            </a:r>
            <a:endParaRPr sz="2000">
              <a:solidFill>
                <a:srgbClr val="737373"/>
              </a:solidFill>
            </a:endParaRPr>
          </a:p>
          <a:p>
            <a:pPr lvl="1">
              <a:defRPr sz="1800">
                <a:solidFill>
                  <a:srgbClr val="000000"/>
                </a:solidFill>
              </a:defRPr>
            </a:pPr>
            <a:r>
              <a:rPr sz="2000">
                <a:solidFill>
                  <a:srgbClr val="737373"/>
                </a:solidFill>
              </a:rPr>
              <a:t>Body Level Two</a:t>
            </a:r>
            <a:endParaRPr sz="2000">
              <a:solidFill>
                <a:srgbClr val="737373"/>
              </a:solidFill>
            </a:endParaRPr>
          </a:p>
          <a:p>
            <a:pPr lvl="2">
              <a:defRPr sz="1800">
                <a:solidFill>
                  <a:srgbClr val="000000"/>
                </a:solidFill>
              </a:defRPr>
            </a:pPr>
            <a:r>
              <a:rPr sz="2000">
                <a:solidFill>
                  <a:srgbClr val="737373"/>
                </a:solidFill>
              </a:rPr>
              <a:t>Body Level Three</a:t>
            </a:r>
            <a:endParaRPr sz="2000">
              <a:solidFill>
                <a:srgbClr val="737373"/>
              </a:solidFill>
            </a:endParaRPr>
          </a:p>
          <a:p>
            <a:pPr lvl="3">
              <a:defRPr sz="1800">
                <a:solidFill>
                  <a:srgbClr val="000000"/>
                </a:solidFill>
              </a:defRPr>
            </a:pPr>
            <a:r>
              <a:rPr sz="2000">
                <a:solidFill>
                  <a:srgbClr val="737373"/>
                </a:solidFill>
              </a:rPr>
              <a:t>Body Level Four</a:t>
            </a:r>
            <a:endParaRPr sz="2000">
              <a:solidFill>
                <a:srgbClr val="737373"/>
              </a:solidFill>
            </a:endParaRPr>
          </a:p>
          <a:p>
            <a:pPr lvl="4">
              <a:defRPr sz="1800">
                <a:solidFill>
                  <a:srgbClr val="000000"/>
                </a:solidFill>
              </a:defRPr>
            </a:pPr>
            <a:r>
              <a:rPr sz="2000">
                <a:solidFill>
                  <a:srgbClr val="737373"/>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lvl="0">
              <a:defRPr sz="1800">
                <a:solidFill>
                  <a:srgbClr val="000000"/>
                </a:solidFill>
              </a:defRPr>
            </a:pPr>
            <a:r>
              <a:rPr sz="5000">
                <a:solidFill>
                  <a:srgbClr val="558AAB"/>
                </a:solidFill>
              </a:rPr>
              <a:t>Title Text</a:t>
            </a:r>
          </a:p>
        </p:txBody>
      </p:sp>
      <p:sp>
        <p:nvSpPr>
          <p:cNvPr id="30" name="Shape 30"/>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2400">
                <a:solidFill>
                  <a:srgbClr val="737373"/>
                </a:solidFill>
              </a:rPr>
              <a:t>Body Level One</a:t>
            </a:r>
            <a:endParaRPr sz="2400">
              <a:solidFill>
                <a:srgbClr val="737373"/>
              </a:solidFill>
            </a:endParaRPr>
          </a:p>
          <a:p>
            <a:pPr lvl="1">
              <a:defRPr sz="1800">
                <a:solidFill>
                  <a:srgbClr val="000000"/>
                </a:solidFill>
              </a:defRPr>
            </a:pPr>
            <a:r>
              <a:rPr sz="2400">
                <a:solidFill>
                  <a:srgbClr val="737373"/>
                </a:solidFill>
              </a:rPr>
              <a:t>Body Level Two</a:t>
            </a:r>
            <a:endParaRPr sz="2400">
              <a:solidFill>
                <a:srgbClr val="737373"/>
              </a:solidFill>
            </a:endParaRPr>
          </a:p>
          <a:p>
            <a:pPr lvl="2">
              <a:defRPr sz="1800">
                <a:solidFill>
                  <a:srgbClr val="000000"/>
                </a:solidFill>
              </a:defRPr>
            </a:pPr>
            <a:r>
              <a:rPr sz="2400">
                <a:solidFill>
                  <a:srgbClr val="737373"/>
                </a:solidFill>
              </a:rPr>
              <a:t>Body Level Three</a:t>
            </a:r>
            <a:endParaRPr sz="2400">
              <a:solidFill>
                <a:srgbClr val="737373"/>
              </a:solidFill>
            </a:endParaRPr>
          </a:p>
          <a:p>
            <a:pPr lvl="3">
              <a:defRPr sz="1800">
                <a:solidFill>
                  <a:srgbClr val="000000"/>
                </a:solidFill>
              </a:defRPr>
            </a:pPr>
            <a:r>
              <a:rPr sz="2400">
                <a:solidFill>
                  <a:srgbClr val="737373"/>
                </a:solidFill>
              </a:rPr>
              <a:t>Body Level Four</a:t>
            </a:r>
            <a:endParaRPr sz="2400">
              <a:solidFill>
                <a:srgbClr val="737373"/>
              </a:solidFill>
            </a:endParaRPr>
          </a:p>
          <a:p>
            <a:pPr lvl="4">
              <a:defRPr sz="1800">
                <a:solidFill>
                  <a:srgbClr val="000000"/>
                </a:solidFill>
              </a:defRPr>
            </a:pPr>
            <a:r>
              <a:rPr sz="2400">
                <a:solidFill>
                  <a:srgbClr val="737373"/>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defRPr sz="1800">
                <a:solidFill>
                  <a:srgbClr val="000000"/>
                </a:solidFill>
              </a:defRPr>
            </a:pPr>
            <a:r>
              <a:rPr sz="5000">
                <a:solidFill>
                  <a:srgbClr val="558AAB"/>
                </a:solidFill>
              </a:rPr>
              <a:t>Title Text</a:t>
            </a:r>
          </a:p>
        </p:txBody>
      </p:sp>
      <p:sp>
        <p:nvSpPr>
          <p:cNvPr id="33" name="Shape 33"/>
          <p:cNvSpPr/>
          <p:nvPr>
            <p:ph type="body" idx="1"/>
          </p:nvPr>
        </p:nvSpPr>
        <p:spPr>
          <a:xfrm>
            <a:off x="732234" y="1946671"/>
            <a:ext cx="3750470" cy="4018361"/>
          </a:xfrm>
          <a:prstGeom prst="rect">
            <a:avLst/>
          </a:prstGeom>
        </p:spPr>
        <p:txBody>
          <a:bodyPr/>
          <a:lstStyle>
            <a:lvl1pPr marL="254000" indent="-254000">
              <a:spcBef>
                <a:spcPts val="2800"/>
              </a:spcBef>
              <a:buBlip>
                <a:blip r:embed="rId2"/>
              </a:buBlip>
              <a:defRPr sz="2000"/>
            </a:lvl1pPr>
            <a:lvl2pPr marL="635000" indent="-254000">
              <a:spcBef>
                <a:spcPts val="2800"/>
              </a:spcBef>
              <a:buBlip>
                <a:blip r:embed="rId2"/>
              </a:buBlip>
              <a:defRPr sz="2000"/>
            </a:lvl2pPr>
            <a:lvl3pPr marL="1016000" indent="-254000">
              <a:spcBef>
                <a:spcPts val="2800"/>
              </a:spcBef>
              <a:buBlip>
                <a:blip r:embed="rId2"/>
              </a:buBlip>
              <a:defRPr sz="2000"/>
            </a:lvl3pPr>
            <a:lvl4pPr marL="1397000" indent="-254000">
              <a:spcBef>
                <a:spcPts val="2800"/>
              </a:spcBef>
              <a:buBlip>
                <a:blip r:embed="rId2"/>
              </a:buBlip>
              <a:defRPr sz="2000"/>
            </a:lvl4pPr>
            <a:lvl5pPr marL="1778000" indent="-254000">
              <a:spcBef>
                <a:spcPts val="2800"/>
              </a:spcBef>
              <a:buBlip>
                <a:blip r:embed="rId2"/>
              </a:buBlip>
              <a:defRPr sz="2000"/>
            </a:lvl5pPr>
          </a:lstStyle>
          <a:p>
            <a:pPr lvl="0">
              <a:defRPr sz="1800">
                <a:solidFill>
                  <a:srgbClr val="000000"/>
                </a:solidFill>
              </a:defRPr>
            </a:pPr>
            <a:r>
              <a:rPr sz="2000">
                <a:solidFill>
                  <a:srgbClr val="737373"/>
                </a:solidFill>
              </a:rPr>
              <a:t>Body Level One</a:t>
            </a:r>
            <a:endParaRPr sz="2000">
              <a:solidFill>
                <a:srgbClr val="737373"/>
              </a:solidFill>
            </a:endParaRPr>
          </a:p>
          <a:p>
            <a:pPr lvl="1">
              <a:defRPr sz="1800">
                <a:solidFill>
                  <a:srgbClr val="000000"/>
                </a:solidFill>
              </a:defRPr>
            </a:pPr>
            <a:r>
              <a:rPr sz="2000">
                <a:solidFill>
                  <a:srgbClr val="737373"/>
                </a:solidFill>
              </a:rPr>
              <a:t>Body Level Two</a:t>
            </a:r>
            <a:endParaRPr sz="2000">
              <a:solidFill>
                <a:srgbClr val="737373"/>
              </a:solidFill>
            </a:endParaRPr>
          </a:p>
          <a:p>
            <a:pPr lvl="2">
              <a:defRPr sz="1800">
                <a:solidFill>
                  <a:srgbClr val="000000"/>
                </a:solidFill>
              </a:defRPr>
            </a:pPr>
            <a:r>
              <a:rPr sz="2000">
                <a:solidFill>
                  <a:srgbClr val="737373"/>
                </a:solidFill>
              </a:rPr>
              <a:t>Body Level Three</a:t>
            </a:r>
            <a:endParaRPr sz="2000">
              <a:solidFill>
                <a:srgbClr val="737373"/>
              </a:solidFill>
            </a:endParaRPr>
          </a:p>
          <a:p>
            <a:pPr lvl="3">
              <a:defRPr sz="1800">
                <a:solidFill>
                  <a:srgbClr val="000000"/>
                </a:solidFill>
              </a:defRPr>
            </a:pPr>
            <a:r>
              <a:rPr sz="2000">
                <a:solidFill>
                  <a:srgbClr val="737373"/>
                </a:solidFill>
              </a:rPr>
              <a:t>Body Level Four</a:t>
            </a:r>
            <a:endParaRPr sz="2000">
              <a:solidFill>
                <a:srgbClr val="737373"/>
              </a:solidFill>
            </a:endParaRPr>
          </a:p>
          <a:p>
            <a:pPr lvl="4">
              <a:defRPr sz="1800">
                <a:solidFill>
                  <a:srgbClr val="000000"/>
                </a:solidFill>
              </a:defRPr>
            </a:pPr>
            <a:r>
              <a:rPr sz="2000">
                <a:solidFill>
                  <a:srgbClr val="737373"/>
                </a:solidFill>
              </a:rPr>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nvSpPr>
        <p:spPr>
          <a:xfrm>
            <a:off x="196453" y="196453"/>
            <a:ext cx="8751094" cy="6482954"/>
          </a:xfrm>
          <a:prstGeom prst="rect">
            <a:avLst/>
          </a:prstGeom>
          <a:ln w="12700">
            <a:solidFill>
              <a:srgbClr val="83827D"/>
            </a:solidFill>
            <a:miter lim="400000"/>
          </a:ln>
        </p:spPr>
        <p:txBody>
          <a:bodyPr lIns="35718" tIns="35718" rIns="35718" bIns="35718" anchor="ctr"/>
          <a:lstStyle/>
          <a:p>
            <a:pPr lvl="0" algn="ctr" defTabSz="584200">
              <a:defRPr sz="2400">
                <a:solidFill>
                  <a:srgbClr val="558AAB"/>
                </a:solidFill>
                <a:latin typeface="Helvetica Neue Bold Condensed"/>
                <a:ea typeface="Helvetica Neue Bold Condensed"/>
                <a:cs typeface="Helvetica Neue Bold Condensed"/>
                <a:sym typeface="Helvetica Neue Bold Condensed"/>
              </a:defRPr>
            </a:pPr>
          </a:p>
        </p:txBody>
      </p:sp>
      <p:sp>
        <p:nvSpPr>
          <p:cNvPr id="3" name="Shape 3"/>
          <p:cNvSpPr/>
          <p:nvPr>
            <p:ph type="title"/>
          </p:nvPr>
        </p:nvSpPr>
        <p:spPr>
          <a:xfrm>
            <a:off x="732234" y="187523"/>
            <a:ext cx="7679532" cy="171450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normAutofit fontScale="100000" lnSpcReduction="0"/>
          </a:bodyPr>
          <a:lstStyle/>
          <a:p>
            <a:pPr lvl="0">
              <a:defRPr sz="1800">
                <a:solidFill>
                  <a:srgbClr val="000000"/>
                </a:solidFill>
              </a:defRPr>
            </a:pPr>
            <a:r>
              <a:rPr sz="5000">
                <a:solidFill>
                  <a:srgbClr val="558AAB"/>
                </a:solidFill>
              </a:rPr>
              <a:t>Title Text</a:t>
            </a:r>
          </a:p>
        </p:txBody>
      </p:sp>
      <p:sp>
        <p:nvSpPr>
          <p:cNvPr id="4" name="Shape 4"/>
          <p:cNvSpPr/>
          <p:nvPr>
            <p:ph type="body" idx="1"/>
          </p:nvPr>
        </p:nvSpPr>
        <p:spPr>
          <a:xfrm>
            <a:off x="732234" y="1946671"/>
            <a:ext cx="7679532" cy="4018361"/>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2400">
                <a:solidFill>
                  <a:srgbClr val="737373"/>
                </a:solidFill>
              </a:rPr>
              <a:t>Body Level One</a:t>
            </a:r>
            <a:endParaRPr sz="2400">
              <a:solidFill>
                <a:srgbClr val="737373"/>
              </a:solidFill>
            </a:endParaRPr>
          </a:p>
          <a:p>
            <a:pPr lvl="1">
              <a:defRPr sz="1800">
                <a:solidFill>
                  <a:srgbClr val="000000"/>
                </a:solidFill>
              </a:defRPr>
            </a:pPr>
            <a:r>
              <a:rPr sz="2400">
                <a:solidFill>
                  <a:srgbClr val="737373"/>
                </a:solidFill>
              </a:rPr>
              <a:t>Body Level Two</a:t>
            </a:r>
            <a:endParaRPr sz="2400">
              <a:solidFill>
                <a:srgbClr val="737373"/>
              </a:solidFill>
            </a:endParaRPr>
          </a:p>
          <a:p>
            <a:pPr lvl="2">
              <a:defRPr sz="1800">
                <a:solidFill>
                  <a:srgbClr val="000000"/>
                </a:solidFill>
              </a:defRPr>
            </a:pPr>
            <a:r>
              <a:rPr sz="2400">
                <a:solidFill>
                  <a:srgbClr val="737373"/>
                </a:solidFill>
              </a:rPr>
              <a:t>Body Level Three</a:t>
            </a:r>
            <a:endParaRPr sz="2400">
              <a:solidFill>
                <a:srgbClr val="737373"/>
              </a:solidFill>
            </a:endParaRPr>
          </a:p>
          <a:p>
            <a:pPr lvl="3">
              <a:defRPr sz="1800">
                <a:solidFill>
                  <a:srgbClr val="000000"/>
                </a:solidFill>
              </a:defRPr>
            </a:pPr>
            <a:r>
              <a:rPr sz="2400">
                <a:solidFill>
                  <a:srgbClr val="737373"/>
                </a:solidFill>
              </a:rPr>
              <a:t>Body Level Four</a:t>
            </a:r>
            <a:endParaRPr sz="2400">
              <a:solidFill>
                <a:srgbClr val="737373"/>
              </a:solidFill>
            </a:endParaRPr>
          </a:p>
          <a:p>
            <a:pPr lvl="4">
              <a:defRPr sz="1800">
                <a:solidFill>
                  <a:srgbClr val="000000"/>
                </a:solidFill>
              </a:defRPr>
            </a:pPr>
            <a:r>
              <a:rPr sz="2400">
                <a:solidFill>
                  <a:srgbClr val="737373"/>
                </a:solidFill>
              </a:rP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Lst>
  <p:transition spd="med" advClick="1"/>
  <p:txStyles>
    <p:titleStyle>
      <a:lvl1pPr defTabSz="584200">
        <a:lnSpc>
          <a:spcPct val="90000"/>
        </a:lnSpc>
        <a:defRPr sz="5000">
          <a:solidFill>
            <a:srgbClr val="558AAB"/>
          </a:solidFill>
          <a:latin typeface="Helvetica Neue Light"/>
          <a:ea typeface="Helvetica Neue Light"/>
          <a:cs typeface="Helvetica Neue Light"/>
          <a:sym typeface="Helvetica Neue Light"/>
        </a:defRPr>
      </a:lvl1pPr>
      <a:lvl2pPr indent="228600" defTabSz="584200">
        <a:lnSpc>
          <a:spcPct val="90000"/>
        </a:lnSpc>
        <a:defRPr sz="5000">
          <a:solidFill>
            <a:srgbClr val="558AAB"/>
          </a:solidFill>
          <a:latin typeface="Helvetica Neue Light"/>
          <a:ea typeface="Helvetica Neue Light"/>
          <a:cs typeface="Helvetica Neue Light"/>
          <a:sym typeface="Helvetica Neue Light"/>
        </a:defRPr>
      </a:lvl2pPr>
      <a:lvl3pPr indent="457200" defTabSz="584200">
        <a:lnSpc>
          <a:spcPct val="90000"/>
        </a:lnSpc>
        <a:defRPr sz="5000">
          <a:solidFill>
            <a:srgbClr val="558AAB"/>
          </a:solidFill>
          <a:latin typeface="Helvetica Neue Light"/>
          <a:ea typeface="Helvetica Neue Light"/>
          <a:cs typeface="Helvetica Neue Light"/>
          <a:sym typeface="Helvetica Neue Light"/>
        </a:defRPr>
      </a:lvl3pPr>
      <a:lvl4pPr indent="685800" defTabSz="584200">
        <a:lnSpc>
          <a:spcPct val="90000"/>
        </a:lnSpc>
        <a:defRPr sz="5000">
          <a:solidFill>
            <a:srgbClr val="558AAB"/>
          </a:solidFill>
          <a:latin typeface="Helvetica Neue Light"/>
          <a:ea typeface="Helvetica Neue Light"/>
          <a:cs typeface="Helvetica Neue Light"/>
          <a:sym typeface="Helvetica Neue Light"/>
        </a:defRPr>
      </a:lvl4pPr>
      <a:lvl5pPr indent="914400" defTabSz="584200">
        <a:lnSpc>
          <a:spcPct val="90000"/>
        </a:lnSpc>
        <a:defRPr sz="5000">
          <a:solidFill>
            <a:srgbClr val="558AAB"/>
          </a:solidFill>
          <a:latin typeface="Helvetica Neue Light"/>
          <a:ea typeface="Helvetica Neue Light"/>
          <a:cs typeface="Helvetica Neue Light"/>
          <a:sym typeface="Helvetica Neue Light"/>
        </a:defRPr>
      </a:lvl5pPr>
      <a:lvl6pPr indent="1143000" defTabSz="584200">
        <a:lnSpc>
          <a:spcPct val="90000"/>
        </a:lnSpc>
        <a:defRPr sz="5000">
          <a:solidFill>
            <a:srgbClr val="558AAB"/>
          </a:solidFill>
          <a:latin typeface="Helvetica Neue Light"/>
          <a:ea typeface="Helvetica Neue Light"/>
          <a:cs typeface="Helvetica Neue Light"/>
          <a:sym typeface="Helvetica Neue Light"/>
        </a:defRPr>
      </a:lvl6pPr>
      <a:lvl7pPr indent="1371600" defTabSz="584200">
        <a:lnSpc>
          <a:spcPct val="90000"/>
        </a:lnSpc>
        <a:defRPr sz="5000">
          <a:solidFill>
            <a:srgbClr val="558AAB"/>
          </a:solidFill>
          <a:latin typeface="Helvetica Neue Light"/>
          <a:ea typeface="Helvetica Neue Light"/>
          <a:cs typeface="Helvetica Neue Light"/>
          <a:sym typeface="Helvetica Neue Light"/>
        </a:defRPr>
      </a:lvl7pPr>
      <a:lvl8pPr indent="1600200" defTabSz="584200">
        <a:lnSpc>
          <a:spcPct val="90000"/>
        </a:lnSpc>
        <a:defRPr sz="5000">
          <a:solidFill>
            <a:srgbClr val="558AAB"/>
          </a:solidFill>
          <a:latin typeface="Helvetica Neue Light"/>
          <a:ea typeface="Helvetica Neue Light"/>
          <a:cs typeface="Helvetica Neue Light"/>
          <a:sym typeface="Helvetica Neue Light"/>
        </a:defRPr>
      </a:lvl8pPr>
      <a:lvl9pPr indent="1828800" defTabSz="584200">
        <a:lnSpc>
          <a:spcPct val="90000"/>
        </a:lnSpc>
        <a:defRPr sz="5000">
          <a:solidFill>
            <a:srgbClr val="558AAB"/>
          </a:solidFill>
          <a:latin typeface="Helvetica Neue Light"/>
          <a:ea typeface="Helvetica Neue Light"/>
          <a:cs typeface="Helvetica Neue Light"/>
          <a:sym typeface="Helvetica Neue Light"/>
        </a:defRPr>
      </a:lvl9pPr>
    </p:titleStyle>
    <p:bodyStyle>
      <a:lvl1pPr marL="296333" indent="-296333" defTabSz="584200">
        <a:spcBef>
          <a:spcPts val="3200"/>
        </a:spcBef>
        <a:buSzPct val="40000"/>
        <a:buBlip>
          <a:blip r:embed="rId3"/>
        </a:buBlip>
        <a:defRPr sz="2400">
          <a:solidFill>
            <a:srgbClr val="737373"/>
          </a:solidFill>
          <a:latin typeface="+mn-lt"/>
          <a:ea typeface="+mn-ea"/>
          <a:cs typeface="+mn-cs"/>
          <a:sym typeface="Helvetica Neue"/>
        </a:defRPr>
      </a:lvl1pPr>
      <a:lvl2pPr marL="740833" indent="-296333" defTabSz="584200">
        <a:spcBef>
          <a:spcPts val="3200"/>
        </a:spcBef>
        <a:buSzPct val="40000"/>
        <a:buBlip>
          <a:blip r:embed="rId3"/>
        </a:buBlip>
        <a:defRPr sz="2400">
          <a:solidFill>
            <a:srgbClr val="737373"/>
          </a:solidFill>
          <a:latin typeface="+mn-lt"/>
          <a:ea typeface="+mn-ea"/>
          <a:cs typeface="+mn-cs"/>
          <a:sym typeface="Helvetica Neue"/>
        </a:defRPr>
      </a:lvl2pPr>
      <a:lvl3pPr marL="1185333" indent="-296333" defTabSz="584200">
        <a:spcBef>
          <a:spcPts val="3200"/>
        </a:spcBef>
        <a:buSzPct val="40000"/>
        <a:buBlip>
          <a:blip r:embed="rId3"/>
        </a:buBlip>
        <a:defRPr sz="2400">
          <a:solidFill>
            <a:srgbClr val="737373"/>
          </a:solidFill>
          <a:latin typeface="+mn-lt"/>
          <a:ea typeface="+mn-ea"/>
          <a:cs typeface="+mn-cs"/>
          <a:sym typeface="Helvetica Neue"/>
        </a:defRPr>
      </a:lvl3pPr>
      <a:lvl4pPr marL="1629833" indent="-296333" defTabSz="584200">
        <a:spcBef>
          <a:spcPts val="3200"/>
        </a:spcBef>
        <a:buSzPct val="40000"/>
        <a:buBlip>
          <a:blip r:embed="rId3"/>
        </a:buBlip>
        <a:defRPr sz="2400">
          <a:solidFill>
            <a:srgbClr val="737373"/>
          </a:solidFill>
          <a:latin typeface="+mn-lt"/>
          <a:ea typeface="+mn-ea"/>
          <a:cs typeface="+mn-cs"/>
          <a:sym typeface="Helvetica Neue"/>
        </a:defRPr>
      </a:lvl4pPr>
      <a:lvl5pPr marL="2074333" indent="-296333" defTabSz="584200">
        <a:spcBef>
          <a:spcPts val="3200"/>
        </a:spcBef>
        <a:buSzPct val="40000"/>
        <a:buBlip>
          <a:blip r:embed="rId3"/>
        </a:buBlip>
        <a:defRPr sz="2400">
          <a:solidFill>
            <a:srgbClr val="737373"/>
          </a:solidFill>
          <a:latin typeface="+mn-lt"/>
          <a:ea typeface="+mn-ea"/>
          <a:cs typeface="+mn-cs"/>
          <a:sym typeface="Helvetica Neue"/>
        </a:defRPr>
      </a:lvl5pPr>
      <a:lvl6pPr marL="2518833" indent="-296333" defTabSz="584200">
        <a:spcBef>
          <a:spcPts val="3200"/>
        </a:spcBef>
        <a:buSzPct val="40000"/>
        <a:buBlip>
          <a:blip r:embed="rId3"/>
        </a:buBlip>
        <a:defRPr sz="2400">
          <a:solidFill>
            <a:srgbClr val="737373"/>
          </a:solidFill>
          <a:latin typeface="+mn-lt"/>
          <a:ea typeface="+mn-ea"/>
          <a:cs typeface="+mn-cs"/>
          <a:sym typeface="Helvetica Neue"/>
        </a:defRPr>
      </a:lvl6pPr>
      <a:lvl7pPr marL="2963333" indent="-296333" defTabSz="584200">
        <a:spcBef>
          <a:spcPts val="3200"/>
        </a:spcBef>
        <a:buSzPct val="40000"/>
        <a:buBlip>
          <a:blip r:embed="rId3"/>
        </a:buBlip>
        <a:defRPr sz="2400">
          <a:solidFill>
            <a:srgbClr val="737373"/>
          </a:solidFill>
          <a:latin typeface="+mn-lt"/>
          <a:ea typeface="+mn-ea"/>
          <a:cs typeface="+mn-cs"/>
          <a:sym typeface="Helvetica Neue"/>
        </a:defRPr>
      </a:lvl7pPr>
      <a:lvl8pPr marL="3407833" indent="-296333" defTabSz="584200">
        <a:spcBef>
          <a:spcPts val="3200"/>
        </a:spcBef>
        <a:buSzPct val="40000"/>
        <a:buBlip>
          <a:blip r:embed="rId3"/>
        </a:buBlip>
        <a:defRPr sz="2400">
          <a:solidFill>
            <a:srgbClr val="737373"/>
          </a:solidFill>
          <a:latin typeface="+mn-lt"/>
          <a:ea typeface="+mn-ea"/>
          <a:cs typeface="+mn-cs"/>
          <a:sym typeface="Helvetica Neue"/>
        </a:defRPr>
      </a:lvl8pPr>
      <a:lvl9pPr marL="3852333" indent="-296333" defTabSz="584200">
        <a:spcBef>
          <a:spcPts val="3200"/>
        </a:spcBef>
        <a:buSzPct val="40000"/>
        <a:buBlip>
          <a:blip r:embed="rId3"/>
        </a:buBlip>
        <a:defRPr sz="2400">
          <a:solidFill>
            <a:srgbClr val="737373"/>
          </a:solidFill>
          <a:latin typeface="+mn-lt"/>
          <a:ea typeface="+mn-ea"/>
          <a:cs typeface="+mn-cs"/>
          <a:sym typeface="Helvetica Neue"/>
        </a:defRPr>
      </a:lvl9pPr>
    </p:bodyStyle>
    <p:otherStyle>
      <a:lvl1pPr algn="ctr" defTabSz="584200">
        <a:defRPr sz="900">
          <a:solidFill>
            <a:schemeClr val="tx1"/>
          </a:solidFill>
          <a:latin typeface="+mn-lt"/>
          <a:ea typeface="+mn-ea"/>
          <a:cs typeface="+mn-cs"/>
          <a:sym typeface="Helvetica Neue"/>
        </a:defRPr>
      </a:lvl1pPr>
      <a:lvl2pPr indent="228600" algn="ctr" defTabSz="584200">
        <a:defRPr sz="900">
          <a:solidFill>
            <a:schemeClr val="tx1"/>
          </a:solidFill>
          <a:latin typeface="+mn-lt"/>
          <a:ea typeface="+mn-ea"/>
          <a:cs typeface="+mn-cs"/>
          <a:sym typeface="Helvetica Neue"/>
        </a:defRPr>
      </a:lvl2pPr>
      <a:lvl3pPr indent="457200" algn="ctr" defTabSz="584200">
        <a:defRPr sz="900">
          <a:solidFill>
            <a:schemeClr val="tx1"/>
          </a:solidFill>
          <a:latin typeface="+mn-lt"/>
          <a:ea typeface="+mn-ea"/>
          <a:cs typeface="+mn-cs"/>
          <a:sym typeface="Helvetica Neue"/>
        </a:defRPr>
      </a:lvl3pPr>
      <a:lvl4pPr indent="685800" algn="ctr" defTabSz="584200">
        <a:defRPr sz="900">
          <a:solidFill>
            <a:schemeClr val="tx1"/>
          </a:solidFill>
          <a:latin typeface="+mn-lt"/>
          <a:ea typeface="+mn-ea"/>
          <a:cs typeface="+mn-cs"/>
          <a:sym typeface="Helvetica Neue"/>
        </a:defRPr>
      </a:lvl4pPr>
      <a:lvl5pPr indent="914400" algn="ctr" defTabSz="584200">
        <a:defRPr sz="900">
          <a:solidFill>
            <a:schemeClr val="tx1"/>
          </a:solidFill>
          <a:latin typeface="+mn-lt"/>
          <a:ea typeface="+mn-ea"/>
          <a:cs typeface="+mn-cs"/>
          <a:sym typeface="Helvetica Neue"/>
        </a:defRPr>
      </a:lvl5pPr>
      <a:lvl6pPr indent="1143000" algn="ctr" defTabSz="584200">
        <a:defRPr sz="900">
          <a:solidFill>
            <a:schemeClr val="tx1"/>
          </a:solidFill>
          <a:latin typeface="+mn-lt"/>
          <a:ea typeface="+mn-ea"/>
          <a:cs typeface="+mn-cs"/>
          <a:sym typeface="Helvetica Neue"/>
        </a:defRPr>
      </a:lvl6pPr>
      <a:lvl7pPr indent="1371600" algn="ctr" defTabSz="584200">
        <a:defRPr sz="900">
          <a:solidFill>
            <a:schemeClr val="tx1"/>
          </a:solidFill>
          <a:latin typeface="+mn-lt"/>
          <a:ea typeface="+mn-ea"/>
          <a:cs typeface="+mn-cs"/>
          <a:sym typeface="Helvetica Neue"/>
        </a:defRPr>
      </a:lvl7pPr>
      <a:lvl8pPr indent="1600200" algn="ctr" defTabSz="584200">
        <a:defRPr sz="900">
          <a:solidFill>
            <a:schemeClr val="tx1"/>
          </a:solidFill>
          <a:latin typeface="+mn-lt"/>
          <a:ea typeface="+mn-ea"/>
          <a:cs typeface="+mn-cs"/>
          <a:sym typeface="Helvetica Neue"/>
        </a:defRPr>
      </a:lvl8pPr>
      <a:lvl9pPr indent="1828800" algn="ctr" defTabSz="584200">
        <a:defRPr sz="900">
          <a:solidFill>
            <a:schemeClr val="tx1"/>
          </a:solidFill>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3.jpeg"/><Relationship Id="rId4" Type="http://schemas.openxmlformats.org/officeDocument/2006/relationships/image" Target="../media/image1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4.jpeg"/><Relationship Id="rId4" Type="http://schemas.openxmlformats.org/officeDocument/2006/relationships/image" Target="../media/image1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5.jpeg"/><Relationship Id="rId4" Type="http://schemas.openxmlformats.org/officeDocument/2006/relationships/image" Target="../media/image1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9.jpeg"/><Relationship Id="rId4" Type="http://schemas.openxmlformats.org/officeDocument/2006/relationships/image" Target="../media/image14.png"/><Relationship Id="rId5" Type="http://schemas.openxmlformats.org/officeDocument/2006/relationships/image" Target="../media/image20.jpeg"/><Relationship Id="rId6" Type="http://schemas.openxmlformats.org/officeDocument/2006/relationships/image" Target="../media/image15.png"/><Relationship Id="rId7" Type="http://schemas.openxmlformats.org/officeDocument/2006/relationships/image" Target="../media/image21.jpeg"/><Relationship Id="rId8" Type="http://schemas.openxmlformats.org/officeDocument/2006/relationships/image" Target="../media/image1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24.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6.jpeg"/><Relationship Id="rId4" Type="http://schemas.openxmlformats.org/officeDocument/2006/relationships/image" Target="../media/image17.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 Id="rId3" Type="http://schemas.openxmlformats.org/officeDocument/2006/relationships/image" Target="../media/image18.png"/><Relationship Id="rId4" Type="http://schemas.openxmlformats.org/officeDocument/2006/relationships/image" Target="../media/image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 Id="rId3" Type="http://schemas.openxmlformats.org/officeDocument/2006/relationships/image" Target="../media/image19.png"/><Relationship Id="rId4" Type="http://schemas.openxmlformats.org/officeDocument/2006/relationships/image" Target="../media/image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 Id="rId3" Type="http://schemas.openxmlformats.org/officeDocument/2006/relationships/image" Target="../media/image20.png"/><Relationship Id="rId4" Type="http://schemas.openxmlformats.org/officeDocument/2006/relationships/image" Target="../media/image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0.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1.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2.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5.jpeg"/><Relationship Id="rId4"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6.jpeg"/><Relationship Id="rId4"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7.jpeg"/><Relationship Id="rId4" Type="http://schemas.openxmlformats.org/officeDocument/2006/relationships/image" Target="../media/image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8.jpeg"/><Relationship Id="rId4"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9.jpeg"/><Relationship Id="rId4" Type="http://schemas.openxmlformats.org/officeDocument/2006/relationships/image" Target="../media/image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0.jpeg"/><Relationship Id="rId4" Type="http://schemas.openxmlformats.org/officeDocument/2006/relationships/image" Target="../media/image8.png"/><Relationship Id="rId5" Type="http://schemas.openxmlformats.org/officeDocument/2006/relationships/image" Target="../media/image11.jpeg"/><Relationship Id="rId6" Type="http://schemas.openxmlformats.org/officeDocument/2006/relationships/image" Target="../media/image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2.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 name="image.jpeg"/>
          <p:cNvPicPr/>
          <p:nvPr/>
        </p:nvPicPr>
        <p:blipFill>
          <a:blip r:embed="rId2">
            <a:extLst/>
          </a:blip>
          <a:stretch>
            <a:fillRect/>
          </a:stretch>
        </p:blipFill>
        <p:spPr>
          <a:xfrm>
            <a:off x="0" y="0"/>
            <a:ext cx="9144000" cy="6858000"/>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6" name="image.png"/>
          <p:cNvPicPr/>
          <p:nvPr/>
        </p:nvPicPr>
        <p:blipFill>
          <a:blip r:embed="rId2">
            <a:extLst/>
          </a:blip>
          <a:stretch>
            <a:fillRect/>
          </a:stretch>
        </p:blipFill>
        <p:spPr>
          <a:xfrm>
            <a:off x="0" y="0"/>
            <a:ext cx="9144000" cy="6858000"/>
          </a:xfrm>
          <a:prstGeom prst="rect">
            <a:avLst/>
          </a:prstGeom>
          <a:ln w="12700">
            <a:miter lim="400000"/>
          </a:ln>
        </p:spPr>
      </p:pic>
      <p:sp>
        <p:nvSpPr>
          <p:cNvPr id="97" name="Shape 97"/>
          <p:cNvSpPr/>
          <p:nvPr/>
        </p:nvSpPr>
        <p:spPr>
          <a:xfrm>
            <a:off x="515253" y="2066269"/>
            <a:ext cx="7213332" cy="43713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marL="246944" indent="-246944" defTabSz="584200">
              <a:spcBef>
                <a:spcPts val="2800"/>
              </a:spcBef>
              <a:buSzPct val="40000"/>
              <a:buBlip>
                <a:blip r:embed="rId3"/>
              </a:buBlip>
            </a:pPr>
            <a:r>
              <a:rPr sz="2000">
                <a:solidFill>
                  <a:srgbClr val="482255"/>
                </a:solidFill>
              </a:rPr>
              <a:t>Une alliance entre un refuge (la mission Old Brewery) et un hôpital (le Centre Hospitalier Universitaire de Montreal)</a:t>
            </a:r>
            <a:endParaRPr sz="2000">
              <a:solidFill>
                <a:srgbClr val="482255"/>
              </a:solidFill>
            </a:endParaRPr>
          </a:p>
          <a:p>
            <a:pPr lvl="0" marL="246944" indent="-246944" defTabSz="584200">
              <a:spcBef>
                <a:spcPts val="2800"/>
              </a:spcBef>
              <a:buSzPct val="40000"/>
              <a:buBlip>
                <a:blip r:embed="rId3"/>
              </a:buBlip>
            </a:pPr>
            <a:r>
              <a:rPr sz="2000">
                <a:solidFill>
                  <a:srgbClr val="482255"/>
                </a:solidFill>
              </a:rPr>
              <a:t>Création de lits intermédiaires au refuge, avec suivi médical et psychosocial, permettant l'évaluation, le traitement et le suivi sur quelques semaines des personnes avec trouble psychiatrique, en situation d'itinérance </a:t>
            </a:r>
            <a:endParaRPr sz="2000">
              <a:solidFill>
                <a:srgbClr val="482255"/>
              </a:solidFill>
            </a:endParaRPr>
          </a:p>
          <a:p>
            <a:pPr lvl="0" marL="246944" indent="-246944" defTabSz="584200">
              <a:spcBef>
                <a:spcPts val="2800"/>
              </a:spcBef>
              <a:buSzPct val="40000"/>
              <a:buBlip>
                <a:blip r:embed="rId3"/>
              </a:buBlip>
            </a:pPr>
            <a:r>
              <a:rPr sz="2000">
                <a:solidFill>
                  <a:srgbClr val="482255"/>
                </a:solidFill>
              </a:rPr>
              <a:t>L'objectif est la sortie de l'itinérance. À l'issue du programme d'environ 6 semaines, tous devraient avoir un logement ou un hébergement, et un suivi de support psychosocial ou psychiatrique</a:t>
            </a:r>
            <a:endParaRPr sz="2000">
              <a:solidFill>
                <a:srgbClr val="482255"/>
              </a:solidFill>
            </a:endParaRPr>
          </a:p>
        </p:txBody>
      </p:sp>
      <p:sp>
        <p:nvSpPr>
          <p:cNvPr id="98" name="Shape 98"/>
          <p:cNvSpPr/>
          <p:nvPr/>
        </p:nvSpPr>
        <p:spPr>
          <a:xfrm>
            <a:off x="2298078" y="376971"/>
            <a:ext cx="1360535" cy="955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400">
                <a:solidFill>
                  <a:srgbClr val="482255"/>
                </a:solidFill>
              </a:defRPr>
            </a:lvl1pPr>
          </a:lstStyle>
          <a:p>
            <a:pPr lvl="0">
              <a:defRPr sz="1800">
                <a:solidFill>
                  <a:srgbClr val="000000"/>
                </a:solidFill>
              </a:defRPr>
            </a:pPr>
            <a:r>
              <a:rPr sz="3400">
                <a:solidFill>
                  <a:srgbClr val="482255"/>
                </a:solidFill>
              </a:rPr>
              <a:t>PRISM</a:t>
            </a:r>
            <a:endParaRPr sz="3400">
              <a:solidFill>
                <a:srgbClr val="482255"/>
              </a:solidFill>
            </a:endParaRP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0" name="image.png"/>
          <p:cNvPicPr/>
          <p:nvPr/>
        </p:nvPicPr>
        <p:blipFill>
          <a:blip r:embed="rId2">
            <a:extLst/>
          </a:blip>
          <a:stretch>
            <a:fillRect/>
          </a:stretch>
        </p:blipFill>
        <p:spPr>
          <a:xfrm>
            <a:off x="0" y="0"/>
            <a:ext cx="9144000" cy="6858000"/>
          </a:xfrm>
          <a:prstGeom prst="rect">
            <a:avLst/>
          </a:prstGeom>
          <a:ln w="12700">
            <a:miter lim="400000"/>
          </a:ln>
        </p:spPr>
      </p:pic>
      <p:sp>
        <p:nvSpPr>
          <p:cNvPr id="101" name="Shape 101"/>
          <p:cNvSpPr/>
          <p:nvPr/>
        </p:nvSpPr>
        <p:spPr>
          <a:xfrm>
            <a:off x="309131" y="2252634"/>
            <a:ext cx="4156527" cy="36601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584200">
              <a:spcBef>
                <a:spcPts val="2800"/>
              </a:spcBef>
            </a:pPr>
            <a:r>
              <a:rPr sz="2000">
                <a:solidFill>
                  <a:srgbClr val="482255"/>
                </a:solidFill>
              </a:rPr>
              <a:t>La médecine est classiquement </a:t>
            </a:r>
            <a:r>
              <a:rPr b="1" sz="2000">
                <a:solidFill>
                  <a:srgbClr val="482255"/>
                </a:solidFill>
              </a:rPr>
              <a:t>réactive</a:t>
            </a:r>
            <a:r>
              <a:rPr sz="2000">
                <a:solidFill>
                  <a:srgbClr val="482255"/>
                </a:solidFill>
              </a:rPr>
              <a:t>. Elle intervient seulement quand le symptôme ou la maladie a perturbé l'équilibre. Elle répond à une demande qui lui est faite</a:t>
            </a:r>
            <a:endParaRPr sz="2000">
              <a:solidFill>
                <a:srgbClr val="482255"/>
              </a:solidFill>
            </a:endParaRPr>
          </a:p>
          <a:p>
            <a:pPr lvl="0" defTabSz="584200">
              <a:spcBef>
                <a:spcPts val="2800"/>
              </a:spcBef>
            </a:pPr>
            <a:r>
              <a:rPr sz="2000">
                <a:solidFill>
                  <a:srgbClr val="482255"/>
                </a:solidFill>
              </a:rPr>
              <a:t>Le problème avec les personnes itinérantes, c'est qu'elles sont souvent "stablement malades": c'est à dire très symptomatiques et souffrantes, mais stables dans leurs routines</a:t>
            </a:r>
          </a:p>
        </p:txBody>
      </p:sp>
      <p:sp>
        <p:nvSpPr>
          <p:cNvPr id="102" name="Shape 102"/>
          <p:cNvSpPr/>
          <p:nvPr/>
        </p:nvSpPr>
        <p:spPr>
          <a:xfrm>
            <a:off x="2298078" y="376971"/>
            <a:ext cx="3374788" cy="955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PRISM</a:t>
            </a:r>
            <a:endParaRPr sz="3400">
              <a:solidFill>
                <a:srgbClr val="482255"/>
              </a:solidFill>
            </a:endParaRPr>
          </a:p>
          <a:p>
            <a:pPr lvl="0"/>
            <a:r>
              <a:rPr i="1" sz="2400">
                <a:solidFill>
                  <a:srgbClr val="482255"/>
                </a:solidFill>
              </a:rPr>
              <a:t>Une approche proactive</a:t>
            </a:r>
          </a:p>
        </p:txBody>
      </p:sp>
      <p:grpSp>
        <p:nvGrpSpPr>
          <p:cNvPr id="105" name="Group 105"/>
          <p:cNvGrpSpPr/>
          <p:nvPr/>
        </p:nvGrpSpPr>
        <p:grpSpPr>
          <a:xfrm>
            <a:off x="4516949" y="2117552"/>
            <a:ext cx="4567619" cy="3536606"/>
            <a:chOff x="-203200" y="-203200"/>
            <a:chExt cx="4567618" cy="3536605"/>
          </a:xfrm>
        </p:grpSpPr>
        <p:pic>
          <p:nvPicPr>
            <p:cNvPr id="104" name="pasted-image.jpg"/>
            <p:cNvPicPr/>
            <p:nvPr/>
          </p:nvPicPr>
          <p:blipFill>
            <a:blip r:embed="rId3">
              <a:extLst/>
            </a:blip>
            <a:srcRect l="553" t="0" r="9718" b="0"/>
            <a:stretch>
              <a:fillRect/>
            </a:stretch>
          </p:blipFill>
          <p:spPr>
            <a:xfrm>
              <a:off x="0" y="0"/>
              <a:ext cx="4161219" cy="3092105"/>
            </a:xfrm>
            <a:prstGeom prst="rect">
              <a:avLst/>
            </a:prstGeom>
            <a:ln>
              <a:noFill/>
            </a:ln>
            <a:effectLst/>
          </p:spPr>
        </p:pic>
        <p:pic>
          <p:nvPicPr>
            <p:cNvPr id="103" name=""/>
            <p:cNvPicPr/>
            <p:nvPr/>
          </p:nvPicPr>
          <p:blipFill>
            <a:blip r:embed="rId4">
              <a:extLst/>
            </a:blip>
            <a:stretch>
              <a:fillRect/>
            </a:stretch>
          </p:blipFill>
          <p:spPr>
            <a:xfrm>
              <a:off x="-203200" y="-203201"/>
              <a:ext cx="4567619" cy="3536606"/>
            </a:xfrm>
            <a:prstGeom prst="rect">
              <a:avLst/>
            </a:prstGeom>
            <a:effectLst/>
          </p:spPr>
        </p:pic>
      </p:gr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7" name="image.png"/>
          <p:cNvPicPr/>
          <p:nvPr/>
        </p:nvPicPr>
        <p:blipFill>
          <a:blip r:embed="rId2">
            <a:extLst/>
          </a:blip>
          <a:stretch>
            <a:fillRect/>
          </a:stretch>
        </p:blipFill>
        <p:spPr>
          <a:xfrm>
            <a:off x="0" y="0"/>
            <a:ext cx="9144000" cy="6858000"/>
          </a:xfrm>
          <a:prstGeom prst="rect">
            <a:avLst/>
          </a:prstGeom>
          <a:ln w="12700">
            <a:miter lim="400000"/>
          </a:ln>
        </p:spPr>
      </p:pic>
      <p:sp>
        <p:nvSpPr>
          <p:cNvPr id="108" name="Shape 108"/>
          <p:cNvSpPr/>
          <p:nvPr/>
        </p:nvSpPr>
        <p:spPr>
          <a:xfrm>
            <a:off x="384144" y="3440352"/>
            <a:ext cx="7413038" cy="3139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584200">
              <a:spcBef>
                <a:spcPts val="2800"/>
              </a:spcBef>
            </a:pPr>
            <a:r>
              <a:rPr sz="2000">
                <a:solidFill>
                  <a:srgbClr val="482255"/>
                </a:solidFill>
              </a:rPr>
              <a:t>Le PRISM est issu d'une réflexion sur les besoins spécifiques, les habitudes quotidiennes et la prévalence de troubles mentaux chez une population très particulière </a:t>
            </a:r>
            <a:endParaRPr sz="2000">
              <a:solidFill>
                <a:srgbClr val="482255"/>
              </a:solidFill>
            </a:endParaRPr>
          </a:p>
          <a:p>
            <a:pPr lvl="0" defTabSz="584200">
              <a:spcBef>
                <a:spcPts val="2800"/>
              </a:spcBef>
            </a:pPr>
            <a:r>
              <a:rPr sz="2000">
                <a:solidFill>
                  <a:srgbClr val="482255"/>
                </a:solidFill>
              </a:rPr>
              <a:t>Sa localisation, son approche, sa façon d'aborder les participants potentiels, la nature des services offerts, la durée du programme, et les liens avec les différents partenaires   sont tous conçus en fonction de cette analyse </a:t>
            </a:r>
            <a:endParaRPr sz="2000">
              <a:solidFill>
                <a:srgbClr val="482255"/>
              </a:solidFill>
            </a:endParaRPr>
          </a:p>
        </p:txBody>
      </p:sp>
      <p:sp>
        <p:nvSpPr>
          <p:cNvPr id="109" name="Shape 109"/>
          <p:cNvSpPr/>
          <p:nvPr/>
        </p:nvSpPr>
        <p:spPr>
          <a:xfrm>
            <a:off x="2298078" y="376971"/>
            <a:ext cx="4342915" cy="955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PRISM</a:t>
            </a:r>
            <a:endParaRPr sz="3400">
              <a:solidFill>
                <a:srgbClr val="482255"/>
              </a:solidFill>
            </a:endParaRPr>
          </a:p>
          <a:p>
            <a:pPr lvl="0"/>
            <a:r>
              <a:rPr i="1" sz="2400">
                <a:solidFill>
                  <a:srgbClr val="482255"/>
                </a:solidFill>
              </a:rPr>
              <a:t>Une approche populationnelle </a:t>
            </a:r>
          </a:p>
        </p:txBody>
      </p:sp>
      <p:grpSp>
        <p:nvGrpSpPr>
          <p:cNvPr id="112" name="Group 112"/>
          <p:cNvGrpSpPr/>
          <p:nvPr/>
        </p:nvGrpSpPr>
        <p:grpSpPr>
          <a:xfrm>
            <a:off x="357759" y="1860204"/>
            <a:ext cx="8428482" cy="1329312"/>
            <a:chOff x="-114300" y="-76200"/>
            <a:chExt cx="8428481" cy="1329311"/>
          </a:xfrm>
        </p:grpSpPr>
        <p:pic>
          <p:nvPicPr>
            <p:cNvPr id="111" name="E7A4DAA4-D91D-4715-A0B0-F0EC4E106A47-L0-001.jpeg"/>
            <p:cNvPicPr/>
            <p:nvPr/>
          </p:nvPicPr>
          <p:blipFill>
            <a:blip r:embed="rId3">
              <a:extLst/>
            </a:blip>
            <a:stretch>
              <a:fillRect/>
            </a:stretch>
          </p:blipFill>
          <p:spPr>
            <a:xfrm>
              <a:off x="0" y="0"/>
              <a:ext cx="8212582" cy="1138812"/>
            </a:xfrm>
            <a:prstGeom prst="rect">
              <a:avLst/>
            </a:prstGeom>
            <a:ln>
              <a:noFill/>
            </a:ln>
            <a:effectLst/>
          </p:spPr>
        </p:pic>
        <p:pic>
          <p:nvPicPr>
            <p:cNvPr id="110" name=""/>
            <p:cNvPicPr/>
            <p:nvPr/>
          </p:nvPicPr>
          <p:blipFill>
            <a:blip r:embed="rId4">
              <a:extLst/>
            </a:blip>
            <a:stretch>
              <a:fillRect/>
            </a:stretch>
          </p:blipFill>
          <p:spPr>
            <a:xfrm>
              <a:off x="-114300" y="-76200"/>
              <a:ext cx="8428482" cy="1329312"/>
            </a:xfrm>
            <a:prstGeom prst="rect">
              <a:avLst/>
            </a:prstGeom>
            <a:effectLst/>
          </p:spPr>
        </p:pic>
      </p:gr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4" name="image.png"/>
          <p:cNvPicPr/>
          <p:nvPr/>
        </p:nvPicPr>
        <p:blipFill>
          <a:blip r:embed="rId2">
            <a:extLst/>
          </a:blip>
          <a:stretch>
            <a:fillRect/>
          </a:stretch>
        </p:blipFill>
        <p:spPr>
          <a:xfrm>
            <a:off x="0" y="0"/>
            <a:ext cx="9144000" cy="6858000"/>
          </a:xfrm>
          <a:prstGeom prst="rect">
            <a:avLst/>
          </a:prstGeom>
          <a:ln w="12700">
            <a:miter lim="400000"/>
          </a:ln>
        </p:spPr>
      </p:pic>
      <p:sp>
        <p:nvSpPr>
          <p:cNvPr id="115" name="Shape 115"/>
          <p:cNvSpPr/>
          <p:nvPr/>
        </p:nvSpPr>
        <p:spPr>
          <a:xfrm>
            <a:off x="2298078" y="376971"/>
            <a:ext cx="3457387" cy="955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PRISM - OBM </a:t>
            </a:r>
            <a:endParaRPr sz="3400">
              <a:solidFill>
                <a:srgbClr val="482255"/>
              </a:solidFill>
            </a:endParaRPr>
          </a:p>
          <a:p>
            <a:pPr lvl="0"/>
            <a:r>
              <a:rPr i="1" sz="2400">
                <a:solidFill>
                  <a:srgbClr val="482255"/>
                </a:solidFill>
              </a:rPr>
              <a:t>À la croisée des chemins</a:t>
            </a:r>
          </a:p>
        </p:txBody>
      </p:sp>
      <p:grpSp>
        <p:nvGrpSpPr>
          <p:cNvPr id="118" name="Group 118"/>
          <p:cNvGrpSpPr/>
          <p:nvPr/>
        </p:nvGrpSpPr>
        <p:grpSpPr>
          <a:xfrm>
            <a:off x="1928981" y="1417425"/>
            <a:ext cx="6545995" cy="5006690"/>
            <a:chOff x="-203199" y="-203199"/>
            <a:chExt cx="6545993" cy="5006688"/>
          </a:xfrm>
        </p:grpSpPr>
        <p:pic>
          <p:nvPicPr>
            <p:cNvPr id="117" name="pasted-image.jpg"/>
            <p:cNvPicPr/>
            <p:nvPr/>
          </p:nvPicPr>
          <p:blipFill>
            <a:blip r:embed="rId3">
              <a:extLst/>
            </a:blip>
            <a:srcRect l="0" t="328" r="0" b="328"/>
            <a:stretch>
              <a:fillRect/>
            </a:stretch>
          </p:blipFill>
          <p:spPr>
            <a:xfrm>
              <a:off x="0" y="0"/>
              <a:ext cx="6139593" cy="4562189"/>
            </a:xfrm>
            <a:prstGeom prst="rect">
              <a:avLst/>
            </a:prstGeom>
            <a:ln>
              <a:noFill/>
            </a:ln>
            <a:effectLst/>
          </p:spPr>
        </p:pic>
        <p:pic>
          <p:nvPicPr>
            <p:cNvPr id="116" name=""/>
            <p:cNvPicPr/>
            <p:nvPr/>
          </p:nvPicPr>
          <p:blipFill>
            <a:blip r:embed="rId4">
              <a:extLst/>
            </a:blip>
            <a:stretch>
              <a:fillRect/>
            </a:stretch>
          </p:blipFill>
          <p:spPr>
            <a:xfrm>
              <a:off x="-203200" y="-203200"/>
              <a:ext cx="6545994" cy="5006690"/>
            </a:xfrm>
            <a:prstGeom prst="rect">
              <a:avLst/>
            </a:prstGeom>
            <a:effectLst/>
          </p:spPr>
        </p:pic>
      </p:gr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0" name="pasted-image.jpg"/>
          <p:cNvPicPr/>
          <p:nvPr/>
        </p:nvPicPr>
        <p:blipFill>
          <a:blip r:embed="rId2">
            <a:extLst/>
          </a:blip>
          <a:srcRect l="35557" t="17714" r="14442" b="17714"/>
          <a:stretch>
            <a:fillRect/>
          </a:stretch>
        </p:blipFill>
        <p:spPr>
          <a:xfrm>
            <a:off x="6045118" y="3049488"/>
            <a:ext cx="2839642" cy="2750344"/>
          </a:xfrm>
          <a:prstGeom prst="rect">
            <a:avLst/>
          </a:prstGeom>
          <a:ln w="3175">
            <a:miter lim="400000"/>
          </a:ln>
        </p:spPr>
      </p:pic>
      <p:pic>
        <p:nvPicPr>
          <p:cNvPr id="121" name="pasted-image.jpg"/>
          <p:cNvPicPr/>
          <p:nvPr/>
        </p:nvPicPr>
        <p:blipFill>
          <a:blip r:embed="rId3">
            <a:extLst/>
          </a:blip>
          <a:srcRect l="9759" t="0" r="32302" b="0"/>
          <a:stretch>
            <a:fillRect/>
          </a:stretch>
        </p:blipFill>
        <p:spPr>
          <a:xfrm>
            <a:off x="260914" y="245566"/>
            <a:ext cx="5723931" cy="5554267"/>
          </a:xfrm>
          <a:prstGeom prst="rect">
            <a:avLst/>
          </a:prstGeom>
          <a:ln w="3175">
            <a:miter lim="400000"/>
          </a:ln>
        </p:spPr>
      </p:pic>
      <p:pic>
        <p:nvPicPr>
          <p:cNvPr id="122" name="pasted-image.jpg"/>
          <p:cNvPicPr/>
          <p:nvPr/>
        </p:nvPicPr>
        <p:blipFill>
          <a:blip r:embed="rId4">
            <a:extLst/>
          </a:blip>
          <a:srcRect l="30852" t="0" r="157" b="0"/>
          <a:stretch>
            <a:fillRect/>
          </a:stretch>
        </p:blipFill>
        <p:spPr>
          <a:xfrm>
            <a:off x="6042886" y="245566"/>
            <a:ext cx="2839642" cy="2750345"/>
          </a:xfrm>
          <a:prstGeom prst="rect">
            <a:avLst/>
          </a:prstGeom>
          <a:ln w="3175">
            <a:miter lim="400000"/>
          </a:ln>
        </p:spPr>
      </p:pic>
      <p:sp>
        <p:nvSpPr>
          <p:cNvPr id="123" name="Shape 123"/>
          <p:cNvSpPr/>
          <p:nvPr>
            <p:ph type="title"/>
          </p:nvPr>
        </p:nvSpPr>
        <p:spPr>
          <a:xfrm>
            <a:off x="259798" y="5871269"/>
            <a:ext cx="7625954" cy="464345"/>
          </a:xfrm>
          <a:prstGeom prst="rect">
            <a:avLst/>
          </a:prstGeom>
        </p:spPr>
        <p:txBody>
          <a:bodyPr/>
          <a:lstStyle>
            <a:lvl1pPr defTabSz="549148">
              <a:defRPr sz="2632"/>
            </a:lvl1pPr>
          </a:lstStyle>
          <a:p>
            <a:pPr lvl="0">
              <a:defRPr cap="none" sz="1800">
                <a:solidFill>
                  <a:srgbClr val="000000"/>
                </a:solidFill>
              </a:defRPr>
            </a:pPr>
            <a:r>
              <a:rPr cap="all" sz="2632">
                <a:solidFill>
                  <a:srgbClr val="DEDEDE"/>
                </a:solidFill>
              </a:rPr>
              <a:t>Structure de l'équipe PRISM</a:t>
            </a:r>
          </a:p>
        </p:txBody>
      </p:sp>
      <p:sp>
        <p:nvSpPr>
          <p:cNvPr id="124" name="Shape 124"/>
          <p:cNvSpPr/>
          <p:nvPr>
            <p:ph type="body" idx="1"/>
          </p:nvPr>
        </p:nvSpPr>
        <p:spPr>
          <a:xfrm>
            <a:off x="259239" y="6326683"/>
            <a:ext cx="7625955" cy="303610"/>
          </a:xfrm>
          <a:prstGeom prst="rect">
            <a:avLst/>
          </a:prstGeom>
        </p:spPr>
        <p:txBody>
          <a:bodyPr/>
          <a:lstStyle>
            <a:lvl1pPr defTabSz="572516">
              <a:defRPr sz="1568"/>
            </a:lvl1pPr>
          </a:lstStyle>
          <a:p>
            <a:pPr lvl="0">
              <a:defRPr cap="none" sz="1800">
                <a:solidFill>
                  <a:srgbClr val="000000"/>
                </a:solidFill>
              </a:defRPr>
            </a:pPr>
            <a:r>
              <a:rPr cap="all" sz="1568">
                <a:solidFill>
                  <a:srgbClr val="558AAB"/>
                </a:solidFill>
              </a:rPr>
              <a:t>Travailleur social, psychiatres et intervenante De la mission OLD brewery</a:t>
            </a:r>
          </a:p>
        </p:txBody>
      </p:sp>
      <p:sp>
        <p:nvSpPr>
          <p:cNvPr id="125" name="Shape 125"/>
          <p:cNvSpPr/>
          <p:nvPr/>
        </p:nvSpPr>
        <p:spPr>
          <a:xfrm>
            <a:off x="529089" y="4868724"/>
            <a:ext cx="1832776" cy="67534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lvl="0" algn="ctr" defTabSz="584200"/>
            <a:r>
              <a:rPr sz="2400">
                <a:solidFill>
                  <a:srgbClr val="FFFFFF"/>
                </a:solidFill>
                <a:latin typeface="Helvetica Neue Bold Condensed"/>
                <a:ea typeface="Helvetica Neue Bold Condensed"/>
                <a:cs typeface="Helvetica Neue Bold Condensed"/>
                <a:sym typeface="Helvetica Neue Bold Condensed"/>
              </a:rPr>
              <a:t>Patrick Girard</a:t>
            </a:r>
            <a:endParaRPr sz="2400">
              <a:solidFill>
                <a:srgbClr val="FFFFFF"/>
              </a:solidFill>
              <a:latin typeface="Helvetica Neue Bold Condensed"/>
              <a:ea typeface="Helvetica Neue Bold Condensed"/>
              <a:cs typeface="Helvetica Neue Bold Condensed"/>
              <a:sym typeface="Helvetica Neue Bold Condensed"/>
            </a:endParaRPr>
          </a:p>
          <a:p>
            <a:pPr lvl="0" defTabSz="584200"/>
            <a:r>
              <a:rPr cap="all" sz="1600">
                <a:solidFill>
                  <a:srgbClr val="FFFFFF"/>
                </a:solidFill>
                <a:latin typeface="Helvetica Neue Bold Condensed"/>
                <a:ea typeface="Helvetica Neue Bold Condensed"/>
                <a:cs typeface="Helvetica Neue Bold Condensed"/>
                <a:sym typeface="Helvetica Neue Bold Condensed"/>
              </a:rPr>
              <a:t>Travailleur social</a:t>
            </a:r>
          </a:p>
        </p:txBody>
      </p:sp>
      <p:sp>
        <p:nvSpPr>
          <p:cNvPr id="126" name="Shape 126"/>
          <p:cNvSpPr/>
          <p:nvPr/>
        </p:nvSpPr>
        <p:spPr>
          <a:xfrm>
            <a:off x="6054075" y="1914516"/>
            <a:ext cx="1854112" cy="104364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lvl="0" algn="ctr" defTabSz="584200"/>
            <a:r>
              <a:rPr sz="2400">
                <a:solidFill>
                  <a:srgbClr val="FFFFFF"/>
                </a:solidFill>
                <a:latin typeface="Helvetica Neue Bold Condensed"/>
                <a:ea typeface="Helvetica Neue Bold Condensed"/>
                <a:cs typeface="Helvetica Neue Bold Condensed"/>
                <a:sym typeface="Helvetica Neue Bold Condensed"/>
              </a:rPr>
              <a:t>Olivier Farmer</a:t>
            </a:r>
            <a:endParaRPr sz="2400">
              <a:solidFill>
                <a:srgbClr val="FFFFFF"/>
              </a:solidFill>
              <a:latin typeface="Helvetica Neue Bold Condensed"/>
              <a:ea typeface="Helvetica Neue Bold Condensed"/>
              <a:cs typeface="Helvetica Neue Bold Condensed"/>
              <a:sym typeface="Helvetica Neue Bold Condensed"/>
            </a:endParaRPr>
          </a:p>
          <a:p>
            <a:pPr lvl="0" algn="ctr" defTabSz="584200"/>
            <a:r>
              <a:rPr sz="2400">
                <a:solidFill>
                  <a:srgbClr val="FFFFFF"/>
                </a:solidFill>
                <a:latin typeface="Helvetica Neue Bold Condensed"/>
                <a:ea typeface="Helvetica Neue Bold Condensed"/>
                <a:cs typeface="Helvetica Neue Bold Condensed"/>
                <a:sym typeface="Helvetica Neue Bold Condensed"/>
              </a:rPr>
              <a:t>Lison Gagné</a:t>
            </a:r>
            <a:endParaRPr sz="2400">
              <a:solidFill>
                <a:srgbClr val="FFFFFF"/>
              </a:solidFill>
              <a:latin typeface="Helvetica Neue Bold Condensed"/>
              <a:ea typeface="Helvetica Neue Bold Condensed"/>
              <a:cs typeface="Helvetica Neue Bold Condensed"/>
              <a:sym typeface="Helvetica Neue Bold Condensed"/>
            </a:endParaRPr>
          </a:p>
          <a:p>
            <a:pPr lvl="0" defTabSz="584200"/>
            <a:r>
              <a:rPr cap="all" sz="1600">
                <a:solidFill>
                  <a:srgbClr val="FFFFFF"/>
                </a:solidFill>
                <a:latin typeface="Helvetica Neue Bold Condensed"/>
                <a:ea typeface="Helvetica Neue Bold Condensed"/>
                <a:cs typeface="Helvetica Neue Bold Condensed"/>
                <a:sym typeface="Helvetica Neue Bold Condensed"/>
              </a:rPr>
              <a:t>Psychiatres</a:t>
            </a:r>
          </a:p>
        </p:txBody>
      </p:sp>
      <p:sp>
        <p:nvSpPr>
          <p:cNvPr id="127" name="Shape 127"/>
          <p:cNvSpPr/>
          <p:nvPr/>
        </p:nvSpPr>
        <p:spPr>
          <a:xfrm>
            <a:off x="6042647" y="4868724"/>
            <a:ext cx="1876972" cy="675349"/>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p>
            <a:pPr lvl="0" algn="ctr" defTabSz="584200"/>
            <a:r>
              <a:rPr sz="2400">
                <a:solidFill>
                  <a:srgbClr val="FFFFFF"/>
                </a:solidFill>
                <a:latin typeface="Helvetica Neue Bold Condensed"/>
                <a:ea typeface="Helvetica Neue Bold Condensed"/>
                <a:cs typeface="Helvetica Neue Bold Condensed"/>
                <a:sym typeface="Helvetica Neue Bold Condensed"/>
              </a:rPr>
              <a:t>Joanie Methot</a:t>
            </a:r>
            <a:endParaRPr sz="2400">
              <a:solidFill>
                <a:srgbClr val="FFFFFF"/>
              </a:solidFill>
              <a:latin typeface="Helvetica Neue Bold Condensed"/>
              <a:ea typeface="Helvetica Neue Bold Condensed"/>
              <a:cs typeface="Helvetica Neue Bold Condensed"/>
              <a:sym typeface="Helvetica Neue Bold Condensed"/>
            </a:endParaRPr>
          </a:p>
          <a:p>
            <a:pPr lvl="0" defTabSz="584200"/>
            <a:r>
              <a:rPr cap="all" sz="1600">
                <a:solidFill>
                  <a:srgbClr val="FFFFFF"/>
                </a:solidFill>
                <a:latin typeface="Helvetica Neue Bold Condensed"/>
                <a:ea typeface="Helvetica Neue Bold Condensed"/>
                <a:cs typeface="Helvetica Neue Bold Condensed"/>
                <a:sym typeface="Helvetica Neue Bold Condensed"/>
              </a:rPr>
              <a:t>Intervenante OBM</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 name="image.png"/>
          <p:cNvPicPr/>
          <p:nvPr/>
        </p:nvPicPr>
        <p:blipFill>
          <a:blip r:embed="rId2">
            <a:extLst/>
          </a:blip>
          <a:stretch>
            <a:fillRect/>
          </a:stretch>
        </p:blipFill>
        <p:spPr>
          <a:xfrm>
            <a:off x="0" y="0"/>
            <a:ext cx="9144000" cy="6858000"/>
          </a:xfrm>
          <a:prstGeom prst="rect">
            <a:avLst/>
          </a:prstGeom>
          <a:ln w="12700">
            <a:miter lim="400000"/>
          </a:ln>
        </p:spPr>
      </p:pic>
      <p:sp>
        <p:nvSpPr>
          <p:cNvPr id="130" name="Shape 130"/>
          <p:cNvSpPr/>
          <p:nvPr/>
        </p:nvSpPr>
        <p:spPr>
          <a:xfrm>
            <a:off x="2298078" y="376971"/>
            <a:ext cx="3183544" cy="955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Itinérance </a:t>
            </a:r>
            <a:endParaRPr sz="3400">
              <a:solidFill>
                <a:srgbClr val="482255"/>
              </a:solidFill>
            </a:endParaRPr>
          </a:p>
          <a:p>
            <a:pPr lvl="0"/>
            <a:r>
              <a:rPr i="1" sz="2400">
                <a:solidFill>
                  <a:srgbClr val="482255"/>
                </a:solidFill>
              </a:rPr>
              <a:t>Conditions habituelles</a:t>
            </a:r>
          </a:p>
        </p:txBody>
      </p:sp>
      <p:grpSp>
        <p:nvGrpSpPr>
          <p:cNvPr id="133" name="Group 133"/>
          <p:cNvGrpSpPr/>
          <p:nvPr/>
        </p:nvGrpSpPr>
        <p:grpSpPr>
          <a:xfrm>
            <a:off x="5429617" y="642284"/>
            <a:ext cx="3597011" cy="2815370"/>
            <a:chOff x="-203199" y="-203199"/>
            <a:chExt cx="3597010" cy="2815368"/>
          </a:xfrm>
        </p:grpSpPr>
        <p:pic>
          <p:nvPicPr>
            <p:cNvPr id="132" name="pasted-image.jpg"/>
            <p:cNvPicPr/>
            <p:nvPr/>
          </p:nvPicPr>
          <p:blipFill>
            <a:blip r:embed="rId3">
              <a:extLst/>
            </a:blip>
            <a:srcRect l="5214" t="0" r="5214" b="0"/>
            <a:stretch>
              <a:fillRect/>
            </a:stretch>
          </p:blipFill>
          <p:spPr>
            <a:xfrm>
              <a:off x="0" y="0"/>
              <a:ext cx="3190611" cy="2370869"/>
            </a:xfrm>
            <a:prstGeom prst="rect">
              <a:avLst/>
            </a:prstGeom>
            <a:ln>
              <a:noFill/>
            </a:ln>
            <a:effectLst/>
          </p:spPr>
        </p:pic>
        <p:pic>
          <p:nvPicPr>
            <p:cNvPr id="131" name=""/>
            <p:cNvPicPr/>
            <p:nvPr/>
          </p:nvPicPr>
          <p:blipFill>
            <a:blip r:embed="rId4">
              <a:extLst/>
            </a:blip>
            <a:stretch>
              <a:fillRect/>
            </a:stretch>
          </p:blipFill>
          <p:spPr>
            <a:xfrm>
              <a:off x="-203200" y="-203200"/>
              <a:ext cx="3597011" cy="2815369"/>
            </a:xfrm>
            <a:prstGeom prst="rect">
              <a:avLst/>
            </a:prstGeom>
            <a:effectLst/>
          </p:spPr>
        </p:pic>
      </p:grpSp>
      <p:grpSp>
        <p:nvGrpSpPr>
          <p:cNvPr id="136" name="Group 136"/>
          <p:cNvGrpSpPr/>
          <p:nvPr/>
        </p:nvGrpSpPr>
        <p:grpSpPr>
          <a:xfrm>
            <a:off x="464836" y="1991596"/>
            <a:ext cx="4761218" cy="3680464"/>
            <a:chOff x="-203200" y="-203200"/>
            <a:chExt cx="4761216" cy="3680463"/>
          </a:xfrm>
        </p:grpSpPr>
        <p:pic>
          <p:nvPicPr>
            <p:cNvPr id="135" name="pasted-image.jpg"/>
            <p:cNvPicPr/>
            <p:nvPr/>
          </p:nvPicPr>
          <p:blipFill>
            <a:blip r:embed="rId5">
              <a:extLst/>
            </a:blip>
            <a:srcRect l="12170" t="0" r="12170" b="0"/>
            <a:stretch>
              <a:fillRect/>
            </a:stretch>
          </p:blipFill>
          <p:spPr>
            <a:xfrm>
              <a:off x="0" y="0"/>
              <a:ext cx="4354817" cy="3235964"/>
            </a:xfrm>
            <a:prstGeom prst="rect">
              <a:avLst/>
            </a:prstGeom>
            <a:ln>
              <a:noFill/>
            </a:ln>
            <a:effectLst/>
          </p:spPr>
        </p:pic>
        <p:pic>
          <p:nvPicPr>
            <p:cNvPr id="134" name=""/>
            <p:cNvPicPr/>
            <p:nvPr/>
          </p:nvPicPr>
          <p:blipFill>
            <a:blip r:embed="rId6">
              <a:extLst/>
            </a:blip>
            <a:stretch>
              <a:fillRect/>
            </a:stretch>
          </p:blipFill>
          <p:spPr>
            <a:xfrm>
              <a:off x="-203200" y="-203200"/>
              <a:ext cx="4761217" cy="3680464"/>
            </a:xfrm>
            <a:prstGeom prst="rect">
              <a:avLst/>
            </a:prstGeom>
            <a:effectLst/>
          </p:spPr>
        </p:pic>
      </p:grpSp>
      <p:grpSp>
        <p:nvGrpSpPr>
          <p:cNvPr id="139" name="Group 139"/>
          <p:cNvGrpSpPr/>
          <p:nvPr/>
        </p:nvGrpSpPr>
        <p:grpSpPr>
          <a:xfrm>
            <a:off x="5429617" y="3536065"/>
            <a:ext cx="3597012" cy="2815370"/>
            <a:chOff x="-203199" y="-203199"/>
            <a:chExt cx="3597010" cy="2815368"/>
          </a:xfrm>
        </p:grpSpPr>
        <p:pic>
          <p:nvPicPr>
            <p:cNvPr id="138" name="pasted-image.jpg"/>
            <p:cNvPicPr/>
            <p:nvPr/>
          </p:nvPicPr>
          <p:blipFill>
            <a:blip r:embed="rId7">
              <a:extLst/>
            </a:blip>
            <a:srcRect l="5041" t="0" r="5041" b="0"/>
            <a:stretch>
              <a:fillRect/>
            </a:stretch>
          </p:blipFill>
          <p:spPr>
            <a:xfrm>
              <a:off x="0" y="0"/>
              <a:ext cx="3190611" cy="2370869"/>
            </a:xfrm>
            <a:prstGeom prst="rect">
              <a:avLst/>
            </a:prstGeom>
            <a:ln>
              <a:noFill/>
            </a:ln>
            <a:effectLst/>
          </p:spPr>
        </p:pic>
        <p:pic>
          <p:nvPicPr>
            <p:cNvPr id="137" name=""/>
            <p:cNvPicPr/>
            <p:nvPr/>
          </p:nvPicPr>
          <p:blipFill>
            <a:blip r:embed="rId8">
              <a:extLst/>
            </a:blip>
            <a:stretch>
              <a:fillRect/>
            </a:stretch>
          </p:blipFill>
          <p:spPr>
            <a:xfrm>
              <a:off x="-203200" y="-203200"/>
              <a:ext cx="3597011" cy="2815369"/>
            </a:xfrm>
            <a:prstGeom prst="rect">
              <a:avLst/>
            </a:prstGeom>
            <a:effectLst/>
          </p:spPr>
        </p:pic>
      </p:gr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1" name="pasted-image.jpg"/>
          <p:cNvPicPr/>
          <p:nvPr/>
        </p:nvPicPr>
        <p:blipFill>
          <a:blip r:embed="rId2">
            <a:extLst/>
          </a:blip>
          <a:srcRect l="0" t="0" r="0" b="0"/>
          <a:stretch>
            <a:fillRect/>
          </a:stretch>
        </p:blipFill>
        <p:spPr>
          <a:xfrm>
            <a:off x="6090046" y="3062883"/>
            <a:ext cx="2750345" cy="2750344"/>
          </a:xfrm>
          <a:prstGeom prst="rect">
            <a:avLst/>
          </a:prstGeom>
          <a:ln w="3175">
            <a:miter lim="400000"/>
          </a:ln>
        </p:spPr>
      </p:pic>
      <p:pic>
        <p:nvPicPr>
          <p:cNvPr id="142" name="pasted-image.jpg"/>
          <p:cNvPicPr/>
          <p:nvPr/>
        </p:nvPicPr>
        <p:blipFill>
          <a:blip r:embed="rId3">
            <a:extLst/>
          </a:blip>
          <a:srcRect l="15766" t="0" r="15766" b="0"/>
          <a:stretch>
            <a:fillRect/>
          </a:stretch>
        </p:blipFill>
        <p:spPr>
          <a:xfrm>
            <a:off x="259382" y="258960"/>
            <a:ext cx="5723931" cy="5554267"/>
          </a:xfrm>
          <a:prstGeom prst="rect">
            <a:avLst/>
          </a:prstGeom>
          <a:ln w="3175">
            <a:miter lim="400000"/>
          </a:ln>
        </p:spPr>
      </p:pic>
      <p:pic>
        <p:nvPicPr>
          <p:cNvPr id="143" name="pasted-image.jpg"/>
          <p:cNvPicPr/>
          <p:nvPr/>
        </p:nvPicPr>
        <p:blipFill>
          <a:blip r:embed="rId4">
            <a:extLst/>
          </a:blip>
          <a:stretch>
            <a:fillRect/>
          </a:stretch>
        </p:blipFill>
        <p:spPr>
          <a:xfrm>
            <a:off x="6045398" y="405733"/>
            <a:ext cx="2839642" cy="1937955"/>
          </a:xfrm>
          <a:prstGeom prst="rect">
            <a:avLst/>
          </a:prstGeom>
          <a:ln w="3175">
            <a:miter lim="400000"/>
          </a:ln>
        </p:spPr>
      </p:pic>
      <p:sp>
        <p:nvSpPr>
          <p:cNvPr id="144" name="Shape 144"/>
          <p:cNvSpPr/>
          <p:nvPr>
            <p:ph type="title"/>
          </p:nvPr>
        </p:nvSpPr>
        <p:spPr>
          <a:prstGeom prst="rect">
            <a:avLst/>
          </a:prstGeom>
        </p:spPr>
        <p:txBody>
          <a:bodyPr/>
          <a:lstStyle>
            <a:lvl1pPr defTabSz="549148">
              <a:defRPr sz="2632"/>
            </a:lvl1pPr>
          </a:lstStyle>
          <a:p>
            <a:pPr lvl="0">
              <a:defRPr cap="none" sz="1800">
                <a:solidFill>
                  <a:srgbClr val="000000"/>
                </a:solidFill>
              </a:defRPr>
            </a:pPr>
            <a:r>
              <a:rPr cap="all" sz="2632">
                <a:solidFill>
                  <a:srgbClr val="DEDEDE"/>
                </a:solidFill>
              </a:rPr>
              <a:t>Services offerts</a:t>
            </a:r>
          </a:p>
        </p:txBody>
      </p:sp>
      <p:sp>
        <p:nvSpPr>
          <p:cNvPr id="145" name="Shape 145"/>
          <p:cNvSpPr/>
          <p:nvPr>
            <p:ph type="body" idx="1"/>
          </p:nvPr>
        </p:nvSpPr>
        <p:spPr>
          <a:prstGeom prst="rect">
            <a:avLst/>
          </a:prstGeom>
        </p:spPr>
        <p:txBody>
          <a:bodyPr/>
          <a:lstStyle>
            <a:lvl1pPr defTabSz="572516">
              <a:defRPr sz="1568"/>
            </a:lvl1pPr>
          </a:lstStyle>
          <a:p>
            <a:pPr lvl="0">
              <a:defRPr cap="none" sz="1800">
                <a:solidFill>
                  <a:srgbClr val="000000"/>
                </a:solidFill>
              </a:defRPr>
            </a:pPr>
            <a:r>
              <a:rPr cap="all" sz="1568">
                <a:solidFill>
                  <a:srgbClr val="558AAB"/>
                </a:solidFill>
              </a:rPr>
              <a:t>Les besoins de base</a:t>
            </a:r>
          </a:p>
        </p:txBody>
      </p:sp>
      <p:sp>
        <p:nvSpPr>
          <p:cNvPr id="146" name="Shape 146"/>
          <p:cNvSpPr/>
          <p:nvPr/>
        </p:nvSpPr>
        <p:spPr>
          <a:xfrm>
            <a:off x="449573" y="5151140"/>
            <a:ext cx="1386854" cy="43120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584200">
              <a:defRPr sz="2400">
                <a:solidFill>
                  <a:srgbClr val="FFFFFF"/>
                </a:solidFill>
                <a:latin typeface="Helvetica Neue Bold Condensed"/>
                <a:ea typeface="Helvetica Neue Bold Condensed"/>
                <a:cs typeface="Helvetica Neue Bold Condensed"/>
                <a:sym typeface="Helvetica Neue Bold Condensed"/>
              </a:defRPr>
            </a:lvl1pPr>
          </a:lstStyle>
          <a:p>
            <a:pPr lvl="0">
              <a:defRPr sz="1800">
                <a:solidFill>
                  <a:srgbClr val="000000"/>
                </a:solidFill>
              </a:defRPr>
            </a:pPr>
            <a:r>
              <a:rPr sz="2400">
                <a:solidFill>
                  <a:srgbClr val="FFFFFF"/>
                </a:solidFill>
              </a:rPr>
              <a:t>Un lit privé</a:t>
            </a:r>
          </a:p>
        </p:txBody>
      </p:sp>
      <p:sp>
        <p:nvSpPr>
          <p:cNvPr id="147" name="Shape 147"/>
          <p:cNvSpPr/>
          <p:nvPr/>
        </p:nvSpPr>
        <p:spPr>
          <a:xfrm>
            <a:off x="6156300" y="2325182"/>
            <a:ext cx="2092770" cy="43120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584200">
              <a:defRPr sz="2400">
                <a:solidFill>
                  <a:srgbClr val="FFFFFF"/>
                </a:solidFill>
                <a:latin typeface="Helvetica Neue Bold Condensed"/>
                <a:ea typeface="Helvetica Neue Bold Condensed"/>
                <a:cs typeface="Helvetica Neue Bold Condensed"/>
                <a:sym typeface="Helvetica Neue Bold Condensed"/>
              </a:defRPr>
            </a:lvl1pPr>
          </a:lstStyle>
          <a:p>
            <a:pPr lvl="0">
              <a:defRPr sz="1800">
                <a:solidFill>
                  <a:srgbClr val="000000"/>
                </a:solidFill>
              </a:defRPr>
            </a:pPr>
            <a:r>
              <a:rPr sz="2400">
                <a:solidFill>
                  <a:srgbClr val="FFFFFF"/>
                </a:solidFill>
              </a:rPr>
              <a:t>Pièces d'identité</a:t>
            </a:r>
          </a:p>
        </p:txBody>
      </p:sp>
      <p:sp>
        <p:nvSpPr>
          <p:cNvPr id="148" name="Shape 148"/>
          <p:cNvSpPr/>
          <p:nvPr/>
        </p:nvSpPr>
        <p:spPr>
          <a:xfrm>
            <a:off x="6159892" y="3074952"/>
            <a:ext cx="2307044" cy="43120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584200">
              <a:defRPr sz="2400">
                <a:solidFill>
                  <a:srgbClr val="FFFFFF"/>
                </a:solidFill>
                <a:latin typeface="Helvetica Neue Bold Condensed"/>
                <a:ea typeface="Helvetica Neue Bold Condensed"/>
                <a:cs typeface="Helvetica Neue Bold Condensed"/>
                <a:sym typeface="Helvetica Neue Bold Condensed"/>
              </a:defRPr>
            </a:lvl1pPr>
          </a:lstStyle>
          <a:p>
            <a:pPr lvl="0">
              <a:defRPr sz="1800">
                <a:solidFill>
                  <a:srgbClr val="000000"/>
                </a:solidFill>
              </a:defRPr>
            </a:pPr>
            <a:r>
              <a:rPr sz="2400">
                <a:solidFill>
                  <a:srgbClr val="FFFFFF"/>
                </a:solidFill>
              </a:rPr>
              <a:t>Accès à un revenu</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title"/>
          </p:nvPr>
        </p:nvSpPr>
        <p:spPr>
          <a:prstGeom prst="rect">
            <a:avLst/>
          </a:prstGeom>
        </p:spPr>
        <p:txBody>
          <a:bodyPr/>
          <a:lstStyle>
            <a:lvl1pPr defTabSz="549148">
              <a:defRPr sz="2632"/>
            </a:lvl1pPr>
          </a:lstStyle>
          <a:p>
            <a:pPr lvl="0">
              <a:defRPr cap="none" sz="1800">
                <a:solidFill>
                  <a:srgbClr val="000000"/>
                </a:solidFill>
              </a:defRPr>
            </a:pPr>
            <a:r>
              <a:rPr cap="all" sz="2632">
                <a:solidFill>
                  <a:srgbClr val="DEDEDE"/>
                </a:solidFill>
              </a:rPr>
              <a:t>Services offerts</a:t>
            </a:r>
          </a:p>
        </p:txBody>
      </p:sp>
      <p:sp>
        <p:nvSpPr>
          <p:cNvPr id="151" name="Shape 151"/>
          <p:cNvSpPr/>
          <p:nvPr>
            <p:ph type="body" idx="1"/>
          </p:nvPr>
        </p:nvSpPr>
        <p:spPr>
          <a:xfrm>
            <a:off x="258960" y="6340078"/>
            <a:ext cx="8520010" cy="292902"/>
          </a:xfrm>
          <a:prstGeom prst="rect">
            <a:avLst/>
          </a:prstGeom>
        </p:spPr>
        <p:txBody>
          <a:bodyPr/>
          <a:lstStyle>
            <a:lvl1pPr defTabSz="549148">
              <a:defRPr sz="1504"/>
            </a:lvl1pPr>
          </a:lstStyle>
          <a:p>
            <a:pPr lvl="0">
              <a:defRPr cap="none" sz="1800">
                <a:solidFill>
                  <a:srgbClr val="000000"/>
                </a:solidFill>
              </a:defRPr>
            </a:pPr>
            <a:r>
              <a:rPr cap="all" sz="1504">
                <a:solidFill>
                  <a:srgbClr val="558AAB"/>
                </a:solidFill>
              </a:rPr>
              <a:t>Évaluation psychiatrique, traitement, référence vers hébergement et support par la suite</a:t>
            </a:r>
          </a:p>
        </p:txBody>
      </p:sp>
      <p:pic>
        <p:nvPicPr>
          <p:cNvPr id="152" name="pasted-image.jpg"/>
          <p:cNvPicPr/>
          <p:nvPr/>
        </p:nvPicPr>
        <p:blipFill>
          <a:blip r:embed="rId2">
            <a:extLst/>
          </a:blip>
          <a:stretch>
            <a:fillRect/>
          </a:stretch>
        </p:blipFill>
        <p:spPr>
          <a:xfrm>
            <a:off x="224852" y="579196"/>
            <a:ext cx="8694296" cy="4913795"/>
          </a:xfrm>
          <a:prstGeom prst="rect">
            <a:avLst/>
          </a:prstGeom>
          <a:ln w="3175">
            <a:miter lim="400000"/>
          </a:ln>
        </p:spPr>
      </p:pic>
      <p:sp>
        <p:nvSpPr>
          <p:cNvPr id="153" name="Shape 153"/>
          <p:cNvSpPr/>
          <p:nvPr/>
        </p:nvSpPr>
        <p:spPr>
          <a:xfrm>
            <a:off x="422511" y="4968117"/>
            <a:ext cx="2640191" cy="431204"/>
          </a:xfrm>
          <a:prstGeom prst="rect">
            <a:avLst/>
          </a:prstGeom>
          <a:ln w="12700">
            <a:miter lim="400000"/>
          </a:ln>
          <a:extLst>
            <a:ext uri="{C572A759-6A51-4108-AA02-DFA0A04FC94B}">
              <ma14:wrappingTextBoxFlag xmlns:ma14="http://schemas.microsoft.com/office/mac/drawingml/2011/main" val="1"/>
            </a:ext>
          </a:extLst>
        </p:spPr>
        <p:txBody>
          <a:bodyPr wrap="none" lIns="35718" tIns="35718" rIns="35718" bIns="35718" anchor="ctr">
            <a:spAutoFit/>
          </a:bodyPr>
          <a:lstStyle>
            <a:lvl1pPr algn="ctr" defTabSz="584200">
              <a:defRPr sz="2400">
                <a:solidFill>
                  <a:srgbClr val="FFFFFF"/>
                </a:solidFill>
                <a:latin typeface="Helvetica Neue Bold Condensed"/>
                <a:ea typeface="Helvetica Neue Bold Condensed"/>
                <a:cs typeface="Helvetica Neue Bold Condensed"/>
                <a:sym typeface="Helvetica Neue Bold Condensed"/>
              </a:defRPr>
            </a:lvl1pPr>
          </a:lstStyle>
          <a:p>
            <a:pPr lvl="0">
              <a:defRPr sz="1800">
                <a:solidFill>
                  <a:srgbClr val="000000"/>
                </a:solidFill>
              </a:defRPr>
            </a:pPr>
            <a:r>
              <a:rPr sz="2400">
                <a:solidFill>
                  <a:srgbClr val="FFFFFF"/>
                </a:solidFill>
              </a:rPr>
              <a:t>Une entrevue typique</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prstGeom prst="rect">
            <a:avLst/>
          </a:prstGeom>
        </p:spPr>
        <p:txBody>
          <a:bodyPr/>
          <a:lstStyle/>
          <a:p>
            <a:pPr lvl="0">
              <a:defRPr sz="1800">
                <a:solidFill>
                  <a:srgbClr val="000000"/>
                </a:solidFill>
              </a:defRPr>
            </a:pPr>
            <a:r>
              <a:rPr sz="5000">
                <a:solidFill>
                  <a:srgbClr val="558AAB"/>
                </a:solidFill>
              </a:rPr>
              <a:t>PRISM</a:t>
            </a:r>
            <a:endParaRPr sz="5000">
              <a:solidFill>
                <a:srgbClr val="558AAB"/>
              </a:solidFill>
            </a:endParaRPr>
          </a:p>
          <a:p>
            <a:pPr lvl="0">
              <a:lnSpc>
                <a:spcPct val="100000"/>
              </a:lnSpc>
              <a:defRPr sz="1800">
                <a:solidFill>
                  <a:srgbClr val="000000"/>
                </a:solidFill>
              </a:defRPr>
            </a:pPr>
            <a:r>
              <a:rPr cap="all" sz="2400">
                <a:solidFill>
                  <a:srgbClr val="558AAB"/>
                </a:solidFill>
                <a:latin typeface="Helvetica Neue Bold Condensed"/>
                <a:ea typeface="Helvetica Neue Bold Condensed"/>
                <a:cs typeface="Helvetica Neue Bold Condensed"/>
                <a:sym typeface="Helvetica Neue Bold Condensed"/>
              </a:rPr>
              <a:t>Services offerts</a:t>
            </a:r>
          </a:p>
        </p:txBody>
      </p:sp>
      <p:sp>
        <p:nvSpPr>
          <p:cNvPr id="156" name="Shape 156"/>
          <p:cNvSpPr/>
          <p:nvPr>
            <p:ph type="body" idx="1"/>
          </p:nvPr>
        </p:nvSpPr>
        <p:spPr>
          <a:prstGeom prst="rect">
            <a:avLst/>
          </a:prstGeom>
        </p:spPr>
        <p:txBody>
          <a:bodyPr/>
          <a:lstStyle/>
          <a:p>
            <a:pPr lvl="0" marL="0" indent="0" defTabSz="449833">
              <a:spcBef>
                <a:spcPts val="2400"/>
              </a:spcBef>
              <a:buSzTx/>
              <a:buNone/>
              <a:defRPr sz="1800">
                <a:solidFill>
                  <a:srgbClr val="000000"/>
                </a:solidFill>
              </a:defRPr>
            </a:pPr>
            <a:r>
              <a:rPr sz="1848">
                <a:solidFill>
                  <a:srgbClr val="737373"/>
                </a:solidFill>
              </a:rPr>
              <a:t>Besoins de base</a:t>
            </a:r>
            <a:endParaRPr sz="1848">
              <a:solidFill>
                <a:srgbClr val="737373"/>
              </a:solidFill>
            </a:endParaRPr>
          </a:p>
          <a:p>
            <a:pPr lvl="0" marL="190147" indent="-190147" defTabSz="449833">
              <a:spcBef>
                <a:spcPts val="2100"/>
              </a:spcBef>
              <a:buBlip>
                <a:blip r:embed="rId2"/>
              </a:buBlip>
              <a:defRPr sz="1800">
                <a:solidFill>
                  <a:srgbClr val="000000"/>
                </a:solidFill>
              </a:defRPr>
            </a:pPr>
            <a:r>
              <a:rPr sz="1540">
                <a:solidFill>
                  <a:srgbClr val="737373"/>
                </a:solidFill>
              </a:rPr>
              <a:t>Lit privé (disponible 24h/24h avec 3 repas/jour)</a:t>
            </a:r>
            <a:endParaRPr sz="1540">
              <a:solidFill>
                <a:srgbClr val="737373"/>
              </a:solidFill>
            </a:endParaRPr>
          </a:p>
          <a:p>
            <a:pPr lvl="0" marL="190147" indent="-190147" defTabSz="449833">
              <a:spcBef>
                <a:spcPts val="2100"/>
              </a:spcBef>
              <a:buBlip>
                <a:blip r:embed="rId2"/>
              </a:buBlip>
              <a:defRPr sz="1800">
                <a:solidFill>
                  <a:srgbClr val="000000"/>
                </a:solidFill>
              </a:defRPr>
            </a:pPr>
            <a:r>
              <a:rPr sz="1540">
                <a:solidFill>
                  <a:srgbClr val="737373"/>
                </a:solidFill>
              </a:rPr>
              <a:t>Obtenir les papiers d'identité</a:t>
            </a:r>
            <a:endParaRPr sz="1540">
              <a:solidFill>
                <a:srgbClr val="737373"/>
              </a:solidFill>
            </a:endParaRPr>
          </a:p>
          <a:p>
            <a:pPr lvl="0" marL="190147" indent="-190147" defTabSz="449833">
              <a:spcBef>
                <a:spcPts val="2100"/>
              </a:spcBef>
              <a:buBlip>
                <a:blip r:embed="rId2"/>
              </a:buBlip>
              <a:defRPr sz="1800">
                <a:solidFill>
                  <a:srgbClr val="000000"/>
                </a:solidFill>
              </a:defRPr>
            </a:pPr>
            <a:r>
              <a:rPr sz="1540">
                <a:solidFill>
                  <a:srgbClr val="737373"/>
                </a:solidFill>
              </a:rPr>
              <a:t>Solliciter toutes les sources de revenu pour lesquels la personne est éligible</a:t>
            </a:r>
            <a:endParaRPr sz="1540">
              <a:solidFill>
                <a:srgbClr val="737373"/>
              </a:solidFill>
            </a:endParaRPr>
          </a:p>
          <a:p>
            <a:pPr lvl="0" marL="0" indent="0" defTabSz="449833">
              <a:spcBef>
                <a:spcPts val="2400"/>
              </a:spcBef>
              <a:buSzTx/>
              <a:buNone/>
              <a:defRPr sz="1800">
                <a:solidFill>
                  <a:srgbClr val="000000"/>
                </a:solidFill>
              </a:defRPr>
            </a:pPr>
            <a:r>
              <a:rPr sz="1848">
                <a:solidFill>
                  <a:srgbClr val="737373"/>
                </a:solidFill>
              </a:rPr>
              <a:t>Services spécialisés</a:t>
            </a:r>
            <a:endParaRPr sz="1848">
              <a:solidFill>
                <a:srgbClr val="737373"/>
              </a:solidFill>
            </a:endParaRPr>
          </a:p>
          <a:p>
            <a:pPr lvl="0" marL="190147" indent="-190147" defTabSz="449833">
              <a:spcBef>
                <a:spcPts val="2100"/>
              </a:spcBef>
              <a:buBlip>
                <a:blip r:embed="rId2"/>
              </a:buBlip>
              <a:defRPr sz="1800">
                <a:solidFill>
                  <a:srgbClr val="000000"/>
                </a:solidFill>
              </a:defRPr>
            </a:pPr>
            <a:r>
              <a:rPr sz="1540">
                <a:solidFill>
                  <a:srgbClr val="737373"/>
                </a:solidFill>
              </a:rPr>
              <a:t>Évaluation psychiatrique et psychosociale</a:t>
            </a:r>
            <a:endParaRPr sz="1540">
              <a:solidFill>
                <a:srgbClr val="737373"/>
              </a:solidFill>
            </a:endParaRPr>
          </a:p>
          <a:p>
            <a:pPr lvl="0" marL="190147" indent="-190147" defTabSz="449833">
              <a:spcBef>
                <a:spcPts val="2100"/>
              </a:spcBef>
              <a:buBlip>
                <a:blip r:embed="rId2"/>
              </a:buBlip>
              <a:defRPr sz="1800">
                <a:solidFill>
                  <a:srgbClr val="000000"/>
                </a:solidFill>
              </a:defRPr>
            </a:pPr>
            <a:r>
              <a:rPr sz="1540">
                <a:solidFill>
                  <a:srgbClr val="737373"/>
                </a:solidFill>
              </a:rPr>
              <a:t>Traitement psychiatrique</a:t>
            </a:r>
            <a:endParaRPr sz="1540">
              <a:solidFill>
                <a:srgbClr val="737373"/>
              </a:solidFill>
            </a:endParaRPr>
          </a:p>
          <a:p>
            <a:pPr lvl="0" marL="190147" indent="-190147" defTabSz="449833">
              <a:spcBef>
                <a:spcPts val="2100"/>
              </a:spcBef>
              <a:buBlip>
                <a:blip r:embed="rId2"/>
              </a:buBlip>
              <a:defRPr sz="1800">
                <a:solidFill>
                  <a:srgbClr val="000000"/>
                </a:solidFill>
              </a:defRPr>
            </a:pPr>
            <a:r>
              <a:rPr sz="1540">
                <a:solidFill>
                  <a:srgbClr val="737373"/>
                </a:solidFill>
              </a:rPr>
              <a:t>Références pour suivi et pour logement ou hébergement spécialisé en santé mentale</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p:nvPr>
        </p:nvSpPr>
        <p:spPr>
          <a:prstGeom prst="rect">
            <a:avLst/>
          </a:prstGeom>
        </p:spPr>
        <p:txBody>
          <a:bodyPr/>
          <a:lstStyle/>
          <a:p>
            <a:pPr lvl="0">
              <a:defRPr sz="1800">
                <a:solidFill>
                  <a:srgbClr val="000000"/>
                </a:solidFill>
              </a:defRPr>
            </a:pPr>
            <a:r>
              <a:rPr sz="5000">
                <a:solidFill>
                  <a:srgbClr val="558AAB"/>
                </a:solidFill>
              </a:rPr>
              <a:t>PRISM</a:t>
            </a:r>
            <a:endParaRPr sz="5000">
              <a:solidFill>
                <a:srgbClr val="558AAB"/>
              </a:solidFill>
            </a:endParaRPr>
          </a:p>
          <a:p>
            <a:pPr lvl="0">
              <a:lnSpc>
                <a:spcPct val="100000"/>
              </a:lnSpc>
              <a:defRPr sz="1800">
                <a:solidFill>
                  <a:srgbClr val="000000"/>
                </a:solidFill>
              </a:defRPr>
            </a:pPr>
            <a:r>
              <a:rPr cap="all" sz="2400">
                <a:solidFill>
                  <a:srgbClr val="558AAB"/>
                </a:solidFill>
                <a:latin typeface="Helvetica Neue Bold Condensed"/>
                <a:ea typeface="Helvetica Neue Bold Condensed"/>
                <a:cs typeface="Helvetica Neue Bold Condensed"/>
                <a:sym typeface="Helvetica Neue Bold Condensed"/>
              </a:rPr>
              <a:t>Liens avec les partenaires</a:t>
            </a:r>
          </a:p>
        </p:txBody>
      </p:sp>
      <p:sp>
        <p:nvSpPr>
          <p:cNvPr id="159" name="Shape 159"/>
          <p:cNvSpPr/>
          <p:nvPr>
            <p:ph type="body" idx="1"/>
          </p:nvPr>
        </p:nvSpPr>
        <p:spPr>
          <a:prstGeom prst="rect">
            <a:avLst/>
          </a:prstGeom>
        </p:spPr>
        <p:txBody>
          <a:bodyPr/>
          <a:lstStyle/>
          <a:p>
            <a:pPr lvl="0" marL="251459" indent="-251459" defTabSz="578358">
              <a:spcBef>
                <a:spcPts val="2700"/>
              </a:spcBef>
              <a:buBlip>
                <a:blip r:embed="rId2"/>
              </a:buBlip>
              <a:defRPr sz="1800">
                <a:solidFill>
                  <a:srgbClr val="000000"/>
                </a:solidFill>
              </a:defRPr>
            </a:pPr>
            <a:r>
              <a:rPr sz="1979">
                <a:solidFill>
                  <a:srgbClr val="737373"/>
                </a:solidFill>
              </a:rPr>
              <a:t>Urgence psychiatrique</a:t>
            </a:r>
            <a:endParaRPr sz="1979">
              <a:solidFill>
                <a:srgbClr val="737373"/>
              </a:solidFill>
            </a:endParaRPr>
          </a:p>
          <a:p>
            <a:pPr lvl="0" marL="251459" indent="-251459" defTabSz="578358">
              <a:spcBef>
                <a:spcPts val="2700"/>
              </a:spcBef>
              <a:buBlip>
                <a:blip r:embed="rId2"/>
              </a:buBlip>
              <a:defRPr sz="1800">
                <a:solidFill>
                  <a:srgbClr val="000000"/>
                </a:solidFill>
              </a:defRPr>
            </a:pPr>
            <a:r>
              <a:rPr sz="1979">
                <a:solidFill>
                  <a:srgbClr val="737373"/>
                </a:solidFill>
              </a:rPr>
              <a:t>Police</a:t>
            </a:r>
            <a:endParaRPr sz="1979">
              <a:solidFill>
                <a:srgbClr val="737373"/>
              </a:solidFill>
            </a:endParaRPr>
          </a:p>
          <a:p>
            <a:pPr lvl="0" marL="251459" indent="-251459" defTabSz="578358">
              <a:spcBef>
                <a:spcPts val="2700"/>
              </a:spcBef>
              <a:buBlip>
                <a:blip r:embed="rId2"/>
              </a:buBlip>
              <a:defRPr sz="1800">
                <a:solidFill>
                  <a:srgbClr val="000000"/>
                </a:solidFill>
              </a:defRPr>
            </a:pPr>
            <a:r>
              <a:rPr sz="1979">
                <a:solidFill>
                  <a:srgbClr val="737373"/>
                </a:solidFill>
              </a:rPr>
              <a:t>Intervenants de première ligne</a:t>
            </a:r>
            <a:endParaRPr sz="1979">
              <a:solidFill>
                <a:srgbClr val="737373"/>
              </a:solidFill>
            </a:endParaRPr>
          </a:p>
          <a:p>
            <a:pPr lvl="0" marL="251459" indent="-251459" defTabSz="578358">
              <a:spcBef>
                <a:spcPts val="2700"/>
              </a:spcBef>
              <a:buBlip>
                <a:blip r:embed="rId2"/>
              </a:buBlip>
              <a:defRPr sz="1800">
                <a:solidFill>
                  <a:srgbClr val="000000"/>
                </a:solidFill>
              </a:defRPr>
            </a:pPr>
            <a:r>
              <a:rPr sz="1979">
                <a:solidFill>
                  <a:srgbClr val="737373"/>
                </a:solidFill>
              </a:rPr>
              <a:t>Réseau d'hébergement public, privé et social</a:t>
            </a:r>
            <a:endParaRPr sz="1979">
              <a:solidFill>
                <a:srgbClr val="737373"/>
              </a:solidFill>
            </a:endParaRPr>
          </a:p>
          <a:p>
            <a:pPr lvl="0" marL="251459" indent="-251459" defTabSz="578358">
              <a:spcBef>
                <a:spcPts val="2700"/>
              </a:spcBef>
              <a:buBlip>
                <a:blip r:embed="rId2"/>
              </a:buBlip>
              <a:defRPr sz="1800">
                <a:solidFill>
                  <a:srgbClr val="000000"/>
                </a:solidFill>
              </a:defRPr>
            </a:pPr>
            <a:r>
              <a:rPr sz="1979">
                <a:solidFill>
                  <a:srgbClr val="737373"/>
                </a:solidFill>
              </a:rPr>
              <a:t>RAMQ</a:t>
            </a:r>
            <a:endParaRPr sz="1979">
              <a:solidFill>
                <a:srgbClr val="737373"/>
              </a:solidFill>
            </a:endParaRPr>
          </a:p>
          <a:p>
            <a:pPr lvl="0" marL="251459" indent="-251459" defTabSz="578358">
              <a:spcBef>
                <a:spcPts val="2700"/>
              </a:spcBef>
              <a:buBlip>
                <a:blip r:embed="rId2"/>
              </a:buBlip>
              <a:defRPr sz="1800">
                <a:solidFill>
                  <a:srgbClr val="000000"/>
                </a:solidFill>
              </a:defRPr>
            </a:pPr>
            <a:r>
              <a:rPr sz="1979">
                <a:solidFill>
                  <a:srgbClr val="737373"/>
                </a:solidFill>
              </a:rPr>
              <a:t>Centre locaux d'emploi</a:t>
            </a:r>
          </a:p>
        </p:txBody>
      </p:sp>
      <p:grpSp>
        <p:nvGrpSpPr>
          <p:cNvPr id="162" name="Group 162"/>
          <p:cNvGrpSpPr/>
          <p:nvPr/>
        </p:nvGrpSpPr>
        <p:grpSpPr>
          <a:xfrm>
            <a:off x="4583803" y="1965410"/>
            <a:ext cx="4274380" cy="2927180"/>
            <a:chOff x="-50800" y="-38100"/>
            <a:chExt cx="4274379" cy="2927178"/>
          </a:xfrm>
        </p:grpSpPr>
        <p:pic>
          <p:nvPicPr>
            <p:cNvPr id="161" name="pasted-image.jpg"/>
            <p:cNvPicPr/>
            <p:nvPr/>
          </p:nvPicPr>
          <p:blipFill>
            <a:blip r:embed="rId3">
              <a:extLst/>
            </a:blip>
            <a:stretch>
              <a:fillRect/>
            </a:stretch>
          </p:blipFill>
          <p:spPr>
            <a:xfrm>
              <a:off x="0" y="0"/>
              <a:ext cx="4185480" cy="2838279"/>
            </a:xfrm>
            <a:prstGeom prst="rect">
              <a:avLst/>
            </a:prstGeom>
            <a:ln>
              <a:noFill/>
            </a:ln>
            <a:effectLst/>
          </p:spPr>
        </p:pic>
        <p:pic>
          <p:nvPicPr>
            <p:cNvPr id="160" name=""/>
            <p:cNvPicPr/>
            <p:nvPr/>
          </p:nvPicPr>
          <p:blipFill>
            <a:blip r:embed="rId4">
              <a:extLst/>
            </a:blip>
            <a:stretch>
              <a:fillRect/>
            </a:stretch>
          </p:blipFill>
          <p:spPr>
            <a:xfrm>
              <a:off x="-50800" y="-38100"/>
              <a:ext cx="4274380" cy="2927179"/>
            </a:xfrm>
            <a:prstGeom prst="rect">
              <a:avLst/>
            </a:prstGeom>
            <a:effectLst/>
          </p:spPr>
        </p:pic>
      </p:gr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 name="image.jpeg"/>
          <p:cNvPicPr/>
          <p:nvPr/>
        </p:nvPicPr>
        <p:blipFill>
          <a:blip r:embed="rId2">
            <a:extLst/>
          </a:blip>
          <a:stretch>
            <a:fillRect/>
          </a:stretch>
        </p:blipFill>
        <p:spPr>
          <a:xfrm>
            <a:off x="0" y="0"/>
            <a:ext cx="9144000" cy="6858000"/>
          </a:xfrm>
          <a:prstGeom prst="rect">
            <a:avLst/>
          </a:prstGeom>
          <a:ln w="12700">
            <a:miter lim="400000"/>
          </a:ln>
        </p:spPr>
      </p:pic>
      <p:sp>
        <p:nvSpPr>
          <p:cNvPr id="40" name="Shape 40"/>
          <p:cNvSpPr/>
          <p:nvPr/>
        </p:nvSpPr>
        <p:spPr>
          <a:xfrm>
            <a:off x="252895" y="1837132"/>
            <a:ext cx="4216845"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800">
                <a:solidFill>
                  <a:srgbClr val="F5F5F5"/>
                </a:solidFill>
              </a:defRPr>
            </a:lvl1pPr>
          </a:lstStyle>
          <a:p>
            <a:pPr lvl="0">
              <a:defRPr sz="1800">
                <a:solidFill>
                  <a:srgbClr val="000000"/>
                </a:solidFill>
              </a:defRPr>
            </a:pPr>
            <a:r>
              <a:rPr sz="3800">
                <a:solidFill>
                  <a:srgbClr val="F5F5F5"/>
                </a:solidFill>
              </a:rPr>
              <a:t>Le refus de soigner</a:t>
            </a:r>
          </a:p>
        </p:txBody>
      </p:sp>
      <p:sp>
        <p:nvSpPr>
          <p:cNvPr id="41" name="Shape 41"/>
          <p:cNvSpPr/>
          <p:nvPr/>
        </p:nvSpPr>
        <p:spPr>
          <a:xfrm>
            <a:off x="380204" y="3389928"/>
            <a:ext cx="3962228" cy="1259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5F5F5"/>
                </a:solidFill>
              </a:defRPr>
            </a:lvl1pPr>
          </a:lstStyle>
          <a:p>
            <a:pPr lvl="0">
              <a:defRPr sz="1800">
                <a:solidFill>
                  <a:srgbClr val="000000"/>
                </a:solidFill>
              </a:defRPr>
            </a:pPr>
            <a:r>
              <a:rPr sz="2000">
                <a:solidFill>
                  <a:srgbClr val="F5F5F5"/>
                </a:solidFill>
              </a:rPr>
              <a:t>Les mythes à l'origine du déni de services pour les personnes en situation d'itinérance avec troubles mentaux</a:t>
            </a:r>
          </a:p>
        </p:txBody>
      </p:sp>
      <p:sp>
        <p:nvSpPr>
          <p:cNvPr id="42" name="Shape 42"/>
          <p:cNvSpPr/>
          <p:nvPr/>
        </p:nvSpPr>
        <p:spPr>
          <a:xfrm>
            <a:off x="6614166" y="4586851"/>
            <a:ext cx="2075369" cy="980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i="1">
                <a:solidFill>
                  <a:srgbClr val="482255"/>
                </a:solidFill>
              </a:rPr>
              <a:t>Conférencier:</a:t>
            </a:r>
            <a:endParaRPr i="1">
              <a:solidFill>
                <a:srgbClr val="482255"/>
              </a:solidFill>
            </a:endParaRPr>
          </a:p>
          <a:p>
            <a:pPr lvl="0"/>
            <a:endParaRPr>
              <a:solidFill>
                <a:srgbClr val="482255"/>
              </a:solidFill>
            </a:endParaRPr>
          </a:p>
          <a:p>
            <a:pPr lvl="0"/>
            <a:r>
              <a:rPr sz="2400">
                <a:solidFill>
                  <a:srgbClr val="482255"/>
                </a:solidFill>
              </a:rPr>
              <a:t>Olivier Farmer</a:t>
            </a:r>
          </a:p>
        </p:txBody>
      </p:sp>
      <p:sp>
        <p:nvSpPr>
          <p:cNvPr id="43" name="Shape 43"/>
          <p:cNvSpPr/>
          <p:nvPr/>
        </p:nvSpPr>
        <p:spPr>
          <a:xfrm>
            <a:off x="5222223" y="6150102"/>
            <a:ext cx="1216334"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5F5F5"/>
                </a:solidFill>
              </a:defRPr>
            </a:lvl1pPr>
          </a:lstStyle>
          <a:p>
            <a:pPr lvl="0">
              <a:defRPr>
                <a:solidFill>
                  <a:srgbClr val="000000"/>
                </a:solidFill>
              </a:defRPr>
            </a:pPr>
            <a:r>
              <a:rPr>
                <a:solidFill>
                  <a:srgbClr val="F5F5F5"/>
                </a:solidFill>
              </a:rPr>
              <a:t>5 mai 2015</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66" name="Group 166"/>
          <p:cNvGrpSpPr/>
          <p:nvPr/>
        </p:nvGrpSpPr>
        <p:grpSpPr>
          <a:xfrm>
            <a:off x="4741326" y="1908571"/>
            <a:ext cx="3690681" cy="4107261"/>
            <a:chOff x="-50799" y="-38100"/>
            <a:chExt cx="3690680" cy="4107259"/>
          </a:xfrm>
        </p:grpSpPr>
        <p:pic>
          <p:nvPicPr>
            <p:cNvPr id="165" name="pasted-image.jpg"/>
            <p:cNvPicPr/>
            <p:nvPr/>
          </p:nvPicPr>
          <p:blipFill>
            <a:blip r:embed="rId2">
              <a:extLst/>
            </a:blip>
            <a:srcRect l="23185" t="0" r="17155" b="0"/>
            <a:stretch>
              <a:fillRect/>
            </a:stretch>
          </p:blipFill>
          <p:spPr>
            <a:xfrm>
              <a:off x="0" y="0"/>
              <a:ext cx="3601781" cy="4018360"/>
            </a:xfrm>
            <a:prstGeom prst="rect">
              <a:avLst/>
            </a:prstGeom>
            <a:ln>
              <a:noFill/>
            </a:ln>
            <a:effectLst/>
          </p:spPr>
        </p:pic>
        <p:pic>
          <p:nvPicPr>
            <p:cNvPr id="164" name=""/>
            <p:cNvPicPr/>
            <p:nvPr/>
          </p:nvPicPr>
          <p:blipFill>
            <a:blip r:embed="rId3">
              <a:extLst/>
            </a:blip>
            <a:stretch>
              <a:fillRect/>
            </a:stretch>
          </p:blipFill>
          <p:spPr>
            <a:xfrm>
              <a:off x="-50800" y="-38100"/>
              <a:ext cx="3690681" cy="4107260"/>
            </a:xfrm>
            <a:prstGeom prst="rect">
              <a:avLst/>
            </a:prstGeom>
            <a:effectLst/>
          </p:spPr>
        </p:pic>
      </p:grpSp>
      <p:sp>
        <p:nvSpPr>
          <p:cNvPr id="167" name="Shape 167"/>
          <p:cNvSpPr/>
          <p:nvPr>
            <p:ph type="title"/>
          </p:nvPr>
        </p:nvSpPr>
        <p:spPr>
          <a:prstGeom prst="rect">
            <a:avLst/>
          </a:prstGeom>
        </p:spPr>
        <p:txBody>
          <a:bodyPr/>
          <a:lstStyle/>
          <a:p>
            <a:pPr lvl="0">
              <a:defRPr sz="1800">
                <a:solidFill>
                  <a:srgbClr val="000000"/>
                </a:solidFill>
              </a:defRPr>
            </a:pPr>
            <a:r>
              <a:rPr sz="5000">
                <a:solidFill>
                  <a:srgbClr val="558AAB"/>
                </a:solidFill>
              </a:rPr>
              <a:t>PRISM</a:t>
            </a:r>
            <a:endParaRPr sz="5000">
              <a:solidFill>
                <a:srgbClr val="558AAB"/>
              </a:solidFill>
            </a:endParaRPr>
          </a:p>
          <a:p>
            <a:pPr lvl="0">
              <a:lnSpc>
                <a:spcPct val="100000"/>
              </a:lnSpc>
              <a:defRPr sz="1800">
                <a:solidFill>
                  <a:srgbClr val="000000"/>
                </a:solidFill>
              </a:defRPr>
            </a:pPr>
            <a:r>
              <a:rPr cap="all" sz="2400">
                <a:solidFill>
                  <a:srgbClr val="558AAB"/>
                </a:solidFill>
                <a:latin typeface="Helvetica Neue Bold Condensed"/>
                <a:ea typeface="Helvetica Neue Bold Condensed"/>
                <a:cs typeface="Helvetica Neue Bold Condensed"/>
                <a:sym typeface="Helvetica Neue Bold Condensed"/>
              </a:rPr>
              <a:t>Des exemples</a:t>
            </a:r>
          </a:p>
        </p:txBody>
      </p:sp>
      <p:sp>
        <p:nvSpPr>
          <p:cNvPr id="168" name="Shape 168"/>
          <p:cNvSpPr/>
          <p:nvPr>
            <p:ph type="body" idx="1"/>
          </p:nvPr>
        </p:nvSpPr>
        <p:spPr>
          <a:prstGeom prst="rect">
            <a:avLst/>
          </a:prstGeom>
        </p:spPr>
        <p:txBody>
          <a:bodyPr/>
          <a:lstStyle/>
          <a:p>
            <a:pPr lvl="0" marL="226059" indent="-226059" defTabSz="519937">
              <a:spcBef>
                <a:spcPts val="2400"/>
              </a:spcBef>
              <a:buBlip>
                <a:blip r:embed="rId4"/>
              </a:buBlip>
              <a:defRPr sz="1800">
                <a:solidFill>
                  <a:srgbClr val="000000"/>
                </a:solidFill>
              </a:defRPr>
            </a:pPr>
            <a:r>
              <a:rPr sz="1779">
                <a:solidFill>
                  <a:srgbClr val="737373"/>
                </a:solidFill>
              </a:rPr>
              <a:t>72 ans</a:t>
            </a:r>
            <a:endParaRPr sz="1779">
              <a:solidFill>
                <a:srgbClr val="737373"/>
              </a:solidFill>
            </a:endParaRPr>
          </a:p>
          <a:p>
            <a:pPr lvl="0" marL="226059" indent="-226059" defTabSz="519937">
              <a:spcBef>
                <a:spcPts val="2400"/>
              </a:spcBef>
              <a:buBlip>
                <a:blip r:embed="rId4"/>
              </a:buBlip>
              <a:defRPr sz="1800">
                <a:solidFill>
                  <a:srgbClr val="000000"/>
                </a:solidFill>
              </a:defRPr>
            </a:pPr>
            <a:r>
              <a:rPr sz="1779">
                <a:solidFill>
                  <a:srgbClr val="737373"/>
                </a:solidFill>
              </a:rPr>
              <a:t>Plus de 15 ans d'itinérance</a:t>
            </a:r>
            <a:endParaRPr sz="1779">
              <a:solidFill>
                <a:srgbClr val="737373"/>
              </a:solidFill>
            </a:endParaRPr>
          </a:p>
          <a:p>
            <a:pPr lvl="0" marL="226059" indent="-226059" defTabSz="519937">
              <a:spcBef>
                <a:spcPts val="2400"/>
              </a:spcBef>
              <a:buBlip>
                <a:blip r:embed="rId4"/>
              </a:buBlip>
              <a:defRPr sz="1800">
                <a:solidFill>
                  <a:srgbClr val="000000"/>
                </a:solidFill>
              </a:defRPr>
            </a:pPr>
            <a:r>
              <a:rPr sz="1779">
                <a:solidFill>
                  <a:srgbClr val="737373"/>
                </a:solidFill>
              </a:rPr>
              <a:t>Faisait le va et vient dans le stationnement de la mission depuis des années </a:t>
            </a:r>
            <a:endParaRPr sz="1779">
              <a:solidFill>
                <a:srgbClr val="737373"/>
              </a:solidFill>
            </a:endParaRPr>
          </a:p>
          <a:p>
            <a:pPr lvl="0" marL="226059" indent="-226059" defTabSz="519937">
              <a:spcBef>
                <a:spcPts val="2400"/>
              </a:spcBef>
              <a:buBlip>
                <a:blip r:embed="rId4"/>
              </a:buBlip>
              <a:defRPr sz="1800">
                <a:solidFill>
                  <a:srgbClr val="000000"/>
                </a:solidFill>
              </a:defRPr>
            </a:pPr>
            <a:r>
              <a:rPr sz="1779">
                <a:solidFill>
                  <a:srgbClr val="737373"/>
                </a:solidFill>
              </a:rPr>
              <a:t>A accepté le programme, accepté la médication, et au bout de quelques semaines a pu aller en chambre et pension privée, avec un suivi psychiatrique en externe</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72" name="Group 172"/>
          <p:cNvGrpSpPr/>
          <p:nvPr/>
        </p:nvGrpSpPr>
        <p:grpSpPr>
          <a:xfrm>
            <a:off x="5329336" y="1904107"/>
            <a:ext cx="3107136" cy="4107260"/>
            <a:chOff x="-50800" y="-38100"/>
            <a:chExt cx="3107134" cy="4107259"/>
          </a:xfrm>
        </p:grpSpPr>
        <p:pic>
          <p:nvPicPr>
            <p:cNvPr id="171" name="pasted-image.jpg"/>
            <p:cNvPicPr/>
            <p:nvPr/>
          </p:nvPicPr>
          <p:blipFill>
            <a:blip r:embed="rId2">
              <a:extLst/>
            </a:blip>
            <a:srcRect l="6061" t="0" r="43782" b="0"/>
            <a:stretch>
              <a:fillRect/>
            </a:stretch>
          </p:blipFill>
          <p:spPr>
            <a:xfrm>
              <a:off x="0" y="0"/>
              <a:ext cx="3018235" cy="4018360"/>
            </a:xfrm>
            <a:prstGeom prst="rect">
              <a:avLst/>
            </a:prstGeom>
            <a:ln>
              <a:noFill/>
            </a:ln>
            <a:effectLst/>
          </p:spPr>
        </p:pic>
        <p:pic>
          <p:nvPicPr>
            <p:cNvPr id="170" name=""/>
            <p:cNvPicPr/>
            <p:nvPr/>
          </p:nvPicPr>
          <p:blipFill>
            <a:blip r:embed="rId3">
              <a:extLst/>
            </a:blip>
            <a:stretch>
              <a:fillRect/>
            </a:stretch>
          </p:blipFill>
          <p:spPr>
            <a:xfrm>
              <a:off x="-50800" y="-38100"/>
              <a:ext cx="3107135" cy="4107260"/>
            </a:xfrm>
            <a:prstGeom prst="rect">
              <a:avLst/>
            </a:prstGeom>
            <a:effectLst/>
          </p:spPr>
        </p:pic>
      </p:grpSp>
      <p:sp>
        <p:nvSpPr>
          <p:cNvPr id="173" name="Shape 173"/>
          <p:cNvSpPr/>
          <p:nvPr>
            <p:ph type="title"/>
          </p:nvPr>
        </p:nvSpPr>
        <p:spPr>
          <a:prstGeom prst="rect">
            <a:avLst/>
          </a:prstGeom>
        </p:spPr>
        <p:txBody>
          <a:bodyPr/>
          <a:lstStyle/>
          <a:p>
            <a:pPr lvl="0">
              <a:defRPr sz="1800">
                <a:solidFill>
                  <a:srgbClr val="000000"/>
                </a:solidFill>
              </a:defRPr>
            </a:pPr>
            <a:r>
              <a:rPr sz="5000">
                <a:solidFill>
                  <a:srgbClr val="558AAB"/>
                </a:solidFill>
              </a:rPr>
              <a:t>PRISM</a:t>
            </a:r>
            <a:endParaRPr sz="5000">
              <a:solidFill>
                <a:srgbClr val="558AAB"/>
              </a:solidFill>
            </a:endParaRPr>
          </a:p>
          <a:p>
            <a:pPr lvl="0">
              <a:lnSpc>
                <a:spcPct val="100000"/>
              </a:lnSpc>
              <a:defRPr sz="1800">
                <a:solidFill>
                  <a:srgbClr val="000000"/>
                </a:solidFill>
              </a:defRPr>
            </a:pPr>
            <a:r>
              <a:rPr cap="all" sz="2400">
                <a:solidFill>
                  <a:srgbClr val="558AAB"/>
                </a:solidFill>
                <a:latin typeface="Helvetica Neue Bold Condensed"/>
                <a:ea typeface="Helvetica Neue Bold Condensed"/>
                <a:cs typeface="Helvetica Neue Bold Condensed"/>
                <a:sym typeface="Helvetica Neue Bold Condensed"/>
              </a:rPr>
              <a:t>Des exemples</a:t>
            </a:r>
          </a:p>
        </p:txBody>
      </p:sp>
      <p:sp>
        <p:nvSpPr>
          <p:cNvPr id="174" name="Shape 174"/>
          <p:cNvSpPr/>
          <p:nvPr>
            <p:ph type="body" idx="1"/>
          </p:nvPr>
        </p:nvSpPr>
        <p:spPr>
          <a:prstGeom prst="rect">
            <a:avLst/>
          </a:prstGeom>
        </p:spPr>
        <p:txBody>
          <a:bodyPr/>
          <a:lstStyle/>
          <a:p>
            <a:pPr lvl="0" marL="226059" indent="-226059" defTabSz="519937">
              <a:spcBef>
                <a:spcPts val="2400"/>
              </a:spcBef>
              <a:buBlip>
                <a:blip r:embed="rId4"/>
              </a:buBlip>
              <a:defRPr sz="1800">
                <a:solidFill>
                  <a:srgbClr val="000000"/>
                </a:solidFill>
              </a:defRPr>
            </a:pPr>
            <a:r>
              <a:rPr sz="1779">
                <a:solidFill>
                  <a:srgbClr val="737373"/>
                </a:solidFill>
              </a:rPr>
              <a:t>Dans la quarantaine, d'origine somalienne</a:t>
            </a:r>
            <a:endParaRPr sz="1779">
              <a:solidFill>
                <a:srgbClr val="737373"/>
              </a:solidFill>
            </a:endParaRPr>
          </a:p>
          <a:p>
            <a:pPr lvl="0" marL="226059" indent="-226059" defTabSz="519937">
              <a:spcBef>
                <a:spcPts val="2400"/>
              </a:spcBef>
              <a:buBlip>
                <a:blip r:embed="rId4"/>
              </a:buBlip>
              <a:defRPr sz="1800">
                <a:solidFill>
                  <a:srgbClr val="000000"/>
                </a:solidFill>
              </a:defRPr>
            </a:pPr>
            <a:r>
              <a:rPr sz="1779">
                <a:solidFill>
                  <a:srgbClr val="737373"/>
                </a:solidFill>
              </a:rPr>
              <a:t>Plus de 5 ans d'itinérance à Paris, puis à Montréal</a:t>
            </a:r>
            <a:endParaRPr sz="1779">
              <a:solidFill>
                <a:srgbClr val="737373"/>
              </a:solidFill>
            </a:endParaRPr>
          </a:p>
          <a:p>
            <a:pPr lvl="0" marL="226059" indent="-226059" defTabSz="519937">
              <a:spcBef>
                <a:spcPts val="2400"/>
              </a:spcBef>
              <a:buBlip>
                <a:blip r:embed="rId4"/>
              </a:buBlip>
              <a:defRPr sz="1800">
                <a:solidFill>
                  <a:srgbClr val="000000"/>
                </a:solidFill>
              </a:defRPr>
            </a:pPr>
            <a:r>
              <a:rPr sz="1779">
                <a:solidFill>
                  <a:srgbClr val="737373"/>
                </a:solidFill>
              </a:rPr>
              <a:t>Fréquentait le refuge. A accepté le programme et la médication</a:t>
            </a:r>
            <a:endParaRPr sz="1779">
              <a:solidFill>
                <a:srgbClr val="737373"/>
              </a:solidFill>
            </a:endParaRPr>
          </a:p>
          <a:p>
            <a:pPr lvl="0" marL="226059" indent="-226059" defTabSz="519937">
              <a:spcBef>
                <a:spcPts val="2400"/>
              </a:spcBef>
              <a:buBlip>
                <a:blip r:embed="rId4"/>
              </a:buBlip>
              <a:defRPr sz="1800">
                <a:solidFill>
                  <a:srgbClr val="000000"/>
                </a:solidFill>
              </a:defRPr>
            </a:pPr>
            <a:r>
              <a:rPr sz="1779">
                <a:solidFill>
                  <a:srgbClr val="737373"/>
                </a:solidFill>
              </a:rPr>
              <a:t>Référé à une équipe de suivi intensif, habite maintenant dans son appartement, fréquente l'école aux adultes, a renoué avec sa famille</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title"/>
          </p:nvPr>
        </p:nvSpPr>
        <p:spPr>
          <a:prstGeom prst="rect">
            <a:avLst/>
          </a:prstGeom>
        </p:spPr>
        <p:txBody>
          <a:bodyPr/>
          <a:lstStyle/>
          <a:p>
            <a:pPr lvl="0">
              <a:defRPr sz="1800">
                <a:solidFill>
                  <a:srgbClr val="000000"/>
                </a:solidFill>
              </a:defRPr>
            </a:pPr>
            <a:r>
              <a:rPr sz="5000">
                <a:solidFill>
                  <a:srgbClr val="558AAB"/>
                </a:solidFill>
              </a:rPr>
              <a:t>PRISM</a:t>
            </a:r>
            <a:endParaRPr sz="5000">
              <a:solidFill>
                <a:srgbClr val="558AAB"/>
              </a:solidFill>
            </a:endParaRPr>
          </a:p>
          <a:p>
            <a:pPr lvl="0">
              <a:lnSpc>
                <a:spcPct val="100000"/>
              </a:lnSpc>
              <a:defRPr sz="1800">
                <a:solidFill>
                  <a:srgbClr val="000000"/>
                </a:solidFill>
              </a:defRPr>
            </a:pPr>
            <a:r>
              <a:rPr cap="all" sz="2400">
                <a:solidFill>
                  <a:srgbClr val="558AAB"/>
                </a:solidFill>
                <a:latin typeface="Helvetica Neue Bold Condensed"/>
                <a:ea typeface="Helvetica Neue Bold Condensed"/>
                <a:cs typeface="Helvetica Neue Bold Condensed"/>
                <a:sym typeface="Helvetica Neue Bold Condensed"/>
              </a:rPr>
              <a:t>Aux frontières de l'intervention...</a:t>
            </a:r>
          </a:p>
        </p:txBody>
      </p:sp>
      <p:sp>
        <p:nvSpPr>
          <p:cNvPr id="177" name="Shape 177"/>
          <p:cNvSpPr/>
          <p:nvPr>
            <p:ph type="body" idx="1"/>
          </p:nvPr>
        </p:nvSpPr>
        <p:spPr>
          <a:prstGeom prst="rect">
            <a:avLst/>
          </a:prstGeom>
        </p:spPr>
        <p:txBody>
          <a:bodyPr/>
          <a:lstStyle/>
          <a:p>
            <a:pPr lvl="0" marL="198543" indent="-198543" defTabSz="391414">
              <a:spcBef>
                <a:spcPts val="2100"/>
              </a:spcBef>
              <a:buBlip>
                <a:blip r:embed="rId2"/>
              </a:buBlip>
              <a:defRPr sz="1800">
                <a:solidFill>
                  <a:srgbClr val="000000"/>
                </a:solidFill>
              </a:defRPr>
            </a:pPr>
            <a:r>
              <a:rPr sz="1608">
                <a:solidFill>
                  <a:srgbClr val="737373"/>
                </a:solidFill>
              </a:rPr>
              <a:t>Monsieur B.H., homme dans la jeune vingtaine, perdu de vue de sa famille qui vit à l'extérieur de Montréal depuis plusieurs années</a:t>
            </a:r>
            <a:endParaRPr sz="1608">
              <a:solidFill>
                <a:srgbClr val="737373"/>
              </a:solidFill>
            </a:endParaRPr>
          </a:p>
          <a:p>
            <a:pPr lvl="0" marL="198543" indent="-198543" defTabSz="391414">
              <a:spcBef>
                <a:spcPts val="2100"/>
              </a:spcBef>
              <a:buBlip>
                <a:blip r:embed="rId2"/>
              </a:buBlip>
              <a:defRPr sz="1800">
                <a:solidFill>
                  <a:srgbClr val="000000"/>
                </a:solidFill>
              </a:defRPr>
            </a:pPr>
            <a:r>
              <a:rPr sz="1608">
                <a:solidFill>
                  <a:srgbClr val="737373"/>
                </a:solidFill>
              </a:rPr>
              <a:t>Aspect très bizarre, délire important et désorganisation de la pensée. Vivait dans une tente l'hiver dehors dans la ville. Abordé au café Mission du refuge. Entame un séjour au PRISM</a:t>
            </a:r>
            <a:endParaRPr sz="1608">
              <a:solidFill>
                <a:srgbClr val="737373"/>
              </a:solidFill>
            </a:endParaRPr>
          </a:p>
          <a:p>
            <a:pPr lvl="0" marL="198543" indent="-198543" defTabSz="391414">
              <a:spcBef>
                <a:spcPts val="2100"/>
              </a:spcBef>
              <a:buBlip>
                <a:blip r:embed="rId2"/>
              </a:buBlip>
              <a:defRPr sz="1800">
                <a:solidFill>
                  <a:srgbClr val="000000"/>
                </a:solidFill>
              </a:defRPr>
            </a:pPr>
            <a:r>
              <a:rPr sz="1608">
                <a:solidFill>
                  <a:srgbClr val="737373"/>
                </a:solidFill>
              </a:rPr>
              <a:t>Il refuse la médication. Après une période d'observation, l'équipe décide de procéder à une ordonnance de traitement</a:t>
            </a:r>
            <a:endParaRPr sz="1608">
              <a:solidFill>
                <a:srgbClr val="737373"/>
              </a:solidFill>
            </a:endParaRPr>
          </a:p>
          <a:p>
            <a:pPr lvl="0" marL="198543" indent="-198543" defTabSz="391414">
              <a:spcBef>
                <a:spcPts val="2100"/>
              </a:spcBef>
              <a:buBlip>
                <a:blip r:embed="rId2"/>
              </a:buBlip>
              <a:defRPr sz="1800">
                <a:solidFill>
                  <a:srgbClr val="000000"/>
                </a:solidFill>
              </a:defRPr>
            </a:pPr>
            <a:r>
              <a:rPr sz="1608">
                <a:solidFill>
                  <a:srgbClr val="737373"/>
                </a:solidFill>
              </a:rPr>
              <a:t>Suite à l'obtention de l'ordonnance, il est hospitalisé pendant quelques semaines au CHUM</a:t>
            </a:r>
            <a:endParaRPr sz="1608">
              <a:solidFill>
                <a:srgbClr val="737373"/>
              </a:solidFill>
            </a:endParaRPr>
          </a:p>
          <a:p>
            <a:pPr lvl="0" marL="198543" indent="-198543" defTabSz="391414">
              <a:spcBef>
                <a:spcPts val="2100"/>
              </a:spcBef>
              <a:buBlip>
                <a:blip r:embed="rId2"/>
              </a:buBlip>
              <a:defRPr sz="1800">
                <a:solidFill>
                  <a:srgbClr val="000000"/>
                </a:solidFill>
              </a:defRPr>
            </a:pPr>
            <a:r>
              <a:rPr sz="1608">
                <a:solidFill>
                  <a:srgbClr val="737373"/>
                </a:solidFill>
              </a:rPr>
              <a:t>À son congé, il est réuni avec sa famille vivant près de Joliette. Il travaille maintenant à temps plein dans l'entreprise familiale et son frère vient d'acheter une maison pour qu'ils puissent y vivre ensemble </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title"/>
          </p:nvPr>
        </p:nvSpPr>
        <p:spPr>
          <a:prstGeom prst="rect">
            <a:avLst/>
          </a:prstGeom>
        </p:spPr>
        <p:txBody>
          <a:bodyPr/>
          <a:lstStyle/>
          <a:p>
            <a:pPr lvl="0">
              <a:defRPr sz="1800">
                <a:solidFill>
                  <a:srgbClr val="000000"/>
                </a:solidFill>
              </a:defRPr>
            </a:pPr>
            <a:r>
              <a:rPr sz="5000">
                <a:solidFill>
                  <a:srgbClr val="558AAB"/>
                </a:solidFill>
              </a:rPr>
              <a:t>PRISM</a:t>
            </a:r>
            <a:endParaRPr sz="5000">
              <a:solidFill>
                <a:srgbClr val="558AAB"/>
              </a:solidFill>
            </a:endParaRPr>
          </a:p>
          <a:p>
            <a:pPr lvl="0">
              <a:lnSpc>
                <a:spcPct val="100000"/>
              </a:lnSpc>
              <a:defRPr sz="1800">
                <a:solidFill>
                  <a:srgbClr val="000000"/>
                </a:solidFill>
              </a:defRPr>
            </a:pPr>
            <a:r>
              <a:rPr cap="all" sz="2400">
                <a:solidFill>
                  <a:srgbClr val="558AAB"/>
                </a:solidFill>
                <a:latin typeface="Helvetica Neue Bold Condensed"/>
                <a:ea typeface="Helvetica Neue Bold Condensed"/>
                <a:cs typeface="Helvetica Neue Bold Condensed"/>
                <a:sym typeface="Helvetica Neue Bold Condensed"/>
              </a:rPr>
              <a:t>Quelques statistiques</a:t>
            </a:r>
          </a:p>
        </p:txBody>
      </p:sp>
      <p:sp>
        <p:nvSpPr>
          <p:cNvPr id="180" name="Shape 180"/>
          <p:cNvSpPr/>
          <p:nvPr>
            <p:ph type="body" idx="1"/>
          </p:nvPr>
        </p:nvSpPr>
        <p:spPr>
          <a:xfrm>
            <a:off x="732234" y="2043037"/>
            <a:ext cx="7679532" cy="4018360"/>
          </a:xfrm>
          <a:prstGeom prst="rect">
            <a:avLst/>
          </a:prstGeom>
        </p:spPr>
        <p:txBody>
          <a:bodyPr/>
          <a:lstStyle/>
          <a:p>
            <a:pPr lvl="0" marL="0" indent="0" algn="ctr">
              <a:lnSpc>
                <a:spcPct val="125000"/>
              </a:lnSpc>
              <a:spcBef>
                <a:spcPts val="0"/>
              </a:spcBef>
              <a:buSzTx/>
              <a:buNone/>
              <a:defRPr sz="1800">
                <a:solidFill>
                  <a:srgbClr val="000000"/>
                </a:solidFill>
              </a:defRPr>
            </a:pPr>
            <a:r>
              <a:rPr sz="2400">
                <a:solidFill>
                  <a:srgbClr val="902422"/>
                </a:solidFill>
                <a:latin typeface="Helvetica Neue Bold Condensed"/>
                <a:ea typeface="Helvetica Neue Bold Condensed"/>
                <a:cs typeface="Helvetica Neue Bold Condensed"/>
                <a:sym typeface="Helvetica Neue Bold Condensed"/>
              </a:rPr>
              <a:t>6 lits au départ (novembre 2013)</a:t>
            </a:r>
            <a:endParaRPr sz="2400">
              <a:solidFill>
                <a:srgbClr val="902422"/>
              </a:solidFill>
              <a:latin typeface="Helvetica Neue Bold Condensed"/>
              <a:ea typeface="Helvetica Neue Bold Condensed"/>
              <a:cs typeface="Helvetica Neue Bold Condensed"/>
              <a:sym typeface="Helvetica Neue Bold Condensed"/>
            </a:endParaRPr>
          </a:p>
          <a:p>
            <a:pPr lvl="0" marL="0" indent="0" algn="ctr">
              <a:lnSpc>
                <a:spcPct val="125000"/>
              </a:lnSpc>
              <a:spcBef>
                <a:spcPts val="0"/>
              </a:spcBef>
              <a:buSzTx/>
              <a:buNone/>
              <a:defRPr sz="1800">
                <a:solidFill>
                  <a:srgbClr val="000000"/>
                </a:solidFill>
              </a:defRPr>
            </a:pPr>
            <a:r>
              <a:rPr sz="2400">
                <a:solidFill>
                  <a:srgbClr val="558AAB"/>
                </a:solidFill>
                <a:latin typeface="Helvetica Neue Bold Condensed"/>
                <a:ea typeface="Helvetica Neue Bold Condensed"/>
                <a:cs typeface="Helvetica Neue Bold Condensed"/>
                <a:sym typeface="Helvetica Neue Bold Condensed"/>
              </a:rPr>
              <a:t>18 lits aujourd'hui (mai 2015), auxquels s'ajoutent depuis récemment 6 lits pour femmes au Pavillon Patricia MacKenzie</a:t>
            </a:r>
            <a:endParaRPr sz="2400">
              <a:solidFill>
                <a:srgbClr val="558AAB"/>
              </a:solidFill>
              <a:latin typeface="Helvetica Neue Bold Condensed"/>
              <a:ea typeface="Helvetica Neue Bold Condensed"/>
              <a:cs typeface="Helvetica Neue Bold Condensed"/>
              <a:sym typeface="Helvetica Neue Bold Condensed"/>
            </a:endParaRPr>
          </a:p>
          <a:p>
            <a:pPr lvl="0" marL="0" indent="0" algn="ctr">
              <a:lnSpc>
                <a:spcPct val="125000"/>
              </a:lnSpc>
              <a:spcBef>
                <a:spcPts val="0"/>
              </a:spcBef>
              <a:buSzTx/>
              <a:buNone/>
              <a:defRPr sz="1800">
                <a:solidFill>
                  <a:srgbClr val="000000"/>
                </a:solidFill>
              </a:defRPr>
            </a:pPr>
            <a:r>
              <a:rPr sz="2400">
                <a:solidFill>
                  <a:srgbClr val="902422"/>
                </a:solidFill>
                <a:latin typeface="Helvetica Neue Bold Condensed"/>
                <a:ea typeface="Helvetica Neue Bold Condensed"/>
                <a:cs typeface="Helvetica Neue Bold Condensed"/>
                <a:sym typeface="Helvetica Neue Bold Condensed"/>
              </a:rPr>
              <a:t>Durée moyenne de séjour (comprenant l'attente d'hébergement): 54 jours</a:t>
            </a:r>
            <a:endParaRPr sz="2400">
              <a:solidFill>
                <a:srgbClr val="902422"/>
              </a:solidFill>
              <a:latin typeface="Helvetica Neue Bold Condensed"/>
              <a:ea typeface="Helvetica Neue Bold Condensed"/>
              <a:cs typeface="Helvetica Neue Bold Condensed"/>
              <a:sym typeface="Helvetica Neue Bold Condensed"/>
            </a:endParaRPr>
          </a:p>
          <a:p>
            <a:pPr lvl="0" marL="0" indent="0" algn="ctr">
              <a:lnSpc>
                <a:spcPct val="125000"/>
              </a:lnSpc>
              <a:spcBef>
                <a:spcPts val="0"/>
              </a:spcBef>
              <a:buSzTx/>
              <a:buNone/>
              <a:defRPr sz="1800">
                <a:solidFill>
                  <a:srgbClr val="000000"/>
                </a:solidFill>
              </a:defRPr>
            </a:pPr>
            <a:r>
              <a:rPr sz="2400">
                <a:solidFill>
                  <a:srgbClr val="558AAB"/>
                </a:solidFill>
                <a:latin typeface="Helvetica Neue Bold Condensed"/>
                <a:ea typeface="Helvetica Neue Bold Condensed"/>
                <a:cs typeface="Helvetica Neue Bold Condensed"/>
                <a:sym typeface="Helvetica Neue Bold Condensed"/>
              </a:rPr>
              <a:t>Nombre de personnes évaluées: près de 200</a:t>
            </a:r>
            <a:endParaRPr sz="2400">
              <a:solidFill>
                <a:srgbClr val="558AAB"/>
              </a:solidFill>
              <a:latin typeface="Helvetica Neue Bold Condensed"/>
              <a:ea typeface="Helvetica Neue Bold Condensed"/>
              <a:cs typeface="Helvetica Neue Bold Condensed"/>
              <a:sym typeface="Helvetica Neue Bold Condensed"/>
            </a:endParaRPr>
          </a:p>
          <a:p>
            <a:pPr lvl="0" marL="0" indent="0" algn="ctr">
              <a:lnSpc>
                <a:spcPct val="125000"/>
              </a:lnSpc>
              <a:spcBef>
                <a:spcPts val="0"/>
              </a:spcBef>
              <a:buSzTx/>
              <a:buNone/>
              <a:defRPr sz="1800">
                <a:solidFill>
                  <a:srgbClr val="000000"/>
                </a:solidFill>
              </a:defRPr>
            </a:pPr>
            <a:r>
              <a:rPr sz="2400">
                <a:solidFill>
                  <a:srgbClr val="902422"/>
                </a:solidFill>
                <a:latin typeface="Helvetica Neue Bold Condensed"/>
                <a:ea typeface="Helvetica Neue Bold Condensed"/>
                <a:cs typeface="Helvetica Neue Bold Condensed"/>
                <a:sym typeface="Helvetica Neue Bold Condensed"/>
              </a:rPr>
              <a:t>Nombre d'hommes ayant quitté l'itinérance: plus de 80</a:t>
            </a:r>
            <a:endParaRPr sz="2400">
              <a:solidFill>
                <a:srgbClr val="902422"/>
              </a:solidFill>
              <a:latin typeface="Helvetica Neue Bold Condensed"/>
              <a:ea typeface="Helvetica Neue Bold Condensed"/>
              <a:cs typeface="Helvetica Neue Bold Condensed"/>
              <a:sym typeface="Helvetica Neue Bold Condensed"/>
            </a:endParaRPr>
          </a:p>
          <a:p>
            <a:pPr lvl="0" marL="0" indent="0" algn="ctr">
              <a:lnSpc>
                <a:spcPct val="125000"/>
              </a:lnSpc>
              <a:spcBef>
                <a:spcPts val="0"/>
              </a:spcBef>
              <a:buSzTx/>
              <a:buNone/>
              <a:defRPr sz="1800">
                <a:solidFill>
                  <a:srgbClr val="000000"/>
                </a:solidFill>
              </a:defRPr>
            </a:pPr>
            <a:r>
              <a:rPr sz="2400">
                <a:solidFill>
                  <a:srgbClr val="558AAB"/>
                </a:solidFill>
                <a:latin typeface="Helvetica Neue Bold Condensed"/>
                <a:ea typeface="Helvetica Neue Bold Condensed"/>
                <a:cs typeface="Helvetica Neue Bold Condensed"/>
                <a:sym typeface="Helvetica Neue Bold Condensed"/>
              </a:rPr>
              <a:t>Coût annuel estimé: $150,000</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title"/>
          </p:nvPr>
        </p:nvSpPr>
        <p:spPr>
          <a:prstGeom prst="rect">
            <a:avLst/>
          </a:prstGeom>
        </p:spPr>
        <p:txBody>
          <a:bodyPr/>
          <a:lstStyle/>
          <a:p>
            <a:pPr lvl="0">
              <a:defRPr sz="1800">
                <a:solidFill>
                  <a:srgbClr val="000000"/>
                </a:solidFill>
              </a:defRPr>
            </a:pPr>
            <a:r>
              <a:rPr sz="5000">
                <a:solidFill>
                  <a:srgbClr val="558AAB"/>
                </a:solidFill>
              </a:rPr>
              <a:t>Perspectives d'avenir...</a:t>
            </a:r>
          </a:p>
        </p:txBody>
      </p:sp>
      <p:sp>
        <p:nvSpPr>
          <p:cNvPr id="183" name="Shape 183"/>
          <p:cNvSpPr/>
          <p:nvPr>
            <p:ph type="body" idx="1"/>
          </p:nvPr>
        </p:nvSpPr>
        <p:spPr>
          <a:prstGeom prst="rect">
            <a:avLst/>
          </a:prstGeom>
        </p:spPr>
        <p:txBody>
          <a:bodyPr/>
          <a:lstStyle>
            <a:lvl1pPr>
              <a:buBlip>
                <a:blip r:embed="rId2"/>
              </a:buBlip>
            </a:lvl1pPr>
          </a:lstStyle>
          <a:p>
            <a:pPr lvl="0">
              <a:defRPr sz="1800">
                <a:solidFill>
                  <a:srgbClr val="000000"/>
                </a:solidFill>
              </a:defRPr>
            </a:pPr>
            <a:r>
              <a:rPr sz="2400">
                <a:solidFill>
                  <a:srgbClr val="737373"/>
                </a:solidFill>
              </a:rPr>
              <a:t>Après 1 an d'existence , le projet PRISM a été reconnu par le gouvernement du Québec et bénéficie maintenant d'un financement permanent. En outre, un équipe de suivi intensif dans la communauté, spécifique à la clientèle itinérance, a également été financée, et est en train d'être construite (8 intervenants)</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87" name="Group 187"/>
          <p:cNvGrpSpPr/>
          <p:nvPr/>
        </p:nvGrpSpPr>
        <p:grpSpPr>
          <a:xfrm>
            <a:off x="4655667" y="1908571"/>
            <a:ext cx="3776340" cy="4107261"/>
            <a:chOff x="-50799" y="-38100"/>
            <a:chExt cx="3776338" cy="4107259"/>
          </a:xfrm>
        </p:grpSpPr>
        <p:pic>
          <p:nvPicPr>
            <p:cNvPr id="186" name="pasted-image.jpg"/>
            <p:cNvPicPr/>
            <p:nvPr/>
          </p:nvPicPr>
          <p:blipFill>
            <a:blip r:embed="rId2">
              <a:extLst/>
            </a:blip>
            <a:srcRect l="19419" t="0" r="19419" b="0"/>
            <a:stretch>
              <a:fillRect/>
            </a:stretch>
          </p:blipFill>
          <p:spPr>
            <a:xfrm>
              <a:off x="0" y="0"/>
              <a:ext cx="3687439" cy="4018360"/>
            </a:xfrm>
            <a:prstGeom prst="rect">
              <a:avLst/>
            </a:prstGeom>
            <a:ln>
              <a:noFill/>
            </a:ln>
            <a:effectLst/>
          </p:spPr>
        </p:pic>
        <p:pic>
          <p:nvPicPr>
            <p:cNvPr id="185" name=""/>
            <p:cNvPicPr/>
            <p:nvPr/>
          </p:nvPicPr>
          <p:blipFill>
            <a:blip r:embed="rId3">
              <a:extLst/>
            </a:blip>
            <a:stretch>
              <a:fillRect/>
            </a:stretch>
          </p:blipFill>
          <p:spPr>
            <a:xfrm>
              <a:off x="-50800" y="-38100"/>
              <a:ext cx="3776339" cy="4107260"/>
            </a:xfrm>
            <a:prstGeom prst="rect">
              <a:avLst/>
            </a:prstGeom>
            <a:effectLst/>
          </p:spPr>
        </p:pic>
      </p:grpSp>
      <p:sp>
        <p:nvSpPr>
          <p:cNvPr id="188" name="Shape 188"/>
          <p:cNvSpPr/>
          <p:nvPr>
            <p:ph type="title"/>
          </p:nvPr>
        </p:nvSpPr>
        <p:spPr>
          <a:prstGeom prst="rect">
            <a:avLst/>
          </a:prstGeom>
        </p:spPr>
        <p:txBody>
          <a:bodyPr/>
          <a:lstStyle/>
          <a:p>
            <a:pPr lvl="0">
              <a:defRPr sz="1800">
                <a:solidFill>
                  <a:srgbClr val="000000"/>
                </a:solidFill>
              </a:defRPr>
            </a:pPr>
            <a:r>
              <a:rPr sz="5000">
                <a:solidFill>
                  <a:srgbClr val="558AAB"/>
                </a:solidFill>
              </a:rPr>
              <a:t>Perspectives d'avenir</a:t>
            </a:r>
          </a:p>
        </p:txBody>
      </p:sp>
      <p:sp>
        <p:nvSpPr>
          <p:cNvPr id="189" name="Shape 189"/>
          <p:cNvSpPr/>
          <p:nvPr>
            <p:ph type="body" idx="1"/>
          </p:nvPr>
        </p:nvSpPr>
        <p:spPr>
          <a:prstGeom prst="rect">
            <a:avLst/>
          </a:prstGeom>
        </p:spPr>
        <p:txBody>
          <a:bodyPr/>
          <a:lstStyle/>
          <a:p>
            <a:pPr lvl="0">
              <a:buBlip>
                <a:blip r:embed="rId4"/>
              </a:buBlip>
              <a:defRPr sz="1800">
                <a:solidFill>
                  <a:srgbClr val="000000"/>
                </a:solidFill>
              </a:defRPr>
            </a:pPr>
            <a:r>
              <a:rPr sz="2000">
                <a:solidFill>
                  <a:srgbClr val="737373"/>
                </a:solidFill>
              </a:rPr>
              <a:t>Le PRISM pour femmes, ouvert en mars 2015 au Pavillon Patricia McKenzie, a déjà commencé à faire transiter ses premières clientes vers des logements</a:t>
            </a:r>
            <a:endParaRPr sz="2000">
              <a:solidFill>
                <a:srgbClr val="737373"/>
              </a:solidFill>
            </a:endParaRPr>
          </a:p>
          <a:p>
            <a:pPr lvl="0">
              <a:buBlip>
                <a:blip r:embed="rId4"/>
              </a:buBlip>
              <a:defRPr sz="1800">
                <a:solidFill>
                  <a:srgbClr val="000000"/>
                </a:solidFill>
              </a:defRPr>
            </a:pPr>
            <a:r>
              <a:rPr sz="2000">
                <a:solidFill>
                  <a:srgbClr val="737373"/>
                </a:solidFill>
              </a:rPr>
              <a:t>Il comprend actuellement 5 lits, une expansion à 10 lits est prévue pour juin 2015</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1" name="image.png"/>
          <p:cNvPicPr/>
          <p:nvPr/>
        </p:nvPicPr>
        <p:blipFill>
          <a:blip r:embed="rId2">
            <a:extLst/>
          </a:blip>
          <a:stretch>
            <a:fillRect/>
          </a:stretch>
        </p:blipFill>
        <p:spPr>
          <a:xfrm>
            <a:off x="0" y="0"/>
            <a:ext cx="9144000" cy="6858000"/>
          </a:xfrm>
          <a:prstGeom prst="rect">
            <a:avLst/>
          </a:prstGeom>
          <a:ln w="12700">
            <a:miter lim="400000"/>
          </a:ln>
        </p:spPr>
      </p:pic>
      <p:sp>
        <p:nvSpPr>
          <p:cNvPr id="192" name="Shape 192"/>
          <p:cNvSpPr/>
          <p:nvPr/>
        </p:nvSpPr>
        <p:spPr>
          <a:xfrm>
            <a:off x="515253" y="2066269"/>
            <a:ext cx="7213332" cy="383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584200">
              <a:spcBef>
                <a:spcPts val="2800"/>
              </a:spcBef>
              <a:defRPr sz="2000">
                <a:solidFill>
                  <a:srgbClr val="482255"/>
                </a:solidFill>
              </a:defRPr>
            </a:lvl1pPr>
          </a:lstStyle>
          <a:p>
            <a:pPr lvl="0">
              <a:defRPr sz="1800">
                <a:solidFill>
                  <a:srgbClr val="000000"/>
                </a:solidFill>
              </a:defRPr>
            </a:pPr>
            <a:r>
              <a:rPr sz="2000">
                <a:solidFill>
                  <a:srgbClr val="482255"/>
                </a:solidFill>
              </a:rPr>
              <a:t>Les itinérants choisissent ce mode de vie</a:t>
            </a:r>
          </a:p>
        </p:txBody>
      </p:sp>
      <p:sp>
        <p:nvSpPr>
          <p:cNvPr id="193" name="Shape 193"/>
          <p:cNvSpPr/>
          <p:nvPr/>
        </p:nvSpPr>
        <p:spPr>
          <a:xfrm>
            <a:off x="2298078" y="376971"/>
            <a:ext cx="3119547" cy="13106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Itinérance:</a:t>
            </a:r>
            <a:endParaRPr sz="3400">
              <a:solidFill>
                <a:srgbClr val="482255"/>
              </a:solidFill>
            </a:endParaRPr>
          </a:p>
          <a:p>
            <a:pPr lvl="0"/>
            <a:r>
              <a:rPr i="1" sz="2400">
                <a:solidFill>
                  <a:srgbClr val="482255"/>
                </a:solidFill>
              </a:rPr>
              <a:t>Qu'en est il des faits?</a:t>
            </a:r>
            <a:endParaRPr i="1" sz="2400">
              <a:solidFill>
                <a:srgbClr val="482255"/>
              </a:solidFill>
            </a:endParaRPr>
          </a:p>
        </p:txBody>
      </p:sp>
      <p:pic>
        <p:nvPicPr>
          <p:cNvPr id="194" name="pasted-image.png"/>
          <p:cNvPicPr/>
          <p:nvPr/>
        </p:nvPicPr>
        <p:blipFill>
          <a:blip r:embed="rId3">
            <a:extLst/>
          </a:blip>
          <a:stretch>
            <a:fillRect/>
          </a:stretch>
        </p:blipFill>
        <p:spPr>
          <a:xfrm>
            <a:off x="1952851" y="2828467"/>
            <a:ext cx="3810001" cy="285750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194"/>
                                        </p:tgtEl>
                                        <p:attrNameLst>
                                          <p:attrName>style.visibility</p:attrName>
                                        </p:attrNameLst>
                                      </p:cBhvr>
                                      <p:to>
                                        <p:strVal val="visible"/>
                                      </p:to>
                                    </p:set>
                                    <p:anim calcmode="lin" valueType="num">
                                      <p:cBhvr>
                                        <p:cTn id="7" dur="500" fill="hold"/>
                                        <p:tgtEl>
                                          <p:spTgt spid="194"/>
                                        </p:tgtEl>
                                        <p:attrNameLst>
                                          <p:attrName>ppt_w</p:attrName>
                                        </p:attrNameLst>
                                      </p:cBhvr>
                                      <p:tavLst>
                                        <p:tav tm="0">
                                          <p:val>
                                            <p:fltVal val="0"/>
                                          </p:val>
                                        </p:tav>
                                        <p:tav tm="100000">
                                          <p:val>
                                            <p:strVal val="#ppt_w"/>
                                          </p:val>
                                        </p:tav>
                                      </p:tavLst>
                                    </p:anim>
                                    <p:anim calcmode="lin" valueType="num">
                                      <p:cBhvr>
                                        <p:cTn id="8" dur="500" fill="hold"/>
                                        <p:tgtEl>
                                          <p:spTgt spid="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4"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6" name="image.png"/>
          <p:cNvPicPr/>
          <p:nvPr/>
        </p:nvPicPr>
        <p:blipFill>
          <a:blip r:embed="rId2">
            <a:extLst/>
          </a:blip>
          <a:stretch>
            <a:fillRect/>
          </a:stretch>
        </p:blipFill>
        <p:spPr>
          <a:xfrm>
            <a:off x="0" y="0"/>
            <a:ext cx="9144000" cy="6858000"/>
          </a:xfrm>
          <a:prstGeom prst="rect">
            <a:avLst/>
          </a:prstGeom>
          <a:ln w="12700">
            <a:miter lim="400000"/>
          </a:ln>
        </p:spPr>
      </p:pic>
      <p:sp>
        <p:nvSpPr>
          <p:cNvPr id="197" name="Shape 197"/>
          <p:cNvSpPr/>
          <p:nvPr/>
        </p:nvSpPr>
        <p:spPr>
          <a:xfrm>
            <a:off x="515253" y="2066269"/>
            <a:ext cx="7213332" cy="383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584200">
              <a:spcBef>
                <a:spcPts val="2800"/>
              </a:spcBef>
              <a:defRPr sz="2000">
                <a:solidFill>
                  <a:srgbClr val="482255"/>
                </a:solidFill>
              </a:defRPr>
            </a:lvl1pPr>
          </a:lstStyle>
          <a:p>
            <a:pPr lvl="0">
              <a:defRPr sz="1800">
                <a:solidFill>
                  <a:srgbClr val="000000"/>
                </a:solidFill>
              </a:defRPr>
            </a:pPr>
            <a:r>
              <a:rPr sz="2000">
                <a:solidFill>
                  <a:srgbClr val="482255"/>
                </a:solidFill>
              </a:rPr>
              <a:t>Ils ne veulent pas d'aide</a:t>
            </a:r>
          </a:p>
        </p:txBody>
      </p:sp>
      <p:sp>
        <p:nvSpPr>
          <p:cNvPr id="198" name="Shape 198"/>
          <p:cNvSpPr/>
          <p:nvPr/>
        </p:nvSpPr>
        <p:spPr>
          <a:xfrm>
            <a:off x="2298078" y="376971"/>
            <a:ext cx="3119547" cy="13106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Itinérance:</a:t>
            </a:r>
            <a:endParaRPr sz="3400">
              <a:solidFill>
                <a:srgbClr val="482255"/>
              </a:solidFill>
            </a:endParaRPr>
          </a:p>
          <a:p>
            <a:pPr lvl="0"/>
            <a:r>
              <a:rPr i="1" sz="2400">
                <a:solidFill>
                  <a:srgbClr val="482255"/>
                </a:solidFill>
              </a:rPr>
              <a:t>Qu'en est il des faits?</a:t>
            </a:r>
            <a:endParaRPr i="1" sz="2400">
              <a:solidFill>
                <a:srgbClr val="482255"/>
              </a:solidFill>
            </a:endParaRPr>
          </a:p>
        </p:txBody>
      </p:sp>
      <p:pic>
        <p:nvPicPr>
          <p:cNvPr id="199" name="pasted-image.jpg"/>
          <p:cNvPicPr/>
          <p:nvPr/>
        </p:nvPicPr>
        <p:blipFill>
          <a:blip r:embed="rId3">
            <a:extLst/>
          </a:blip>
          <a:stretch>
            <a:fillRect/>
          </a:stretch>
        </p:blipFill>
        <p:spPr>
          <a:xfrm>
            <a:off x="1554843" y="2828467"/>
            <a:ext cx="6034314" cy="3443878"/>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199"/>
                                        </p:tgtEl>
                                        <p:attrNameLst>
                                          <p:attrName>style.visibility</p:attrName>
                                        </p:attrNameLst>
                                      </p:cBhvr>
                                      <p:to>
                                        <p:strVal val="visible"/>
                                      </p:to>
                                    </p:set>
                                    <p:anim calcmode="lin" valueType="num">
                                      <p:cBhvr>
                                        <p:cTn id="7" dur="500" fill="hold"/>
                                        <p:tgtEl>
                                          <p:spTgt spid="199"/>
                                        </p:tgtEl>
                                        <p:attrNameLst>
                                          <p:attrName>ppt_w</p:attrName>
                                        </p:attrNameLst>
                                      </p:cBhvr>
                                      <p:tavLst>
                                        <p:tav tm="0">
                                          <p:val>
                                            <p:fltVal val="0"/>
                                          </p:val>
                                        </p:tav>
                                        <p:tav tm="100000">
                                          <p:val>
                                            <p:strVal val="#ppt_w"/>
                                          </p:val>
                                        </p:tav>
                                      </p:tavLst>
                                    </p:anim>
                                    <p:anim calcmode="lin" valueType="num">
                                      <p:cBhvr>
                                        <p:cTn id="8" dur="500" fill="hold"/>
                                        <p:tgtEl>
                                          <p:spTgt spid="1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9"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1" name="image.png"/>
          <p:cNvPicPr/>
          <p:nvPr/>
        </p:nvPicPr>
        <p:blipFill>
          <a:blip r:embed="rId2">
            <a:extLst/>
          </a:blip>
          <a:stretch>
            <a:fillRect/>
          </a:stretch>
        </p:blipFill>
        <p:spPr>
          <a:xfrm>
            <a:off x="0" y="0"/>
            <a:ext cx="9144000" cy="6858000"/>
          </a:xfrm>
          <a:prstGeom prst="rect">
            <a:avLst/>
          </a:prstGeom>
          <a:ln w="12700">
            <a:miter lim="400000"/>
          </a:ln>
        </p:spPr>
      </p:pic>
      <p:sp>
        <p:nvSpPr>
          <p:cNvPr id="202" name="Shape 202"/>
          <p:cNvSpPr/>
          <p:nvPr/>
        </p:nvSpPr>
        <p:spPr>
          <a:xfrm>
            <a:off x="515253" y="2066269"/>
            <a:ext cx="7213332" cy="383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584200">
              <a:spcBef>
                <a:spcPts val="2800"/>
              </a:spcBef>
              <a:defRPr sz="2000">
                <a:solidFill>
                  <a:srgbClr val="482255"/>
                </a:solidFill>
              </a:defRPr>
            </a:lvl1pPr>
          </a:lstStyle>
          <a:p>
            <a:pPr lvl="0">
              <a:defRPr sz="1800">
                <a:solidFill>
                  <a:srgbClr val="000000"/>
                </a:solidFill>
              </a:defRPr>
            </a:pPr>
            <a:r>
              <a:rPr sz="2000">
                <a:solidFill>
                  <a:srgbClr val="482255"/>
                </a:solidFill>
              </a:rPr>
              <a:t>Ils sont trop malades pour être aidés</a:t>
            </a:r>
          </a:p>
        </p:txBody>
      </p:sp>
      <p:sp>
        <p:nvSpPr>
          <p:cNvPr id="203" name="Shape 203"/>
          <p:cNvSpPr/>
          <p:nvPr/>
        </p:nvSpPr>
        <p:spPr>
          <a:xfrm>
            <a:off x="2298078" y="376971"/>
            <a:ext cx="3119547" cy="13106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Itinérance:</a:t>
            </a:r>
            <a:endParaRPr sz="3400">
              <a:solidFill>
                <a:srgbClr val="482255"/>
              </a:solidFill>
            </a:endParaRPr>
          </a:p>
          <a:p>
            <a:pPr lvl="0"/>
            <a:r>
              <a:rPr i="1" sz="2400">
                <a:solidFill>
                  <a:srgbClr val="482255"/>
                </a:solidFill>
              </a:rPr>
              <a:t>Qu'en est il des faits?</a:t>
            </a:r>
            <a:endParaRPr i="1" sz="2400">
              <a:solidFill>
                <a:srgbClr val="482255"/>
              </a:solidFill>
            </a:endParaRPr>
          </a:p>
        </p:txBody>
      </p:sp>
      <p:pic>
        <p:nvPicPr>
          <p:cNvPr id="204" name="pasted-image.jpg"/>
          <p:cNvPicPr/>
          <p:nvPr/>
        </p:nvPicPr>
        <p:blipFill>
          <a:blip r:embed="rId3">
            <a:extLst/>
          </a:blip>
          <a:stretch>
            <a:fillRect/>
          </a:stretch>
        </p:blipFill>
        <p:spPr>
          <a:xfrm>
            <a:off x="1873250" y="2828467"/>
            <a:ext cx="5397501" cy="358140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204"/>
                                        </p:tgtEl>
                                        <p:attrNameLst>
                                          <p:attrName>style.visibility</p:attrName>
                                        </p:attrNameLst>
                                      </p:cBhvr>
                                      <p:to>
                                        <p:strVal val="visible"/>
                                      </p:to>
                                    </p:set>
                                    <p:anim calcmode="lin" valueType="num">
                                      <p:cBhvr>
                                        <p:cTn id="7" dur="750" fill="hold"/>
                                        <p:tgtEl>
                                          <p:spTgt spid="204"/>
                                        </p:tgtEl>
                                        <p:attrNameLst>
                                          <p:attrName>ppt_w</p:attrName>
                                        </p:attrNameLst>
                                      </p:cBhvr>
                                      <p:tavLst>
                                        <p:tav tm="0">
                                          <p:val>
                                            <p:fltVal val="0"/>
                                          </p:val>
                                        </p:tav>
                                        <p:tav tm="100000">
                                          <p:val>
                                            <p:strVal val="#ppt_w"/>
                                          </p:val>
                                        </p:tav>
                                      </p:tavLst>
                                    </p:anim>
                                    <p:anim calcmode="lin" valueType="num">
                                      <p:cBhvr>
                                        <p:cTn id="8" dur="750" fill="hold"/>
                                        <p:tgtEl>
                                          <p:spTgt spid="2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4"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6" name="image.png"/>
          <p:cNvPicPr/>
          <p:nvPr/>
        </p:nvPicPr>
        <p:blipFill>
          <a:blip r:embed="rId2">
            <a:extLst/>
          </a:blip>
          <a:stretch>
            <a:fillRect/>
          </a:stretch>
        </p:blipFill>
        <p:spPr>
          <a:xfrm>
            <a:off x="0" y="0"/>
            <a:ext cx="9144000" cy="6858000"/>
          </a:xfrm>
          <a:prstGeom prst="rect">
            <a:avLst/>
          </a:prstGeom>
          <a:ln w="12700">
            <a:miter lim="400000"/>
          </a:ln>
        </p:spPr>
      </p:pic>
      <p:sp>
        <p:nvSpPr>
          <p:cNvPr id="207" name="Shape 207"/>
          <p:cNvSpPr/>
          <p:nvPr/>
        </p:nvSpPr>
        <p:spPr>
          <a:xfrm>
            <a:off x="515253" y="2066269"/>
            <a:ext cx="7213332" cy="383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584200">
              <a:spcBef>
                <a:spcPts val="2800"/>
              </a:spcBef>
              <a:defRPr sz="2000">
                <a:solidFill>
                  <a:srgbClr val="482255"/>
                </a:solidFill>
              </a:defRPr>
            </a:lvl1pPr>
          </a:lstStyle>
          <a:p>
            <a:pPr lvl="0">
              <a:defRPr sz="1800">
                <a:solidFill>
                  <a:srgbClr val="000000"/>
                </a:solidFill>
              </a:defRPr>
            </a:pPr>
            <a:r>
              <a:rPr sz="2000">
                <a:solidFill>
                  <a:srgbClr val="482255"/>
                </a:solidFill>
              </a:rPr>
              <a:t>L'itinérance est un phénomène inévitable de la vie moderne</a:t>
            </a:r>
          </a:p>
        </p:txBody>
      </p:sp>
      <p:sp>
        <p:nvSpPr>
          <p:cNvPr id="208" name="Shape 208"/>
          <p:cNvSpPr/>
          <p:nvPr/>
        </p:nvSpPr>
        <p:spPr>
          <a:xfrm>
            <a:off x="2298078" y="376971"/>
            <a:ext cx="3119547" cy="13106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Itinérance:</a:t>
            </a:r>
            <a:endParaRPr sz="3400">
              <a:solidFill>
                <a:srgbClr val="482255"/>
              </a:solidFill>
            </a:endParaRPr>
          </a:p>
          <a:p>
            <a:pPr lvl="0"/>
            <a:r>
              <a:rPr i="1" sz="2400">
                <a:solidFill>
                  <a:srgbClr val="482255"/>
                </a:solidFill>
              </a:rPr>
              <a:t>Qu'en est il des faits?</a:t>
            </a:r>
            <a:endParaRPr i="1" sz="2400">
              <a:solidFill>
                <a:srgbClr val="482255"/>
              </a:solidFill>
            </a:endParaRPr>
          </a:p>
        </p:txBody>
      </p:sp>
      <p:pic>
        <p:nvPicPr>
          <p:cNvPr id="209" name="pasted-image.jpg"/>
          <p:cNvPicPr/>
          <p:nvPr/>
        </p:nvPicPr>
        <p:blipFill>
          <a:blip r:embed="rId3">
            <a:extLst/>
          </a:blip>
          <a:stretch>
            <a:fillRect/>
          </a:stretch>
        </p:blipFill>
        <p:spPr>
          <a:xfrm>
            <a:off x="2311400" y="3263946"/>
            <a:ext cx="4521201" cy="193040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 grpId="1" fill="hold">
                                  <p:stCondLst>
                                    <p:cond delay="0"/>
                                  </p:stCondLst>
                                  <p:iterate type="el" backwards="0">
                                    <p:tmAbs val="0"/>
                                  </p:iterate>
                                  <p:childTnLst>
                                    <p:set>
                                      <p:cBhvr>
                                        <p:cTn id="6" fill="hold"/>
                                        <p:tgtEl>
                                          <p:spTgt spid="209"/>
                                        </p:tgtEl>
                                        <p:attrNameLst>
                                          <p:attrName>style.visibility</p:attrName>
                                        </p:attrNameLst>
                                      </p:cBhvr>
                                      <p:to>
                                        <p:strVal val="visible"/>
                                      </p:to>
                                    </p:set>
                                    <p:anim calcmode="lin" valueType="num">
                                      <p:cBhvr>
                                        <p:cTn id="7" dur="1500" fill="hold"/>
                                        <p:tgtEl>
                                          <p:spTgt spid="209"/>
                                        </p:tgtEl>
                                        <p:attrNameLst>
                                          <p:attrName>ppt_x</p:attrName>
                                        </p:attrNameLst>
                                      </p:cBhvr>
                                      <p:tavLst>
                                        <p:tav tm="0">
                                          <p:val>
                                            <p:strVal val="#ppt_x"/>
                                          </p:val>
                                        </p:tav>
                                        <p:tav tm="100000">
                                          <p:val>
                                            <p:strVal val="#ppt_x"/>
                                          </p:val>
                                        </p:tav>
                                      </p:tavLst>
                                    </p:anim>
                                    <p:anim calcmode="lin" valueType="num">
                                      <p:cBhvr>
                                        <p:cTn id="8" dur="1500" fill="hold"/>
                                        <p:tgtEl>
                                          <p:spTgt spid="20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 name="image.png"/>
          <p:cNvPicPr/>
          <p:nvPr/>
        </p:nvPicPr>
        <p:blipFill>
          <a:blip r:embed="rId2">
            <a:extLst/>
          </a:blip>
          <a:stretch>
            <a:fillRect/>
          </a:stretch>
        </p:blipFill>
        <p:spPr>
          <a:xfrm>
            <a:off x="0" y="0"/>
            <a:ext cx="9144000" cy="6858000"/>
          </a:xfrm>
          <a:prstGeom prst="rect">
            <a:avLst/>
          </a:prstGeom>
          <a:ln w="12700">
            <a:miter lim="400000"/>
          </a:ln>
        </p:spPr>
      </p:pic>
      <p:sp>
        <p:nvSpPr>
          <p:cNvPr id="46" name="Shape 46"/>
          <p:cNvSpPr/>
          <p:nvPr/>
        </p:nvSpPr>
        <p:spPr>
          <a:xfrm>
            <a:off x="521669" y="1810682"/>
            <a:ext cx="4156527" cy="424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defTabSz="584200">
              <a:spcBef>
                <a:spcPts val="2800"/>
              </a:spcBef>
            </a:pPr>
            <a:r>
              <a:rPr b="1" sz="2000">
                <a:solidFill>
                  <a:srgbClr val="482255"/>
                </a:solidFill>
              </a:rPr>
              <a:t>Pour le refuge et les organismes communautaires:</a:t>
            </a:r>
            <a:endParaRPr b="1" sz="2000">
              <a:solidFill>
                <a:srgbClr val="482255"/>
              </a:solidFill>
            </a:endParaRPr>
          </a:p>
          <a:p>
            <a:pPr lvl="0" defTabSz="584200">
              <a:spcBef>
                <a:spcPts val="2800"/>
              </a:spcBef>
            </a:pPr>
            <a:endParaRPr sz="2000">
              <a:solidFill>
                <a:srgbClr val="482255"/>
              </a:solidFill>
            </a:endParaRPr>
          </a:p>
          <a:p>
            <a:pPr lvl="0" defTabSz="584200"/>
            <a:r>
              <a:rPr sz="2000">
                <a:solidFill>
                  <a:srgbClr val="482255"/>
                </a:solidFill>
              </a:rPr>
              <a:t>Malgré tout les efforts déployés par le refuge et les organismes communautaires, les itinérants atteints de troubles psychiatriques ont une grande difficulté à s'arrimer aux services spécialisés adéquats.</a:t>
            </a:r>
            <a:endParaRPr sz="2000">
              <a:solidFill>
                <a:srgbClr val="482255"/>
              </a:solidFill>
            </a:endParaRPr>
          </a:p>
          <a:p>
            <a:pPr lvl="0" defTabSz="584200"/>
            <a:endParaRPr sz="2000">
              <a:solidFill>
                <a:srgbClr val="482255"/>
              </a:solidFill>
            </a:endParaRPr>
          </a:p>
          <a:p>
            <a:pPr lvl="0" defTabSz="584200"/>
            <a:r>
              <a:rPr sz="2000">
                <a:solidFill>
                  <a:srgbClr val="482255"/>
                </a:solidFill>
              </a:rPr>
              <a:t>Ils restent année après année dans leur misère, sans espoir de sortie </a:t>
            </a:r>
          </a:p>
        </p:txBody>
      </p:sp>
      <p:sp>
        <p:nvSpPr>
          <p:cNvPr id="47" name="Shape 47"/>
          <p:cNvSpPr/>
          <p:nvPr/>
        </p:nvSpPr>
        <p:spPr>
          <a:xfrm>
            <a:off x="2298078" y="376971"/>
            <a:ext cx="5632151" cy="955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3400">
                <a:solidFill>
                  <a:srgbClr val="482255"/>
                </a:solidFill>
              </a:rPr>
              <a:t>Itinérance et santé mentale</a:t>
            </a:r>
            <a:endParaRPr sz="3400">
              <a:solidFill>
                <a:srgbClr val="482255"/>
              </a:solidFill>
            </a:endParaRPr>
          </a:p>
          <a:p>
            <a:pPr lvl="0"/>
            <a:r>
              <a:rPr i="1" sz="2400">
                <a:solidFill>
                  <a:srgbClr val="482255"/>
                </a:solidFill>
              </a:rPr>
              <a:t>Un constat d'échec</a:t>
            </a:r>
          </a:p>
        </p:txBody>
      </p:sp>
      <p:grpSp>
        <p:nvGrpSpPr>
          <p:cNvPr id="50" name="Group 50"/>
          <p:cNvGrpSpPr/>
          <p:nvPr/>
        </p:nvGrpSpPr>
        <p:grpSpPr>
          <a:xfrm>
            <a:off x="4954249" y="1465200"/>
            <a:ext cx="3798572" cy="4960704"/>
            <a:chOff x="-203199" y="-203199"/>
            <a:chExt cx="3798570" cy="4960703"/>
          </a:xfrm>
        </p:grpSpPr>
        <p:pic>
          <p:nvPicPr>
            <p:cNvPr id="49" name="pasted-image.jpg"/>
            <p:cNvPicPr/>
            <p:nvPr/>
          </p:nvPicPr>
          <p:blipFill>
            <a:blip r:embed="rId3">
              <a:extLst/>
            </a:blip>
            <a:srcRect l="0" t="5568" r="0" b="5568"/>
            <a:stretch>
              <a:fillRect/>
            </a:stretch>
          </p:blipFill>
          <p:spPr>
            <a:xfrm>
              <a:off x="0" y="0"/>
              <a:ext cx="3392171" cy="4516204"/>
            </a:xfrm>
            <a:prstGeom prst="rect">
              <a:avLst/>
            </a:prstGeom>
            <a:ln>
              <a:noFill/>
            </a:ln>
            <a:effectLst/>
          </p:spPr>
        </p:pic>
        <p:pic>
          <p:nvPicPr>
            <p:cNvPr id="48" name=""/>
            <p:cNvPicPr/>
            <p:nvPr/>
          </p:nvPicPr>
          <p:blipFill>
            <a:blip r:embed="rId4">
              <a:extLst/>
            </a:blip>
            <a:stretch>
              <a:fillRect/>
            </a:stretch>
          </p:blipFill>
          <p:spPr>
            <a:xfrm>
              <a:off x="-203200" y="-203200"/>
              <a:ext cx="3798571" cy="4960704"/>
            </a:xfrm>
            <a:prstGeom prst="rect">
              <a:avLst/>
            </a:prstGeom>
            <a:effectLst/>
          </p:spPr>
        </p:pic>
      </p:gr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image.png"/>
          <p:cNvPicPr/>
          <p:nvPr/>
        </p:nvPicPr>
        <p:blipFill>
          <a:blip r:embed="rId2">
            <a:extLst/>
          </a:blip>
          <a:stretch>
            <a:fillRect/>
          </a:stretch>
        </p:blipFill>
        <p:spPr>
          <a:xfrm>
            <a:off x="0" y="0"/>
            <a:ext cx="9144000" cy="6858000"/>
          </a:xfrm>
          <a:prstGeom prst="rect">
            <a:avLst/>
          </a:prstGeom>
          <a:ln w="12700">
            <a:miter lim="400000"/>
          </a:ln>
        </p:spPr>
      </p:pic>
      <p:sp>
        <p:nvSpPr>
          <p:cNvPr id="212" name="Shape 212"/>
          <p:cNvSpPr/>
          <p:nvPr/>
        </p:nvSpPr>
        <p:spPr>
          <a:xfrm>
            <a:off x="490248" y="2353822"/>
            <a:ext cx="7213332" cy="42062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584200">
              <a:spcBef>
                <a:spcPts val="2800"/>
              </a:spcBef>
            </a:pPr>
            <a:r>
              <a:rPr sz="2000">
                <a:solidFill>
                  <a:srgbClr val="482255"/>
                </a:solidFill>
              </a:rPr>
              <a:t>L'éducation des acteurs clés </a:t>
            </a:r>
            <a:endParaRPr sz="2000">
              <a:solidFill>
                <a:srgbClr val="482255"/>
              </a:solidFill>
            </a:endParaRPr>
          </a:p>
          <a:p>
            <a:pPr lvl="0" defTabSz="584200">
              <a:spcBef>
                <a:spcPts val="2800"/>
              </a:spcBef>
            </a:pPr>
            <a:r>
              <a:rPr sz="2000">
                <a:solidFill>
                  <a:srgbClr val="482255"/>
                </a:solidFill>
              </a:rPr>
              <a:t>Rétablir l'empathie et l'inclusion pour cette population</a:t>
            </a:r>
            <a:endParaRPr sz="2000">
              <a:solidFill>
                <a:srgbClr val="482255"/>
              </a:solidFill>
            </a:endParaRPr>
          </a:p>
          <a:p>
            <a:pPr lvl="0" defTabSz="584200">
              <a:spcBef>
                <a:spcPts val="2800"/>
              </a:spcBef>
            </a:pPr>
            <a:r>
              <a:rPr sz="2000">
                <a:solidFill>
                  <a:srgbClr val="482255"/>
                </a:solidFill>
              </a:rPr>
              <a:t>Le rôle des médias</a:t>
            </a:r>
            <a:endParaRPr sz="2000">
              <a:solidFill>
                <a:srgbClr val="482255"/>
              </a:solidFill>
            </a:endParaRPr>
          </a:p>
          <a:p>
            <a:pPr lvl="0" defTabSz="584200">
              <a:spcBef>
                <a:spcPts val="2800"/>
              </a:spcBef>
            </a:pPr>
            <a:r>
              <a:rPr sz="2000">
                <a:solidFill>
                  <a:srgbClr val="482255"/>
                </a:solidFill>
              </a:rPr>
              <a:t>Démontrer la valeur et l'efficacité des interventions auprès de cette population</a:t>
            </a:r>
            <a:endParaRPr sz="2000">
              <a:solidFill>
                <a:srgbClr val="482255"/>
              </a:solidFill>
            </a:endParaRPr>
          </a:p>
          <a:p>
            <a:pPr lvl="0" defTabSz="584200">
              <a:spcBef>
                <a:spcPts val="2800"/>
              </a:spcBef>
            </a:pPr>
            <a:r>
              <a:rPr sz="2000">
                <a:solidFill>
                  <a:srgbClr val="482255"/>
                </a:solidFill>
              </a:rPr>
              <a:t>Chercher activement à influencer les politiques touchant ces enjeux</a:t>
            </a:r>
            <a:endParaRPr sz="2000">
              <a:solidFill>
                <a:srgbClr val="482255"/>
              </a:solidFill>
            </a:endParaRPr>
          </a:p>
        </p:txBody>
      </p:sp>
      <p:sp>
        <p:nvSpPr>
          <p:cNvPr id="213" name="Shape 213"/>
          <p:cNvSpPr/>
          <p:nvPr/>
        </p:nvSpPr>
        <p:spPr>
          <a:xfrm>
            <a:off x="2298078" y="376971"/>
            <a:ext cx="3925402" cy="13106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Dissiper les mythes</a:t>
            </a:r>
            <a:endParaRPr sz="3400">
              <a:solidFill>
                <a:srgbClr val="482255"/>
              </a:solidFill>
            </a:endParaRPr>
          </a:p>
          <a:p>
            <a:pPr lvl="0"/>
            <a:r>
              <a:rPr i="1" sz="2400">
                <a:solidFill>
                  <a:srgbClr val="482255"/>
                </a:solidFill>
              </a:rPr>
              <a:t>Les moyens</a:t>
            </a:r>
            <a:endParaRPr i="1" sz="2400">
              <a:solidFill>
                <a:srgbClr val="482255"/>
              </a:solidFill>
            </a:endParaRP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image.png"/>
          <p:cNvPicPr/>
          <p:nvPr/>
        </p:nvPicPr>
        <p:blipFill>
          <a:blip r:embed="rId2">
            <a:extLst/>
          </a:blip>
          <a:stretch>
            <a:fillRect/>
          </a:stretch>
        </p:blipFill>
        <p:spPr>
          <a:xfrm>
            <a:off x="0" y="0"/>
            <a:ext cx="9144000" cy="6858000"/>
          </a:xfrm>
          <a:prstGeom prst="rect">
            <a:avLst/>
          </a:prstGeom>
          <a:ln w="12700">
            <a:miter lim="400000"/>
          </a:ln>
        </p:spPr>
      </p:pic>
      <p:sp>
        <p:nvSpPr>
          <p:cNvPr id="216" name="Shape 216"/>
          <p:cNvSpPr/>
          <p:nvPr/>
        </p:nvSpPr>
        <p:spPr>
          <a:xfrm>
            <a:off x="402732" y="2291310"/>
            <a:ext cx="7213332" cy="37871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584200">
              <a:spcBef>
                <a:spcPts val="2800"/>
              </a:spcBef>
            </a:pPr>
            <a:r>
              <a:rPr sz="2000">
                <a:solidFill>
                  <a:srgbClr val="482255"/>
                </a:solidFill>
              </a:rPr>
              <a:t>Le déni de soins vient d'un sentiment d'impuissance et de désintérêt</a:t>
            </a:r>
            <a:endParaRPr sz="2000">
              <a:solidFill>
                <a:srgbClr val="482255"/>
              </a:solidFill>
            </a:endParaRPr>
          </a:p>
          <a:p>
            <a:pPr lvl="0" defTabSz="584200">
              <a:spcBef>
                <a:spcPts val="2800"/>
              </a:spcBef>
            </a:pPr>
            <a:r>
              <a:rPr sz="2000">
                <a:solidFill>
                  <a:srgbClr val="482255"/>
                </a:solidFill>
              </a:rPr>
              <a:t>Il se justifie par des mythes que l'on véhicule afin de se conforter dans son inaction</a:t>
            </a:r>
            <a:endParaRPr sz="2000">
              <a:solidFill>
                <a:srgbClr val="482255"/>
              </a:solidFill>
            </a:endParaRPr>
          </a:p>
          <a:p>
            <a:pPr lvl="0" defTabSz="584200">
              <a:spcBef>
                <a:spcPts val="2800"/>
              </a:spcBef>
            </a:pPr>
            <a:r>
              <a:rPr sz="2000">
                <a:solidFill>
                  <a:srgbClr val="482255"/>
                </a:solidFill>
              </a:rPr>
              <a:t>L'expérience du PRISM et des réactions enthousiastes des partenaires, essentiels à son fonctionnement, montre à quel point le fait de briser ces mythes est susceptible de générer des changements profonds et étonnamment rapides</a:t>
            </a:r>
            <a:endParaRPr sz="2000">
              <a:solidFill>
                <a:srgbClr val="482255"/>
              </a:solidFill>
            </a:endParaRPr>
          </a:p>
        </p:txBody>
      </p:sp>
      <p:sp>
        <p:nvSpPr>
          <p:cNvPr id="217" name="Shape 217"/>
          <p:cNvSpPr/>
          <p:nvPr/>
        </p:nvSpPr>
        <p:spPr>
          <a:xfrm>
            <a:off x="2298078" y="376971"/>
            <a:ext cx="2477565" cy="13106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Conclusions</a:t>
            </a:r>
            <a:endParaRPr sz="3400">
              <a:solidFill>
                <a:srgbClr val="482255"/>
              </a:solidFill>
            </a:endParaRPr>
          </a:p>
          <a:p>
            <a:pPr lvl="0"/>
            <a:endParaRPr i="1" sz="2400">
              <a:solidFill>
                <a:srgbClr val="482255"/>
              </a:solidFill>
            </a:endParaRP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image.jpeg"/>
          <p:cNvPicPr/>
          <p:nvPr/>
        </p:nvPicPr>
        <p:blipFill>
          <a:blip r:embed="rId2">
            <a:extLst/>
          </a:blip>
          <a:stretch>
            <a:fillRect/>
          </a:stretch>
        </p:blipFill>
        <p:spPr>
          <a:xfrm>
            <a:off x="0" y="0"/>
            <a:ext cx="9144000" cy="6858000"/>
          </a:xfrm>
          <a:prstGeom prst="rect">
            <a:avLst/>
          </a:prstGeom>
          <a:ln w="12700">
            <a:miter lim="400000"/>
          </a:ln>
        </p:spPr>
      </p:pic>
      <p:sp>
        <p:nvSpPr>
          <p:cNvPr id="220" name="Shape 220"/>
          <p:cNvSpPr/>
          <p:nvPr/>
        </p:nvSpPr>
        <p:spPr>
          <a:xfrm>
            <a:off x="1965707" y="2449744"/>
            <a:ext cx="1273880" cy="6502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800">
                <a:solidFill>
                  <a:srgbClr val="F5F5F5"/>
                </a:solidFill>
              </a:defRPr>
            </a:lvl1pPr>
          </a:lstStyle>
          <a:p>
            <a:pPr lvl="0">
              <a:defRPr sz="1800">
                <a:solidFill>
                  <a:srgbClr val="000000"/>
                </a:solidFill>
              </a:defRPr>
            </a:pPr>
            <a:r>
              <a:rPr sz="3800">
                <a:solidFill>
                  <a:srgbClr val="F5F5F5"/>
                </a:solidFill>
              </a:rPr>
              <a:t>Merci</a:t>
            </a:r>
          </a:p>
        </p:txBody>
      </p:sp>
      <p:sp>
        <p:nvSpPr>
          <p:cNvPr id="221" name="Shape 221"/>
          <p:cNvSpPr/>
          <p:nvPr/>
        </p:nvSpPr>
        <p:spPr>
          <a:xfrm>
            <a:off x="1452934" y="3237229"/>
            <a:ext cx="2299427" cy="383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000">
                <a:solidFill>
                  <a:srgbClr val="F5F5F5"/>
                </a:solidFill>
              </a:defRPr>
            </a:lvl1pPr>
          </a:lstStyle>
          <a:p>
            <a:pPr lvl="0">
              <a:defRPr sz="1800">
                <a:solidFill>
                  <a:srgbClr val="000000"/>
                </a:solidFill>
              </a:defRPr>
            </a:pPr>
            <a:r>
              <a:rPr sz="2000">
                <a:solidFill>
                  <a:srgbClr val="F5F5F5"/>
                </a:solidFill>
              </a:rPr>
              <a:t> De votre attention</a:t>
            </a:r>
          </a:p>
        </p:txBody>
      </p:sp>
      <p:sp>
        <p:nvSpPr>
          <p:cNvPr id="222" name="Shape 222"/>
          <p:cNvSpPr/>
          <p:nvPr/>
        </p:nvSpPr>
        <p:spPr>
          <a:xfrm>
            <a:off x="6614166" y="4586851"/>
            <a:ext cx="2075369" cy="9804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i="1">
                <a:solidFill>
                  <a:srgbClr val="482255"/>
                </a:solidFill>
              </a:rPr>
              <a:t>Conférencier:</a:t>
            </a:r>
            <a:endParaRPr i="1">
              <a:solidFill>
                <a:srgbClr val="482255"/>
              </a:solidFill>
            </a:endParaRPr>
          </a:p>
          <a:p>
            <a:pPr lvl="0"/>
            <a:endParaRPr>
              <a:solidFill>
                <a:srgbClr val="482255"/>
              </a:solidFill>
            </a:endParaRPr>
          </a:p>
          <a:p>
            <a:pPr lvl="0"/>
            <a:r>
              <a:rPr sz="2400">
                <a:solidFill>
                  <a:srgbClr val="482255"/>
                </a:solidFill>
              </a:rPr>
              <a:t>Olivier Farmer</a:t>
            </a:r>
          </a:p>
        </p:txBody>
      </p:sp>
      <p:sp>
        <p:nvSpPr>
          <p:cNvPr id="223" name="Shape 223"/>
          <p:cNvSpPr/>
          <p:nvPr/>
        </p:nvSpPr>
        <p:spPr>
          <a:xfrm>
            <a:off x="5222223" y="6150102"/>
            <a:ext cx="1216334" cy="3581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F5F5F5"/>
                </a:solidFill>
              </a:defRPr>
            </a:lvl1pPr>
          </a:lstStyle>
          <a:p>
            <a:pPr lvl="0">
              <a:defRPr>
                <a:solidFill>
                  <a:srgbClr val="000000"/>
                </a:solidFill>
              </a:defRPr>
            </a:pPr>
            <a:r>
              <a:rPr>
                <a:solidFill>
                  <a:srgbClr val="F5F5F5"/>
                </a:solidFill>
              </a:rPr>
              <a:t>5 mai 2015</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 name="image.png"/>
          <p:cNvPicPr/>
          <p:nvPr/>
        </p:nvPicPr>
        <p:blipFill>
          <a:blip r:embed="rId2">
            <a:extLst/>
          </a:blip>
          <a:stretch>
            <a:fillRect/>
          </a:stretch>
        </p:blipFill>
        <p:spPr>
          <a:xfrm>
            <a:off x="0" y="0"/>
            <a:ext cx="9144000" cy="6858000"/>
          </a:xfrm>
          <a:prstGeom prst="rect">
            <a:avLst/>
          </a:prstGeom>
          <a:ln w="12700">
            <a:miter lim="400000"/>
          </a:ln>
        </p:spPr>
      </p:pic>
      <p:sp>
        <p:nvSpPr>
          <p:cNvPr id="53" name="Shape 53"/>
          <p:cNvSpPr/>
          <p:nvPr/>
        </p:nvSpPr>
        <p:spPr>
          <a:xfrm>
            <a:off x="534171" y="2071032"/>
            <a:ext cx="4156527" cy="37236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584200">
              <a:spcBef>
                <a:spcPts val="2800"/>
              </a:spcBef>
            </a:pPr>
            <a:r>
              <a:rPr b="1" sz="2000">
                <a:solidFill>
                  <a:srgbClr val="482255"/>
                </a:solidFill>
              </a:rPr>
              <a:t>Pour les hôpitaux et le réseau de la santé:</a:t>
            </a:r>
            <a:endParaRPr b="1" sz="2000">
              <a:solidFill>
                <a:srgbClr val="482255"/>
              </a:solidFill>
            </a:endParaRPr>
          </a:p>
          <a:p>
            <a:pPr lvl="0" defTabSz="584200">
              <a:spcBef>
                <a:spcPts val="2800"/>
              </a:spcBef>
            </a:pPr>
            <a:r>
              <a:rPr sz="2000">
                <a:solidFill>
                  <a:srgbClr val="482255"/>
                </a:solidFill>
              </a:rPr>
              <a:t>Les itinérants n'ont pas de papiers, pas d'argent pour s'acheter des médicaments, pas d'adresse pour les rejoindre, ne sont pas en mesure de suivre les traitements ou venir aux rencontres de suivi...</a:t>
            </a:r>
            <a:endParaRPr sz="2000">
              <a:solidFill>
                <a:srgbClr val="482255"/>
              </a:solidFill>
            </a:endParaRPr>
          </a:p>
          <a:p>
            <a:pPr lvl="0" defTabSz="584200">
              <a:spcBef>
                <a:spcPts val="2800"/>
              </a:spcBef>
            </a:pPr>
            <a:r>
              <a:rPr sz="2000">
                <a:solidFill>
                  <a:srgbClr val="482255"/>
                </a:solidFill>
              </a:rPr>
              <a:t>Ils tournent en rond dans le système</a:t>
            </a:r>
          </a:p>
        </p:txBody>
      </p:sp>
      <p:sp>
        <p:nvSpPr>
          <p:cNvPr id="54" name="Shape 54"/>
          <p:cNvSpPr/>
          <p:nvPr/>
        </p:nvSpPr>
        <p:spPr>
          <a:xfrm>
            <a:off x="2298078" y="376971"/>
            <a:ext cx="5632151" cy="955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Itinérance et santé mentale</a:t>
            </a:r>
            <a:endParaRPr sz="3400">
              <a:solidFill>
                <a:srgbClr val="482255"/>
              </a:solidFill>
            </a:endParaRPr>
          </a:p>
          <a:p>
            <a:pPr lvl="0"/>
            <a:r>
              <a:rPr i="1" sz="2400">
                <a:solidFill>
                  <a:srgbClr val="482255"/>
                </a:solidFill>
              </a:rPr>
              <a:t>Un constat d'échec</a:t>
            </a:r>
          </a:p>
        </p:txBody>
      </p:sp>
      <p:grpSp>
        <p:nvGrpSpPr>
          <p:cNvPr id="57" name="Group 57"/>
          <p:cNvGrpSpPr/>
          <p:nvPr/>
        </p:nvGrpSpPr>
        <p:grpSpPr>
          <a:xfrm>
            <a:off x="4954248" y="1465200"/>
            <a:ext cx="3798572" cy="4960705"/>
            <a:chOff x="-203199" y="-203199"/>
            <a:chExt cx="3798570" cy="4960703"/>
          </a:xfrm>
        </p:grpSpPr>
        <p:pic>
          <p:nvPicPr>
            <p:cNvPr id="56" name="pasted-image.jpg"/>
            <p:cNvPicPr/>
            <p:nvPr/>
          </p:nvPicPr>
          <p:blipFill>
            <a:blip r:embed="rId3">
              <a:extLst/>
            </a:blip>
            <a:srcRect l="24725" t="0" r="24725" b="0"/>
            <a:stretch>
              <a:fillRect/>
            </a:stretch>
          </p:blipFill>
          <p:spPr>
            <a:xfrm>
              <a:off x="0" y="0"/>
              <a:ext cx="3392171" cy="4516204"/>
            </a:xfrm>
            <a:prstGeom prst="rect">
              <a:avLst/>
            </a:prstGeom>
            <a:ln>
              <a:noFill/>
            </a:ln>
            <a:effectLst/>
          </p:spPr>
        </p:pic>
        <p:pic>
          <p:nvPicPr>
            <p:cNvPr id="55" name=""/>
            <p:cNvPicPr/>
            <p:nvPr/>
          </p:nvPicPr>
          <p:blipFill>
            <a:blip r:embed="rId4">
              <a:extLst/>
            </a:blip>
            <a:stretch>
              <a:fillRect/>
            </a:stretch>
          </p:blipFill>
          <p:spPr>
            <a:xfrm>
              <a:off x="-203200" y="-203200"/>
              <a:ext cx="3798571" cy="4960704"/>
            </a:xfrm>
            <a:prstGeom prst="rect">
              <a:avLst/>
            </a:prstGeom>
            <a:effectLst/>
          </p:spPr>
        </p:pic>
      </p:gr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 name="image.png"/>
          <p:cNvPicPr/>
          <p:nvPr/>
        </p:nvPicPr>
        <p:blipFill>
          <a:blip r:embed="rId2">
            <a:extLst/>
          </a:blip>
          <a:stretch>
            <a:fillRect/>
          </a:stretch>
        </p:blipFill>
        <p:spPr>
          <a:xfrm>
            <a:off x="0" y="0"/>
            <a:ext cx="9144000" cy="6858000"/>
          </a:xfrm>
          <a:prstGeom prst="rect">
            <a:avLst/>
          </a:prstGeom>
          <a:ln w="12700">
            <a:miter lim="400000"/>
          </a:ln>
        </p:spPr>
      </p:pic>
      <p:sp>
        <p:nvSpPr>
          <p:cNvPr id="60" name="Shape 60"/>
          <p:cNvSpPr/>
          <p:nvPr/>
        </p:nvSpPr>
        <p:spPr>
          <a:xfrm>
            <a:off x="296628" y="2146042"/>
            <a:ext cx="4156527" cy="38506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584200">
              <a:spcBef>
                <a:spcPts val="2800"/>
              </a:spcBef>
            </a:pPr>
            <a:r>
              <a:rPr b="1" sz="2000">
                <a:solidFill>
                  <a:srgbClr val="482255"/>
                </a:solidFill>
              </a:rPr>
              <a:t>Devant quelqu'un d'itinérant, aux prises avec un trouble mental, on peut:</a:t>
            </a:r>
            <a:endParaRPr b="1" sz="2000">
              <a:solidFill>
                <a:srgbClr val="482255"/>
              </a:solidFill>
            </a:endParaRPr>
          </a:p>
          <a:p>
            <a:pPr lvl="0" defTabSz="584200">
              <a:spcBef>
                <a:spcPts val="2800"/>
              </a:spcBef>
            </a:pPr>
            <a:r>
              <a:rPr sz="2000">
                <a:solidFill>
                  <a:srgbClr val="482255"/>
                </a:solidFill>
              </a:rPr>
              <a:t>Vivre de l'impuissance</a:t>
            </a:r>
            <a:endParaRPr sz="2000">
              <a:solidFill>
                <a:srgbClr val="482255"/>
              </a:solidFill>
            </a:endParaRPr>
          </a:p>
          <a:p>
            <a:pPr lvl="0" defTabSz="584200">
              <a:spcBef>
                <a:spcPts val="2800"/>
              </a:spcBef>
            </a:pPr>
            <a:r>
              <a:rPr sz="2000">
                <a:solidFill>
                  <a:srgbClr val="482255"/>
                </a:solidFill>
              </a:rPr>
              <a:t>Se sentir seul</a:t>
            </a:r>
            <a:endParaRPr sz="2000">
              <a:solidFill>
                <a:srgbClr val="482255"/>
              </a:solidFill>
            </a:endParaRPr>
          </a:p>
          <a:p>
            <a:pPr lvl="0" defTabSz="584200">
              <a:spcBef>
                <a:spcPts val="2800"/>
              </a:spcBef>
            </a:pPr>
            <a:r>
              <a:rPr sz="2000">
                <a:solidFill>
                  <a:srgbClr val="482255"/>
                </a:solidFill>
              </a:rPr>
              <a:t>Avoir de la difficulté à ressentir de l'empathie</a:t>
            </a:r>
            <a:endParaRPr sz="2000">
              <a:solidFill>
                <a:srgbClr val="482255"/>
              </a:solidFill>
            </a:endParaRPr>
          </a:p>
        </p:txBody>
      </p:sp>
      <p:sp>
        <p:nvSpPr>
          <p:cNvPr id="61" name="Shape 61"/>
          <p:cNvSpPr/>
          <p:nvPr/>
        </p:nvSpPr>
        <p:spPr>
          <a:xfrm>
            <a:off x="2298078" y="376971"/>
            <a:ext cx="5632151" cy="955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Itinérance et santé mentale</a:t>
            </a:r>
            <a:endParaRPr sz="3400">
              <a:solidFill>
                <a:srgbClr val="482255"/>
              </a:solidFill>
            </a:endParaRPr>
          </a:p>
          <a:p>
            <a:pPr lvl="0"/>
            <a:r>
              <a:rPr i="1" sz="2400">
                <a:solidFill>
                  <a:srgbClr val="482255"/>
                </a:solidFill>
              </a:rPr>
              <a:t>Réactions émotives</a:t>
            </a:r>
          </a:p>
        </p:txBody>
      </p:sp>
      <p:grpSp>
        <p:nvGrpSpPr>
          <p:cNvPr id="64" name="Group 64"/>
          <p:cNvGrpSpPr/>
          <p:nvPr/>
        </p:nvGrpSpPr>
        <p:grpSpPr>
          <a:xfrm>
            <a:off x="4954249" y="1465200"/>
            <a:ext cx="3798572" cy="4960705"/>
            <a:chOff x="-203199" y="-203199"/>
            <a:chExt cx="3798570" cy="4960703"/>
          </a:xfrm>
        </p:grpSpPr>
        <p:pic>
          <p:nvPicPr>
            <p:cNvPr id="63" name="pasted-image.jpg"/>
            <p:cNvPicPr/>
            <p:nvPr/>
          </p:nvPicPr>
          <p:blipFill>
            <a:blip r:embed="rId3">
              <a:extLst/>
            </a:blip>
            <a:srcRect l="12444" t="0" r="12444" b="0"/>
            <a:stretch>
              <a:fillRect/>
            </a:stretch>
          </p:blipFill>
          <p:spPr>
            <a:xfrm>
              <a:off x="0" y="0"/>
              <a:ext cx="3392171" cy="4516204"/>
            </a:xfrm>
            <a:prstGeom prst="rect">
              <a:avLst/>
            </a:prstGeom>
            <a:ln>
              <a:noFill/>
            </a:ln>
            <a:effectLst/>
          </p:spPr>
        </p:pic>
        <p:pic>
          <p:nvPicPr>
            <p:cNvPr id="62" name=""/>
            <p:cNvPicPr/>
            <p:nvPr/>
          </p:nvPicPr>
          <p:blipFill>
            <a:blip r:embed="rId4">
              <a:extLst/>
            </a:blip>
            <a:stretch>
              <a:fillRect/>
            </a:stretch>
          </p:blipFill>
          <p:spPr>
            <a:xfrm>
              <a:off x="-203200" y="-203200"/>
              <a:ext cx="3798571" cy="4960704"/>
            </a:xfrm>
            <a:prstGeom prst="rect">
              <a:avLst/>
            </a:prstGeom>
            <a:effectLst/>
          </p:spPr>
        </p:pic>
      </p:gr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6" name="image.png"/>
          <p:cNvPicPr/>
          <p:nvPr/>
        </p:nvPicPr>
        <p:blipFill>
          <a:blip r:embed="rId2">
            <a:extLst/>
          </a:blip>
          <a:stretch>
            <a:fillRect/>
          </a:stretch>
        </p:blipFill>
        <p:spPr>
          <a:xfrm>
            <a:off x="0" y="0"/>
            <a:ext cx="9144000" cy="6858000"/>
          </a:xfrm>
          <a:prstGeom prst="rect">
            <a:avLst/>
          </a:prstGeom>
          <a:ln w="12700">
            <a:miter lim="400000"/>
          </a:ln>
        </p:spPr>
      </p:pic>
      <p:sp>
        <p:nvSpPr>
          <p:cNvPr id="67" name="Shape 67"/>
          <p:cNvSpPr/>
          <p:nvPr/>
        </p:nvSpPr>
        <p:spPr>
          <a:xfrm>
            <a:off x="309131" y="2252634"/>
            <a:ext cx="4156527" cy="3266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584200">
              <a:spcBef>
                <a:spcPts val="2800"/>
              </a:spcBef>
            </a:pPr>
            <a:r>
              <a:rPr b="1" sz="2000">
                <a:solidFill>
                  <a:srgbClr val="482255"/>
                </a:solidFill>
              </a:rPr>
              <a:t>On se dit que les itinérants:</a:t>
            </a:r>
            <a:endParaRPr b="1" sz="2000">
              <a:solidFill>
                <a:srgbClr val="482255"/>
              </a:solidFill>
            </a:endParaRPr>
          </a:p>
          <a:p>
            <a:pPr lvl="0" defTabSz="584200">
              <a:spcBef>
                <a:spcPts val="2800"/>
              </a:spcBef>
            </a:pPr>
            <a:r>
              <a:rPr sz="2000">
                <a:solidFill>
                  <a:srgbClr val="482255"/>
                </a:solidFill>
              </a:rPr>
              <a:t>Ont choisi ce mode de vie</a:t>
            </a:r>
            <a:endParaRPr sz="2000">
              <a:solidFill>
                <a:srgbClr val="482255"/>
              </a:solidFill>
            </a:endParaRPr>
          </a:p>
          <a:p>
            <a:pPr lvl="0" defTabSz="584200">
              <a:spcBef>
                <a:spcPts val="2800"/>
              </a:spcBef>
            </a:pPr>
            <a:r>
              <a:rPr sz="2000">
                <a:solidFill>
                  <a:srgbClr val="482255"/>
                </a:solidFill>
              </a:rPr>
              <a:t>Ne veulent pas d'aide</a:t>
            </a:r>
            <a:endParaRPr sz="2000">
              <a:solidFill>
                <a:srgbClr val="482255"/>
              </a:solidFill>
            </a:endParaRPr>
          </a:p>
          <a:p>
            <a:pPr lvl="0" defTabSz="584200">
              <a:spcBef>
                <a:spcPts val="2800"/>
              </a:spcBef>
            </a:pPr>
            <a:r>
              <a:rPr sz="2000">
                <a:solidFill>
                  <a:srgbClr val="482255"/>
                </a:solidFill>
              </a:rPr>
              <a:t>Sont trop malades pour être aidés </a:t>
            </a:r>
            <a:endParaRPr sz="2000">
              <a:solidFill>
                <a:srgbClr val="482255"/>
              </a:solidFill>
            </a:endParaRPr>
          </a:p>
          <a:p>
            <a:pPr lvl="0" defTabSz="584200">
              <a:spcBef>
                <a:spcPts val="2800"/>
              </a:spcBef>
            </a:pPr>
            <a:r>
              <a:rPr sz="2000">
                <a:solidFill>
                  <a:srgbClr val="482255"/>
                </a:solidFill>
              </a:rPr>
              <a:t>Sont un phénomène inévitable de la vie moderne</a:t>
            </a:r>
          </a:p>
        </p:txBody>
      </p:sp>
      <p:sp>
        <p:nvSpPr>
          <p:cNvPr id="68" name="Shape 68"/>
          <p:cNvSpPr/>
          <p:nvPr/>
        </p:nvSpPr>
        <p:spPr>
          <a:xfrm>
            <a:off x="2298078" y="376971"/>
            <a:ext cx="5632151" cy="955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Itinérance et santé mentale</a:t>
            </a:r>
            <a:endParaRPr sz="3400">
              <a:solidFill>
                <a:srgbClr val="482255"/>
              </a:solidFill>
            </a:endParaRPr>
          </a:p>
          <a:p>
            <a:pPr lvl="0"/>
            <a:r>
              <a:rPr i="1" sz="2400">
                <a:solidFill>
                  <a:srgbClr val="482255"/>
                </a:solidFill>
              </a:rPr>
              <a:t>Distorsions cognitives</a:t>
            </a:r>
          </a:p>
        </p:txBody>
      </p:sp>
      <p:grpSp>
        <p:nvGrpSpPr>
          <p:cNvPr id="71" name="Group 71"/>
          <p:cNvGrpSpPr/>
          <p:nvPr/>
        </p:nvGrpSpPr>
        <p:grpSpPr>
          <a:xfrm>
            <a:off x="4516949" y="2117552"/>
            <a:ext cx="4567620" cy="3536606"/>
            <a:chOff x="-203200" y="-203200"/>
            <a:chExt cx="4567618" cy="3536605"/>
          </a:xfrm>
        </p:grpSpPr>
        <p:pic>
          <p:nvPicPr>
            <p:cNvPr id="70" name="pasted-image.jpg"/>
            <p:cNvPicPr/>
            <p:nvPr/>
          </p:nvPicPr>
          <p:blipFill>
            <a:blip r:embed="rId3">
              <a:extLst/>
            </a:blip>
            <a:srcRect l="0" t="0" r="0" b="0"/>
            <a:stretch>
              <a:fillRect/>
            </a:stretch>
          </p:blipFill>
          <p:spPr>
            <a:xfrm>
              <a:off x="0" y="0"/>
              <a:ext cx="4161219" cy="3092105"/>
            </a:xfrm>
            <a:prstGeom prst="rect">
              <a:avLst/>
            </a:prstGeom>
            <a:ln>
              <a:noFill/>
            </a:ln>
            <a:effectLst/>
          </p:spPr>
        </p:pic>
        <p:pic>
          <p:nvPicPr>
            <p:cNvPr id="69" name=""/>
            <p:cNvPicPr/>
            <p:nvPr/>
          </p:nvPicPr>
          <p:blipFill>
            <a:blip r:embed="rId4">
              <a:extLst/>
            </a:blip>
            <a:stretch>
              <a:fillRect/>
            </a:stretch>
          </p:blipFill>
          <p:spPr>
            <a:xfrm>
              <a:off x="-203200" y="-203200"/>
              <a:ext cx="4567619" cy="3536605"/>
            </a:xfrm>
            <a:prstGeom prst="rect">
              <a:avLst/>
            </a:prstGeom>
            <a:effectLst/>
          </p:spPr>
        </p:pic>
      </p:gr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3" name="image.png"/>
          <p:cNvPicPr/>
          <p:nvPr/>
        </p:nvPicPr>
        <p:blipFill>
          <a:blip r:embed="rId2">
            <a:extLst/>
          </a:blip>
          <a:stretch>
            <a:fillRect/>
          </a:stretch>
        </p:blipFill>
        <p:spPr>
          <a:xfrm>
            <a:off x="0" y="0"/>
            <a:ext cx="9144000" cy="6858000"/>
          </a:xfrm>
          <a:prstGeom prst="rect">
            <a:avLst/>
          </a:prstGeom>
          <a:ln w="12700">
            <a:miter lim="400000"/>
          </a:ln>
        </p:spPr>
      </p:pic>
      <p:sp>
        <p:nvSpPr>
          <p:cNvPr id="74" name="Shape 74"/>
          <p:cNvSpPr/>
          <p:nvPr/>
        </p:nvSpPr>
        <p:spPr>
          <a:xfrm>
            <a:off x="421651" y="1957715"/>
            <a:ext cx="4000248" cy="33807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584200">
              <a:spcBef>
                <a:spcPts val="2800"/>
              </a:spcBef>
            </a:pPr>
            <a:r>
              <a:rPr b="1">
                <a:solidFill>
                  <a:srgbClr val="482255"/>
                </a:solidFill>
              </a:rPr>
              <a:t>Les CLSC/CSSS</a:t>
            </a:r>
            <a:r>
              <a:rPr>
                <a:solidFill>
                  <a:srgbClr val="482255"/>
                </a:solidFill>
              </a:rPr>
              <a:t> ont souvent refusé l'accès aux services, ceux-ci étant en principe rattachés au code postal de la personne</a:t>
            </a:r>
            <a:endParaRPr>
              <a:solidFill>
                <a:srgbClr val="482255"/>
              </a:solidFill>
            </a:endParaRPr>
          </a:p>
          <a:p>
            <a:pPr lvl="0" defTabSz="584200">
              <a:spcBef>
                <a:spcPts val="2800"/>
              </a:spcBef>
            </a:pPr>
            <a:r>
              <a:rPr b="1">
                <a:solidFill>
                  <a:srgbClr val="482255"/>
                </a:solidFill>
              </a:rPr>
              <a:t>Les hôpitaux</a:t>
            </a:r>
            <a:r>
              <a:rPr>
                <a:solidFill>
                  <a:srgbClr val="482255"/>
                </a:solidFill>
              </a:rPr>
              <a:t> se sont "partagés la misère" en concoctant un système de garde à la semaine, qui perdure encore aujourd'hui. Souvent, les personnes en situation d'itinérance peuvent s'attendre à un congé rapide, sans traitement ou suivi </a:t>
            </a:r>
          </a:p>
        </p:txBody>
      </p:sp>
      <p:sp>
        <p:nvSpPr>
          <p:cNvPr id="75" name="Shape 75"/>
          <p:cNvSpPr/>
          <p:nvPr/>
        </p:nvSpPr>
        <p:spPr>
          <a:xfrm>
            <a:off x="2298078" y="376971"/>
            <a:ext cx="5632151" cy="955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Itinérance et santé mentale</a:t>
            </a:r>
            <a:endParaRPr sz="3400">
              <a:solidFill>
                <a:srgbClr val="482255"/>
              </a:solidFill>
            </a:endParaRPr>
          </a:p>
          <a:p>
            <a:pPr lvl="0"/>
            <a:r>
              <a:rPr i="1" sz="2400">
                <a:solidFill>
                  <a:srgbClr val="482255"/>
                </a:solidFill>
              </a:rPr>
              <a:t>Réactions du système</a:t>
            </a:r>
          </a:p>
        </p:txBody>
      </p:sp>
      <p:grpSp>
        <p:nvGrpSpPr>
          <p:cNvPr id="78" name="Group 78"/>
          <p:cNvGrpSpPr/>
          <p:nvPr/>
        </p:nvGrpSpPr>
        <p:grpSpPr>
          <a:xfrm>
            <a:off x="4419730" y="1970426"/>
            <a:ext cx="4667166" cy="3355320"/>
            <a:chOff x="-203200" y="-203199"/>
            <a:chExt cx="4667164" cy="3355319"/>
          </a:xfrm>
        </p:grpSpPr>
        <p:pic>
          <p:nvPicPr>
            <p:cNvPr id="77" name="pasted-image.jpg"/>
            <p:cNvPicPr/>
            <p:nvPr/>
          </p:nvPicPr>
          <p:blipFill>
            <a:blip r:embed="rId3">
              <a:extLst/>
            </a:blip>
            <a:stretch>
              <a:fillRect/>
            </a:stretch>
          </p:blipFill>
          <p:spPr>
            <a:xfrm>
              <a:off x="0" y="0"/>
              <a:ext cx="4260765" cy="2910820"/>
            </a:xfrm>
            <a:prstGeom prst="rect">
              <a:avLst/>
            </a:prstGeom>
            <a:ln>
              <a:noFill/>
            </a:ln>
            <a:effectLst/>
          </p:spPr>
        </p:pic>
        <p:pic>
          <p:nvPicPr>
            <p:cNvPr id="76" name=""/>
            <p:cNvPicPr/>
            <p:nvPr/>
          </p:nvPicPr>
          <p:blipFill>
            <a:blip r:embed="rId4">
              <a:extLst/>
            </a:blip>
            <a:stretch>
              <a:fillRect/>
            </a:stretch>
          </p:blipFill>
          <p:spPr>
            <a:xfrm>
              <a:off x="-203200" y="-203200"/>
              <a:ext cx="4667165" cy="3355320"/>
            </a:xfrm>
            <a:prstGeom prst="rect">
              <a:avLst/>
            </a:prstGeom>
            <a:effectLst/>
          </p:spPr>
        </p:pic>
      </p:gr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0" name="image.png"/>
          <p:cNvPicPr/>
          <p:nvPr/>
        </p:nvPicPr>
        <p:blipFill>
          <a:blip r:embed="rId2">
            <a:extLst/>
          </a:blip>
          <a:stretch>
            <a:fillRect/>
          </a:stretch>
        </p:blipFill>
        <p:spPr>
          <a:xfrm>
            <a:off x="0" y="0"/>
            <a:ext cx="9144000" cy="6858000"/>
          </a:xfrm>
          <a:prstGeom prst="rect">
            <a:avLst/>
          </a:prstGeom>
          <a:ln w="12700">
            <a:miter lim="400000"/>
          </a:ln>
        </p:spPr>
      </p:pic>
      <p:sp>
        <p:nvSpPr>
          <p:cNvPr id="81" name="Shape 81"/>
          <p:cNvSpPr/>
          <p:nvPr/>
        </p:nvSpPr>
        <p:spPr>
          <a:xfrm>
            <a:off x="2298078" y="376971"/>
            <a:ext cx="5632151" cy="955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3400">
                <a:solidFill>
                  <a:srgbClr val="482255"/>
                </a:solidFill>
              </a:rPr>
              <a:t>Itinérance et santé mentale</a:t>
            </a:r>
            <a:endParaRPr sz="3400">
              <a:solidFill>
                <a:srgbClr val="482255"/>
              </a:solidFill>
            </a:endParaRPr>
          </a:p>
          <a:p>
            <a:pPr lvl="0"/>
            <a:r>
              <a:rPr i="1" sz="2400">
                <a:solidFill>
                  <a:srgbClr val="482255"/>
                </a:solidFill>
              </a:rPr>
              <a:t>Conséquences </a:t>
            </a:r>
          </a:p>
        </p:txBody>
      </p:sp>
      <p:grpSp>
        <p:nvGrpSpPr>
          <p:cNvPr id="84" name="Group 84"/>
          <p:cNvGrpSpPr/>
          <p:nvPr/>
        </p:nvGrpSpPr>
        <p:grpSpPr>
          <a:xfrm>
            <a:off x="3785792" y="1970426"/>
            <a:ext cx="5301104" cy="3788407"/>
            <a:chOff x="-203200" y="-203200"/>
            <a:chExt cx="5301103" cy="3788406"/>
          </a:xfrm>
        </p:grpSpPr>
        <p:pic>
          <p:nvPicPr>
            <p:cNvPr id="83" name="pasted-image.jpg"/>
            <p:cNvPicPr/>
            <p:nvPr/>
          </p:nvPicPr>
          <p:blipFill>
            <a:blip r:embed="rId3">
              <a:extLst/>
            </a:blip>
            <a:srcRect l="655" t="0" r="17050" b="0"/>
            <a:stretch>
              <a:fillRect/>
            </a:stretch>
          </p:blipFill>
          <p:spPr>
            <a:xfrm>
              <a:off x="0" y="0"/>
              <a:ext cx="4894704" cy="3343906"/>
            </a:xfrm>
            <a:prstGeom prst="rect">
              <a:avLst/>
            </a:prstGeom>
            <a:ln>
              <a:noFill/>
            </a:ln>
            <a:effectLst/>
          </p:spPr>
        </p:pic>
        <p:pic>
          <p:nvPicPr>
            <p:cNvPr id="82" name=""/>
            <p:cNvPicPr/>
            <p:nvPr/>
          </p:nvPicPr>
          <p:blipFill>
            <a:blip r:embed="rId4">
              <a:extLst/>
            </a:blip>
            <a:stretch>
              <a:fillRect/>
            </a:stretch>
          </p:blipFill>
          <p:spPr>
            <a:xfrm>
              <a:off x="-203200" y="-203201"/>
              <a:ext cx="5301104" cy="3788407"/>
            </a:xfrm>
            <a:prstGeom prst="rect">
              <a:avLst/>
            </a:prstGeom>
            <a:effectLst/>
          </p:spPr>
        </p:pic>
      </p:grpSp>
      <p:grpSp>
        <p:nvGrpSpPr>
          <p:cNvPr id="87" name="Group 87"/>
          <p:cNvGrpSpPr/>
          <p:nvPr/>
        </p:nvGrpSpPr>
        <p:grpSpPr>
          <a:xfrm>
            <a:off x="240894" y="1840268"/>
            <a:ext cx="3474193" cy="4528840"/>
            <a:chOff x="-203200" y="-203200"/>
            <a:chExt cx="3474191" cy="4528838"/>
          </a:xfrm>
        </p:grpSpPr>
        <p:pic>
          <p:nvPicPr>
            <p:cNvPr id="86" name="pasted-image.jpg"/>
            <p:cNvPicPr/>
            <p:nvPr/>
          </p:nvPicPr>
          <p:blipFill>
            <a:blip r:embed="rId5">
              <a:extLst/>
            </a:blip>
            <a:srcRect l="21540" t="0" r="28467" b="0"/>
            <a:stretch>
              <a:fillRect/>
            </a:stretch>
          </p:blipFill>
          <p:spPr>
            <a:xfrm>
              <a:off x="0" y="0"/>
              <a:ext cx="3067792" cy="4084339"/>
            </a:xfrm>
            <a:prstGeom prst="rect">
              <a:avLst/>
            </a:prstGeom>
            <a:ln>
              <a:noFill/>
            </a:ln>
            <a:effectLst/>
          </p:spPr>
        </p:pic>
        <p:pic>
          <p:nvPicPr>
            <p:cNvPr id="85" name=""/>
            <p:cNvPicPr/>
            <p:nvPr/>
          </p:nvPicPr>
          <p:blipFill>
            <a:blip r:embed="rId6">
              <a:extLst/>
            </a:blip>
            <a:stretch>
              <a:fillRect/>
            </a:stretch>
          </p:blipFill>
          <p:spPr>
            <a:xfrm>
              <a:off x="-203200" y="-203201"/>
              <a:ext cx="3474192" cy="4528840"/>
            </a:xfrm>
            <a:prstGeom prst="rect">
              <a:avLst/>
            </a:prstGeom>
            <a:effectLst/>
          </p:spPr>
        </p:pic>
      </p:gr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9" name="image.png"/>
          <p:cNvPicPr/>
          <p:nvPr/>
        </p:nvPicPr>
        <p:blipFill>
          <a:blip r:embed="rId2">
            <a:extLst/>
          </a:blip>
          <a:stretch>
            <a:fillRect/>
          </a:stretch>
        </p:blipFill>
        <p:spPr>
          <a:xfrm>
            <a:off x="0" y="0"/>
            <a:ext cx="9144000" cy="6858000"/>
          </a:xfrm>
          <a:prstGeom prst="rect">
            <a:avLst/>
          </a:prstGeom>
          <a:ln w="12700">
            <a:miter lim="400000"/>
          </a:ln>
        </p:spPr>
      </p:pic>
      <p:sp>
        <p:nvSpPr>
          <p:cNvPr id="90" name="Shape 90"/>
          <p:cNvSpPr/>
          <p:nvPr/>
        </p:nvSpPr>
        <p:spPr>
          <a:xfrm>
            <a:off x="459157" y="2272029"/>
            <a:ext cx="2993817" cy="23139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584200">
              <a:spcBef>
                <a:spcPts val="2800"/>
              </a:spcBef>
              <a:defRPr sz="3000">
                <a:solidFill>
                  <a:srgbClr val="482255"/>
                </a:solidFill>
              </a:defRPr>
            </a:lvl1pPr>
          </a:lstStyle>
          <a:p>
            <a:pPr lvl="0">
              <a:defRPr sz="1800">
                <a:solidFill>
                  <a:srgbClr val="000000"/>
                </a:solidFill>
              </a:defRPr>
            </a:pPr>
            <a:r>
              <a:rPr sz="3000">
                <a:solidFill>
                  <a:srgbClr val="482255"/>
                </a:solidFill>
              </a:rPr>
              <a:t>Programme de Réaffiliation en Itinérance et Santé         Mentale</a:t>
            </a:r>
          </a:p>
        </p:txBody>
      </p:sp>
      <p:sp>
        <p:nvSpPr>
          <p:cNvPr id="91" name="Shape 91"/>
          <p:cNvSpPr/>
          <p:nvPr/>
        </p:nvSpPr>
        <p:spPr>
          <a:xfrm>
            <a:off x="2298078" y="376971"/>
            <a:ext cx="1360535" cy="95504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400">
                <a:solidFill>
                  <a:srgbClr val="482255"/>
                </a:solidFill>
              </a:defRPr>
            </a:lvl1pPr>
          </a:lstStyle>
          <a:p>
            <a:pPr lvl="0">
              <a:defRPr sz="1800">
                <a:solidFill>
                  <a:srgbClr val="000000"/>
                </a:solidFill>
              </a:defRPr>
            </a:pPr>
            <a:r>
              <a:rPr sz="3400">
                <a:solidFill>
                  <a:srgbClr val="482255"/>
                </a:solidFill>
              </a:rPr>
              <a:t>PRISM</a:t>
            </a:r>
            <a:endParaRPr sz="3400">
              <a:solidFill>
                <a:srgbClr val="482255"/>
              </a:solidFill>
            </a:endParaRPr>
          </a:p>
        </p:txBody>
      </p:sp>
      <p:grpSp>
        <p:nvGrpSpPr>
          <p:cNvPr id="94" name="Group 94"/>
          <p:cNvGrpSpPr/>
          <p:nvPr/>
        </p:nvGrpSpPr>
        <p:grpSpPr>
          <a:xfrm>
            <a:off x="4554872" y="815789"/>
            <a:ext cx="3910842" cy="5226423"/>
            <a:chOff x="-203199" y="-203200"/>
            <a:chExt cx="3910841" cy="5226422"/>
          </a:xfrm>
        </p:grpSpPr>
        <p:pic>
          <p:nvPicPr>
            <p:cNvPr id="93" name="pasted-image.jpg"/>
            <p:cNvPicPr/>
            <p:nvPr/>
          </p:nvPicPr>
          <p:blipFill>
            <a:blip r:embed="rId3">
              <a:extLst/>
            </a:blip>
            <a:srcRect l="9822" t="0" r="41399" b="0"/>
            <a:stretch>
              <a:fillRect/>
            </a:stretch>
          </p:blipFill>
          <p:spPr>
            <a:xfrm>
              <a:off x="0" y="0"/>
              <a:ext cx="3504442" cy="4781922"/>
            </a:xfrm>
            <a:prstGeom prst="rect">
              <a:avLst/>
            </a:prstGeom>
            <a:ln>
              <a:noFill/>
            </a:ln>
            <a:effectLst/>
          </p:spPr>
        </p:pic>
        <p:pic>
          <p:nvPicPr>
            <p:cNvPr id="92" name=""/>
            <p:cNvPicPr/>
            <p:nvPr/>
          </p:nvPicPr>
          <p:blipFill>
            <a:blip r:embed="rId4">
              <a:extLst/>
            </a:blip>
            <a:stretch>
              <a:fillRect/>
            </a:stretch>
          </p:blipFill>
          <p:spPr>
            <a:xfrm>
              <a:off x="-203200" y="-203201"/>
              <a:ext cx="3910842" cy="5226424"/>
            </a:xfrm>
            <a:prstGeom prst="rect">
              <a:avLst/>
            </a:prstGeom>
            <a:effectLst/>
          </p:spPr>
        </p:pic>
      </p:gr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0D9"/>
      </a:accent5>
      <a:accent6>
        <a:srgbClr val="AE48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F81BD"/>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4F81BD"/>
      </a:accent1>
      <a:accent2>
        <a:srgbClr val="C0504D"/>
      </a:accent2>
      <a:accent3>
        <a:srgbClr val="FFFFFF"/>
      </a:accent3>
      <a:accent4>
        <a:srgbClr val="000000"/>
      </a:accent4>
      <a:accent5>
        <a:srgbClr val="B2C0D9"/>
      </a:accent5>
      <a:accent6>
        <a:srgbClr val="AE48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F81BD"/>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