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61" r:id="rId2"/>
    <p:sldId id="260" r:id="rId3"/>
    <p:sldId id="262" r:id="rId4"/>
    <p:sldId id="291" r:id="rId5"/>
    <p:sldId id="270" r:id="rId6"/>
    <p:sldId id="292" r:id="rId7"/>
    <p:sldId id="299" r:id="rId8"/>
    <p:sldId id="294" r:id="rId9"/>
    <p:sldId id="297" r:id="rId10"/>
    <p:sldId id="295" r:id="rId11"/>
    <p:sldId id="276" r:id="rId12"/>
    <p:sldId id="278" r:id="rId13"/>
    <p:sldId id="279" r:id="rId14"/>
    <p:sldId id="280" r:id="rId15"/>
    <p:sldId id="298" r:id="rId16"/>
    <p:sldId id="282" r:id="rId17"/>
    <p:sldId id="283" r:id="rId18"/>
    <p:sldId id="284" r:id="rId19"/>
    <p:sldId id="285" r:id="rId20"/>
    <p:sldId id="286" r:id="rId21"/>
    <p:sldId id="287" r:id="rId22"/>
    <p:sldId id="288" r:id="rId23"/>
    <p:sldId id="289" r:id="rId24"/>
    <p:sldId id="290" r:id="rId25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MS PGothic" charset="0"/>
        <a:cs typeface="MS PGothic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MS PGothic" charset="0"/>
        <a:cs typeface="MS PGothic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MS PGothic" charset="0"/>
        <a:cs typeface="MS PGothic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MS PGothic" charset="0"/>
        <a:cs typeface="MS PGothic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MS PGothic" charset="0"/>
        <a:cs typeface="MS PGothic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MS PGothic" charset="0"/>
        <a:cs typeface="MS PGothic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MS PGothic" charset="0"/>
        <a:cs typeface="MS PGothic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MS PGothic" charset="0"/>
        <a:cs typeface="MS PGothic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MS PGothic" charset="0"/>
        <a:cs typeface="MS PGothic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4" d="100"/>
          <a:sy n="104" d="100"/>
        </p:scale>
        <p:origin x="-102" y="-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D59B40-7F09-504A-840C-6336A41EC25D}" type="datetimeFigureOut">
              <a:rPr lang="en-US" smtClean="0"/>
              <a:t>5/5/2015</a:t>
            </a:fld>
            <a:endParaRPr lang="fr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321A39-9333-D349-9D3C-20EC2EC2CC7C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88675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DFF5EF-4638-4B42-A44C-98884DB8B36F}" type="slidenum">
              <a:rPr lang="fr-CA"/>
              <a:pPr/>
              <a:t>5</a:t>
            </a:fld>
            <a:endParaRPr lang="fr-CA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8B279C-1159-364A-B42B-B01A8A09E0F2}" type="slidenum">
              <a:rPr lang="fr-CA"/>
              <a:pPr/>
              <a:t>11</a:t>
            </a:fld>
            <a:endParaRPr lang="fr-CA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I just said personality, biology, circumstances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547651-4ECA-EB4C-AE11-7685DC9ACC89}" type="slidenum">
              <a:rPr lang="fr-CA"/>
              <a:pPr/>
              <a:t>12</a:t>
            </a:fld>
            <a:endParaRPr lang="fr-CA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 txBox="1">
            <a:spLocks noGrp="1" noChangeArrowheads="1"/>
          </p:cNvSpPr>
          <p:nvPr/>
        </p:nvSpPr>
        <p:spPr bwMode="auto">
          <a:xfrm>
            <a:off x="3884613" y="8684998"/>
            <a:ext cx="2971800" cy="457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43648633-7341-B446-95A1-D452700C8875}" type="slidenum">
              <a:rPr lang="en-US" sz="1200">
                <a:latin typeface="Calibri" pitchFamily="34" charset="0"/>
              </a:rPr>
              <a:pPr algn="r"/>
              <a:t>24</a:t>
            </a:fld>
            <a:endParaRPr lang="en-US" sz="1200">
              <a:latin typeface="Calibri" pitchFamily="34" charset="0"/>
            </a:endParaRPr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fr-CA"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CA" smtClean="0"/>
              <a:t>Click to edit Master title style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A" smtClean="0"/>
              <a:t>Click to edit Master subtitle style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2D921C-8A78-9F45-B54C-13A526964562}" type="datetime1">
              <a:rPr lang="fr-CA" smtClean="0"/>
              <a:pPr>
                <a:defRPr/>
              </a:pPr>
              <a:t>2015-05-05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417208-CE65-714C-931C-C5E78E1812F5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23811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Click to edit Master title style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DB2671-A939-8D4D-8A91-A8DBC6FA486C}" type="datetime1">
              <a:rPr lang="fr-CA" smtClean="0"/>
              <a:pPr>
                <a:defRPr/>
              </a:pPr>
              <a:t>2015-05-05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C836BB-2BE6-874E-9A5A-EBD23CF2469F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96902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CA" smtClean="0"/>
              <a:t>Click to edit Master title style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D7428E-B711-5F43-9074-D9844A37169D}" type="datetime1">
              <a:rPr lang="fr-CA" smtClean="0"/>
              <a:pPr>
                <a:defRPr/>
              </a:pPr>
              <a:t>2015-05-05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98FF5A-713E-4F49-84BC-4BBF81EEE703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1577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6B58F6-BFF2-E544-9DD5-056B9EA97625}" type="datetime1">
              <a:rPr lang="fr-CA" smtClean="0"/>
              <a:pPr>
                <a:defRPr/>
              </a:pPr>
              <a:t>2015-05-05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71514F-1DA3-2A4B-9EBF-5C9B276709CA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99941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CA" smtClean="0"/>
              <a:t>Click to edit Master title style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 smtClean="0"/>
              <a:t>Click to edit Master text styles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EA2D08-A337-C341-B6FC-ED78D4EA4EC9}" type="datetime1">
              <a:rPr lang="fr-CA" smtClean="0"/>
              <a:pPr>
                <a:defRPr/>
              </a:pPr>
              <a:t>2015-05-05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7D90D5-49C2-C843-B643-DC3B50040CB1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12628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fr-CA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1BEF8A-C4D3-4048-8F8B-278ECDA5D7EE}" type="datetime1">
              <a:rPr lang="fr-CA" smtClean="0"/>
              <a:pPr>
                <a:defRPr/>
              </a:pPr>
              <a:t>2015-05-05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F73DE6-3969-D447-9693-984196408D0A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33565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A" smtClean="0"/>
              <a:t>Click to edit Master title style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fr-CA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B39402-46B7-3742-AB15-71188702DB31}" type="datetime1">
              <a:rPr lang="fr-CA" smtClean="0"/>
              <a:pPr>
                <a:defRPr/>
              </a:pPr>
              <a:t>2015-05-05</a:t>
            </a:fld>
            <a:endParaRPr lang="fr-CA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E4A3C-E915-E44F-ADC4-F6D2CDB39D04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89394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Click to edit Master title style</a:t>
            </a:r>
            <a:endParaRPr lang="fr-CA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39D5F-A4E7-2D41-83DF-A2FAF5AE194F}" type="datetime1">
              <a:rPr lang="fr-CA" smtClean="0"/>
              <a:pPr>
                <a:defRPr/>
              </a:pPr>
              <a:t>2015-05-05</a:t>
            </a:fld>
            <a:endParaRPr lang="fr-CA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ED87F-063C-7C40-A8BF-A055C4C46835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82809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29AABA-C8E2-9A40-99EA-9E79E9D22771}" type="datetime1">
              <a:rPr lang="fr-CA" smtClean="0"/>
              <a:pPr>
                <a:defRPr/>
              </a:pPr>
              <a:t>2015-05-05</a:t>
            </a:fld>
            <a:endParaRPr lang="fr-CA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BCBBF-A273-3A44-9165-EFE65B49A1E8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54447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A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Click to edit Master text styles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6B4D58-ED14-FB45-83BC-E5DB74BDE932}" type="datetime1">
              <a:rPr lang="fr-CA" smtClean="0"/>
              <a:pPr>
                <a:defRPr/>
              </a:pPr>
              <a:t>2015-05-05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1BFAE1-7378-3443-A8F8-3D488B350C11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36010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A" smtClean="0"/>
              <a:t>Click to edit Master title style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CA" noProof="0" smtClean="0"/>
              <a:t>Drag picture to placeholder or click icon to add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Click to edit Master text styles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6AEC1C-3546-F84E-9821-0D63327B717B}" type="datetime1">
              <a:rPr lang="fr-CA" smtClean="0"/>
              <a:pPr>
                <a:defRPr/>
              </a:pPr>
              <a:t>2015-05-05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68A26F-EA3C-4A4B-B8F1-BCA9BFF2BA62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10910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Modifiez le style du titre</a:t>
            </a:r>
            <a:endParaRPr lang="fr-CA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112E0786-4AA4-5F4F-84EA-601418BFBF34}" type="datetime1">
              <a:rPr lang="fr-CA" smtClean="0"/>
              <a:pPr>
                <a:defRPr/>
              </a:pPr>
              <a:t>2015-05-05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4317D905-0A07-A447-9E5D-36DF96FD75E4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Geneva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Geneva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Geneva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Geneva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Geneva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Geneva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Geneva" pitchFamily="-112" charset="-128"/>
          <a:cs typeface="Geneva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Geneva" pitchFamily="-112" charset="-128"/>
          <a:cs typeface="Geneva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Geneva" pitchFamily="-112" charset="-128"/>
          <a:cs typeface="Geneva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Geneva" pitchFamily="-112" charset="-128"/>
          <a:cs typeface="Geneva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3304" y="260648"/>
            <a:ext cx="7139136" cy="1143000"/>
          </a:xfrm>
        </p:spPr>
        <p:txBody>
          <a:bodyPr/>
          <a:lstStyle/>
          <a:p>
            <a:r>
              <a:rPr lang="fr-CA" dirty="0" err="1"/>
              <a:t>Burnout</a:t>
            </a:r>
            <a:r>
              <a:rPr lang="fr-CA" dirty="0"/>
              <a:t> et épuisement</a:t>
            </a:r>
          </a:p>
        </p:txBody>
      </p:sp>
    </p:spTree>
    <p:extLst>
      <p:ext uri="{BB962C8B-B14F-4D97-AF65-F5344CB8AC3E}">
        <p14:creationId xmlns:p14="http://schemas.microsoft.com/office/powerpoint/2010/main" val="325349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07488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49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77888" y="413792"/>
            <a:ext cx="7126560" cy="114300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CA" sz="4000" dirty="0" smtClean="0"/>
              <a:t>Quelques </a:t>
            </a:r>
            <a:r>
              <a:rPr lang="fr-CA" sz="4000" dirty="0"/>
              <a:t>causes du </a:t>
            </a:r>
            <a:r>
              <a:rPr lang="fr-CA" sz="4000" dirty="0" err="1" smtClean="0"/>
              <a:t>Burnout</a:t>
            </a:r>
            <a:endParaRPr lang="fr-CA" sz="4000" dirty="0"/>
          </a:p>
        </p:txBody>
      </p:sp>
      <p:sp>
        <p:nvSpPr>
          <p:cNvPr id="254979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5496" y="2348880"/>
            <a:ext cx="7560840" cy="365760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fr-CA" sz="2800" dirty="0"/>
              <a:t>Trop d’exigences envers nous-mêmes </a:t>
            </a:r>
            <a:r>
              <a:rPr lang="fr-CA" sz="1800" dirty="0"/>
              <a:t>(pressions internes)</a:t>
            </a:r>
          </a:p>
          <a:p>
            <a:pPr>
              <a:lnSpc>
                <a:spcPct val="90000"/>
              </a:lnSpc>
            </a:pPr>
            <a:r>
              <a:rPr lang="fr-CA" sz="2800" dirty="0"/>
              <a:t>Les </a:t>
            </a:r>
            <a:r>
              <a:rPr lang="fr-CA" sz="2800" dirty="0" smtClean="0"/>
              <a:t>autres ou les circonstances </a:t>
            </a:r>
            <a:r>
              <a:rPr lang="fr-CA" sz="2800" dirty="0"/>
              <a:t>sont trop exigeants envers nous </a:t>
            </a:r>
            <a:r>
              <a:rPr lang="fr-CA" sz="1800" dirty="0"/>
              <a:t>(pressions externes)</a:t>
            </a:r>
            <a:endParaRPr lang="fr-CA" dirty="0"/>
          </a:p>
          <a:p>
            <a:pPr>
              <a:lnSpc>
                <a:spcPct val="90000"/>
              </a:lnSpc>
            </a:pPr>
            <a:r>
              <a:rPr lang="fr-CA" sz="2800" dirty="0"/>
              <a:t>Ce n’est jamais assez bon! </a:t>
            </a:r>
            <a:r>
              <a:rPr lang="fr-CA" sz="1800" dirty="0"/>
              <a:t>(perfectionnisme, normes élevées ou démesurées )</a:t>
            </a:r>
            <a:endParaRPr lang="fr-CA" sz="2800" dirty="0"/>
          </a:p>
          <a:p>
            <a:pPr>
              <a:lnSpc>
                <a:spcPct val="90000"/>
              </a:lnSpc>
            </a:pPr>
            <a:r>
              <a:rPr lang="fr-CA" sz="2800" dirty="0"/>
              <a:t>Syndrome de l’imposteur </a:t>
            </a:r>
            <a:r>
              <a:rPr lang="fr-CA" sz="1800" dirty="0"/>
              <a:t>(manque de confiance)</a:t>
            </a:r>
            <a:endParaRPr lang="fr-CA" sz="2800" dirty="0"/>
          </a:p>
          <a:p>
            <a:pPr>
              <a:lnSpc>
                <a:spcPct val="90000"/>
              </a:lnSpc>
            </a:pPr>
            <a:r>
              <a:rPr lang="fr-CA" sz="2800" dirty="0"/>
              <a:t>Nous n’avons pas les habiletés nécessaires</a:t>
            </a:r>
            <a:r>
              <a:rPr lang="fr-CA" sz="1800" dirty="0"/>
              <a:t> (pauvre arrimage)</a:t>
            </a:r>
            <a:endParaRPr lang="fr-CA" sz="2800" dirty="0"/>
          </a:p>
        </p:txBody>
      </p:sp>
    </p:spTree>
    <p:extLst>
      <p:ext uri="{BB962C8B-B14F-4D97-AF65-F5344CB8AC3E}">
        <p14:creationId xmlns:p14="http://schemas.microsoft.com/office/powerpoint/2010/main" val="2259006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4978" grpId="0" animBg="1"/>
      <p:bldP spid="25497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505013" y="2822605"/>
            <a:ext cx="2663825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fr-CA" sz="2400" dirty="0"/>
              <a:t>Le nombre de </a:t>
            </a:r>
            <a:r>
              <a:rPr lang="fr-CA" sz="2400" dirty="0" smtClean="0"/>
              <a:t>responsabilités</a:t>
            </a:r>
            <a:r>
              <a:rPr lang="fr-CA" dirty="0" smtClean="0"/>
              <a:t> (menace ou défi)</a:t>
            </a:r>
            <a:endParaRPr lang="fr-CA" sz="2400" dirty="0"/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3275856" y="3068960"/>
            <a:ext cx="33655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fr-CA" sz="3200" dirty="0"/>
              <a:t>÷</a:t>
            </a: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4038600" y="2971800"/>
            <a:ext cx="203676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fr-CA" sz="2400" dirty="0"/>
              <a:t>La façon de les </a:t>
            </a:r>
            <a:r>
              <a:rPr lang="fr-CA" sz="2400" dirty="0" smtClean="0"/>
              <a:t>gérer </a:t>
            </a:r>
            <a:r>
              <a:rPr lang="fr-CA" dirty="0" smtClean="0"/>
              <a:t>(la maîtrise)</a:t>
            </a:r>
            <a:endParaRPr lang="fr-CA" sz="2400" dirty="0"/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6477000" y="3124200"/>
            <a:ext cx="361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CA" sz="2400"/>
              <a:t>=</a:t>
            </a:r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7019925" y="2895600"/>
            <a:ext cx="21240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r-CA" sz="4400">
                <a:effectLst>
                  <a:outerShdw blurRad="38100" dist="38100" dir="2700000" algn="tl">
                    <a:srgbClr val="000000"/>
                  </a:outerShdw>
                </a:effectLst>
              </a:rPr>
              <a:t>Stress</a:t>
            </a:r>
          </a:p>
        </p:txBody>
      </p:sp>
      <p:sp>
        <p:nvSpPr>
          <p:cNvPr id="40967" name="Text Box 11"/>
          <p:cNvSpPr txBox="1">
            <a:spLocks noChangeArrowheads="1"/>
          </p:cNvSpPr>
          <p:nvPr/>
        </p:nvSpPr>
        <p:spPr bwMode="auto">
          <a:xfrm>
            <a:off x="4067175" y="3644900"/>
            <a:ext cx="25923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en-US" b="0"/>
          </a:p>
        </p:txBody>
      </p:sp>
      <p:sp>
        <p:nvSpPr>
          <p:cNvPr id="12301" name="Text Box 13"/>
          <p:cNvSpPr txBox="1">
            <a:spLocks noChangeArrowheads="1"/>
          </p:cNvSpPr>
          <p:nvPr/>
        </p:nvSpPr>
        <p:spPr bwMode="auto">
          <a:xfrm>
            <a:off x="612588" y="5417979"/>
            <a:ext cx="249517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A" b="0" dirty="0"/>
              <a:t>Attentes et défis </a:t>
            </a:r>
            <a:r>
              <a:rPr lang="fr-CA" b="0" dirty="0" smtClean="0"/>
              <a:t>imposés </a:t>
            </a:r>
            <a:r>
              <a:rPr lang="fr-CA" b="0" dirty="0"/>
              <a:t>par des facteurs </a:t>
            </a:r>
            <a:r>
              <a:rPr lang="fr-CA" b="0" dirty="0" smtClean="0"/>
              <a:t>externes</a:t>
            </a:r>
          </a:p>
        </p:txBody>
      </p:sp>
      <p:sp>
        <p:nvSpPr>
          <p:cNvPr id="12302" name="Line 14"/>
          <p:cNvSpPr>
            <a:spLocks noChangeShapeType="1"/>
          </p:cNvSpPr>
          <p:nvPr/>
        </p:nvSpPr>
        <p:spPr bwMode="auto">
          <a:xfrm flipH="1" flipV="1">
            <a:off x="5791200" y="3962400"/>
            <a:ext cx="11430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303" name="Text Box 15"/>
          <p:cNvSpPr txBox="1">
            <a:spLocks noChangeArrowheads="1"/>
          </p:cNvSpPr>
          <p:nvPr/>
        </p:nvSpPr>
        <p:spPr bwMode="auto">
          <a:xfrm>
            <a:off x="914400" y="609600"/>
            <a:ext cx="16557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fr-CA" b="0" dirty="0"/>
              <a:t>Attentes personnelles</a:t>
            </a:r>
          </a:p>
        </p:txBody>
      </p:sp>
      <p:sp>
        <p:nvSpPr>
          <p:cNvPr id="12304" name="Line 16"/>
          <p:cNvSpPr>
            <a:spLocks noChangeShapeType="1"/>
          </p:cNvSpPr>
          <p:nvPr/>
        </p:nvSpPr>
        <p:spPr bwMode="auto">
          <a:xfrm flipH="1">
            <a:off x="1752600" y="1219200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305" name="Text Box 17"/>
          <p:cNvSpPr txBox="1">
            <a:spLocks noChangeArrowheads="1"/>
          </p:cNvSpPr>
          <p:nvPr/>
        </p:nvSpPr>
        <p:spPr bwMode="auto">
          <a:xfrm>
            <a:off x="6172200" y="5105400"/>
            <a:ext cx="24384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fr-CA" b="0" dirty="0"/>
              <a:t>Manque d’habiletés nécessaires ou </a:t>
            </a:r>
            <a:r>
              <a:rPr lang="fr-CA" b="0" dirty="0">
                <a:solidFill>
                  <a:srgbClr val="FF0000"/>
                </a:solidFill>
              </a:rPr>
              <a:t>de contr</a:t>
            </a:r>
            <a:r>
              <a:rPr lang="fr-CA" altLang="ja-JP" b="0" dirty="0">
                <a:solidFill>
                  <a:srgbClr val="FF0000"/>
                </a:solidFill>
                <a:cs typeface="ＭＳ Ｐゴシック" pitchFamily="-108" charset="-128"/>
              </a:rPr>
              <a:t>ôle</a:t>
            </a:r>
            <a:endParaRPr lang="fr-CA" b="0" dirty="0">
              <a:solidFill>
                <a:srgbClr val="FF0000"/>
              </a:solidFill>
            </a:endParaRPr>
          </a:p>
        </p:txBody>
      </p:sp>
      <p:sp>
        <p:nvSpPr>
          <p:cNvPr id="12306" name="Line 18"/>
          <p:cNvSpPr>
            <a:spLocks noChangeShapeType="1"/>
          </p:cNvSpPr>
          <p:nvPr/>
        </p:nvSpPr>
        <p:spPr bwMode="auto">
          <a:xfrm flipV="1">
            <a:off x="1797423" y="4988608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307" name="Text Box 19"/>
          <p:cNvSpPr txBox="1">
            <a:spLocks noChangeArrowheads="1"/>
          </p:cNvSpPr>
          <p:nvPr/>
        </p:nvSpPr>
        <p:spPr bwMode="auto">
          <a:xfrm>
            <a:off x="3601148" y="5181600"/>
            <a:ext cx="2472628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fr-CA" b="0" dirty="0"/>
              <a:t>Manque de soutien externe</a:t>
            </a:r>
          </a:p>
          <a:p>
            <a:pPr algn="ctr"/>
            <a:r>
              <a:rPr lang="fr-CA" sz="1400" b="0" dirty="0"/>
              <a:t>(ex</a:t>
            </a:r>
            <a:r>
              <a:rPr lang="fr-CA" sz="1400" b="0" dirty="0" smtClean="0"/>
              <a:t>. </a:t>
            </a:r>
            <a:r>
              <a:rPr lang="fr-CA" sz="1400" b="0" dirty="0"/>
              <a:t>pénurie de main d’œuvre)</a:t>
            </a:r>
            <a:endParaRPr lang="fr-CA" b="0" dirty="0"/>
          </a:p>
        </p:txBody>
      </p:sp>
      <p:sp>
        <p:nvSpPr>
          <p:cNvPr id="12308" name="Line 20"/>
          <p:cNvSpPr>
            <a:spLocks noChangeShapeType="1"/>
          </p:cNvSpPr>
          <p:nvPr/>
        </p:nvSpPr>
        <p:spPr bwMode="auto">
          <a:xfrm flipV="1">
            <a:off x="4914634" y="4191000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309" name="Text Box 21"/>
          <p:cNvSpPr txBox="1">
            <a:spLocks noChangeArrowheads="1"/>
          </p:cNvSpPr>
          <p:nvPr/>
        </p:nvSpPr>
        <p:spPr bwMode="auto">
          <a:xfrm>
            <a:off x="612588" y="4346605"/>
            <a:ext cx="237523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A" b="0" dirty="0"/>
              <a:t>Incapacité à dire </a:t>
            </a:r>
            <a:r>
              <a:rPr lang="fr-CA" b="0" dirty="0" smtClean="0"/>
              <a:t>non (ou </a:t>
            </a:r>
            <a:r>
              <a:rPr lang="fr-CA" dirty="0" smtClean="0"/>
              <a:t>manque de choix</a:t>
            </a:r>
            <a:r>
              <a:rPr lang="fr-CA" b="0" dirty="0" smtClean="0"/>
              <a:t>)</a:t>
            </a:r>
            <a:endParaRPr lang="fr-CA" b="0" dirty="0"/>
          </a:p>
        </p:txBody>
      </p:sp>
      <p:sp>
        <p:nvSpPr>
          <p:cNvPr id="12310" name="Line 22"/>
          <p:cNvSpPr>
            <a:spLocks noChangeShapeType="1"/>
          </p:cNvSpPr>
          <p:nvPr/>
        </p:nvSpPr>
        <p:spPr bwMode="auto">
          <a:xfrm flipH="1" flipV="1">
            <a:off x="1763688" y="4011612"/>
            <a:ext cx="2783" cy="33499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311" name="Text Box 23"/>
          <p:cNvSpPr txBox="1">
            <a:spLocks noChangeArrowheads="1"/>
          </p:cNvSpPr>
          <p:nvPr/>
        </p:nvSpPr>
        <p:spPr bwMode="auto">
          <a:xfrm>
            <a:off x="809004" y="1618004"/>
            <a:ext cx="19431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A" b="0" dirty="0"/>
              <a:t>Incapacité de reconnaître nos limites </a:t>
            </a:r>
          </a:p>
        </p:txBody>
      </p:sp>
      <p:sp>
        <p:nvSpPr>
          <p:cNvPr id="12312" name="Line 24"/>
          <p:cNvSpPr>
            <a:spLocks noChangeShapeType="1"/>
          </p:cNvSpPr>
          <p:nvPr/>
        </p:nvSpPr>
        <p:spPr bwMode="auto">
          <a:xfrm>
            <a:off x="1752600" y="2514600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315" name="Text Box 27"/>
          <p:cNvSpPr txBox="1">
            <a:spLocks noChangeArrowheads="1"/>
          </p:cNvSpPr>
          <p:nvPr/>
        </p:nvSpPr>
        <p:spPr bwMode="auto">
          <a:xfrm>
            <a:off x="6172200" y="914400"/>
            <a:ext cx="23701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 dirty="0" err="1"/>
              <a:t>Manque</a:t>
            </a:r>
            <a:r>
              <a:rPr lang="en-US" b="0" dirty="0"/>
              <a:t> de </a:t>
            </a:r>
            <a:r>
              <a:rPr lang="en-US" b="0" dirty="0" err="1"/>
              <a:t>confiance</a:t>
            </a:r>
            <a:endParaRPr lang="en-US" b="0" dirty="0"/>
          </a:p>
        </p:txBody>
      </p:sp>
      <p:sp>
        <p:nvSpPr>
          <p:cNvPr id="12316" name="Line 28"/>
          <p:cNvSpPr>
            <a:spLocks noChangeShapeType="1"/>
          </p:cNvSpPr>
          <p:nvPr/>
        </p:nvSpPr>
        <p:spPr bwMode="auto">
          <a:xfrm flipH="1">
            <a:off x="5638800" y="1371600"/>
            <a:ext cx="144780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317" name="Text Box 29"/>
          <p:cNvSpPr txBox="1">
            <a:spLocks noChangeArrowheads="1"/>
          </p:cNvSpPr>
          <p:nvPr/>
        </p:nvSpPr>
        <p:spPr bwMode="auto">
          <a:xfrm>
            <a:off x="3614773" y="685800"/>
            <a:ext cx="223830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 b="0" dirty="0" err="1" smtClean="0"/>
              <a:t>Perfectionnisme</a:t>
            </a:r>
            <a:endParaRPr lang="en-US" b="0" dirty="0"/>
          </a:p>
          <a:p>
            <a:pPr algn="ctr">
              <a:defRPr/>
            </a:pPr>
            <a:r>
              <a:rPr lang="en-US" b="0" dirty="0" smtClean="0"/>
              <a:t>(</a:t>
            </a:r>
            <a:r>
              <a:rPr lang="en-US" b="0" dirty="0" err="1" smtClean="0"/>
              <a:t>normes</a:t>
            </a:r>
            <a:r>
              <a:rPr lang="en-US" b="0" dirty="0" smtClean="0"/>
              <a:t> </a:t>
            </a:r>
            <a:r>
              <a:rPr lang="en-US" b="0" dirty="0" err="1"/>
              <a:t>démesurées</a:t>
            </a:r>
            <a:r>
              <a:rPr lang="en-US" b="0" dirty="0"/>
              <a:t>)</a:t>
            </a:r>
          </a:p>
        </p:txBody>
      </p:sp>
      <p:sp>
        <p:nvSpPr>
          <p:cNvPr id="12318" name="Line 30"/>
          <p:cNvSpPr>
            <a:spLocks noChangeShapeType="1"/>
          </p:cNvSpPr>
          <p:nvPr/>
        </p:nvSpPr>
        <p:spPr bwMode="auto">
          <a:xfrm>
            <a:off x="4876800" y="13716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Line 30"/>
          <p:cNvSpPr>
            <a:spLocks noChangeShapeType="1"/>
          </p:cNvSpPr>
          <p:nvPr/>
        </p:nvSpPr>
        <p:spPr bwMode="auto">
          <a:xfrm flipH="1">
            <a:off x="2752103" y="1105647"/>
            <a:ext cx="67689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50705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/>
      <p:bldP spid="12293" grpId="0"/>
      <p:bldP spid="12294" grpId="0"/>
      <p:bldP spid="12295" grpId="0"/>
      <p:bldP spid="12297" grpId="0"/>
      <p:bldP spid="12301" grpId="0"/>
      <p:bldP spid="12303" grpId="0"/>
      <p:bldP spid="12305" grpId="0"/>
      <p:bldP spid="12307" grpId="0"/>
      <p:bldP spid="12309" grpId="0"/>
      <p:bldP spid="12311" grpId="0"/>
      <p:bldP spid="12315" grpId="0"/>
      <p:bldP spid="12317" grpId="0"/>
      <p:bldP spid="2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La personnalité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495241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979712" y="413792"/>
            <a:ext cx="6120680" cy="1143000"/>
          </a:xfrm>
        </p:spPr>
        <p:txBody>
          <a:bodyPr/>
          <a:lstStyle/>
          <a:p>
            <a:r>
              <a:rPr lang="fr-CA" dirty="0" smtClean="0"/>
              <a:t>Océans de personnalité :</a:t>
            </a:r>
            <a:r>
              <a:rPr lang="fr-CA" sz="4000" dirty="0" smtClean="0"/>
              <a:t/>
            </a:r>
            <a:br>
              <a:rPr lang="fr-CA" sz="4000" dirty="0" smtClean="0"/>
            </a:br>
            <a:r>
              <a:rPr lang="fr-CA" sz="2400" dirty="0" smtClean="0"/>
              <a:t>Pouvons-nous traiter tout le monde de la même façon?</a:t>
            </a:r>
            <a:endParaRPr lang="fr-CA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58824" y="2780929"/>
            <a:ext cx="8229600" cy="3312368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en-US" dirty="0">
                <a:latin typeface="Arial" charset="0"/>
              </a:rPr>
              <a:t>Les </a:t>
            </a:r>
            <a:r>
              <a:rPr lang="en-US" dirty="0" err="1">
                <a:latin typeface="Arial" charset="0"/>
              </a:rPr>
              <a:t>cinq</a:t>
            </a:r>
            <a:r>
              <a:rPr lang="en-US" dirty="0">
                <a:latin typeface="Arial" charset="0"/>
              </a:rPr>
              <a:t> </a:t>
            </a:r>
            <a:r>
              <a:rPr lang="en-US" dirty="0" err="1">
                <a:latin typeface="Arial" charset="0"/>
              </a:rPr>
              <a:t>facteurs</a:t>
            </a:r>
            <a:r>
              <a:rPr lang="en-US" dirty="0">
                <a:latin typeface="Arial" charset="0"/>
              </a:rPr>
              <a:t> de la </a:t>
            </a:r>
            <a:r>
              <a:rPr lang="en-US" dirty="0" err="1">
                <a:latin typeface="Arial" charset="0"/>
              </a:rPr>
              <a:t>personnalité</a:t>
            </a:r>
            <a:r>
              <a:rPr lang="en-US" dirty="0">
                <a:latin typeface="Arial" charset="0"/>
              </a:rPr>
              <a:t>:</a:t>
            </a:r>
          </a:p>
          <a:p>
            <a:pPr marL="457200" lvl="1" indent="0">
              <a:lnSpc>
                <a:spcPct val="80000"/>
              </a:lnSpc>
              <a:buNone/>
            </a:pPr>
            <a:r>
              <a:rPr lang="en-US" b="1" u="sng" dirty="0" err="1">
                <a:latin typeface="Arial" charset="0"/>
              </a:rPr>
              <a:t>O</a:t>
            </a:r>
            <a:r>
              <a:rPr lang="en-US" dirty="0" err="1">
                <a:latin typeface="Arial" charset="0"/>
              </a:rPr>
              <a:t>uvert</a:t>
            </a:r>
            <a:r>
              <a:rPr lang="en-US" dirty="0">
                <a:latin typeface="Arial" charset="0"/>
              </a:rPr>
              <a:t> </a:t>
            </a:r>
            <a:r>
              <a:rPr lang="en-US" dirty="0" err="1">
                <a:latin typeface="Arial" charset="0"/>
              </a:rPr>
              <a:t>d’esprit</a:t>
            </a:r>
            <a:endParaRPr lang="en-US" dirty="0">
              <a:latin typeface="Arial" charset="0"/>
            </a:endParaRPr>
          </a:p>
          <a:p>
            <a:pPr marL="457200" lvl="1" indent="0">
              <a:lnSpc>
                <a:spcPct val="80000"/>
              </a:lnSpc>
              <a:buNone/>
            </a:pPr>
            <a:r>
              <a:rPr lang="en-US" b="1" u="sng" dirty="0" err="1">
                <a:latin typeface="Arial" charset="0"/>
              </a:rPr>
              <a:t>C</a:t>
            </a:r>
            <a:r>
              <a:rPr lang="en-US" dirty="0" err="1">
                <a:latin typeface="Arial" charset="0"/>
              </a:rPr>
              <a:t>onsciencieux</a:t>
            </a:r>
            <a:endParaRPr lang="en-US" dirty="0">
              <a:latin typeface="Arial" charset="0"/>
            </a:endParaRPr>
          </a:p>
          <a:p>
            <a:pPr marL="457200" lvl="1" indent="0">
              <a:lnSpc>
                <a:spcPct val="80000"/>
              </a:lnSpc>
              <a:buNone/>
            </a:pPr>
            <a:r>
              <a:rPr lang="en-US" b="1" u="sng" dirty="0" err="1">
                <a:latin typeface="Arial" charset="0"/>
              </a:rPr>
              <a:t>E</a:t>
            </a:r>
            <a:r>
              <a:rPr lang="en-US" dirty="0" err="1">
                <a:latin typeface="Arial" charset="0"/>
              </a:rPr>
              <a:t>xtraverti</a:t>
            </a:r>
            <a:endParaRPr lang="en-US" dirty="0">
              <a:latin typeface="Arial" charset="0"/>
            </a:endParaRPr>
          </a:p>
          <a:p>
            <a:pPr marL="457200" lvl="1" indent="0">
              <a:lnSpc>
                <a:spcPct val="80000"/>
              </a:lnSpc>
              <a:buNone/>
            </a:pPr>
            <a:r>
              <a:rPr lang="en-US" b="1" u="sng" dirty="0" err="1">
                <a:latin typeface="Arial" charset="0"/>
              </a:rPr>
              <a:t>A</a:t>
            </a:r>
            <a:r>
              <a:rPr lang="en-US" dirty="0" err="1">
                <a:latin typeface="Arial" charset="0"/>
              </a:rPr>
              <a:t>gréable</a:t>
            </a:r>
            <a:endParaRPr lang="en-US" dirty="0">
              <a:latin typeface="Arial" charset="0"/>
            </a:endParaRPr>
          </a:p>
          <a:p>
            <a:pPr marL="457200" lvl="1" indent="0">
              <a:lnSpc>
                <a:spcPct val="80000"/>
              </a:lnSpc>
              <a:buNone/>
            </a:pPr>
            <a:r>
              <a:rPr lang="en-US" b="1" u="sng" dirty="0" err="1" smtClean="0">
                <a:latin typeface="Arial" charset="0"/>
              </a:rPr>
              <a:t>N</a:t>
            </a:r>
            <a:r>
              <a:rPr lang="en-US" dirty="0" err="1" smtClean="0">
                <a:latin typeface="Arial" charset="0"/>
              </a:rPr>
              <a:t>évrosé</a:t>
            </a:r>
            <a:endParaRPr 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5333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Nos valeurs</a:t>
            </a:r>
            <a:endParaRPr lang="fr-CA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79512" y="2316013"/>
            <a:ext cx="7776864" cy="3993307"/>
          </a:xfrm>
        </p:spPr>
        <p:txBody>
          <a:bodyPr/>
          <a:lstStyle/>
          <a:p>
            <a:r>
              <a:rPr lang="fr-CA" dirty="0"/>
              <a:t>« Notre ressource la plus importante : nos employés </a:t>
            </a:r>
            <a:r>
              <a:rPr lang="fr-CA" dirty="0" smtClean="0"/>
              <a:t>» </a:t>
            </a:r>
            <a:r>
              <a:rPr lang="fr-CA" sz="2800" dirty="0" smtClean="0"/>
              <a:t>: Source – site web: GRC</a:t>
            </a:r>
            <a:endParaRPr lang="fr-CA" dirty="0" smtClean="0"/>
          </a:p>
          <a:p>
            <a:r>
              <a:rPr lang="fr-CA" dirty="0" smtClean="0"/>
              <a:t>Gestion par objectifs</a:t>
            </a:r>
          </a:p>
          <a:p>
            <a:pPr lvl="1"/>
            <a:r>
              <a:rPr lang="fr-CA" dirty="0"/>
              <a:t>« Celui qui n’a pas d’objectifs ne risque pas de les atteindre » SUN TZU.</a:t>
            </a:r>
          </a:p>
        </p:txBody>
      </p:sp>
    </p:spTree>
    <p:extLst>
      <p:ext uri="{BB962C8B-B14F-4D97-AF65-F5344CB8AC3E}">
        <p14:creationId xmlns:p14="http://schemas.microsoft.com/office/powerpoint/2010/main" val="29486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696" y="188640"/>
            <a:ext cx="6480720" cy="1570186"/>
          </a:xfrm>
        </p:spPr>
        <p:txBody>
          <a:bodyPr/>
          <a:lstStyle/>
          <a:p>
            <a:r>
              <a:rPr lang="fr-CA" dirty="0" smtClean="0"/>
              <a:t>La gestionnaire de projet pour les essais cliniques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2687843"/>
            <a:ext cx="7992888" cy="3693485"/>
          </a:xfrm>
        </p:spPr>
        <p:txBody>
          <a:bodyPr/>
          <a:lstStyle/>
          <a:p>
            <a:r>
              <a:rPr lang="fr-CA" dirty="0" smtClean="0"/>
              <a:t>10h30: Je n’ai pas encore planifié mon voyage…10h33: voici mon itinéraire</a:t>
            </a:r>
          </a:p>
          <a:p>
            <a:r>
              <a:rPr lang="fr-CA" dirty="0" smtClean="0"/>
              <a:t>30 études: « une charge égale aux autres »</a:t>
            </a:r>
          </a:p>
          <a:p>
            <a:r>
              <a:rPr lang="fr-CA" dirty="0" smtClean="0"/>
              <a:t>Notre norme </a:t>
            </a:r>
            <a:r>
              <a:rPr lang="fr-CA" dirty="0"/>
              <a:t>:</a:t>
            </a:r>
            <a:r>
              <a:rPr lang="fr-CA" dirty="0" smtClean="0"/>
              <a:t> 14 heures par étude par mois</a:t>
            </a:r>
          </a:p>
          <a:p>
            <a:r>
              <a:rPr lang="fr-CA" dirty="0" smtClean="0"/>
              <a:t>200-300 courriels par jour</a:t>
            </a:r>
          </a:p>
        </p:txBody>
      </p:sp>
    </p:spTree>
    <p:extLst>
      <p:ext uri="{BB962C8B-B14F-4D97-AF65-F5344CB8AC3E}">
        <p14:creationId xmlns:p14="http://schemas.microsoft.com/office/powerpoint/2010/main" val="2670960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80" y="274638"/>
            <a:ext cx="5904656" cy="1143000"/>
          </a:xfrm>
        </p:spPr>
        <p:txBody>
          <a:bodyPr/>
          <a:lstStyle/>
          <a:p>
            <a:r>
              <a:rPr lang="fr-CA" dirty="0" smtClean="0"/>
              <a:t>Scénario 1: </a:t>
            </a:r>
            <a:br>
              <a:rPr lang="fr-CA" dirty="0" smtClean="0"/>
            </a:br>
            <a:r>
              <a:rPr lang="fr-CA" sz="4000" dirty="0" smtClean="0"/>
              <a:t>9 à 5, 48 semaines</a:t>
            </a:r>
            <a:endParaRPr lang="fr-CA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2324218"/>
            <a:ext cx="7704856" cy="3913094"/>
          </a:xfrm>
        </p:spPr>
        <p:txBody>
          <a:bodyPr/>
          <a:lstStyle/>
          <a:p>
            <a:r>
              <a:rPr lang="fr-CA" dirty="0" smtClean="0"/>
              <a:t>Une heure de </a:t>
            </a:r>
            <a:r>
              <a:rPr lang="fr-CA" dirty="0"/>
              <a:t>lunch, </a:t>
            </a:r>
            <a:r>
              <a:rPr lang="fr-CA" dirty="0" smtClean="0"/>
              <a:t>aucunes </a:t>
            </a:r>
            <a:r>
              <a:rPr lang="fr-CA" dirty="0"/>
              <a:t>pauses </a:t>
            </a:r>
            <a:r>
              <a:rPr lang="fr-CA" dirty="0" smtClean="0"/>
              <a:t>café</a:t>
            </a:r>
            <a:r>
              <a:rPr lang="fr-CA" dirty="0"/>
              <a:t>, ni de </a:t>
            </a:r>
            <a:r>
              <a:rPr lang="fr-CA" dirty="0" smtClean="0"/>
              <a:t>pauses pipi</a:t>
            </a:r>
          </a:p>
          <a:p>
            <a:pPr lvl="1"/>
            <a:r>
              <a:rPr lang="fr-CA" dirty="0" smtClean="0"/>
              <a:t>Sans inclure jours de formation ou de maladie</a:t>
            </a:r>
          </a:p>
          <a:p>
            <a:r>
              <a:rPr lang="fr-CA" dirty="0" smtClean="0"/>
              <a:t>Égale: une heure, dix minutes par semaine par étude</a:t>
            </a:r>
          </a:p>
          <a:p>
            <a:pPr lvl="1"/>
            <a:r>
              <a:rPr lang="fr-CA" dirty="0" smtClean="0"/>
              <a:t>42 courriels X 30 secondes = 21 minutes. Il reste 49 minutes par semaine par étude </a:t>
            </a:r>
            <a:endParaRPr lang="fr-CA" dirty="0"/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428846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80" y="197768"/>
            <a:ext cx="6120680" cy="1143000"/>
          </a:xfrm>
        </p:spPr>
        <p:txBody>
          <a:bodyPr/>
          <a:lstStyle/>
          <a:p>
            <a:r>
              <a:rPr lang="fr-CA" dirty="0" smtClean="0"/>
              <a:t>Scénario 2 : </a:t>
            </a:r>
            <a:br>
              <a:rPr lang="fr-CA" dirty="0" smtClean="0"/>
            </a:br>
            <a:r>
              <a:rPr lang="fr-CA" sz="4000" dirty="0" smtClean="0"/>
              <a:t>14 h / étude / mois</a:t>
            </a:r>
            <a:endParaRPr lang="fr-CA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6512" y="1844824"/>
            <a:ext cx="7848872" cy="4525963"/>
          </a:xfrm>
        </p:spPr>
        <p:txBody>
          <a:bodyPr/>
          <a:lstStyle/>
          <a:p>
            <a:r>
              <a:rPr lang="fr-CA" dirty="0" smtClean="0"/>
              <a:t>105 heures / semaine</a:t>
            </a:r>
          </a:p>
          <a:p>
            <a:pPr lvl="1"/>
            <a:r>
              <a:rPr lang="fr-CA" dirty="0" smtClean="0"/>
              <a:t>Lundi </a:t>
            </a:r>
            <a:r>
              <a:rPr lang="fr-CA" dirty="0"/>
              <a:t>à </a:t>
            </a:r>
            <a:r>
              <a:rPr lang="fr-CA" dirty="0" smtClean="0"/>
              <a:t>vendredi : 8h00 à 24h00 (nourriture par intraveineuse, pipi par cathéter)</a:t>
            </a:r>
          </a:p>
          <a:p>
            <a:pPr lvl="1"/>
            <a:r>
              <a:rPr lang="fr-CA" dirty="0" smtClean="0"/>
              <a:t>Samedi : 8h00 à 22h00</a:t>
            </a:r>
          </a:p>
          <a:p>
            <a:pPr lvl="1"/>
            <a:r>
              <a:rPr lang="fr-CA" dirty="0" smtClean="0"/>
              <a:t>Dimanche : 9h00 à 20h00</a:t>
            </a:r>
          </a:p>
          <a:p>
            <a:pPr lvl="1"/>
            <a:r>
              <a:rPr lang="fr-CA" dirty="0" smtClean="0"/>
              <a:t>Dimanche à 20h10: Souper avec la famille!</a:t>
            </a:r>
          </a:p>
          <a:p>
            <a:r>
              <a:rPr lang="fr-CA" dirty="0" smtClean="0"/>
              <a:t>Question importante: </a:t>
            </a:r>
          </a:p>
          <a:p>
            <a:pPr lvl="1"/>
            <a:r>
              <a:rPr lang="fr-CA" dirty="0" smtClean="0"/>
              <a:t>Doit-elle couper et mentir, ou simplement ne pas dormir?</a:t>
            </a:r>
          </a:p>
        </p:txBody>
      </p:sp>
    </p:spTree>
    <p:extLst>
      <p:ext uri="{BB962C8B-B14F-4D97-AF65-F5344CB8AC3E}">
        <p14:creationId xmlns:p14="http://schemas.microsoft.com/office/powerpoint/2010/main" val="1700406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1720" y="274638"/>
            <a:ext cx="5904656" cy="1428656"/>
          </a:xfrm>
        </p:spPr>
        <p:txBody>
          <a:bodyPr/>
          <a:lstStyle/>
          <a:p>
            <a:r>
              <a:rPr lang="fr-CA" dirty="0"/>
              <a:t>Le gars « Bien sûr ! Aucun problème. </a:t>
            </a:r>
            <a:r>
              <a:rPr lang="fr-CA" dirty="0" smtClean="0"/>
              <a:t>»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2951509"/>
            <a:ext cx="8229600" cy="2925763"/>
          </a:xfrm>
        </p:spPr>
        <p:txBody>
          <a:bodyPr/>
          <a:lstStyle/>
          <a:p>
            <a:r>
              <a:rPr lang="fr-CA" dirty="0" smtClean="0"/>
              <a:t>800 cartes sur 1000!</a:t>
            </a:r>
          </a:p>
          <a:p>
            <a:r>
              <a:rPr lang="fr-CA" dirty="0" smtClean="0"/>
              <a:t>Question importante:</a:t>
            </a:r>
          </a:p>
          <a:p>
            <a:pPr lvl="1"/>
            <a:r>
              <a:rPr lang="fr-CA" dirty="0" smtClean="0"/>
              <a:t>Quel objectif choisirez-vous pour lui?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211348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476672"/>
            <a:ext cx="8352928" cy="2619722"/>
          </a:xfrm>
        </p:spPr>
        <p:txBody>
          <a:bodyPr/>
          <a:lstStyle/>
          <a:p>
            <a:r>
              <a:rPr lang="fr-CA" sz="6000" dirty="0">
                <a:solidFill>
                  <a:schemeClr val="bg1"/>
                </a:solidFill>
                <a:latin typeface="Arial" charset="0"/>
              </a:rPr>
              <a:t>Le bonheur au boulot:</a:t>
            </a:r>
            <a:br>
              <a:rPr lang="fr-CA" sz="6000" dirty="0">
                <a:solidFill>
                  <a:schemeClr val="bg1"/>
                </a:solidFill>
                <a:latin typeface="Arial" charset="0"/>
              </a:rPr>
            </a:br>
            <a:r>
              <a:rPr lang="fr-CA" dirty="0">
                <a:solidFill>
                  <a:schemeClr val="bg1"/>
                </a:solidFill>
              </a:rPr>
              <a:t>Peut-on arrimer la santé mentale et les exigences de </a:t>
            </a:r>
            <a:r>
              <a:rPr lang="fr-CA" dirty="0" smtClean="0">
                <a:solidFill>
                  <a:schemeClr val="bg1"/>
                </a:solidFill>
              </a:rPr>
              <a:t>productivité?</a:t>
            </a:r>
            <a:endParaRPr lang="fr-CA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24672"/>
            <a:ext cx="6400800" cy="1752600"/>
          </a:xfrm>
        </p:spPr>
        <p:txBody>
          <a:bodyPr/>
          <a:lstStyle/>
          <a:p>
            <a:pPr eaLnBrk="1" hangingPunct="1"/>
            <a:r>
              <a:rPr lang="fr-CA" sz="4000" dirty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Camillo Zacchia, </a:t>
            </a:r>
            <a:r>
              <a:rPr lang="fr-CA" sz="4000" dirty="0" err="1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Ph.D</a:t>
            </a:r>
            <a:r>
              <a:rPr lang="fr-CA" sz="4000" dirty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.</a:t>
            </a:r>
          </a:p>
          <a:p>
            <a:pPr>
              <a:defRPr/>
            </a:pPr>
            <a:r>
              <a:rPr lang="fr-CA" dirty="0">
                <a:solidFill>
                  <a:srgbClr val="FFFFFF"/>
                </a:solidFill>
              </a:rPr>
              <a:t>Psychologue </a:t>
            </a:r>
          </a:p>
          <a:p>
            <a:pPr>
              <a:defRPr/>
            </a:pPr>
            <a:r>
              <a:rPr lang="fr-CA" dirty="0">
                <a:solidFill>
                  <a:srgbClr val="FFFFFF"/>
                </a:solidFill>
                <a:latin typeface="Arial" charset="0"/>
              </a:rPr>
              <a:t>6 mai</a:t>
            </a:r>
            <a:r>
              <a:rPr lang="fr-CA" dirty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, 2015</a:t>
            </a:r>
          </a:p>
          <a:p>
            <a:endParaRPr lang="fr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Voici un petit devoir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756411"/>
            <a:ext cx="7835153" cy="4840941"/>
          </a:xfrm>
        </p:spPr>
        <p:txBody>
          <a:bodyPr/>
          <a:lstStyle/>
          <a:p>
            <a:r>
              <a:rPr lang="fr-CA" dirty="0"/>
              <a:t>G</a:t>
            </a:r>
            <a:r>
              <a:rPr lang="fr-CA" dirty="0" smtClean="0"/>
              <a:t>ribouillages et camembert </a:t>
            </a:r>
          </a:p>
          <a:p>
            <a:endParaRPr lang="fr-CA" dirty="0"/>
          </a:p>
          <a:p>
            <a:endParaRPr lang="fr-CA" dirty="0" smtClean="0"/>
          </a:p>
          <a:p>
            <a:endParaRPr lang="fr-CA" dirty="0"/>
          </a:p>
          <a:p>
            <a:endParaRPr lang="fr-CA" dirty="0" smtClean="0"/>
          </a:p>
          <a:p>
            <a:endParaRPr lang="fr-CA" dirty="0"/>
          </a:p>
          <a:p>
            <a:r>
              <a:rPr lang="fr-CA" dirty="0" smtClean="0"/>
              <a:t>Question importante : Quel est l’impact d’une demande sur chaque employé?</a:t>
            </a:r>
            <a:endParaRPr lang="fr-CA" dirty="0"/>
          </a:p>
        </p:txBody>
      </p:sp>
      <p:pic>
        <p:nvPicPr>
          <p:cNvPr id="4" name="Picture 3" descr="images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469" y="2697163"/>
            <a:ext cx="3048000" cy="2286000"/>
          </a:xfrm>
          <a:prstGeom prst="rect">
            <a:avLst/>
          </a:prstGeom>
        </p:spPr>
      </p:pic>
      <p:pic>
        <p:nvPicPr>
          <p:cNvPr id="5" name="Picture 4" descr="badpie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7248" y="2760276"/>
            <a:ext cx="2817812" cy="2245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759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896" y="413792"/>
            <a:ext cx="8229600" cy="1143000"/>
          </a:xfrm>
        </p:spPr>
        <p:txBody>
          <a:bodyPr/>
          <a:lstStyle/>
          <a:p>
            <a:r>
              <a:rPr lang="fr-CA" dirty="0"/>
              <a:t>Le gars « C’est-tu moi? »</a:t>
            </a:r>
            <a:r>
              <a:rPr lang="fr-CA" sz="3600" dirty="0"/>
              <a:t/>
            </a:r>
            <a:br>
              <a:rPr lang="fr-CA" sz="3600" dirty="0"/>
            </a:b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664" y="1927373"/>
            <a:ext cx="8686800" cy="4525963"/>
          </a:xfrm>
        </p:spPr>
        <p:txBody>
          <a:bodyPr/>
          <a:lstStyle/>
          <a:p>
            <a:r>
              <a:rPr lang="fr-CA" dirty="0" smtClean="0"/>
              <a:t>Deux causes </a:t>
            </a:r>
            <a:r>
              <a:rPr lang="fr-CA" dirty="0"/>
              <a:t>additionnelles </a:t>
            </a:r>
            <a:r>
              <a:rPr lang="fr-CA" dirty="0" smtClean="0"/>
              <a:t>du </a:t>
            </a:r>
            <a:r>
              <a:rPr lang="fr-CA" dirty="0" err="1" smtClean="0"/>
              <a:t>burnout</a:t>
            </a:r>
            <a:endParaRPr lang="fr-CA" dirty="0"/>
          </a:p>
          <a:p>
            <a:pPr lvl="1"/>
            <a:r>
              <a:rPr lang="fr-CA" dirty="0" smtClean="0"/>
              <a:t>Le </a:t>
            </a:r>
            <a:r>
              <a:rPr lang="fr-CA" dirty="0"/>
              <a:t>boss est un “@$#*%$#@!</a:t>
            </a:r>
            <a:r>
              <a:rPr lang="fr-CA" dirty="0" smtClean="0"/>
              <a:t>”</a:t>
            </a:r>
          </a:p>
          <a:p>
            <a:pPr lvl="1"/>
            <a:r>
              <a:rPr lang="fr-CA" dirty="0" smtClean="0"/>
              <a:t>Vous </a:t>
            </a:r>
            <a:r>
              <a:rPr lang="fr-CA" dirty="0"/>
              <a:t>êtes le “@$#*%$#@!</a:t>
            </a:r>
            <a:r>
              <a:rPr lang="fr-CA" dirty="0" smtClean="0"/>
              <a:t>”</a:t>
            </a:r>
          </a:p>
          <a:p>
            <a:pPr lvl="1"/>
            <a:endParaRPr lang="fr-CA" dirty="0"/>
          </a:p>
          <a:p>
            <a:r>
              <a:rPr lang="fr-CA" dirty="0" smtClean="0"/>
              <a:t>Question importante :</a:t>
            </a:r>
          </a:p>
          <a:p>
            <a:pPr lvl="1"/>
            <a:r>
              <a:rPr lang="fr-CA" dirty="0" smtClean="0"/>
              <a:t>Est-ce un probl</a:t>
            </a:r>
            <a:r>
              <a:rPr lang="fr-CA" dirty="0"/>
              <a:t>è</a:t>
            </a:r>
            <a:r>
              <a:rPr lang="fr-CA" dirty="0" smtClean="0"/>
              <a:t>me de</a:t>
            </a:r>
          </a:p>
          <a:p>
            <a:pPr marL="457200" lvl="1" indent="0">
              <a:buNone/>
            </a:pPr>
            <a:r>
              <a:rPr lang="fr-CA" dirty="0"/>
              <a:t> </a:t>
            </a:r>
            <a:r>
              <a:rPr lang="fr-CA" dirty="0" smtClean="0"/>
              <a:t>  santé mentale?</a:t>
            </a:r>
            <a:endParaRPr lang="fr-CA" dirty="0"/>
          </a:p>
        </p:txBody>
      </p:sp>
      <p:pic>
        <p:nvPicPr>
          <p:cNvPr id="4" name="Picture 15" descr="Photo 6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644008" y="3583260"/>
            <a:ext cx="4114800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764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0"/>
            <a:ext cx="7283152" cy="1143000"/>
          </a:xfrm>
        </p:spPr>
        <p:txBody>
          <a:bodyPr/>
          <a:lstStyle/>
          <a:p>
            <a:r>
              <a:rPr lang="fr-CA" dirty="0" smtClean="0"/>
              <a:t>Conseils aux employés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96" y="2029427"/>
            <a:ext cx="7704856" cy="5360013"/>
          </a:xfrm>
        </p:spPr>
        <p:txBody>
          <a:bodyPr/>
          <a:lstStyle/>
          <a:p>
            <a:r>
              <a:rPr lang="fr-CA" sz="2800" dirty="0"/>
              <a:t>Les souliers à $</a:t>
            </a:r>
            <a:r>
              <a:rPr lang="fr-CA" sz="2800" dirty="0" smtClean="0"/>
              <a:t>500</a:t>
            </a:r>
          </a:p>
          <a:p>
            <a:pPr lvl="1"/>
            <a:r>
              <a:rPr lang="fr-CA" sz="2400" dirty="0"/>
              <a:t>Questionner la valeur de l’échange</a:t>
            </a:r>
          </a:p>
          <a:p>
            <a:r>
              <a:rPr lang="fr-CA" sz="2800" dirty="0">
                <a:solidFill>
                  <a:srgbClr val="000000"/>
                </a:solidFill>
              </a:rPr>
              <a:t>Le mécanisme de délai: </a:t>
            </a:r>
            <a:r>
              <a:rPr lang="fr-CA" sz="2800" dirty="0" smtClean="0">
                <a:solidFill>
                  <a:srgbClr val="000000"/>
                </a:solidFill>
              </a:rPr>
              <a:t>apprendre </a:t>
            </a:r>
            <a:r>
              <a:rPr lang="fr-CA" sz="2800" dirty="0">
                <a:solidFill>
                  <a:srgbClr val="000000"/>
                </a:solidFill>
              </a:rPr>
              <a:t>à dire « Non ».</a:t>
            </a:r>
            <a:endParaRPr lang="fr-CA" sz="2800" dirty="0" smtClean="0">
              <a:solidFill>
                <a:srgbClr val="000000"/>
              </a:solidFill>
            </a:endParaRPr>
          </a:p>
          <a:p>
            <a:r>
              <a:rPr lang="fr-CA" sz="2800" dirty="0" smtClean="0"/>
              <a:t>Si </a:t>
            </a:r>
            <a:r>
              <a:rPr lang="fr-CA" sz="2800" dirty="0"/>
              <a:t>vous voulez que ça se fasse bien, il faut le faire vous-même</a:t>
            </a:r>
            <a:r>
              <a:rPr lang="fr-CA" sz="2800" dirty="0" smtClean="0"/>
              <a:t>…</a:t>
            </a:r>
          </a:p>
          <a:p>
            <a:pPr lvl="1"/>
            <a:r>
              <a:rPr lang="fr-CA" sz="2000" dirty="0"/>
              <a:t>Si vous voulez que ça se fasse à VOTRE façon, il faut le faire vous-même. </a:t>
            </a:r>
          </a:p>
          <a:p>
            <a:pPr lvl="2"/>
            <a:r>
              <a:rPr lang="fr-CA" sz="1800" dirty="0"/>
              <a:t> Mais, en premier lieu, assurez-vous que C’EST la bonne façon et la SEULE bonne façon</a:t>
            </a:r>
            <a:r>
              <a:rPr lang="fr-CA" sz="1800" dirty="0" smtClean="0"/>
              <a:t>.</a:t>
            </a:r>
            <a:endParaRPr lang="fr-CA" sz="1800" dirty="0"/>
          </a:p>
          <a:p>
            <a:pPr lvl="1"/>
            <a:r>
              <a:rPr lang="fr-CA" sz="2000" dirty="0"/>
              <a:t>Si vous voulez que les choses IMPORTANTES se fassent bien, faites SEULEMENT celles-ci vous-même</a:t>
            </a:r>
            <a:r>
              <a:rPr lang="fr-CA" sz="2000" dirty="0" smtClean="0"/>
              <a:t>.</a:t>
            </a:r>
            <a:endParaRPr lang="fr-CA" sz="2000" dirty="0"/>
          </a:p>
        </p:txBody>
      </p:sp>
    </p:spTree>
    <p:extLst>
      <p:ext uri="{BB962C8B-B14F-4D97-AF65-F5344CB8AC3E}">
        <p14:creationId xmlns:p14="http://schemas.microsoft.com/office/powerpoint/2010/main" val="1963455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8229600" cy="1143000"/>
          </a:xfrm>
        </p:spPr>
        <p:txBody>
          <a:bodyPr/>
          <a:lstStyle/>
          <a:p>
            <a:r>
              <a:rPr lang="fr-CA" dirty="0" smtClean="0"/>
              <a:t>Conseils aux employeurs:</a:t>
            </a:r>
            <a:r>
              <a:rPr lang="fr-CA" sz="3200" dirty="0" smtClean="0"/>
              <a:t/>
            </a:r>
            <a:br>
              <a:rPr lang="fr-CA" sz="3200" dirty="0" smtClean="0"/>
            </a:br>
            <a:r>
              <a:rPr lang="fr-CA" sz="2400" dirty="0" smtClean="0"/>
              <a:t>« one size </a:t>
            </a:r>
            <a:r>
              <a:rPr lang="fr-CA" sz="2400" dirty="0" err="1" smtClean="0"/>
              <a:t>does</a:t>
            </a:r>
            <a:r>
              <a:rPr lang="fr-CA" sz="2400" dirty="0" smtClean="0"/>
              <a:t> not fit all! »</a:t>
            </a:r>
            <a:endParaRPr lang="fr-CA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96" y="1932685"/>
            <a:ext cx="7776864" cy="4736675"/>
          </a:xfrm>
        </p:spPr>
        <p:txBody>
          <a:bodyPr/>
          <a:lstStyle/>
          <a:p>
            <a:r>
              <a:rPr lang="fr-CA" sz="2400" dirty="0" smtClean="0"/>
              <a:t>Les </a:t>
            </a:r>
            <a:r>
              <a:rPr lang="fr-CA" sz="2400" dirty="0"/>
              <a:t>employés «à qui s’adresser</a:t>
            </a:r>
            <a:r>
              <a:rPr lang="fr-CA" sz="2400" dirty="0" smtClean="0"/>
              <a:t>» sont les plus vulnérables au </a:t>
            </a:r>
            <a:r>
              <a:rPr lang="fr-CA" sz="2400" dirty="0" err="1" smtClean="0"/>
              <a:t>burnout</a:t>
            </a:r>
            <a:r>
              <a:rPr lang="fr-CA" sz="2400" dirty="0" smtClean="0"/>
              <a:t>. Ils sont ceux que nous voulons toujours embaucher. </a:t>
            </a:r>
            <a:r>
              <a:rPr lang="fr-CA" sz="2400" dirty="0" smtClean="0">
                <a:solidFill>
                  <a:srgbClr val="000000"/>
                </a:solidFill>
              </a:rPr>
              <a:t>Protégez-les!</a:t>
            </a:r>
          </a:p>
          <a:p>
            <a:r>
              <a:rPr lang="fr-CA" sz="2400" dirty="0" smtClean="0"/>
              <a:t>Identifiez vos employés normaux et fixez des objectifs réalistes</a:t>
            </a:r>
          </a:p>
          <a:p>
            <a:r>
              <a:rPr lang="fr-CA" sz="2400" dirty="0" smtClean="0"/>
              <a:t>Identifiez vos employés faibles et faites ce que vous pouvez pour les pousser. </a:t>
            </a:r>
            <a:r>
              <a:rPr lang="fr-CA" sz="2000" i="1" dirty="0" smtClean="0"/>
              <a:t>(Mais si </a:t>
            </a:r>
            <a:r>
              <a:rPr lang="fr-CA" sz="2000" i="1" dirty="0"/>
              <a:t>une personne ne se soucie pas d’une norme peu élevée, elle ne se souciera pas davantage d’exigences plus </a:t>
            </a:r>
            <a:r>
              <a:rPr lang="fr-CA" sz="2000" i="1" dirty="0" smtClean="0"/>
              <a:t>élevée</a:t>
            </a:r>
            <a:r>
              <a:rPr lang="en-CA" sz="2000" i="1" dirty="0" smtClean="0"/>
              <a:t>.)</a:t>
            </a:r>
            <a:endParaRPr lang="fr-CA" sz="2000" i="1" dirty="0" smtClean="0"/>
          </a:p>
          <a:p>
            <a:r>
              <a:rPr lang="fr-CA" sz="2400" dirty="0"/>
              <a:t>R</a:t>
            </a:r>
            <a:r>
              <a:rPr lang="fr-CA" sz="2400" dirty="0" smtClean="0"/>
              <a:t>epérez </a:t>
            </a:r>
            <a:r>
              <a:rPr lang="fr-CA" sz="2400" dirty="0"/>
              <a:t>vos employés les plus performants, donnez-leur une tape sur l’épaule, remerciez-les, et LAISSEZ-LES </a:t>
            </a:r>
            <a:r>
              <a:rPr lang="fr-CA" sz="2400" dirty="0" smtClean="0"/>
              <a:t>TRANQUILLE! </a:t>
            </a:r>
            <a:endParaRPr lang="fr-CA" sz="2400" dirty="0"/>
          </a:p>
        </p:txBody>
      </p:sp>
    </p:spTree>
    <p:extLst>
      <p:ext uri="{BB962C8B-B14F-4D97-AF65-F5344CB8AC3E}">
        <p14:creationId xmlns:p14="http://schemas.microsoft.com/office/powerpoint/2010/main" val="1822655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329" name="Text Box 2"/>
          <p:cNvSpPr txBox="1">
            <a:spLocks noChangeArrowheads="1"/>
          </p:cNvSpPr>
          <p:nvPr/>
        </p:nvSpPr>
        <p:spPr bwMode="auto">
          <a:xfrm>
            <a:off x="179512" y="2289060"/>
            <a:ext cx="8351838" cy="4524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fr-CA" sz="3600" b="1" dirty="0">
                <a:solidFill>
                  <a:srgbClr val="000000"/>
                </a:solidFill>
              </a:rPr>
              <a:t>Info Santé Mentale:</a:t>
            </a:r>
          </a:p>
          <a:p>
            <a:r>
              <a:rPr lang="fr-CA" sz="3600" dirty="0" err="1" smtClean="0">
                <a:solidFill>
                  <a:srgbClr val="000000"/>
                </a:solidFill>
              </a:rPr>
              <a:t>www.douglas.qc.ca</a:t>
            </a:r>
            <a:endParaRPr lang="fr-CA" sz="3600" dirty="0">
              <a:solidFill>
                <a:srgbClr val="000000"/>
              </a:solidFill>
            </a:endParaRPr>
          </a:p>
          <a:p>
            <a:endParaRPr lang="fr-CA" sz="3600" b="1" dirty="0" smtClean="0">
              <a:solidFill>
                <a:srgbClr val="000000"/>
              </a:solidFill>
            </a:endParaRPr>
          </a:p>
          <a:p>
            <a:r>
              <a:rPr lang="fr-CA" sz="3600" b="1" dirty="0">
                <a:solidFill>
                  <a:srgbClr val="000000"/>
                </a:solidFill>
              </a:rPr>
              <a:t/>
            </a:r>
            <a:br>
              <a:rPr lang="fr-CA" sz="3600" b="1" dirty="0">
                <a:solidFill>
                  <a:srgbClr val="000000"/>
                </a:solidFill>
              </a:rPr>
            </a:br>
            <a:r>
              <a:rPr lang="fr-CA" sz="3600" b="1" dirty="0">
                <a:solidFill>
                  <a:srgbClr val="000000"/>
                </a:solidFill>
              </a:rPr>
              <a:t>Blog</a:t>
            </a:r>
            <a:r>
              <a:rPr lang="fr-CA" sz="3600" b="1" dirty="0" smtClean="0">
                <a:solidFill>
                  <a:srgbClr val="000000"/>
                </a:solidFill>
              </a:rPr>
              <a:t>:</a:t>
            </a:r>
          </a:p>
          <a:p>
            <a:r>
              <a:rPr lang="fr-CA" sz="3600" dirty="0" smtClean="0">
                <a:solidFill>
                  <a:srgbClr val="000000"/>
                </a:solidFill>
              </a:rPr>
              <a:t>www.blog.douglas.qc.ca/psychospeak</a:t>
            </a:r>
            <a:endParaRPr lang="fr-CA" sz="3600" dirty="0">
              <a:solidFill>
                <a:srgbClr val="000000"/>
              </a:solidFill>
            </a:endParaRPr>
          </a:p>
          <a:p>
            <a:endParaRPr lang="fr-CA" sz="3600" dirty="0">
              <a:solidFill>
                <a:srgbClr val="000000"/>
              </a:solidFill>
            </a:endParaRPr>
          </a:p>
          <a:p>
            <a:endParaRPr lang="fr-CA" sz="3600" b="1" dirty="0"/>
          </a:p>
        </p:txBody>
      </p:sp>
    </p:spTree>
    <p:extLst>
      <p:ext uri="{BB962C8B-B14F-4D97-AF65-F5344CB8AC3E}">
        <p14:creationId xmlns:p14="http://schemas.microsoft.com/office/powerpoint/2010/main" val="2799020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À</a:t>
            </a:r>
            <a:r>
              <a:rPr lang="en-US" dirty="0"/>
              <a:t> </a:t>
            </a:r>
            <a:r>
              <a:rPr lang="en-US" dirty="0" err="1"/>
              <a:t>l’agenda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2287413"/>
            <a:ext cx="7632848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fr-CA" dirty="0"/>
              <a:t>C’est quoi le stress? </a:t>
            </a:r>
          </a:p>
          <a:p>
            <a:pPr>
              <a:lnSpc>
                <a:spcPct val="90000"/>
              </a:lnSpc>
            </a:pPr>
            <a:r>
              <a:rPr lang="fr-CA" dirty="0"/>
              <a:t>Explorons </a:t>
            </a:r>
            <a:r>
              <a:rPr lang="fr-CA" dirty="0" smtClean="0"/>
              <a:t>quelques facteurs de </a:t>
            </a:r>
            <a:r>
              <a:rPr lang="fr-CA" dirty="0"/>
              <a:t>bonheur</a:t>
            </a:r>
          </a:p>
          <a:p>
            <a:pPr>
              <a:lnSpc>
                <a:spcPct val="90000"/>
              </a:lnSpc>
            </a:pPr>
            <a:r>
              <a:rPr lang="fr-CA" dirty="0"/>
              <a:t>Quels facteurs contribuent à l’épuisement?</a:t>
            </a:r>
          </a:p>
          <a:p>
            <a:pPr>
              <a:lnSpc>
                <a:spcPct val="90000"/>
              </a:lnSpc>
            </a:pPr>
            <a:r>
              <a:rPr lang="fr-CA" dirty="0"/>
              <a:t>Quel r</a:t>
            </a:r>
            <a:r>
              <a:rPr lang="fr-CA" altLang="ja-JP" dirty="0"/>
              <a:t>ôle joue la personnalité dans la gestion </a:t>
            </a:r>
            <a:r>
              <a:rPr lang="fr-CA" altLang="ja-JP" dirty="0" smtClean="0"/>
              <a:t>des </a:t>
            </a:r>
            <a:r>
              <a:rPr lang="fr-CA" altLang="ja-JP" dirty="0"/>
              <a:t>demandes?</a:t>
            </a:r>
          </a:p>
          <a:p>
            <a:pPr>
              <a:lnSpc>
                <a:spcPct val="90000"/>
              </a:lnSpc>
            </a:pPr>
            <a:r>
              <a:rPr lang="fr-CA" dirty="0"/>
              <a:t>Quelques conseils pratiques aux employés et employeurs</a:t>
            </a:r>
          </a:p>
          <a:p>
            <a:pPr marL="0" indent="0">
              <a:buNone/>
            </a:pPr>
            <a:endParaRPr lang="fr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C’est</a:t>
            </a:r>
            <a:r>
              <a:rPr lang="en-US" dirty="0"/>
              <a:t> quoi le stress?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143397"/>
            <a:ext cx="7776864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La </a:t>
            </a:r>
            <a:r>
              <a:rPr lang="en-US" dirty="0" err="1"/>
              <a:t>détresse</a:t>
            </a:r>
            <a:r>
              <a:rPr lang="en-US" dirty="0"/>
              <a:t> </a:t>
            </a:r>
            <a:r>
              <a:rPr lang="en-US" dirty="0" err="1"/>
              <a:t>psychologique</a:t>
            </a:r>
            <a:r>
              <a:rPr lang="en-US" dirty="0"/>
              <a:t> </a:t>
            </a:r>
            <a:r>
              <a:rPr lang="en-US" dirty="0" err="1"/>
              <a:t>survient</a:t>
            </a:r>
            <a:r>
              <a:rPr lang="en-US" dirty="0"/>
              <a:t> </a:t>
            </a:r>
            <a:r>
              <a:rPr lang="en-US" dirty="0" err="1"/>
              <a:t>lorsquʼun</a:t>
            </a:r>
            <a:r>
              <a:rPr lang="en-US" dirty="0"/>
              <a:t> </a:t>
            </a:r>
            <a:r>
              <a:rPr lang="en-US" dirty="0" err="1"/>
              <a:t>individu</a:t>
            </a:r>
            <a:r>
              <a:rPr lang="en-US" dirty="0"/>
              <a:t> fait face </a:t>
            </a:r>
            <a:r>
              <a:rPr lang="en-US" dirty="0" err="1"/>
              <a:t>à</a:t>
            </a:r>
            <a:r>
              <a:rPr lang="en-US" dirty="0"/>
              <a:t> des situations qui </a:t>
            </a:r>
            <a:r>
              <a:rPr lang="en-US" dirty="0" err="1"/>
              <a:t>impliquent</a:t>
            </a:r>
            <a:r>
              <a:rPr lang="en-US" dirty="0"/>
              <a:t>: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le sentiment de </a:t>
            </a:r>
            <a:r>
              <a:rPr lang="en-US" dirty="0" err="1"/>
              <a:t>perdre</a:t>
            </a:r>
            <a:r>
              <a:rPr lang="en-US" dirty="0"/>
              <a:t> le </a:t>
            </a:r>
            <a:r>
              <a:rPr lang="en-US" u="sng" dirty="0" err="1"/>
              <a:t>C</a:t>
            </a:r>
            <a:r>
              <a:rPr lang="en-US" dirty="0" err="1"/>
              <a:t>ontr</a:t>
            </a:r>
            <a:r>
              <a:rPr lang="en-US" altLang="ja-JP" dirty="0" err="1"/>
              <a:t>ôle</a:t>
            </a:r>
            <a:endParaRPr lang="en-US" altLang="ja-JP" dirty="0"/>
          </a:p>
          <a:p>
            <a:pPr lvl="1">
              <a:lnSpc>
                <a:spcPct val="90000"/>
              </a:lnSpc>
            </a:pPr>
            <a:r>
              <a:rPr lang="en-US" dirty="0" err="1"/>
              <a:t>lʼ</a:t>
            </a:r>
            <a:r>
              <a:rPr lang="en-US" u="sng" dirty="0" err="1"/>
              <a:t>I</a:t>
            </a:r>
            <a:r>
              <a:rPr lang="en-US" dirty="0" err="1"/>
              <a:t>mprév</a:t>
            </a:r>
            <a:r>
              <a:rPr lang="fr-CA" dirty="0"/>
              <a:t>i</a:t>
            </a:r>
            <a:r>
              <a:rPr lang="en-US" dirty="0" err="1"/>
              <a:t>sibilité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la </a:t>
            </a:r>
            <a:r>
              <a:rPr lang="en-US" u="sng" dirty="0" err="1"/>
              <a:t>N</a:t>
            </a:r>
            <a:r>
              <a:rPr lang="en-US" dirty="0" err="1"/>
              <a:t>ouveauté</a:t>
            </a:r>
            <a:r>
              <a:rPr lang="en-US" dirty="0"/>
              <a:t>, et/</a:t>
            </a:r>
            <a:r>
              <a:rPr lang="en-US" dirty="0" err="1"/>
              <a:t>ou</a:t>
            </a:r>
            <a:r>
              <a:rPr lang="en-US" dirty="0"/>
              <a:t>…</a:t>
            </a:r>
          </a:p>
          <a:p>
            <a:pPr lvl="1">
              <a:lnSpc>
                <a:spcPct val="90000"/>
              </a:lnSpc>
            </a:pPr>
            <a:r>
              <a:rPr lang="en-US" dirty="0" err="1"/>
              <a:t>que</a:t>
            </a:r>
            <a:r>
              <a:rPr lang="en-US" dirty="0"/>
              <a:t> son </a:t>
            </a:r>
            <a:r>
              <a:rPr lang="en-US" u="sng" dirty="0" err="1"/>
              <a:t>É</a:t>
            </a:r>
            <a:r>
              <a:rPr lang="en-US" dirty="0" err="1"/>
              <a:t>go</a:t>
            </a:r>
            <a:r>
              <a:rPr lang="en-US" dirty="0"/>
              <a:t> se sent </a:t>
            </a:r>
            <a:r>
              <a:rPr lang="en-US" dirty="0" err="1"/>
              <a:t>menacé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(C.I.N.É</a:t>
            </a:r>
            <a:r>
              <a:rPr lang="en-US" dirty="0" smtClean="0"/>
              <a:t>)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407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Text Box 2"/>
          <p:cNvSpPr txBox="1">
            <a:spLocks noChangeArrowheads="1"/>
          </p:cNvSpPr>
          <p:nvPr/>
        </p:nvSpPr>
        <p:spPr bwMode="auto">
          <a:xfrm>
            <a:off x="0" y="2514600"/>
            <a:ext cx="3273425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fr-CA" sz="2800" dirty="0"/>
              <a:t>Le nombre de responsabilités</a:t>
            </a:r>
            <a:endParaRPr lang="fr-CA" sz="2000" dirty="0"/>
          </a:p>
          <a:p>
            <a:pPr algn="ctr"/>
            <a:r>
              <a:rPr lang="fr-CA" sz="2000" dirty="0"/>
              <a:t>(menace ou défi)</a:t>
            </a:r>
            <a:endParaRPr lang="fr-CA" sz="2800" dirty="0"/>
          </a:p>
        </p:txBody>
      </p:sp>
      <p:sp>
        <p:nvSpPr>
          <p:cNvPr id="261123" name="Text Box 3"/>
          <p:cNvSpPr txBox="1">
            <a:spLocks noChangeArrowheads="1"/>
          </p:cNvSpPr>
          <p:nvPr/>
        </p:nvSpPr>
        <p:spPr bwMode="auto">
          <a:xfrm>
            <a:off x="3352800" y="2743200"/>
            <a:ext cx="33655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fr-CA" sz="3200" dirty="0" smtClean="0"/>
              <a:t>÷</a:t>
            </a:r>
            <a:endParaRPr lang="fr-CA" sz="4800" dirty="0"/>
          </a:p>
        </p:txBody>
      </p:sp>
      <p:sp>
        <p:nvSpPr>
          <p:cNvPr id="261124" name="Text Box 4"/>
          <p:cNvSpPr txBox="1">
            <a:spLocks noChangeArrowheads="1"/>
          </p:cNvSpPr>
          <p:nvPr/>
        </p:nvSpPr>
        <p:spPr bwMode="auto">
          <a:xfrm>
            <a:off x="4038600" y="2514600"/>
            <a:ext cx="2209800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fr-CA" sz="2800"/>
              <a:t>La façon de les gérer</a:t>
            </a:r>
            <a:endParaRPr lang="fr-CA" sz="2000"/>
          </a:p>
          <a:p>
            <a:pPr algn="ctr"/>
            <a:r>
              <a:rPr lang="fr-CA" sz="2000"/>
              <a:t>(la ma</a:t>
            </a:r>
            <a:r>
              <a:rPr lang="fr-CA" altLang="ja-JP" sz="2000">
                <a:cs typeface="ＭＳ Ｐゴシック" pitchFamily="-108" charset="-128"/>
              </a:rPr>
              <a:t>îtrise)</a:t>
            </a:r>
            <a:endParaRPr lang="fr-CA" sz="2800"/>
          </a:p>
        </p:txBody>
      </p:sp>
      <p:sp>
        <p:nvSpPr>
          <p:cNvPr id="261125" name="Text Box 5"/>
          <p:cNvSpPr txBox="1">
            <a:spLocks noChangeArrowheads="1"/>
          </p:cNvSpPr>
          <p:nvPr/>
        </p:nvSpPr>
        <p:spPr bwMode="auto">
          <a:xfrm>
            <a:off x="6400800" y="2743200"/>
            <a:ext cx="361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CA" sz="2400"/>
              <a:t>=</a:t>
            </a:r>
          </a:p>
        </p:txBody>
      </p:sp>
      <p:sp>
        <p:nvSpPr>
          <p:cNvPr id="261126" name="Text Box 6"/>
          <p:cNvSpPr txBox="1">
            <a:spLocks noChangeArrowheads="1"/>
          </p:cNvSpPr>
          <p:nvPr/>
        </p:nvSpPr>
        <p:spPr bwMode="auto">
          <a:xfrm>
            <a:off x="6943725" y="3886200"/>
            <a:ext cx="21240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r-CA" sz="4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Stress</a:t>
            </a:r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4067175" y="3644900"/>
            <a:ext cx="25923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en-US" b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 stress </a:t>
            </a:r>
            <a:r>
              <a:rPr lang="en-US" dirty="0" err="1" smtClean="0"/>
              <a:t>simplifié</a:t>
            </a:r>
            <a:endParaRPr lang="en-US" dirty="0"/>
          </a:p>
        </p:txBody>
      </p:sp>
      <p:pic>
        <p:nvPicPr>
          <p:cNvPr id="10" name="Picture 9" descr="images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800" y="2129536"/>
            <a:ext cx="2235200" cy="1832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151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122" grpId="0"/>
      <p:bldP spid="261123" grpId="0"/>
      <p:bldP spid="261124" grpId="0"/>
      <p:bldP spid="261125" grpId="0"/>
      <p:bldP spid="2611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C’est à dire…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204864"/>
            <a:ext cx="7128792" cy="4392488"/>
          </a:xfrm>
        </p:spPr>
        <p:txBody>
          <a:bodyPr/>
          <a:lstStyle/>
          <a:p>
            <a:r>
              <a:rPr lang="fr-CA" sz="3600" dirty="0"/>
              <a:t>Le stress augmente quand les défis augmentent</a:t>
            </a:r>
            <a:r>
              <a:rPr lang="fr-CA" sz="3600" dirty="0">
                <a:solidFill>
                  <a:srgbClr val="FFFF00"/>
                </a:solidFill>
              </a:rPr>
              <a:t> </a:t>
            </a:r>
            <a:r>
              <a:rPr lang="fr-CA" sz="2800" dirty="0">
                <a:solidFill>
                  <a:srgbClr val="FF0000"/>
                </a:solidFill>
              </a:rPr>
              <a:t>(ou nous percevons qu’ils augmentent)</a:t>
            </a:r>
            <a:endParaRPr lang="fr-CA" sz="3600" dirty="0">
              <a:solidFill>
                <a:srgbClr val="FF0000"/>
              </a:solidFill>
            </a:endParaRPr>
          </a:p>
          <a:p>
            <a:r>
              <a:rPr lang="fr-CA" sz="3600" dirty="0"/>
              <a:t>Le stress diminue quand nous avons les outils ou les moyens pour y répondre </a:t>
            </a:r>
            <a:r>
              <a:rPr lang="fr-CA" sz="2800" dirty="0">
                <a:solidFill>
                  <a:srgbClr val="FF0000"/>
                </a:solidFill>
              </a:rPr>
              <a:t>(ou quand nous croyons les avoir)</a:t>
            </a:r>
            <a:endParaRPr lang="fr-CA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269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7704" y="341784"/>
            <a:ext cx="5112568" cy="1143000"/>
          </a:xfrm>
        </p:spPr>
        <p:txBody>
          <a:bodyPr/>
          <a:lstStyle/>
          <a:p>
            <a:r>
              <a:rPr lang="fr-CA" dirty="0"/>
              <a:t>Le bien-être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081743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274638"/>
            <a:ext cx="7283152" cy="1143000"/>
          </a:xfrm>
        </p:spPr>
        <p:txBody>
          <a:bodyPr/>
          <a:lstStyle/>
          <a:p>
            <a:r>
              <a:rPr lang="fr-CA" dirty="0"/>
              <a:t>Le bonheur en trois temps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708920"/>
            <a:ext cx="3960440" cy="3888432"/>
          </a:xfrm>
        </p:spPr>
        <p:txBody>
          <a:bodyPr/>
          <a:lstStyle/>
          <a:p>
            <a:pPr>
              <a:defRPr/>
            </a:pPr>
            <a:r>
              <a:rPr lang="fr-CA" sz="3600" dirty="0"/>
              <a:t>Nos rôles:</a:t>
            </a:r>
          </a:p>
          <a:p>
            <a:pPr lvl="1">
              <a:defRPr/>
            </a:pPr>
            <a:r>
              <a:rPr lang="fr-CA" sz="3200" dirty="0"/>
              <a:t>Le travailleur</a:t>
            </a:r>
          </a:p>
          <a:p>
            <a:pPr lvl="1">
              <a:defRPr/>
            </a:pPr>
            <a:r>
              <a:rPr lang="fr-CA" sz="3200" dirty="0"/>
              <a:t>Le père de famille</a:t>
            </a:r>
          </a:p>
          <a:p>
            <a:pPr lvl="1">
              <a:defRPr/>
            </a:pPr>
            <a:r>
              <a:rPr lang="fr-CA" sz="3200" dirty="0"/>
              <a:t>Le cycliste</a:t>
            </a:r>
          </a:p>
          <a:p>
            <a:endParaRPr lang="fr-CA" sz="3600" dirty="0">
              <a:solidFill>
                <a:srgbClr val="FF0000"/>
              </a:solidFill>
            </a:endParaRPr>
          </a:p>
        </p:txBody>
      </p:sp>
      <p:pic>
        <p:nvPicPr>
          <p:cNvPr id="5" name="Picture 4" descr="doc0038412012102316171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5976" y="1722728"/>
            <a:ext cx="3024336" cy="437056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283968" y="6156012"/>
            <a:ext cx="37444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dirty="0"/>
              <a:t>Illustration de Mario Malouin</a:t>
            </a: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586639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715200" cy="1143000"/>
          </a:xfrm>
        </p:spPr>
        <p:txBody>
          <a:bodyPr/>
          <a:lstStyle/>
          <a:p>
            <a:r>
              <a:rPr lang="fr-CA" dirty="0">
                <a:solidFill>
                  <a:srgbClr val="000000"/>
                </a:solidFill>
              </a:rPr>
              <a:t>Vérifiez votre équilibre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204864"/>
            <a:ext cx="7128792" cy="4392488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CA" dirty="0"/>
              <a:t>Si vous en faites trop, à la 1</a:t>
            </a:r>
            <a:r>
              <a:rPr lang="fr-CA" baseline="30000" dirty="0"/>
              <a:t>re</a:t>
            </a:r>
            <a:r>
              <a:rPr lang="fr-CA" dirty="0"/>
              <a:t> partie, où trouverez-vous du temps?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CA" dirty="0"/>
              <a:t>D’habitude, la 3</a:t>
            </a:r>
            <a:r>
              <a:rPr lang="fr-CA" baseline="30000" dirty="0"/>
              <a:t>e</a:t>
            </a:r>
            <a:r>
              <a:rPr lang="fr-CA" dirty="0"/>
              <a:t> partie est la première à être sacrifiée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CA" dirty="0"/>
              <a:t>Elle est suivie de près par la 2</a:t>
            </a:r>
            <a:r>
              <a:rPr lang="fr-CA" baseline="30000" dirty="0"/>
              <a:t>e</a:t>
            </a:r>
            <a:r>
              <a:rPr lang="fr-CA" dirty="0"/>
              <a:t> partie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CA" dirty="0"/>
              <a:t>Ne prenez aucune décision sans tenir compte de l’ensemble</a:t>
            </a:r>
            <a:r>
              <a:rPr lang="fr-CA" dirty="0" smtClean="0"/>
              <a:t>.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042410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jasm 2015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jasm 2015 template.thmx</Template>
  <TotalTime>583</TotalTime>
  <Words>714</Words>
  <Application>Microsoft Office PowerPoint</Application>
  <PresentationFormat>On-screen Show (4:3)</PresentationFormat>
  <Paragraphs>135</Paragraphs>
  <Slides>24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jasm 2015 template</vt:lpstr>
      <vt:lpstr>PowerPoint Presentation</vt:lpstr>
      <vt:lpstr>Le bonheur au boulot: Peut-on arrimer la santé mentale et les exigences de productivité?</vt:lpstr>
      <vt:lpstr>À l’agenda</vt:lpstr>
      <vt:lpstr>C’est quoi le stress?</vt:lpstr>
      <vt:lpstr>Le stress simplifié</vt:lpstr>
      <vt:lpstr>C’est à dire…</vt:lpstr>
      <vt:lpstr>Le bien-être</vt:lpstr>
      <vt:lpstr>Le bonheur en trois temps</vt:lpstr>
      <vt:lpstr>Vérifiez votre équilibre</vt:lpstr>
      <vt:lpstr>Burnout et épuisement</vt:lpstr>
      <vt:lpstr>Quelques causes du Burnout</vt:lpstr>
      <vt:lpstr>PowerPoint Presentation</vt:lpstr>
      <vt:lpstr>La personnalité</vt:lpstr>
      <vt:lpstr>Océans de personnalité : Pouvons-nous traiter tout le monde de la même façon?</vt:lpstr>
      <vt:lpstr>Nos valeurs</vt:lpstr>
      <vt:lpstr>La gestionnaire de projet pour les essais cliniques</vt:lpstr>
      <vt:lpstr>Scénario 1:  9 à 5, 48 semaines</vt:lpstr>
      <vt:lpstr>Scénario 2 :  14 h / étude / mois</vt:lpstr>
      <vt:lpstr>Le gars « Bien sûr ! Aucun problème. »</vt:lpstr>
      <vt:lpstr>Voici un petit devoir</vt:lpstr>
      <vt:lpstr>Le gars « C’est-tu moi? » </vt:lpstr>
      <vt:lpstr>Conseils aux employés</vt:lpstr>
      <vt:lpstr>Conseils aux employeurs: « one size does not fit all! »</vt:lpstr>
      <vt:lpstr>PowerPoint Presentation</vt:lpstr>
    </vt:vector>
  </TitlesOfParts>
  <Company>MSSS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Stéphanie Brochier</dc:creator>
  <cp:lastModifiedBy>Camillo Zacchia</cp:lastModifiedBy>
  <cp:revision>37</cp:revision>
  <dcterms:created xsi:type="dcterms:W3CDTF">2013-04-16T13:33:00Z</dcterms:created>
  <dcterms:modified xsi:type="dcterms:W3CDTF">2015-05-05T20:32:52Z</dcterms:modified>
</cp:coreProperties>
</file>