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7" r:id="rId2"/>
    <p:sldId id="258" r:id="rId3"/>
    <p:sldId id="259" r:id="rId4"/>
    <p:sldId id="260" r:id="rId5"/>
    <p:sldId id="261"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3E3B19AA-E182-4A84-82BC-8A86FE40912D}" type="datetimeFigureOut">
              <a:rPr lang="fr-CA" smtClean="0"/>
              <a:t>2014-06-25</a:t>
            </a:fld>
            <a:endParaRPr lang="fr-CA"/>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CA"/>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3BA72FDE-1BC6-4E76-9150-304EDB9737BC}" type="slidenum">
              <a:rPr lang="fr-CA" smtClean="0"/>
              <a:t>‹N°›</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E3B19AA-E182-4A84-82BC-8A86FE40912D}" type="datetimeFigureOut">
              <a:rPr lang="fr-CA" smtClean="0"/>
              <a:t>2014-06-25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3BA72FDE-1BC6-4E76-9150-304EDB9737BC}" type="slidenum">
              <a:rPr lang="fr-CA" smtClean="0"/>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E3B19AA-E182-4A84-82BC-8A86FE40912D}" type="datetimeFigureOut">
              <a:rPr lang="fr-CA" smtClean="0"/>
              <a:t>2014-06-25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3BA72FDE-1BC6-4E76-9150-304EDB9737BC}" type="slidenum">
              <a:rPr lang="fr-CA" smtClean="0"/>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3E3B19AA-E182-4A84-82BC-8A86FE40912D}" type="datetimeFigureOut">
              <a:rPr lang="fr-CA" smtClean="0"/>
              <a:t>2014-06-25</a:t>
            </a:fld>
            <a:endParaRPr lang="fr-CA"/>
          </a:p>
        </p:txBody>
      </p:sp>
      <p:sp>
        <p:nvSpPr>
          <p:cNvPr id="5" name="Espace réservé du pied de page 4"/>
          <p:cNvSpPr>
            <a:spLocks noGrp="1"/>
          </p:cNvSpPr>
          <p:nvPr>
            <p:ph type="ftr" sz="quarter" idx="11"/>
          </p:nvPr>
        </p:nvSpPr>
        <p:spPr>
          <a:xfrm>
            <a:off x="457200" y="6480969"/>
            <a:ext cx="4260056" cy="300831"/>
          </a:xfrm>
        </p:spPr>
        <p:txBody>
          <a:bodyPr/>
          <a:lstStyle/>
          <a:p>
            <a:endParaRPr lang="fr-CA"/>
          </a:p>
        </p:txBody>
      </p:sp>
      <p:sp>
        <p:nvSpPr>
          <p:cNvPr id="6" name="Espace réservé du numéro de diapositive 5"/>
          <p:cNvSpPr>
            <a:spLocks noGrp="1"/>
          </p:cNvSpPr>
          <p:nvPr>
            <p:ph type="sldNum" sz="quarter" idx="12"/>
          </p:nvPr>
        </p:nvSpPr>
        <p:spPr/>
        <p:txBody>
          <a:bodyPr/>
          <a:lstStyle/>
          <a:p>
            <a:fld id="{3BA72FDE-1BC6-4E76-9150-304EDB9737BC}" type="slidenum">
              <a:rPr lang="fr-CA" smtClean="0"/>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3E3B19AA-E182-4A84-82BC-8A86FE40912D}" type="datetimeFigureOut">
              <a:rPr lang="fr-CA" smtClean="0"/>
              <a:t>2014-06-25</a:t>
            </a:fld>
            <a:endParaRPr lang="fr-CA"/>
          </a:p>
        </p:txBody>
      </p:sp>
      <p:sp>
        <p:nvSpPr>
          <p:cNvPr id="5" name="Espace réservé du pied de page 4"/>
          <p:cNvSpPr>
            <a:spLocks noGrp="1"/>
          </p:cNvSpPr>
          <p:nvPr>
            <p:ph type="ftr" sz="quarter" idx="11"/>
          </p:nvPr>
        </p:nvSpPr>
        <p:spPr>
          <a:xfrm>
            <a:off x="2619376" y="6480969"/>
            <a:ext cx="4260056" cy="300831"/>
          </a:xfrm>
        </p:spPr>
        <p:txBody>
          <a:bodyPr/>
          <a:lstStyle/>
          <a:p>
            <a:endParaRPr lang="fr-CA"/>
          </a:p>
        </p:txBody>
      </p:sp>
      <p:sp>
        <p:nvSpPr>
          <p:cNvPr id="6" name="Espace réservé du numéro de diapositive 5"/>
          <p:cNvSpPr>
            <a:spLocks noGrp="1"/>
          </p:cNvSpPr>
          <p:nvPr>
            <p:ph type="sldNum" sz="quarter" idx="12"/>
          </p:nvPr>
        </p:nvSpPr>
        <p:spPr>
          <a:xfrm>
            <a:off x="8451056" y="809624"/>
            <a:ext cx="502920" cy="300831"/>
          </a:xfrm>
        </p:spPr>
        <p:txBody>
          <a:bodyPr/>
          <a:lstStyle/>
          <a:p>
            <a:fld id="{3BA72FDE-1BC6-4E76-9150-304EDB9737BC}" type="slidenum">
              <a:rPr lang="fr-CA" smtClean="0"/>
              <a:t>‹N°›</a:t>
            </a:fld>
            <a:endParaRPr lang="fr-CA"/>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3E3B19AA-E182-4A84-82BC-8A86FE40912D}" type="datetimeFigureOut">
              <a:rPr lang="fr-CA" smtClean="0"/>
              <a:t>2014-06-25</a:t>
            </a:fld>
            <a:endParaRPr lang="fr-CA"/>
          </a:p>
        </p:txBody>
      </p:sp>
      <p:sp>
        <p:nvSpPr>
          <p:cNvPr id="6" name="Espace réservé du pied de page 5"/>
          <p:cNvSpPr>
            <a:spLocks noGrp="1"/>
          </p:cNvSpPr>
          <p:nvPr>
            <p:ph type="ftr" sz="quarter" idx="11"/>
          </p:nvPr>
        </p:nvSpPr>
        <p:spPr>
          <a:xfrm>
            <a:off x="457200" y="6480969"/>
            <a:ext cx="4260056" cy="301752"/>
          </a:xfrm>
        </p:spPr>
        <p:txBody>
          <a:bodyPr/>
          <a:lstStyle/>
          <a:p>
            <a:endParaRPr lang="fr-CA"/>
          </a:p>
        </p:txBody>
      </p:sp>
      <p:sp>
        <p:nvSpPr>
          <p:cNvPr id="7" name="Espace réservé du numéro de diapositive 6"/>
          <p:cNvSpPr>
            <a:spLocks noGrp="1"/>
          </p:cNvSpPr>
          <p:nvPr>
            <p:ph type="sldNum" sz="quarter" idx="12"/>
          </p:nvPr>
        </p:nvSpPr>
        <p:spPr>
          <a:xfrm>
            <a:off x="7589520" y="6480969"/>
            <a:ext cx="502920" cy="301752"/>
          </a:xfrm>
        </p:spPr>
        <p:txBody>
          <a:bodyPr/>
          <a:lstStyle/>
          <a:p>
            <a:fld id="{3BA72FDE-1BC6-4E76-9150-304EDB9737BC}" type="slidenum">
              <a:rPr lang="fr-CA" smtClean="0"/>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3E3B19AA-E182-4A84-82BC-8A86FE40912D}" type="datetimeFigureOut">
              <a:rPr lang="fr-CA" smtClean="0"/>
              <a:t>2014-06-25</a:t>
            </a:fld>
            <a:endParaRPr lang="fr-CA"/>
          </a:p>
        </p:txBody>
      </p:sp>
      <p:sp>
        <p:nvSpPr>
          <p:cNvPr id="8" name="Espace réservé du pied de page 7"/>
          <p:cNvSpPr>
            <a:spLocks noGrp="1"/>
          </p:cNvSpPr>
          <p:nvPr>
            <p:ph type="ftr" sz="quarter" idx="11"/>
          </p:nvPr>
        </p:nvSpPr>
        <p:spPr>
          <a:xfrm>
            <a:off x="457200" y="6480969"/>
            <a:ext cx="4261104" cy="301752"/>
          </a:xfrm>
        </p:spPr>
        <p:txBody>
          <a:bodyPr/>
          <a:lstStyle/>
          <a:p>
            <a:endParaRPr lang="fr-CA"/>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3BA72FDE-1BC6-4E76-9150-304EDB9737BC}" type="slidenum">
              <a:rPr lang="fr-CA" smtClean="0"/>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E3B19AA-E182-4A84-82BC-8A86FE40912D}" type="datetimeFigureOut">
              <a:rPr lang="fr-CA" smtClean="0"/>
              <a:t>2014-06-25</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3BA72FDE-1BC6-4E76-9150-304EDB9737BC}" type="slidenum">
              <a:rPr lang="fr-CA" smtClean="0"/>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3E3B19AA-E182-4A84-82BC-8A86FE40912D}" type="datetimeFigureOut">
              <a:rPr lang="fr-CA" smtClean="0"/>
              <a:t>2014-06-25</a:t>
            </a:fld>
            <a:endParaRPr lang="fr-CA"/>
          </a:p>
        </p:txBody>
      </p:sp>
      <p:sp>
        <p:nvSpPr>
          <p:cNvPr id="3" name="Espace réservé du pied de page 2"/>
          <p:cNvSpPr>
            <a:spLocks noGrp="1"/>
          </p:cNvSpPr>
          <p:nvPr>
            <p:ph type="ftr" sz="quarter" idx="11"/>
          </p:nvPr>
        </p:nvSpPr>
        <p:spPr>
          <a:xfrm>
            <a:off x="457200" y="6481890"/>
            <a:ext cx="4260056" cy="300831"/>
          </a:xfrm>
        </p:spPr>
        <p:txBody>
          <a:bodyPr/>
          <a:lstStyle/>
          <a:p>
            <a:endParaRPr lang="fr-CA"/>
          </a:p>
        </p:txBody>
      </p:sp>
      <p:sp>
        <p:nvSpPr>
          <p:cNvPr id="4" name="Espace réservé du numéro de diapositive 3"/>
          <p:cNvSpPr>
            <a:spLocks noGrp="1"/>
          </p:cNvSpPr>
          <p:nvPr>
            <p:ph type="sldNum" sz="quarter" idx="12"/>
          </p:nvPr>
        </p:nvSpPr>
        <p:spPr>
          <a:xfrm>
            <a:off x="7589520" y="6480969"/>
            <a:ext cx="502920" cy="301752"/>
          </a:xfrm>
        </p:spPr>
        <p:txBody>
          <a:bodyPr/>
          <a:lstStyle/>
          <a:p>
            <a:fld id="{3BA72FDE-1BC6-4E76-9150-304EDB9737BC}" type="slidenum">
              <a:rPr lang="fr-CA" smtClean="0"/>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3E3B19AA-E182-4A84-82BC-8A86FE40912D}" type="datetimeFigureOut">
              <a:rPr lang="fr-CA" smtClean="0"/>
              <a:t>2014-06-25</a:t>
            </a:fld>
            <a:endParaRPr lang="fr-CA"/>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CA"/>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3BA72FDE-1BC6-4E76-9150-304EDB9737BC}" type="slidenum">
              <a:rPr lang="fr-CA" smtClean="0"/>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3E3B19AA-E182-4A84-82BC-8A86FE40912D}" type="datetimeFigureOut">
              <a:rPr lang="fr-CA" smtClean="0"/>
              <a:t>2014-06-25</a:t>
            </a:fld>
            <a:endParaRPr lang="fr-CA"/>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CA"/>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3BA72FDE-1BC6-4E76-9150-304EDB9737BC}" type="slidenum">
              <a:rPr lang="fr-CA" smtClean="0"/>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E3B19AA-E182-4A84-82BC-8A86FE40912D}" type="datetimeFigureOut">
              <a:rPr lang="fr-CA" smtClean="0"/>
              <a:t>2014-06-25</a:t>
            </a:fld>
            <a:endParaRPr lang="fr-CA"/>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CA"/>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BA72FDE-1BC6-4E76-9150-304EDB9737BC}" type="slidenum">
              <a:rPr lang="fr-CA" smtClean="0"/>
              <a:t>‹N°›</a:t>
            </a:fld>
            <a:endParaRPr lang="fr-CA"/>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20688"/>
            <a:ext cx="8229600" cy="6048672"/>
          </a:xfrm>
        </p:spPr>
        <p:txBody>
          <a:bodyPr>
            <a:normAutofit/>
          </a:bodyPr>
          <a:lstStyle/>
          <a:p>
            <a:r>
              <a:rPr lang="fr-CA" sz="4400" dirty="0" smtClean="0">
                <a:solidFill>
                  <a:schemeClr val="tx1"/>
                </a:solidFill>
                <a:latin typeface="Calibri" pitchFamily="34" charset="0"/>
              </a:rPr>
              <a:t>Comment les CSSS peuvent-ils adapter leurs services et faciliter un accès rapide aux étudiants vivant un problème de santé mentale et éviter ainsi la rupture des parcours scolaires?</a:t>
            </a:r>
            <a:r>
              <a:rPr lang="fr-CA" dirty="0" smtClean="0">
                <a:solidFill>
                  <a:schemeClr val="tx1"/>
                </a:solidFill>
                <a:latin typeface="Calibri" pitchFamily="34" charset="0"/>
              </a:rPr>
              <a:t/>
            </a:r>
            <a:br>
              <a:rPr lang="fr-CA" dirty="0" smtClean="0">
                <a:solidFill>
                  <a:schemeClr val="tx1"/>
                </a:solidFill>
                <a:latin typeface="Calibri" pitchFamily="34" charset="0"/>
              </a:rPr>
            </a:br>
            <a:r>
              <a:rPr lang="fr-CA" dirty="0" smtClean="0">
                <a:solidFill>
                  <a:schemeClr val="tx1"/>
                </a:solidFill>
                <a:latin typeface="Calibri" pitchFamily="34" charset="0"/>
              </a:rPr>
              <a:t/>
            </a:r>
            <a:br>
              <a:rPr lang="fr-CA" dirty="0" smtClean="0">
                <a:solidFill>
                  <a:schemeClr val="tx1"/>
                </a:solidFill>
                <a:latin typeface="Calibri" pitchFamily="34" charset="0"/>
              </a:rPr>
            </a:br>
            <a:r>
              <a:rPr lang="fr-CA" dirty="0" smtClean="0">
                <a:solidFill>
                  <a:schemeClr val="tx1"/>
                </a:solidFill>
                <a:latin typeface="Calibri" pitchFamily="34" charset="0"/>
              </a:rPr>
              <a:t>                                               </a:t>
            </a:r>
            <a:r>
              <a:rPr lang="fr-CA" sz="3100" dirty="0" smtClean="0">
                <a:solidFill>
                  <a:schemeClr val="tx1"/>
                </a:solidFill>
                <a:latin typeface="Calibri" pitchFamily="34" charset="0"/>
              </a:rPr>
              <a:t>JASM 2014</a:t>
            </a:r>
            <a:endParaRPr lang="fr-CA" sz="3100" dirty="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368152"/>
          </a:xfrm>
        </p:spPr>
        <p:txBody>
          <a:bodyPr/>
          <a:lstStyle/>
          <a:p>
            <a:pPr algn="ctr"/>
            <a:r>
              <a:rPr lang="fr-CA" dirty="0" smtClean="0"/>
              <a:t>Présentateurs</a:t>
            </a:r>
            <a:endParaRPr lang="fr-CA" dirty="0"/>
          </a:p>
        </p:txBody>
      </p:sp>
      <p:sp>
        <p:nvSpPr>
          <p:cNvPr id="3" name="Espace réservé du contenu 2"/>
          <p:cNvSpPr>
            <a:spLocks noGrp="1"/>
          </p:cNvSpPr>
          <p:nvPr>
            <p:ph idx="1"/>
          </p:nvPr>
        </p:nvSpPr>
        <p:spPr>
          <a:xfrm>
            <a:off x="0" y="1556792"/>
            <a:ext cx="9144000" cy="4898016"/>
          </a:xfrm>
        </p:spPr>
        <p:txBody>
          <a:bodyPr>
            <a:normAutofit fontScale="70000" lnSpcReduction="20000"/>
          </a:bodyPr>
          <a:lstStyle/>
          <a:p>
            <a:r>
              <a:rPr lang="fr-CA" dirty="0" smtClean="0">
                <a:solidFill>
                  <a:schemeClr val="accent1"/>
                </a:solidFill>
              </a:rPr>
              <a:t>Danièle </a:t>
            </a:r>
            <a:r>
              <a:rPr lang="fr-CA" dirty="0" err="1" smtClean="0">
                <a:solidFill>
                  <a:schemeClr val="accent1"/>
                </a:solidFill>
              </a:rPr>
              <a:t>Bédard</a:t>
            </a:r>
            <a:r>
              <a:rPr lang="fr-CA" dirty="0" smtClean="0"/>
              <a:t>, Directrice adjointe et responsable du programme de soutien aux études collégiales et universitaires, Prise II</a:t>
            </a:r>
          </a:p>
          <a:p>
            <a:r>
              <a:rPr lang="fr-CA" dirty="0" smtClean="0">
                <a:solidFill>
                  <a:schemeClr val="accent1"/>
                </a:solidFill>
              </a:rPr>
              <a:t>Ginette Comtois</a:t>
            </a:r>
            <a:r>
              <a:rPr lang="fr-CA" dirty="0" smtClean="0"/>
              <a:t>, MPs., Psychologue en réadaptation vocationnelle, Clinique des premiers épisodes psychotiques, Institut universitaire en santé mentale de Montréal</a:t>
            </a:r>
          </a:p>
          <a:p>
            <a:r>
              <a:rPr lang="fr-CA" dirty="0" err="1" smtClean="0">
                <a:solidFill>
                  <a:schemeClr val="accent1"/>
                </a:solidFill>
              </a:rPr>
              <a:t>Dorice</a:t>
            </a:r>
            <a:r>
              <a:rPr lang="fr-CA" dirty="0" smtClean="0">
                <a:solidFill>
                  <a:schemeClr val="accent1"/>
                </a:solidFill>
              </a:rPr>
              <a:t> Grenier</a:t>
            </a:r>
            <a:r>
              <a:rPr lang="fr-CA" dirty="0" smtClean="0"/>
              <a:t>, agente de recherche MSSS, Direction générale des services de santé et médecine universitaire, Direction de la santé mentale</a:t>
            </a:r>
          </a:p>
          <a:p>
            <a:r>
              <a:rPr lang="fr-CA" dirty="0" smtClean="0">
                <a:solidFill>
                  <a:schemeClr val="accent1"/>
                </a:solidFill>
              </a:rPr>
              <a:t>Gilles </a:t>
            </a:r>
            <a:r>
              <a:rPr lang="fr-CA" dirty="0" err="1" smtClean="0">
                <a:solidFill>
                  <a:schemeClr val="accent1"/>
                </a:solidFill>
              </a:rPr>
              <a:t>Lussier</a:t>
            </a:r>
            <a:r>
              <a:rPr lang="fr-CA" dirty="0" smtClean="0"/>
              <a:t>, Psychologue, école Polytechnique, Montréal</a:t>
            </a:r>
          </a:p>
          <a:p>
            <a:r>
              <a:rPr lang="fr-CA" dirty="0" smtClean="0">
                <a:solidFill>
                  <a:schemeClr val="accent1"/>
                </a:solidFill>
              </a:rPr>
              <a:t>Annie </a:t>
            </a:r>
            <a:r>
              <a:rPr lang="fr-CA" dirty="0" err="1" smtClean="0">
                <a:solidFill>
                  <a:schemeClr val="accent1"/>
                </a:solidFill>
              </a:rPr>
              <a:t>Querry</a:t>
            </a:r>
            <a:r>
              <a:rPr lang="fr-CA" dirty="0" smtClean="0"/>
              <a:t>, Cheffe de service par intérim, Santé mentale jeunesse CSSS de Laval, regroupement clientèle FEJ</a:t>
            </a:r>
          </a:p>
          <a:p>
            <a:r>
              <a:rPr lang="fr-CA" dirty="0" smtClean="0">
                <a:solidFill>
                  <a:schemeClr val="accent1"/>
                </a:solidFill>
              </a:rPr>
              <a:t>Odette Raymond</a:t>
            </a:r>
            <a:r>
              <a:rPr lang="fr-CA" dirty="0" smtClean="0"/>
              <a:t>, Conseillère pédagogique au centre de recherche pour l’inclusion scolaire et professionnelle des étudiants en situation de handicap (CRISPESH), CVM/Dawson </a:t>
            </a:r>
            <a:r>
              <a:rPr lang="fr-CA" dirty="0" err="1" smtClean="0"/>
              <a:t>College</a:t>
            </a:r>
            <a:endParaRPr lang="fr-CA" dirty="0" smtClean="0"/>
          </a:p>
          <a:p>
            <a:pPr>
              <a:buNone/>
            </a:pPr>
            <a:endParaRPr lang="fr-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Problèmes fréquents…</a:t>
            </a:r>
            <a:endParaRPr lang="fr-CA" dirty="0"/>
          </a:p>
        </p:txBody>
      </p:sp>
      <p:sp>
        <p:nvSpPr>
          <p:cNvPr id="3" name="Espace réservé du contenu 2"/>
          <p:cNvSpPr>
            <a:spLocks noGrp="1"/>
          </p:cNvSpPr>
          <p:nvPr>
            <p:ph idx="1"/>
          </p:nvPr>
        </p:nvSpPr>
        <p:spPr>
          <a:xfrm>
            <a:off x="179512" y="1628800"/>
            <a:ext cx="8712968" cy="4826008"/>
          </a:xfrm>
        </p:spPr>
        <p:txBody>
          <a:bodyPr>
            <a:normAutofit fontScale="92500"/>
          </a:bodyPr>
          <a:lstStyle/>
          <a:p>
            <a:pPr algn="just"/>
            <a:r>
              <a:rPr lang="fr-CA" i="1" dirty="0" smtClean="0">
                <a:latin typeface="Calibri" pitchFamily="34" charset="0"/>
              </a:rPr>
              <a:t>Un jeune étudiant de 19 ans est à sa deuxième année d’études supérieures. Ses résultats scolaires jusqu’ici sont excellents. Il rencontre le psychologue parce qu’il ne dort plus, ressent beaucoup d’anxiété et fonctionne moins bien dans son cheminement scolaire. Une évaluation du psychologue confirme la présence de plusieurs symptômes dépressifs chez le jeune étudiant. Le psychologue suggère donc une démarche auprès d’un psychiatre. L’étudiant n’a jamais été suivi en psychiatrie avant et n’a jamais eu de problème auparavant. Il n’a pas de médecin de famille.</a:t>
            </a:r>
            <a:endParaRPr lang="fr-CA" dirty="0" smtClean="0">
              <a:latin typeface="Calibri" pitchFamily="34" charset="0"/>
            </a:endParaRPr>
          </a:p>
          <a:p>
            <a:endParaRPr lang="fr-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Problèmes fréquents…</a:t>
            </a:r>
            <a:endParaRPr lang="fr-CA" dirty="0"/>
          </a:p>
        </p:txBody>
      </p:sp>
      <p:sp>
        <p:nvSpPr>
          <p:cNvPr id="3" name="Espace réservé du contenu 2"/>
          <p:cNvSpPr>
            <a:spLocks noGrp="1"/>
          </p:cNvSpPr>
          <p:nvPr>
            <p:ph idx="1"/>
          </p:nvPr>
        </p:nvSpPr>
        <p:spPr>
          <a:xfrm>
            <a:off x="251520" y="1772816"/>
            <a:ext cx="8640960" cy="4681992"/>
          </a:xfrm>
        </p:spPr>
        <p:txBody>
          <a:bodyPr>
            <a:normAutofit lnSpcReduction="10000"/>
          </a:bodyPr>
          <a:lstStyle/>
          <a:p>
            <a:pPr algn="just"/>
            <a:r>
              <a:rPr lang="fr-CA" i="1" dirty="0" smtClean="0">
                <a:latin typeface="Calibri" pitchFamily="34" charset="0"/>
              </a:rPr>
              <a:t>Une étudiante de 25 ans est à sa dernière année de maîtrise à l’université. Elle est de plus en plus méfiante et présente des symptômes psychotiques selon la psychologue qui la rencontre. Elle n’a jamais consulté qui que ce soit avant aujourd’hui. Elle n’a pas de médecin de famille. Selon la psychologue, un suivi dans une clinique de première psychose serait approprié. Il n’y a pas de clinique JAP dans son secteur. Son état se détériore lentement mais sûrement. Elle vit seule et n’a pas de relation significative autour d’elle.</a:t>
            </a:r>
            <a:endParaRPr lang="fr-CA" dirty="0" smtClean="0">
              <a:latin typeface="Calibri" pitchFamily="34" charset="0"/>
            </a:endParaRPr>
          </a:p>
          <a:p>
            <a:endParaRPr lang="fr-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Problèmes fréquents…autres exemples</a:t>
            </a:r>
            <a:endParaRPr lang="fr-CA" dirty="0"/>
          </a:p>
        </p:txBody>
      </p:sp>
      <p:sp>
        <p:nvSpPr>
          <p:cNvPr id="3" name="Espace réservé du contenu 2"/>
          <p:cNvSpPr>
            <a:spLocks noGrp="1"/>
          </p:cNvSpPr>
          <p:nvPr>
            <p:ph idx="1"/>
          </p:nvPr>
        </p:nvSpPr>
        <p:spPr/>
        <p:txBody>
          <a:bodyPr>
            <a:normAutofit fontScale="85000" lnSpcReduction="20000"/>
          </a:bodyPr>
          <a:lstStyle/>
          <a:p>
            <a:r>
              <a:rPr lang="fr-CA" dirty="0" smtClean="0"/>
              <a:t>La situation des jeunes qui viennent étudier à Montréal et qui ont un statut étudiant sans avoir d’assurance maladie et qui vivent un problème de santé mentale.</a:t>
            </a:r>
          </a:p>
          <a:p>
            <a:r>
              <a:rPr lang="fr-CA" dirty="0" smtClean="0"/>
              <a:t>La situation d’une personne qui a besoin d’un suivi thérapeutique et qui n’a pas l’argent pour aller au privé</a:t>
            </a:r>
          </a:p>
          <a:p>
            <a:r>
              <a:rPr lang="fr-CA" dirty="0" smtClean="0"/>
              <a:t>Situation de l’étudiant qui a déjà eu un suivi en psychiatrie en 2001, suivi que l’étudiant a arrêté et qui aurait avantage à être repris aujourd’hui parce que l’étudiant ne va pas bien. </a:t>
            </a:r>
          </a:p>
          <a:p>
            <a:r>
              <a:rPr lang="fr-CA" dirty="0" smtClean="0"/>
              <a:t>Etc., etc., etc.</a:t>
            </a:r>
          </a:p>
          <a:p>
            <a:endParaRPr lang="fr-C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30</TotalTime>
  <Words>437</Words>
  <Application>Microsoft Office PowerPoint</Application>
  <PresentationFormat>Affichage à l'écran (4:3)</PresentationFormat>
  <Paragraphs>17</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Verve</vt:lpstr>
      <vt:lpstr>Comment les CSSS peuvent-ils adapter leurs services et faciliter un accès rapide aux étudiants vivant un problème de santé mentale et éviter ainsi la rupture des parcours scolaires?                                                 JASM 2014</vt:lpstr>
      <vt:lpstr>Présentateurs</vt:lpstr>
      <vt:lpstr>Problèmes fréquents…</vt:lpstr>
      <vt:lpstr>Problèmes fréquents…</vt:lpstr>
      <vt:lpstr>Problèmes fréquents…autres exemples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DANIELE</dc:creator>
  <cp:lastModifiedBy>Dorice Grenier</cp:lastModifiedBy>
  <cp:revision>9</cp:revision>
  <dcterms:created xsi:type="dcterms:W3CDTF">2014-05-09T10:24:50Z</dcterms:created>
  <dcterms:modified xsi:type="dcterms:W3CDTF">2014-06-25T19:00:29Z</dcterms:modified>
</cp:coreProperties>
</file>