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18"/>
  </p:notesMasterIdLst>
  <p:sldIdLst>
    <p:sldId id="257" r:id="rId2"/>
    <p:sldId id="277" r:id="rId3"/>
    <p:sldId id="278" r:id="rId4"/>
    <p:sldId id="280" r:id="rId5"/>
    <p:sldId id="258" r:id="rId6"/>
    <p:sldId id="262" r:id="rId7"/>
    <p:sldId id="285" r:id="rId8"/>
    <p:sldId id="289" r:id="rId9"/>
    <p:sldId id="276" r:id="rId10"/>
    <p:sldId id="283" r:id="rId11"/>
    <p:sldId id="272" r:id="rId12"/>
    <p:sldId id="281" r:id="rId13"/>
    <p:sldId id="273" r:id="rId14"/>
    <p:sldId id="275" r:id="rId15"/>
    <p:sldId id="286" r:id="rId16"/>
    <p:sldId id="288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85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946914-9EE6-49CA-91D8-D9772648A029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76DAF1-7456-4833-85D7-57CA12A6ECB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54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53D175-292C-4FFE-8308-552A481447DF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Avec le même budget</a:t>
            </a:r>
          </a:p>
          <a:p>
            <a:pPr>
              <a:spcBef>
                <a:spcPct val="0"/>
              </a:spcBef>
            </a:pPr>
            <a:r>
              <a:rPr lang="fr-CA" smtClean="0"/>
              <a:t>Accès à des logements permanents, de bonne qualité à un prix raisonnable</a:t>
            </a:r>
          </a:p>
          <a:p>
            <a:pPr>
              <a:spcBef>
                <a:spcPct val="0"/>
              </a:spcBef>
            </a:pPr>
            <a:r>
              <a:rPr lang="fr-CA" smtClean="0"/>
              <a:t>Conditions de succès; Créations de partenariats, les propriétaires et les ententes </a:t>
            </a:r>
          </a:p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AF464-EFFA-4478-B041-D6C2151C4967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smtClean="0"/>
              <a:t>Les choix incluent le droit au risque, de faire des erreurs et d’en tirer des conclusions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A9E48-276F-4288-827B-151098AD2CB4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1029-C738-4587-942A-874C57D14A74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286C-4E59-4D3F-BB12-8BD5BD5D6A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C2AB-7EEB-4CB7-A27C-36863EEC9E5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2777-63AE-4983-9079-C942478C24A4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A9D4-5156-42D7-9502-15B697C01C3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278F-2989-4CA9-8B61-F005DA2E28AE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65FEF-5959-428B-BAD2-FB9C276A723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A69C-A967-4013-B667-56C225BFA053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BAE1-DF08-43CC-9CC3-C22B2A45DFCB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2B71-FBAA-42FD-8EB8-98DC966CB2D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67C4-FC38-4B92-A400-A82A3BF8EBA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6AA1-D36F-4280-AD9D-A86E6FCD6E27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2E06-8323-4C30-83F4-04A90539357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436C-72E6-4499-9733-04D90AED5DF3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EDFE-A7BC-4642-94DA-7922299FBEB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FA87-7651-4838-BECB-2C46C194D0AA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ABB4-3D55-4F85-BCB2-1F7E6DC683C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4F78-FC01-4126-A310-E0E1EBE4B271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085B-93E8-4869-BD6F-4BD4431A530A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CC05-B556-4A57-A7B8-E9F9F55CD0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8785-02C3-4A4E-AB4C-F5AB808D84A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EB89-B100-4107-AF6F-4FCA1D8EB032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3E4C74F-1370-40D3-AE27-0619AA2D2CE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5D5FACC-9BE1-48FC-8A70-80BAF6C8B7E4}" type="datetimeFigureOut">
              <a:rPr lang="fr-FR"/>
              <a:pPr>
                <a:defRPr/>
              </a:pPr>
              <a:t>25/06/2014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1" r:id="rId2"/>
    <p:sldLayoutId id="2147484033" r:id="rId3"/>
    <p:sldLayoutId id="2147484030" r:id="rId4"/>
    <p:sldLayoutId id="2147484029" r:id="rId5"/>
    <p:sldLayoutId id="2147484028" r:id="rId6"/>
    <p:sldLayoutId id="2147484027" r:id="rId7"/>
    <p:sldLayoutId id="2147484034" r:id="rId8"/>
    <p:sldLayoutId id="2147484026" r:id="rId9"/>
    <p:sldLayoutId id="2147484025" r:id="rId10"/>
    <p:sldLayoutId id="21474840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726056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4C5A6A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808DA0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 bwMode="auto">
          <a:xfrm>
            <a:off x="1485900" y="854075"/>
            <a:ext cx="5962650" cy="1162050"/>
          </a:xfrm>
          <a:custGeom>
            <a:avLst/>
            <a:gdLst>
              <a:gd name="connsiteX0" fmla="*/ 241305 w 5238750"/>
              <a:gd name="connsiteY0" fmla="*/ 0 h 1447800"/>
              <a:gd name="connsiteX1" fmla="*/ 5238750 w 5238750"/>
              <a:gd name="connsiteY1" fmla="*/ 0 h 1447800"/>
              <a:gd name="connsiteX2" fmla="*/ 5238750 w 5238750"/>
              <a:gd name="connsiteY2" fmla="*/ 0 h 1447800"/>
              <a:gd name="connsiteX3" fmla="*/ 5238750 w 5238750"/>
              <a:gd name="connsiteY3" fmla="*/ 1206495 h 1447800"/>
              <a:gd name="connsiteX4" fmla="*/ 4997445 w 5238750"/>
              <a:gd name="connsiteY4" fmla="*/ 1447800 h 1447800"/>
              <a:gd name="connsiteX5" fmla="*/ 0 w 5238750"/>
              <a:gd name="connsiteY5" fmla="*/ 1447800 h 1447800"/>
              <a:gd name="connsiteX6" fmla="*/ 0 w 5238750"/>
              <a:gd name="connsiteY6" fmla="*/ 1447800 h 1447800"/>
              <a:gd name="connsiteX7" fmla="*/ 0 w 5238750"/>
              <a:gd name="connsiteY7" fmla="*/ 241305 h 1447800"/>
              <a:gd name="connsiteX8" fmla="*/ 241305 w 5238750"/>
              <a:gd name="connsiteY8" fmla="*/ 0 h 1447800"/>
              <a:gd name="connsiteX0" fmla="*/ 0 w 5238750"/>
              <a:gd name="connsiteY0" fmla="*/ 241305 h 1447800"/>
              <a:gd name="connsiteX1" fmla="*/ 5238750 w 5238750"/>
              <a:gd name="connsiteY1" fmla="*/ 0 h 1447800"/>
              <a:gd name="connsiteX2" fmla="*/ 5238750 w 5238750"/>
              <a:gd name="connsiteY2" fmla="*/ 0 h 1447800"/>
              <a:gd name="connsiteX3" fmla="*/ 5238750 w 5238750"/>
              <a:gd name="connsiteY3" fmla="*/ 1206495 h 1447800"/>
              <a:gd name="connsiteX4" fmla="*/ 4997445 w 5238750"/>
              <a:gd name="connsiteY4" fmla="*/ 1447800 h 1447800"/>
              <a:gd name="connsiteX5" fmla="*/ 0 w 5238750"/>
              <a:gd name="connsiteY5" fmla="*/ 1447800 h 1447800"/>
              <a:gd name="connsiteX6" fmla="*/ 0 w 5238750"/>
              <a:gd name="connsiteY6" fmla="*/ 1447800 h 1447800"/>
              <a:gd name="connsiteX7" fmla="*/ 0 w 5238750"/>
              <a:gd name="connsiteY7" fmla="*/ 241305 h 1447800"/>
              <a:gd name="connsiteX0" fmla="*/ 0 w 5238750"/>
              <a:gd name="connsiteY0" fmla="*/ 97068 h 1552944"/>
              <a:gd name="connsiteX1" fmla="*/ 5238750 w 5238750"/>
              <a:gd name="connsiteY1" fmla="*/ 105144 h 1552944"/>
              <a:gd name="connsiteX2" fmla="*/ 5238750 w 5238750"/>
              <a:gd name="connsiteY2" fmla="*/ 105144 h 1552944"/>
              <a:gd name="connsiteX3" fmla="*/ 5238750 w 5238750"/>
              <a:gd name="connsiteY3" fmla="*/ 1311639 h 1552944"/>
              <a:gd name="connsiteX4" fmla="*/ 4997445 w 5238750"/>
              <a:gd name="connsiteY4" fmla="*/ 1552944 h 1552944"/>
              <a:gd name="connsiteX5" fmla="*/ 0 w 5238750"/>
              <a:gd name="connsiteY5" fmla="*/ 1552944 h 1552944"/>
              <a:gd name="connsiteX6" fmla="*/ 0 w 5238750"/>
              <a:gd name="connsiteY6" fmla="*/ 1552944 h 1552944"/>
              <a:gd name="connsiteX7" fmla="*/ 0 w 5238750"/>
              <a:gd name="connsiteY7" fmla="*/ 97068 h 1552944"/>
              <a:gd name="connsiteX0" fmla="*/ 0 w 5238750"/>
              <a:gd name="connsiteY0" fmla="*/ 0 h 1455876"/>
              <a:gd name="connsiteX1" fmla="*/ 5238750 w 5238750"/>
              <a:gd name="connsiteY1" fmla="*/ 8076 h 1455876"/>
              <a:gd name="connsiteX2" fmla="*/ 5238750 w 5238750"/>
              <a:gd name="connsiteY2" fmla="*/ 8076 h 1455876"/>
              <a:gd name="connsiteX3" fmla="*/ 5238750 w 5238750"/>
              <a:gd name="connsiteY3" fmla="*/ 1214571 h 1455876"/>
              <a:gd name="connsiteX4" fmla="*/ 4997445 w 5238750"/>
              <a:gd name="connsiteY4" fmla="*/ 1455876 h 1455876"/>
              <a:gd name="connsiteX5" fmla="*/ 0 w 5238750"/>
              <a:gd name="connsiteY5" fmla="*/ 1455876 h 1455876"/>
              <a:gd name="connsiteX6" fmla="*/ 0 w 5238750"/>
              <a:gd name="connsiteY6" fmla="*/ 1455876 h 1455876"/>
              <a:gd name="connsiteX7" fmla="*/ 0 w 5238750"/>
              <a:gd name="connsiteY7" fmla="*/ 0 h 14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750" h="1455876">
                <a:moveTo>
                  <a:pt x="0" y="0"/>
                </a:moveTo>
                <a:lnTo>
                  <a:pt x="5238750" y="8076"/>
                </a:lnTo>
                <a:lnTo>
                  <a:pt x="5238750" y="8076"/>
                </a:lnTo>
                <a:lnTo>
                  <a:pt x="5238750" y="1214571"/>
                </a:lnTo>
                <a:cubicBezTo>
                  <a:pt x="5238750" y="1347840"/>
                  <a:pt x="5130714" y="1455876"/>
                  <a:pt x="4997445" y="1455876"/>
                </a:cubicBezTo>
                <a:lnTo>
                  <a:pt x="0" y="1455876"/>
                </a:lnTo>
                <a:lnTo>
                  <a:pt x="0" y="14558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3200" b="1" cap="all" spc="300" dirty="0">
              <a:solidFill>
                <a:schemeClr val="accent4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rrondir un rectangle avec un coin diagonal 5"/>
          <p:cNvSpPr/>
          <p:nvPr/>
        </p:nvSpPr>
        <p:spPr bwMode="auto">
          <a:xfrm>
            <a:off x="0" y="2197100"/>
            <a:ext cx="7751763" cy="504825"/>
          </a:xfrm>
          <a:custGeom>
            <a:avLst/>
            <a:gdLst>
              <a:gd name="connsiteX0" fmla="*/ 79377 w 7448550"/>
              <a:gd name="connsiteY0" fmla="*/ 0 h 476250"/>
              <a:gd name="connsiteX1" fmla="*/ 7448550 w 7448550"/>
              <a:gd name="connsiteY1" fmla="*/ 0 h 476250"/>
              <a:gd name="connsiteX2" fmla="*/ 7448550 w 7448550"/>
              <a:gd name="connsiteY2" fmla="*/ 0 h 476250"/>
              <a:gd name="connsiteX3" fmla="*/ 7448550 w 7448550"/>
              <a:gd name="connsiteY3" fmla="*/ 396873 h 476250"/>
              <a:gd name="connsiteX4" fmla="*/ 7369173 w 7448550"/>
              <a:gd name="connsiteY4" fmla="*/ 476250 h 476250"/>
              <a:gd name="connsiteX5" fmla="*/ 0 w 7448550"/>
              <a:gd name="connsiteY5" fmla="*/ 476250 h 476250"/>
              <a:gd name="connsiteX6" fmla="*/ 0 w 7448550"/>
              <a:gd name="connsiteY6" fmla="*/ 476250 h 476250"/>
              <a:gd name="connsiteX7" fmla="*/ 0 w 7448550"/>
              <a:gd name="connsiteY7" fmla="*/ 79377 h 476250"/>
              <a:gd name="connsiteX8" fmla="*/ 79377 w 7448550"/>
              <a:gd name="connsiteY8" fmla="*/ 0 h 476250"/>
              <a:gd name="connsiteX0" fmla="*/ 79377 w 7448550"/>
              <a:gd name="connsiteY0" fmla="*/ 6021 h 482271"/>
              <a:gd name="connsiteX1" fmla="*/ 7448550 w 7448550"/>
              <a:gd name="connsiteY1" fmla="*/ 6021 h 482271"/>
              <a:gd name="connsiteX2" fmla="*/ 7448550 w 7448550"/>
              <a:gd name="connsiteY2" fmla="*/ 6021 h 482271"/>
              <a:gd name="connsiteX3" fmla="*/ 7448550 w 7448550"/>
              <a:gd name="connsiteY3" fmla="*/ 402894 h 482271"/>
              <a:gd name="connsiteX4" fmla="*/ 7369173 w 7448550"/>
              <a:gd name="connsiteY4" fmla="*/ 482271 h 482271"/>
              <a:gd name="connsiteX5" fmla="*/ 0 w 7448550"/>
              <a:gd name="connsiteY5" fmla="*/ 482271 h 482271"/>
              <a:gd name="connsiteX6" fmla="*/ 0 w 7448550"/>
              <a:gd name="connsiteY6" fmla="*/ 482271 h 482271"/>
              <a:gd name="connsiteX7" fmla="*/ 0 w 7448550"/>
              <a:gd name="connsiteY7" fmla="*/ 26876 h 482271"/>
              <a:gd name="connsiteX8" fmla="*/ 79377 w 7448550"/>
              <a:gd name="connsiteY8" fmla="*/ 6021 h 482271"/>
              <a:gd name="connsiteX0" fmla="*/ 79377 w 7448550"/>
              <a:gd name="connsiteY0" fmla="*/ 0 h 476250"/>
              <a:gd name="connsiteX1" fmla="*/ 7448550 w 7448550"/>
              <a:gd name="connsiteY1" fmla="*/ 0 h 476250"/>
              <a:gd name="connsiteX2" fmla="*/ 7448550 w 7448550"/>
              <a:gd name="connsiteY2" fmla="*/ 0 h 476250"/>
              <a:gd name="connsiteX3" fmla="*/ 7448550 w 7448550"/>
              <a:gd name="connsiteY3" fmla="*/ 396873 h 476250"/>
              <a:gd name="connsiteX4" fmla="*/ 7369173 w 7448550"/>
              <a:gd name="connsiteY4" fmla="*/ 476250 h 476250"/>
              <a:gd name="connsiteX5" fmla="*/ 0 w 7448550"/>
              <a:gd name="connsiteY5" fmla="*/ 476250 h 476250"/>
              <a:gd name="connsiteX6" fmla="*/ 0 w 7448550"/>
              <a:gd name="connsiteY6" fmla="*/ 476250 h 476250"/>
              <a:gd name="connsiteX7" fmla="*/ 0 w 7448550"/>
              <a:gd name="connsiteY7" fmla="*/ 20855 h 476250"/>
              <a:gd name="connsiteX8" fmla="*/ 79377 w 7448550"/>
              <a:gd name="connsiteY8" fmla="*/ 0 h 476250"/>
              <a:gd name="connsiteX0" fmla="*/ 0 w 7448550"/>
              <a:gd name="connsiteY0" fmla="*/ 40634 h 496029"/>
              <a:gd name="connsiteX1" fmla="*/ 7448550 w 7448550"/>
              <a:gd name="connsiteY1" fmla="*/ 19779 h 496029"/>
              <a:gd name="connsiteX2" fmla="*/ 7448550 w 7448550"/>
              <a:gd name="connsiteY2" fmla="*/ 19779 h 496029"/>
              <a:gd name="connsiteX3" fmla="*/ 7448550 w 7448550"/>
              <a:gd name="connsiteY3" fmla="*/ 416652 h 496029"/>
              <a:gd name="connsiteX4" fmla="*/ 7369173 w 7448550"/>
              <a:gd name="connsiteY4" fmla="*/ 496029 h 496029"/>
              <a:gd name="connsiteX5" fmla="*/ 0 w 7448550"/>
              <a:gd name="connsiteY5" fmla="*/ 496029 h 496029"/>
              <a:gd name="connsiteX6" fmla="*/ 0 w 7448550"/>
              <a:gd name="connsiteY6" fmla="*/ 496029 h 496029"/>
              <a:gd name="connsiteX7" fmla="*/ 0 w 7448550"/>
              <a:gd name="connsiteY7" fmla="*/ 40634 h 496029"/>
              <a:gd name="connsiteX0" fmla="*/ 5285 w 7448550"/>
              <a:gd name="connsiteY0" fmla="*/ 34446 h 510983"/>
              <a:gd name="connsiteX1" fmla="*/ 7448550 w 7448550"/>
              <a:gd name="connsiteY1" fmla="*/ 34733 h 510983"/>
              <a:gd name="connsiteX2" fmla="*/ 7448550 w 7448550"/>
              <a:gd name="connsiteY2" fmla="*/ 34733 h 510983"/>
              <a:gd name="connsiteX3" fmla="*/ 7448550 w 7448550"/>
              <a:gd name="connsiteY3" fmla="*/ 431606 h 510983"/>
              <a:gd name="connsiteX4" fmla="*/ 7369173 w 7448550"/>
              <a:gd name="connsiteY4" fmla="*/ 510983 h 510983"/>
              <a:gd name="connsiteX5" fmla="*/ 0 w 7448550"/>
              <a:gd name="connsiteY5" fmla="*/ 510983 h 510983"/>
              <a:gd name="connsiteX6" fmla="*/ 0 w 7448550"/>
              <a:gd name="connsiteY6" fmla="*/ 510983 h 510983"/>
              <a:gd name="connsiteX7" fmla="*/ 5285 w 7448550"/>
              <a:gd name="connsiteY7" fmla="*/ 34446 h 510983"/>
              <a:gd name="connsiteX0" fmla="*/ 5285 w 7448550"/>
              <a:gd name="connsiteY0" fmla="*/ 147192 h 623729"/>
              <a:gd name="connsiteX1" fmla="*/ 7448550 w 7448550"/>
              <a:gd name="connsiteY1" fmla="*/ 147479 h 623729"/>
              <a:gd name="connsiteX2" fmla="*/ 7448550 w 7448550"/>
              <a:gd name="connsiteY2" fmla="*/ 147479 h 623729"/>
              <a:gd name="connsiteX3" fmla="*/ 7448550 w 7448550"/>
              <a:gd name="connsiteY3" fmla="*/ 544352 h 623729"/>
              <a:gd name="connsiteX4" fmla="*/ 7369173 w 7448550"/>
              <a:gd name="connsiteY4" fmla="*/ 623729 h 623729"/>
              <a:gd name="connsiteX5" fmla="*/ 0 w 7448550"/>
              <a:gd name="connsiteY5" fmla="*/ 623729 h 623729"/>
              <a:gd name="connsiteX6" fmla="*/ 0 w 7448550"/>
              <a:gd name="connsiteY6" fmla="*/ 623729 h 623729"/>
              <a:gd name="connsiteX7" fmla="*/ 5285 w 7448550"/>
              <a:gd name="connsiteY7" fmla="*/ 147192 h 623729"/>
              <a:gd name="connsiteX0" fmla="*/ 5285 w 7448550"/>
              <a:gd name="connsiteY0" fmla="*/ 0 h 476537"/>
              <a:gd name="connsiteX1" fmla="*/ 7448550 w 7448550"/>
              <a:gd name="connsiteY1" fmla="*/ 287 h 476537"/>
              <a:gd name="connsiteX2" fmla="*/ 7448550 w 7448550"/>
              <a:gd name="connsiteY2" fmla="*/ 287 h 476537"/>
              <a:gd name="connsiteX3" fmla="*/ 7448550 w 7448550"/>
              <a:gd name="connsiteY3" fmla="*/ 397160 h 476537"/>
              <a:gd name="connsiteX4" fmla="*/ 7369173 w 7448550"/>
              <a:gd name="connsiteY4" fmla="*/ 476537 h 476537"/>
              <a:gd name="connsiteX5" fmla="*/ 0 w 7448550"/>
              <a:gd name="connsiteY5" fmla="*/ 476537 h 476537"/>
              <a:gd name="connsiteX6" fmla="*/ 0 w 7448550"/>
              <a:gd name="connsiteY6" fmla="*/ 476537 h 476537"/>
              <a:gd name="connsiteX7" fmla="*/ 5285 w 7448550"/>
              <a:gd name="connsiteY7" fmla="*/ 0 h 47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8550" h="476537">
                <a:moveTo>
                  <a:pt x="5285" y="0"/>
                </a:moveTo>
                <a:lnTo>
                  <a:pt x="7448550" y="287"/>
                </a:lnTo>
                <a:lnTo>
                  <a:pt x="7448550" y="287"/>
                </a:lnTo>
                <a:lnTo>
                  <a:pt x="7448550" y="397160"/>
                </a:lnTo>
                <a:cubicBezTo>
                  <a:pt x="7448550" y="440999"/>
                  <a:pt x="7413012" y="476537"/>
                  <a:pt x="7369173" y="476537"/>
                </a:cubicBezTo>
                <a:lnTo>
                  <a:pt x="0" y="476537"/>
                </a:lnTo>
                <a:lnTo>
                  <a:pt x="0" y="476537"/>
                </a:lnTo>
                <a:cubicBezTo>
                  <a:pt x="1762" y="317691"/>
                  <a:pt x="3523" y="158846"/>
                  <a:pt x="5285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dirty="0">
                <a:solidFill>
                  <a:schemeClr val="accent4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Journées annuelles de santé mentale 2014 – S’engager ensemble dans l’action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1485900" y="939800"/>
            <a:ext cx="5962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CA" altLang="en-US" sz="3200" b="1">
                <a:solidFill>
                  <a:srgbClr val="EC9F23"/>
                </a:solidFill>
                <a:latin typeface="Arial Narrow" pitchFamily="34" charset="0"/>
                <a:ea typeface="ＭＳ Ｐゴシック"/>
                <a:cs typeface="ＭＳ Ｐゴシック"/>
              </a:rPr>
              <a:t>RÉTABLISSEMENT ET LOGEMENT:</a:t>
            </a:r>
          </a:p>
          <a:p>
            <a:pPr algn="r"/>
            <a:r>
              <a:rPr lang="fr-CA" altLang="en-US" sz="3200" b="1">
                <a:solidFill>
                  <a:srgbClr val="EC9F23"/>
                </a:solidFill>
                <a:latin typeface="Arial Narrow" pitchFamily="34" charset="0"/>
                <a:ea typeface="ＭＳ Ｐゴシック"/>
                <a:cs typeface="ＭＳ Ｐゴシック"/>
              </a:rPr>
              <a:t>Oser, innover, créer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0" y="2897188"/>
            <a:ext cx="8434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700" b="1">
                <a:latin typeface="Arial Narrow" pitchFamily="34" charset="0"/>
                <a:ea typeface="ＭＳ Ｐゴシック"/>
                <a:cs typeface="ＭＳ Ｐゴシック"/>
              </a:rPr>
              <a:t>Myra Piat</a:t>
            </a:r>
            <a:r>
              <a:rPr lang="fr-CA" sz="1700">
                <a:latin typeface="Arial Narrow" pitchFamily="34" charset="0"/>
                <a:ea typeface="ＭＳ Ｐゴシック"/>
                <a:cs typeface="ＭＳ Ｐゴシック"/>
              </a:rPr>
              <a:t>, Ph.D., Chercheure à l’Institut Douglas, professeure à l’Université McGill</a:t>
            </a:r>
          </a:p>
          <a:p>
            <a:r>
              <a:rPr lang="fr-CA" sz="1700" b="1">
                <a:latin typeface="Arial Narrow" pitchFamily="34" charset="0"/>
                <a:ea typeface="ＭＳ Ｐゴシック"/>
                <a:cs typeface="ＭＳ Ｐゴシック"/>
              </a:rPr>
              <a:t>Anick Plante</a:t>
            </a:r>
            <a:r>
              <a:rPr lang="fr-CA" sz="1700">
                <a:latin typeface="Arial Narrow" pitchFamily="34" charset="0"/>
                <a:ea typeface="ＭＳ Ｐゴシック"/>
                <a:cs typeface="ＭＳ Ｐゴシック"/>
              </a:rPr>
              <a:t>, Ancienne résidante du réseau d’hébergement en santé mentale</a:t>
            </a:r>
          </a:p>
          <a:p>
            <a:r>
              <a:rPr lang="fr-CA" sz="1700" b="1">
                <a:latin typeface="Arial Narrow" pitchFamily="34" charset="0"/>
                <a:ea typeface="ＭＳ Ｐゴシック"/>
                <a:cs typeface="ＭＳ Ｐゴシック"/>
              </a:rPr>
              <a:t>Benoît Côté</a:t>
            </a:r>
            <a:r>
              <a:rPr lang="fr-CA" sz="1700">
                <a:latin typeface="Arial Narrow" pitchFamily="34" charset="0"/>
                <a:ea typeface="ＭＳ Ｐゴシック"/>
                <a:cs typeface="ＭＳ Ｐゴシック"/>
              </a:rPr>
              <a:t>, Directeur général, PECH</a:t>
            </a:r>
          </a:p>
          <a:p>
            <a:r>
              <a:rPr lang="fr-CA" sz="1700" b="1">
                <a:latin typeface="Arial Narrow" pitchFamily="34" charset="0"/>
                <a:ea typeface="ＭＳ Ｐゴシック"/>
                <a:cs typeface="ＭＳ Ｐゴシック"/>
              </a:rPr>
              <a:t>Lydia Trahan</a:t>
            </a:r>
            <a:r>
              <a:rPr lang="fr-CA" sz="1700">
                <a:latin typeface="Arial Narrow" pitchFamily="34" charset="0"/>
                <a:ea typeface="ＭＳ Ｐゴシック"/>
                <a:cs typeface="ＭＳ Ｐゴシック"/>
              </a:rPr>
              <a:t>, Chef d’équipe Sherpa, PECH</a:t>
            </a:r>
          </a:p>
          <a:p>
            <a:r>
              <a:rPr lang="fr-CA" sz="1700" b="1">
                <a:latin typeface="Arial Narrow" pitchFamily="34" charset="0"/>
                <a:ea typeface="ＭＳ Ｐゴシック"/>
                <a:cs typeface="ＭＳ Ｐゴシック"/>
              </a:rPr>
              <a:t>Sonia Côté</a:t>
            </a:r>
            <a:r>
              <a:rPr lang="fr-CA" sz="1700">
                <a:latin typeface="Arial Narrow" pitchFamily="34" charset="0"/>
                <a:ea typeface="ＭＳ Ｐゴシック"/>
                <a:cs typeface="ＭＳ Ｐゴシック"/>
              </a:rPr>
              <a:t>, Chef de programme rétablissement et inclusion sociale, Institut Douglas </a:t>
            </a:r>
          </a:p>
          <a:p>
            <a:r>
              <a:rPr lang="fr-CA" sz="1700" b="1">
                <a:latin typeface="Arial Narrow" pitchFamily="34" charset="0"/>
                <a:ea typeface="ＭＳ Ｐゴシック"/>
                <a:cs typeface="ＭＳ Ｐゴシック"/>
              </a:rPr>
              <a:t>Jessica Soto</a:t>
            </a:r>
            <a:r>
              <a:rPr lang="fr-CA" sz="1700">
                <a:latin typeface="Arial Narrow" pitchFamily="34" charset="0"/>
                <a:ea typeface="ＭＳ Ｐゴシック"/>
                <a:cs typeface="ＭＳ Ｐゴシック"/>
              </a:rPr>
              <a:t>, Coordonnatrice de service clinique dans la transition du projet Chez soi, Diogène</a:t>
            </a:r>
          </a:p>
          <a:p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1682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CA" sz="4400" dirty="0" smtClean="0"/>
              <a:t>Mais il fallait définir l’intervention plus précisément</a:t>
            </a:r>
            <a:endParaRPr lang="fr-CA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/>
          <a:lstStyle/>
          <a:p>
            <a:r>
              <a:rPr lang="fr-CA" smtClean="0">
                <a:solidFill>
                  <a:srgbClr val="808DA0"/>
                </a:solidFill>
              </a:rPr>
              <a:t>Comment adapter le modèle </a:t>
            </a:r>
            <a:r>
              <a:rPr lang="fr-CA" i="1" smtClean="0">
                <a:solidFill>
                  <a:srgbClr val="808DA0"/>
                </a:solidFill>
              </a:rPr>
              <a:t>Logement d’abord</a:t>
            </a:r>
            <a:r>
              <a:rPr lang="fr-CA" smtClean="0">
                <a:solidFill>
                  <a:srgbClr val="808DA0"/>
                </a:solidFill>
              </a:rPr>
              <a:t> aux besoins des jeunes?</a:t>
            </a:r>
            <a:r>
              <a:rPr lang="fr-FR" b="1" smtClean="0">
                <a:solidFill>
                  <a:srgbClr val="808DA0"/>
                </a:solidFill>
                <a:latin typeface="Gill Sans MT" pitchFamily="34" charset="0"/>
              </a:rPr>
              <a:t> Comment les appuyons-nous pour qu’ils atteignent leur but?</a:t>
            </a:r>
          </a:p>
          <a:p>
            <a:endParaRPr lang="fr-CA" smtClean="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dirty="0" smtClean="0"/>
              <a:t>Le rôle de l’intervenant est primordial </a:t>
            </a:r>
            <a:br>
              <a:rPr lang="fr-CA" sz="3200" b="1" dirty="0" smtClean="0"/>
            </a:br>
            <a:r>
              <a:rPr lang="fr-CA" sz="3200" b="1" dirty="0" smtClean="0"/>
              <a:t>pour la réussite</a:t>
            </a:r>
            <a:endParaRPr lang="fr-CA" sz="32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b="1" dirty="0" smtClean="0"/>
              <a:t>Ne pas abandonner la personne même si elle perd son logement, change de quartier ou ne se présente pas à ses rendez-vous, etc.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Offrir des opportunités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Soutien personnalisé et adapté aux clients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Faire pour et avec la personne (hydro-meubles-épicerie, etc.)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Défense des droits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Ne pas juger la personne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Faire le lien entre le propriétaire et le locataire (négociation-résolution de problèmes, faire des ententes, etc.)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Se préoccuper de l’environnement, de son confort et des conditions de vie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/>
              <a:t>Encourager une transition saine vers l’âge adulte</a:t>
            </a:r>
            <a:endParaRPr lang="fr-CA" dirty="0"/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mtClean="0"/>
          </a:p>
          <a:p>
            <a:endParaRPr lang="fr-CA" smtClean="0"/>
          </a:p>
          <a:p>
            <a:r>
              <a:rPr lang="fr-CA" smtClean="0"/>
              <a:t>Aider la personne à atteindre ses buts</a:t>
            </a:r>
          </a:p>
          <a:p>
            <a:r>
              <a:rPr lang="fr-CA" smtClean="0"/>
              <a:t>Approche de réduction des méfaits</a:t>
            </a:r>
          </a:p>
          <a:p>
            <a:r>
              <a:rPr lang="fr-CA" smtClean="0"/>
              <a:t>Services flexibles  </a:t>
            </a:r>
          </a:p>
          <a:p>
            <a:r>
              <a:rPr lang="fr-CA" smtClean="0"/>
              <a:t>Soutien variable et parfois intensif</a:t>
            </a:r>
          </a:p>
          <a:p>
            <a:r>
              <a:rPr lang="fr-CA" smtClean="0"/>
              <a:t>Aider les personnes à s’intégrer dans leur communauté et la possibilité de participer à des activités constructives</a:t>
            </a:r>
          </a:p>
          <a:p>
            <a:r>
              <a:rPr lang="fr-CA" smtClean="0"/>
              <a:t>Créer des opportunités pour l’accès à l’emploi et activités professionnelles ou études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/>
              <a:t>Filet de sécurité-Gestion des risques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Protocole de sécurité pour l’intervenant à suivre à la lettre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Protocole en cas de non réponse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Protocole pour sécuriser le logement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Protocole en cas de déguerpissement et d’éviction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Protocole pour les logements infestés de punaises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Que faire des animaux?</a:t>
            </a:r>
          </a:p>
          <a:p>
            <a:pPr marL="6858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 smtClean="0"/>
          </a:p>
          <a:p>
            <a:pPr marL="6858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 smtClean="0"/>
              <a:t>Vos alliés: Le concierge, le gestionnaire et le propriétaire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mtClean="0"/>
              <a:t>CLIP</a:t>
            </a:r>
          </a:p>
        </p:txBody>
      </p:sp>
      <p:sp>
        <p:nvSpPr>
          <p:cNvPr id="30722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4400" b="1" smtClean="0"/>
              <a:t>icichezsoi.onf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2936875"/>
            <a:ext cx="5653087" cy="288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25" y="0"/>
            <a:ext cx="17621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Un modèle parmi d’autres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Font typeface="Arial" charset="0"/>
              <a:buNone/>
            </a:pPr>
            <a:r>
              <a:rPr lang="fr-CA" smtClean="0"/>
              <a:t>Principe de base: Le choix et l’autodétermination</a:t>
            </a:r>
          </a:p>
          <a:p>
            <a:pPr marL="114300" indent="0" algn="ctr">
              <a:buFont typeface="Arial" charset="0"/>
              <a:buNone/>
            </a:pPr>
            <a:endParaRPr lang="fr-CA" smtClean="0"/>
          </a:p>
          <a:p>
            <a:pPr marL="114300" indent="0"/>
            <a:endParaRPr lang="fr-CA" sz="1600" smtClean="0"/>
          </a:p>
          <a:p>
            <a:pPr marL="114300" indent="0"/>
            <a:r>
              <a:rPr lang="fr-CA" sz="1600" smtClean="0"/>
              <a:t>Retour à la maison		               </a:t>
            </a:r>
            <a:r>
              <a:rPr lang="fr-CA" sz="2000" smtClean="0"/>
              <a:t>JEUNES</a:t>
            </a:r>
            <a:r>
              <a:rPr lang="fr-CA" sz="1600" smtClean="0"/>
              <a:t>		Vie indépendante</a:t>
            </a:r>
          </a:p>
          <a:p>
            <a:pPr marL="114300" indent="0"/>
            <a:endParaRPr lang="fr-CA" sz="1600" smtClean="0"/>
          </a:p>
          <a:p>
            <a:pPr marL="114300" indent="0"/>
            <a:endParaRPr lang="fr-CA" sz="1600" smtClean="0"/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r>
              <a:rPr lang="fr-CA" sz="1600" smtClean="0"/>
              <a:t>Logement permanent avec soutien		Logement de transition</a:t>
            </a:r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endParaRPr lang="fr-CA" sz="1600" smtClean="0"/>
          </a:p>
          <a:p>
            <a:pPr marL="114300" indent="0">
              <a:buFont typeface="Arial" charset="0"/>
              <a:buNone/>
            </a:pPr>
            <a:r>
              <a:rPr lang="fr-CA" sz="1100" smtClean="0"/>
              <a:t>Source: Un endroit sûr et décent où vivre: vers un cadre Logement d’abord pour les jeunes	</a:t>
            </a:r>
          </a:p>
        </p:txBody>
      </p:sp>
      <p:sp>
        <p:nvSpPr>
          <p:cNvPr id="4" name="Flèche vers la droite 3"/>
          <p:cNvSpPr/>
          <p:nvPr/>
        </p:nvSpPr>
        <p:spPr>
          <a:xfrm>
            <a:off x="5122863" y="2794000"/>
            <a:ext cx="825500" cy="222250"/>
          </a:xfrm>
          <a:prstGeom prst="rightArrow">
            <a:avLst>
              <a:gd name="adj1" fmla="val 50000"/>
              <a:gd name="adj2" fmla="val 67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Flèche vers la gauche 5"/>
          <p:cNvSpPr/>
          <p:nvPr/>
        </p:nvSpPr>
        <p:spPr>
          <a:xfrm>
            <a:off x="2781300" y="2794000"/>
            <a:ext cx="977900" cy="222250"/>
          </a:xfrm>
          <a:prstGeom prst="leftArrow">
            <a:avLst>
              <a:gd name="adj1" fmla="val 4563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7" name="Virage 6"/>
          <p:cNvSpPr/>
          <p:nvPr/>
        </p:nvSpPr>
        <p:spPr>
          <a:xfrm rot="10800000">
            <a:off x="3862388" y="3111500"/>
            <a:ext cx="476250" cy="11541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0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4229894" y="3464719"/>
            <a:ext cx="1143000" cy="4365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3" name="Flèche courbée vers le haut 12"/>
          <p:cNvSpPr/>
          <p:nvPr/>
        </p:nvSpPr>
        <p:spPr>
          <a:xfrm rot="17371759">
            <a:off x="7156450" y="3238501"/>
            <a:ext cx="1216025" cy="73025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15" name="Étoile à 4 branches 14"/>
          <p:cNvSpPr/>
          <p:nvPr/>
        </p:nvSpPr>
        <p:spPr>
          <a:xfrm>
            <a:off x="614363" y="1600200"/>
            <a:ext cx="750887" cy="7381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À suivre  ….</a:t>
            </a:r>
            <a:endParaRPr lang="fr-CA" dirty="0"/>
          </a:p>
        </p:txBody>
      </p:sp>
      <p:pic>
        <p:nvPicPr>
          <p:cNvPr id="32770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3" y="1746250"/>
            <a:ext cx="41656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Objectif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200" dirty="0" smtClean="0"/>
              <a:t>Présenter un projet de foyer de groupe pour jeunes qui a fait un changement de cap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1536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352800"/>
            <a:ext cx="41703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La commande</a:t>
            </a:r>
            <a:endParaRPr lang="fr-CA" dirty="0"/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mtClean="0"/>
              <a:t>Foyer de groupe  dans une maison dans la communauté</a:t>
            </a:r>
          </a:p>
          <a:p>
            <a:r>
              <a:rPr lang="fr-CA" smtClean="0"/>
              <a:t>Personnel (7/24)</a:t>
            </a:r>
          </a:p>
          <a:p>
            <a:r>
              <a:rPr lang="fr-CA" smtClean="0"/>
              <a:t>Pour 7 jeunes adultes (18 ans à 35 ans) ayant fait une première psychose</a:t>
            </a:r>
          </a:p>
          <a:p>
            <a:r>
              <a:rPr lang="fr-CA" smtClean="0"/>
              <a:t>Durée de séjour pouvant aller jusqu’à deux ans</a:t>
            </a:r>
          </a:p>
          <a:p>
            <a:r>
              <a:rPr lang="fr-CA" smtClean="0"/>
              <a:t>Client n’ayant pas d’expérience en logement</a:t>
            </a:r>
          </a:p>
          <a:p>
            <a:r>
              <a:rPr lang="fr-CA" smtClean="0"/>
              <a:t>Programme de réadaptation pour entrainement aux activités de la vie quotidienne</a:t>
            </a:r>
          </a:p>
          <a:p>
            <a:r>
              <a:rPr lang="fr-CA" smtClean="0"/>
              <a:t>Stabiliser le traitement dans la communauté</a:t>
            </a:r>
          </a:p>
          <a:p>
            <a:r>
              <a:rPr lang="fr-CA" smtClean="0"/>
              <a:t>Programme travail-étude</a:t>
            </a:r>
          </a:p>
          <a:p>
            <a:endParaRPr lang="fr-CA" smtClean="0"/>
          </a:p>
          <a:p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Modèle traditionnel</a:t>
            </a:r>
            <a:endParaRPr lang="fr-CA" dirty="0"/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A" sz="3200" smtClean="0">
                <a:latin typeface="Gill Sans MT" pitchFamily="34" charset="0"/>
              </a:rPr>
              <a:t>Résidents- Patients</a:t>
            </a:r>
          </a:p>
          <a:p>
            <a:pPr>
              <a:lnSpc>
                <a:spcPct val="80000"/>
              </a:lnSpc>
            </a:pPr>
            <a:r>
              <a:rPr lang="fr-CA" sz="3200" smtClean="0">
                <a:latin typeface="Gill Sans MT" pitchFamily="34" charset="0"/>
              </a:rPr>
              <a:t>Peu d</a:t>
            </a:r>
            <a:r>
              <a:rPr lang="fr-CA" sz="3200" smtClean="0">
                <a:latin typeface="Arial" charset="0"/>
              </a:rPr>
              <a:t>’</a:t>
            </a:r>
            <a:r>
              <a:rPr lang="fr-CA" altLang="ja-JP" sz="3200" smtClean="0">
                <a:latin typeface="Gill Sans MT" pitchFamily="34" charset="0"/>
                <a:cs typeface="ＭＳ 明朝"/>
              </a:rPr>
              <a:t>emphase sur l</a:t>
            </a:r>
            <a:r>
              <a:rPr lang="fr-CA" altLang="ja-JP" sz="3200" smtClean="0">
                <a:latin typeface="Arial" charset="0"/>
                <a:cs typeface="ＭＳ 明朝"/>
              </a:rPr>
              <a:t>’</a:t>
            </a:r>
            <a:r>
              <a:rPr lang="fr-CA" altLang="ja-JP" sz="3200" smtClean="0">
                <a:latin typeface="Gill Sans MT" pitchFamily="34" charset="0"/>
                <a:cs typeface="ＭＳ 明朝"/>
              </a:rPr>
              <a:t>intégration sociale</a:t>
            </a:r>
          </a:p>
          <a:p>
            <a:pPr>
              <a:lnSpc>
                <a:spcPct val="80000"/>
              </a:lnSpc>
            </a:pPr>
            <a:r>
              <a:rPr lang="fr-CA" sz="3200" smtClean="0">
                <a:latin typeface="Gill Sans MT" pitchFamily="34" charset="0"/>
              </a:rPr>
              <a:t>Milieu contrôlant, encadré par des règles</a:t>
            </a:r>
          </a:p>
          <a:p>
            <a:pPr>
              <a:lnSpc>
                <a:spcPct val="80000"/>
              </a:lnSpc>
            </a:pPr>
            <a:r>
              <a:rPr lang="fr-CA" sz="3200" smtClean="0">
                <a:latin typeface="Gill Sans MT" pitchFamily="34" charset="0"/>
              </a:rPr>
              <a:t>Vie de groupe</a:t>
            </a:r>
          </a:p>
          <a:p>
            <a:pPr>
              <a:lnSpc>
                <a:spcPct val="80000"/>
              </a:lnSpc>
            </a:pPr>
            <a:r>
              <a:rPr lang="fr-CA" sz="3200" smtClean="0">
                <a:latin typeface="Gill Sans MT" pitchFamily="34" charset="0"/>
              </a:rPr>
              <a:t>Axé sur les manques ou les déficits, les symptômes, la maladie</a:t>
            </a:r>
          </a:p>
          <a:p>
            <a:pPr>
              <a:lnSpc>
                <a:spcPct val="80000"/>
              </a:lnSpc>
            </a:pPr>
            <a:r>
              <a:rPr lang="fr-CA" sz="3200" smtClean="0">
                <a:latin typeface="Gill Sans MT" pitchFamily="34" charset="0"/>
              </a:rPr>
              <a:t>Services </a:t>
            </a:r>
          </a:p>
          <a:p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Traitement d’abord</a:t>
            </a:r>
            <a:endParaRPr lang="fr-CA" dirty="0"/>
          </a:p>
        </p:txBody>
      </p:sp>
      <p:pic>
        <p:nvPicPr>
          <p:cNvPr id="1843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9531" r="-9531"/>
          <a:stretch>
            <a:fillRect/>
          </a:stretch>
        </p:blipFill>
        <p:spPr>
          <a:xfrm>
            <a:off x="1335088" y="1885950"/>
            <a:ext cx="6481762" cy="408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Changement de Cap</a:t>
            </a:r>
            <a:endParaRPr lang="fr-CA" dirty="0"/>
          </a:p>
        </p:txBody>
      </p:sp>
      <p:pic>
        <p:nvPicPr>
          <p:cNvPr id="1945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l="-3270" r="-3270"/>
          <a:stretch>
            <a:fillRect/>
          </a:stretch>
        </p:blipFill>
        <p:spPr>
          <a:xfrm>
            <a:off x="627063" y="1239838"/>
            <a:ext cx="7620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032592"/>
            <a:ext cx="5027083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Logement d’abord</a:t>
            </a:r>
            <a:endParaRPr lang="fr-CA" dirty="0"/>
          </a:p>
        </p:txBody>
      </p:sp>
      <p:sp>
        <p:nvSpPr>
          <p:cNvPr id="4" name="Bulle ronde 3"/>
          <p:cNvSpPr/>
          <p:nvPr/>
        </p:nvSpPr>
        <p:spPr>
          <a:xfrm>
            <a:off x="3556000" y="1616075"/>
            <a:ext cx="2433638" cy="61277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Accès à un logement</a:t>
            </a:r>
          </a:p>
        </p:txBody>
      </p:sp>
      <p:sp>
        <p:nvSpPr>
          <p:cNvPr id="5" name="Bulle ronde 4"/>
          <p:cNvSpPr/>
          <p:nvPr/>
        </p:nvSpPr>
        <p:spPr>
          <a:xfrm>
            <a:off x="5545138" y="4138613"/>
            <a:ext cx="2508250" cy="61277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Apprendre dans le milieu naturel</a:t>
            </a:r>
          </a:p>
        </p:txBody>
      </p:sp>
      <p:sp>
        <p:nvSpPr>
          <p:cNvPr id="7" name="Bulle ronde 6"/>
          <p:cNvSpPr/>
          <p:nvPr/>
        </p:nvSpPr>
        <p:spPr>
          <a:xfrm>
            <a:off x="457200" y="1693863"/>
            <a:ext cx="1792288" cy="61277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Inclusion sociale</a:t>
            </a:r>
          </a:p>
        </p:txBody>
      </p:sp>
      <p:sp>
        <p:nvSpPr>
          <p:cNvPr id="8" name="Bulle ronde 7"/>
          <p:cNvSpPr/>
          <p:nvPr/>
        </p:nvSpPr>
        <p:spPr>
          <a:xfrm>
            <a:off x="5545138" y="2465388"/>
            <a:ext cx="2087562" cy="89058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Service de soutien à domicile</a:t>
            </a:r>
          </a:p>
        </p:txBody>
      </p:sp>
      <p:sp>
        <p:nvSpPr>
          <p:cNvPr id="9" name="Bulle ronde 8"/>
          <p:cNvSpPr/>
          <p:nvPr/>
        </p:nvSpPr>
        <p:spPr>
          <a:xfrm>
            <a:off x="5545138" y="5524500"/>
            <a:ext cx="2424112" cy="89852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Miser sur les forces et le potentiel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smtClean="0"/>
              <a:t>Changement de modèle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Font typeface="Arial" charset="0"/>
              <a:buNone/>
            </a:pPr>
            <a:endParaRPr lang="fr-CA" smtClean="0"/>
          </a:p>
          <a:p>
            <a:pPr marL="114300" indent="0">
              <a:lnSpc>
                <a:spcPct val="90000"/>
              </a:lnSpc>
            </a:pPr>
            <a:r>
              <a:rPr lang="fr-CA" smtClean="0"/>
              <a:t>Projet pour 20 jeunes au lieu de 7 jeunes</a:t>
            </a:r>
          </a:p>
          <a:p>
            <a:pPr marL="114300" indent="0">
              <a:lnSpc>
                <a:spcPct val="90000"/>
              </a:lnSpc>
            </a:pPr>
            <a:r>
              <a:rPr lang="fr-CA" smtClean="0"/>
              <a:t>Statut de résident à locataire (bail=stabilité)</a:t>
            </a:r>
          </a:p>
          <a:p>
            <a:pPr marL="114300" indent="0">
              <a:lnSpc>
                <a:spcPct val="90000"/>
              </a:lnSpc>
            </a:pPr>
            <a:r>
              <a:rPr lang="fr-CA" smtClean="0"/>
              <a:t>Recherche de logement</a:t>
            </a:r>
          </a:p>
          <a:p>
            <a:pPr marL="114300" indent="0">
              <a:lnSpc>
                <a:spcPct val="90000"/>
              </a:lnSpc>
            </a:pPr>
            <a:r>
              <a:rPr lang="fr-CA" smtClean="0"/>
              <a:t>Partenaires-propriétaires (entente)</a:t>
            </a:r>
          </a:p>
          <a:p>
            <a:pPr marL="114300" indent="0">
              <a:lnSpc>
                <a:spcPct val="90000"/>
              </a:lnSpc>
            </a:pPr>
            <a:r>
              <a:rPr lang="fr-CA" smtClean="0"/>
              <a:t>Soutien à l’installation</a:t>
            </a:r>
          </a:p>
          <a:p>
            <a:pPr marL="114300" indent="0">
              <a:lnSpc>
                <a:spcPct val="90000"/>
              </a:lnSpc>
              <a:buFont typeface="Arial" charset="0"/>
              <a:buNone/>
            </a:pPr>
            <a:r>
              <a:rPr lang="fr-CA" smtClean="0"/>
              <a:t>	visite de logements</a:t>
            </a:r>
          </a:p>
          <a:p>
            <a:pPr marL="114300" indent="0">
              <a:lnSpc>
                <a:spcPct val="90000"/>
              </a:lnSpc>
              <a:buFont typeface="Arial" charset="0"/>
              <a:buNone/>
            </a:pPr>
            <a:r>
              <a:rPr lang="fr-CA" smtClean="0"/>
              <a:t>	signature du bail</a:t>
            </a:r>
          </a:p>
          <a:p>
            <a:pPr marL="114300" indent="0">
              <a:lnSpc>
                <a:spcPct val="90000"/>
              </a:lnSpc>
              <a:buFont typeface="Arial" charset="0"/>
              <a:buNone/>
            </a:pPr>
            <a:r>
              <a:rPr lang="fr-CA" smtClean="0"/>
              <a:t>	achat de meubles et équipement</a:t>
            </a:r>
          </a:p>
          <a:p>
            <a:pPr marL="114300" indent="0">
              <a:lnSpc>
                <a:spcPct val="90000"/>
              </a:lnSpc>
              <a:buFont typeface="Arial" charset="0"/>
              <a:buNone/>
            </a:pPr>
            <a:r>
              <a:rPr lang="fr-CA" smtClean="0"/>
              <a:t>	etc.</a:t>
            </a:r>
          </a:p>
          <a:p>
            <a:pPr marL="114300" indent="0">
              <a:lnSpc>
                <a:spcPct val="90000"/>
              </a:lnSpc>
            </a:pPr>
            <a:r>
              <a:rPr lang="fr-CA" smtClean="0"/>
              <a:t>Supplément au loyer</a:t>
            </a:r>
          </a:p>
          <a:p>
            <a:pPr marL="114300" indent="0">
              <a:lnSpc>
                <a:spcPct val="90000"/>
              </a:lnSpc>
            </a:pPr>
            <a:r>
              <a:rPr lang="fr-CA" smtClean="0"/>
              <a:t>Fiducie</a:t>
            </a:r>
          </a:p>
          <a:p>
            <a:pPr marL="114300" indent="0">
              <a:lnSpc>
                <a:spcPct val="90000"/>
              </a:lnSpc>
              <a:buFont typeface="Arial" charset="0"/>
              <a:buNone/>
            </a:pPr>
            <a:r>
              <a:rPr lang="fr-CA" smtClean="0"/>
              <a:t>	</a:t>
            </a:r>
          </a:p>
          <a:p>
            <a:pPr marL="114300" indent="0">
              <a:lnSpc>
                <a:spcPct val="90000"/>
              </a:lnSpc>
            </a:pPr>
            <a:endParaRPr lang="fr-CA" smtClean="0"/>
          </a:p>
        </p:txBody>
      </p:sp>
      <p:pic>
        <p:nvPicPr>
          <p:cNvPr id="22531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4219575"/>
            <a:ext cx="23669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638" y="298450"/>
            <a:ext cx="7802562" cy="1143000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fr-CA" sz="3200" dirty="0" smtClean="0"/>
              <a:t>Pourquoi privilégier les logements indépendants et permanents dès que possible?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4013"/>
            <a:ext cx="7620000" cy="4800600"/>
          </a:xfrm>
        </p:spPr>
        <p:txBody>
          <a:bodyPr>
            <a:normAutofit/>
          </a:bodyPr>
          <a:lstStyle/>
          <a:p>
            <a:endParaRPr lang="fr-CA" smtClean="0"/>
          </a:p>
          <a:p>
            <a:r>
              <a:rPr lang="fr-CA" smtClean="0"/>
              <a:t>C’est le choix de la majorité des personnes</a:t>
            </a:r>
          </a:p>
          <a:p>
            <a:pPr>
              <a:buFont typeface="Arial" charset="0"/>
              <a:buNone/>
            </a:pPr>
            <a:endParaRPr lang="fr-CA" smtClean="0"/>
          </a:p>
          <a:p>
            <a:pPr algn="ctr">
              <a:buFont typeface="Arial" charset="0"/>
              <a:buNone/>
            </a:pPr>
            <a:r>
              <a:rPr lang="fr-CA" sz="3600" smtClean="0"/>
              <a:t>Alors on commence par là</a:t>
            </a:r>
          </a:p>
          <a:p>
            <a:endParaRPr lang="fr-CA" smtClean="0"/>
          </a:p>
          <a:p>
            <a:r>
              <a:rPr lang="fr-CA" smtClean="0"/>
              <a:t>Cohérence avec l’approche sur le rétablissement en santé mentale</a:t>
            </a:r>
          </a:p>
          <a:p>
            <a:r>
              <a:rPr lang="fr-CA" smtClean="0"/>
              <a:t>Respecter le choix de la personne</a:t>
            </a:r>
          </a:p>
          <a:p>
            <a:r>
              <a:rPr lang="fr-CA" smtClean="0"/>
              <a:t>Encourager l’intégration dans le milieu naturel</a:t>
            </a:r>
          </a:p>
          <a:p>
            <a:pPr>
              <a:buFont typeface="Arial" charset="0"/>
              <a:buNone/>
            </a:pPr>
            <a:endParaRPr lang="fr-CA" smtClean="0"/>
          </a:p>
          <a:p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609</Words>
  <Application>Microsoft Office PowerPoint</Application>
  <PresentationFormat>Affichage à l'écran (4:3)</PresentationFormat>
  <Paragraphs>115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Ajdacency</vt:lpstr>
      <vt:lpstr>Présentation PowerPoint</vt:lpstr>
      <vt:lpstr>Objectif</vt:lpstr>
      <vt:lpstr>La commande</vt:lpstr>
      <vt:lpstr>Modèle traditionnel</vt:lpstr>
      <vt:lpstr>Traitement d’abord</vt:lpstr>
      <vt:lpstr>Changement de Cap</vt:lpstr>
      <vt:lpstr>Logement d’abord</vt:lpstr>
      <vt:lpstr>Changement de modèle</vt:lpstr>
      <vt:lpstr>Pourquoi privilégier les logements indépendants et permanents dès que possible?</vt:lpstr>
      <vt:lpstr>Mais il fallait définir l’intervention plus précisément</vt:lpstr>
      <vt:lpstr>Le rôle de l’intervenant est primordial  pour la réussite</vt:lpstr>
      <vt:lpstr>Encourager une transition saine vers l’âge adulte</vt:lpstr>
      <vt:lpstr>Filet de sécurité-Gestion des risques</vt:lpstr>
      <vt:lpstr>CLIP</vt:lpstr>
      <vt:lpstr>Un modèle parmi d’autres</vt:lpstr>
      <vt:lpstr>À suivre  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Sonia Côté</dc:creator>
  <cp:lastModifiedBy>Dorice Grenier</cp:lastModifiedBy>
  <cp:revision>29</cp:revision>
  <dcterms:created xsi:type="dcterms:W3CDTF">2014-05-05T04:07:48Z</dcterms:created>
  <dcterms:modified xsi:type="dcterms:W3CDTF">2014-06-25T18:50:24Z</dcterms:modified>
</cp:coreProperties>
</file>