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662" r:id="rId3"/>
    <p:sldId id="638" r:id="rId4"/>
    <p:sldId id="644" r:id="rId5"/>
    <p:sldId id="643" r:id="rId6"/>
    <p:sldId id="645" r:id="rId7"/>
    <p:sldId id="646" r:id="rId8"/>
    <p:sldId id="647" r:id="rId9"/>
    <p:sldId id="648" r:id="rId10"/>
    <p:sldId id="649" r:id="rId11"/>
    <p:sldId id="655" r:id="rId12"/>
    <p:sldId id="656" r:id="rId13"/>
    <p:sldId id="658" r:id="rId14"/>
    <p:sldId id="660" r:id="rId15"/>
    <p:sldId id="661" r:id="rId16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86404" autoAdjust="0"/>
  </p:normalViewPr>
  <p:slideViewPr>
    <p:cSldViewPr>
      <p:cViewPr>
        <p:scale>
          <a:sx n="60" d="100"/>
          <a:sy n="60" d="100"/>
        </p:scale>
        <p:origin x="-1356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45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E0634-C32F-494B-9E6B-500AF91706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96A7D9B-F639-4A55-BC2B-8E3C5A710FED}">
      <dgm:prSet phldrT="[Texte]" custT="1"/>
      <dgm:spPr>
        <a:solidFill>
          <a:schemeClr val="tx2">
            <a:lumMod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r-CA" sz="3200" dirty="0" smtClean="0"/>
            <a:t>Les ingrédients du rétablissement</a:t>
          </a:r>
          <a:endParaRPr lang="fr-CA" sz="3200" dirty="0"/>
        </a:p>
      </dgm:t>
    </dgm:pt>
    <dgm:pt modelId="{B4ACAA09-627D-49C8-BA0D-AE0C79D940DA}" type="parTrans" cxnId="{FCBDFC6F-8FA6-48A3-8C2F-09C782F62177}">
      <dgm:prSet/>
      <dgm:spPr/>
      <dgm:t>
        <a:bodyPr/>
        <a:lstStyle/>
        <a:p>
          <a:endParaRPr lang="fr-CA"/>
        </a:p>
      </dgm:t>
    </dgm:pt>
    <dgm:pt modelId="{B76A2CAD-CD02-4F7F-BBAB-3811A81E62D7}" type="sibTrans" cxnId="{FCBDFC6F-8FA6-48A3-8C2F-09C782F62177}">
      <dgm:prSet/>
      <dgm:spPr/>
      <dgm:t>
        <a:bodyPr/>
        <a:lstStyle/>
        <a:p>
          <a:endParaRPr lang="fr-CA"/>
        </a:p>
      </dgm:t>
    </dgm:pt>
    <dgm:pt modelId="{77F72F24-63EC-4001-8691-B4BB165F3036}">
      <dgm:prSet phldrT="[Texte]"/>
      <dgm:spPr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r-CA" dirty="0" smtClean="0"/>
            <a:t>Amorcer le mouvement</a:t>
          </a:r>
          <a:endParaRPr lang="fr-CA" dirty="0"/>
        </a:p>
      </dgm:t>
    </dgm:pt>
    <dgm:pt modelId="{EA558713-9CDD-4E7C-9111-2830AAC8D181}" type="parTrans" cxnId="{975B268A-4E2E-43DD-81B5-629EFFBB1FE7}">
      <dgm:prSet/>
      <dgm:spPr/>
      <dgm:t>
        <a:bodyPr/>
        <a:lstStyle/>
        <a:p>
          <a:endParaRPr lang="fr-CA"/>
        </a:p>
      </dgm:t>
    </dgm:pt>
    <dgm:pt modelId="{C97A5A06-0DF5-45AE-9D1C-8BFBE8829015}" type="sibTrans" cxnId="{975B268A-4E2E-43DD-81B5-629EFFBB1FE7}">
      <dgm:prSet/>
      <dgm:spPr/>
      <dgm:t>
        <a:bodyPr/>
        <a:lstStyle/>
        <a:p>
          <a:endParaRPr lang="fr-CA"/>
        </a:p>
      </dgm:t>
    </dgm:pt>
    <dgm:pt modelId="{F2CD3D64-C03B-41EC-83BB-64075476869B}">
      <dgm:prSet phldrT="[Texte]"/>
      <dgm:spPr>
        <a:solidFill>
          <a:schemeClr val="tx2">
            <a:lumMod val="2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r-CA" dirty="0" smtClean="0"/>
            <a:t>Le rétablissement dans l’organisation des services</a:t>
          </a:r>
          <a:endParaRPr lang="fr-CA" dirty="0"/>
        </a:p>
      </dgm:t>
    </dgm:pt>
    <dgm:pt modelId="{5FF64283-B522-4C63-8B14-715C73DF443B}" type="parTrans" cxnId="{B6400D85-1EF6-4620-AFB4-56B820F8CCD8}">
      <dgm:prSet/>
      <dgm:spPr/>
      <dgm:t>
        <a:bodyPr/>
        <a:lstStyle/>
        <a:p>
          <a:endParaRPr lang="fr-CA"/>
        </a:p>
      </dgm:t>
    </dgm:pt>
    <dgm:pt modelId="{64404FD1-99C1-44A7-9AEC-459284240B54}" type="sibTrans" cxnId="{B6400D85-1EF6-4620-AFB4-56B820F8CCD8}">
      <dgm:prSet/>
      <dgm:spPr/>
      <dgm:t>
        <a:bodyPr/>
        <a:lstStyle/>
        <a:p>
          <a:endParaRPr lang="fr-CA"/>
        </a:p>
      </dgm:t>
    </dgm:pt>
    <dgm:pt modelId="{EEAAA752-70C8-4FD7-9DAF-A3B75968C399}" type="pres">
      <dgm:prSet presAssocID="{D34E0634-C32F-494B-9E6B-500AF91706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6C63B102-4D20-4F71-9E2F-87470F77D940}" type="pres">
      <dgm:prSet presAssocID="{496A7D9B-F639-4A55-BC2B-8E3C5A710FED}" presName="parentLin" presStyleCnt="0"/>
      <dgm:spPr/>
    </dgm:pt>
    <dgm:pt modelId="{538FB6D6-AA23-4E3D-BCCD-BBC847BC1258}" type="pres">
      <dgm:prSet presAssocID="{496A7D9B-F639-4A55-BC2B-8E3C5A710FED}" presName="parentLeftMargin" presStyleLbl="node1" presStyleIdx="0" presStyleCnt="3"/>
      <dgm:spPr/>
      <dgm:t>
        <a:bodyPr/>
        <a:lstStyle/>
        <a:p>
          <a:endParaRPr lang="fr-CA"/>
        </a:p>
      </dgm:t>
    </dgm:pt>
    <dgm:pt modelId="{007C1151-D2B5-4B9A-A3DF-153D8EC455C6}" type="pres">
      <dgm:prSet presAssocID="{496A7D9B-F639-4A55-BC2B-8E3C5A710FED}" presName="parentText" presStyleLbl="node1" presStyleIdx="0" presStyleCnt="3" custScaleX="150037" custLinFactNeighborX="12599" custLinFactNeighborY="8887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0C7A35A-0FF4-4685-B4EB-C1A9FA02F05E}" type="pres">
      <dgm:prSet presAssocID="{496A7D9B-F639-4A55-BC2B-8E3C5A710FED}" presName="negativeSpace" presStyleCnt="0"/>
      <dgm:spPr/>
    </dgm:pt>
    <dgm:pt modelId="{A3433FD6-7860-4AF0-882E-BC5BEB2F468A}" type="pres">
      <dgm:prSet presAssocID="{496A7D9B-F639-4A55-BC2B-8E3C5A710FED}" presName="childText" presStyleLbl="conFgAcc1" presStyleIdx="0" presStyleCnt="3">
        <dgm:presLayoutVars>
          <dgm:bulletEnabled val="1"/>
        </dgm:presLayoutVars>
      </dgm:prSet>
      <dgm:spPr>
        <a:solidFill>
          <a:schemeClr val="tx2">
            <a:lumMod val="1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r-CA"/>
        </a:p>
      </dgm:t>
    </dgm:pt>
    <dgm:pt modelId="{A6AFB936-B0D5-4816-A72E-3BE16ECA6232}" type="pres">
      <dgm:prSet presAssocID="{B76A2CAD-CD02-4F7F-BBAB-3811A81E62D7}" presName="spaceBetweenRectangles" presStyleCnt="0"/>
      <dgm:spPr/>
    </dgm:pt>
    <dgm:pt modelId="{035CFC90-7D2F-41B1-A4E7-0064B9F2BDB5}" type="pres">
      <dgm:prSet presAssocID="{77F72F24-63EC-4001-8691-B4BB165F3036}" presName="parentLin" presStyleCnt="0"/>
      <dgm:spPr/>
    </dgm:pt>
    <dgm:pt modelId="{C00B85E2-12AF-42C1-B050-BC37950E8B06}" type="pres">
      <dgm:prSet presAssocID="{77F72F24-63EC-4001-8691-B4BB165F3036}" presName="parentLeftMargin" presStyleLbl="node1" presStyleIdx="0" presStyleCnt="3"/>
      <dgm:spPr/>
      <dgm:t>
        <a:bodyPr/>
        <a:lstStyle/>
        <a:p>
          <a:endParaRPr lang="fr-CA"/>
        </a:p>
      </dgm:t>
    </dgm:pt>
    <dgm:pt modelId="{DA450A7F-BD5E-447A-BB23-D68E7677080A}" type="pres">
      <dgm:prSet presAssocID="{77F72F24-63EC-4001-8691-B4BB165F3036}" presName="parentText" presStyleLbl="node1" presStyleIdx="1" presStyleCnt="3" custScaleX="140544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5001807-D6E6-42ED-9688-F9474332C950}" type="pres">
      <dgm:prSet presAssocID="{77F72F24-63EC-4001-8691-B4BB165F3036}" presName="negativeSpace" presStyleCnt="0"/>
      <dgm:spPr/>
    </dgm:pt>
    <dgm:pt modelId="{95CA1206-DE59-4B1D-99D9-B2F644AC7930}" type="pres">
      <dgm:prSet presAssocID="{77F72F24-63EC-4001-8691-B4BB165F3036}" presName="childText" presStyleLbl="conFgAcc1" presStyleIdx="1" presStyleCnt="3">
        <dgm:presLayoutVars>
          <dgm:bulletEnabled val="1"/>
        </dgm:presLayoutVars>
      </dgm:prSet>
      <dgm:spPr>
        <a:solidFill>
          <a:schemeClr val="tx2">
            <a:lumMod val="1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r-CA"/>
        </a:p>
      </dgm:t>
    </dgm:pt>
    <dgm:pt modelId="{987655F6-3064-418F-87BA-80B6936CB026}" type="pres">
      <dgm:prSet presAssocID="{C97A5A06-0DF5-45AE-9D1C-8BFBE8829015}" presName="spaceBetweenRectangles" presStyleCnt="0"/>
      <dgm:spPr/>
    </dgm:pt>
    <dgm:pt modelId="{4A759795-11C5-46EC-987A-9705C21A1D7F}" type="pres">
      <dgm:prSet presAssocID="{F2CD3D64-C03B-41EC-83BB-64075476869B}" presName="parentLin" presStyleCnt="0"/>
      <dgm:spPr/>
    </dgm:pt>
    <dgm:pt modelId="{FDD9C886-3A7E-499B-A567-1EC55FB94566}" type="pres">
      <dgm:prSet presAssocID="{F2CD3D64-C03B-41EC-83BB-64075476869B}" presName="parentLeftMargin" presStyleLbl="node1" presStyleIdx="1" presStyleCnt="3"/>
      <dgm:spPr/>
      <dgm:t>
        <a:bodyPr/>
        <a:lstStyle/>
        <a:p>
          <a:endParaRPr lang="fr-CA"/>
        </a:p>
      </dgm:t>
    </dgm:pt>
    <dgm:pt modelId="{8A6523EE-F74A-408D-976D-C088BDD313A6}" type="pres">
      <dgm:prSet presAssocID="{F2CD3D64-C03B-41EC-83BB-64075476869B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37845F5-89A6-41B4-9DC2-BE5C1B175E6F}" type="pres">
      <dgm:prSet presAssocID="{F2CD3D64-C03B-41EC-83BB-64075476869B}" presName="negativeSpace" presStyleCnt="0"/>
      <dgm:spPr/>
    </dgm:pt>
    <dgm:pt modelId="{43E42156-E2A4-4ED8-AD02-C7AB79FD06F7}" type="pres">
      <dgm:prSet presAssocID="{F2CD3D64-C03B-41EC-83BB-64075476869B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10000"/>
            <a:alpha val="9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r-CA"/>
        </a:p>
      </dgm:t>
    </dgm:pt>
  </dgm:ptLst>
  <dgm:cxnLst>
    <dgm:cxn modelId="{278D58B9-0702-49CD-AE9E-B0934A95898C}" type="presOf" srcId="{496A7D9B-F639-4A55-BC2B-8E3C5A710FED}" destId="{007C1151-D2B5-4B9A-A3DF-153D8EC455C6}" srcOrd="1" destOrd="0" presId="urn:microsoft.com/office/officeart/2005/8/layout/list1"/>
    <dgm:cxn modelId="{1AF5D2AA-6B96-42B0-9A73-D0029C83FC29}" type="presOf" srcId="{77F72F24-63EC-4001-8691-B4BB165F3036}" destId="{C00B85E2-12AF-42C1-B050-BC37950E8B06}" srcOrd="0" destOrd="0" presId="urn:microsoft.com/office/officeart/2005/8/layout/list1"/>
    <dgm:cxn modelId="{94909287-8371-4DDD-BD2B-5DF574A82831}" type="presOf" srcId="{D34E0634-C32F-494B-9E6B-500AF91706F7}" destId="{EEAAA752-70C8-4FD7-9DAF-A3B75968C399}" srcOrd="0" destOrd="0" presId="urn:microsoft.com/office/officeart/2005/8/layout/list1"/>
    <dgm:cxn modelId="{26ADB39A-E56F-446F-B737-33A175922D46}" type="presOf" srcId="{F2CD3D64-C03B-41EC-83BB-64075476869B}" destId="{FDD9C886-3A7E-499B-A567-1EC55FB94566}" srcOrd="0" destOrd="0" presId="urn:microsoft.com/office/officeart/2005/8/layout/list1"/>
    <dgm:cxn modelId="{CAE4717E-072A-4B79-BBCB-AD8FB8C6A183}" type="presOf" srcId="{F2CD3D64-C03B-41EC-83BB-64075476869B}" destId="{8A6523EE-F74A-408D-976D-C088BDD313A6}" srcOrd="1" destOrd="0" presId="urn:microsoft.com/office/officeart/2005/8/layout/list1"/>
    <dgm:cxn modelId="{FCBDFC6F-8FA6-48A3-8C2F-09C782F62177}" srcId="{D34E0634-C32F-494B-9E6B-500AF91706F7}" destId="{496A7D9B-F639-4A55-BC2B-8E3C5A710FED}" srcOrd="0" destOrd="0" parTransId="{B4ACAA09-627D-49C8-BA0D-AE0C79D940DA}" sibTransId="{B76A2CAD-CD02-4F7F-BBAB-3811A81E62D7}"/>
    <dgm:cxn modelId="{B6400D85-1EF6-4620-AFB4-56B820F8CCD8}" srcId="{D34E0634-C32F-494B-9E6B-500AF91706F7}" destId="{F2CD3D64-C03B-41EC-83BB-64075476869B}" srcOrd="2" destOrd="0" parTransId="{5FF64283-B522-4C63-8B14-715C73DF443B}" sibTransId="{64404FD1-99C1-44A7-9AEC-459284240B54}"/>
    <dgm:cxn modelId="{715DAD5A-27F0-4696-ACDF-703B0B6A5405}" type="presOf" srcId="{77F72F24-63EC-4001-8691-B4BB165F3036}" destId="{DA450A7F-BD5E-447A-BB23-D68E7677080A}" srcOrd="1" destOrd="0" presId="urn:microsoft.com/office/officeart/2005/8/layout/list1"/>
    <dgm:cxn modelId="{6B853FDF-39DA-4306-944A-106CCC585D23}" type="presOf" srcId="{496A7D9B-F639-4A55-BC2B-8E3C5A710FED}" destId="{538FB6D6-AA23-4E3D-BCCD-BBC847BC1258}" srcOrd="0" destOrd="0" presId="urn:microsoft.com/office/officeart/2005/8/layout/list1"/>
    <dgm:cxn modelId="{975B268A-4E2E-43DD-81B5-629EFFBB1FE7}" srcId="{D34E0634-C32F-494B-9E6B-500AF91706F7}" destId="{77F72F24-63EC-4001-8691-B4BB165F3036}" srcOrd="1" destOrd="0" parTransId="{EA558713-9CDD-4E7C-9111-2830AAC8D181}" sibTransId="{C97A5A06-0DF5-45AE-9D1C-8BFBE8829015}"/>
    <dgm:cxn modelId="{436D7DF2-41DA-414E-9156-FD45597EAFCD}" type="presParOf" srcId="{EEAAA752-70C8-4FD7-9DAF-A3B75968C399}" destId="{6C63B102-4D20-4F71-9E2F-87470F77D940}" srcOrd="0" destOrd="0" presId="urn:microsoft.com/office/officeart/2005/8/layout/list1"/>
    <dgm:cxn modelId="{EDFD38D6-CDCF-43DE-B253-8CF0A158F33E}" type="presParOf" srcId="{6C63B102-4D20-4F71-9E2F-87470F77D940}" destId="{538FB6D6-AA23-4E3D-BCCD-BBC847BC1258}" srcOrd="0" destOrd="0" presId="urn:microsoft.com/office/officeart/2005/8/layout/list1"/>
    <dgm:cxn modelId="{552F8745-41ED-46FC-91A5-A88A764FFA6A}" type="presParOf" srcId="{6C63B102-4D20-4F71-9E2F-87470F77D940}" destId="{007C1151-D2B5-4B9A-A3DF-153D8EC455C6}" srcOrd="1" destOrd="0" presId="urn:microsoft.com/office/officeart/2005/8/layout/list1"/>
    <dgm:cxn modelId="{878F45FE-9D5F-4F70-8CBC-2E91297188E8}" type="presParOf" srcId="{EEAAA752-70C8-4FD7-9DAF-A3B75968C399}" destId="{30C7A35A-0FF4-4685-B4EB-C1A9FA02F05E}" srcOrd="1" destOrd="0" presId="urn:microsoft.com/office/officeart/2005/8/layout/list1"/>
    <dgm:cxn modelId="{2A1DC548-9769-4D63-BC34-1F8ED7C19A27}" type="presParOf" srcId="{EEAAA752-70C8-4FD7-9DAF-A3B75968C399}" destId="{A3433FD6-7860-4AF0-882E-BC5BEB2F468A}" srcOrd="2" destOrd="0" presId="urn:microsoft.com/office/officeart/2005/8/layout/list1"/>
    <dgm:cxn modelId="{AF296C3C-7443-48D7-A5CE-65AA872894BD}" type="presParOf" srcId="{EEAAA752-70C8-4FD7-9DAF-A3B75968C399}" destId="{A6AFB936-B0D5-4816-A72E-3BE16ECA6232}" srcOrd="3" destOrd="0" presId="urn:microsoft.com/office/officeart/2005/8/layout/list1"/>
    <dgm:cxn modelId="{78781D0F-647C-4972-95F3-8616AF41C797}" type="presParOf" srcId="{EEAAA752-70C8-4FD7-9DAF-A3B75968C399}" destId="{035CFC90-7D2F-41B1-A4E7-0064B9F2BDB5}" srcOrd="4" destOrd="0" presId="urn:microsoft.com/office/officeart/2005/8/layout/list1"/>
    <dgm:cxn modelId="{6C0AD5AF-5CF3-42C6-946E-9B3E2F7A28ED}" type="presParOf" srcId="{035CFC90-7D2F-41B1-A4E7-0064B9F2BDB5}" destId="{C00B85E2-12AF-42C1-B050-BC37950E8B06}" srcOrd="0" destOrd="0" presId="urn:microsoft.com/office/officeart/2005/8/layout/list1"/>
    <dgm:cxn modelId="{43E9F2DD-CA1F-4A38-8C34-308FBDC130A1}" type="presParOf" srcId="{035CFC90-7D2F-41B1-A4E7-0064B9F2BDB5}" destId="{DA450A7F-BD5E-447A-BB23-D68E7677080A}" srcOrd="1" destOrd="0" presId="urn:microsoft.com/office/officeart/2005/8/layout/list1"/>
    <dgm:cxn modelId="{DA9CBCAD-3318-48EC-8544-09AF1A1512DF}" type="presParOf" srcId="{EEAAA752-70C8-4FD7-9DAF-A3B75968C399}" destId="{C5001807-D6E6-42ED-9688-F9474332C950}" srcOrd="5" destOrd="0" presId="urn:microsoft.com/office/officeart/2005/8/layout/list1"/>
    <dgm:cxn modelId="{3EBA1525-1AE8-4B08-9871-4750D1481B15}" type="presParOf" srcId="{EEAAA752-70C8-4FD7-9DAF-A3B75968C399}" destId="{95CA1206-DE59-4B1D-99D9-B2F644AC7930}" srcOrd="6" destOrd="0" presId="urn:microsoft.com/office/officeart/2005/8/layout/list1"/>
    <dgm:cxn modelId="{B92CF119-5F61-4E95-B0F9-DD0C38DD63BB}" type="presParOf" srcId="{EEAAA752-70C8-4FD7-9DAF-A3B75968C399}" destId="{987655F6-3064-418F-87BA-80B6936CB026}" srcOrd="7" destOrd="0" presId="urn:microsoft.com/office/officeart/2005/8/layout/list1"/>
    <dgm:cxn modelId="{D1300650-F6D6-43B7-B7B8-EBB22AA28055}" type="presParOf" srcId="{EEAAA752-70C8-4FD7-9DAF-A3B75968C399}" destId="{4A759795-11C5-46EC-987A-9705C21A1D7F}" srcOrd="8" destOrd="0" presId="urn:microsoft.com/office/officeart/2005/8/layout/list1"/>
    <dgm:cxn modelId="{779E5C10-0635-49A8-B90B-F243091965A9}" type="presParOf" srcId="{4A759795-11C5-46EC-987A-9705C21A1D7F}" destId="{FDD9C886-3A7E-499B-A567-1EC55FB94566}" srcOrd="0" destOrd="0" presId="urn:microsoft.com/office/officeart/2005/8/layout/list1"/>
    <dgm:cxn modelId="{279684D4-832F-49CC-ACE7-D7BB7D8271E0}" type="presParOf" srcId="{4A759795-11C5-46EC-987A-9705C21A1D7F}" destId="{8A6523EE-F74A-408D-976D-C088BDD313A6}" srcOrd="1" destOrd="0" presId="urn:microsoft.com/office/officeart/2005/8/layout/list1"/>
    <dgm:cxn modelId="{0BF41A48-4B53-4572-BF74-16E62CD9EE87}" type="presParOf" srcId="{EEAAA752-70C8-4FD7-9DAF-A3B75968C399}" destId="{D37845F5-89A6-41B4-9DC2-BE5C1B175E6F}" srcOrd="9" destOrd="0" presId="urn:microsoft.com/office/officeart/2005/8/layout/list1"/>
    <dgm:cxn modelId="{161E1F9C-0167-4949-AEB5-492D7768830A}" type="presParOf" srcId="{EEAAA752-70C8-4FD7-9DAF-A3B75968C399}" destId="{43E42156-E2A4-4ED8-AD02-C7AB79FD06F7}" srcOrd="10" destOrd="0" presId="urn:microsoft.com/office/officeart/2005/8/layout/list1"/>
  </dgm:cxnLst>
  <dgm:bg>
    <a:solidFill>
      <a:schemeClr val="accent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 lIns="274320"/>
        <a:lstStyle/>
        <a:p>
          <a:pPr algn="l" defTabSz="914400">
            <a:buNone/>
          </a:pPr>
          <a:r>
            <a:rPr lang="fr-CA" sz="2000" b="1" dirty="0" smtClean="0">
              <a:solidFill>
                <a:schemeClr val="tx2">
                  <a:lumMod val="10000"/>
                </a:schemeClr>
              </a:solidFill>
            </a:rPr>
            <a:t>La force des liens et des alliances entre les acteurs offrant des services (établissements publics, organismes, communautés., etc.) </a:t>
          </a:r>
          <a:endParaRPr lang="fr-FR" sz="2000" b="1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DE3D2741-EF75-40BE-A2AA-C4466FBCF7D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lIns="274320"/>
        <a:lstStyle/>
        <a:p>
          <a:pPr algn="l" defTabSz="914400">
            <a:buNone/>
          </a:pPr>
          <a:r>
            <a:rPr lang="fr-CA" sz="2000" b="1" dirty="0" smtClean="0">
              <a:solidFill>
                <a:schemeClr val="tx2">
                  <a:lumMod val="10000"/>
                </a:schemeClr>
              </a:solidFill>
            </a:rPr>
            <a:t>Un regard à l’intérieur de votre ressource</a:t>
          </a:r>
          <a:endParaRPr lang="fr-FR" sz="2000" b="1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C61D8196-80BB-4D35-BD13-D0C1DA8131BC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 defTabSz="914400">
            <a:buNone/>
          </a:pPr>
          <a:r>
            <a:rPr lang="fr-CA" sz="2000" b="1" dirty="0" smtClean="0">
              <a:solidFill>
                <a:schemeClr val="tx2">
                  <a:lumMod val="10000"/>
                </a:schemeClr>
              </a:solidFill>
            </a:rPr>
            <a:t>Vue d’ensemble de l’offre régionale de services</a:t>
          </a:r>
          <a:endParaRPr lang="fr-FR" sz="2000" b="1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839AC780-13A5-4FAA-B635-2E30FD3C676F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 defTabSz="914400">
            <a:buNone/>
          </a:pPr>
          <a:r>
            <a:rPr lang="fr-CA" sz="2000" b="1" dirty="0" smtClean="0">
              <a:solidFill>
                <a:schemeClr val="tx2">
                  <a:lumMod val="10000"/>
                </a:schemeClr>
              </a:solidFill>
            </a:rPr>
            <a:t>La participation active des personnes</a:t>
          </a:r>
          <a:endParaRPr lang="fr-FR" sz="2000" b="1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A1E23F44-E6DA-471D-A9FB-55025F56A5F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 lIns="274320"/>
        <a:lstStyle/>
        <a:p>
          <a:pPr algn="l" defTabSz="914400">
            <a:buNone/>
          </a:pPr>
          <a:r>
            <a:rPr lang="fr-CA" sz="2000" b="1" dirty="0" smtClean="0">
              <a:solidFill>
                <a:schemeClr val="tx2">
                  <a:lumMod val="10000"/>
                </a:schemeClr>
              </a:solidFill>
            </a:rPr>
            <a:t>Le rôle du pair aidant dans l’organisation de services</a:t>
          </a:r>
          <a:endParaRPr lang="fr-FR" sz="2000" b="1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fr-FR" sz="2800" noProof="0"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8B82C056-6D44-4EC6-B428-208028A042F5}" type="pres">
      <dgm:prSet presAssocID="{DE3D2741-EF75-40BE-A2AA-C4466FBCF7D9}" presName="img" presStyleLbl="fgImgPlace1" presStyleIdx="1" presStyleCnt="5" custFlipVert="0"/>
      <dgm:spPr>
        <a:prstGeom prst="round2Diag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B2BB8AA-4092-4C07-BA8C-D47A4D6D5285}" type="pres">
      <dgm:prSet presAssocID="{C61D8196-80BB-4D35-BD13-D0C1DA8131BC}" presName="img" presStyleLbl="fgImgPlace1" presStyleIdx="2" presStyleCnt="5" custFlipVert="0"/>
      <dgm:spPr>
        <a:prstGeom prst="round2Diag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24DEB7B-AAFE-4777-B8F6-0463A3E03E1B}" type="pres">
      <dgm:prSet presAssocID="{839AC780-13A5-4FAA-B635-2E30FD3C676F}" presName="img" presStyleLbl="fgImgPlace1" presStyleIdx="3" presStyleCnt="5" custFlipVert="0"/>
      <dgm:spPr>
        <a:prstGeom prst="round2Diag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B2C5E68-71D1-45BF-8944-A26400AB737A}" type="pres">
      <dgm:prSet presAssocID="{A1E23F44-E6DA-471D-A9FB-55025F56A5F1}" presName="img" presStyleLbl="fgImgPlace1" presStyleIdx="4" presStyleCnt="5" custFlipVert="0"/>
      <dgm:spPr>
        <a:prstGeom prst="round2Diag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C7CA2F93-EC95-462B-B419-270E28615A58}" type="presOf" srcId="{A1E23F44-E6DA-471D-A9FB-55025F56A5F1}" destId="{9AC0065A-AD2B-4039-BB69-4C346A774888}" srcOrd="1" destOrd="0" presId="urn:microsoft.com/office/officeart/2005/8/layout/vList4#1"/>
    <dgm:cxn modelId="{8C86454E-364D-4501-9C71-EEAFA8C86AEB}" type="presOf" srcId="{A1E23F44-E6DA-471D-A9FB-55025F56A5F1}" destId="{21987A41-88CE-4917-A47B-5C68237DC6A6}" srcOrd="0" destOrd="0" presId="urn:microsoft.com/office/officeart/2005/8/layout/vList4#1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D17F818C-EBC4-4E07-94EE-4B89FACCD034}" type="presOf" srcId="{C61D8196-80BB-4D35-BD13-D0C1DA8131BC}" destId="{A4E1CAE1-4D24-4D7F-A35F-F32935000A10}" srcOrd="1" destOrd="0" presId="urn:microsoft.com/office/officeart/2005/8/layout/vList4#1"/>
    <dgm:cxn modelId="{A2E0C548-DDE7-4F6A-8087-2E3EB17122FC}" type="presOf" srcId="{DE3D2741-EF75-40BE-A2AA-C4466FBCF7D9}" destId="{2F55DC1D-2488-4424-936F-00C76D4A824B}" srcOrd="0" destOrd="0" presId="urn:microsoft.com/office/officeart/2005/8/layout/vList4#1"/>
    <dgm:cxn modelId="{CC6BA382-2383-42B3-8A73-E57A13355162}" type="presOf" srcId="{C61D8196-80BB-4D35-BD13-D0C1DA8131BC}" destId="{CAEE08B3-1990-4730-B352-C1BE95C73039}" srcOrd="0" destOrd="0" presId="urn:microsoft.com/office/officeart/2005/8/layout/vList4#1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5E48ADE9-D0CC-401C-B528-00B77768CE33}" type="presOf" srcId="{2F6F3653-7823-4886-8FE8-5BA461EA5072}" destId="{5EEAA564-2D02-4C79-A0CD-EC5644FDC4FA}" srcOrd="0" destOrd="0" presId="urn:microsoft.com/office/officeart/2005/8/layout/vList4#1"/>
    <dgm:cxn modelId="{B9F1AD1B-2719-499B-9721-6E20118E0BC8}" type="presOf" srcId="{2F6F3653-7823-4886-8FE8-5BA461EA5072}" destId="{2A8EB2AC-5AC5-4E22-91AE-50C3F39A45EA}" srcOrd="1" destOrd="0" presId="urn:microsoft.com/office/officeart/2005/8/layout/vList4#1"/>
    <dgm:cxn modelId="{E2D524F2-7892-4F78-81C5-89C55D5BA0F9}" type="presOf" srcId="{839AC780-13A5-4FAA-B635-2E30FD3C676F}" destId="{A4AC18A5-FE0B-41F7-9A60-BCF3636A933C}" srcOrd="1" destOrd="0" presId="urn:microsoft.com/office/officeart/2005/8/layout/vList4#1"/>
    <dgm:cxn modelId="{4D54F9FD-A5B2-4430-8249-2CAC9C1303B8}" type="presOf" srcId="{DE3D2741-EF75-40BE-A2AA-C4466FBCF7D9}" destId="{F85EA075-D51B-464B-BA17-0A4CB92974CA}" srcOrd="1" destOrd="0" presId="urn:microsoft.com/office/officeart/2005/8/layout/vList4#1"/>
    <dgm:cxn modelId="{395BD6A8-3019-4609-B5B1-A6251C349B9C}" type="presOf" srcId="{839AC780-13A5-4FAA-B635-2E30FD3C676F}" destId="{FD5949A6-095C-41CC-A96A-D3022429CFFC}" srcOrd="0" destOrd="0" presId="urn:microsoft.com/office/officeart/2005/8/layout/vList4#1"/>
    <dgm:cxn modelId="{5CB21DCE-0F1C-41FC-AABC-6A1E75E25221}" type="presOf" srcId="{D50D64BD-6D7B-4E09-8443-719A99590DD2}" destId="{3D04899B-D862-420D-8F49-1893A76AF67C}" srcOrd="0" destOrd="0" presId="urn:microsoft.com/office/officeart/2005/8/layout/vList4#1"/>
    <dgm:cxn modelId="{86B8BF70-A2D0-4F69-9CC4-0E9EA33BFEBA}" type="presParOf" srcId="{3D04899B-D862-420D-8F49-1893A76AF67C}" destId="{B89EC810-71D2-405B-AE08-B442CC946E02}" srcOrd="0" destOrd="0" presId="urn:microsoft.com/office/officeart/2005/8/layout/vList4#1"/>
    <dgm:cxn modelId="{7F6E4EE3-E69E-49DE-B6A7-07D7C21D432D}" type="presParOf" srcId="{B89EC810-71D2-405B-AE08-B442CC946E02}" destId="{5EEAA564-2D02-4C79-A0CD-EC5644FDC4FA}" srcOrd="0" destOrd="0" presId="urn:microsoft.com/office/officeart/2005/8/layout/vList4#1"/>
    <dgm:cxn modelId="{8A1F162E-E137-488C-868E-E8F4D2354BA8}" type="presParOf" srcId="{B89EC810-71D2-405B-AE08-B442CC946E02}" destId="{36133411-8FE4-4491-BA08-56144C63CB99}" srcOrd="1" destOrd="0" presId="urn:microsoft.com/office/officeart/2005/8/layout/vList4#1"/>
    <dgm:cxn modelId="{CD116DB0-3D32-4B1E-87EB-26E026B4AB5F}" type="presParOf" srcId="{B89EC810-71D2-405B-AE08-B442CC946E02}" destId="{2A8EB2AC-5AC5-4E22-91AE-50C3F39A45EA}" srcOrd="2" destOrd="0" presId="urn:microsoft.com/office/officeart/2005/8/layout/vList4#1"/>
    <dgm:cxn modelId="{4062D473-5F6E-4B59-9B6D-BE877ABD2863}" type="presParOf" srcId="{3D04899B-D862-420D-8F49-1893A76AF67C}" destId="{F869A8CC-EF8C-4CFA-9835-B9925813F9A0}" srcOrd="1" destOrd="0" presId="urn:microsoft.com/office/officeart/2005/8/layout/vList4#1"/>
    <dgm:cxn modelId="{4B5DFBF2-D5C8-4083-A02F-944077CF287D}" type="presParOf" srcId="{3D04899B-D862-420D-8F49-1893A76AF67C}" destId="{454B0ABE-DF6A-4B8F-B0CD-89A7FE9A38EA}" srcOrd="2" destOrd="0" presId="urn:microsoft.com/office/officeart/2005/8/layout/vList4#1"/>
    <dgm:cxn modelId="{50152064-34B4-405A-94F4-C65AD16A496F}" type="presParOf" srcId="{454B0ABE-DF6A-4B8F-B0CD-89A7FE9A38EA}" destId="{2F55DC1D-2488-4424-936F-00C76D4A824B}" srcOrd="0" destOrd="0" presId="urn:microsoft.com/office/officeart/2005/8/layout/vList4#1"/>
    <dgm:cxn modelId="{5A676F27-80BA-406E-BBC7-70533FA8DC0F}" type="presParOf" srcId="{454B0ABE-DF6A-4B8F-B0CD-89A7FE9A38EA}" destId="{8B82C056-6D44-4EC6-B428-208028A042F5}" srcOrd="1" destOrd="0" presId="urn:microsoft.com/office/officeart/2005/8/layout/vList4#1"/>
    <dgm:cxn modelId="{D0FFE0DA-F321-47A7-951F-FC63F48BF376}" type="presParOf" srcId="{454B0ABE-DF6A-4B8F-B0CD-89A7FE9A38EA}" destId="{F85EA075-D51B-464B-BA17-0A4CB92974CA}" srcOrd="2" destOrd="0" presId="urn:microsoft.com/office/officeart/2005/8/layout/vList4#1"/>
    <dgm:cxn modelId="{53BC56A7-C6A0-46C0-AD3C-CF00929714EC}" type="presParOf" srcId="{3D04899B-D862-420D-8F49-1893A76AF67C}" destId="{1CCAF248-8652-44C1-84F3-06AC0EFFF8A4}" srcOrd="3" destOrd="0" presId="urn:microsoft.com/office/officeart/2005/8/layout/vList4#1"/>
    <dgm:cxn modelId="{0A2865BF-913B-4AD1-B92D-468844B8BADD}" type="presParOf" srcId="{3D04899B-D862-420D-8F49-1893A76AF67C}" destId="{32A2C8C6-8799-47FD-8C0D-3265B640B303}" srcOrd="4" destOrd="0" presId="urn:microsoft.com/office/officeart/2005/8/layout/vList4#1"/>
    <dgm:cxn modelId="{C4DCDFEB-C3A9-41C0-8D70-CFBE9ECCF722}" type="presParOf" srcId="{32A2C8C6-8799-47FD-8C0D-3265B640B303}" destId="{CAEE08B3-1990-4730-B352-C1BE95C73039}" srcOrd="0" destOrd="0" presId="urn:microsoft.com/office/officeart/2005/8/layout/vList4#1"/>
    <dgm:cxn modelId="{E6DBB6B8-02E2-42A0-8066-401F4261FCFF}" type="presParOf" srcId="{32A2C8C6-8799-47FD-8C0D-3265B640B303}" destId="{0B2BB8AA-4092-4C07-BA8C-D47A4D6D5285}" srcOrd="1" destOrd="0" presId="urn:microsoft.com/office/officeart/2005/8/layout/vList4#1"/>
    <dgm:cxn modelId="{AC25F4D0-CA99-4F13-9854-C33AC7802411}" type="presParOf" srcId="{32A2C8C6-8799-47FD-8C0D-3265B640B303}" destId="{A4E1CAE1-4D24-4D7F-A35F-F32935000A10}" srcOrd="2" destOrd="0" presId="urn:microsoft.com/office/officeart/2005/8/layout/vList4#1"/>
    <dgm:cxn modelId="{0BF29CFC-F3A6-442C-801D-4D8F2FAAFBF0}" type="presParOf" srcId="{3D04899B-D862-420D-8F49-1893A76AF67C}" destId="{520717BE-6B16-4A5A-B4A1-0CCB3B4708E7}" srcOrd="5" destOrd="0" presId="urn:microsoft.com/office/officeart/2005/8/layout/vList4#1"/>
    <dgm:cxn modelId="{7557EACB-E350-4052-9551-8A009EECB016}" type="presParOf" srcId="{3D04899B-D862-420D-8F49-1893A76AF67C}" destId="{2B19E5BF-6084-45E9-A4AF-FDCC112D81D2}" srcOrd="6" destOrd="0" presId="urn:microsoft.com/office/officeart/2005/8/layout/vList4#1"/>
    <dgm:cxn modelId="{398758EC-E340-4B56-843D-7F6F93F35303}" type="presParOf" srcId="{2B19E5BF-6084-45E9-A4AF-FDCC112D81D2}" destId="{FD5949A6-095C-41CC-A96A-D3022429CFFC}" srcOrd="0" destOrd="0" presId="urn:microsoft.com/office/officeart/2005/8/layout/vList4#1"/>
    <dgm:cxn modelId="{A8DDE517-F431-4A5E-864B-E1114DE8F33D}" type="presParOf" srcId="{2B19E5BF-6084-45E9-A4AF-FDCC112D81D2}" destId="{C24DEB7B-AAFE-4777-B8F6-0463A3E03E1B}" srcOrd="1" destOrd="0" presId="urn:microsoft.com/office/officeart/2005/8/layout/vList4#1"/>
    <dgm:cxn modelId="{ECABF24B-1D83-4C3E-BB95-746A359A45E9}" type="presParOf" srcId="{2B19E5BF-6084-45E9-A4AF-FDCC112D81D2}" destId="{A4AC18A5-FE0B-41F7-9A60-BCF3636A933C}" srcOrd="2" destOrd="0" presId="urn:microsoft.com/office/officeart/2005/8/layout/vList4#1"/>
    <dgm:cxn modelId="{F5BA5B91-C5F5-4482-B828-F8E0FD8A0520}" type="presParOf" srcId="{3D04899B-D862-420D-8F49-1893A76AF67C}" destId="{45FC22E6-4E0A-4510-84BB-A948920C6FDA}" srcOrd="7" destOrd="0" presId="urn:microsoft.com/office/officeart/2005/8/layout/vList4#1"/>
    <dgm:cxn modelId="{6A8CDDE9-A8A8-43CF-8D92-FE3C6FD7CEF2}" type="presParOf" srcId="{3D04899B-D862-420D-8F49-1893A76AF67C}" destId="{92D2933D-6B9D-44AD-9181-4F5D8F00793C}" srcOrd="8" destOrd="0" presId="urn:microsoft.com/office/officeart/2005/8/layout/vList4#1"/>
    <dgm:cxn modelId="{8FF5EF77-2B2D-4077-BD0F-4C134C46FE03}" type="presParOf" srcId="{92D2933D-6B9D-44AD-9181-4F5D8F00793C}" destId="{21987A41-88CE-4917-A47B-5C68237DC6A6}" srcOrd="0" destOrd="0" presId="urn:microsoft.com/office/officeart/2005/8/layout/vList4#1"/>
    <dgm:cxn modelId="{69987B65-37F1-4B94-AF79-869FAE4B782D}" type="presParOf" srcId="{92D2933D-6B9D-44AD-9181-4F5D8F00793C}" destId="{AB2C5E68-71D1-45BF-8944-A26400AB737A}" srcOrd="1" destOrd="0" presId="urn:microsoft.com/office/officeart/2005/8/layout/vList4#1"/>
    <dgm:cxn modelId="{FCB52CAD-3600-463D-9D26-4C0F214D675A}" type="presParOf" srcId="{92D2933D-6B9D-44AD-9181-4F5D8F00793C}" destId="{9AC0065A-AD2B-4039-BB69-4C346A77488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33FD6-7860-4AF0-882E-BC5BEB2F468A}">
      <dsp:nvSpPr>
        <dsp:cNvPr id="0" name=""/>
        <dsp:cNvSpPr/>
      </dsp:nvSpPr>
      <dsp:spPr>
        <a:xfrm>
          <a:off x="0" y="591388"/>
          <a:ext cx="7992888" cy="907200"/>
        </a:xfrm>
        <a:prstGeom prst="rect">
          <a:avLst/>
        </a:prstGeom>
        <a:solidFill>
          <a:schemeClr val="tx2">
            <a:lumMod val="10000"/>
            <a:alpha val="90000"/>
          </a:schemeClr>
        </a:solidFill>
        <a:ln w="4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C1151-D2B5-4B9A-A3DF-153D8EC455C6}">
      <dsp:nvSpPr>
        <dsp:cNvPr id="0" name=""/>
        <dsp:cNvSpPr/>
      </dsp:nvSpPr>
      <dsp:spPr>
        <a:xfrm>
          <a:off x="368883" y="154471"/>
          <a:ext cx="7624004" cy="1062720"/>
        </a:xfrm>
        <a:prstGeom prst="roundRect">
          <a:avLst/>
        </a:prstGeom>
        <a:solidFill>
          <a:schemeClr val="tx2">
            <a:lumMod val="25000"/>
          </a:schemeClr>
        </a:solidFill>
        <a:ln w="4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200" kern="1200" dirty="0" smtClean="0"/>
            <a:t>Les ingrédients du rétablissement</a:t>
          </a:r>
          <a:endParaRPr lang="fr-CA" sz="3200" kern="1200" dirty="0"/>
        </a:p>
      </dsp:txBody>
      <dsp:txXfrm>
        <a:off x="420761" y="206349"/>
        <a:ext cx="7520248" cy="958964"/>
      </dsp:txXfrm>
    </dsp:sp>
    <dsp:sp modelId="{95CA1206-DE59-4B1D-99D9-B2F644AC7930}">
      <dsp:nvSpPr>
        <dsp:cNvPr id="0" name=""/>
        <dsp:cNvSpPr/>
      </dsp:nvSpPr>
      <dsp:spPr>
        <a:xfrm>
          <a:off x="0" y="2224348"/>
          <a:ext cx="7992888" cy="907200"/>
        </a:xfrm>
        <a:prstGeom prst="rect">
          <a:avLst/>
        </a:prstGeom>
        <a:solidFill>
          <a:schemeClr val="tx2">
            <a:lumMod val="10000"/>
            <a:alpha val="90000"/>
          </a:schemeClr>
        </a:solidFill>
        <a:ln w="4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50A7F-BD5E-447A-BB23-D68E7677080A}">
      <dsp:nvSpPr>
        <dsp:cNvPr id="0" name=""/>
        <dsp:cNvSpPr/>
      </dsp:nvSpPr>
      <dsp:spPr>
        <a:xfrm>
          <a:off x="386374" y="1692988"/>
          <a:ext cx="7602375" cy="1062720"/>
        </a:xfrm>
        <a:prstGeom prst="roundRect">
          <a:avLst/>
        </a:prstGeom>
        <a:solidFill>
          <a:schemeClr val="accent6">
            <a:lumMod val="50000"/>
          </a:schemeClr>
        </a:solidFill>
        <a:ln w="4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600" kern="1200" dirty="0" smtClean="0"/>
            <a:t>Amorcer le mouvement</a:t>
          </a:r>
          <a:endParaRPr lang="fr-CA" sz="3600" kern="1200" dirty="0"/>
        </a:p>
      </dsp:txBody>
      <dsp:txXfrm>
        <a:off x="438252" y="1744866"/>
        <a:ext cx="7498619" cy="958964"/>
      </dsp:txXfrm>
    </dsp:sp>
    <dsp:sp modelId="{43E42156-E2A4-4ED8-AD02-C7AB79FD06F7}">
      <dsp:nvSpPr>
        <dsp:cNvPr id="0" name=""/>
        <dsp:cNvSpPr/>
      </dsp:nvSpPr>
      <dsp:spPr>
        <a:xfrm>
          <a:off x="0" y="3857308"/>
          <a:ext cx="7992888" cy="907200"/>
        </a:xfrm>
        <a:prstGeom prst="rect">
          <a:avLst/>
        </a:prstGeom>
        <a:solidFill>
          <a:schemeClr val="tx2">
            <a:lumMod val="10000"/>
            <a:alpha val="90000"/>
          </a:schemeClr>
        </a:solidFill>
        <a:ln w="4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23EE-F74A-408D-976D-C088BDD313A6}">
      <dsp:nvSpPr>
        <dsp:cNvPr id="0" name=""/>
        <dsp:cNvSpPr/>
      </dsp:nvSpPr>
      <dsp:spPr>
        <a:xfrm>
          <a:off x="380520" y="3325948"/>
          <a:ext cx="7610408" cy="1062720"/>
        </a:xfrm>
        <a:prstGeom prst="roundRect">
          <a:avLst/>
        </a:prstGeom>
        <a:solidFill>
          <a:schemeClr val="tx2">
            <a:lumMod val="25000"/>
          </a:schemeClr>
        </a:solidFill>
        <a:ln w="4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3600" kern="1200" dirty="0" smtClean="0"/>
            <a:t>Le rétablissement dans l’organisation des services</a:t>
          </a:r>
          <a:endParaRPr lang="fr-CA" sz="3600" kern="1200" dirty="0"/>
        </a:p>
      </dsp:txBody>
      <dsp:txXfrm>
        <a:off x="432398" y="3377826"/>
        <a:ext cx="7506652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7237655" cy="890252"/>
        </a:xfrm>
        <a:prstGeom prst="round2Diag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 smtClean="0">
              <a:solidFill>
                <a:schemeClr val="tx2">
                  <a:lumMod val="10000"/>
                </a:schemeClr>
              </a:solidFill>
            </a:rPr>
            <a:t>La force des liens et des alliances entre les acteurs offrant des services (établissements publics, organismes, communautés., etc.) </a:t>
          </a:r>
          <a:endParaRPr lang="fr-FR" sz="2000" b="1" kern="1200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sp:txBody>
      <dsp:txXfrm>
        <a:off x="1536556" y="0"/>
        <a:ext cx="5701098" cy="890252"/>
      </dsp:txXfrm>
    </dsp:sp>
    <dsp:sp modelId="{36133411-8FE4-4491-BA08-56144C63CB99}">
      <dsp:nvSpPr>
        <dsp:cNvPr id="0" name=""/>
        <dsp:cNvSpPr/>
      </dsp:nvSpPr>
      <dsp:spPr>
        <a:xfrm>
          <a:off x="89025" y="89025"/>
          <a:ext cx="1447531" cy="712201"/>
        </a:xfrm>
        <a:prstGeom prst="round2Diag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979277"/>
          <a:ext cx="7237655" cy="890252"/>
        </a:xfrm>
        <a:prstGeom prst="round2DiagRect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 smtClean="0">
              <a:solidFill>
                <a:schemeClr val="tx2">
                  <a:lumMod val="10000"/>
                </a:schemeClr>
              </a:solidFill>
            </a:rPr>
            <a:t>Un regard à l’intérieur de votre ressource</a:t>
          </a:r>
          <a:endParaRPr lang="fr-FR" sz="2000" b="1" kern="1200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sp:txBody>
      <dsp:txXfrm>
        <a:off x="1536556" y="979277"/>
        <a:ext cx="5701098" cy="890252"/>
      </dsp:txXfrm>
    </dsp:sp>
    <dsp:sp modelId="{8B82C056-6D44-4EC6-B428-208028A042F5}">
      <dsp:nvSpPr>
        <dsp:cNvPr id="0" name=""/>
        <dsp:cNvSpPr/>
      </dsp:nvSpPr>
      <dsp:spPr>
        <a:xfrm>
          <a:off x="89025" y="1068302"/>
          <a:ext cx="1447531" cy="712201"/>
        </a:xfrm>
        <a:prstGeom prst="round2Diag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1958554"/>
          <a:ext cx="7237655" cy="890252"/>
        </a:xfrm>
        <a:prstGeom prst="round2DiagRect">
          <a:avLst/>
        </a:prstGeom>
        <a:gradFill rotWithShape="1">
          <a:gsLst>
            <a:gs pos="0">
              <a:schemeClr val="accent6">
                <a:tint val="74000"/>
              </a:schemeClr>
            </a:gs>
            <a:gs pos="49000">
              <a:schemeClr val="accent6">
                <a:tint val="96000"/>
                <a:shade val="84000"/>
                <a:satMod val="110000"/>
              </a:schemeClr>
            </a:gs>
            <a:gs pos="49100">
              <a:schemeClr val="accent6">
                <a:shade val="55000"/>
                <a:satMod val="150000"/>
              </a:schemeClr>
            </a:gs>
            <a:gs pos="92000">
              <a:schemeClr val="accent6">
                <a:tint val="98000"/>
                <a:shade val="90000"/>
                <a:satMod val="128000"/>
              </a:schemeClr>
            </a:gs>
            <a:gs pos="100000">
              <a:schemeClr val="accent6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 smtClean="0">
              <a:solidFill>
                <a:schemeClr val="tx2">
                  <a:lumMod val="10000"/>
                </a:schemeClr>
              </a:solidFill>
            </a:rPr>
            <a:t>Vue d’ensemble de l’offre régionale de services</a:t>
          </a:r>
          <a:endParaRPr lang="fr-FR" sz="2000" b="1" kern="1200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sp:txBody>
      <dsp:txXfrm>
        <a:off x="1536556" y="1958554"/>
        <a:ext cx="5701098" cy="890252"/>
      </dsp:txXfrm>
    </dsp:sp>
    <dsp:sp modelId="{0B2BB8AA-4092-4C07-BA8C-D47A4D6D5285}">
      <dsp:nvSpPr>
        <dsp:cNvPr id="0" name=""/>
        <dsp:cNvSpPr/>
      </dsp:nvSpPr>
      <dsp:spPr>
        <a:xfrm>
          <a:off x="89025" y="2047579"/>
          <a:ext cx="1447531" cy="712201"/>
        </a:xfrm>
        <a:prstGeom prst="round2Diag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2937832"/>
          <a:ext cx="7237655" cy="890252"/>
        </a:xfrm>
        <a:prstGeom prst="round2DiagRect">
          <a:avLst/>
        </a:prstGeom>
        <a:gradFill rotWithShape="1">
          <a:gsLst>
            <a:gs pos="0">
              <a:schemeClr val="accent4">
                <a:tint val="74000"/>
              </a:schemeClr>
            </a:gs>
            <a:gs pos="49000">
              <a:schemeClr val="accent4">
                <a:tint val="96000"/>
                <a:shade val="84000"/>
                <a:satMod val="110000"/>
              </a:schemeClr>
            </a:gs>
            <a:gs pos="49100">
              <a:schemeClr val="accent4">
                <a:shade val="55000"/>
                <a:satMod val="150000"/>
              </a:schemeClr>
            </a:gs>
            <a:gs pos="92000">
              <a:schemeClr val="accent4">
                <a:tint val="98000"/>
                <a:shade val="90000"/>
                <a:satMod val="128000"/>
              </a:schemeClr>
            </a:gs>
            <a:gs pos="100000">
              <a:schemeClr val="accent4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39000" dist="25400" dir="5400000" rotWithShape="0">
            <a:schemeClr val="accent4">
              <a:shade val="33000"/>
              <a:alpha val="83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 smtClean="0">
              <a:solidFill>
                <a:schemeClr val="tx2">
                  <a:lumMod val="10000"/>
                </a:schemeClr>
              </a:solidFill>
            </a:rPr>
            <a:t>La participation active des personnes</a:t>
          </a:r>
          <a:endParaRPr lang="fr-FR" sz="2000" b="1" kern="1200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sp:txBody>
      <dsp:txXfrm>
        <a:off x="1536556" y="2937832"/>
        <a:ext cx="5701098" cy="890252"/>
      </dsp:txXfrm>
    </dsp:sp>
    <dsp:sp modelId="{C24DEB7B-AAFE-4777-B8F6-0463A3E03E1B}">
      <dsp:nvSpPr>
        <dsp:cNvPr id="0" name=""/>
        <dsp:cNvSpPr/>
      </dsp:nvSpPr>
      <dsp:spPr>
        <a:xfrm>
          <a:off x="89025" y="3026857"/>
          <a:ext cx="1447531" cy="712201"/>
        </a:xfrm>
        <a:prstGeom prst="round2Diag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3917109"/>
          <a:ext cx="7237655" cy="890252"/>
        </a:xfrm>
        <a:prstGeom prst="round2DiagRect">
          <a:avLst/>
        </a:prstGeom>
        <a:gradFill rotWithShape="1">
          <a:gsLst>
            <a:gs pos="0">
              <a:schemeClr val="accent4">
                <a:tint val="74000"/>
              </a:schemeClr>
            </a:gs>
            <a:gs pos="49000">
              <a:schemeClr val="accent4">
                <a:tint val="96000"/>
                <a:shade val="84000"/>
                <a:satMod val="110000"/>
              </a:schemeClr>
            </a:gs>
            <a:gs pos="49100">
              <a:schemeClr val="accent4">
                <a:shade val="55000"/>
                <a:satMod val="150000"/>
              </a:schemeClr>
            </a:gs>
            <a:gs pos="92000">
              <a:schemeClr val="accent4">
                <a:tint val="98000"/>
                <a:shade val="90000"/>
                <a:satMod val="128000"/>
              </a:schemeClr>
            </a:gs>
            <a:gs pos="100000">
              <a:schemeClr val="accent4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74320" tIns="76200" rIns="76200" bIns="7620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 smtClean="0">
              <a:solidFill>
                <a:schemeClr val="tx2">
                  <a:lumMod val="10000"/>
                </a:schemeClr>
              </a:solidFill>
            </a:rPr>
            <a:t>Le rôle du pair aidant dans l’organisation de services</a:t>
          </a:r>
          <a:endParaRPr lang="fr-FR" sz="2000" b="1" kern="1200" noProof="0" dirty="0">
            <a:solidFill>
              <a:schemeClr val="tx2">
                <a:lumMod val="10000"/>
              </a:schemeClr>
            </a:solidFill>
            <a:latin typeface="Tw Cen MT" pitchFamily="34" charset="0"/>
          </a:endParaRPr>
        </a:p>
      </dsp:txBody>
      <dsp:txXfrm>
        <a:off x="1536556" y="3917109"/>
        <a:ext cx="5701098" cy="890252"/>
      </dsp:txXfrm>
    </dsp:sp>
    <dsp:sp modelId="{AB2C5E68-71D1-45BF-8944-A26400AB737A}">
      <dsp:nvSpPr>
        <dsp:cNvPr id="0" name=""/>
        <dsp:cNvSpPr/>
      </dsp:nvSpPr>
      <dsp:spPr>
        <a:xfrm>
          <a:off x="89025" y="4006134"/>
          <a:ext cx="1447531" cy="712201"/>
        </a:xfrm>
        <a:prstGeom prst="round2Diag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54D4857D-62A5-486B-9129-468003D7E020}" type="datetimeFigureOut">
              <a:rPr lang="fr-FR" smtClean="0"/>
              <a:pPr/>
              <a:t>11/05/2014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2EBE4566-6F3A-4CC1-BD6C-9C510D05F12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897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2D2EF2CE-B28C-4ED4-8FD0-48BB3F48846A}" type="datetimeFigureOut">
              <a:pPr/>
              <a:t>11/05/2014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61807874-5299-41B2-A37A-6AA3547857F4}" type="slidenum"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1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215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398" tIns="45199" rIns="90398" bIns="45199" numCol="1" anchor="t" anchorCtr="0" compatLnSpc="1">
            <a:prstTxWarp prst="textNoShape">
              <a:avLst/>
            </a:prstTxWarp>
          </a:bodyPr>
          <a:lstStyle/>
          <a:p>
            <a:pPr defTabSz="9039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A" dirty="0" smtClean="0"/>
              <a:t>Regard sur les forces et on ne</a:t>
            </a:r>
            <a:r>
              <a:rPr lang="fr-CA" baseline="0" dirty="0" smtClean="0"/>
              <a:t> fait pas fit des défauts. Le cellulaire.</a:t>
            </a:r>
          </a:p>
          <a:p>
            <a:pPr eaLnBrk="1" hangingPunct="1"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0398" tIns="45199" rIns="90398" bIns="45199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F9997-6056-4E16-A618-7EA316E2FB02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cs typeface="Arial" charset="0"/>
            </a:endParaRPr>
          </a:p>
        </p:txBody>
      </p:sp>
      <p:sp>
        <p:nvSpPr>
          <p:cNvPr id="45060" name="Espace réservé du pied de page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lIns="90398" tIns="45199" rIns="90398" bIns="45199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42AB3-A99A-4F78-B01D-6623194F8CFC}" type="slidenum">
              <a:rPr lang="en-US" altLang="fr-FR"/>
              <a:pPr/>
              <a:t>8</a:t>
            </a:fld>
            <a:endParaRPr lang="en-US" alt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altLang="fr-FR" b="1"/>
              <a:t>Pour insérer cette diapositive dans votre présentation</a:t>
            </a:r>
          </a:p>
          <a:p>
            <a:pPr marL="228600" indent="-228600"/>
            <a:r>
              <a:rPr lang="en-US" altLang="fr-FR" b="1"/>
              <a:t> 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Enregistrez ce modèle en tant que présentation (fichier .ppt) sur votre ordinateur.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Ouvrez la présentation dans laquelle vous souhaitez insérer la diapositive image.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Sous l'onglet </a:t>
            </a:r>
            <a:r>
              <a:rPr lang="en-US" altLang="fr-FR" b="1"/>
              <a:t>Diapositives</a:t>
            </a:r>
            <a:r>
              <a:rPr lang="en-US" altLang="fr-FR"/>
              <a:t>, placez le point d'insertion après la diapositive qui doit précéder la diapositive image. (Attention à ne pas sélectionner une diapositive. Votre point d'insertion doit se trouver entre les diapositives.)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Dans le menu </a:t>
            </a:r>
            <a:r>
              <a:rPr lang="en-US" altLang="fr-FR" b="1"/>
              <a:t>Insertion</a:t>
            </a:r>
            <a:r>
              <a:rPr lang="en-US" altLang="fr-FR"/>
              <a:t>, cliquez sur </a:t>
            </a:r>
            <a:r>
              <a:rPr lang="en-US" altLang="fr-FR" b="1"/>
              <a:t>Diapositives à partir d'un fichier</a:t>
            </a:r>
            <a:r>
              <a:rPr lang="en-US" altLang="fr-FR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Dans la boîte de dialogue </a:t>
            </a:r>
            <a:r>
              <a:rPr lang="en-US" altLang="fr-FR" b="1"/>
              <a:t>Recherche de diapositive</a:t>
            </a:r>
            <a:r>
              <a:rPr lang="en-US" altLang="fr-FR"/>
              <a:t>, cliquez sur l'onglet </a:t>
            </a:r>
            <a:r>
              <a:rPr lang="en-US" altLang="fr-FR" b="1"/>
              <a:t>Rechercher la présentation</a:t>
            </a:r>
            <a:r>
              <a:rPr lang="en-US" altLang="fr-FR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Cliquez sur </a:t>
            </a:r>
            <a:r>
              <a:rPr lang="en-US" altLang="fr-FR" b="1"/>
              <a:t>Parcourir</a:t>
            </a:r>
            <a:r>
              <a:rPr lang="en-US" altLang="fr-FR"/>
              <a:t>, recherchez et sélectionnez la présentation contenant la diapositive image, puis cliquez sur </a:t>
            </a:r>
            <a:r>
              <a:rPr lang="en-US" altLang="fr-FR" b="1"/>
              <a:t>Ouvrir</a:t>
            </a:r>
            <a:r>
              <a:rPr lang="en-US" altLang="fr-FR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Dans la boîte de dialogue </a:t>
            </a:r>
            <a:r>
              <a:rPr lang="en-US" altLang="fr-FR" b="1"/>
              <a:t>Diapositives à partir d'un fichier</a:t>
            </a:r>
            <a:r>
              <a:rPr lang="en-US" altLang="fr-FR"/>
              <a:t>, sélectionnez la diapositive image.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Activez la case à cocher </a:t>
            </a:r>
            <a:r>
              <a:rPr lang="en-US" altLang="fr-FR" b="1"/>
              <a:t>Conserver la mise en forme d'origine</a:t>
            </a:r>
            <a:r>
              <a:rPr lang="en-US" altLang="fr-FR"/>
              <a:t>. Si vous n'activez pas cette case à cocher, la diapositive copiée prendra la mise en forme de la diapositive qui la précède dans la présentation.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Cliquez sur </a:t>
            </a:r>
            <a:r>
              <a:rPr lang="en-US" altLang="fr-FR" b="1"/>
              <a:t>Insérer</a:t>
            </a:r>
            <a:r>
              <a:rPr lang="en-US" altLang="fr-FR"/>
              <a:t>. </a:t>
            </a:r>
          </a:p>
          <a:p>
            <a:pPr marL="228600" indent="-228600">
              <a:buFontTx/>
              <a:buAutoNum type="arabicPeriod"/>
            </a:pPr>
            <a:r>
              <a:rPr lang="en-US" altLang="fr-FR"/>
              <a:t>Cliquez sur </a:t>
            </a:r>
            <a:r>
              <a:rPr lang="en-US" altLang="fr-FR" b="1"/>
              <a:t>Fermer</a:t>
            </a:r>
            <a:r>
              <a:rPr lang="en-US" altLang="fr-FR"/>
              <a:t>.</a:t>
            </a:r>
          </a:p>
          <a:p>
            <a:pPr marL="228600" indent="-228600">
              <a:lnSpc>
                <a:spcPct val="90000"/>
              </a:lnSpc>
            </a:pPr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744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Aft>
                <a:spcPts val="300"/>
              </a:spcAft>
            </a:pPr>
            <a:endParaRPr lang="en-US" sz="1400" b="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fr-FR" smtClean="0"/>
              <a:t>Modifiez le style des sous-titres du masque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fr-FR" sz="1100"/>
              <a:pPr algn="r"/>
              <a:t>11/05/2014</a:t>
            </a:fld>
            <a:endParaRPr kumimoji="0" lang="fr-FR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fr-F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fr-FR"/>
              <a:t>Afficher le titre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820B-1DB4-45F9-B5BE-ECF226F3577C}" type="datetime1">
              <a:rPr lang="fr-FR"/>
              <a:pPr>
                <a:defRPr/>
              </a:pPr>
              <a:t>11/05/2014</a:t>
            </a:fld>
            <a:endParaRPr lang="fr-FR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B2D43-4BF8-47E4-9651-AA160FDE324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1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fr-FR" sz="1100"/>
              <a:pPr algn="r"/>
              <a:t>11/05/2014</a:t>
            </a:fld>
            <a:endParaRPr kumimoji="0" lang="fr-FR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fr-FR" sz="1100"/>
              <a:pPr algn="r"/>
              <a:t>11/05/2014</a:t>
            </a:fld>
            <a:endParaRPr kumimoji="0" lang="fr-FR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/réponse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1BEBB2CB-903D-46EF-8227-E770ED8FF514}" type="datetimeFigureOut">
              <a:pPr/>
              <a:t>11/05/2014</a:t>
            </a:fld>
            <a:endParaRPr kumimoji="0" lang="fr-FR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‹N°›</a:t>
            </a:fld>
            <a:endParaRPr kumimoji="0" lang="fr-FR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fr-FR"/>
              <a:t>Cliquez pour ajouter une réponse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5556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/réponse détaill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1BEBB2CB-903D-46EF-8227-E770ED8FF514}" type="datetimeFigureOut">
              <a:pPr/>
              <a:t>11/05/2014</a:t>
            </a:fld>
            <a:endParaRPr kumimoji="0" lang="fr-FR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‹N°›</a:t>
            </a:fld>
            <a:endParaRPr kumimoji="0" lang="fr-FR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fr-FR"/>
              <a:t>Cliquez pour ajouter une réponse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fr-FR" i="1" baseline="0"/>
            </a:lvl1pPr>
            <a:extLst/>
          </a:lstStyle>
          <a:p>
            <a:pPr lvl="0"/>
            <a:r>
              <a:rPr kumimoji="0" lang="fr-FR"/>
              <a:t>Cliquez pour ajouter des détails à la réponse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vrai ou faux (réponse : Vra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1BEBB2CB-903D-46EF-8227-E770ED8FF514}" type="datetimeFigureOut">
              <a:pPr/>
              <a:t>11/05/2014</a:t>
            </a:fld>
            <a:endParaRPr kumimoji="0" lang="fr-FR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‹N°›</a:t>
            </a:fld>
            <a:endParaRPr kumimoji="0" lang="fr-FR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VRAI</a:t>
            </a:r>
            <a:r>
              <a:rPr kumimoji="0" lang="fr-F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ou FAUX 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fr-F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VRAI </a:t>
            </a:r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ou FAUX ?</a:t>
            </a:r>
            <a:endParaRPr kumimoji="0"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vrai ou faux (réponse : Fau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1BEBB2CB-903D-46EF-8227-E770ED8FF514}" type="datetimeFigureOut">
              <a:pPr/>
              <a:t>11/05/2014</a:t>
            </a:fld>
            <a:endParaRPr kumimoji="0" lang="fr-FR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‹N°›</a:t>
            </a:fld>
            <a:endParaRPr kumimoji="0" lang="fr-FR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VRAI</a:t>
            </a:r>
            <a:r>
              <a:rPr kumimoji="0" lang="fr-F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ou FAUX 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VRAI ou </a:t>
            </a:r>
            <a:r>
              <a:rPr kumimoji="0" lang="fr-F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FAUX</a:t>
            </a:r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 ?</a:t>
            </a:r>
            <a:endParaRPr kumimoji="0"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respondance des élé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1BEBB2CB-903D-46EF-8227-E770ED8FF514}" type="datetimeFigureOut">
              <a:pPr/>
              <a:t>11/05/2014</a:t>
            </a:fld>
            <a:endParaRPr kumimoji="0" lang="fr-FR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fr-FR" i="1" baseline="0"/>
            </a:lvl1pPr>
            <a:extLst/>
          </a:lstStyle>
          <a:p>
            <a:r>
              <a:rPr kumimoji="0" lang="fr-FR"/>
              <a:t>Cliquez pour taper votre question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pPr/>
              <a:t>‹N°›</a:t>
            </a:fld>
            <a:endParaRPr kumimoji="0" lang="fr-FR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fr-FR" sz="1100"/>
            </a:lvl1pPr>
            <a:extLst/>
          </a:lstStyle>
          <a:p>
            <a:pPr algn="r"/>
            <a:fld id="{8F67D422-08A8-451B-9A67-21962FC4B660}" type="datetimeFigureOut">
              <a:rPr kumimoji="0" lang="fr-FR" sz="1100"/>
              <a:pPr algn="r"/>
              <a:t>11/05/2014</a:t>
            </a:fld>
            <a:endParaRPr kumimoji="0" lang="fr-FR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fr-FR" sz="1200"/>
            </a:lvl1pPr>
            <a:extLst/>
          </a:lstStyle>
          <a:p>
            <a:endParaRPr kumimoji="0" lang="fr-FR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fr-FR" sz="1200"/>
            </a:lvl1pPr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5.xml"/><Relationship Id="rId7" Type="http://schemas.microsoft.com/office/2007/relationships/hdphoto" Target="../media/hdphoto1.wdp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12.wmf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14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9.xml"/><Relationship Id="rId7" Type="http://schemas.openxmlformats.org/officeDocument/2006/relationships/diagramColors" Target="../diagrams/colors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15.jpe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3.xml"/><Relationship Id="rId15" Type="http://schemas.openxmlformats.org/officeDocument/2006/relationships/image" Target="../media/image17.png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" y="0"/>
            <a:ext cx="8839200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7" y="216358"/>
            <a:ext cx="1363892" cy="90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06" y="0"/>
            <a:ext cx="980367" cy="20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407238" y="2858773"/>
            <a:ext cx="481888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fr-CA" sz="3600" dirty="0" smtClean="0"/>
              <a:t>Marie Gagné</a:t>
            </a:r>
          </a:p>
        </p:txBody>
      </p:sp>
      <p:sp>
        <p:nvSpPr>
          <p:cNvPr id="12" name="Espace réservé du contenu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97997" y="4642770"/>
            <a:ext cx="4784576" cy="64807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/>
          <a:lstStyle>
            <a:lvl1pPr marL="0" algn="l" rtl="0" eaLnBrk="1" latinLnBrk="0" hangingPunct="1">
              <a:defRPr kumimoji="0"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CA" sz="3600" dirty="0" smtClean="0"/>
              <a:t>Guylaine Cloutier</a:t>
            </a:r>
            <a:endParaRPr lang="fr-CA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56" y="4365104"/>
            <a:ext cx="13906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60" y="2625826"/>
            <a:ext cx="1051268" cy="120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14"/>
            <a:ext cx="9144000" cy="678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6"/>
          <p:cNvGrpSpPr/>
          <p:nvPr/>
        </p:nvGrpSpPr>
        <p:grpSpPr>
          <a:xfrm>
            <a:off x="1331640" y="929404"/>
            <a:ext cx="6959103" cy="3152239"/>
            <a:chOff x="890751" y="1813035"/>
            <a:chExt cx="7362496" cy="3231931"/>
          </a:xfrm>
          <a:scene3d>
            <a:camera prst="perspectiveRight"/>
            <a:lightRig rig="threeP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1044802" y="1992332"/>
              <a:ext cx="7014066" cy="2849464"/>
            </a:xfrm>
            <a:prstGeom prst="roundRect">
              <a:avLst>
                <a:gd name="adj" fmla="val 831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5000" b="1" kern="120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Medium" pitchFamily="34" charset="0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034230" y="2280722"/>
              <a:ext cx="7014065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890751" y="1813035"/>
              <a:ext cx="7362496" cy="3231931"/>
            </a:xfrm>
            <a:prstGeom prst="roundRect">
              <a:avLst>
                <a:gd name="adj" fmla="val 8932"/>
              </a:avLst>
            </a:prstGeom>
            <a:noFill/>
            <a:ln w="127000" cap="rnd" cmpd="sng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  <a:effectLst>
              <a:glow rad="139700">
                <a:srgbClr val="FFC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kern="12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034230" y="2602455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34230" y="2924188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34230" y="3245921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4230" y="3567654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34230" y="3889387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34230" y="4211120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34230" y="4532853"/>
              <a:ext cx="7014066" cy="1523"/>
            </a:xfrm>
            <a:prstGeom prst="line">
              <a:avLst/>
            </a:prstGeom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064967" y="2003100"/>
              <a:ext cx="7014066" cy="2849464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5300"/>
                </a:lnSpc>
                <a:buNone/>
              </a:pPr>
              <a:r>
                <a:rPr lang="fr-CA" sz="4800" b="1" dirty="0"/>
                <a:t>Pour une organisation de services orientée vers le rétablissement </a:t>
              </a:r>
              <a:endParaRPr lang="fr-FR" sz="4800" b="1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chemeClr val="tx1"/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endParaRPr>
            </a:p>
          </p:txBody>
        </p:sp>
      </p:grpSp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5119657" y="4959576"/>
            <a:ext cx="3168353" cy="3416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b="1" i="1" dirty="0">
                <a:latin typeface="+mj-lt"/>
                <a:cs typeface="+mn-cs"/>
              </a:rPr>
              <a:t>Envahir le quotidien…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94" y="5373216"/>
            <a:ext cx="981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9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7184713"/>
              </p:ext>
            </p:extLst>
          </p:nvPr>
        </p:nvGraphicFramePr>
        <p:xfrm>
          <a:off x="899592" y="1628800"/>
          <a:ext cx="7237655" cy="481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43608" y="260648"/>
            <a:ext cx="4824536" cy="70788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HeroicExtreme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Contenu proposé :</a:t>
            </a:r>
            <a:endParaRPr lang="fr-CA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14" y="0"/>
            <a:ext cx="948202" cy="20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6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3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3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3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3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3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3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3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3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5" y="5392"/>
            <a:ext cx="9144000" cy="693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5580112" cy="558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09131"/>
            <a:ext cx="2466975" cy="18478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5364088" y="3472951"/>
            <a:ext cx="1151620" cy="72431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6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91440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304903" y="631472"/>
            <a:ext cx="5381897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>
            <a:spAutoFit/>
          </a:bodyPr>
          <a:lstStyle/>
          <a:p>
            <a:r>
              <a:rPr lang="fr-CA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Gestion de risques</a:t>
            </a:r>
            <a:br>
              <a:rPr lang="fr-CA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r>
              <a:rPr lang="fr-CA" sz="2800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en contexte organisationnel</a:t>
            </a:r>
            <a:endParaRPr lang="fr-C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64820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693202" y="1906589"/>
            <a:ext cx="479294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indent="0">
              <a:spcBef>
                <a:spcPts val="324"/>
              </a:spcBef>
              <a:buFont typeface="Verdana"/>
              <a:buNone/>
              <a:defRPr/>
            </a:pPr>
            <a:r>
              <a:rPr lang="fr-CA" sz="3600" kern="0" dirty="0"/>
              <a:t>Quand on veut fonder l’intervention sur la notion de citoyen responsable…</a:t>
            </a:r>
          </a:p>
        </p:txBody>
      </p:sp>
    </p:spTree>
    <p:extLst>
      <p:ext uri="{BB962C8B-B14F-4D97-AF65-F5344CB8AC3E}">
        <p14:creationId xmlns:p14="http://schemas.microsoft.com/office/powerpoint/2010/main" val="3389740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905000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1230428" y="537624"/>
            <a:ext cx="4130729" cy="2531336"/>
            <a:chOff x="2667000" y="1752600"/>
            <a:chExt cx="2743200" cy="2743200"/>
          </a:xfrm>
        </p:grpSpPr>
        <p:pic>
          <p:nvPicPr>
            <p:cNvPr id="20" name="Picture 19" descr="2691877826_6169015c13_b.jpg"/>
            <p:cNvPicPr>
              <a:picLocks noChangeAspect="1"/>
            </p:cNvPicPr>
            <p:nvPr/>
          </p:nvPicPr>
          <p:blipFill>
            <a:blip r:embed="rId3" cstate="screen">
              <a:grayscl/>
              <a:lum bright="55000" contrast="-70000"/>
            </a:blip>
            <a:srcRect r="-1641"/>
            <a:stretch>
              <a:fillRect/>
            </a:stretch>
          </p:blipFill>
          <p:spPr>
            <a:xfrm>
              <a:off x="2667000" y="1752600"/>
              <a:ext cx="2743200" cy="2743200"/>
            </a:xfrm>
            <a:prstGeom prst="rect">
              <a:avLst/>
            </a:prstGeom>
            <a:effectLst/>
            <a:scene3d>
              <a:camera prst="orthographicFront"/>
              <a:lightRig rig="threePt" dir="t">
                <a:rot lat="0" lon="0" rev="0"/>
              </a:lightRig>
            </a:scene3d>
            <a:sp3d prstMaterial="softEdge"/>
          </p:spPr>
        </p:pic>
        <p:pic>
          <p:nvPicPr>
            <p:cNvPr id="4" name="Picture 3" descr="2691877826_6169015c13_b.jpg"/>
            <p:cNvPicPr>
              <a:picLocks noChangeAspect="1"/>
            </p:cNvPicPr>
            <p:nvPr/>
          </p:nvPicPr>
          <p:blipFill>
            <a:blip r:embed="rId3" cstate="screen"/>
            <a:srcRect r="-1641"/>
            <a:stretch>
              <a:fillRect/>
            </a:stretch>
          </p:blipFill>
          <p:spPr>
            <a:xfrm>
              <a:off x="2667000" y="1752600"/>
              <a:ext cx="2743200" cy="2743200"/>
            </a:xfrm>
            <a:prstGeom prst="frame">
              <a:avLst>
                <a:gd name="adj1" fmla="val 12500"/>
              </a:avLst>
            </a:prstGeom>
            <a:blipFill>
              <a:blip r:embed="rId4" cstate="print"/>
              <a:tile tx="0" ty="0" sx="100000" sy="100000" flip="none" algn="tl"/>
            </a:blipFill>
            <a:effectLst>
              <a:outerShdw blurRad="381000" dist="228600" dir="54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prstMaterial="softEdge">
              <a:bevelT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2975500" y="2298197"/>
              <a:ext cx="2126200" cy="107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buNone/>
              </a:pPr>
              <a:r>
                <a:rPr lang="fr-C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Responsabilisation</a:t>
              </a:r>
              <a:br>
                <a:rPr lang="fr-C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fr-C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 </a:t>
              </a:r>
              <a:endParaRPr lang="fr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defTabSz="914400">
                <a:buNone/>
              </a:pPr>
              <a:r>
                <a:rPr lang="fr-C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prise </a:t>
              </a:r>
              <a:r>
                <a:rPr lang="fr-C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charge</a:t>
              </a:r>
              <a:endParaRPr lang="fr-FR" sz="2800" b="0" i="0" dirty="0">
                <a:solidFill>
                  <a:schemeClr val="bg1"/>
                </a:solidFill>
                <a:latin typeface="Franklin Gothic Medium Cond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80112" y="1551156"/>
            <a:ext cx="2736304" cy="101566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fr-FR" sz="3000" b="0" i="0" dirty="0" smtClean="0">
                <a:solidFill>
                  <a:schemeClr val="tx1"/>
                </a:solidFill>
                <a:latin typeface="Franklin Gothic Medium Cond"/>
                <a:ea typeface="+mn-ea"/>
                <a:cs typeface="+mn-cs"/>
              </a:rPr>
              <a:t>Comment prendre le risque</a:t>
            </a:r>
            <a:endParaRPr lang="fr-FR" sz="3000" b="0" i="0" dirty="0">
              <a:solidFill>
                <a:schemeClr val="tx1"/>
              </a:solidFill>
              <a:latin typeface="Franklin Gothic Medium Cond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18" y="3356992"/>
            <a:ext cx="6151763" cy="326516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7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755576" y="4917361"/>
            <a:ext cx="741682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fr-CA" dirty="0"/>
              <a:t>Réflexion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CA" dirty="0"/>
              <a:t>Comment faire la distinction entre ses propres attentes à l’égard de la personne et les </a:t>
            </a:r>
            <a:r>
              <a:rPr lang="fr-CA" dirty="0" smtClean="0"/>
              <a:t>désirs de </a:t>
            </a:r>
            <a:r>
              <a:rPr lang="fr-CA" dirty="0"/>
              <a:t>la personne elle-même?</a:t>
            </a:r>
          </a:p>
          <a:p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251520" y="548680"/>
            <a:ext cx="5256584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ATTENTES DE L’ACCOMPAGNATEUR </a:t>
            </a:r>
            <a:b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 L’INTERVENANT OU DU PAIR)</a:t>
            </a:r>
            <a:endParaRPr lang="fr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85" y="2541250"/>
            <a:ext cx="3296753" cy="1800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" y="1514547"/>
            <a:ext cx="2772289" cy="20534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6228185" y="1195011"/>
            <a:ext cx="1584176" cy="1200329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Les désirs de la personne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9739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5112568" cy="3433258"/>
          </a:xfr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solidFill>
            <a:schemeClr val="tx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fr-CA" sz="20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SUR LE PROCESSUS DE RÉTABLISSEMENT</a:t>
            </a:r>
            <a:br>
              <a:rPr lang="fr-CA" sz="20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20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CA" sz="20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PLEINE </a:t>
            </a:r>
            <a:r>
              <a:rPr lang="fr-CA" sz="2000" b="1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CITOYENNETÉ: dans un contexte de soins de collaboration en santé mentale</a:t>
            </a:r>
            <a:endParaRPr lang="fr-CA" sz="2000" dirty="0"/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621610" y="1836343"/>
            <a:ext cx="626469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Pas facile de trouver la bonne direction</a:t>
            </a:r>
            <a:endParaRPr lang="fr-CA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467544" y="416551"/>
            <a:ext cx="7344816" cy="52322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fr-CA" sz="2800" dirty="0"/>
              <a:t>Ce qu’il faut savoir pour regarder </a:t>
            </a:r>
            <a:r>
              <a:rPr lang="fr-CA" sz="2800" dirty="0" smtClean="0"/>
              <a:t>autrement</a:t>
            </a:r>
            <a:endParaRPr lang="fr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ement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3"/>
            <a:ext cx="4841048" cy="607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72" y="2991290"/>
            <a:ext cx="3487489" cy="2315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99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332656"/>
            <a:ext cx="7128792" cy="691480"/>
          </a:xfrm>
          <a:solidFill>
            <a:schemeClr val="tx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CA" dirty="0" smtClean="0"/>
              <a:t>Buts de la formation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>
          <a:xfrm>
            <a:off x="683568" y="4725144"/>
            <a:ext cx="7200800" cy="720725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fr-CA" dirty="0" smtClean="0"/>
              <a:t>Instaurer les rampes d’accès facilitant la pleine citoyenneté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>
          <a:xfrm>
            <a:off x="683568" y="4005064"/>
            <a:ext cx="7200800" cy="719138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fr-CA" dirty="0" smtClean="0"/>
              <a:t>Soutenir </a:t>
            </a:r>
            <a:r>
              <a:rPr lang="fr-CA" dirty="0"/>
              <a:t>les principes du rétablissement à travers l’offre et l’organisation de services</a:t>
            </a:r>
            <a:endParaRPr lang="fr-FR" dirty="0"/>
          </a:p>
          <a:p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>
          <a:xfrm>
            <a:off x="683568" y="2564904"/>
            <a:ext cx="7158608" cy="720725"/>
          </a:xfrm>
          <a:solidFill>
            <a:schemeClr val="tx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109728">
              <a:defRPr/>
            </a:pPr>
            <a:r>
              <a:rPr lang="fr-CA" sz="1800" dirty="0" smtClean="0"/>
              <a:t>En </a:t>
            </a:r>
            <a:r>
              <a:rPr lang="fr-CA" sz="1800" dirty="0"/>
              <a:t>cerner les enjeux en contexte d’intervention et de gestion</a:t>
            </a:r>
            <a:r>
              <a:rPr lang="fr-CA" dirty="0"/>
              <a:t> </a:t>
            </a:r>
            <a:endParaRPr lang="fr-CA" sz="24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683568" y="3284984"/>
            <a:ext cx="7200800" cy="648071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fr-CA" dirty="0"/>
              <a:t>Son influence sur l’exercice de la pleine citoyenneté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>
          <a:xfrm>
            <a:off x="683568" y="1844824"/>
            <a:ext cx="7158608" cy="720725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109728">
              <a:defRPr/>
            </a:pPr>
            <a:r>
              <a:rPr lang="fr-CA" b="1" dirty="0"/>
              <a:t>Comprendre le processus de rétablissement</a:t>
            </a:r>
          </a:p>
        </p:txBody>
      </p:sp>
      <p:pic>
        <p:nvPicPr>
          <p:cNvPr id="8194" name="Picture 2" descr="C:\Users\AQRP\AppData\Local\Microsoft\Windows\Temporary Internet Files\Content.IE5\V6PQPQC4\MC900370196[1].wmf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45224"/>
            <a:ext cx="2088232" cy="1408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/>
          <p:cNvCxnSpPr/>
          <p:nvPr>
            <p:custDataLst>
              <p:tags r:id="rId8"/>
            </p:custDataLst>
          </p:nvPr>
        </p:nvCxnSpPr>
        <p:spPr>
          <a:xfrm flipH="1" flipV="1">
            <a:off x="2874094" y="5467672"/>
            <a:ext cx="720080" cy="68182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1075859" cy="71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14" y="381584"/>
            <a:ext cx="635264" cy="134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Connecteur droit avec flèche 17"/>
          <p:cNvCxnSpPr>
            <a:endCxn id="8194" idx="3"/>
          </p:cNvCxnSpPr>
          <p:nvPr>
            <p:custDataLst>
              <p:tags r:id="rId11"/>
            </p:custDataLst>
          </p:nvPr>
        </p:nvCxnSpPr>
        <p:spPr>
          <a:xfrm flipH="1">
            <a:off x="5580112" y="5467672"/>
            <a:ext cx="648072" cy="68182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>
            <p:custDataLst>
              <p:tags r:id="rId1"/>
            </p:custDataLst>
          </p:nvPr>
        </p:nvSpPr>
        <p:spPr>
          <a:xfrm>
            <a:off x="683568" y="260648"/>
            <a:ext cx="4752528" cy="58477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fr-CA" sz="3200" b="1" dirty="0"/>
              <a:t>Contenu de formation : </a:t>
            </a:r>
            <a:endParaRPr lang="fr-CA" sz="3200" dirty="0"/>
          </a:p>
        </p:txBody>
      </p:sp>
      <p:graphicFrame>
        <p:nvGraphicFramePr>
          <p:cNvPr id="5" name="Diagramm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3924875"/>
              </p:ext>
            </p:extLst>
          </p:nvPr>
        </p:nvGraphicFramePr>
        <p:xfrm>
          <a:off x="539552" y="1196752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52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1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3568" y="3068960"/>
            <a:ext cx="6048672" cy="576064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R="0" algn="l" eaLnBrk="1" hangingPunct="1">
              <a:lnSpc>
                <a:spcPct val="80000"/>
              </a:lnSpc>
            </a:pPr>
            <a:r>
              <a:rPr lang="fr-CA" sz="2800" dirty="0" smtClean="0">
                <a:solidFill>
                  <a:prstClr val="white"/>
                </a:solidFill>
              </a:rPr>
              <a:t>Les </a:t>
            </a:r>
            <a:r>
              <a:rPr lang="fr-CA" sz="2800" dirty="0">
                <a:solidFill>
                  <a:prstClr val="white"/>
                </a:solidFill>
              </a:rPr>
              <a:t>ingrédients du rétablissement</a:t>
            </a:r>
            <a:endParaRPr lang="fr-CA" sz="2800" b="1" dirty="0" smtClean="0"/>
          </a:p>
          <a:p>
            <a:pPr marR="0" eaLnBrk="1" hangingPunct="1">
              <a:lnSpc>
                <a:spcPct val="80000"/>
              </a:lnSpc>
            </a:pPr>
            <a:r>
              <a:rPr lang="en-CA" sz="700" b="1" dirty="0" smtClean="0"/>
              <a:t> </a:t>
            </a:r>
            <a:endParaRPr lang="fr-CA" sz="700" b="1" dirty="0" smtClean="0"/>
          </a:p>
        </p:txBody>
      </p:sp>
      <p:sp>
        <p:nvSpPr>
          <p:cNvPr id="44035" name="Espace réservé de la date 7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AA511-E0BF-4C65-803F-1E302554CE63}" type="datetime1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11/05/2014</a:t>
            </a:fld>
            <a:endParaRPr lang="fr-FR" dirty="0">
              <a:cs typeface="Arial" charset="0"/>
            </a:endParaRPr>
          </a:p>
        </p:txBody>
      </p:sp>
      <p:sp>
        <p:nvSpPr>
          <p:cNvPr id="44037" name="Espace réservé du numéro de diapositive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 bwMode="auto">
          <a:xfrm>
            <a:off x="323528" y="6309320"/>
            <a:ext cx="3260886" cy="3238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7FB8E-70F2-4D8B-9284-266EA1AE041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dirty="0">
              <a:cs typeface="Arial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6511457" y="4853037"/>
            <a:ext cx="240553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 i="1" dirty="0" smtClean="0">
                <a:latin typeface="+mj-lt"/>
                <a:cs typeface="+mn-cs"/>
              </a:rPr>
              <a:t>Nourrir </a:t>
            </a:r>
            <a:r>
              <a:rPr lang="fr-CA" sz="1600" b="1" i="1" dirty="0">
                <a:latin typeface="+mj-lt"/>
                <a:cs typeface="+mn-cs"/>
              </a:rPr>
              <a:t>l’esprit…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54" y="3945193"/>
            <a:ext cx="1419746" cy="106481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ZoneTexte 2"/>
          <p:cNvSpPr txBox="1"/>
          <p:nvPr>
            <p:custDataLst>
              <p:tags r:id="rId7"/>
            </p:custDataLst>
          </p:nvPr>
        </p:nvSpPr>
        <p:spPr>
          <a:xfrm>
            <a:off x="755576" y="4005064"/>
            <a:ext cx="3528392" cy="1034129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CA" dirty="0"/>
              <a:t>Se mettre en mouvement </a:t>
            </a:r>
            <a:br>
              <a:rPr lang="fr-CA" dirty="0"/>
            </a:br>
            <a:r>
              <a:rPr lang="fr-CA" dirty="0"/>
              <a:t>vers le rétablissement</a:t>
            </a:r>
          </a:p>
          <a:p>
            <a:pPr>
              <a:lnSpc>
                <a:spcPct val="80000"/>
              </a:lnSpc>
            </a:pPr>
            <a:r>
              <a:rPr lang="fr-CA" dirty="0" smtClean="0"/>
              <a:t>Quel que </a:t>
            </a:r>
            <a:r>
              <a:rPr lang="fr-CA" dirty="0"/>
              <a:t>soit l’âge</a:t>
            </a:r>
          </a:p>
          <a:p>
            <a:endParaRPr lang="fr-CA" dirty="0"/>
          </a:p>
        </p:txBody>
      </p:sp>
      <p:cxnSp>
        <p:nvCxnSpPr>
          <p:cNvPr id="6" name="Connecteur droit avec flèche 5"/>
          <p:cNvCxnSpPr/>
          <p:nvPr>
            <p:custDataLst>
              <p:tags r:id="rId8"/>
            </p:custDataLst>
          </p:nvPr>
        </p:nvCxnSpPr>
        <p:spPr>
          <a:xfrm>
            <a:off x="3143940" y="4474738"/>
            <a:ext cx="1774114" cy="564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>
            <p:custDataLst>
              <p:tags r:id="rId9"/>
            </p:custDataLst>
          </p:nvPr>
        </p:nvCxnSpPr>
        <p:spPr>
          <a:xfrm flipV="1">
            <a:off x="6099935" y="2852936"/>
            <a:ext cx="992345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http://www.fond-ecran.net/fonds/arcenciel_001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348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59" y="2597187"/>
            <a:ext cx="1528189" cy="10169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j040046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567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323528" y="179348"/>
            <a:ext cx="8356772" cy="67710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CA" sz="2000" b="1" dirty="0"/>
              <a:t>1</a:t>
            </a:r>
            <a:r>
              <a:rPr lang="fr-CA" sz="2000" b="1" dirty="0" smtClean="0"/>
              <a:t>er levier de changement : 1</a:t>
            </a:r>
            <a:r>
              <a:rPr lang="fr-CA" sz="2000" b="1" baseline="30000" dirty="0" smtClean="0"/>
              <a:t>er</a:t>
            </a:r>
            <a:r>
              <a:rPr lang="fr-CA" sz="2000" b="1" dirty="0" smtClean="0"/>
              <a:t> choc culturel</a:t>
            </a:r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9179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2ECEF1EB-F4B7-469A-A3BF-0419BD07AE45}" type="datetime1">
              <a:rPr lang="fr-FR" smtClean="0"/>
              <a:pPr>
                <a:defRPr/>
              </a:pPr>
              <a:t>11/05/2014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214EA51F-832E-448D-9E07-CBCEEA5FBA35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3528" y="260649"/>
            <a:ext cx="6048672" cy="1008111"/>
          </a:xfrm>
          <a:solidFill>
            <a:schemeClr val="tx2">
              <a:lumMod val="1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fr-CA" sz="3200" dirty="0" smtClean="0"/>
              <a:t>L’expérience du rétablissement</a:t>
            </a:r>
            <a:endParaRPr lang="fr-CA" sz="32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683568" y="1700808"/>
            <a:ext cx="7774632" cy="864096"/>
          </a:xfrm>
          <a:scene3d>
            <a:camera prst="perspectiveContrastingRightFacing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r>
              <a:rPr lang="fr-CA" sz="4400" dirty="0" smtClean="0"/>
              <a:t>Le patient partenaire.</a:t>
            </a:r>
          </a:p>
          <a:p>
            <a:pPr marL="109537" indent="0" algn="r">
              <a:buNone/>
            </a:pPr>
            <a:r>
              <a:rPr lang="fr-CA" sz="2400" dirty="0" smtClean="0"/>
              <a:t>Extrait du texte </a:t>
            </a:r>
            <a:r>
              <a:rPr lang="fr-CA" sz="2400" dirty="0"/>
              <a:t>de </a:t>
            </a:r>
            <a:r>
              <a:rPr lang="fr-CA" sz="2400" dirty="0" smtClean="0"/>
              <a:t>Vincent </a:t>
            </a:r>
            <a:r>
              <a:rPr lang="fr-CA" sz="2400" dirty="0"/>
              <a:t>Dumez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467544" y="2780928"/>
            <a:ext cx="8064896" cy="3528392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62500" lnSpcReduction="20000"/>
          </a:bodyPr>
          <a:lstStyle/>
          <a:p>
            <a:pPr algn="l"/>
            <a:r>
              <a:rPr lang="fr-CA" dirty="0" smtClean="0"/>
              <a:t>       </a:t>
            </a:r>
          </a:p>
          <a:p>
            <a:pPr algn="l"/>
            <a:r>
              <a:rPr lang="fr-CA" dirty="0"/>
              <a:t>	</a:t>
            </a:r>
            <a:endParaRPr lang="fr-CA" dirty="0" smtClean="0"/>
          </a:p>
          <a:p>
            <a:pPr algn="l"/>
            <a:r>
              <a:rPr lang="fr-CA" sz="2300" dirty="0"/>
              <a:t>	</a:t>
            </a:r>
            <a:r>
              <a:rPr lang="fr-CA" sz="2300" dirty="0" smtClean="0"/>
              <a:t>Pour </a:t>
            </a:r>
            <a:r>
              <a:rPr lang="fr-CA" sz="2300" dirty="0"/>
              <a:t>Vincent Dumez, la seule issue était de devenir un «patient partenaire», soit un membre à part entière </a:t>
            </a:r>
            <a:r>
              <a:rPr lang="fr-CA" sz="2300" dirty="0" smtClean="0"/>
              <a:t>de l'équipe </a:t>
            </a:r>
            <a:r>
              <a:rPr lang="fr-CA" sz="2300" dirty="0"/>
              <a:t>soignante. Parmi les éléments indispensables de cette relation, on trouve la reconnaissance de </a:t>
            </a:r>
            <a:r>
              <a:rPr lang="fr-CA" sz="2300" dirty="0" smtClean="0"/>
              <a:t>la compétence </a:t>
            </a:r>
            <a:r>
              <a:rPr lang="fr-CA" sz="2300" dirty="0"/>
              <a:t>du patient et le fait de posséder une connaissance approfondie de son corps et de sa maladie</a:t>
            </a:r>
            <a:r>
              <a:rPr lang="fr-CA" sz="2300" dirty="0" smtClean="0"/>
              <a:t>.</a:t>
            </a:r>
          </a:p>
          <a:p>
            <a:pPr algn="l"/>
            <a:endParaRPr lang="fr-CA" sz="2300" dirty="0"/>
          </a:p>
          <a:p>
            <a:pPr algn="l"/>
            <a:r>
              <a:rPr lang="fr-CA" sz="2300" dirty="0" smtClean="0"/>
              <a:t>       Ensuite</a:t>
            </a:r>
            <a:r>
              <a:rPr lang="fr-CA" sz="2300" dirty="0"/>
              <a:t>, la dimension affective de la relation avec le médecin doit être acceptée</a:t>
            </a:r>
            <a:r>
              <a:rPr lang="fr-CA" sz="2300" dirty="0" smtClean="0"/>
              <a:t>. «</a:t>
            </a:r>
            <a:r>
              <a:rPr lang="fr-CA" sz="2300" dirty="0"/>
              <a:t>Il est indéniable que pareille relation comporte une dimension émotive souvent difficile à assumer tant par </a:t>
            </a:r>
            <a:r>
              <a:rPr lang="fr-CA" sz="2300" dirty="0" smtClean="0"/>
              <a:t>le milieu </a:t>
            </a:r>
            <a:r>
              <a:rPr lang="fr-CA" sz="2300" dirty="0"/>
              <a:t>médical que par les patients», mentionne Vincent </a:t>
            </a:r>
            <a:r>
              <a:rPr lang="fr-CA" sz="2300" dirty="0" smtClean="0"/>
              <a:t>Dumez. Mais </a:t>
            </a:r>
            <a:r>
              <a:rPr lang="fr-CA" sz="2300" dirty="0"/>
              <a:t>attention! Le patient partenaire doit aussi assumer certaines responsabilités. En recevant des </a:t>
            </a:r>
            <a:r>
              <a:rPr lang="fr-CA" sz="2300" dirty="0" smtClean="0"/>
              <a:t>réponses (dans </a:t>
            </a:r>
            <a:r>
              <a:rPr lang="fr-CA" sz="2300" dirty="0"/>
              <a:t>la mesure du possible) à ses questions, le patient sera mieux en mesure de prendre les </a:t>
            </a:r>
            <a:r>
              <a:rPr lang="fr-CA" sz="2300" dirty="0" smtClean="0"/>
              <a:t>décisions relatives </a:t>
            </a:r>
            <a:r>
              <a:rPr lang="fr-CA" sz="2300" dirty="0"/>
              <a:t>à sa santé. Et, en toute logique, ce patient abandonnera le mythe du médecin tout-puissant. </a:t>
            </a:r>
            <a:r>
              <a:rPr lang="fr-CA" sz="2300" dirty="0" smtClean="0"/>
              <a:t>En d'autres </a:t>
            </a:r>
            <a:r>
              <a:rPr lang="fr-CA" sz="2300" dirty="0"/>
              <a:t>termes, il donnera au médecin le droit à l'erreur en partageant avec lui la prise de risque </a:t>
            </a:r>
            <a:r>
              <a:rPr lang="fr-CA" sz="2300" dirty="0" smtClean="0"/>
              <a:t>notamment quant </a:t>
            </a:r>
            <a:r>
              <a:rPr lang="fr-CA" sz="2300" dirty="0"/>
              <a:t>aux choix des traitements, de leurs effets et de leurs chances de succès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553137"/>
            <a:ext cx="1815587" cy="10801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u-questionnair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Layout>
  <Type>MultipleChoice</Type>
  <ChoicesCount>3</ChoicesCount>
  <Orientation>Left</Orientation>
</Layout>
</file>

<file path=customXml/itemProps1.xml><?xml version="1.0" encoding="utf-8"?>
<ds:datastoreItem xmlns:ds="http://schemas.openxmlformats.org/officeDocument/2006/customXml" ds:itemID="{8DEBFD95-424D-4E27-9FBC-5296F13CCE1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272</Words>
  <Application>Microsoft Office PowerPoint</Application>
  <PresentationFormat>Affichage à l'écran (4:3)</PresentationFormat>
  <Paragraphs>67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Jeu-questionnaire</vt:lpstr>
      <vt:lpstr>Présentation PowerPoint</vt:lpstr>
      <vt:lpstr>Présentation PowerPoint</vt:lpstr>
      <vt:lpstr>FORMATION SUR LE PROCESSUS DE RÉTABLISSEMENT ET LA PLEINE CITOYENNETÉ: dans un contexte de soins de collaboration en santé mentale</vt:lpstr>
      <vt:lpstr>Présentation PowerPoint</vt:lpstr>
      <vt:lpstr>Buts de la formation</vt:lpstr>
      <vt:lpstr>Présentation PowerPoint</vt:lpstr>
      <vt:lpstr>Thème 1</vt:lpstr>
      <vt:lpstr>Présentation PowerPoint</vt:lpstr>
      <vt:lpstr>L’expérience du rétablissement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2014-04-12T17:45:12Z</dcterms:created>
  <dcterms:modified xsi:type="dcterms:W3CDTF">2014-05-11T13:51:47Z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