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7"/>
  </p:notesMasterIdLst>
  <p:sldIdLst>
    <p:sldId id="256" r:id="rId2"/>
    <p:sldId id="262" r:id="rId3"/>
    <p:sldId id="257" r:id="rId4"/>
    <p:sldId id="259" r:id="rId5"/>
    <p:sldId id="258" r:id="rId6"/>
    <p:sldId id="267" r:id="rId7"/>
    <p:sldId id="260" r:id="rId8"/>
    <p:sldId id="263" r:id="rId9"/>
    <p:sldId id="265" r:id="rId10"/>
    <p:sldId id="264" r:id="rId11"/>
    <p:sldId id="268" r:id="rId12"/>
    <p:sldId id="266" r:id="rId13"/>
    <p:sldId id="261" r:id="rId14"/>
    <p:sldId id="270" r:id="rId15"/>
    <p:sldId id="26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30FF25-F823-4E45-B646-13A5D0289DA6}" type="doc">
      <dgm:prSet loTypeId="urn:microsoft.com/office/officeart/2005/8/layout/venn2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fr-CA"/>
        </a:p>
      </dgm:t>
    </dgm:pt>
    <dgm:pt modelId="{45011693-4B96-4836-9F6F-0AAAE41A9FEC}">
      <dgm:prSet phldrT="[Texte]"/>
      <dgm:spPr/>
      <dgm:t>
        <a:bodyPr/>
        <a:lstStyle/>
        <a:p>
          <a:r>
            <a:rPr lang="fr-CA" dirty="0" smtClean="0"/>
            <a:t>L’organisation</a:t>
          </a:r>
          <a:endParaRPr lang="fr-CA" dirty="0"/>
        </a:p>
      </dgm:t>
    </dgm:pt>
    <dgm:pt modelId="{49F9DFD6-BEF5-488D-A72B-22753CC6C5DA}" type="parTrans" cxnId="{D60DA403-8E06-44CC-8560-21011E90279D}">
      <dgm:prSet/>
      <dgm:spPr/>
      <dgm:t>
        <a:bodyPr/>
        <a:lstStyle/>
        <a:p>
          <a:endParaRPr lang="fr-CA"/>
        </a:p>
      </dgm:t>
    </dgm:pt>
    <dgm:pt modelId="{16162A50-5C8C-4868-AB3E-64C2736021DB}" type="sibTrans" cxnId="{D60DA403-8E06-44CC-8560-21011E90279D}">
      <dgm:prSet/>
      <dgm:spPr/>
      <dgm:t>
        <a:bodyPr/>
        <a:lstStyle/>
        <a:p>
          <a:endParaRPr lang="fr-CA"/>
        </a:p>
      </dgm:t>
    </dgm:pt>
    <dgm:pt modelId="{1C34B35B-4D10-48DB-8E07-D9B141489DF2}">
      <dgm:prSet phldrT="[Texte]" custT="1"/>
      <dgm:spPr/>
      <dgm:t>
        <a:bodyPr/>
        <a:lstStyle/>
        <a:p>
          <a:r>
            <a:rPr lang="fr-CA" sz="2000" dirty="0" smtClean="0"/>
            <a:t>L’équipe</a:t>
          </a:r>
          <a:endParaRPr lang="fr-CA" sz="2000" dirty="0"/>
        </a:p>
      </dgm:t>
    </dgm:pt>
    <dgm:pt modelId="{1DFE7236-361F-47BE-8130-3083B6C352AA}" type="parTrans" cxnId="{4A59BCF5-96D0-47CC-B15A-9F93CD9AA8DF}">
      <dgm:prSet/>
      <dgm:spPr/>
      <dgm:t>
        <a:bodyPr/>
        <a:lstStyle/>
        <a:p>
          <a:endParaRPr lang="fr-CA"/>
        </a:p>
      </dgm:t>
    </dgm:pt>
    <dgm:pt modelId="{2D100758-4FEF-486A-A0F1-564FFAA2CB2F}" type="sibTrans" cxnId="{4A59BCF5-96D0-47CC-B15A-9F93CD9AA8DF}">
      <dgm:prSet/>
      <dgm:spPr/>
      <dgm:t>
        <a:bodyPr/>
        <a:lstStyle/>
        <a:p>
          <a:endParaRPr lang="fr-CA"/>
        </a:p>
      </dgm:t>
    </dgm:pt>
    <dgm:pt modelId="{F96D9435-6B13-4AF6-96ED-EA2496081109}">
      <dgm:prSet phldrT="[Texte]" custT="1"/>
      <dgm:spPr/>
      <dgm:t>
        <a:bodyPr/>
        <a:lstStyle/>
        <a:p>
          <a:r>
            <a:rPr lang="fr-CA" sz="2000" dirty="0" smtClean="0"/>
            <a:t>Julie </a:t>
          </a:r>
          <a:endParaRPr lang="fr-CA" sz="2000" dirty="0"/>
        </a:p>
      </dgm:t>
    </dgm:pt>
    <dgm:pt modelId="{9B2F8A9F-F4A8-40EC-8D52-52CF60BFB1BE}" type="parTrans" cxnId="{4F64F6E5-AD6D-4F64-A3DC-7F492A4F3A6B}">
      <dgm:prSet/>
      <dgm:spPr/>
      <dgm:t>
        <a:bodyPr/>
        <a:lstStyle/>
        <a:p>
          <a:endParaRPr lang="fr-CA"/>
        </a:p>
      </dgm:t>
    </dgm:pt>
    <dgm:pt modelId="{0934793F-B9A6-4AED-9D26-1F9FBBEA465F}" type="sibTrans" cxnId="{4F64F6E5-AD6D-4F64-A3DC-7F492A4F3A6B}">
      <dgm:prSet/>
      <dgm:spPr/>
      <dgm:t>
        <a:bodyPr/>
        <a:lstStyle/>
        <a:p>
          <a:endParaRPr lang="fr-CA"/>
        </a:p>
      </dgm:t>
    </dgm:pt>
    <dgm:pt modelId="{9865019A-899E-439D-A231-269D0B7C8348}" type="pres">
      <dgm:prSet presAssocID="{7830FF25-F823-4E45-B646-13A5D0289DA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EFC726A7-7A78-497B-A60D-34E78B943068}" type="pres">
      <dgm:prSet presAssocID="{7830FF25-F823-4E45-B646-13A5D0289DA6}" presName="comp1" presStyleCnt="0"/>
      <dgm:spPr/>
    </dgm:pt>
    <dgm:pt modelId="{454D0FE8-D84C-4534-9A54-9A5B7CBFD1DE}" type="pres">
      <dgm:prSet presAssocID="{7830FF25-F823-4E45-B646-13A5D0289DA6}" presName="circle1" presStyleLbl="node1" presStyleIdx="0" presStyleCnt="3"/>
      <dgm:spPr/>
      <dgm:t>
        <a:bodyPr/>
        <a:lstStyle/>
        <a:p>
          <a:endParaRPr lang="fr-CA"/>
        </a:p>
      </dgm:t>
    </dgm:pt>
    <dgm:pt modelId="{8B3F3B1B-16C8-44B3-AE26-97FFCF315F33}" type="pres">
      <dgm:prSet presAssocID="{7830FF25-F823-4E45-B646-13A5D0289DA6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3CABBE9-5A8E-4BBB-BEFE-293AD98C400F}" type="pres">
      <dgm:prSet presAssocID="{7830FF25-F823-4E45-B646-13A5D0289DA6}" presName="comp2" presStyleCnt="0"/>
      <dgm:spPr/>
    </dgm:pt>
    <dgm:pt modelId="{6C83F0F5-16C2-4F0C-8AA9-184EDA83105D}" type="pres">
      <dgm:prSet presAssocID="{7830FF25-F823-4E45-B646-13A5D0289DA6}" presName="circle2" presStyleLbl="node1" presStyleIdx="1" presStyleCnt="3"/>
      <dgm:spPr/>
      <dgm:t>
        <a:bodyPr/>
        <a:lstStyle/>
        <a:p>
          <a:endParaRPr lang="fr-CA"/>
        </a:p>
      </dgm:t>
    </dgm:pt>
    <dgm:pt modelId="{FF944AB3-C5D6-4157-B99E-A0F439E8352A}" type="pres">
      <dgm:prSet presAssocID="{7830FF25-F823-4E45-B646-13A5D0289DA6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3C6245A-46CE-49CF-97C4-5AEB29596604}" type="pres">
      <dgm:prSet presAssocID="{7830FF25-F823-4E45-B646-13A5D0289DA6}" presName="comp3" presStyleCnt="0"/>
      <dgm:spPr/>
    </dgm:pt>
    <dgm:pt modelId="{07575B2C-3479-47B7-8786-92BADB0CFE8F}" type="pres">
      <dgm:prSet presAssocID="{7830FF25-F823-4E45-B646-13A5D0289DA6}" presName="circle3" presStyleLbl="node1" presStyleIdx="2" presStyleCnt="3"/>
      <dgm:spPr/>
      <dgm:t>
        <a:bodyPr/>
        <a:lstStyle/>
        <a:p>
          <a:endParaRPr lang="fr-CA"/>
        </a:p>
      </dgm:t>
    </dgm:pt>
    <dgm:pt modelId="{460E4E57-C2C1-49D2-B941-602F150162D2}" type="pres">
      <dgm:prSet presAssocID="{7830FF25-F823-4E45-B646-13A5D0289DA6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ECAD1A08-5085-41C0-AB35-D4D64362F76E}" type="presOf" srcId="{45011693-4B96-4836-9F6F-0AAAE41A9FEC}" destId="{8B3F3B1B-16C8-44B3-AE26-97FFCF315F33}" srcOrd="1" destOrd="0" presId="urn:microsoft.com/office/officeart/2005/8/layout/venn2"/>
    <dgm:cxn modelId="{8DF2769A-9D5E-496F-B877-DC0BF8FE7BE9}" type="presOf" srcId="{1C34B35B-4D10-48DB-8E07-D9B141489DF2}" destId="{6C83F0F5-16C2-4F0C-8AA9-184EDA83105D}" srcOrd="0" destOrd="0" presId="urn:microsoft.com/office/officeart/2005/8/layout/venn2"/>
    <dgm:cxn modelId="{4A59BCF5-96D0-47CC-B15A-9F93CD9AA8DF}" srcId="{7830FF25-F823-4E45-B646-13A5D0289DA6}" destId="{1C34B35B-4D10-48DB-8E07-D9B141489DF2}" srcOrd="1" destOrd="0" parTransId="{1DFE7236-361F-47BE-8130-3083B6C352AA}" sibTransId="{2D100758-4FEF-486A-A0F1-564FFAA2CB2F}"/>
    <dgm:cxn modelId="{4F64F6E5-AD6D-4F64-A3DC-7F492A4F3A6B}" srcId="{7830FF25-F823-4E45-B646-13A5D0289DA6}" destId="{F96D9435-6B13-4AF6-96ED-EA2496081109}" srcOrd="2" destOrd="0" parTransId="{9B2F8A9F-F4A8-40EC-8D52-52CF60BFB1BE}" sibTransId="{0934793F-B9A6-4AED-9D26-1F9FBBEA465F}"/>
    <dgm:cxn modelId="{A7C50BF9-CA0C-481B-9B46-DCEB606E9ABD}" type="presOf" srcId="{F96D9435-6B13-4AF6-96ED-EA2496081109}" destId="{460E4E57-C2C1-49D2-B941-602F150162D2}" srcOrd="1" destOrd="0" presId="urn:microsoft.com/office/officeart/2005/8/layout/venn2"/>
    <dgm:cxn modelId="{B724C818-CB82-43A0-BADD-B35432347512}" type="presOf" srcId="{7830FF25-F823-4E45-B646-13A5D0289DA6}" destId="{9865019A-899E-439D-A231-269D0B7C8348}" srcOrd="0" destOrd="0" presId="urn:microsoft.com/office/officeart/2005/8/layout/venn2"/>
    <dgm:cxn modelId="{90160D82-F9F5-4596-805E-86131746816F}" type="presOf" srcId="{F96D9435-6B13-4AF6-96ED-EA2496081109}" destId="{07575B2C-3479-47B7-8786-92BADB0CFE8F}" srcOrd="0" destOrd="0" presId="urn:microsoft.com/office/officeart/2005/8/layout/venn2"/>
    <dgm:cxn modelId="{FB726672-EDBB-4026-BF9E-4571B115B05A}" type="presOf" srcId="{1C34B35B-4D10-48DB-8E07-D9B141489DF2}" destId="{FF944AB3-C5D6-4157-B99E-A0F439E8352A}" srcOrd="1" destOrd="0" presId="urn:microsoft.com/office/officeart/2005/8/layout/venn2"/>
    <dgm:cxn modelId="{D60DA403-8E06-44CC-8560-21011E90279D}" srcId="{7830FF25-F823-4E45-B646-13A5D0289DA6}" destId="{45011693-4B96-4836-9F6F-0AAAE41A9FEC}" srcOrd="0" destOrd="0" parTransId="{49F9DFD6-BEF5-488D-A72B-22753CC6C5DA}" sibTransId="{16162A50-5C8C-4868-AB3E-64C2736021DB}"/>
    <dgm:cxn modelId="{7F2014BF-60A0-4664-BC0C-CDA26B7EF736}" type="presOf" srcId="{45011693-4B96-4836-9F6F-0AAAE41A9FEC}" destId="{454D0FE8-D84C-4534-9A54-9A5B7CBFD1DE}" srcOrd="0" destOrd="0" presId="urn:microsoft.com/office/officeart/2005/8/layout/venn2"/>
    <dgm:cxn modelId="{30750B6C-B055-4C75-8C61-FA0D7A21E401}" type="presParOf" srcId="{9865019A-899E-439D-A231-269D0B7C8348}" destId="{EFC726A7-7A78-497B-A60D-34E78B943068}" srcOrd="0" destOrd="0" presId="urn:microsoft.com/office/officeart/2005/8/layout/venn2"/>
    <dgm:cxn modelId="{B39B4734-A8CD-4349-ACBF-1823CCA0775C}" type="presParOf" srcId="{EFC726A7-7A78-497B-A60D-34E78B943068}" destId="{454D0FE8-D84C-4534-9A54-9A5B7CBFD1DE}" srcOrd="0" destOrd="0" presId="urn:microsoft.com/office/officeart/2005/8/layout/venn2"/>
    <dgm:cxn modelId="{847F2E4E-2C12-40AF-B97F-B95D50E0EF34}" type="presParOf" srcId="{EFC726A7-7A78-497B-A60D-34E78B943068}" destId="{8B3F3B1B-16C8-44B3-AE26-97FFCF315F33}" srcOrd="1" destOrd="0" presId="urn:microsoft.com/office/officeart/2005/8/layout/venn2"/>
    <dgm:cxn modelId="{1169BEAC-54B8-487E-A62F-CBE0AD7C8C92}" type="presParOf" srcId="{9865019A-899E-439D-A231-269D0B7C8348}" destId="{B3CABBE9-5A8E-4BBB-BEFE-293AD98C400F}" srcOrd="1" destOrd="0" presId="urn:microsoft.com/office/officeart/2005/8/layout/venn2"/>
    <dgm:cxn modelId="{7A3235EC-91A5-4C03-9126-70D7CD1CE597}" type="presParOf" srcId="{B3CABBE9-5A8E-4BBB-BEFE-293AD98C400F}" destId="{6C83F0F5-16C2-4F0C-8AA9-184EDA83105D}" srcOrd="0" destOrd="0" presId="urn:microsoft.com/office/officeart/2005/8/layout/venn2"/>
    <dgm:cxn modelId="{B9765E9C-954C-4FC8-B812-5C1C1B5B9B36}" type="presParOf" srcId="{B3CABBE9-5A8E-4BBB-BEFE-293AD98C400F}" destId="{FF944AB3-C5D6-4157-B99E-A0F439E8352A}" srcOrd="1" destOrd="0" presId="urn:microsoft.com/office/officeart/2005/8/layout/venn2"/>
    <dgm:cxn modelId="{95011989-5B43-49F2-97E0-66B765E8E2AB}" type="presParOf" srcId="{9865019A-899E-439D-A231-269D0B7C8348}" destId="{73C6245A-46CE-49CF-97C4-5AEB29596604}" srcOrd="2" destOrd="0" presId="urn:microsoft.com/office/officeart/2005/8/layout/venn2"/>
    <dgm:cxn modelId="{EF15378A-1DE6-46B9-A5A1-51B9E0039FFD}" type="presParOf" srcId="{73C6245A-46CE-49CF-97C4-5AEB29596604}" destId="{07575B2C-3479-47B7-8786-92BADB0CFE8F}" srcOrd="0" destOrd="0" presId="urn:microsoft.com/office/officeart/2005/8/layout/venn2"/>
    <dgm:cxn modelId="{10BC425A-B9C3-4385-8FCB-FED3D1FB4433}" type="presParOf" srcId="{73C6245A-46CE-49CF-97C4-5AEB29596604}" destId="{460E4E57-C2C1-49D2-B941-602F150162D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D0FE8-D84C-4534-9A54-9A5B7CBFD1DE}">
      <dsp:nvSpPr>
        <dsp:cNvPr id="0" name=""/>
        <dsp:cNvSpPr/>
      </dsp:nvSpPr>
      <dsp:spPr>
        <a:xfrm>
          <a:off x="0" y="243681"/>
          <a:ext cx="4038600" cy="403860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L’organisation</a:t>
          </a:r>
          <a:endParaRPr lang="fr-CA" sz="1500" kern="1200" dirty="0"/>
        </a:p>
      </dsp:txBody>
      <dsp:txXfrm>
        <a:off x="1313554" y="445611"/>
        <a:ext cx="1411490" cy="605790"/>
      </dsp:txXfrm>
    </dsp:sp>
    <dsp:sp modelId="{6C83F0F5-16C2-4F0C-8AA9-184EDA83105D}">
      <dsp:nvSpPr>
        <dsp:cNvPr id="0" name=""/>
        <dsp:cNvSpPr/>
      </dsp:nvSpPr>
      <dsp:spPr>
        <a:xfrm>
          <a:off x="504824" y="1253331"/>
          <a:ext cx="3028950" cy="3028950"/>
        </a:xfrm>
        <a:prstGeom prst="ellipse">
          <a:avLst/>
        </a:prstGeom>
        <a:gradFill rotWithShape="0">
          <a:gsLst>
            <a:gs pos="0">
              <a:schemeClr val="accent4">
                <a:hueOff val="-8442437"/>
                <a:satOff val="21577"/>
                <a:lumOff val="-2157"/>
                <a:alphaOff val="0"/>
                <a:shade val="15000"/>
                <a:satMod val="180000"/>
              </a:schemeClr>
            </a:gs>
            <a:gs pos="50000">
              <a:schemeClr val="accent4">
                <a:hueOff val="-8442437"/>
                <a:satOff val="21577"/>
                <a:lumOff val="-2157"/>
                <a:alphaOff val="0"/>
                <a:shade val="45000"/>
                <a:satMod val="170000"/>
              </a:schemeClr>
            </a:gs>
            <a:gs pos="70000">
              <a:schemeClr val="accent4">
                <a:hueOff val="-8442437"/>
                <a:satOff val="21577"/>
                <a:lumOff val="-215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-8442437"/>
                <a:satOff val="21577"/>
                <a:lumOff val="-215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000" kern="1200" dirty="0" smtClean="0"/>
            <a:t>L’équipe</a:t>
          </a:r>
          <a:endParaRPr lang="fr-CA" sz="2000" kern="1200" dirty="0"/>
        </a:p>
      </dsp:txBody>
      <dsp:txXfrm>
        <a:off x="1313554" y="1442640"/>
        <a:ext cx="1411490" cy="567928"/>
      </dsp:txXfrm>
    </dsp:sp>
    <dsp:sp modelId="{07575B2C-3479-47B7-8786-92BADB0CFE8F}">
      <dsp:nvSpPr>
        <dsp:cNvPr id="0" name=""/>
        <dsp:cNvSpPr/>
      </dsp:nvSpPr>
      <dsp:spPr>
        <a:xfrm>
          <a:off x="1009650" y="2262981"/>
          <a:ext cx="2019300" cy="2019300"/>
        </a:xfrm>
        <a:prstGeom prst="ellipse">
          <a:avLst/>
        </a:prstGeom>
        <a:gradFill rotWithShape="0">
          <a:gsLst>
            <a:gs pos="0">
              <a:schemeClr val="accent4">
                <a:hueOff val="-16884873"/>
                <a:satOff val="43154"/>
                <a:lumOff val="-4313"/>
                <a:alphaOff val="0"/>
                <a:shade val="15000"/>
                <a:satMod val="180000"/>
              </a:schemeClr>
            </a:gs>
            <a:gs pos="50000">
              <a:schemeClr val="accent4">
                <a:hueOff val="-16884873"/>
                <a:satOff val="43154"/>
                <a:lumOff val="-4313"/>
                <a:alphaOff val="0"/>
                <a:shade val="45000"/>
                <a:satMod val="170000"/>
              </a:schemeClr>
            </a:gs>
            <a:gs pos="70000">
              <a:schemeClr val="accent4">
                <a:hueOff val="-16884873"/>
                <a:satOff val="43154"/>
                <a:lumOff val="-4313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-16884873"/>
                <a:satOff val="43154"/>
                <a:lumOff val="-4313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000" kern="1200" dirty="0" smtClean="0"/>
            <a:t>Julie </a:t>
          </a:r>
          <a:endParaRPr lang="fr-CA" sz="2000" kern="1200" dirty="0"/>
        </a:p>
      </dsp:txBody>
      <dsp:txXfrm>
        <a:off x="1305369" y="2767806"/>
        <a:ext cx="1427860" cy="1009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D2878-9BA9-4631-AB33-A439A9EB3B7E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F06EA-426B-4DF2-BC08-DD93FA3E682D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464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457B0-3222-4DD9-8013-6B1415F996B2}" type="slidenum">
              <a:rPr lang="fr-CA" altLang="fr-FR"/>
              <a:pPr/>
              <a:t>4</a:t>
            </a:fld>
            <a:endParaRPr lang="fr-CA" altLang="fr-FR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988CDF-957D-4A1A-8E6B-D939AB336380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91254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9991A9E-56D3-4F69-8582-1F85A750799C}" type="datetimeFigureOut">
              <a:rPr lang="fr-CA" smtClean="0"/>
              <a:pPr/>
              <a:t>2014-06-25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97B6AA1-46C0-46D5-A00C-EC8F31C3B69F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2348880"/>
            <a:ext cx="4176464" cy="2232248"/>
          </a:xfrm>
        </p:spPr>
        <p:txBody>
          <a:bodyPr>
            <a:prstTxWarp prst="textRingOutside">
              <a:avLst/>
            </a:prstTxWarp>
            <a:normAutofit/>
          </a:bodyPr>
          <a:lstStyle/>
          <a:p>
            <a:r>
              <a:rPr lang="fr-CA" sz="4000" b="1" dirty="0" smtClean="0"/>
              <a:t>notre propre parcours de  rétablissement</a:t>
            </a:r>
            <a:endParaRPr lang="fr-CA" sz="4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rot="1380260">
            <a:off x="4461385" y="3600575"/>
            <a:ext cx="3198062" cy="2664296"/>
          </a:xfrm>
          <a:solidFill>
            <a:schemeClr val="tx2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CA" sz="1700" dirty="0" smtClean="0"/>
          </a:p>
          <a:p>
            <a:pPr algn="r"/>
            <a:r>
              <a:rPr lang="fr-CA" b="1" dirty="0" smtClean="0"/>
              <a:t>Pierre Turgeon, éducateur spécialisé</a:t>
            </a:r>
          </a:p>
          <a:p>
            <a:pPr algn="r"/>
            <a:endParaRPr lang="fr-CA" b="1" dirty="0" smtClean="0"/>
          </a:p>
          <a:p>
            <a:pPr algn="r"/>
            <a:r>
              <a:rPr lang="fr-CA" b="1" dirty="0" smtClean="0"/>
              <a:t>Julie </a:t>
            </a:r>
            <a:r>
              <a:rPr lang="fr-CA" b="1" dirty="0" err="1" smtClean="0"/>
              <a:t>DesRochers</a:t>
            </a:r>
            <a:r>
              <a:rPr lang="fr-CA" b="1" dirty="0" smtClean="0"/>
              <a:t>,             APPR, coordonnatrice</a:t>
            </a:r>
          </a:p>
          <a:p>
            <a:pPr algn="r"/>
            <a:endParaRPr lang="fr-CA" b="1" dirty="0" smtClean="0"/>
          </a:p>
          <a:p>
            <a:pPr algn="r"/>
            <a:r>
              <a:rPr lang="fr-CA" b="1" i="1" dirty="0" smtClean="0"/>
              <a:t>L’AVANCÉE, IUSMM</a:t>
            </a:r>
            <a:endParaRPr lang="fr-CA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5913554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*Notre propre parcours de rétablissement</a:t>
            </a:r>
            <a:endParaRPr lang="fr-CA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62" y="260648"/>
            <a:ext cx="1285213" cy="15701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30901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Implanter le changement…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400388" y="1700808"/>
            <a:ext cx="4038600" cy="4237931"/>
          </a:xfrm>
          <a:ln w="38100">
            <a:solidFill>
              <a:srgbClr val="CC00CC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fr-CA" sz="4600" dirty="0" smtClean="0"/>
          </a:p>
          <a:p>
            <a:pPr marL="0" indent="0" algn="ctr">
              <a:buNone/>
            </a:pPr>
            <a:r>
              <a:rPr lang="fr-CA" sz="3600" dirty="0" smtClean="0"/>
              <a:t>implantation de l’approche orientée vers le rétablissement </a:t>
            </a:r>
          </a:p>
          <a:p>
            <a:pPr marL="0" indent="0" algn="ctr">
              <a:buNone/>
            </a:pPr>
            <a:endParaRPr lang="fr-CA" sz="3600" dirty="0" smtClean="0"/>
          </a:p>
          <a:p>
            <a:pPr marL="0" indent="0" algn="ctr">
              <a:buNone/>
            </a:pPr>
            <a:r>
              <a:rPr lang="fr-CA" sz="3600" dirty="0"/>
              <a:t>=</a:t>
            </a:r>
          </a:p>
          <a:p>
            <a:pPr marL="0" indent="0" algn="ctr">
              <a:buNone/>
            </a:pPr>
            <a:endParaRPr lang="fr-CA" sz="3600" dirty="0" smtClean="0"/>
          </a:p>
          <a:p>
            <a:pPr marL="0" indent="0" algn="ctr">
              <a:buNone/>
            </a:pPr>
            <a:r>
              <a:rPr lang="fr-CA" sz="3600" dirty="0" smtClean="0"/>
              <a:t>implantation d’un changement majeur pour tous</a:t>
            </a:r>
            <a:endParaRPr lang="fr-CA" sz="3600" dirty="0"/>
          </a:p>
        </p:txBody>
      </p:sp>
      <p:sp>
        <p:nvSpPr>
          <p:cNvPr id="4" name="AutoShape 4" descr="data:image/jpeg;base64,/9j/4AAQSkZJRgABAQAAAQABAAD/2wCEAAkGBxISEhQUEBAQFBQVFBQUEBIREA8UFBQVFRUXFhQUFRQYHCggGBolHBQUITEhJSkrLi4uFx8zODMsNygtLisBCgoKDg0OGxAQGS4hICQsLC0wMS0sLCwsKzcsLCwtKywsLCwsLCw3NzcrLCwsLCssLiwsLCwsLCwsLCwsLCwsLP/AABEIAOEA4QMBEQACEQEDEQH/xAAcAAEAAwADAQEAAAAAAAAAAAAABAUGAgMHAQj/xABHEAABAwIBBwcIBwYGAwEAAAABAAIDBBEhBQYSMUFRcSIyYXKBkbEHEyNzoaKywSQ0QpKz0fAzUmJjgsIUQ4PS4fFTk6MW/8QAGgEBAAIDAQAAAAAAAAAAAAAAAAECAwUGBP/EADERAQACAQMDAgQGAQQDAAAAAAABAgMEBRESITFBUSIyYXETFCMzNIHwUqGx0QYkQv/aAAwDAQACEQMRAD8A9xQEBAQEBAQEBAQEBAQEBAQEBAQEBAQEBAQEBAQEBAQEBAQEBAQEBB0TVkbOfJG3rPaPEocIkmXqZuuZp6oc/wCEFRynplFkzpgHNbM/qx2+IhOU9Eos2ddubTP/ANR7WeAKcp/DQJM9yDiKcDd5659n5Jyno+rgfKPC3nMB6jn/ADYPFOUdH1ajIWVG1ULZmtc0OvYOtfAkXw32upVmOFgiBAQEBAQEBAQEBAQEBAQEEXKNe2Bmm8OIuByQCbniQiYjlUOzqj+zG7+shvhdRyt+G6pM5XbBC3rSX/Leo5W/Dj3Qp853baiFvUaHf7k5OiqtqM6BtqZndQaH+1O6eKqypzkiOtsr/WS/9onsr5c52jmRRDjpHwITg6kGfO2TY5reqxniQSnCOpW1Gc8h1yv4BxA7gnCOpVz5bJ1m/FSjlAqMt21uA4kBEcp+QIpKiVoc1wjtpucWuDXNFsGu1G5IGG8omO79AZmfVGdaT43JCtvK8UqiAgICAgICAgICAgICAgIKfOwfRndDmH3gPmolanliFVmQ8qRBzLaiDdp2g70JYyrr3McWuwI7j0jeFKnKuqMr21uA4kBSjl2wQVU1vNU1TIDqcynmc374bojvThHKbFmllF/OhZEN81RTt91rnO91OEcpcOYMp/bVtOzoijnn+LzYUo5T4cw6QW85UVkh2hvmIWnsLXu9qHKwgzZyezVRMcd88tRL7rn6PuohaUgZD+whp4fUQQxnva0FBDytUPdLGXuc46EnOJO2PfwUSvRv8y/qcfGT8V6Qi3leKVRAQEBAQEBAQEBAQEBAQEFVnOL00n9J7ntUSmvlhVVnR6zm9v5oM3BTxyVcQljZI30l2PF2nkXFxt1K0MV2upi2IWhihhH8mGKP4QFKhNVudznuPFxKCM+paNqDgavcCexB88686m95QfdB51kDgEHJlOb4uJQRcpftGdR/ixRK9HouZf1OLjJ+K9IVt5XilAgICAgICAgICAgICAgICCvy829PL1Ce7H5KE18vPwVDOj1nN7fkVAz1IfpcPWcO9jlaGKzR1F8ADa6lRwbR313PEoO1lHub7EHc2l4BB2CJo1nuQctJg2XQdLn3duQVWVP2jOo7xaolej0fMr6lF/qfivSFbeV4pQ6KupbGwvebNGs+AG8rFly1xUm954iF8eO2S0VrHeWany/JIeR6NuzAFx4k4d3euT1m+ZrTMYvhj/dt6bfSkfH3lwZUS/8Alk+8fBaud01XPPXK04cX+mE2DKsjecQ8dIAPYQvdpf8AyDPSeMnxR/u899JS3y9l3S1LZG6TDht3g7iN66/TanHqMcXpPaWuyY7Ut0y716FBAQEBAQEBAQEEPK4vBN6qT4SiY8vOQqs7pq+aVAzcRtVwetHta5Whiu1EmsKVEsSBrRhigjTVvSg6mVF9qDjU1GiLgOJ2BoJJ4AKl8lKRzaYhatZt4jlGo6t73WMbmjefyVomJjmFZjhYM53cpFblU+kb1HeIUSvV6TmV9Sh/r/EckK28rtShjM7q0umEQPJjALhve4beDSPvFcvvmombxijxDe7XhiKTknzPZWxGy5uz327pLJrLHNWGaOZmVehXoTM3ay0+hskBw/iaLg9wd7F0Ww5ppl/D9JeXX4ecXX7NauwaUQEBAQEBAQEBB01jbxvG9jh3goPMYzgqs8Oqq5p/W0IlQ0sQdUMJvyXNc2x2hwGO8WLkY7NHNrHFWY3KZ2HYgzb4ZJOUXkAnADdsQXOSKMkWvgNZOvgtLum6flvgp83/AA9+k0kXjrv4aGCna3cuOz6nLmtzeZls4iKxxWOEGRnpHHfiuu2HUdeGaTPeGt1+LptFo9XQ3nd3zW9a9VZXPpG9Q+KiV6vTMzfqUPVd8bkhW3ldKUPOc4HFtZMDtLCOHm2fl7Fx27Un8xaXTbdMW08Q6WyrUTV65q+umURVEUdbqlWjGtGN35u1GnWwNGwvc7oAjePEjvW42jDP5iJ9nh3G0VwTHu9IXXubEBAQEBAQEBAQfHC6DyuHUFVnh11PNdw+YRLNef0J4za93tb95wF/ajHZqp9farMb7PzexBW07eSOCBHFNHL51kvoy3lQ6F7nDEOvgcN2OrcRp9w26uatr/8A02Wk1nT00t4XlLV6YBuuOvj6Z4bu1IjvDulbfEa1m0ertpskXj+3my4oyVmtkLRIfj0fNd3ptTj1FIvSXP5cVsduLKfLJ9I3qH4lnlFXp+Z31KDqf3FFZ8rlShh/KLk9zdGqjBIaNCe2xtyWv4Akg8RsBWn3TSfiRF6tpt2p/DmaT6sezKYO1c7OCYb2M0S+SZUG9TXTyTmiEGpyt0rPTTMN9Q13knonSOlq3jk2MMB/e5V5XDoBa1t94eF0Gg034cdUtJrs/XPS9JWya8QEBAQEBAQEBAQeWPFnOG5zh3EhVZ4dFTzTwQZOvNpGHdJH8bUhSzZ1Wv8AqVmN9lHJQQKVvJCCc5mAQQpY5WG9OzTJ/wAvSa3HoJIFlpNZtUZbdVG20u49Fem/dOyZVv5s7dGQc5pGq+q28dO1c1rNJbFbp44bOlq5qdVZW74mvHTsKwaTWZdLfqrP3j3eXNii8dNmUzghc2RtwbaGB2HE7V3Gj12PVU6q+fWPZqb4bYp7+Hp2Z/1Kn9WF7nnnyuFKHxzbix1bQVA8l8o2Zopmmpo8I9ICWDYwvNg6Pc3SIGjsvhhgNdqdLSI64bDT6m8z0y85fUyHYV44pR6pvdsMwMxn1/p6pzmUwcQ1jSQ+ctNnDSHMYCCCRiSCBa1178GnrMdTxZ89o+F7ZTU7I2NZG1rGMaGsY0ANa0CwaANQAXueJ2qQQEBAQEBAQEBAQeX1otNMN0sg98qrNHhFqNR4HwRLIZVPKHWb7HBIUs29Vr/qVmN9cMEHdRUrA3lO7ECrkBI0RYDAII+no43sgiSVjZXANdyhzSMbdHDoXl1WlpqKdMvRptTbBbmE+griDouwI1j9bFxGs0dsVpraHRVmmenVVZ1EDJmFrhcHvB2EHevJgz5NNki9J7vLkx8x0y0ebb2Mp4oi9ukxgab4E22gLvNHuOHUUieqIn1hps2G1LT27Li690WifVgRco5QjgZpSG24DnOO5o2rDqNTjwV6ryy4cF81umkPOs48qTVfIPJiuDoA4YG4v+8bgG53LmM+5Xy2mZniPSP+3RYNvpij3n3UhyPZri2xdY2w27F5Y1XxRy9E4oiOy+yDWS00LGh5botAIvdpOtx0ThibntT89mplmcVu3t6PPfR48kcTHf3bzIOUf8RC2SwBJcDbVdri027l12jzWzYYvaO7n9ThjFkmkSsV62AQEBAQEBAQEBAQeZZYFqmYfzHHvN/mqyzV8IM+o8D4Ilj8tJCtm4qD8lZic9gQV1VlMNOiAXO3AXQSKOQubcgjoKDqyizSDW7C7HgATb2IO+hpWt1ADDcg4VEOk7kmzgMDs24HoXj1mkrqKcT5erS6q2C3Po50GVNE6LsCNYK4zVaO1LTEw6KJpmr1VXkNU1w1ha62O1WC2K0O0aOw24YKa5ctfFpYprz5h1zxMdi83OoEuJsNwVrZ8tvmmZXxzanyxwiyRxN2qYnJL0VtllW1mUmNwYO1enHgtPezJEcfNKtlqSRrXprjiJXm3Z6F5O5L0LOh8wP/ALXH5hdboO2CIcxrf3paZe15BAQEBAQEBAQEBB5rnILVc3Wae9jT81WWWvhWyIsx+WtRtuKK2beTFrdWpp1jcFZidp5uzvCCupIhyjbEudfvsgshawAIvuBF+5BCqni7eU3X+83celBLpjr4a0EcztDuc3Z9pvSgpcuvPnRY/wCW233nrzajTUzR8Xl6dPntinmHe6grY42Ssb5xj2NkBhe15AcAdFzOdcX2AjpWmy7XMenMNpj3Gs9p7K85yStNnGx3EWPcvHbb6x5hnjVRPs7P/wBA86yBxIHiq/kI9IX/ADMPjspOd9ruIT8r0+i34/Pq4xEk4qbV6YK25lPczkrzRPxM8x8Lc+SqS9G7oneB2tY7+5dTt8/pzH1c3ro/V/ps173jEBAQEBAQEBAQEHnGdwtWSdIYfcaPkqyy08KlxRZlcrHRaXbbG27aMUhWWvbJ6OMknGOM6/4QrMSSHcnWUEOnGB6zvH/lBzYLSG26/adEn2oOmekZdvJGva5249KCVk+nsJb837IN/tXHggqI4oTUSed0NCKIOEZle3zkjnaABIdew1rHktMR2WrHMq3KLgZCWizSxpaMbC5fqvj+gprPMd08cPU8zKON9HAX6/NRjnEYebafmrqSltoIZJnRvjjljseTIxsjcLfvA6iSomInymJmPDzzO/NunD2mJjYtIvBDXaLbgi3JvbbsWq3C04Yiaw2OhrGWZi0s2zJUjDgGuG9jiTbpbcrXW1NZjv2bCunmJ7d1pRQHaF48ubt2erHi7rOWHkleStviemY7Nn5MqUsoQSLeckkfjuB0Ae0MB7V2Whrxiifdymstzln6NYvY8ogICAgICAgICAg87z4FqvjEw+1w+SrLLTwpCUWZfLnMHB3iUVlqKcXgiNwD5qPWR+6FZiTWCzNd9+r9BAoaNzr2H2jj2AoPtQwNlLb3s0X91BApgCdN7sb7XAbPDgg7/wDHNJ0WkcAR3nu9iCqrqVrpmnRYb4vOAwvvHFRKYV2VLCVwbzQxuj96QD2eCSmr1TNHJzZKOAuLgRDEMLW/ZMO0dKlWVrkWzXPaQNIbegGxHC9u9Bkc7ImnQJF7TEayNbX7uqFqN4tNcUTHu2e115yzE+ysgga03AthbWT4lcrfLa0cS3/REeEn/Dg4hYeuY7I65iXXNHgr1t3XrPL0DNtwNLBYAWiYLDeBY+0Fd3o7c4KT9IclqY4zWj6ysl6WAQEBAQEBAQEBAQef5/j6Sw74Wjue/wDNRLJRnXFQuzeVZLXwBxOsdKKy0uTQDTQm2uJpOLt3FWYk+Jotq9rvzQfH1mgMXWHFB0U0zZCXjHYTc46vyCCNX0rbAAWuQOc/Vt2oO7J1BGy4a0C4xxdjgRrv0lB9FIzS5vvP6elBn84gGy2AsPNMNsf3pNutRK9Xs+asIbR0+iLXghJxJx823fwUqJwpW6emAdLabndbVqQZPPqmaxsOiOdKScSdTXb+JWm3r9qPu2m0/uz9lCwLkpb+ZSIiqWhjtD5O3BKSUlr8zX3pI+gyDukdb2LutsnnTVc5r441Fl2ve8YgICAgICAgICAgwnlFFpYTvY8dzh+aiV6MqSoZGbyxrdxPiistLkQ3pIfV+BKsxLKPmoKs0wkkcX4hps0bNQN7dqC0iiDWYBBFrNbet8igk0uvsQcG879dKDLZ0n03+kz4pFEr1e4Zvj6LT+oi/DapUT0GQ8oB+rj+N57gPzWk3v8Abr9222iP1LT9FA0Lk5byXNQq5yYhVjyrXtLWZmN+it68v4jl3O1fxq/257cf5Fv89F4ti8QgICAgICAgICAgxHlJbjTn1o/DUSvRjrqGRnss63cSistFm8fokXVcO57lZilaQ81BEg5z+t8ggnt5iCFWfZ6w+aCTTa+xBwbzv10oMnnYfTH1TPikUSvV7pkMWpoBuhi+AKVE5BlM/m8mA/zHDvaT8lpN7/aj7trtH7s/ZnWLk5byXIqIQ+aWCcdzju2eaI+iR9aU98r13G2V40teXN6+edRb/PRcrYPGICAgICAgICAgIMb5SW+jhP8AG4d7b/2qJXp5YYFQuoMta3frYiJaDNc3pI+gyD3yrMUreDmoIcXOfxHgEE9vM7UEKs+z1ggk02vsQcW879dKDH53n0p9Uz4pFErVe+ZKFoIvVx/CFKqUgzOfbfRRHdMPw5Fpt6j9CPu2e0z+tP2ZdhXIy38w5EqIRCJW1IY0n2DWegLNixze0RCZmKx1S9JyLSmKCKN3ObG0P61uV7brvMGP8PHWvtDkc1+u8295TlmYxAQEBAQEBAQEBBkvKQ36PGd049sciiVq+XnwKhkUeWtZ7PAIiV7mifojeiSUe9/yrMUrin5qCLHz38R4IJ7OYghVn2esEEil19iDg08r9dKDGZ5u9K71TfF6iVo8P0HQD0UfUZ8IUqpCDP57D0DeiVp9jh81qt4j/wBafu2O1z+v/TGtK4+YdJMEj0iERBmvRGprW6Q9HAPOv3FwNom/e5X9C6DadPE36p9Gq3PPNadMer1JdK0AgICAgICAgICAgIMz5Q23pL7pGHxHzUStXy81uoZFJlrWeA8ERK6zMP0U9Esng0qzHK7ptSIRmc93Z4IJzOagizx6RaBvCCaWtjacbuIthqCCC13KKDEZ7yWkf6lv96haH6NpByGdVvgFKruQUmeDb0rjudGffA+a1u6150tv6/5e3bp41FWHXGuocZBglUw0vk6pgGTv2ulDOxjAR7ZHLrdnj9KZ+rnN1n9WI+jYLbtYICAgICAgICAgICDPZ+t+hSdBiP8A9WD5qJWr5eW3UMiny1r7B80RK6zOZam130nucejEtt7l+1TDHK7ptRUodUEBdI6w2D5oJ0zAxuje5222IIMkoGsoI75i7VgN51oPl9Efq5KDz/Pmo5b/AFQHxKEx4fpyhlDmN6o8FKEhBXZwR6VNMP5bnDi0aQ9oXl1lOrBePoz6W3TmrP1h561cLLrpcntVYlES12YrbU7zvmee5rR8l2W0fxoc3uc/ry0a2jXiAgICAgICAgICAgpM9GXop+q0/de0/JRKY8vJAVDKqctHEcPmURK2zJmvA8W5jw3jfSff3rdiljlfU5wPb4qUPom0b423oIslSTze8oOsM2nvPyQdM9W1v5lB8p6Cec8kFrf3ng37G/n7UF9kPMWBkgmkDpJcLPkN7W2tbqb2BB6BRs0BZBCrs5oYyWjTkcDYiMCwO4uJA7r2Wt1G6YMM9MzzP0e3Dt+XLHV4j6qbKedUj2OZHCG6QLdNz9IgHA2ba1+3vWtzb3FqzWleOXuw7VxaJtZn4TgOC5+3luZdkhwVY8or5a3MU/R3etf4NXZ7T/Hhzm5/vz9mjWza8QEBAQEBAQEBAQEFVnS29HU+pkPc0n5KEx5eNgqGVV5Y2cERKfmI7kTj+Nh90qzHLQMfYHiUQ6dAnXj4BBxlma3pPsQRohJObRtvvccGjt28B7EGiyRmyAQ5/LdvIwHVbs8elBrKPJoGxBbQ01kHOaEkEA26UHnM+Samnu18T5Gg8iSMF9xs0mjEHfhbpXKa7a8sZJtSOYl0Wl1+K1IraeJhXz1wbzg5vQ5rh4rX/k8sT3rL3RnxelkiDUOAXnt5ZZc5SoiO5VrMw3eheP5rj7rV2G0fx4+7mtz/AH5adbRrxAQEBAQEBAQEBAQQcusvTTjfDKO9jkIeGskVWZX5YOA7fkiJSMxpbefHSw/EFaGOWiEgFyT2IhGlq3OOiwEnY1uvidw6SgtMm5tuebzm/wDA29v6jt8OKDY5PyUGgANAA1ABBdU9IBsQTGR2QdiD4UFLW5x07CRpGQjWIxpe9zfatfn3LT4p4meZ+j2YtDmyd4jiPqoMq5wGRjmxQ6OkCC97hcA4GzRtt04LWajeq3pNaV8thg2ua2i17eFI3Bc9PdunyRymITENnmKPo59a/wCS7Daf40f25jc/5EtGtm14gICAgICAgICAgII9eR5t4O1rh3hB+c6WruBwCqyuvKst2jt+SlEuOaNUGvmudbWeJ/NTCktlk/JMs5ubsZ7x7Nnj0BENjkjILIxZrbbztJ3knElBoaahA2ILCOEBB2gIPqAgzue00jaZ3mw4jk6eje+hcaerovfouvLra3nDaKeXo0k0jLWb+GIpqyMgaJaRstZcPfHeJ7uq7W8S7zOFj6JT0odXWsYLkjvWfHitbtEJm9ax3lVMy/ESfSN7wvVOjyRHhhjVU93pXk+n0qYEanOe8cC6wPAgA9q6fb8U48EVlzmuyRkzTaGpXueQQEBAQEBAQEBAQEEaujJaQEHkGXvJ0WEupHaP8t1yzgDrb7exExLE5QyXVhwiNNMZCTohrCQekPHJt0k4bbKE8tvmHmFJDeSpDTI61mi5DANlzrOP/alV6ZRZLA2ILOKmAQd4CD6gICAg+OF9aCkrs06SUlzoWhxxLmXYSd5LSL9qwZNNiyfNVmpqMlPllWS5gwHmyTN4SX+IFeads0/szxuGf3Q3+TOlcbyGWTokkcR90WHsXoxaXFj+WGHJqcmT5pS6XydULCD/AIeI21XaCs/EMPMtVS0rY2hrAABqAClDuQEBAQEBAQEBAQEBAQcHRNOsBB8EDdwQfRGNwQcwEBAQEBAQEBAQEBAQEBAQEBAQEBAQEBAQEBAQEBAQEBAQEBAQEBAQEBAQEBAQEBAQE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3351700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00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processus personnel de Julie</a:t>
            </a:r>
            <a:endParaRPr lang="fr-CA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 voyage de collègues</a:t>
            </a:r>
          </a:p>
          <a:p>
            <a:r>
              <a:rPr lang="fr-CA" dirty="0" smtClean="0"/>
              <a:t>Conférences</a:t>
            </a:r>
          </a:p>
          <a:p>
            <a:r>
              <a:rPr lang="fr-CA" dirty="0" smtClean="0"/>
              <a:t>Formation: point de bascule</a:t>
            </a:r>
          </a:p>
          <a:p>
            <a:r>
              <a:rPr lang="fr-CA" dirty="0" smtClean="0"/>
              <a:t>Côtoyer des utilisateurs de services</a:t>
            </a:r>
          </a:p>
          <a:p>
            <a:r>
              <a:rPr lang="fr-CA" dirty="0" smtClean="0"/>
              <a:t>Implantation d’IPS: l’intégration</a:t>
            </a:r>
          </a:p>
          <a:p>
            <a:r>
              <a:rPr lang="fr-CA" dirty="0" smtClean="0"/>
              <a:t>L’apprentissage continu</a:t>
            </a:r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0" y="2420888"/>
            <a:ext cx="398196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27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L’implantation dans l’équipe</a:t>
            </a:r>
            <a:endParaRPr lang="fr-CA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94637"/>
            <a:ext cx="4176464" cy="3001833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3" name="ZoneTexte 12"/>
          <p:cNvSpPr txBox="1"/>
          <p:nvPr/>
        </p:nvSpPr>
        <p:spPr>
          <a:xfrm>
            <a:off x="4139952" y="2348880"/>
            <a:ext cx="280831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C00000"/>
                </a:solidFill>
              </a:rPr>
              <a:t>Ce serait si simple…</a:t>
            </a:r>
            <a:endParaRPr lang="fr-C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4" y="384302"/>
            <a:ext cx="4078353" cy="614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004048" y="657438"/>
            <a:ext cx="3456384" cy="1893237"/>
          </a:xfrm>
        </p:spPr>
        <p:txBody>
          <a:bodyPr/>
          <a:lstStyle/>
          <a:p>
            <a:r>
              <a:rPr lang="fr-CA" dirty="0" smtClean="0"/>
              <a:t>Les ingrédients de la gestion du changement</a:t>
            </a:r>
            <a:endParaRPr lang="fr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2" r="7336" b="6789"/>
          <a:stretch/>
        </p:blipFill>
        <p:spPr bwMode="auto">
          <a:xfrm>
            <a:off x="684488" y="392495"/>
            <a:ext cx="4043709" cy="614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20594" y="4049543"/>
            <a:ext cx="1769746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chemeClr val="bg1"/>
                </a:solidFill>
              </a:rPr>
              <a:t>l’alignement et l’engagement de la part de l’équipe de direction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71442" y="2658385"/>
            <a:ext cx="1974670" cy="1015663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smtClean="0">
                <a:solidFill>
                  <a:srgbClr val="FF0000"/>
                </a:solidFill>
              </a:rPr>
              <a:t>communication </a:t>
            </a:r>
          </a:p>
          <a:p>
            <a:pPr algn="ctr"/>
            <a:r>
              <a:rPr lang="fr-CA" sz="2000" b="1" dirty="0" smtClean="0">
                <a:solidFill>
                  <a:srgbClr val="FF0000"/>
                </a:solidFill>
              </a:rPr>
              <a:t>ouverte </a:t>
            </a:r>
            <a:r>
              <a:rPr lang="fr-CA" sz="2000" b="1" dirty="0">
                <a:solidFill>
                  <a:srgbClr val="FF0000"/>
                </a:solidFill>
              </a:rPr>
              <a:t>et </a:t>
            </a:r>
            <a:endParaRPr lang="fr-CA" sz="2000" b="1" dirty="0" smtClean="0">
              <a:solidFill>
                <a:srgbClr val="FF0000"/>
              </a:solidFill>
            </a:endParaRPr>
          </a:p>
          <a:p>
            <a:pPr algn="ctr"/>
            <a:r>
              <a:rPr lang="fr-CA" sz="2000" b="1" dirty="0" smtClean="0">
                <a:solidFill>
                  <a:srgbClr val="FF0000"/>
                </a:solidFill>
              </a:rPr>
              <a:t>transparente </a:t>
            </a:r>
            <a:endParaRPr lang="fr-CA" sz="20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71442" y="3719609"/>
            <a:ext cx="1647006" cy="1015663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smtClean="0">
                <a:solidFill>
                  <a:schemeClr val="accent1">
                    <a:lumMod val="50000"/>
                  </a:schemeClr>
                </a:solidFill>
              </a:rPr>
              <a:t>l’implication </a:t>
            </a:r>
          </a:p>
          <a:p>
            <a:pPr algn="ctr"/>
            <a:r>
              <a:rPr lang="fr-CA" sz="2000" b="1" dirty="0" smtClean="0">
                <a:solidFill>
                  <a:schemeClr val="accent1">
                    <a:lumMod val="50000"/>
                  </a:schemeClr>
                </a:solidFill>
              </a:rPr>
              <a:t>de tous les </a:t>
            </a:r>
          </a:p>
          <a:p>
            <a:pPr algn="ctr"/>
            <a:r>
              <a:rPr lang="fr-CA" sz="2000" b="1" dirty="0" smtClean="0">
                <a:solidFill>
                  <a:schemeClr val="accent1">
                    <a:lumMod val="50000"/>
                  </a:schemeClr>
                </a:solidFill>
              </a:rPr>
              <a:t>acteurs </a:t>
            </a:r>
            <a:r>
              <a:rPr lang="fr-CA" sz="2000" b="1" dirty="0">
                <a:solidFill>
                  <a:schemeClr val="accent1">
                    <a:lumMod val="50000"/>
                  </a:schemeClr>
                </a:solidFill>
              </a:rPr>
              <a:t>clés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815621" y="4865151"/>
            <a:ext cx="1912577" cy="1015663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smtClean="0">
                <a:solidFill>
                  <a:schemeClr val="accent2">
                    <a:lumMod val="50000"/>
                  </a:schemeClr>
                </a:solidFill>
              </a:rPr>
              <a:t>compréhension </a:t>
            </a:r>
          </a:p>
          <a:p>
            <a:pPr algn="ctr"/>
            <a:r>
              <a:rPr lang="fr-CA" sz="2000" b="1" dirty="0" smtClean="0">
                <a:solidFill>
                  <a:schemeClr val="accent2">
                    <a:lumMod val="50000"/>
                  </a:schemeClr>
                </a:solidFill>
              </a:rPr>
              <a:t>claire </a:t>
            </a:r>
            <a:r>
              <a:rPr lang="fr-CA" sz="2000" b="1" dirty="0">
                <a:solidFill>
                  <a:schemeClr val="accent2">
                    <a:lumMod val="50000"/>
                  </a:schemeClr>
                </a:solidFill>
              </a:rPr>
              <a:t>du futur </a:t>
            </a:r>
            <a:endParaRPr lang="fr-CA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fr-CA" sz="2000" b="1" dirty="0" smtClean="0">
                <a:solidFill>
                  <a:schemeClr val="accent2">
                    <a:lumMod val="50000"/>
                  </a:schemeClr>
                </a:solidFill>
              </a:rPr>
              <a:t>souhaité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153063" y="529054"/>
            <a:ext cx="2376264" cy="157497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fr-CA" sz="2900" b="1" dirty="0" smtClean="0">
                <a:solidFill>
                  <a:schemeClr val="accent4">
                    <a:lumMod val="50000"/>
                  </a:schemeClr>
                </a:solidFill>
              </a:rPr>
              <a:t>une </a:t>
            </a:r>
            <a:r>
              <a:rPr lang="fr-CA" sz="2900" b="1" dirty="0">
                <a:solidFill>
                  <a:schemeClr val="accent4">
                    <a:lumMod val="50000"/>
                  </a:schemeClr>
                </a:solidFill>
              </a:rPr>
              <a:t>culture organisationnelle disposée et apte à soutenir et à renforcer le changement qui se présente</a:t>
            </a:r>
          </a:p>
          <a:p>
            <a:pPr algn="ctr"/>
            <a:endParaRPr lang="fr-CA" dirty="0"/>
          </a:p>
        </p:txBody>
      </p:sp>
      <p:sp>
        <p:nvSpPr>
          <p:cNvPr id="11" name="ZoneTexte 10"/>
          <p:cNvSpPr txBox="1"/>
          <p:nvPr/>
        </p:nvSpPr>
        <p:spPr>
          <a:xfrm>
            <a:off x="1380335" y="2242281"/>
            <a:ext cx="183569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fr-CA" sz="2000" b="1" dirty="0" smtClean="0">
                <a:solidFill>
                  <a:schemeClr val="accent5">
                    <a:lumMod val="75000"/>
                  </a:schemeClr>
                </a:solidFill>
              </a:rPr>
              <a:t>l’</a:t>
            </a:r>
            <a:r>
              <a:rPr lang="fr-CA" sz="2000" b="1" dirty="0" err="1" smtClean="0">
                <a:solidFill>
                  <a:schemeClr val="accent5">
                    <a:lumMod val="75000"/>
                  </a:schemeClr>
                </a:solidFill>
              </a:rPr>
              <a:t>accompagne-ment</a:t>
            </a:r>
            <a:r>
              <a:rPr lang="fr-CA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CA" sz="2000" b="1" dirty="0">
                <a:solidFill>
                  <a:schemeClr val="accent5">
                    <a:lumMod val="75000"/>
                  </a:schemeClr>
                </a:solidFill>
              </a:rPr>
              <a:t>et le soutien des gens durant </a:t>
            </a:r>
            <a:endParaRPr lang="fr-CA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ts val="1800"/>
              </a:lnSpc>
            </a:pPr>
            <a:r>
              <a:rPr lang="fr-CA" sz="2000" b="1" dirty="0" smtClean="0">
                <a:solidFill>
                  <a:schemeClr val="accent5">
                    <a:lumMod val="75000"/>
                  </a:schemeClr>
                </a:solidFill>
              </a:rPr>
              <a:t>tout </a:t>
            </a:r>
            <a:r>
              <a:rPr lang="fr-CA" sz="2000" b="1" dirty="0">
                <a:solidFill>
                  <a:schemeClr val="accent5">
                    <a:lumMod val="75000"/>
                  </a:schemeClr>
                </a:solidFill>
              </a:rPr>
              <a:t>le processus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315580" y="800406"/>
            <a:ext cx="1086393" cy="1015663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00B050"/>
                </a:solidFill>
              </a:rPr>
              <a:t>Agents  chan- </a:t>
            </a:r>
            <a:r>
              <a:rPr lang="fr-CA" sz="2000" b="1" dirty="0" err="1" smtClean="0">
                <a:solidFill>
                  <a:srgbClr val="00B050"/>
                </a:solidFill>
              </a:rPr>
              <a:t>gement</a:t>
            </a:r>
            <a:endParaRPr lang="fr-CA" sz="2000" b="1" dirty="0">
              <a:solidFill>
                <a:srgbClr val="00B05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0700"/>
          <a:stretch/>
        </p:blipFill>
        <p:spPr bwMode="auto">
          <a:xfrm>
            <a:off x="672304" y="356081"/>
            <a:ext cx="4042202" cy="6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5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/>
      <p:bldP spid="10" grpId="0"/>
      <p:bldP spid="4" grpId="0" build="p"/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Quelques points sensibles de l’implantation de l’approche orienté vers le rétablissement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r>
              <a:rPr lang="fr-CA" sz="3200" dirty="0" smtClean="0"/>
              <a:t>Les aspirations et objectifs de la personne</a:t>
            </a:r>
          </a:p>
          <a:p>
            <a:r>
              <a:rPr lang="fr-CA" sz="3200" dirty="0"/>
              <a:t>Le rôle de l’intervenant, sa </a:t>
            </a:r>
            <a:r>
              <a:rPr lang="fr-CA" sz="3200" dirty="0" smtClean="0"/>
              <a:t>responsabilité</a:t>
            </a:r>
          </a:p>
          <a:p>
            <a:r>
              <a:rPr lang="fr-CA" sz="3200" dirty="0" smtClean="0"/>
              <a:t>Le risque</a:t>
            </a:r>
            <a:endParaRPr lang="fr-CA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165744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L’équipe en changement dans l’organisation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71422"/>
            <a:ext cx="4760380" cy="476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004048" y="3789039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>
                <a:solidFill>
                  <a:schemeClr val="bg1"/>
                </a:solidFill>
              </a:rPr>
              <a:t>Espoir</a:t>
            </a:r>
            <a:endParaRPr lang="fr-C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Trajectoire possible du processus de rétablissement</a:t>
            </a:r>
            <a:endParaRPr lang="fr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7774"/>
          <a:stretch/>
        </p:blipFill>
        <p:spPr bwMode="auto">
          <a:xfrm rot="14862155">
            <a:off x="605198" y="4801531"/>
            <a:ext cx="1285875" cy="128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7774"/>
          <a:stretch/>
        </p:blipFill>
        <p:spPr bwMode="auto">
          <a:xfrm rot="14862155">
            <a:off x="1742250" y="4316308"/>
            <a:ext cx="1285875" cy="128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7774"/>
          <a:stretch/>
        </p:blipFill>
        <p:spPr bwMode="auto">
          <a:xfrm rot="14862155">
            <a:off x="2894377" y="3841746"/>
            <a:ext cx="1285875" cy="128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7774"/>
          <a:stretch/>
        </p:blipFill>
        <p:spPr bwMode="auto">
          <a:xfrm rot="14862155">
            <a:off x="3974499" y="3386719"/>
            <a:ext cx="1285875" cy="128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7774"/>
          <a:stretch/>
        </p:blipFill>
        <p:spPr bwMode="auto">
          <a:xfrm rot="14862155">
            <a:off x="5126626" y="2905643"/>
            <a:ext cx="1285875" cy="128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7774"/>
          <a:stretch/>
        </p:blipFill>
        <p:spPr bwMode="auto">
          <a:xfrm rot="14862155">
            <a:off x="6278755" y="2431083"/>
            <a:ext cx="1285875" cy="128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7774"/>
          <a:stretch/>
        </p:blipFill>
        <p:spPr bwMode="auto">
          <a:xfrm rot="14862155">
            <a:off x="7430882" y="1965056"/>
            <a:ext cx="1285875" cy="128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2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8" y="1625649"/>
            <a:ext cx="8229600" cy="4525963"/>
          </a:xfrm>
        </p:spPr>
        <p:txBody>
          <a:bodyPr/>
          <a:lstStyle/>
          <a:p>
            <a:r>
              <a:rPr lang="fr-CA" dirty="0" smtClean="0"/>
              <a:t>Brève présentation des services de l’Avancée vocationnelle</a:t>
            </a:r>
          </a:p>
          <a:p>
            <a:r>
              <a:rPr lang="fr-CA" dirty="0" smtClean="0"/>
              <a:t>Témoignage de Pierre, comme intervenant</a:t>
            </a:r>
          </a:p>
          <a:p>
            <a:r>
              <a:rPr lang="fr-CA" dirty="0" smtClean="0"/>
              <a:t>Témoignage de Julie, comme coordonnatrice</a:t>
            </a:r>
            <a:endParaRPr lang="fr-CA" dirty="0"/>
          </a:p>
        </p:txBody>
      </p:sp>
      <p:pic>
        <p:nvPicPr>
          <p:cNvPr id="2050" name="Picture 2" descr="C:\Users\desj3\Pictures\2013-12-13\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22" y="3068960"/>
            <a:ext cx="4248472" cy="3186354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670814"/>
            <a:ext cx="7869560" cy="1143000"/>
          </a:xfrm>
        </p:spPr>
        <p:txBody>
          <a:bodyPr>
            <a:noAutofit/>
          </a:bodyPr>
          <a:lstStyle/>
          <a:p>
            <a:r>
              <a:rPr lang="fr-CA" altLang="fr-FR" sz="4000" b="1" dirty="0" smtClean="0"/>
              <a:t>Les programmes de l’Avancée vocationnelle</a:t>
            </a:r>
            <a:endParaRPr lang="fr-CA" altLang="fr-FR" sz="4000" b="1" dirty="0"/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1907704" y="2608178"/>
            <a:ext cx="5780927" cy="3846579"/>
            <a:chOff x="1486" y="1392"/>
            <a:chExt cx="3874" cy="2871"/>
          </a:xfrm>
        </p:grpSpPr>
        <p:sp>
          <p:nvSpPr>
            <p:cNvPr id="4099" name="Oval 3"/>
            <p:cNvSpPr>
              <a:spLocks noChangeArrowheads="1"/>
            </p:cNvSpPr>
            <p:nvPr/>
          </p:nvSpPr>
          <p:spPr bwMode="auto">
            <a:xfrm>
              <a:off x="1486" y="2735"/>
              <a:ext cx="2106" cy="1528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fr-CA" alt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ＭＳ Ｐゴシック" pitchFamily="-107" charset="-128"/>
              </a:endParaRPr>
            </a:p>
            <a:p>
              <a:pPr algn="ctr"/>
              <a:r>
                <a:rPr lang="fr-CA" altLang="fr-FR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Soutien </a:t>
              </a:r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aux études</a:t>
              </a:r>
            </a:p>
            <a:p>
              <a:pPr algn="ctr"/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=</a:t>
              </a:r>
            </a:p>
            <a:p>
              <a:pPr algn="ctr"/>
              <a:r>
                <a:rPr lang="fr-CA" altLang="fr-FR" sz="1600" dirty="0">
                  <a:solidFill>
                    <a:schemeClr val="tx2"/>
                  </a:solidFill>
                  <a:latin typeface="Arial Rounded MT Bold" panose="020F0704030504030204" pitchFamily="34" charset="0"/>
                </a:rPr>
                <a:t>Projet d’études dans</a:t>
              </a:r>
            </a:p>
            <a:p>
              <a:pPr algn="ctr"/>
              <a:r>
                <a:rPr lang="fr-CA" altLang="fr-FR" sz="1600" dirty="0">
                  <a:solidFill>
                    <a:schemeClr val="tx2"/>
                  </a:solidFill>
                  <a:latin typeface="Arial Rounded MT Bold" panose="020F0704030504030204" pitchFamily="34" charset="0"/>
                </a:rPr>
                <a:t> le milieu scolaire </a:t>
              </a:r>
            </a:p>
            <a:p>
              <a:pPr algn="ctr"/>
              <a:r>
                <a:rPr lang="fr-CA" altLang="fr-FR" sz="1600" dirty="0">
                  <a:solidFill>
                    <a:schemeClr val="tx2"/>
                  </a:solidFill>
                  <a:latin typeface="Arial Rounded MT Bold" panose="020F0704030504030204" pitchFamily="34" charset="0"/>
                </a:rPr>
                <a:t>régulier</a:t>
              </a:r>
            </a:p>
            <a:p>
              <a:pPr algn="ctr"/>
              <a:endParaRPr lang="fr-CA" altLang="fr-FR" b="1" dirty="0">
                <a:latin typeface="Arial Rounded MT Bold" pitchFamily="34" charset="0"/>
                <a:ea typeface="ＭＳ Ｐゴシック" pitchFamily="-107" charset="-128"/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/>
          </p:nvSpPr>
          <p:spPr bwMode="auto">
            <a:xfrm>
              <a:off x="1486" y="1392"/>
              <a:ext cx="2106" cy="1528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Soutien au </a:t>
              </a:r>
            </a:p>
            <a:p>
              <a:pPr algn="ctr"/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développement </a:t>
              </a:r>
            </a:p>
            <a:p>
              <a:pPr algn="ctr"/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de l’employabilité</a:t>
              </a:r>
            </a:p>
            <a:p>
              <a:pPr algn="ctr"/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=</a:t>
              </a:r>
            </a:p>
            <a:p>
              <a:pPr algn="ctr"/>
              <a:r>
                <a:rPr lang="fr-CA" altLang="fr-FR" sz="1600" dirty="0">
                  <a:solidFill>
                    <a:schemeClr val="tx2"/>
                  </a:solidFill>
                  <a:latin typeface="Arial Rounded MT Bold" panose="020F0704030504030204" pitchFamily="34" charset="0"/>
                </a:rPr>
                <a:t>Stages en </a:t>
              </a:r>
              <a:r>
                <a:rPr lang="fr-CA" altLang="fr-FR" sz="1600" dirty="0" smtClean="0">
                  <a:solidFill>
                    <a:schemeClr val="tx2"/>
                  </a:solidFill>
                  <a:latin typeface="Arial Rounded MT Bold" panose="020F0704030504030204" pitchFamily="34" charset="0"/>
                </a:rPr>
                <a:t>entreprise</a:t>
              </a:r>
              <a:endParaRPr lang="fr-CA" altLang="fr-FR" sz="1600" dirty="0">
                <a:solidFill>
                  <a:schemeClr val="tx2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4101" name="Oval 5"/>
            <p:cNvSpPr>
              <a:spLocks noChangeArrowheads="1"/>
            </p:cNvSpPr>
            <p:nvPr/>
          </p:nvSpPr>
          <p:spPr bwMode="auto">
            <a:xfrm>
              <a:off x="3291" y="2062"/>
              <a:ext cx="2069" cy="1528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fr-CA" alt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ea typeface="ＭＳ Ｐゴシック" pitchFamily="-107" charset="-128"/>
              </a:endParaRPr>
            </a:p>
            <a:p>
              <a:pPr algn="ctr"/>
              <a:endParaRPr lang="fr-CA" alt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ea typeface="ＭＳ Ｐゴシック" pitchFamily="-107" charset="-128"/>
              </a:endParaRPr>
            </a:p>
            <a:p>
              <a:pPr algn="ctr"/>
              <a:r>
                <a:rPr lang="fr-CA" altLang="fr-FR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Soutien </a:t>
              </a:r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à </a:t>
              </a:r>
              <a:endParaRPr lang="fr-CA" alt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ＭＳ Ｐゴシック" pitchFamily="-107" charset="-128"/>
              </a:endParaRPr>
            </a:p>
            <a:p>
              <a:pPr algn="ctr"/>
              <a:r>
                <a:rPr lang="fr-CA" altLang="fr-FR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l’emploi (</a:t>
              </a:r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IPS) </a:t>
              </a:r>
            </a:p>
            <a:p>
              <a:pPr algn="ctr"/>
              <a:r>
                <a:rPr lang="fr-CA" altLang="fr-F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Rounded MT Bold" pitchFamily="34" charset="0"/>
                  <a:ea typeface="ＭＳ Ｐゴシック" pitchFamily="-107" charset="-128"/>
                </a:rPr>
                <a:t>=</a:t>
              </a:r>
            </a:p>
            <a:p>
              <a:pPr algn="ctr"/>
              <a:r>
                <a:rPr lang="fr-CA" altLang="fr-FR" sz="1600" dirty="0" smtClean="0">
                  <a:solidFill>
                    <a:schemeClr val="tx2"/>
                  </a:solidFill>
                  <a:latin typeface="Arial Rounded MT Bold" panose="020F0704030504030204" pitchFamily="34" charset="0"/>
                </a:rPr>
                <a:t>Emploi </a:t>
              </a:r>
              <a:endParaRPr lang="fr-CA" altLang="fr-FR" sz="1600" dirty="0">
                <a:solidFill>
                  <a:schemeClr val="tx2"/>
                </a:solidFill>
                <a:latin typeface="Arial Rounded MT Bold" panose="020F0704030504030204" pitchFamily="34" charset="0"/>
              </a:endParaRPr>
            </a:p>
            <a:p>
              <a:pPr algn="ctr"/>
              <a:r>
                <a:rPr lang="fr-CA" altLang="fr-FR" sz="1600" dirty="0">
                  <a:solidFill>
                    <a:schemeClr val="tx2"/>
                  </a:solidFill>
                  <a:latin typeface="Arial Rounded MT Bold" panose="020F0704030504030204" pitchFamily="34" charset="0"/>
                </a:rPr>
                <a:t>sur le marché </a:t>
              </a:r>
            </a:p>
            <a:p>
              <a:pPr algn="ctr"/>
              <a:r>
                <a:rPr lang="fr-CA" altLang="fr-FR" sz="1600" dirty="0">
                  <a:solidFill>
                    <a:schemeClr val="tx2"/>
                  </a:solidFill>
                  <a:latin typeface="Arial Rounded MT Bold" panose="020F0704030504030204" pitchFamily="34" charset="0"/>
                </a:rPr>
                <a:t>régulier du travail</a:t>
              </a:r>
            </a:p>
            <a:p>
              <a:pPr algn="ctr"/>
              <a:endParaRPr lang="fr-CA" altLang="fr-FR" sz="2000" dirty="0">
                <a:latin typeface="Arial Rounded MT Bold" pitchFamily="34" charset="0"/>
                <a:ea typeface="ＭＳ Ｐゴシック" pitchFamily="-107" charset="-128"/>
              </a:endParaRPr>
            </a:p>
            <a:p>
              <a:pPr algn="ctr"/>
              <a:endParaRPr lang="fr-CA" altLang="fr-FR" sz="2000" dirty="0">
                <a:solidFill>
                  <a:schemeClr val="tx2"/>
                </a:solidFill>
                <a:latin typeface="Arial Rounded MT Bold" pitchFamily="34" charset="0"/>
                <a:ea typeface="ＭＳ Ｐゴシック" pitchFamily="-107" charset="-128"/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31"/>
          <a:stretch/>
        </p:blipFill>
        <p:spPr>
          <a:xfrm>
            <a:off x="7380311" y="404664"/>
            <a:ext cx="1334125" cy="15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88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3</a:t>
            </a:r>
            <a:r>
              <a:rPr lang="fr-CA" sz="3200" b="1" dirty="0" smtClean="0"/>
              <a:t> programmes, une base commune orientée vers le rétablissement et la pleine citoyenneté</a:t>
            </a:r>
            <a:endParaRPr lang="fr-CA" sz="32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4B6677"/>
              </a:clrFrom>
              <a:clrTo>
                <a:srgbClr val="4B667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9"/>
          <a:stretch/>
        </p:blipFill>
        <p:spPr>
          <a:xfrm>
            <a:off x="4076234" y="3861048"/>
            <a:ext cx="4701429" cy="2556284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ln>
            <a:noFill/>
          </a:ln>
          <a:scene3d>
            <a:camera prst="orthographicFront"/>
            <a:lightRig rig="threePt" dir="t"/>
          </a:scene3d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 smtClean="0">
                <a:solidFill>
                  <a:prstClr val="black"/>
                </a:solidFill>
                <a:latin typeface="Tw Cen MT"/>
                <a:ea typeface="ＭＳ Ｐゴシック" charset="0"/>
              </a:rPr>
              <a:t>Le </a:t>
            </a:r>
            <a:r>
              <a:rPr lang="fr-CA" dirty="0">
                <a:solidFill>
                  <a:prstClr val="black"/>
                </a:solidFill>
                <a:latin typeface="Tw Cen MT"/>
                <a:ea typeface="ＭＳ Ｐゴシック" charset="0"/>
              </a:rPr>
              <a:t>projet et les préférences de la </a:t>
            </a:r>
            <a:r>
              <a:rPr lang="fr-CA" dirty="0" smtClean="0">
                <a:solidFill>
                  <a:prstClr val="black"/>
                </a:solidFill>
                <a:latin typeface="Tw Cen MT"/>
                <a:ea typeface="ＭＳ Ｐゴシック" charset="0"/>
              </a:rPr>
              <a:t>personne</a:t>
            </a: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 smtClean="0">
                <a:solidFill>
                  <a:prstClr val="black"/>
                </a:solidFill>
                <a:ea typeface="ＭＳ Ｐゴシック" charset="0"/>
              </a:rPr>
              <a:t>La </a:t>
            </a:r>
            <a:r>
              <a:rPr lang="fr-CA" dirty="0">
                <a:solidFill>
                  <a:prstClr val="black"/>
                </a:solidFill>
                <a:ea typeface="ＭＳ Ｐゴシック" charset="0"/>
              </a:rPr>
              <a:t>relation, le soutien personnalisé </a:t>
            </a:r>
            <a:endParaRPr lang="fr-CA" dirty="0" smtClean="0">
              <a:solidFill>
                <a:prstClr val="black"/>
              </a:solidFill>
              <a:latin typeface="Tw Cen MT"/>
              <a:ea typeface="ＭＳ Ｐゴシック" charset="0"/>
            </a:endParaRP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 smtClean="0">
                <a:solidFill>
                  <a:prstClr val="black"/>
                </a:solidFill>
                <a:latin typeface="Tw Cen MT"/>
                <a:ea typeface="ＭＳ Ｐゴシック" charset="0"/>
              </a:rPr>
              <a:t>Les forces </a:t>
            </a: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 smtClean="0">
                <a:solidFill>
                  <a:prstClr val="black"/>
                </a:solidFill>
                <a:latin typeface="Tw Cen MT"/>
                <a:ea typeface="ＭＳ Ｐゴシック" charset="0"/>
              </a:rPr>
              <a:t>Le milieu régulier: marché du travail, réseau </a:t>
            </a:r>
            <a:r>
              <a:rPr lang="fr-CA" dirty="0" smtClean="0">
                <a:solidFill>
                  <a:prstClr val="black"/>
                </a:solidFill>
                <a:ea typeface="ＭＳ Ｐゴシック" charset="0"/>
              </a:rPr>
              <a:t>scolaire</a:t>
            </a:r>
            <a:endParaRPr lang="fr-CA" dirty="0" smtClean="0">
              <a:solidFill>
                <a:prstClr val="black"/>
              </a:solidFill>
              <a:latin typeface="Tw Cen MT"/>
              <a:ea typeface="ＭＳ Ｐゴシック" charset="0"/>
            </a:endParaRP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 smtClean="0">
                <a:solidFill>
                  <a:prstClr val="black"/>
                </a:solidFill>
                <a:latin typeface="Tw Cen MT"/>
                <a:ea typeface="ＭＳ Ｐゴシック" charset="0"/>
              </a:rPr>
              <a:t>Le partage des responsabilités, la reprise du pouvoir</a:t>
            </a: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>
                <a:solidFill>
                  <a:prstClr val="black"/>
                </a:solidFill>
                <a:ea typeface="ＭＳ Ｐゴシック" charset="0"/>
              </a:rPr>
              <a:t>L’amélioration des conditions de vie </a:t>
            </a:r>
            <a:endParaRPr lang="fr-CA" dirty="0" smtClean="0">
              <a:solidFill>
                <a:prstClr val="black"/>
              </a:solidFill>
              <a:latin typeface="Tw Cen MT"/>
              <a:ea typeface="ＭＳ Ｐゴシック" charset="0"/>
            </a:endParaRP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 smtClean="0">
                <a:solidFill>
                  <a:prstClr val="black"/>
                </a:solidFill>
                <a:ea typeface="ＭＳ Ｐゴシック" charset="0"/>
              </a:rPr>
              <a:t>L’entraide</a:t>
            </a: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 smtClean="0">
                <a:solidFill>
                  <a:prstClr val="black"/>
                </a:solidFill>
                <a:latin typeface="Tw Cen MT"/>
                <a:ea typeface="ＭＳ Ｐゴシック" charset="0"/>
              </a:rPr>
              <a:t>La gestion du risque</a:t>
            </a: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r>
              <a:rPr lang="fr-CA" dirty="0" smtClean="0">
                <a:solidFill>
                  <a:prstClr val="black"/>
                </a:solidFill>
                <a:latin typeface="Tw Cen MT"/>
                <a:ea typeface="ＭＳ Ｐゴシック" charset="0"/>
              </a:rPr>
              <a:t>L’espoir</a:t>
            </a: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endParaRPr lang="fr-CA" sz="2800" dirty="0" smtClean="0">
              <a:solidFill>
                <a:prstClr val="black"/>
              </a:solidFill>
              <a:latin typeface="Tw Cen MT"/>
              <a:ea typeface="ＭＳ Ｐゴシック" charset="0"/>
            </a:endParaRPr>
          </a:p>
          <a:p>
            <a:pPr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DD8047"/>
              </a:buClr>
              <a:buSzPct val="60000"/>
              <a:buFont typeface="Wingdings" panose="05000000000000000000" pitchFamily="2" charset="2"/>
              <a:buChar char=""/>
            </a:pPr>
            <a:endParaRPr lang="fr-CA" sz="2800" dirty="0">
              <a:solidFill>
                <a:prstClr val="black"/>
              </a:solidFill>
              <a:latin typeface="Tw Cen MT"/>
              <a:ea typeface="ＭＳ Ｐゴシック" charset="0"/>
            </a:endParaRPr>
          </a:p>
          <a:p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547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Porter l’espoir…</a:t>
            </a:r>
            <a:endParaRPr lang="fr-C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72956"/>
            <a:ext cx="3312368" cy="306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00" y="2348880"/>
            <a:ext cx="3575530" cy="322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3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Une fois c’t’un gars…  une fois c’t’une fille…</a:t>
            </a:r>
            <a:endParaRPr lang="fr-CA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73191"/>
            <a:ext cx="1405653" cy="167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63" y="1929009"/>
            <a:ext cx="1872208" cy="18774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19459" r="34735" b="21535"/>
          <a:stretch/>
        </p:blipFill>
        <p:spPr bwMode="auto">
          <a:xfrm>
            <a:off x="3419872" y="1944196"/>
            <a:ext cx="2016224" cy="2016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80"/>
          <a:stretch/>
        </p:blipFill>
        <p:spPr bwMode="auto">
          <a:xfrm>
            <a:off x="3563888" y="4456028"/>
            <a:ext cx="1728192" cy="205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6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dirty="0"/>
              <a:t>Le processus de rétablissement de Pierre, </a:t>
            </a:r>
            <a:r>
              <a:rPr lang="fr-CA" dirty="0" smtClean="0"/>
              <a:t>intervenant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8640"/>
            <a:ext cx="5435600" cy="3730625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27366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Le processus de rétablissement de Julie, coordonnatrice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5184946" cy="3883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06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illes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ailles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3438</TotalTime>
  <Words>330</Words>
  <Application>Microsoft Office PowerPoint</Application>
  <PresentationFormat>Affichage à l'écran (4:3)</PresentationFormat>
  <Paragraphs>96</Paragraphs>
  <Slides>15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Mailles</vt:lpstr>
      <vt:lpstr>notre propre parcours de  rétablissement</vt:lpstr>
      <vt:lpstr>Trajectoire possible du processus de rétablissement</vt:lpstr>
      <vt:lpstr>Plan</vt:lpstr>
      <vt:lpstr>Les programmes de l’Avancée vocationnelle</vt:lpstr>
      <vt:lpstr>3 programmes, une base commune orientée vers le rétablissement et la pleine citoyenneté</vt:lpstr>
      <vt:lpstr>Porter l’espoir…</vt:lpstr>
      <vt:lpstr>Une fois c’t’un gars…  une fois c’t’une fille…</vt:lpstr>
      <vt:lpstr>Le processus de rétablissement de Pierre, intervenant</vt:lpstr>
      <vt:lpstr>Le processus de rétablissement de Julie, coordonnatrice </vt:lpstr>
      <vt:lpstr>Implanter le changement…</vt:lpstr>
      <vt:lpstr>Le processus personnel de Julie</vt:lpstr>
      <vt:lpstr>L’implantation dans l’équipe</vt:lpstr>
      <vt:lpstr>Les ingrédients de la gestion du changement</vt:lpstr>
      <vt:lpstr>Quelques points sensibles de l’implantation de l’approche orienté vers le rétablissement </vt:lpstr>
      <vt:lpstr>L’équipe en changement dans l’organisation</vt:lpstr>
    </vt:vector>
  </TitlesOfParts>
  <Company>Hopital Louis-H Lafontaine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Desj3</dc:creator>
  <cp:lastModifiedBy>Dorice Grenier</cp:lastModifiedBy>
  <cp:revision>76</cp:revision>
  <dcterms:created xsi:type="dcterms:W3CDTF">2014-04-28T21:19:12Z</dcterms:created>
  <dcterms:modified xsi:type="dcterms:W3CDTF">2014-06-25T18:43:31Z</dcterms:modified>
</cp:coreProperties>
</file>