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2"/>
  </p:notesMasterIdLst>
  <p:sldIdLst>
    <p:sldId id="256" r:id="rId2"/>
    <p:sldId id="261" r:id="rId3"/>
    <p:sldId id="268" r:id="rId4"/>
    <p:sldId id="262" r:id="rId5"/>
    <p:sldId id="263" r:id="rId6"/>
    <p:sldId id="264" r:id="rId7"/>
    <p:sldId id="283" r:id="rId8"/>
    <p:sldId id="280" r:id="rId9"/>
    <p:sldId id="272" r:id="rId10"/>
    <p:sldId id="274" r:id="rId11"/>
    <p:sldId id="275" r:id="rId12"/>
    <p:sldId id="278" r:id="rId13"/>
    <p:sldId id="276" r:id="rId14"/>
    <p:sldId id="277" r:id="rId15"/>
    <p:sldId id="279" r:id="rId16"/>
    <p:sldId id="270" r:id="rId17"/>
    <p:sldId id="265" r:id="rId18"/>
    <p:sldId id="269" r:id="rId19"/>
    <p:sldId id="282" r:id="rId20"/>
    <p:sldId id="281" r:id="rId21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394" autoAdjust="0"/>
    <p:restoredTop sz="81905" autoAdjust="0"/>
  </p:normalViewPr>
  <p:slideViewPr>
    <p:cSldViewPr snapToGrid="0" snapToObjects="1">
      <p:cViewPr>
        <p:scale>
          <a:sx n="60" d="100"/>
          <a:sy n="60" d="100"/>
        </p:scale>
        <p:origin x="-2256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6A069A0-85F7-9041-99A5-7968813BF4F6}" type="doc">
      <dgm:prSet loTypeId="urn:microsoft.com/office/officeart/2005/8/layout/defaul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28BB1F7-123B-144C-9260-9CF668D9911F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JEUNES</a:t>
          </a:r>
          <a:endParaRPr lang="fr-FR" dirty="0"/>
        </a:p>
      </dgm:t>
    </dgm:pt>
    <dgm:pt modelId="{AFBEE919-89CB-9842-A9D0-286C35078DBA}" type="parTrans" cxnId="{41C647C0-50F9-134F-8E71-A581D79396F7}">
      <dgm:prSet/>
      <dgm:spPr/>
      <dgm:t>
        <a:bodyPr/>
        <a:lstStyle/>
        <a:p>
          <a:endParaRPr lang="fr-FR"/>
        </a:p>
      </dgm:t>
    </dgm:pt>
    <dgm:pt modelId="{1ED1A287-4A90-DC4B-BEC5-8507CAB6BA51}" type="sibTrans" cxnId="{41C647C0-50F9-134F-8E71-A581D79396F7}">
      <dgm:prSet/>
      <dgm:spPr/>
      <dgm:t>
        <a:bodyPr/>
        <a:lstStyle/>
        <a:p>
          <a:endParaRPr lang="fr-FR"/>
        </a:p>
      </dgm:t>
    </dgm:pt>
    <dgm:pt modelId="{56268689-94A5-974D-965C-0EC0353E68E6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SERVICES HORS DU MILIEU DE LA SANTÉ MENTALE</a:t>
          </a:r>
          <a:endParaRPr lang="fr-FR" dirty="0"/>
        </a:p>
      </dgm:t>
    </dgm:pt>
    <dgm:pt modelId="{E4E0277B-BDCF-8F4D-A3B5-1356FDA6DBFF}" type="parTrans" cxnId="{C3587425-9861-8C4D-99DA-610506F4B6C5}">
      <dgm:prSet/>
      <dgm:spPr/>
      <dgm:t>
        <a:bodyPr/>
        <a:lstStyle/>
        <a:p>
          <a:endParaRPr lang="fr-FR"/>
        </a:p>
      </dgm:t>
    </dgm:pt>
    <dgm:pt modelId="{57A32294-B5AC-284A-849F-25A437E7D29F}" type="sibTrans" cxnId="{C3587425-9861-8C4D-99DA-610506F4B6C5}">
      <dgm:prSet/>
      <dgm:spPr/>
      <dgm:t>
        <a:bodyPr/>
        <a:lstStyle/>
        <a:p>
          <a:endParaRPr lang="fr-FR"/>
        </a:p>
      </dgm:t>
    </dgm:pt>
    <dgm:pt modelId="{BF993703-0841-7D45-ADB7-A9CBE5AD2C01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FAMILLE ET PROCHES</a:t>
          </a:r>
          <a:endParaRPr lang="fr-FR" dirty="0"/>
        </a:p>
      </dgm:t>
    </dgm:pt>
    <dgm:pt modelId="{56A68A90-483D-2A47-9F77-D96251208E58}" type="parTrans" cxnId="{2759BC1B-861E-FE41-B272-0E0FCEDF86D3}">
      <dgm:prSet/>
      <dgm:spPr/>
      <dgm:t>
        <a:bodyPr/>
        <a:lstStyle/>
        <a:p>
          <a:endParaRPr lang="fr-FR"/>
        </a:p>
      </dgm:t>
    </dgm:pt>
    <dgm:pt modelId="{F2C2F2B2-95C1-4D48-B2F8-8CB6C0916522}" type="sibTrans" cxnId="{2759BC1B-861E-FE41-B272-0E0FCEDF86D3}">
      <dgm:prSet/>
      <dgm:spPr/>
      <dgm:t>
        <a:bodyPr/>
        <a:lstStyle/>
        <a:p>
          <a:endParaRPr lang="fr-FR"/>
        </a:p>
      </dgm:t>
    </dgm:pt>
    <dgm:pt modelId="{2DC7E8EC-D77C-5044-BA8E-6F164CAF1623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APPROCHES SPÉCIALISÉES DE RÉADAPTATION</a:t>
          </a:r>
          <a:endParaRPr lang="fr-FR" dirty="0"/>
        </a:p>
      </dgm:t>
    </dgm:pt>
    <dgm:pt modelId="{69528D36-DDB9-534F-B709-85E519519E9C}" type="parTrans" cxnId="{7BE04669-8A94-844F-AFFE-B9B83CD38C1B}">
      <dgm:prSet/>
      <dgm:spPr/>
      <dgm:t>
        <a:bodyPr/>
        <a:lstStyle/>
        <a:p>
          <a:endParaRPr lang="fr-FR"/>
        </a:p>
      </dgm:t>
    </dgm:pt>
    <dgm:pt modelId="{A0B85707-D6E3-004C-9A13-4A39CD7A2E09}" type="sibTrans" cxnId="{7BE04669-8A94-844F-AFFE-B9B83CD38C1B}">
      <dgm:prSet/>
      <dgm:spPr/>
      <dgm:t>
        <a:bodyPr/>
        <a:lstStyle/>
        <a:p>
          <a:endParaRPr lang="fr-FR"/>
        </a:p>
      </dgm:t>
    </dgm:pt>
    <dgm:pt modelId="{04C228BD-3C16-924C-9173-0CC165361355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SOUTIEN ENTRE PAIRS</a:t>
          </a:r>
          <a:endParaRPr lang="fr-FR" dirty="0"/>
        </a:p>
      </dgm:t>
    </dgm:pt>
    <dgm:pt modelId="{8BE3CF7A-B8C5-E74C-8129-25FC9445DB9E}" type="parTrans" cxnId="{789362A5-FF79-E74F-8044-0E2E911A0F7A}">
      <dgm:prSet/>
      <dgm:spPr/>
      <dgm:t>
        <a:bodyPr/>
        <a:lstStyle/>
        <a:p>
          <a:endParaRPr lang="fr-FR"/>
        </a:p>
      </dgm:t>
    </dgm:pt>
    <dgm:pt modelId="{8588B137-D749-0849-A827-65D96817ECDC}" type="sibTrans" cxnId="{789362A5-FF79-E74F-8044-0E2E911A0F7A}">
      <dgm:prSet/>
      <dgm:spPr/>
      <dgm:t>
        <a:bodyPr/>
        <a:lstStyle/>
        <a:p>
          <a:endParaRPr lang="fr-FR"/>
        </a:p>
      </dgm:t>
    </dgm:pt>
    <dgm:pt modelId="{204D2D6E-720E-7246-84C1-2CECCD3EE45B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LOGEMENT</a:t>
          </a:r>
          <a:endParaRPr lang="fr-FR" dirty="0"/>
        </a:p>
      </dgm:t>
    </dgm:pt>
    <dgm:pt modelId="{5A76CCE2-BFC6-AD47-A2E8-6B949122B081}" type="parTrans" cxnId="{A76A702D-0C1D-514F-B58E-64F771FC3426}">
      <dgm:prSet/>
      <dgm:spPr/>
      <dgm:t>
        <a:bodyPr/>
        <a:lstStyle/>
        <a:p>
          <a:endParaRPr lang="fr-FR"/>
        </a:p>
      </dgm:t>
    </dgm:pt>
    <dgm:pt modelId="{2340C8F6-225D-6849-919E-9C4DD88C8A9A}" type="sibTrans" cxnId="{A76A702D-0C1D-514F-B58E-64F771FC3426}">
      <dgm:prSet/>
      <dgm:spPr/>
      <dgm:t>
        <a:bodyPr/>
        <a:lstStyle/>
        <a:p>
          <a:endParaRPr lang="fr-FR"/>
        </a:p>
      </dgm:t>
    </dgm:pt>
    <dgm:pt modelId="{68E97ACD-19B2-D141-9CA0-99F3CED44F44}">
      <dgm:prSet phldrT="[Texte]"/>
      <dgm:spPr>
        <a:solidFill>
          <a:schemeClr val="accent6"/>
        </a:solidFill>
      </dgm:spPr>
      <dgm:t>
        <a:bodyPr/>
        <a:lstStyle/>
        <a:p>
          <a:r>
            <a:rPr lang="fr-FR" dirty="0" smtClean="0"/>
            <a:t>SANTÉ PHYSIQUE</a:t>
          </a:r>
          <a:endParaRPr lang="fr-FR" dirty="0"/>
        </a:p>
      </dgm:t>
    </dgm:pt>
    <dgm:pt modelId="{93E4BDAE-EB1F-984C-8269-2B3EA699229B}" type="parTrans" cxnId="{1F5D12D5-ED31-9845-B0ED-84648E4A544F}">
      <dgm:prSet/>
      <dgm:spPr/>
      <dgm:t>
        <a:bodyPr/>
        <a:lstStyle/>
        <a:p>
          <a:endParaRPr lang="fr-FR"/>
        </a:p>
      </dgm:t>
    </dgm:pt>
    <dgm:pt modelId="{3E196F57-BCA2-1340-AF9B-F77C12FBD0DA}" type="sibTrans" cxnId="{1F5D12D5-ED31-9845-B0ED-84648E4A544F}">
      <dgm:prSet/>
      <dgm:spPr/>
      <dgm:t>
        <a:bodyPr/>
        <a:lstStyle/>
        <a:p>
          <a:endParaRPr lang="fr-FR"/>
        </a:p>
      </dgm:t>
    </dgm:pt>
    <dgm:pt modelId="{55A8B0D1-2D09-994A-A46C-0F81FCA3D08A}" type="pres">
      <dgm:prSet presAssocID="{26A069A0-85F7-9041-99A5-7968813BF4F6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5B8928B2-C3C8-864D-94DC-D6D4B44C6293}" type="pres">
      <dgm:prSet presAssocID="{928BB1F7-123B-144C-9260-9CF668D9911F}" presName="node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F6A8A37-FA9C-324D-9CC1-32F2C0CF6530}" type="pres">
      <dgm:prSet presAssocID="{1ED1A287-4A90-DC4B-BEC5-8507CAB6BA51}" presName="sibTrans" presStyleCnt="0"/>
      <dgm:spPr/>
    </dgm:pt>
    <dgm:pt modelId="{3660EAEC-A186-F44B-B051-7EF5C10F7286}" type="pres">
      <dgm:prSet presAssocID="{56268689-94A5-974D-965C-0EC0353E68E6}" presName="node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6C69B1B-8894-5F44-A001-555379506ADB}" type="pres">
      <dgm:prSet presAssocID="{57A32294-B5AC-284A-849F-25A437E7D29F}" presName="sibTrans" presStyleCnt="0"/>
      <dgm:spPr/>
    </dgm:pt>
    <dgm:pt modelId="{76865C73-D2C5-4C43-A2A4-249EC23E0447}" type="pres">
      <dgm:prSet presAssocID="{BF993703-0841-7D45-ADB7-A9CBE5AD2C01}" presName="node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DC78B9F-E05C-0249-80ED-17A27FA23879}" type="pres">
      <dgm:prSet presAssocID="{F2C2F2B2-95C1-4D48-B2F8-8CB6C0916522}" presName="sibTrans" presStyleCnt="0"/>
      <dgm:spPr/>
    </dgm:pt>
    <dgm:pt modelId="{C499425D-2C15-4B40-B3C1-683DD1289686}" type="pres">
      <dgm:prSet presAssocID="{2DC7E8EC-D77C-5044-BA8E-6F164CAF1623}" presName="node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35D4C0F-6015-674B-B028-1E0E6100A62C}" type="pres">
      <dgm:prSet presAssocID="{A0B85707-D6E3-004C-9A13-4A39CD7A2E09}" presName="sibTrans" presStyleCnt="0"/>
      <dgm:spPr/>
    </dgm:pt>
    <dgm:pt modelId="{50AC6B5C-3C73-3E4C-8137-5CA1F8F90654}" type="pres">
      <dgm:prSet presAssocID="{04C228BD-3C16-924C-9173-0CC165361355}" presName="node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EB4427-553F-F14D-8F64-76FEFF6C7609}" type="pres">
      <dgm:prSet presAssocID="{8588B137-D749-0849-A827-65D96817ECDC}" presName="sibTrans" presStyleCnt="0"/>
      <dgm:spPr/>
    </dgm:pt>
    <dgm:pt modelId="{367FB56D-AA8A-9A4E-9387-C7ED3EB86A58}" type="pres">
      <dgm:prSet presAssocID="{204D2D6E-720E-7246-84C1-2CECCD3EE45B}" presName="node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B84EBB-C908-804A-B08C-09980672882F}" type="pres">
      <dgm:prSet presAssocID="{2340C8F6-225D-6849-919E-9C4DD88C8A9A}" presName="sibTrans" presStyleCnt="0"/>
      <dgm:spPr/>
    </dgm:pt>
    <dgm:pt modelId="{4D4EB505-8C12-634E-AFB9-7FD4CE5B0433}" type="pres">
      <dgm:prSet presAssocID="{68E97ACD-19B2-D141-9CA0-99F3CED44F44}" presName="node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1F5D12D5-ED31-9845-B0ED-84648E4A544F}" srcId="{26A069A0-85F7-9041-99A5-7968813BF4F6}" destId="{68E97ACD-19B2-D141-9CA0-99F3CED44F44}" srcOrd="6" destOrd="0" parTransId="{93E4BDAE-EB1F-984C-8269-2B3EA699229B}" sibTransId="{3E196F57-BCA2-1340-AF9B-F77C12FBD0DA}"/>
    <dgm:cxn modelId="{C02FCAFB-925F-4149-85AB-A66D64E0D160}" type="presOf" srcId="{928BB1F7-123B-144C-9260-9CF668D9911F}" destId="{5B8928B2-C3C8-864D-94DC-D6D4B44C6293}" srcOrd="0" destOrd="0" presId="urn:microsoft.com/office/officeart/2005/8/layout/default"/>
    <dgm:cxn modelId="{7BE04669-8A94-844F-AFFE-B9B83CD38C1B}" srcId="{26A069A0-85F7-9041-99A5-7968813BF4F6}" destId="{2DC7E8EC-D77C-5044-BA8E-6F164CAF1623}" srcOrd="3" destOrd="0" parTransId="{69528D36-DDB9-534F-B709-85E519519E9C}" sibTransId="{A0B85707-D6E3-004C-9A13-4A39CD7A2E09}"/>
    <dgm:cxn modelId="{BD66284D-262A-F249-A35C-70D4436EC8F9}" type="presOf" srcId="{56268689-94A5-974D-965C-0EC0353E68E6}" destId="{3660EAEC-A186-F44B-B051-7EF5C10F7286}" srcOrd="0" destOrd="0" presId="urn:microsoft.com/office/officeart/2005/8/layout/default"/>
    <dgm:cxn modelId="{82413B8A-EA67-7542-B4A7-0FD5B740A551}" type="presOf" srcId="{04C228BD-3C16-924C-9173-0CC165361355}" destId="{50AC6B5C-3C73-3E4C-8137-5CA1F8F90654}" srcOrd="0" destOrd="0" presId="urn:microsoft.com/office/officeart/2005/8/layout/default"/>
    <dgm:cxn modelId="{86602EEB-F924-1143-8BBE-55A6596B497B}" type="presOf" srcId="{26A069A0-85F7-9041-99A5-7968813BF4F6}" destId="{55A8B0D1-2D09-994A-A46C-0F81FCA3D08A}" srcOrd="0" destOrd="0" presId="urn:microsoft.com/office/officeart/2005/8/layout/default"/>
    <dgm:cxn modelId="{C3587425-9861-8C4D-99DA-610506F4B6C5}" srcId="{26A069A0-85F7-9041-99A5-7968813BF4F6}" destId="{56268689-94A5-974D-965C-0EC0353E68E6}" srcOrd="1" destOrd="0" parTransId="{E4E0277B-BDCF-8F4D-A3B5-1356FDA6DBFF}" sibTransId="{57A32294-B5AC-284A-849F-25A437E7D29F}"/>
    <dgm:cxn modelId="{2D921307-281A-944F-9C3C-34292B87187D}" type="presOf" srcId="{204D2D6E-720E-7246-84C1-2CECCD3EE45B}" destId="{367FB56D-AA8A-9A4E-9387-C7ED3EB86A58}" srcOrd="0" destOrd="0" presId="urn:microsoft.com/office/officeart/2005/8/layout/default"/>
    <dgm:cxn modelId="{41C647C0-50F9-134F-8E71-A581D79396F7}" srcId="{26A069A0-85F7-9041-99A5-7968813BF4F6}" destId="{928BB1F7-123B-144C-9260-9CF668D9911F}" srcOrd="0" destOrd="0" parTransId="{AFBEE919-89CB-9842-A9D0-286C35078DBA}" sibTransId="{1ED1A287-4A90-DC4B-BEC5-8507CAB6BA51}"/>
    <dgm:cxn modelId="{789362A5-FF79-E74F-8044-0E2E911A0F7A}" srcId="{26A069A0-85F7-9041-99A5-7968813BF4F6}" destId="{04C228BD-3C16-924C-9173-0CC165361355}" srcOrd="4" destOrd="0" parTransId="{8BE3CF7A-B8C5-E74C-8129-25FC9445DB9E}" sibTransId="{8588B137-D749-0849-A827-65D96817ECDC}"/>
    <dgm:cxn modelId="{A76A702D-0C1D-514F-B58E-64F771FC3426}" srcId="{26A069A0-85F7-9041-99A5-7968813BF4F6}" destId="{204D2D6E-720E-7246-84C1-2CECCD3EE45B}" srcOrd="5" destOrd="0" parTransId="{5A76CCE2-BFC6-AD47-A2E8-6B949122B081}" sibTransId="{2340C8F6-225D-6849-919E-9C4DD88C8A9A}"/>
    <dgm:cxn modelId="{7C2E3834-12F2-5444-A91E-02091B3348A7}" type="presOf" srcId="{BF993703-0841-7D45-ADB7-A9CBE5AD2C01}" destId="{76865C73-D2C5-4C43-A2A4-249EC23E0447}" srcOrd="0" destOrd="0" presId="urn:microsoft.com/office/officeart/2005/8/layout/default"/>
    <dgm:cxn modelId="{907B4696-57E8-FE4D-ABDA-066857311554}" type="presOf" srcId="{2DC7E8EC-D77C-5044-BA8E-6F164CAF1623}" destId="{C499425D-2C15-4B40-B3C1-683DD1289686}" srcOrd="0" destOrd="0" presId="urn:microsoft.com/office/officeart/2005/8/layout/default"/>
    <dgm:cxn modelId="{D8AF0E94-1ABF-D14B-8BC2-BCA494FED713}" type="presOf" srcId="{68E97ACD-19B2-D141-9CA0-99F3CED44F44}" destId="{4D4EB505-8C12-634E-AFB9-7FD4CE5B0433}" srcOrd="0" destOrd="0" presId="urn:microsoft.com/office/officeart/2005/8/layout/default"/>
    <dgm:cxn modelId="{2759BC1B-861E-FE41-B272-0E0FCEDF86D3}" srcId="{26A069A0-85F7-9041-99A5-7968813BF4F6}" destId="{BF993703-0841-7D45-ADB7-A9CBE5AD2C01}" srcOrd="2" destOrd="0" parTransId="{56A68A90-483D-2A47-9F77-D96251208E58}" sibTransId="{F2C2F2B2-95C1-4D48-B2F8-8CB6C0916522}"/>
    <dgm:cxn modelId="{49454D2B-27AB-564E-81C0-7AB56F9B24E2}" type="presParOf" srcId="{55A8B0D1-2D09-994A-A46C-0F81FCA3D08A}" destId="{5B8928B2-C3C8-864D-94DC-D6D4B44C6293}" srcOrd="0" destOrd="0" presId="urn:microsoft.com/office/officeart/2005/8/layout/default"/>
    <dgm:cxn modelId="{8AF2B622-51E2-134B-BE84-5208B9D5646F}" type="presParOf" srcId="{55A8B0D1-2D09-994A-A46C-0F81FCA3D08A}" destId="{BF6A8A37-FA9C-324D-9CC1-32F2C0CF6530}" srcOrd="1" destOrd="0" presId="urn:microsoft.com/office/officeart/2005/8/layout/default"/>
    <dgm:cxn modelId="{08BA9303-9705-FD4D-ABEA-4A2CD9331177}" type="presParOf" srcId="{55A8B0D1-2D09-994A-A46C-0F81FCA3D08A}" destId="{3660EAEC-A186-F44B-B051-7EF5C10F7286}" srcOrd="2" destOrd="0" presId="urn:microsoft.com/office/officeart/2005/8/layout/default"/>
    <dgm:cxn modelId="{76893CAE-B8C1-DE4D-B9A1-9E5E35061B75}" type="presParOf" srcId="{55A8B0D1-2D09-994A-A46C-0F81FCA3D08A}" destId="{06C69B1B-8894-5F44-A001-555379506ADB}" srcOrd="3" destOrd="0" presId="urn:microsoft.com/office/officeart/2005/8/layout/default"/>
    <dgm:cxn modelId="{1EE0EDFC-2F90-594D-B937-C453EC61E4B2}" type="presParOf" srcId="{55A8B0D1-2D09-994A-A46C-0F81FCA3D08A}" destId="{76865C73-D2C5-4C43-A2A4-249EC23E0447}" srcOrd="4" destOrd="0" presId="urn:microsoft.com/office/officeart/2005/8/layout/default"/>
    <dgm:cxn modelId="{22249A0D-A0CB-D240-BF82-8897D6390486}" type="presParOf" srcId="{55A8B0D1-2D09-994A-A46C-0F81FCA3D08A}" destId="{CDC78B9F-E05C-0249-80ED-17A27FA23879}" srcOrd="5" destOrd="0" presId="urn:microsoft.com/office/officeart/2005/8/layout/default"/>
    <dgm:cxn modelId="{23840530-B2D8-EE4B-A573-591F923060E1}" type="presParOf" srcId="{55A8B0D1-2D09-994A-A46C-0F81FCA3D08A}" destId="{C499425D-2C15-4B40-B3C1-683DD1289686}" srcOrd="6" destOrd="0" presId="urn:microsoft.com/office/officeart/2005/8/layout/default"/>
    <dgm:cxn modelId="{EBFF04E7-D933-7344-B433-D29B240C5EE3}" type="presParOf" srcId="{55A8B0D1-2D09-994A-A46C-0F81FCA3D08A}" destId="{C35D4C0F-6015-674B-B028-1E0E6100A62C}" srcOrd="7" destOrd="0" presId="urn:microsoft.com/office/officeart/2005/8/layout/default"/>
    <dgm:cxn modelId="{F78878DF-717D-BA4D-B170-6B80CBCA2D00}" type="presParOf" srcId="{55A8B0D1-2D09-994A-A46C-0F81FCA3D08A}" destId="{50AC6B5C-3C73-3E4C-8137-5CA1F8F90654}" srcOrd="8" destOrd="0" presId="urn:microsoft.com/office/officeart/2005/8/layout/default"/>
    <dgm:cxn modelId="{73E65149-DC17-AB4A-BAFE-335CF9B0F448}" type="presParOf" srcId="{55A8B0D1-2D09-994A-A46C-0F81FCA3D08A}" destId="{D3EB4427-553F-F14D-8F64-76FEFF6C7609}" srcOrd="9" destOrd="0" presId="urn:microsoft.com/office/officeart/2005/8/layout/default"/>
    <dgm:cxn modelId="{F0D36AF1-2899-C245-91EE-6104E00C538D}" type="presParOf" srcId="{55A8B0D1-2D09-994A-A46C-0F81FCA3D08A}" destId="{367FB56D-AA8A-9A4E-9387-C7ED3EB86A58}" srcOrd="10" destOrd="0" presId="urn:microsoft.com/office/officeart/2005/8/layout/default"/>
    <dgm:cxn modelId="{AFE4DA7B-44AB-5A43-BEB2-D4F0F7E808F5}" type="presParOf" srcId="{55A8B0D1-2D09-994A-A46C-0F81FCA3D08A}" destId="{22B84EBB-C908-804A-B08C-09980672882F}" srcOrd="11" destOrd="0" presId="urn:microsoft.com/office/officeart/2005/8/layout/default"/>
    <dgm:cxn modelId="{1204B7ED-5528-9643-832B-769D5BEF45E7}" type="presParOf" srcId="{55A8B0D1-2D09-994A-A46C-0F81FCA3D08A}" destId="{4D4EB505-8C12-634E-AFB9-7FD4CE5B043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E26B013-221F-AD42-8553-3E91E9FF9F92}" type="doc">
      <dgm:prSet loTypeId="urn:microsoft.com/office/officeart/2005/8/layout/matrix3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A4E3BF-9348-DF49-A50D-A53EDF895CFF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CA" noProof="0" dirty="0" smtClean="0"/>
            <a:t>Prise de </a:t>
          </a:r>
          <a:r>
            <a:rPr lang="en-CA" noProof="0" dirty="0" err="1" smtClean="0"/>
            <a:t>décision</a:t>
          </a:r>
          <a:r>
            <a:rPr lang="en-CA" noProof="0" dirty="0" smtClean="0"/>
            <a:t> </a:t>
          </a:r>
          <a:r>
            <a:rPr lang="en-CA" noProof="0" dirty="0" err="1" smtClean="0"/>
            <a:t>partagée</a:t>
          </a:r>
          <a:endParaRPr lang="en-CA" noProof="0" dirty="0"/>
        </a:p>
      </dgm:t>
    </dgm:pt>
    <dgm:pt modelId="{3615AD4F-1ED0-D44B-9CB6-16829B538BA0}" type="parTrans" cxnId="{B4A4FC08-8CFF-0347-B356-CEDD1C3BDAC7}">
      <dgm:prSet/>
      <dgm:spPr/>
      <dgm:t>
        <a:bodyPr/>
        <a:lstStyle/>
        <a:p>
          <a:endParaRPr lang="fr-FR"/>
        </a:p>
      </dgm:t>
    </dgm:pt>
    <dgm:pt modelId="{07DA3F8D-6C54-E945-B1C1-DE8FEAC4A209}" type="sibTrans" cxnId="{B4A4FC08-8CFF-0347-B356-CEDD1C3BDAC7}">
      <dgm:prSet/>
      <dgm:spPr/>
      <dgm:t>
        <a:bodyPr/>
        <a:lstStyle/>
        <a:p>
          <a:endParaRPr lang="fr-FR"/>
        </a:p>
      </dgm:t>
    </dgm:pt>
    <dgm:pt modelId="{98D28461-AF33-A74C-9D84-713FCCCC6690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CA" noProof="0" dirty="0" smtClean="0"/>
            <a:t>Pair-</a:t>
          </a:r>
          <a:r>
            <a:rPr lang="en-CA" noProof="0" dirty="0" err="1" smtClean="0"/>
            <a:t>aidant</a:t>
          </a:r>
          <a:endParaRPr lang="en-CA" noProof="0" dirty="0"/>
        </a:p>
      </dgm:t>
    </dgm:pt>
    <dgm:pt modelId="{9D1A01F4-8CF3-4C4F-A89D-8BCA0143A606}" type="parTrans" cxnId="{2A01DAF9-0B30-F945-8081-42E8AF5F204D}">
      <dgm:prSet/>
      <dgm:spPr/>
      <dgm:t>
        <a:bodyPr/>
        <a:lstStyle/>
        <a:p>
          <a:endParaRPr lang="fr-FR"/>
        </a:p>
      </dgm:t>
    </dgm:pt>
    <dgm:pt modelId="{3FCC2E2E-1038-C745-B435-B46401ECB15C}" type="sibTrans" cxnId="{2A01DAF9-0B30-F945-8081-42E8AF5F204D}">
      <dgm:prSet/>
      <dgm:spPr/>
      <dgm:t>
        <a:bodyPr/>
        <a:lstStyle/>
        <a:p>
          <a:endParaRPr lang="fr-FR"/>
        </a:p>
      </dgm:t>
    </dgm:pt>
    <dgm:pt modelId="{1B899C9A-28BA-2F46-BC43-DE5045D7AC7E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CA" noProof="0" dirty="0" smtClean="0"/>
            <a:t>Implication </a:t>
          </a:r>
          <a:r>
            <a:rPr lang="en-CA" noProof="0" dirty="0" err="1" smtClean="0"/>
            <a:t>dans</a:t>
          </a:r>
          <a:r>
            <a:rPr lang="en-CA" noProof="0" dirty="0" smtClean="0"/>
            <a:t> les </a:t>
          </a:r>
          <a:r>
            <a:rPr lang="en-CA" noProof="0" dirty="0" err="1" smtClean="0"/>
            <a:t>processus</a:t>
          </a:r>
          <a:r>
            <a:rPr lang="en-CA" noProof="0" dirty="0" smtClean="0"/>
            <a:t> </a:t>
          </a:r>
          <a:r>
            <a:rPr lang="en-CA" noProof="0" dirty="0" err="1" smtClean="0"/>
            <a:t>d’évaluation</a:t>
          </a:r>
          <a:endParaRPr lang="en-CA" noProof="0" dirty="0"/>
        </a:p>
      </dgm:t>
    </dgm:pt>
    <dgm:pt modelId="{83C91ABC-C29B-B846-A145-249D099A0DD2}" type="parTrans" cxnId="{9F832E7C-8ECF-7B46-BBED-85726154CB36}">
      <dgm:prSet/>
      <dgm:spPr/>
      <dgm:t>
        <a:bodyPr/>
        <a:lstStyle/>
        <a:p>
          <a:endParaRPr lang="fr-FR"/>
        </a:p>
      </dgm:t>
    </dgm:pt>
    <dgm:pt modelId="{250BF185-C64F-B046-849C-5905F9EF3B07}" type="sibTrans" cxnId="{9F832E7C-8ECF-7B46-BBED-85726154CB36}">
      <dgm:prSet/>
      <dgm:spPr/>
      <dgm:t>
        <a:bodyPr/>
        <a:lstStyle/>
        <a:p>
          <a:endParaRPr lang="fr-FR"/>
        </a:p>
      </dgm:t>
    </dgm:pt>
    <dgm:pt modelId="{58C47934-9170-654F-9FFF-C7A691DB247C}">
      <dgm:prSet/>
      <dgm:spPr>
        <a:solidFill>
          <a:schemeClr val="accent6"/>
        </a:solidFill>
      </dgm:spPr>
      <dgm:t>
        <a:bodyPr/>
        <a:lstStyle/>
        <a:p>
          <a:pPr rtl="0"/>
          <a:r>
            <a:rPr lang="en-CA" noProof="0" dirty="0" smtClean="0"/>
            <a:t>Plan de </a:t>
          </a:r>
          <a:r>
            <a:rPr lang="en-CA" noProof="0" dirty="0" err="1" smtClean="0"/>
            <a:t>crise</a:t>
          </a:r>
          <a:r>
            <a:rPr lang="en-CA" noProof="0" dirty="0" smtClean="0"/>
            <a:t> et directives </a:t>
          </a:r>
          <a:r>
            <a:rPr lang="en-CA" noProof="0" dirty="0" err="1" smtClean="0"/>
            <a:t>anticipées</a:t>
          </a:r>
          <a:endParaRPr lang="en-CA" noProof="0" dirty="0"/>
        </a:p>
      </dgm:t>
    </dgm:pt>
    <dgm:pt modelId="{A7DD31AB-9085-0445-82F2-57DF984470AF}" type="parTrans" cxnId="{FB417A21-EC6B-2947-B40A-4C733B12216C}">
      <dgm:prSet/>
      <dgm:spPr/>
      <dgm:t>
        <a:bodyPr/>
        <a:lstStyle/>
        <a:p>
          <a:endParaRPr lang="fr-FR"/>
        </a:p>
      </dgm:t>
    </dgm:pt>
    <dgm:pt modelId="{D8D92CEC-CE4F-B143-B98A-CE849A672757}" type="sibTrans" cxnId="{FB417A21-EC6B-2947-B40A-4C733B12216C}">
      <dgm:prSet/>
      <dgm:spPr/>
      <dgm:t>
        <a:bodyPr/>
        <a:lstStyle/>
        <a:p>
          <a:endParaRPr lang="fr-FR"/>
        </a:p>
      </dgm:t>
    </dgm:pt>
    <dgm:pt modelId="{86EC9354-9B02-214A-A74C-1CDCF41142F3}" type="pres">
      <dgm:prSet presAssocID="{7E26B013-221F-AD42-8553-3E91E9FF9F92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C089B2AD-02AF-874B-89FA-2FA51A61D48D}" type="pres">
      <dgm:prSet presAssocID="{7E26B013-221F-AD42-8553-3E91E9FF9F92}" presName="diamond" presStyleLbl="bgShp" presStyleIdx="0" presStyleCnt="1"/>
      <dgm:spPr/>
    </dgm:pt>
    <dgm:pt modelId="{1CFBF238-5814-6A46-A00C-DAAF2B05391F}" type="pres">
      <dgm:prSet presAssocID="{7E26B013-221F-AD42-8553-3E91E9FF9F92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11AEED7-9A28-5442-A039-6586A8C2411B}" type="pres">
      <dgm:prSet presAssocID="{7E26B013-221F-AD42-8553-3E91E9FF9F92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334F885-A834-A44B-A222-AE1F9C37E115}" type="pres">
      <dgm:prSet presAssocID="{7E26B013-221F-AD42-8553-3E91E9FF9F92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1BC9FA1-52C2-AC4B-AC0F-16E8DEFC390A}" type="pres">
      <dgm:prSet presAssocID="{7E26B013-221F-AD42-8553-3E91E9FF9F92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7793E0C-D61F-6947-A0FA-92990AAC3BAF}" type="presOf" srcId="{98D28461-AF33-A74C-9D84-713FCCCC6690}" destId="{011AEED7-9A28-5442-A039-6586A8C2411B}" srcOrd="0" destOrd="0" presId="urn:microsoft.com/office/officeart/2005/8/layout/matrix3"/>
    <dgm:cxn modelId="{FB417A21-EC6B-2947-B40A-4C733B12216C}" srcId="{7E26B013-221F-AD42-8553-3E91E9FF9F92}" destId="{58C47934-9170-654F-9FFF-C7A691DB247C}" srcOrd="3" destOrd="0" parTransId="{A7DD31AB-9085-0445-82F2-57DF984470AF}" sibTransId="{D8D92CEC-CE4F-B143-B98A-CE849A672757}"/>
    <dgm:cxn modelId="{B466041A-DB62-1042-9FCB-830B05E42457}" type="presOf" srcId="{40A4E3BF-9348-DF49-A50D-A53EDF895CFF}" destId="{1CFBF238-5814-6A46-A00C-DAAF2B05391F}" srcOrd="0" destOrd="0" presId="urn:microsoft.com/office/officeart/2005/8/layout/matrix3"/>
    <dgm:cxn modelId="{B4A4FC08-8CFF-0347-B356-CEDD1C3BDAC7}" srcId="{7E26B013-221F-AD42-8553-3E91E9FF9F92}" destId="{40A4E3BF-9348-DF49-A50D-A53EDF895CFF}" srcOrd="0" destOrd="0" parTransId="{3615AD4F-1ED0-D44B-9CB6-16829B538BA0}" sibTransId="{07DA3F8D-6C54-E945-B1C1-DE8FEAC4A209}"/>
    <dgm:cxn modelId="{D8C81448-D9E5-FA4A-96AA-7959223D7590}" type="presOf" srcId="{1B899C9A-28BA-2F46-BC43-DE5045D7AC7E}" destId="{4334F885-A834-A44B-A222-AE1F9C37E115}" srcOrd="0" destOrd="0" presId="urn:microsoft.com/office/officeart/2005/8/layout/matrix3"/>
    <dgm:cxn modelId="{8336A7BA-CBF9-BD49-BB11-2DCC55EB2FF4}" type="presOf" srcId="{58C47934-9170-654F-9FFF-C7A691DB247C}" destId="{91BC9FA1-52C2-AC4B-AC0F-16E8DEFC390A}" srcOrd="0" destOrd="0" presId="urn:microsoft.com/office/officeart/2005/8/layout/matrix3"/>
    <dgm:cxn modelId="{2A01DAF9-0B30-F945-8081-42E8AF5F204D}" srcId="{7E26B013-221F-AD42-8553-3E91E9FF9F92}" destId="{98D28461-AF33-A74C-9D84-713FCCCC6690}" srcOrd="1" destOrd="0" parTransId="{9D1A01F4-8CF3-4C4F-A89D-8BCA0143A606}" sibTransId="{3FCC2E2E-1038-C745-B435-B46401ECB15C}"/>
    <dgm:cxn modelId="{ABB7B116-C4BE-4747-A16C-BEA42DD810D7}" type="presOf" srcId="{7E26B013-221F-AD42-8553-3E91E9FF9F92}" destId="{86EC9354-9B02-214A-A74C-1CDCF41142F3}" srcOrd="0" destOrd="0" presId="urn:microsoft.com/office/officeart/2005/8/layout/matrix3"/>
    <dgm:cxn modelId="{9F832E7C-8ECF-7B46-BBED-85726154CB36}" srcId="{7E26B013-221F-AD42-8553-3E91E9FF9F92}" destId="{1B899C9A-28BA-2F46-BC43-DE5045D7AC7E}" srcOrd="2" destOrd="0" parTransId="{83C91ABC-C29B-B846-A145-249D099A0DD2}" sibTransId="{250BF185-C64F-B046-849C-5905F9EF3B07}"/>
    <dgm:cxn modelId="{E22993FA-3921-354D-A645-332B02AB531F}" type="presParOf" srcId="{86EC9354-9B02-214A-A74C-1CDCF41142F3}" destId="{C089B2AD-02AF-874B-89FA-2FA51A61D48D}" srcOrd="0" destOrd="0" presId="urn:microsoft.com/office/officeart/2005/8/layout/matrix3"/>
    <dgm:cxn modelId="{0B83C1D4-92B4-1340-9967-248352724008}" type="presParOf" srcId="{86EC9354-9B02-214A-A74C-1CDCF41142F3}" destId="{1CFBF238-5814-6A46-A00C-DAAF2B05391F}" srcOrd="1" destOrd="0" presId="urn:microsoft.com/office/officeart/2005/8/layout/matrix3"/>
    <dgm:cxn modelId="{BA234FAB-30D6-3445-A10A-440E9F2FFBC0}" type="presParOf" srcId="{86EC9354-9B02-214A-A74C-1CDCF41142F3}" destId="{011AEED7-9A28-5442-A039-6586A8C2411B}" srcOrd="2" destOrd="0" presId="urn:microsoft.com/office/officeart/2005/8/layout/matrix3"/>
    <dgm:cxn modelId="{B4E58D19-33CD-1B42-BE9E-8BC1E3B55D86}" type="presParOf" srcId="{86EC9354-9B02-214A-A74C-1CDCF41142F3}" destId="{4334F885-A834-A44B-A222-AE1F9C37E115}" srcOrd="3" destOrd="0" presId="urn:microsoft.com/office/officeart/2005/8/layout/matrix3"/>
    <dgm:cxn modelId="{2A3D67A3-3A47-E445-886E-42DE8D251F26}" type="presParOf" srcId="{86EC9354-9B02-214A-A74C-1CDCF41142F3}" destId="{91BC9FA1-52C2-AC4B-AC0F-16E8DEFC390A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E26B013-221F-AD42-8553-3E91E9FF9F92}" type="doc">
      <dgm:prSet loTypeId="urn:microsoft.com/office/officeart/2005/8/layout/gear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0A4E3BF-9348-DF49-A50D-A53EDF895CFF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en-CA" sz="1400" noProof="0" dirty="0" smtClean="0">
              <a:solidFill>
                <a:schemeClr val="tx1"/>
              </a:solidFill>
            </a:rPr>
            <a:t>Province de Québec</a:t>
          </a:r>
          <a:endParaRPr lang="en-CA" sz="1400" noProof="0" dirty="0">
            <a:solidFill>
              <a:schemeClr val="tx1"/>
            </a:solidFill>
          </a:endParaRPr>
        </a:p>
      </dgm:t>
    </dgm:pt>
    <dgm:pt modelId="{3615AD4F-1ED0-D44B-9CB6-16829B538BA0}" type="parTrans" cxnId="{B4A4FC08-8CFF-0347-B356-CEDD1C3BDAC7}">
      <dgm:prSet/>
      <dgm:spPr/>
      <dgm:t>
        <a:bodyPr/>
        <a:lstStyle/>
        <a:p>
          <a:endParaRPr lang="fr-FR"/>
        </a:p>
      </dgm:t>
    </dgm:pt>
    <dgm:pt modelId="{07DA3F8D-6C54-E945-B1C1-DE8FEAC4A209}" type="sibTrans" cxnId="{B4A4FC08-8CFF-0347-B356-CEDD1C3BDAC7}">
      <dgm:prSet/>
      <dgm:spPr/>
      <dgm:t>
        <a:bodyPr/>
        <a:lstStyle/>
        <a:p>
          <a:endParaRPr lang="en-CA" noProof="0"/>
        </a:p>
      </dgm:t>
    </dgm:pt>
    <dgm:pt modelId="{4949C36E-714F-CF4D-82C5-30BE2A2CD4BF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en-CA" sz="1400" noProof="0" dirty="0" err="1" smtClean="0">
              <a:solidFill>
                <a:schemeClr val="tx1"/>
              </a:solidFill>
            </a:rPr>
            <a:t>Régions</a:t>
          </a:r>
          <a:r>
            <a:rPr lang="en-CA" sz="1400" noProof="0" dirty="0" smtClean="0">
              <a:solidFill>
                <a:schemeClr val="tx1"/>
              </a:solidFill>
            </a:rPr>
            <a:t> </a:t>
          </a:r>
          <a:r>
            <a:rPr lang="en-CA" sz="1400" noProof="0" dirty="0" err="1" smtClean="0">
              <a:solidFill>
                <a:schemeClr val="tx1"/>
              </a:solidFill>
            </a:rPr>
            <a:t>administratives</a:t>
          </a:r>
          <a:endParaRPr lang="en-CA" sz="1400" noProof="0" dirty="0">
            <a:solidFill>
              <a:schemeClr val="tx1"/>
            </a:solidFill>
          </a:endParaRPr>
        </a:p>
      </dgm:t>
    </dgm:pt>
    <dgm:pt modelId="{FE956E55-AB55-F44F-9BBE-A49B59E4888F}" type="parTrans" cxnId="{6D46279C-BE69-D540-9B2E-11D966006C53}">
      <dgm:prSet/>
      <dgm:spPr/>
      <dgm:t>
        <a:bodyPr/>
        <a:lstStyle/>
        <a:p>
          <a:endParaRPr lang="fr-FR"/>
        </a:p>
      </dgm:t>
    </dgm:pt>
    <dgm:pt modelId="{92AEA409-93ED-B545-9282-EACCDC19AC09}" type="sibTrans" cxnId="{6D46279C-BE69-D540-9B2E-11D966006C53}">
      <dgm:prSet/>
      <dgm:spPr/>
      <dgm:t>
        <a:bodyPr/>
        <a:lstStyle/>
        <a:p>
          <a:endParaRPr lang="en-CA" noProof="0"/>
        </a:p>
      </dgm:t>
    </dgm:pt>
    <dgm:pt modelId="{F4B845DA-8426-1F4C-AC43-DEE5DF31F1B9}">
      <dgm:prSet custT="1"/>
      <dgm:spPr>
        <a:solidFill>
          <a:schemeClr val="accent6"/>
        </a:solidFill>
      </dgm:spPr>
      <dgm:t>
        <a:bodyPr/>
        <a:lstStyle/>
        <a:p>
          <a:pPr rtl="0"/>
          <a:r>
            <a:rPr lang="en-CA" sz="1400" noProof="0" dirty="0" smtClean="0">
              <a:solidFill>
                <a:schemeClr val="tx1"/>
              </a:solidFill>
            </a:rPr>
            <a:t>Organisations/ </a:t>
          </a:r>
          <a:r>
            <a:rPr lang="en-CA" sz="1400" noProof="0" dirty="0" err="1" smtClean="0">
              <a:solidFill>
                <a:schemeClr val="tx1"/>
              </a:solidFill>
            </a:rPr>
            <a:t>Agences</a:t>
          </a:r>
          <a:endParaRPr lang="en-CA" sz="1400" noProof="0" dirty="0">
            <a:solidFill>
              <a:schemeClr val="tx1"/>
            </a:solidFill>
          </a:endParaRPr>
        </a:p>
      </dgm:t>
    </dgm:pt>
    <dgm:pt modelId="{CCA371CD-BD3C-164A-86BC-3EC103717EDD}" type="parTrans" cxnId="{8808BFAC-15BB-C44C-89CC-8972590C87B4}">
      <dgm:prSet/>
      <dgm:spPr/>
      <dgm:t>
        <a:bodyPr/>
        <a:lstStyle/>
        <a:p>
          <a:endParaRPr lang="fr-FR"/>
        </a:p>
      </dgm:t>
    </dgm:pt>
    <dgm:pt modelId="{29FBCCE7-4BDB-0F41-B588-F1ACA7516F73}" type="sibTrans" cxnId="{8808BFAC-15BB-C44C-89CC-8972590C87B4}">
      <dgm:prSet/>
      <dgm:spPr/>
      <dgm:t>
        <a:bodyPr/>
        <a:lstStyle/>
        <a:p>
          <a:endParaRPr lang="en-CA" noProof="0"/>
        </a:p>
      </dgm:t>
    </dgm:pt>
    <dgm:pt modelId="{65ED0430-5136-234F-B097-1A904A4B1BB2}">
      <dgm:prSet custT="1"/>
      <dgm:spPr/>
      <dgm:t>
        <a:bodyPr/>
        <a:lstStyle/>
        <a:p>
          <a:pPr rtl="0"/>
          <a:r>
            <a:rPr lang="en-CA" sz="1600" noProof="0" dirty="0" smtClean="0"/>
            <a:t>Cadre de référence</a:t>
          </a:r>
          <a:endParaRPr lang="fr-CA" sz="1600" noProof="0" dirty="0"/>
        </a:p>
      </dgm:t>
    </dgm:pt>
    <dgm:pt modelId="{9C42EF2A-82F3-224B-A094-5CCF4CB1D8C4}" type="parTrans" cxnId="{625E1A08-14F3-D042-91EE-CC5D83348218}">
      <dgm:prSet/>
      <dgm:spPr/>
      <dgm:t>
        <a:bodyPr/>
        <a:lstStyle/>
        <a:p>
          <a:endParaRPr lang="fr-FR"/>
        </a:p>
      </dgm:t>
    </dgm:pt>
    <dgm:pt modelId="{E7FF48BF-78E7-E543-BE4C-93CA27773A06}" type="sibTrans" cxnId="{625E1A08-14F3-D042-91EE-CC5D83348218}">
      <dgm:prSet/>
      <dgm:spPr/>
      <dgm:t>
        <a:bodyPr/>
        <a:lstStyle/>
        <a:p>
          <a:endParaRPr lang="fr-FR"/>
        </a:p>
      </dgm:t>
    </dgm:pt>
    <dgm:pt modelId="{198FAF2B-9E01-CD48-A21D-85B89E333231}">
      <dgm:prSet custT="1"/>
      <dgm:spPr/>
      <dgm:t>
        <a:bodyPr/>
        <a:lstStyle/>
        <a:p>
          <a:pPr rtl="0"/>
          <a:r>
            <a:rPr lang="fr-CA" sz="1600" noProof="0" smtClean="0"/>
            <a:t>Leadership et réseautage</a:t>
          </a:r>
          <a:endParaRPr lang="fr-CA" sz="1600" noProof="0"/>
        </a:p>
      </dgm:t>
    </dgm:pt>
    <dgm:pt modelId="{B1BAC3C5-3399-FA4E-B700-C6C87E16F97A}" type="parTrans" cxnId="{ACA3F189-B033-0C43-B73A-666B167793D2}">
      <dgm:prSet/>
      <dgm:spPr/>
      <dgm:t>
        <a:bodyPr/>
        <a:lstStyle/>
        <a:p>
          <a:endParaRPr lang="fr-FR"/>
        </a:p>
      </dgm:t>
    </dgm:pt>
    <dgm:pt modelId="{22E99C40-97C1-B843-8822-5CBAB662F911}" type="sibTrans" cxnId="{ACA3F189-B033-0C43-B73A-666B167793D2}">
      <dgm:prSet/>
      <dgm:spPr/>
      <dgm:t>
        <a:bodyPr/>
        <a:lstStyle/>
        <a:p>
          <a:endParaRPr lang="fr-FR"/>
        </a:p>
      </dgm:t>
    </dgm:pt>
    <dgm:pt modelId="{D1B6CFB9-90AE-F843-A2EA-5A271D3EFF61}">
      <dgm:prSet custT="1"/>
      <dgm:spPr/>
      <dgm:t>
        <a:bodyPr/>
        <a:lstStyle/>
        <a:p>
          <a:pPr rtl="0"/>
          <a:r>
            <a:rPr lang="fr-CA" sz="1600" noProof="0" smtClean="0"/>
            <a:t>Ressources appropriées</a:t>
          </a:r>
          <a:endParaRPr lang="fr-CA" sz="1600" noProof="0"/>
        </a:p>
      </dgm:t>
    </dgm:pt>
    <dgm:pt modelId="{4ABF5F23-265D-624B-8C62-ABE895C548AA}" type="parTrans" cxnId="{A1E01EBA-9734-9E43-9542-D6E144ABC89A}">
      <dgm:prSet/>
      <dgm:spPr/>
      <dgm:t>
        <a:bodyPr/>
        <a:lstStyle/>
        <a:p>
          <a:endParaRPr lang="fr-FR"/>
        </a:p>
      </dgm:t>
    </dgm:pt>
    <dgm:pt modelId="{361D1CE3-2B90-E449-96DC-A8533F590B8F}" type="sibTrans" cxnId="{A1E01EBA-9734-9E43-9542-D6E144ABC89A}">
      <dgm:prSet/>
      <dgm:spPr/>
      <dgm:t>
        <a:bodyPr/>
        <a:lstStyle/>
        <a:p>
          <a:endParaRPr lang="fr-FR"/>
        </a:p>
      </dgm:t>
    </dgm:pt>
    <dgm:pt modelId="{24890F96-4CAD-F94C-BD65-7C2DC6C21B8B}">
      <dgm:prSet custT="1"/>
      <dgm:spPr/>
      <dgm:t>
        <a:bodyPr/>
        <a:lstStyle/>
        <a:p>
          <a:pPr rtl="0"/>
          <a:r>
            <a:rPr lang="fr-CA" sz="1600" noProof="0" smtClean="0"/>
            <a:t>Formation et rétroaction continue</a:t>
          </a:r>
          <a:endParaRPr lang="fr-CA" sz="1600" noProof="0"/>
        </a:p>
      </dgm:t>
    </dgm:pt>
    <dgm:pt modelId="{B054E761-F445-F541-9785-9337BE4271F5}" type="parTrans" cxnId="{A2DFD09C-FA50-4A4B-9104-4736D9CC7592}">
      <dgm:prSet/>
      <dgm:spPr/>
      <dgm:t>
        <a:bodyPr/>
        <a:lstStyle/>
        <a:p>
          <a:endParaRPr lang="fr-FR"/>
        </a:p>
      </dgm:t>
    </dgm:pt>
    <dgm:pt modelId="{1C4A9E04-FE22-FB43-9EA1-AD739F785E48}" type="sibTrans" cxnId="{A2DFD09C-FA50-4A4B-9104-4736D9CC7592}">
      <dgm:prSet/>
      <dgm:spPr/>
      <dgm:t>
        <a:bodyPr/>
        <a:lstStyle/>
        <a:p>
          <a:endParaRPr lang="fr-FR"/>
        </a:p>
      </dgm:t>
    </dgm:pt>
    <dgm:pt modelId="{04011265-9477-C344-8087-93F1A33AA34C}" type="pres">
      <dgm:prSet presAssocID="{7E26B013-221F-AD42-8553-3E91E9FF9F92}" presName="composite" presStyleCnt="0">
        <dgm:presLayoutVars>
          <dgm:chMax val="3"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F58E0BB-CE35-AA41-A213-C5FECCE0724F}" type="pres">
      <dgm:prSet presAssocID="{40A4E3BF-9348-DF49-A50D-A53EDF895CFF}" presName="gear1" presStyleLbl="node1" presStyleIdx="0" presStyleCnt="3" custScaleX="123273" custScaleY="110011" custLinFactNeighborX="1438" custLinFactNeighborY="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37655CC5-1B66-914B-AB10-B57DE60F0C8D}" type="pres">
      <dgm:prSet presAssocID="{40A4E3BF-9348-DF49-A50D-A53EDF895CFF}" presName="gear1srcNode" presStyleLbl="node1" presStyleIdx="0" presStyleCnt="3"/>
      <dgm:spPr/>
      <dgm:t>
        <a:bodyPr/>
        <a:lstStyle/>
        <a:p>
          <a:endParaRPr lang="fr-FR"/>
        </a:p>
      </dgm:t>
    </dgm:pt>
    <dgm:pt modelId="{2C593059-6A79-1F4B-9D8A-117809D50D54}" type="pres">
      <dgm:prSet presAssocID="{40A4E3BF-9348-DF49-A50D-A53EDF895CFF}" presName="gear1dstNode" presStyleLbl="node1" presStyleIdx="0" presStyleCnt="3"/>
      <dgm:spPr/>
      <dgm:t>
        <a:bodyPr/>
        <a:lstStyle/>
        <a:p>
          <a:endParaRPr lang="fr-FR"/>
        </a:p>
      </dgm:t>
    </dgm:pt>
    <dgm:pt modelId="{5372B33A-133B-B443-9C86-FB19CD9CBE1C}" type="pres">
      <dgm:prSet presAssocID="{4949C36E-714F-CF4D-82C5-30BE2A2CD4BF}" presName="gear2" presStyleLbl="node1" presStyleIdx="1" presStyleCnt="3" custScaleX="123273" custScaleY="110011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B9F9F4A-99D2-B544-928A-C11F1694207A}" type="pres">
      <dgm:prSet presAssocID="{4949C36E-714F-CF4D-82C5-30BE2A2CD4BF}" presName="gear2srcNode" presStyleLbl="node1" presStyleIdx="1" presStyleCnt="3"/>
      <dgm:spPr/>
      <dgm:t>
        <a:bodyPr/>
        <a:lstStyle/>
        <a:p>
          <a:endParaRPr lang="fr-FR"/>
        </a:p>
      </dgm:t>
    </dgm:pt>
    <dgm:pt modelId="{87AFC4C4-0898-8143-B064-6CB3C2A82DFC}" type="pres">
      <dgm:prSet presAssocID="{4949C36E-714F-CF4D-82C5-30BE2A2CD4BF}" presName="gear2dstNode" presStyleLbl="node1" presStyleIdx="1" presStyleCnt="3"/>
      <dgm:spPr/>
      <dgm:t>
        <a:bodyPr/>
        <a:lstStyle/>
        <a:p>
          <a:endParaRPr lang="fr-FR"/>
        </a:p>
      </dgm:t>
    </dgm:pt>
    <dgm:pt modelId="{CCB0016D-8BAC-2D4D-8A18-11235440BE56}" type="pres">
      <dgm:prSet presAssocID="{F4B845DA-8426-1F4C-AC43-DEE5DF31F1B9}" presName="gear3" presStyleLbl="node1" presStyleIdx="2" presStyleCnt="3" custScaleX="123273" custScaleY="110011"/>
      <dgm:spPr/>
      <dgm:t>
        <a:bodyPr/>
        <a:lstStyle/>
        <a:p>
          <a:endParaRPr lang="fr-FR"/>
        </a:p>
      </dgm:t>
    </dgm:pt>
    <dgm:pt modelId="{304A99C9-4480-B040-BBB9-C074F8221A13}" type="pres">
      <dgm:prSet presAssocID="{F4B845DA-8426-1F4C-AC43-DEE5DF31F1B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51CD2C7-557F-AE49-8F3A-A79001D41AB3}" type="pres">
      <dgm:prSet presAssocID="{F4B845DA-8426-1F4C-AC43-DEE5DF31F1B9}" presName="gear3srcNode" presStyleLbl="node1" presStyleIdx="2" presStyleCnt="3"/>
      <dgm:spPr/>
      <dgm:t>
        <a:bodyPr/>
        <a:lstStyle/>
        <a:p>
          <a:endParaRPr lang="fr-FR"/>
        </a:p>
      </dgm:t>
    </dgm:pt>
    <dgm:pt modelId="{D0F7F56C-7CBC-DE4E-A1B9-B35CAEAB0B00}" type="pres">
      <dgm:prSet presAssocID="{F4B845DA-8426-1F4C-AC43-DEE5DF31F1B9}" presName="gear3dstNode" presStyleLbl="node1" presStyleIdx="2" presStyleCnt="3"/>
      <dgm:spPr/>
      <dgm:t>
        <a:bodyPr/>
        <a:lstStyle/>
        <a:p>
          <a:endParaRPr lang="fr-FR"/>
        </a:p>
      </dgm:t>
    </dgm:pt>
    <dgm:pt modelId="{23148A8B-7309-6244-8808-1A8B3EA9C68C}" type="pres">
      <dgm:prSet presAssocID="{F4B845DA-8426-1F4C-AC43-DEE5DF31F1B9}" presName="gear3ch" presStyleLbl="fgAcc1" presStyleIdx="0" presStyleCnt="1" custScaleX="137113" custScaleY="210854" custLinFactNeighborX="95031" custLinFactNeighborY="9413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366E278-693B-4A4C-896D-DF7438B53377}" type="pres">
      <dgm:prSet presAssocID="{07DA3F8D-6C54-E945-B1C1-DE8FEAC4A209}" presName="connector1" presStyleLbl="sibTrans2D1" presStyleIdx="0" presStyleCnt="3"/>
      <dgm:spPr/>
      <dgm:t>
        <a:bodyPr/>
        <a:lstStyle/>
        <a:p>
          <a:endParaRPr lang="fr-FR"/>
        </a:p>
      </dgm:t>
    </dgm:pt>
    <dgm:pt modelId="{68FFF92C-A804-DD46-A0C3-077B601D1567}" type="pres">
      <dgm:prSet presAssocID="{92AEA409-93ED-B545-9282-EACCDC19AC09}" presName="connector2" presStyleLbl="sibTrans2D1" presStyleIdx="1" presStyleCnt="3"/>
      <dgm:spPr/>
      <dgm:t>
        <a:bodyPr/>
        <a:lstStyle/>
        <a:p>
          <a:endParaRPr lang="fr-FR"/>
        </a:p>
      </dgm:t>
    </dgm:pt>
    <dgm:pt modelId="{E9FBF09B-A46C-C346-8E87-1E8909D7DEB8}" type="pres">
      <dgm:prSet presAssocID="{29FBCCE7-4BDB-0F41-B588-F1ACA7516F73}" presName="connector3" presStyleLbl="sibTrans2D1" presStyleIdx="2" presStyleCnt="3"/>
      <dgm:spPr/>
      <dgm:t>
        <a:bodyPr/>
        <a:lstStyle/>
        <a:p>
          <a:endParaRPr lang="fr-FR"/>
        </a:p>
      </dgm:t>
    </dgm:pt>
  </dgm:ptLst>
  <dgm:cxnLst>
    <dgm:cxn modelId="{DA6C87D5-9850-B641-9609-0C1F7A78B366}" type="presOf" srcId="{4949C36E-714F-CF4D-82C5-30BE2A2CD4BF}" destId="{87AFC4C4-0898-8143-B064-6CB3C2A82DFC}" srcOrd="2" destOrd="0" presId="urn:microsoft.com/office/officeart/2005/8/layout/gear1"/>
    <dgm:cxn modelId="{CCB54752-1455-8E46-AFC0-FAB12A99BADF}" type="presOf" srcId="{24890F96-4CAD-F94C-BD65-7C2DC6C21B8B}" destId="{23148A8B-7309-6244-8808-1A8B3EA9C68C}" srcOrd="0" destOrd="3" presId="urn:microsoft.com/office/officeart/2005/8/layout/gear1"/>
    <dgm:cxn modelId="{ACA3F189-B033-0C43-B73A-666B167793D2}" srcId="{F4B845DA-8426-1F4C-AC43-DEE5DF31F1B9}" destId="{198FAF2B-9E01-CD48-A21D-85B89E333231}" srcOrd="2" destOrd="0" parTransId="{B1BAC3C5-3399-FA4E-B700-C6C87E16F97A}" sibTransId="{22E99C40-97C1-B843-8822-5CBAB662F911}"/>
    <dgm:cxn modelId="{F559227F-CE1B-F74D-9553-558CFF7CD60D}" type="presOf" srcId="{92AEA409-93ED-B545-9282-EACCDC19AC09}" destId="{68FFF92C-A804-DD46-A0C3-077B601D1567}" srcOrd="0" destOrd="0" presId="urn:microsoft.com/office/officeart/2005/8/layout/gear1"/>
    <dgm:cxn modelId="{693EF79D-5F7E-AD41-9A72-3DA2309AF68A}" type="presOf" srcId="{07DA3F8D-6C54-E945-B1C1-DE8FEAC4A209}" destId="{2366E278-693B-4A4C-896D-DF7438B53377}" srcOrd="0" destOrd="0" presId="urn:microsoft.com/office/officeart/2005/8/layout/gear1"/>
    <dgm:cxn modelId="{9EA4EE73-E3D3-A14F-828B-ABBEBBA22E4B}" type="presOf" srcId="{4949C36E-714F-CF4D-82C5-30BE2A2CD4BF}" destId="{5372B33A-133B-B443-9C86-FB19CD9CBE1C}" srcOrd="0" destOrd="0" presId="urn:microsoft.com/office/officeart/2005/8/layout/gear1"/>
    <dgm:cxn modelId="{A5616F20-2AB2-DA40-9A09-3D0882943804}" type="presOf" srcId="{F4B845DA-8426-1F4C-AC43-DEE5DF31F1B9}" destId="{304A99C9-4480-B040-BBB9-C074F8221A13}" srcOrd="1" destOrd="0" presId="urn:microsoft.com/office/officeart/2005/8/layout/gear1"/>
    <dgm:cxn modelId="{33528EB7-E10C-544A-8E71-67AF0CA835A1}" type="presOf" srcId="{F4B845DA-8426-1F4C-AC43-DEE5DF31F1B9}" destId="{251CD2C7-557F-AE49-8F3A-A79001D41AB3}" srcOrd="2" destOrd="0" presId="urn:microsoft.com/office/officeart/2005/8/layout/gear1"/>
    <dgm:cxn modelId="{501D3240-59B2-5348-8CFE-2DB0654C5F74}" type="presOf" srcId="{7E26B013-221F-AD42-8553-3E91E9FF9F92}" destId="{04011265-9477-C344-8087-93F1A33AA34C}" srcOrd="0" destOrd="0" presId="urn:microsoft.com/office/officeart/2005/8/layout/gear1"/>
    <dgm:cxn modelId="{B4A4FC08-8CFF-0347-B356-CEDD1C3BDAC7}" srcId="{7E26B013-221F-AD42-8553-3E91E9FF9F92}" destId="{40A4E3BF-9348-DF49-A50D-A53EDF895CFF}" srcOrd="0" destOrd="0" parTransId="{3615AD4F-1ED0-D44B-9CB6-16829B538BA0}" sibTransId="{07DA3F8D-6C54-E945-B1C1-DE8FEAC4A209}"/>
    <dgm:cxn modelId="{5F648C71-3F30-2A46-B06F-9F12A925614A}" type="presOf" srcId="{F4B845DA-8426-1F4C-AC43-DEE5DF31F1B9}" destId="{D0F7F56C-7CBC-DE4E-A1B9-B35CAEAB0B00}" srcOrd="3" destOrd="0" presId="urn:microsoft.com/office/officeart/2005/8/layout/gear1"/>
    <dgm:cxn modelId="{A2DFD09C-FA50-4A4B-9104-4736D9CC7592}" srcId="{F4B845DA-8426-1F4C-AC43-DEE5DF31F1B9}" destId="{24890F96-4CAD-F94C-BD65-7C2DC6C21B8B}" srcOrd="3" destOrd="0" parTransId="{B054E761-F445-F541-9785-9337BE4271F5}" sibTransId="{1C4A9E04-FE22-FB43-9EA1-AD739F785E48}"/>
    <dgm:cxn modelId="{978CF11D-06C2-064E-88CE-C92F5C889E70}" type="presOf" srcId="{198FAF2B-9E01-CD48-A21D-85B89E333231}" destId="{23148A8B-7309-6244-8808-1A8B3EA9C68C}" srcOrd="0" destOrd="2" presId="urn:microsoft.com/office/officeart/2005/8/layout/gear1"/>
    <dgm:cxn modelId="{3C359904-E05B-B941-BBBE-62167BF22D2E}" type="presOf" srcId="{F4B845DA-8426-1F4C-AC43-DEE5DF31F1B9}" destId="{CCB0016D-8BAC-2D4D-8A18-11235440BE56}" srcOrd="0" destOrd="0" presId="urn:microsoft.com/office/officeart/2005/8/layout/gear1"/>
    <dgm:cxn modelId="{97D2DBE7-A7B4-D34C-8E6B-FEB57C6B738A}" type="presOf" srcId="{D1B6CFB9-90AE-F843-A2EA-5A271D3EFF61}" destId="{23148A8B-7309-6244-8808-1A8B3EA9C68C}" srcOrd="0" destOrd="1" presId="urn:microsoft.com/office/officeart/2005/8/layout/gear1"/>
    <dgm:cxn modelId="{32F9096D-0CA4-D444-B5B4-D26CF718B72F}" type="presOf" srcId="{40A4E3BF-9348-DF49-A50D-A53EDF895CFF}" destId="{8F58E0BB-CE35-AA41-A213-C5FECCE0724F}" srcOrd="0" destOrd="0" presId="urn:microsoft.com/office/officeart/2005/8/layout/gear1"/>
    <dgm:cxn modelId="{625E1A08-14F3-D042-91EE-CC5D83348218}" srcId="{F4B845DA-8426-1F4C-AC43-DEE5DF31F1B9}" destId="{65ED0430-5136-234F-B097-1A904A4B1BB2}" srcOrd="0" destOrd="0" parTransId="{9C42EF2A-82F3-224B-A094-5CCF4CB1D8C4}" sibTransId="{E7FF48BF-78E7-E543-BE4C-93CA27773A06}"/>
    <dgm:cxn modelId="{8808BFAC-15BB-C44C-89CC-8972590C87B4}" srcId="{7E26B013-221F-AD42-8553-3E91E9FF9F92}" destId="{F4B845DA-8426-1F4C-AC43-DEE5DF31F1B9}" srcOrd="2" destOrd="0" parTransId="{CCA371CD-BD3C-164A-86BC-3EC103717EDD}" sibTransId="{29FBCCE7-4BDB-0F41-B588-F1ACA7516F73}"/>
    <dgm:cxn modelId="{AF15F586-4A62-4C48-97B0-15AF1DEB2BFD}" type="presOf" srcId="{65ED0430-5136-234F-B097-1A904A4B1BB2}" destId="{23148A8B-7309-6244-8808-1A8B3EA9C68C}" srcOrd="0" destOrd="0" presId="urn:microsoft.com/office/officeart/2005/8/layout/gear1"/>
    <dgm:cxn modelId="{A1E01EBA-9734-9E43-9542-D6E144ABC89A}" srcId="{F4B845DA-8426-1F4C-AC43-DEE5DF31F1B9}" destId="{D1B6CFB9-90AE-F843-A2EA-5A271D3EFF61}" srcOrd="1" destOrd="0" parTransId="{4ABF5F23-265D-624B-8C62-ABE895C548AA}" sibTransId="{361D1CE3-2B90-E449-96DC-A8533F590B8F}"/>
    <dgm:cxn modelId="{A3F19571-FD0D-C840-BB4C-A93064A6E06A}" type="presOf" srcId="{4949C36E-714F-CF4D-82C5-30BE2A2CD4BF}" destId="{5B9F9F4A-99D2-B544-928A-C11F1694207A}" srcOrd="1" destOrd="0" presId="urn:microsoft.com/office/officeart/2005/8/layout/gear1"/>
    <dgm:cxn modelId="{F2266D87-CF60-D74A-A8D5-B1E90E75213C}" type="presOf" srcId="{40A4E3BF-9348-DF49-A50D-A53EDF895CFF}" destId="{37655CC5-1B66-914B-AB10-B57DE60F0C8D}" srcOrd="1" destOrd="0" presId="urn:microsoft.com/office/officeart/2005/8/layout/gear1"/>
    <dgm:cxn modelId="{6D46279C-BE69-D540-9B2E-11D966006C53}" srcId="{7E26B013-221F-AD42-8553-3E91E9FF9F92}" destId="{4949C36E-714F-CF4D-82C5-30BE2A2CD4BF}" srcOrd="1" destOrd="0" parTransId="{FE956E55-AB55-F44F-9BBE-A49B59E4888F}" sibTransId="{92AEA409-93ED-B545-9282-EACCDC19AC09}"/>
    <dgm:cxn modelId="{95C60BE9-6278-2A41-BDA2-285530CDCCEF}" type="presOf" srcId="{29FBCCE7-4BDB-0F41-B588-F1ACA7516F73}" destId="{E9FBF09B-A46C-C346-8E87-1E8909D7DEB8}" srcOrd="0" destOrd="0" presId="urn:microsoft.com/office/officeart/2005/8/layout/gear1"/>
    <dgm:cxn modelId="{A491C32C-F7D9-FD41-9120-F000C11A6DEA}" type="presOf" srcId="{40A4E3BF-9348-DF49-A50D-A53EDF895CFF}" destId="{2C593059-6A79-1F4B-9D8A-117809D50D54}" srcOrd="2" destOrd="0" presId="urn:microsoft.com/office/officeart/2005/8/layout/gear1"/>
    <dgm:cxn modelId="{101BC431-68BF-DC4F-A6CD-D54D6E2ABB35}" type="presParOf" srcId="{04011265-9477-C344-8087-93F1A33AA34C}" destId="{8F58E0BB-CE35-AA41-A213-C5FECCE0724F}" srcOrd="0" destOrd="0" presId="urn:microsoft.com/office/officeart/2005/8/layout/gear1"/>
    <dgm:cxn modelId="{446C3581-8F23-F340-A93F-6684168CA4AF}" type="presParOf" srcId="{04011265-9477-C344-8087-93F1A33AA34C}" destId="{37655CC5-1B66-914B-AB10-B57DE60F0C8D}" srcOrd="1" destOrd="0" presId="urn:microsoft.com/office/officeart/2005/8/layout/gear1"/>
    <dgm:cxn modelId="{727D8789-153E-D141-92F9-3BE3D9BAD6C7}" type="presParOf" srcId="{04011265-9477-C344-8087-93F1A33AA34C}" destId="{2C593059-6A79-1F4B-9D8A-117809D50D54}" srcOrd="2" destOrd="0" presId="urn:microsoft.com/office/officeart/2005/8/layout/gear1"/>
    <dgm:cxn modelId="{453DC9BE-62E6-054C-A901-E98D9129618E}" type="presParOf" srcId="{04011265-9477-C344-8087-93F1A33AA34C}" destId="{5372B33A-133B-B443-9C86-FB19CD9CBE1C}" srcOrd="3" destOrd="0" presId="urn:microsoft.com/office/officeart/2005/8/layout/gear1"/>
    <dgm:cxn modelId="{036DCA82-9559-2942-9716-2ABA7B15ECAC}" type="presParOf" srcId="{04011265-9477-C344-8087-93F1A33AA34C}" destId="{5B9F9F4A-99D2-B544-928A-C11F1694207A}" srcOrd="4" destOrd="0" presId="urn:microsoft.com/office/officeart/2005/8/layout/gear1"/>
    <dgm:cxn modelId="{8AB93CED-729D-C54B-B801-C65CE76323FC}" type="presParOf" srcId="{04011265-9477-C344-8087-93F1A33AA34C}" destId="{87AFC4C4-0898-8143-B064-6CB3C2A82DFC}" srcOrd="5" destOrd="0" presId="urn:microsoft.com/office/officeart/2005/8/layout/gear1"/>
    <dgm:cxn modelId="{7F157D22-2346-534B-888F-1B9D7FD902EB}" type="presParOf" srcId="{04011265-9477-C344-8087-93F1A33AA34C}" destId="{CCB0016D-8BAC-2D4D-8A18-11235440BE56}" srcOrd="6" destOrd="0" presId="urn:microsoft.com/office/officeart/2005/8/layout/gear1"/>
    <dgm:cxn modelId="{12F1E8DD-8B22-404B-91B3-A945151AE49A}" type="presParOf" srcId="{04011265-9477-C344-8087-93F1A33AA34C}" destId="{304A99C9-4480-B040-BBB9-C074F8221A13}" srcOrd="7" destOrd="0" presId="urn:microsoft.com/office/officeart/2005/8/layout/gear1"/>
    <dgm:cxn modelId="{045E5CDE-C287-1E4D-81BC-DF9D866E0F82}" type="presParOf" srcId="{04011265-9477-C344-8087-93F1A33AA34C}" destId="{251CD2C7-557F-AE49-8F3A-A79001D41AB3}" srcOrd="8" destOrd="0" presId="urn:microsoft.com/office/officeart/2005/8/layout/gear1"/>
    <dgm:cxn modelId="{9538DC9F-F8CA-054A-A541-E85EB6C1F953}" type="presParOf" srcId="{04011265-9477-C344-8087-93F1A33AA34C}" destId="{D0F7F56C-7CBC-DE4E-A1B9-B35CAEAB0B00}" srcOrd="9" destOrd="0" presId="urn:microsoft.com/office/officeart/2005/8/layout/gear1"/>
    <dgm:cxn modelId="{520654C1-D3D2-5848-AB3E-893CA479FB02}" type="presParOf" srcId="{04011265-9477-C344-8087-93F1A33AA34C}" destId="{23148A8B-7309-6244-8808-1A8B3EA9C68C}" srcOrd="10" destOrd="0" presId="urn:microsoft.com/office/officeart/2005/8/layout/gear1"/>
    <dgm:cxn modelId="{D2C433D1-F525-8B4E-BD5F-71ADAD812027}" type="presParOf" srcId="{04011265-9477-C344-8087-93F1A33AA34C}" destId="{2366E278-693B-4A4C-896D-DF7438B53377}" srcOrd="11" destOrd="0" presId="urn:microsoft.com/office/officeart/2005/8/layout/gear1"/>
    <dgm:cxn modelId="{F20D6D97-C4E9-784D-BFC9-98750580CD72}" type="presParOf" srcId="{04011265-9477-C344-8087-93F1A33AA34C}" destId="{68FFF92C-A804-DD46-A0C3-077B601D1567}" srcOrd="12" destOrd="0" presId="urn:microsoft.com/office/officeart/2005/8/layout/gear1"/>
    <dgm:cxn modelId="{D48C9FB0-944F-8C46-9590-0443395756BA}" type="presParOf" srcId="{04011265-9477-C344-8087-93F1A33AA34C}" destId="{E9FBF09B-A46C-C346-8E87-1E8909D7DEB8}" srcOrd="1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281FC2-56C5-BE4E-A26D-186DA3BD921E}" type="doc">
      <dgm:prSet loTypeId="urn:microsoft.com/office/officeart/2005/8/layout/funnel1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C7FD71D8-8A39-0D47-B2C5-83623EB12328}">
      <dgm:prSet phldrT="[Texte]" custT="1"/>
      <dgm:spPr>
        <a:solidFill>
          <a:schemeClr val="accent6">
            <a:alpha val="40000"/>
          </a:schemeClr>
        </a:solidFill>
      </dgm:spPr>
      <dgm:t>
        <a:bodyPr/>
        <a:lstStyle/>
        <a:p>
          <a:r>
            <a:rPr lang="en-CA" sz="1400" noProof="0" dirty="0" err="1" smtClean="0">
              <a:solidFill>
                <a:schemeClr val="tx1"/>
              </a:solidFill>
            </a:rPr>
            <a:t>Apprentissage</a:t>
          </a:r>
          <a:r>
            <a:rPr lang="en-CA" sz="1400" noProof="0" dirty="0" smtClean="0">
              <a:solidFill>
                <a:schemeClr val="tx1"/>
              </a:solidFill>
            </a:rPr>
            <a:t> par </a:t>
          </a:r>
          <a:r>
            <a:rPr lang="en-CA" sz="1400" noProof="0" dirty="0" err="1" smtClean="0">
              <a:solidFill>
                <a:schemeClr val="tx1"/>
              </a:solidFill>
            </a:rPr>
            <a:t>compétences</a:t>
          </a:r>
          <a:endParaRPr lang="en-CA" sz="1400" noProof="0" dirty="0">
            <a:solidFill>
              <a:schemeClr val="tx1"/>
            </a:solidFill>
          </a:endParaRPr>
        </a:p>
      </dgm:t>
    </dgm:pt>
    <dgm:pt modelId="{4617986C-2977-6C43-9ECA-3AA8E39197BB}" type="parTrans" cxnId="{F674A2F4-1BD1-F746-A39E-16EAEAEAF14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31388FD7-9002-404B-8144-F34587D09C7C}" type="sibTrans" cxnId="{F674A2F4-1BD1-F746-A39E-16EAEAEAF146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E049317-C255-A146-8496-072C63E8459A}">
      <dgm:prSet phldrT="[Texte]" custT="1"/>
      <dgm:spPr>
        <a:solidFill>
          <a:schemeClr val="accent6">
            <a:alpha val="40000"/>
          </a:schemeClr>
        </a:solidFill>
      </dgm:spPr>
      <dgm:t>
        <a:bodyPr/>
        <a:lstStyle/>
        <a:p>
          <a:r>
            <a:rPr lang="en-CA" sz="1400" noProof="0" dirty="0" smtClean="0">
              <a:solidFill>
                <a:schemeClr val="tx1"/>
              </a:solidFill>
            </a:rPr>
            <a:t>Temps de </a:t>
          </a:r>
          <a:r>
            <a:rPr lang="en-CA" sz="1400" noProof="0" dirty="0" err="1" smtClean="0">
              <a:solidFill>
                <a:schemeClr val="tx1"/>
              </a:solidFill>
            </a:rPr>
            <a:t>réflexion</a:t>
          </a:r>
          <a:r>
            <a:rPr lang="en-CA" sz="1400" noProof="0" dirty="0" smtClean="0">
              <a:solidFill>
                <a:schemeClr val="tx1"/>
              </a:solidFill>
            </a:rPr>
            <a:t> et de </a:t>
          </a:r>
          <a:r>
            <a:rPr lang="en-CA" sz="1400" noProof="0" dirty="0" err="1" smtClean="0">
              <a:solidFill>
                <a:schemeClr val="tx1"/>
              </a:solidFill>
            </a:rPr>
            <a:t>rétroaction</a:t>
          </a:r>
          <a:endParaRPr lang="en-CA" sz="1400" noProof="0" dirty="0">
            <a:solidFill>
              <a:schemeClr val="tx1"/>
            </a:solidFill>
          </a:endParaRPr>
        </a:p>
      </dgm:t>
    </dgm:pt>
    <dgm:pt modelId="{F5D2E26C-8817-F54B-8AB7-4E522C65F71E}" type="parTrans" cxnId="{5FB23622-7AEB-C843-8C69-E989182BB4C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7C668CD2-17AB-DD44-93D9-76A6EC739D23}" type="sibTrans" cxnId="{5FB23622-7AEB-C843-8C69-E989182BB4C8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B3229984-CB7C-F346-B6AD-22B462B24788}">
      <dgm:prSet phldrT="[Texte]"/>
      <dgm:spPr/>
      <dgm:t>
        <a:bodyPr/>
        <a:lstStyle/>
        <a:p>
          <a:r>
            <a:rPr lang="en-CA" b="1" noProof="0" dirty="0" err="1" smtClean="0">
              <a:solidFill>
                <a:schemeClr val="tx1"/>
              </a:solidFill>
            </a:rPr>
            <a:t>Changement</a:t>
          </a:r>
          <a:r>
            <a:rPr lang="en-CA" b="1" noProof="0" dirty="0" smtClean="0">
              <a:solidFill>
                <a:schemeClr val="tx1"/>
              </a:solidFill>
            </a:rPr>
            <a:t> de </a:t>
          </a:r>
          <a:r>
            <a:rPr lang="en-CA" b="1" noProof="0" dirty="0" err="1" smtClean="0">
              <a:solidFill>
                <a:schemeClr val="tx1"/>
              </a:solidFill>
            </a:rPr>
            <a:t>pratiques</a:t>
          </a:r>
          <a:endParaRPr lang="en-CA" b="1" noProof="0" dirty="0">
            <a:solidFill>
              <a:schemeClr val="tx1"/>
            </a:solidFill>
          </a:endParaRPr>
        </a:p>
      </dgm:t>
    </dgm:pt>
    <dgm:pt modelId="{884A6427-F38B-7D4C-9FC4-78649C84DE34}" type="parTrans" cxnId="{B1C7DA7F-8D1F-204D-8CBB-147C12FEEE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0C8DCF6-8ADF-5F49-AB2C-A93B5E4C32C2}" type="sibTrans" cxnId="{B1C7DA7F-8D1F-204D-8CBB-147C12FEEE3E}">
      <dgm:prSet/>
      <dgm:spPr/>
      <dgm:t>
        <a:bodyPr/>
        <a:lstStyle/>
        <a:p>
          <a:endParaRPr lang="fr-FR">
            <a:solidFill>
              <a:schemeClr val="tx1"/>
            </a:solidFill>
          </a:endParaRPr>
        </a:p>
      </dgm:t>
    </dgm:pt>
    <dgm:pt modelId="{D2FB8C01-9737-3E41-A35A-EDF9A7BEB274}">
      <dgm:prSet phldrT="[Texte]" custT="1"/>
      <dgm:spPr>
        <a:solidFill>
          <a:schemeClr val="accent6">
            <a:alpha val="40000"/>
          </a:schemeClr>
        </a:solidFill>
      </dgm:spPr>
      <dgm:t>
        <a:bodyPr/>
        <a:lstStyle/>
        <a:p>
          <a:r>
            <a:rPr lang="en-CA" sz="1400" noProof="0" dirty="0" err="1" smtClean="0">
              <a:solidFill>
                <a:schemeClr val="tx1"/>
              </a:solidFill>
            </a:rPr>
            <a:t>Réseautage</a:t>
          </a:r>
          <a:r>
            <a:rPr lang="en-CA" sz="1400" noProof="0" dirty="0" smtClean="0">
              <a:solidFill>
                <a:schemeClr val="tx1"/>
              </a:solidFill>
            </a:rPr>
            <a:t>, </a:t>
          </a:r>
          <a:r>
            <a:rPr lang="en-CA" sz="1400" noProof="0" dirty="0" err="1" smtClean="0">
              <a:solidFill>
                <a:schemeClr val="tx1"/>
              </a:solidFill>
            </a:rPr>
            <a:t>technologie</a:t>
          </a:r>
          <a:endParaRPr lang="en-CA" sz="1400" noProof="0" dirty="0">
            <a:solidFill>
              <a:schemeClr val="tx1"/>
            </a:solidFill>
          </a:endParaRPr>
        </a:p>
      </dgm:t>
    </dgm:pt>
    <dgm:pt modelId="{7793939F-5BC7-F545-B4ED-DA35DAE0C59E}" type="parTrans" cxnId="{A41E5DCE-ACD9-F541-97C3-67516D51F20E}">
      <dgm:prSet/>
      <dgm:spPr/>
      <dgm:t>
        <a:bodyPr/>
        <a:lstStyle/>
        <a:p>
          <a:endParaRPr lang="fr-FR"/>
        </a:p>
      </dgm:t>
    </dgm:pt>
    <dgm:pt modelId="{F74A7909-D078-FB44-ADFB-E99AA68AF3DE}" type="sibTrans" cxnId="{A41E5DCE-ACD9-F541-97C3-67516D51F20E}">
      <dgm:prSet/>
      <dgm:spPr/>
      <dgm:t>
        <a:bodyPr/>
        <a:lstStyle/>
        <a:p>
          <a:endParaRPr lang="fr-FR"/>
        </a:p>
      </dgm:t>
    </dgm:pt>
    <dgm:pt modelId="{FEDF4557-B58C-D344-9C04-573F74132868}" type="pres">
      <dgm:prSet presAssocID="{0B281FC2-56C5-BE4E-A26D-186DA3BD921E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0626737F-35FC-3F45-AA61-9AEECABB8B3F}" type="pres">
      <dgm:prSet presAssocID="{0B281FC2-56C5-BE4E-A26D-186DA3BD921E}" presName="ellipse" presStyleLbl="trBgShp" presStyleIdx="0" presStyleCnt="1"/>
      <dgm:spPr/>
    </dgm:pt>
    <dgm:pt modelId="{6DCF970F-6B52-4640-BC2A-3BC36493EB48}" type="pres">
      <dgm:prSet presAssocID="{0B281FC2-56C5-BE4E-A26D-186DA3BD921E}" presName="arrow1" presStyleLbl="fgShp" presStyleIdx="0" presStyleCnt="1" custLinFactNeighborY="31616"/>
      <dgm:spPr/>
    </dgm:pt>
    <dgm:pt modelId="{E6A672F3-1100-4C48-B30D-5FB645397794}" type="pres">
      <dgm:prSet presAssocID="{0B281FC2-56C5-BE4E-A26D-186DA3BD921E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2856DC-1F77-A745-922F-99085177DABF}" type="pres">
      <dgm:prSet presAssocID="{C7FD71D8-8A39-0D47-B2C5-83623EB12328}" presName="item1" presStyleLbl="node1" presStyleIdx="0" presStyleCnt="3" custScaleX="114133" custScaleY="11869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BBECD0F-40C5-AC4B-B97F-F755C6427D43}" type="pres">
      <dgm:prSet presAssocID="{BE049317-C255-A146-8496-072C63E8459A}" presName="item2" presStyleLbl="node1" presStyleIdx="1" presStyleCnt="3" custScaleX="118556" custScaleY="10578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F429F8A-35A4-F149-A177-60FD90AA7854}" type="pres">
      <dgm:prSet presAssocID="{B3229984-CB7C-F346-B6AD-22B462B24788}" presName="item3" presStyleLbl="node1" presStyleIdx="2" presStyleCnt="3" custScaleX="109336" custScaleY="10092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54E7BB6D-CED3-124C-8212-36FB34EB9DD0}" type="pres">
      <dgm:prSet presAssocID="{0B281FC2-56C5-BE4E-A26D-186DA3BD921E}" presName="funnel" presStyleLbl="trAlignAcc1" presStyleIdx="0" presStyleCnt="1" custScaleX="117182" custScaleY="107640"/>
      <dgm:spPr>
        <a:solidFill>
          <a:schemeClr val="lt1">
            <a:hueOff val="0"/>
            <a:satOff val="0"/>
            <a:lumOff val="0"/>
            <a:alpha val="0"/>
          </a:schemeClr>
        </a:solidFill>
      </dgm:spPr>
      <dgm:t>
        <a:bodyPr/>
        <a:lstStyle/>
        <a:p>
          <a:endParaRPr lang="fr-FR"/>
        </a:p>
      </dgm:t>
    </dgm:pt>
  </dgm:ptLst>
  <dgm:cxnLst>
    <dgm:cxn modelId="{A41E5DCE-ACD9-F541-97C3-67516D51F20E}" srcId="{0B281FC2-56C5-BE4E-A26D-186DA3BD921E}" destId="{D2FB8C01-9737-3E41-A35A-EDF9A7BEB274}" srcOrd="0" destOrd="0" parTransId="{7793939F-5BC7-F545-B4ED-DA35DAE0C59E}" sibTransId="{F74A7909-D078-FB44-ADFB-E99AA68AF3DE}"/>
    <dgm:cxn modelId="{F674A2F4-1BD1-F746-A39E-16EAEAEAF146}" srcId="{0B281FC2-56C5-BE4E-A26D-186DA3BD921E}" destId="{C7FD71D8-8A39-0D47-B2C5-83623EB12328}" srcOrd="1" destOrd="0" parTransId="{4617986C-2977-6C43-9ECA-3AA8E39197BB}" sibTransId="{31388FD7-9002-404B-8144-F34587D09C7C}"/>
    <dgm:cxn modelId="{F29B12A9-75C7-EF47-A5D4-7A7B70DC184D}" type="presOf" srcId="{BE049317-C255-A146-8496-072C63E8459A}" destId="{AA2856DC-1F77-A745-922F-99085177DABF}" srcOrd="0" destOrd="0" presId="urn:microsoft.com/office/officeart/2005/8/layout/funnel1"/>
    <dgm:cxn modelId="{D5DE28AC-71E9-FE44-8F7C-0143408318A2}" type="presOf" srcId="{D2FB8C01-9737-3E41-A35A-EDF9A7BEB274}" destId="{CF429F8A-35A4-F149-A177-60FD90AA7854}" srcOrd="0" destOrd="0" presId="urn:microsoft.com/office/officeart/2005/8/layout/funnel1"/>
    <dgm:cxn modelId="{B1C7DA7F-8D1F-204D-8CBB-147C12FEEE3E}" srcId="{0B281FC2-56C5-BE4E-A26D-186DA3BD921E}" destId="{B3229984-CB7C-F346-B6AD-22B462B24788}" srcOrd="3" destOrd="0" parTransId="{884A6427-F38B-7D4C-9FC4-78649C84DE34}" sibTransId="{D0C8DCF6-8ADF-5F49-AB2C-A93B5E4C32C2}"/>
    <dgm:cxn modelId="{0798416F-AFD7-E146-A48B-05D72D4D4EFB}" type="presOf" srcId="{0B281FC2-56C5-BE4E-A26D-186DA3BD921E}" destId="{FEDF4557-B58C-D344-9C04-573F74132868}" srcOrd="0" destOrd="0" presId="urn:microsoft.com/office/officeart/2005/8/layout/funnel1"/>
    <dgm:cxn modelId="{6D389B93-1F5D-F74B-BB6D-9E86E06E57F2}" type="presOf" srcId="{B3229984-CB7C-F346-B6AD-22B462B24788}" destId="{E6A672F3-1100-4C48-B30D-5FB645397794}" srcOrd="0" destOrd="0" presId="urn:microsoft.com/office/officeart/2005/8/layout/funnel1"/>
    <dgm:cxn modelId="{5FB23622-7AEB-C843-8C69-E989182BB4C8}" srcId="{0B281FC2-56C5-BE4E-A26D-186DA3BD921E}" destId="{BE049317-C255-A146-8496-072C63E8459A}" srcOrd="2" destOrd="0" parTransId="{F5D2E26C-8817-F54B-8AB7-4E522C65F71E}" sibTransId="{7C668CD2-17AB-DD44-93D9-76A6EC739D23}"/>
    <dgm:cxn modelId="{14BA2183-C9A0-EA41-BDCB-B84F7E3DB055}" type="presOf" srcId="{C7FD71D8-8A39-0D47-B2C5-83623EB12328}" destId="{2BBECD0F-40C5-AC4B-B97F-F755C6427D43}" srcOrd="0" destOrd="0" presId="urn:microsoft.com/office/officeart/2005/8/layout/funnel1"/>
    <dgm:cxn modelId="{0E031978-BA8B-9F48-8204-B17C5F067CB5}" type="presParOf" srcId="{FEDF4557-B58C-D344-9C04-573F74132868}" destId="{0626737F-35FC-3F45-AA61-9AEECABB8B3F}" srcOrd="0" destOrd="0" presId="urn:microsoft.com/office/officeart/2005/8/layout/funnel1"/>
    <dgm:cxn modelId="{8CC67D76-9FEB-5849-9695-7C97B12A31F4}" type="presParOf" srcId="{FEDF4557-B58C-D344-9C04-573F74132868}" destId="{6DCF970F-6B52-4640-BC2A-3BC36493EB48}" srcOrd="1" destOrd="0" presId="urn:microsoft.com/office/officeart/2005/8/layout/funnel1"/>
    <dgm:cxn modelId="{20DD263A-44AB-E642-B98D-9C50D6A3A32A}" type="presParOf" srcId="{FEDF4557-B58C-D344-9C04-573F74132868}" destId="{E6A672F3-1100-4C48-B30D-5FB645397794}" srcOrd="2" destOrd="0" presId="urn:microsoft.com/office/officeart/2005/8/layout/funnel1"/>
    <dgm:cxn modelId="{6D0C32A0-CBF5-684A-8B9B-28D346B88A0F}" type="presParOf" srcId="{FEDF4557-B58C-D344-9C04-573F74132868}" destId="{AA2856DC-1F77-A745-922F-99085177DABF}" srcOrd="3" destOrd="0" presId="urn:microsoft.com/office/officeart/2005/8/layout/funnel1"/>
    <dgm:cxn modelId="{6E5F47F3-C95E-444E-815D-0FA18941310F}" type="presParOf" srcId="{FEDF4557-B58C-D344-9C04-573F74132868}" destId="{2BBECD0F-40C5-AC4B-B97F-F755C6427D43}" srcOrd="4" destOrd="0" presId="urn:microsoft.com/office/officeart/2005/8/layout/funnel1"/>
    <dgm:cxn modelId="{BBFEF152-3C18-5A43-83D1-932E2171036D}" type="presParOf" srcId="{FEDF4557-B58C-D344-9C04-573F74132868}" destId="{CF429F8A-35A4-F149-A177-60FD90AA7854}" srcOrd="5" destOrd="0" presId="urn:microsoft.com/office/officeart/2005/8/layout/funnel1"/>
    <dgm:cxn modelId="{7AB15D10-65BF-B740-9B61-3F1CF0038716}" type="presParOf" srcId="{FEDF4557-B58C-D344-9C04-573F74132868}" destId="{54E7BB6D-CED3-124C-8212-36FB34EB9DD0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8928B2-C3C8-864D-94DC-D6D4B44C6293}">
      <dsp:nvSpPr>
        <dsp:cNvPr id="0" name=""/>
        <dsp:cNvSpPr/>
      </dsp:nvSpPr>
      <dsp:spPr>
        <a:xfrm>
          <a:off x="90011" y="1647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JEUNES</a:t>
          </a:r>
          <a:endParaRPr lang="fr-FR" sz="2600" kern="1200" dirty="0"/>
        </a:p>
      </dsp:txBody>
      <dsp:txXfrm>
        <a:off x="90011" y="1647"/>
        <a:ext cx="2515492" cy="1509295"/>
      </dsp:txXfrm>
    </dsp:sp>
    <dsp:sp modelId="{3660EAEC-A186-F44B-B051-7EF5C10F7286}">
      <dsp:nvSpPr>
        <dsp:cNvPr id="0" name=""/>
        <dsp:cNvSpPr/>
      </dsp:nvSpPr>
      <dsp:spPr>
        <a:xfrm>
          <a:off x="2857053" y="1647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SERVICES HORS DU MILIEU DE LA SANTÉ MENTALE</a:t>
          </a:r>
          <a:endParaRPr lang="fr-FR" sz="2600" kern="1200" dirty="0"/>
        </a:p>
      </dsp:txBody>
      <dsp:txXfrm>
        <a:off x="2857053" y="1647"/>
        <a:ext cx="2515492" cy="1509295"/>
      </dsp:txXfrm>
    </dsp:sp>
    <dsp:sp modelId="{76865C73-D2C5-4C43-A2A4-249EC23E0447}">
      <dsp:nvSpPr>
        <dsp:cNvPr id="0" name=""/>
        <dsp:cNvSpPr/>
      </dsp:nvSpPr>
      <dsp:spPr>
        <a:xfrm>
          <a:off x="5624095" y="1647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FAMILLE ET PROCHES</a:t>
          </a:r>
          <a:endParaRPr lang="fr-FR" sz="2600" kern="1200" dirty="0"/>
        </a:p>
      </dsp:txBody>
      <dsp:txXfrm>
        <a:off x="5624095" y="1647"/>
        <a:ext cx="2515492" cy="1509295"/>
      </dsp:txXfrm>
    </dsp:sp>
    <dsp:sp modelId="{C499425D-2C15-4B40-B3C1-683DD1289686}">
      <dsp:nvSpPr>
        <dsp:cNvPr id="0" name=""/>
        <dsp:cNvSpPr/>
      </dsp:nvSpPr>
      <dsp:spPr>
        <a:xfrm>
          <a:off x="90011" y="1762492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APPROCHES SPÉCIALISÉES DE RÉADAPTATION</a:t>
          </a:r>
          <a:endParaRPr lang="fr-FR" sz="2600" kern="1200" dirty="0"/>
        </a:p>
      </dsp:txBody>
      <dsp:txXfrm>
        <a:off x="90011" y="1762492"/>
        <a:ext cx="2515492" cy="1509295"/>
      </dsp:txXfrm>
    </dsp:sp>
    <dsp:sp modelId="{50AC6B5C-3C73-3E4C-8137-5CA1F8F90654}">
      <dsp:nvSpPr>
        <dsp:cNvPr id="0" name=""/>
        <dsp:cNvSpPr/>
      </dsp:nvSpPr>
      <dsp:spPr>
        <a:xfrm>
          <a:off x="2857053" y="1762492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SOUTIEN ENTRE PAIRS</a:t>
          </a:r>
          <a:endParaRPr lang="fr-FR" sz="2600" kern="1200" dirty="0"/>
        </a:p>
      </dsp:txBody>
      <dsp:txXfrm>
        <a:off x="2857053" y="1762492"/>
        <a:ext cx="2515492" cy="1509295"/>
      </dsp:txXfrm>
    </dsp:sp>
    <dsp:sp modelId="{367FB56D-AA8A-9A4E-9387-C7ED3EB86A58}">
      <dsp:nvSpPr>
        <dsp:cNvPr id="0" name=""/>
        <dsp:cNvSpPr/>
      </dsp:nvSpPr>
      <dsp:spPr>
        <a:xfrm>
          <a:off x="5624095" y="1762492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LOGEMENT</a:t>
          </a:r>
          <a:endParaRPr lang="fr-FR" sz="2600" kern="1200" dirty="0"/>
        </a:p>
      </dsp:txBody>
      <dsp:txXfrm>
        <a:off x="5624095" y="1762492"/>
        <a:ext cx="2515492" cy="1509295"/>
      </dsp:txXfrm>
    </dsp:sp>
    <dsp:sp modelId="{4D4EB505-8C12-634E-AFB9-7FD4CE5B0433}">
      <dsp:nvSpPr>
        <dsp:cNvPr id="0" name=""/>
        <dsp:cNvSpPr/>
      </dsp:nvSpPr>
      <dsp:spPr>
        <a:xfrm>
          <a:off x="2857053" y="3523337"/>
          <a:ext cx="2515492" cy="1509295"/>
        </a:xfrm>
        <a:prstGeom prst="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2600" kern="1200" dirty="0" smtClean="0"/>
            <a:t>SANTÉ PHYSIQUE</a:t>
          </a:r>
          <a:endParaRPr lang="fr-FR" sz="2600" kern="1200" dirty="0"/>
        </a:p>
      </dsp:txBody>
      <dsp:txXfrm>
        <a:off x="2857053" y="3523337"/>
        <a:ext cx="2515492" cy="15092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89B2AD-02AF-874B-89FA-2FA51A61D48D}">
      <dsp:nvSpPr>
        <dsp:cNvPr id="0" name=""/>
        <dsp:cNvSpPr/>
      </dsp:nvSpPr>
      <dsp:spPr>
        <a:xfrm>
          <a:off x="1851818" y="0"/>
          <a:ext cx="4525963" cy="4525963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CFBF238-5814-6A46-A00C-DAAF2B05391F}">
      <dsp:nvSpPr>
        <dsp:cNvPr id="0" name=""/>
        <dsp:cNvSpPr/>
      </dsp:nvSpPr>
      <dsp:spPr>
        <a:xfrm>
          <a:off x="2281784" y="429966"/>
          <a:ext cx="1765125" cy="1765125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noProof="0" dirty="0" smtClean="0"/>
            <a:t>Prise de </a:t>
          </a:r>
          <a:r>
            <a:rPr lang="en-CA" sz="2200" kern="1200" noProof="0" dirty="0" err="1" smtClean="0"/>
            <a:t>décision</a:t>
          </a:r>
          <a:r>
            <a:rPr lang="en-CA" sz="2200" kern="1200" noProof="0" dirty="0" smtClean="0"/>
            <a:t> </a:t>
          </a:r>
          <a:r>
            <a:rPr lang="en-CA" sz="2200" kern="1200" noProof="0" dirty="0" err="1" smtClean="0"/>
            <a:t>partagée</a:t>
          </a:r>
          <a:endParaRPr lang="en-CA" sz="2200" kern="1200" noProof="0" dirty="0"/>
        </a:p>
      </dsp:txBody>
      <dsp:txXfrm>
        <a:off x="2367950" y="516132"/>
        <a:ext cx="1592793" cy="1592793"/>
      </dsp:txXfrm>
    </dsp:sp>
    <dsp:sp modelId="{011AEED7-9A28-5442-A039-6586A8C2411B}">
      <dsp:nvSpPr>
        <dsp:cNvPr id="0" name=""/>
        <dsp:cNvSpPr/>
      </dsp:nvSpPr>
      <dsp:spPr>
        <a:xfrm>
          <a:off x="4182689" y="429966"/>
          <a:ext cx="1765125" cy="1765125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noProof="0" dirty="0" smtClean="0"/>
            <a:t>Pair-</a:t>
          </a:r>
          <a:r>
            <a:rPr lang="en-CA" sz="2200" kern="1200" noProof="0" dirty="0" err="1" smtClean="0"/>
            <a:t>aidant</a:t>
          </a:r>
          <a:endParaRPr lang="en-CA" sz="2200" kern="1200" noProof="0" dirty="0"/>
        </a:p>
      </dsp:txBody>
      <dsp:txXfrm>
        <a:off x="4268855" y="516132"/>
        <a:ext cx="1592793" cy="1592793"/>
      </dsp:txXfrm>
    </dsp:sp>
    <dsp:sp modelId="{4334F885-A834-A44B-A222-AE1F9C37E115}">
      <dsp:nvSpPr>
        <dsp:cNvPr id="0" name=""/>
        <dsp:cNvSpPr/>
      </dsp:nvSpPr>
      <dsp:spPr>
        <a:xfrm>
          <a:off x="2281784" y="2330870"/>
          <a:ext cx="1765125" cy="1765125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noProof="0" dirty="0" smtClean="0"/>
            <a:t>Implication </a:t>
          </a:r>
          <a:r>
            <a:rPr lang="en-CA" sz="2200" kern="1200" noProof="0" dirty="0" err="1" smtClean="0"/>
            <a:t>dans</a:t>
          </a:r>
          <a:r>
            <a:rPr lang="en-CA" sz="2200" kern="1200" noProof="0" dirty="0" smtClean="0"/>
            <a:t> les </a:t>
          </a:r>
          <a:r>
            <a:rPr lang="en-CA" sz="2200" kern="1200" noProof="0" dirty="0" err="1" smtClean="0"/>
            <a:t>processus</a:t>
          </a:r>
          <a:r>
            <a:rPr lang="en-CA" sz="2200" kern="1200" noProof="0" dirty="0" smtClean="0"/>
            <a:t> </a:t>
          </a:r>
          <a:r>
            <a:rPr lang="en-CA" sz="2200" kern="1200" noProof="0" dirty="0" err="1" smtClean="0"/>
            <a:t>d’évaluation</a:t>
          </a:r>
          <a:endParaRPr lang="en-CA" sz="2200" kern="1200" noProof="0" dirty="0"/>
        </a:p>
      </dsp:txBody>
      <dsp:txXfrm>
        <a:off x="2367950" y="2417036"/>
        <a:ext cx="1592793" cy="1592793"/>
      </dsp:txXfrm>
    </dsp:sp>
    <dsp:sp modelId="{91BC9FA1-52C2-AC4B-AC0F-16E8DEFC390A}">
      <dsp:nvSpPr>
        <dsp:cNvPr id="0" name=""/>
        <dsp:cNvSpPr/>
      </dsp:nvSpPr>
      <dsp:spPr>
        <a:xfrm>
          <a:off x="4182689" y="2330870"/>
          <a:ext cx="1765125" cy="1765125"/>
        </a:xfrm>
        <a:prstGeom prst="roundRect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200" kern="1200" noProof="0" dirty="0" smtClean="0"/>
            <a:t>Plan de </a:t>
          </a:r>
          <a:r>
            <a:rPr lang="en-CA" sz="2200" kern="1200" noProof="0" dirty="0" err="1" smtClean="0"/>
            <a:t>crise</a:t>
          </a:r>
          <a:r>
            <a:rPr lang="en-CA" sz="2200" kern="1200" noProof="0" dirty="0" smtClean="0"/>
            <a:t> et directives </a:t>
          </a:r>
          <a:r>
            <a:rPr lang="en-CA" sz="2200" kern="1200" noProof="0" dirty="0" err="1" smtClean="0"/>
            <a:t>anticipées</a:t>
          </a:r>
          <a:endParaRPr lang="en-CA" sz="2200" kern="1200" noProof="0" dirty="0"/>
        </a:p>
      </dsp:txBody>
      <dsp:txXfrm>
        <a:off x="4268855" y="2417036"/>
        <a:ext cx="1592793" cy="15927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58E0BB-CE35-AA41-A213-C5FECCE0724F}">
      <dsp:nvSpPr>
        <dsp:cNvPr id="0" name=""/>
        <dsp:cNvSpPr/>
      </dsp:nvSpPr>
      <dsp:spPr>
        <a:xfrm>
          <a:off x="3487657" y="1904153"/>
          <a:ext cx="3068609" cy="2738481"/>
        </a:xfrm>
        <a:prstGeom prst="gear9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smtClean="0">
              <a:solidFill>
                <a:schemeClr val="tx1"/>
              </a:solidFill>
            </a:rPr>
            <a:t>Province de Québec</a:t>
          </a:r>
          <a:endParaRPr lang="en-CA" sz="1400" kern="1200" noProof="0" dirty="0">
            <a:solidFill>
              <a:schemeClr val="tx1"/>
            </a:solidFill>
          </a:endParaRPr>
        </a:p>
      </dsp:txBody>
      <dsp:txXfrm>
        <a:off x="4079911" y="2545629"/>
        <a:ext cx="1884101" cy="1407636"/>
      </dsp:txXfrm>
    </dsp:sp>
    <dsp:sp modelId="{5372B33A-133B-B443-9C86-FB19CD9CBE1C}">
      <dsp:nvSpPr>
        <dsp:cNvPr id="0" name=""/>
        <dsp:cNvSpPr/>
      </dsp:nvSpPr>
      <dsp:spPr>
        <a:xfrm>
          <a:off x="2082552" y="1349760"/>
          <a:ext cx="2231716" cy="1991622"/>
        </a:xfrm>
        <a:prstGeom prst="gear6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err="1" smtClean="0">
              <a:solidFill>
                <a:schemeClr val="tx1"/>
              </a:solidFill>
            </a:rPr>
            <a:t>Régions</a:t>
          </a:r>
          <a:r>
            <a:rPr lang="en-CA" sz="1400" kern="1200" noProof="0" dirty="0" smtClean="0">
              <a:solidFill>
                <a:schemeClr val="tx1"/>
              </a:solidFill>
            </a:rPr>
            <a:t> </a:t>
          </a:r>
          <a:r>
            <a:rPr lang="en-CA" sz="1400" kern="1200" noProof="0" dirty="0" err="1" smtClean="0">
              <a:solidFill>
                <a:schemeClr val="tx1"/>
              </a:solidFill>
            </a:rPr>
            <a:t>administratives</a:t>
          </a:r>
          <a:endParaRPr lang="en-CA" sz="1400" kern="1200" noProof="0" dirty="0">
            <a:solidFill>
              <a:schemeClr val="tx1"/>
            </a:solidFill>
          </a:endParaRPr>
        </a:p>
      </dsp:txBody>
      <dsp:txXfrm>
        <a:off x="2618849" y="1854187"/>
        <a:ext cx="1159122" cy="982768"/>
      </dsp:txXfrm>
    </dsp:sp>
    <dsp:sp modelId="{CCB0016D-8BAC-2D4D-8A18-11235440BE56}">
      <dsp:nvSpPr>
        <dsp:cNvPr id="0" name=""/>
        <dsp:cNvSpPr/>
      </dsp:nvSpPr>
      <dsp:spPr>
        <a:xfrm rot="20700000">
          <a:off x="3057757" y="145662"/>
          <a:ext cx="2272731" cy="1865279"/>
        </a:xfrm>
        <a:prstGeom prst="gear6">
          <a:avLst/>
        </a:prstGeom>
        <a:solidFill>
          <a:schemeClr val="accent6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smtClean="0">
              <a:solidFill>
                <a:schemeClr val="tx1"/>
              </a:solidFill>
            </a:rPr>
            <a:t>Organisations/ </a:t>
          </a:r>
          <a:r>
            <a:rPr lang="en-CA" sz="1400" kern="1200" noProof="0" dirty="0" err="1" smtClean="0">
              <a:solidFill>
                <a:schemeClr val="tx1"/>
              </a:solidFill>
            </a:rPr>
            <a:t>Agences</a:t>
          </a:r>
          <a:endParaRPr lang="en-CA" sz="1400" kern="1200" noProof="0" dirty="0">
            <a:solidFill>
              <a:schemeClr val="tx1"/>
            </a:solidFill>
          </a:endParaRPr>
        </a:p>
      </dsp:txBody>
      <dsp:txXfrm rot="-20700000">
        <a:off x="3580400" y="530605"/>
        <a:ext cx="1227443" cy="1095392"/>
      </dsp:txXfrm>
    </dsp:sp>
    <dsp:sp modelId="{23148A8B-7309-6244-8808-1A8B3EA9C68C}">
      <dsp:nvSpPr>
        <dsp:cNvPr id="0" name=""/>
        <dsp:cNvSpPr/>
      </dsp:nvSpPr>
      <dsp:spPr>
        <a:xfrm>
          <a:off x="5858141" y="143104"/>
          <a:ext cx="2171989" cy="20040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CA" sz="1600" kern="1200" noProof="0" dirty="0" smtClean="0"/>
            <a:t>Cadre de référence</a:t>
          </a:r>
          <a:endParaRPr lang="fr-CA" sz="1600" kern="1200" noProof="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600" kern="1200" noProof="0" smtClean="0"/>
            <a:t>Ressources appropriées</a:t>
          </a:r>
          <a:endParaRPr lang="fr-CA" sz="1600" kern="1200" noProof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600" kern="1200" noProof="0" smtClean="0"/>
            <a:t>Leadership et réseautage</a:t>
          </a:r>
          <a:endParaRPr lang="fr-CA" sz="1600" kern="1200" noProof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CA" sz="1600" kern="1200" noProof="0" smtClean="0"/>
            <a:t>Formation et rétroaction continue</a:t>
          </a:r>
          <a:endParaRPr lang="fr-CA" sz="1600" kern="1200" noProof="0"/>
        </a:p>
      </dsp:txBody>
      <dsp:txXfrm>
        <a:off x="5916838" y="201801"/>
        <a:ext cx="2054595" cy="1886672"/>
      </dsp:txXfrm>
    </dsp:sp>
    <dsp:sp modelId="{2366E278-693B-4A4C-896D-DF7438B53377}">
      <dsp:nvSpPr>
        <dsp:cNvPr id="0" name=""/>
        <dsp:cNvSpPr/>
      </dsp:nvSpPr>
      <dsp:spPr>
        <a:xfrm>
          <a:off x="3553771" y="1651045"/>
          <a:ext cx="3186277" cy="3186277"/>
        </a:xfrm>
        <a:prstGeom prst="circularArrow">
          <a:avLst>
            <a:gd name="adj1" fmla="val 4687"/>
            <a:gd name="adj2" fmla="val 299029"/>
            <a:gd name="adj3" fmla="val 2523572"/>
            <a:gd name="adj4" fmla="val 15845412"/>
            <a:gd name="adj5" fmla="val 5469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FFF92C-A804-DD46-A0C3-077B601D1567}">
      <dsp:nvSpPr>
        <dsp:cNvPr id="0" name=""/>
        <dsp:cNvSpPr/>
      </dsp:nvSpPr>
      <dsp:spPr>
        <a:xfrm>
          <a:off x="1972602" y="1038385"/>
          <a:ext cx="2315030" cy="2315030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9FBF09B-A46C-C346-8E87-1E8909D7DEB8}">
      <dsp:nvSpPr>
        <dsp:cNvPr id="0" name=""/>
        <dsp:cNvSpPr/>
      </dsp:nvSpPr>
      <dsp:spPr>
        <a:xfrm>
          <a:off x="2896918" y="-198556"/>
          <a:ext cx="2496068" cy="2496068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26737F-35FC-3F45-AA61-9AEECABB8B3F}">
      <dsp:nvSpPr>
        <dsp:cNvPr id="0" name=""/>
        <dsp:cNvSpPr/>
      </dsp:nvSpPr>
      <dsp:spPr>
        <a:xfrm>
          <a:off x="2166500" y="273151"/>
          <a:ext cx="4078684" cy="1416473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CF970F-6B52-4640-BC2A-3BC36493EB48}">
      <dsp:nvSpPr>
        <dsp:cNvPr id="0" name=""/>
        <dsp:cNvSpPr/>
      </dsp:nvSpPr>
      <dsp:spPr>
        <a:xfrm>
          <a:off x="3816945" y="3901554"/>
          <a:ext cx="790442" cy="505883"/>
        </a:xfrm>
        <a:prstGeom prst="downArrow">
          <a:avLst/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/>
      </dsp:style>
    </dsp:sp>
    <dsp:sp modelId="{E6A672F3-1100-4C48-B30D-5FB645397794}">
      <dsp:nvSpPr>
        <dsp:cNvPr id="0" name=""/>
        <dsp:cNvSpPr/>
      </dsp:nvSpPr>
      <dsp:spPr>
        <a:xfrm>
          <a:off x="2315103" y="4146321"/>
          <a:ext cx="3794125" cy="94853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2500" b="1" kern="1200" noProof="0" dirty="0" err="1" smtClean="0">
              <a:solidFill>
                <a:schemeClr val="tx1"/>
              </a:solidFill>
            </a:rPr>
            <a:t>Changement</a:t>
          </a:r>
          <a:r>
            <a:rPr lang="en-CA" sz="2500" b="1" kern="1200" noProof="0" dirty="0" smtClean="0">
              <a:solidFill>
                <a:schemeClr val="tx1"/>
              </a:solidFill>
            </a:rPr>
            <a:t> de </a:t>
          </a:r>
          <a:r>
            <a:rPr lang="en-CA" sz="2500" b="1" kern="1200" noProof="0" dirty="0" err="1" smtClean="0">
              <a:solidFill>
                <a:schemeClr val="tx1"/>
              </a:solidFill>
            </a:rPr>
            <a:t>pratiques</a:t>
          </a:r>
          <a:endParaRPr lang="en-CA" sz="2500" b="1" kern="1200" noProof="0" dirty="0">
            <a:solidFill>
              <a:schemeClr val="tx1"/>
            </a:solidFill>
          </a:endParaRPr>
        </a:p>
      </dsp:txBody>
      <dsp:txXfrm>
        <a:off x="2315103" y="4146321"/>
        <a:ext cx="3794125" cy="948531"/>
      </dsp:txXfrm>
    </dsp:sp>
    <dsp:sp modelId="{AA2856DC-1F77-A745-922F-99085177DABF}">
      <dsp:nvSpPr>
        <dsp:cNvPr id="0" name=""/>
        <dsp:cNvSpPr/>
      </dsp:nvSpPr>
      <dsp:spPr>
        <a:xfrm>
          <a:off x="3548829" y="1666026"/>
          <a:ext cx="1623880" cy="1688788"/>
        </a:xfrm>
        <a:prstGeom prst="ellipse">
          <a:avLst/>
        </a:prstGeom>
        <a:solidFill>
          <a:schemeClr val="accent6">
            <a:alpha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smtClean="0">
              <a:solidFill>
                <a:schemeClr val="tx1"/>
              </a:solidFill>
            </a:rPr>
            <a:t>Temps de </a:t>
          </a:r>
          <a:r>
            <a:rPr lang="en-CA" sz="1400" kern="1200" noProof="0" dirty="0" err="1" smtClean="0">
              <a:solidFill>
                <a:schemeClr val="tx1"/>
              </a:solidFill>
            </a:rPr>
            <a:t>réflexion</a:t>
          </a:r>
          <a:r>
            <a:rPr lang="en-CA" sz="1400" kern="1200" noProof="0" dirty="0" smtClean="0">
              <a:solidFill>
                <a:schemeClr val="tx1"/>
              </a:solidFill>
            </a:rPr>
            <a:t> et de </a:t>
          </a:r>
          <a:r>
            <a:rPr lang="en-CA" sz="1400" kern="1200" noProof="0" dirty="0" err="1" smtClean="0">
              <a:solidFill>
                <a:schemeClr val="tx1"/>
              </a:solidFill>
            </a:rPr>
            <a:t>rétroaction</a:t>
          </a:r>
          <a:endParaRPr lang="en-CA" sz="1400" kern="1200" noProof="0" dirty="0">
            <a:solidFill>
              <a:schemeClr val="tx1"/>
            </a:solidFill>
          </a:endParaRPr>
        </a:p>
      </dsp:txBody>
      <dsp:txXfrm>
        <a:off x="3786641" y="1913343"/>
        <a:ext cx="1148256" cy="1194154"/>
      </dsp:txXfrm>
    </dsp:sp>
    <dsp:sp modelId="{2BBECD0F-40C5-AC4B-B97F-F755C6427D43}">
      <dsp:nvSpPr>
        <dsp:cNvPr id="0" name=""/>
        <dsp:cNvSpPr/>
      </dsp:nvSpPr>
      <dsp:spPr>
        <a:xfrm>
          <a:off x="2499273" y="690482"/>
          <a:ext cx="1686811" cy="1505048"/>
        </a:xfrm>
        <a:prstGeom prst="ellipse">
          <a:avLst/>
        </a:prstGeom>
        <a:solidFill>
          <a:schemeClr val="accent6">
            <a:alpha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err="1" smtClean="0">
              <a:solidFill>
                <a:schemeClr val="tx1"/>
              </a:solidFill>
            </a:rPr>
            <a:t>Apprentissage</a:t>
          </a:r>
          <a:r>
            <a:rPr lang="en-CA" sz="1400" kern="1200" noProof="0" dirty="0" smtClean="0">
              <a:solidFill>
                <a:schemeClr val="tx1"/>
              </a:solidFill>
            </a:rPr>
            <a:t> par </a:t>
          </a:r>
          <a:r>
            <a:rPr lang="en-CA" sz="1400" kern="1200" noProof="0" dirty="0" err="1" smtClean="0">
              <a:solidFill>
                <a:schemeClr val="tx1"/>
              </a:solidFill>
            </a:rPr>
            <a:t>compétences</a:t>
          </a:r>
          <a:endParaRPr lang="en-CA" sz="1400" kern="1200" noProof="0" dirty="0">
            <a:solidFill>
              <a:schemeClr val="tx1"/>
            </a:solidFill>
          </a:endParaRPr>
        </a:p>
      </dsp:txBody>
      <dsp:txXfrm>
        <a:off x="2746301" y="910891"/>
        <a:ext cx="1192755" cy="1064230"/>
      </dsp:txXfrm>
    </dsp:sp>
    <dsp:sp modelId="{CF429F8A-35A4-F149-A177-60FD90AA7854}">
      <dsp:nvSpPr>
        <dsp:cNvPr id="0" name=""/>
        <dsp:cNvSpPr/>
      </dsp:nvSpPr>
      <dsp:spPr>
        <a:xfrm>
          <a:off x="4019279" y="381020"/>
          <a:ext cx="1555629" cy="1435972"/>
        </a:xfrm>
        <a:prstGeom prst="ellipse">
          <a:avLst/>
        </a:prstGeom>
        <a:solidFill>
          <a:schemeClr val="accent6">
            <a:alpha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CA" sz="1400" kern="1200" noProof="0" dirty="0" err="1" smtClean="0">
              <a:solidFill>
                <a:schemeClr val="tx1"/>
              </a:solidFill>
            </a:rPr>
            <a:t>Réseautage</a:t>
          </a:r>
          <a:r>
            <a:rPr lang="en-CA" sz="1400" kern="1200" noProof="0" dirty="0" smtClean="0">
              <a:solidFill>
                <a:schemeClr val="tx1"/>
              </a:solidFill>
            </a:rPr>
            <a:t>, </a:t>
          </a:r>
          <a:r>
            <a:rPr lang="en-CA" sz="1400" kern="1200" noProof="0" dirty="0" err="1" smtClean="0">
              <a:solidFill>
                <a:schemeClr val="tx1"/>
              </a:solidFill>
            </a:rPr>
            <a:t>technologie</a:t>
          </a:r>
          <a:endParaRPr lang="en-CA" sz="1400" kern="1200" noProof="0" dirty="0">
            <a:solidFill>
              <a:schemeClr val="tx1"/>
            </a:solidFill>
          </a:endParaRPr>
        </a:p>
      </dsp:txBody>
      <dsp:txXfrm>
        <a:off x="4247096" y="591313"/>
        <a:ext cx="1099995" cy="1015386"/>
      </dsp:txXfrm>
    </dsp:sp>
    <dsp:sp modelId="{54E7BB6D-CED3-124C-8212-36FB34EB9DD0}">
      <dsp:nvSpPr>
        <dsp:cNvPr id="0" name=""/>
        <dsp:cNvSpPr/>
      </dsp:nvSpPr>
      <dsp:spPr>
        <a:xfrm>
          <a:off x="1618647" y="-36018"/>
          <a:ext cx="5187037" cy="3811730"/>
        </a:xfrm>
        <a:prstGeom prst="funnel">
          <a:avLst/>
        </a:prstGeom>
        <a:solidFill>
          <a:schemeClr val="lt1">
            <a:hueOff val="0"/>
            <a:satOff val="0"/>
            <a:lumOff val="0"/>
            <a:alpha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608E3F-78A9-4744-A263-5C216EBB5F6B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8A0F64-9F05-4F40-BB7A-AB011154D539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54850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74065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18</a:t>
            </a:fld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20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Projet 2009: n=27</a:t>
            </a:r>
          </a:p>
          <a:p>
            <a:r>
              <a:rPr lang="fr-FR" dirty="0" smtClean="0"/>
              <a:t>Projet 2010-2013: comités consultatifs n=38,</a:t>
            </a:r>
            <a:r>
              <a:rPr lang="fr-FR" baseline="0" dirty="0" smtClean="0"/>
              <a:t> partenaires </a:t>
            </a:r>
            <a:r>
              <a:rPr lang="fr-FR" baseline="0" dirty="0" err="1" smtClean="0"/>
              <a:t>Webinaires</a:t>
            </a:r>
            <a:r>
              <a:rPr lang="fr-FR" baseline="0" dirty="0" smtClean="0"/>
              <a:t> n=20, intervenants n=25, journées dissémination n=74 Est de Montréal</a:t>
            </a:r>
          </a:p>
          <a:p>
            <a:endParaRPr lang="fr-FR" baseline="0" dirty="0" smtClean="0"/>
          </a:p>
          <a:p>
            <a:r>
              <a:rPr lang="fr-FR" baseline="0" dirty="0" smtClean="0"/>
              <a:t>SQS, APUR, Programme Pairs-Aidants Réseau, AQRP, Nouveau-Brunswick, etc.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7</a:t>
            </a:fld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8</a:t>
            </a:fld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8A0F64-9F05-4F40-BB7A-AB011154D539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373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120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14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9717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3881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6361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56880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73411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4689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2836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4279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445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CBA61F-DD82-8C49-92DF-3FE5F36EA84E}" type="datetimeFigureOut">
              <a:rPr lang="fr-FR" smtClean="0"/>
              <a:pPr/>
              <a:t>14-05-13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4DBA9-B5EB-FC4B-906A-17DDEE1927F8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223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iusmm.ca/recherche/projets-et-comites/apprendre-a-se-rapprocher-sans-agressivite.html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errisweb.com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qrp-sm.org/pairs-aidants-reseau/" TargetMode="External"/><Relationship Id="rId3" Type="http://schemas.openxmlformats.org/officeDocument/2006/relationships/hyperlink" Target="http://www.iusmm.ca/le-cerris/courants-de-pensee-actuels/prise-de-decision-partagee.html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fopech.org/les-sept-volets-de-service/7-sherpa/" TargetMode="External"/><Relationship Id="rId3" Type="http://schemas.openxmlformats.org/officeDocument/2006/relationships/hyperlink" Target="http://www.lemurier.org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ellness.chuq.qc.ca/FR/Accueil.html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4" Type="http://schemas.openxmlformats.org/officeDocument/2006/relationships/diagramLayout" Target="../diagrams/layout2.xml"/><Relationship Id="rId5" Type="http://schemas.openxmlformats.org/officeDocument/2006/relationships/diagramQuickStyle" Target="../diagrams/quickStyle2.xml"/><Relationship Id="rId6" Type="http://schemas.openxmlformats.org/officeDocument/2006/relationships/diagramColors" Target="../diagrams/colors2.xml"/><Relationship Id="rId7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4" Type="http://schemas.openxmlformats.org/officeDocument/2006/relationships/diagramLayout" Target="../diagrams/layout4.xml"/><Relationship Id="rId5" Type="http://schemas.openxmlformats.org/officeDocument/2006/relationships/diagramQuickStyle" Target="../diagrams/quickStyle4.xml"/><Relationship Id="rId6" Type="http://schemas.openxmlformats.org/officeDocument/2006/relationships/diagramColors" Target="../diagrams/colors4.xml"/><Relationship Id="rId7" Type="http://schemas.microsoft.com/office/2007/relationships/diagramDrawing" Target="../diagrams/drawing4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etpsy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92507" y="1491129"/>
            <a:ext cx="7772400" cy="1470025"/>
          </a:xfrm>
        </p:spPr>
        <p:txBody>
          <a:bodyPr>
            <a:noAutofit/>
          </a:bodyPr>
          <a:lstStyle/>
          <a:p>
            <a:r>
              <a:rPr lang="fr-CA" sz="2800" b="1" dirty="0"/>
              <a:t>Rétablissement et citoyenneté : </a:t>
            </a:r>
            <a:r>
              <a:rPr lang="fr-CA" sz="2800" b="1" dirty="0" smtClean="0"/>
              <a:t/>
            </a:r>
            <a:br>
              <a:rPr lang="fr-CA" sz="2800" b="1" dirty="0" smtClean="0"/>
            </a:br>
            <a:r>
              <a:rPr lang="fr-CA" sz="2800" b="1" dirty="0" smtClean="0"/>
              <a:t>de </a:t>
            </a:r>
            <a:r>
              <a:rPr lang="fr-CA" sz="2800" b="1" dirty="0"/>
              <a:t>l’espoir à l’action</a:t>
            </a:r>
            <a:r>
              <a:rPr lang="fr-CA" sz="2800" dirty="0"/>
              <a:t> </a:t>
            </a:r>
            <a:r>
              <a:rPr lang="en-CA" sz="2800" dirty="0" smtClean="0"/>
              <a:t/>
            </a:r>
            <a:br>
              <a:rPr lang="en-CA" sz="2800" dirty="0" smtClean="0"/>
            </a:br>
            <a:endParaRPr lang="en-CA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61155"/>
            <a:ext cx="6400800" cy="2213482"/>
          </a:xfrm>
        </p:spPr>
        <p:txBody>
          <a:bodyPr>
            <a:normAutofit fontScale="85000" lnSpcReduction="20000"/>
          </a:bodyPr>
          <a:lstStyle/>
          <a:p>
            <a:r>
              <a:rPr lang="fr-CA" sz="2800" dirty="0" smtClean="0">
                <a:solidFill>
                  <a:srgbClr val="000000"/>
                </a:solidFill>
              </a:rPr>
              <a:t>Journée annuelle de santé mentale</a:t>
            </a:r>
          </a:p>
          <a:p>
            <a:r>
              <a:rPr lang="fr-CA" sz="2800" dirty="0" smtClean="0">
                <a:solidFill>
                  <a:srgbClr val="000000"/>
                </a:solidFill>
              </a:rPr>
              <a:t>14 mai 2014</a:t>
            </a:r>
          </a:p>
          <a:p>
            <a:endParaRPr lang="fr-CA" sz="2800" noProof="1" smtClean="0">
              <a:solidFill>
                <a:srgbClr val="000000"/>
              </a:solidFill>
            </a:endParaRPr>
          </a:p>
          <a:p>
            <a:r>
              <a:rPr lang="fr-CA" sz="2800" noProof="1" smtClean="0">
                <a:solidFill>
                  <a:srgbClr val="000000"/>
                </a:solidFill>
              </a:rPr>
              <a:t>Présentation d’ouverture de Catherine Briand</a:t>
            </a:r>
          </a:p>
          <a:p>
            <a:r>
              <a:rPr lang="fr-CA" sz="2400" noProof="1" smtClean="0">
                <a:solidFill>
                  <a:srgbClr val="000000"/>
                </a:solidFill>
              </a:rPr>
              <a:t>chercheure au CRIUSMM et boursière des IRSC</a:t>
            </a:r>
            <a:endParaRPr lang="fr-CA" sz="2400" dirty="0" smtClean="0">
              <a:solidFill>
                <a:srgbClr val="000000"/>
              </a:solidFill>
            </a:endParaRPr>
          </a:p>
          <a:p>
            <a:r>
              <a:rPr lang="fr-CA" sz="2400" noProof="1" smtClean="0">
                <a:solidFill>
                  <a:srgbClr val="000000"/>
                </a:solidFill>
              </a:rPr>
              <a:t>professeure agrégée à l’Université de Montréal</a:t>
            </a:r>
            <a:endParaRPr lang="fr-CA" sz="2800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513" y="5481860"/>
            <a:ext cx="2223051" cy="123338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32897" y="5792726"/>
            <a:ext cx="1879005" cy="886000"/>
          </a:xfrm>
          <a:prstGeom prst="rect">
            <a:avLst/>
          </a:prstGeom>
        </p:spPr>
      </p:pic>
      <p:pic>
        <p:nvPicPr>
          <p:cNvPr id="9" name="Picture 16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77473" y="242266"/>
            <a:ext cx="2601234" cy="930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2513" y="85282"/>
            <a:ext cx="1566333" cy="110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3147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9829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 smtClean="0"/>
              <a:t>2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100" b="1" dirty="0" smtClean="0"/>
              <a:t>Accentuer le </a:t>
            </a:r>
            <a:r>
              <a:rPr lang="fr-CA" sz="3100" b="1" dirty="0"/>
              <a:t>soutien et les services </a:t>
            </a:r>
            <a:r>
              <a:rPr lang="fr-CA" sz="3100" b="1" dirty="0" smtClean="0"/>
              <a:t>dans </a:t>
            </a:r>
            <a:r>
              <a:rPr lang="fr-CA" sz="3100" b="1" dirty="0"/>
              <a:t>la </a:t>
            </a:r>
            <a:r>
              <a:rPr lang="fr-CA" sz="3100" b="1" dirty="0" smtClean="0"/>
              <a:t>communauté hors du milieu de la psychiatrie </a:t>
            </a:r>
            <a:endParaRPr lang="fr-FR" sz="31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37832"/>
            <a:ext cx="8229600" cy="4212167"/>
          </a:xfrm>
        </p:spPr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fr-CA" sz="2800" u="sng" dirty="0" smtClean="0"/>
              <a:t>Stratégies </a:t>
            </a:r>
            <a:r>
              <a:rPr lang="fr-CA" sz="2800" u="sng" dirty="0"/>
              <a:t>d’action </a:t>
            </a:r>
            <a:r>
              <a:rPr lang="fr-CA" sz="2800" dirty="0"/>
              <a:t>: </a:t>
            </a:r>
            <a:endParaRPr lang="fr-CA" sz="2800" dirty="0" smtClean="0"/>
          </a:p>
          <a:p>
            <a:pPr lvl="0"/>
            <a:r>
              <a:rPr lang="fr-CA" sz="2800" dirty="0" smtClean="0"/>
              <a:t>Mettre </a:t>
            </a:r>
            <a:r>
              <a:rPr lang="fr-CA" sz="2800" dirty="0"/>
              <a:t>à contribution les ressources de soutien dans la communauté hors du milieu de la </a:t>
            </a:r>
            <a:r>
              <a:rPr lang="fr-CA" sz="2800" dirty="0" smtClean="0"/>
              <a:t>psychiatrie</a:t>
            </a:r>
          </a:p>
          <a:p>
            <a:pPr lvl="0"/>
            <a:r>
              <a:rPr lang="fr-CA" sz="2800" dirty="0" smtClean="0"/>
              <a:t>Établir davantage de partenariats avec les municipalités, les organismes aux citoyens, etc.</a:t>
            </a:r>
          </a:p>
          <a:p>
            <a:pPr lvl="0"/>
            <a:endParaRPr lang="fr-CA" sz="2800" dirty="0"/>
          </a:p>
          <a:p>
            <a:pPr marL="0" lvl="0" indent="0">
              <a:buNone/>
            </a:pPr>
            <a:r>
              <a:rPr lang="fr-CA" sz="2800" i="1" dirty="0" smtClean="0"/>
              <a:t>Exemples</a:t>
            </a:r>
            <a:r>
              <a:rPr lang="fr-CA" sz="2800" i="1" dirty="0"/>
              <a:t> : </a:t>
            </a:r>
            <a:endParaRPr lang="fr-CA" sz="2800" i="1" dirty="0" smtClean="0"/>
          </a:p>
          <a:p>
            <a:pPr marL="0" lvl="0" indent="0">
              <a:buNone/>
            </a:pPr>
            <a:r>
              <a:rPr lang="fr-CA" sz="2800" i="1" dirty="0" smtClean="0"/>
              <a:t>Programme Santé, sport et loisirs des YMCA; Clubs de marche municipaux; Cuisines collectives de quartier; etc. </a:t>
            </a:r>
            <a:endParaRPr lang="fr-CA" sz="2800" i="1" u="sng" dirty="0" smtClean="0"/>
          </a:p>
          <a:p>
            <a:pPr marL="0" lvl="0" indent="0">
              <a:buNone/>
            </a:pPr>
            <a:endParaRPr lang="fr-CA" sz="2800" dirty="0" smtClean="0"/>
          </a:p>
          <a:p>
            <a:pPr marL="0" lvl="0" indent="0">
              <a:buNone/>
            </a:pPr>
            <a:endParaRPr lang="fr-CA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68777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 fontScale="90000"/>
          </a:bodyPr>
          <a:lstStyle/>
          <a:p>
            <a:r>
              <a:rPr lang="fr-CA" sz="3100" b="1" u="sng" dirty="0" smtClean="0"/>
              <a:t>3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200" b="1" dirty="0"/>
              <a:t>Encourager </a:t>
            </a:r>
            <a:r>
              <a:rPr lang="fr-CA" sz="3200" b="1" dirty="0" smtClean="0"/>
              <a:t>l’implication des familles et des proches </a:t>
            </a:r>
            <a:r>
              <a:rPr lang="fr-CA" sz="3200" b="1" dirty="0"/>
              <a:t>et augmenter l’accès </a:t>
            </a:r>
            <a:r>
              <a:rPr lang="fr-CA" sz="3200" b="1" dirty="0" smtClean="0"/>
              <a:t>à des </a:t>
            </a:r>
            <a:r>
              <a:rPr lang="fr-CA" sz="3200" b="1" dirty="0"/>
              <a:t>services </a:t>
            </a:r>
            <a:r>
              <a:rPr lang="fr-CA" sz="3200" b="1" dirty="0" smtClean="0"/>
              <a:t>pour eux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95499"/>
            <a:ext cx="8229600" cy="4529668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CA" sz="2800" u="sng" dirty="0" smtClean="0"/>
              <a:t>Stratégies </a:t>
            </a:r>
            <a:r>
              <a:rPr lang="fr-CA" sz="2800" u="sng" dirty="0"/>
              <a:t>d’action </a:t>
            </a:r>
            <a:r>
              <a:rPr lang="fr-CA" sz="2800" dirty="0"/>
              <a:t>: </a:t>
            </a:r>
            <a:endParaRPr lang="fr-CA" sz="2800" dirty="0" smtClean="0"/>
          </a:p>
          <a:p>
            <a:pPr lvl="0"/>
            <a:r>
              <a:rPr lang="fr-CA" sz="2800" dirty="0" smtClean="0"/>
              <a:t>Impliquer </a:t>
            </a:r>
            <a:r>
              <a:rPr lang="fr-CA" sz="2800" dirty="0"/>
              <a:t>davantage les familles et les proches (avec le consentement de la </a:t>
            </a:r>
            <a:r>
              <a:rPr lang="fr-CA" sz="2800" dirty="0" smtClean="0"/>
              <a:t>personne) </a:t>
            </a:r>
            <a:r>
              <a:rPr lang="fr-CA" sz="2800" dirty="0"/>
              <a:t>dans les plans d’intervention et plans de crise (directives anticipées, </a:t>
            </a:r>
            <a:r>
              <a:rPr lang="fr-CA" sz="2800" dirty="0" err="1"/>
              <a:t>Ambrosini</a:t>
            </a:r>
            <a:r>
              <a:rPr lang="fr-CA" sz="2800" dirty="0"/>
              <a:t> et </a:t>
            </a:r>
            <a:r>
              <a:rPr lang="fr-CA" sz="2800" dirty="0" err="1"/>
              <a:t>Crocker</a:t>
            </a:r>
            <a:r>
              <a:rPr lang="fr-CA" sz="2800" dirty="0"/>
              <a:t>, 2009); </a:t>
            </a:r>
            <a:endParaRPr lang="fr-CA" sz="2800" dirty="0" smtClean="0"/>
          </a:p>
          <a:p>
            <a:pPr lvl="0"/>
            <a:r>
              <a:rPr lang="fr-CA" sz="2800" dirty="0"/>
              <a:t>S</a:t>
            </a:r>
            <a:r>
              <a:rPr lang="fr-CA" sz="2800" dirty="0" smtClean="0"/>
              <a:t>outenir </a:t>
            </a:r>
            <a:r>
              <a:rPr lang="fr-CA" sz="2800" dirty="0"/>
              <a:t>le développement d’approches pour et par les familles davantage orientées vers le développement </a:t>
            </a:r>
            <a:r>
              <a:rPr lang="fr-CA" sz="2800" dirty="0" smtClean="0"/>
              <a:t>d’habiletés</a:t>
            </a:r>
          </a:p>
          <a:p>
            <a:pPr lvl="0"/>
            <a:endParaRPr lang="fr-CA" sz="2800" i="1" dirty="0" smtClean="0"/>
          </a:p>
          <a:p>
            <a:pPr marL="0" lvl="0" indent="0">
              <a:buNone/>
            </a:pPr>
            <a:r>
              <a:rPr lang="fr-CA" sz="2400" i="1" dirty="0"/>
              <a:t>E</a:t>
            </a:r>
            <a:r>
              <a:rPr lang="fr-CA" sz="2400" i="1" dirty="0" smtClean="0"/>
              <a:t>xemple</a:t>
            </a:r>
            <a:r>
              <a:rPr lang="fr-CA" sz="2400" i="1" dirty="0"/>
              <a:t> : Projet Apprendre à se rapprocher sans agressivité par et pour les familles</a:t>
            </a:r>
            <a:r>
              <a:rPr lang="fr-CA" sz="2400" i="1" dirty="0" smtClean="0"/>
              <a:t>, Bonin et al. dont Fédération </a:t>
            </a:r>
            <a:r>
              <a:rPr lang="fr-CA" sz="2400" i="1" dirty="0"/>
              <a:t>des familles et amis de la personne atteinte de maladie mentale - FFAPAMM  </a:t>
            </a:r>
            <a:r>
              <a:rPr lang="fr-CA" sz="2400" u="sng" dirty="0">
                <a:hlinkClick r:id="rId2"/>
              </a:rPr>
              <a:t>http://www.iusmm.ca/recherche/projets-et-comites/apprendre-a-se-rapprocher-sans-</a:t>
            </a:r>
            <a:r>
              <a:rPr lang="fr-CA" sz="2400" u="sng" dirty="0" smtClean="0">
                <a:hlinkClick r:id="rId2"/>
              </a:rPr>
              <a:t>agressivite.html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787415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/>
              <a:t>4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200" b="1" dirty="0" smtClean="0"/>
              <a:t>S’assurer de l’accès sur l’ensemble du territoire aux approches spécialisées de réadaptation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6666"/>
            <a:ext cx="8229600" cy="450850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fr-FR" u="sng" dirty="0" smtClean="0"/>
              <a:t>Stratégies:</a:t>
            </a:r>
          </a:p>
          <a:p>
            <a:r>
              <a:rPr lang="fr-FR" dirty="0" smtClean="0"/>
              <a:t>Favoriser une meilleure coordination et un partage des expertises entre les intervenants</a:t>
            </a:r>
          </a:p>
          <a:p>
            <a:r>
              <a:rPr lang="fr-FR" dirty="0"/>
              <a:t>Mise à contribution des technologies de l’information pour la diffusion d’informations sur les meilleures pratiques pour l’ensemble des intervenants/usagers/proches</a:t>
            </a:r>
          </a:p>
          <a:p>
            <a:r>
              <a:rPr lang="fr-FR" dirty="0" smtClean="0"/>
              <a:t>Développer des approches de formation croisée et autres activités d’échange des connaissances (discussion de cas, communautés de pratique, etc.)</a:t>
            </a:r>
          </a:p>
          <a:p>
            <a:r>
              <a:rPr lang="fr-FR" dirty="0" smtClean="0"/>
              <a:t>Augmenter l’accès aux approches de:</a:t>
            </a:r>
          </a:p>
          <a:p>
            <a:pPr lvl="1"/>
            <a:r>
              <a:rPr lang="fr-FR" dirty="0" smtClean="0"/>
              <a:t>soutien à l’emploi et aux études </a:t>
            </a:r>
          </a:p>
          <a:p>
            <a:pPr lvl="1"/>
            <a:r>
              <a:rPr lang="fr-FR" dirty="0" smtClean="0"/>
              <a:t>cognitives-comportementales</a:t>
            </a:r>
          </a:p>
          <a:p>
            <a:pPr lvl="1"/>
            <a:r>
              <a:rPr lang="fr-FR" dirty="0" smtClean="0"/>
              <a:t>de réadaptation centrées sur les habiletés </a:t>
            </a:r>
            <a:r>
              <a:rPr lang="fr-FR" dirty="0"/>
              <a:t>de </a:t>
            </a:r>
            <a:r>
              <a:rPr lang="fr-FR" dirty="0" smtClean="0"/>
              <a:t>la vie quotidienne</a:t>
            </a:r>
            <a:endParaRPr lang="fr-FR" dirty="0"/>
          </a:p>
          <a:p>
            <a:pPr marL="457200" lvl="1" indent="0">
              <a:buNone/>
            </a:pPr>
            <a:endParaRPr lang="fr-CA" sz="2800" dirty="0" smtClean="0"/>
          </a:p>
          <a:p>
            <a:pPr marL="0" lvl="0" indent="0">
              <a:buNone/>
            </a:pPr>
            <a:r>
              <a:rPr lang="fr-CA" i="1" dirty="0" smtClean="0"/>
              <a:t>Exemple : </a:t>
            </a:r>
            <a:endParaRPr lang="fr-CA" i="1" dirty="0"/>
          </a:p>
          <a:p>
            <a:pPr marL="0" lvl="0" indent="0">
              <a:buNone/>
            </a:pPr>
            <a:r>
              <a:rPr lang="fr-CA" i="1" dirty="0" smtClean="0"/>
              <a:t>Centre de transfert des connaissances </a:t>
            </a:r>
            <a:r>
              <a:rPr lang="fr-CA" i="1" dirty="0" smtClean="0">
                <a:hlinkClick r:id="rId2"/>
              </a:rPr>
              <a:t>www.cerrisweb.com</a:t>
            </a:r>
            <a:r>
              <a:rPr lang="fr-CA" i="1" dirty="0" smtClean="0"/>
              <a:t> </a:t>
            </a:r>
            <a:endParaRPr lang="fr-CA" i="1" dirty="0"/>
          </a:p>
        </p:txBody>
      </p:sp>
    </p:spTree>
    <p:extLst>
      <p:ext uri="{BB962C8B-B14F-4D97-AF65-F5344CB8AC3E}">
        <p14:creationId xmlns:p14="http://schemas.microsoft.com/office/powerpoint/2010/main" val="1885896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 smtClean="0"/>
              <a:t>5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2800" b="1" dirty="0"/>
              <a:t>Reconnaître la valeur du savoir expérientiel et favoriser l’embauche </a:t>
            </a:r>
            <a:r>
              <a:rPr lang="fr-CA" sz="2800" b="1" dirty="0" smtClean="0"/>
              <a:t>des </a:t>
            </a:r>
            <a:r>
              <a:rPr lang="fr-CA" sz="2800" b="1" dirty="0"/>
              <a:t>pairs-</a:t>
            </a:r>
            <a:r>
              <a:rPr lang="fr-CA" sz="2800" b="1" dirty="0" smtClean="0"/>
              <a:t>aidants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04998"/>
            <a:ext cx="8229600" cy="4635501"/>
          </a:xfrm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fr-CA" sz="3800" u="sng" dirty="0" smtClean="0"/>
              <a:t>Stratégies </a:t>
            </a:r>
            <a:r>
              <a:rPr lang="fr-CA" sz="3800" u="sng" dirty="0"/>
              <a:t>d’action </a:t>
            </a:r>
            <a:r>
              <a:rPr lang="fr-CA" sz="3800" u="sng" dirty="0" smtClean="0"/>
              <a:t>:</a:t>
            </a:r>
          </a:p>
          <a:p>
            <a:pPr lvl="0"/>
            <a:r>
              <a:rPr lang="fr-CA" sz="3800" dirty="0" smtClean="0"/>
              <a:t>Impliquer </a:t>
            </a:r>
            <a:r>
              <a:rPr lang="fr-CA" sz="3800" dirty="0"/>
              <a:t>les personnes dans les décisions qui les concernent ainsi que dans les décisions concernant l’offre de services </a:t>
            </a:r>
            <a:r>
              <a:rPr lang="fr-CA" sz="3800" dirty="0" smtClean="0"/>
              <a:t>en </a:t>
            </a:r>
            <a:r>
              <a:rPr lang="fr-CA" sz="3800" dirty="0"/>
              <a:t>santé mentale, les considérer comme de véritables partenaires </a:t>
            </a:r>
          </a:p>
          <a:p>
            <a:pPr lvl="0"/>
            <a:r>
              <a:rPr lang="fr-CA" sz="3800" dirty="0"/>
              <a:t>I</a:t>
            </a:r>
            <a:r>
              <a:rPr lang="fr-CA" sz="3800" dirty="0" smtClean="0"/>
              <a:t>ntégrer du soutien entre pairs dans l’offre de services </a:t>
            </a:r>
          </a:p>
          <a:p>
            <a:pPr lvl="0"/>
            <a:r>
              <a:rPr lang="fr-CA" sz="3800" dirty="0"/>
              <a:t>Développer davantage de groupe de soutien entre </a:t>
            </a:r>
            <a:r>
              <a:rPr lang="fr-CA" sz="3800" dirty="0" smtClean="0"/>
              <a:t>pairs</a:t>
            </a:r>
          </a:p>
          <a:p>
            <a:pPr marL="0" lvl="0" indent="0">
              <a:buNone/>
            </a:pPr>
            <a:endParaRPr lang="fr-CA" i="1" dirty="0"/>
          </a:p>
          <a:p>
            <a:pPr marL="0" lvl="0" indent="0">
              <a:buNone/>
            </a:pPr>
            <a:r>
              <a:rPr lang="fr-CA" i="1" dirty="0" smtClean="0"/>
              <a:t>Exemples et ressources: </a:t>
            </a:r>
          </a:p>
          <a:p>
            <a:pPr marL="0" lvl="0" indent="0">
              <a:buNone/>
            </a:pPr>
            <a:r>
              <a:rPr lang="fr-CA" i="1" dirty="0" smtClean="0"/>
              <a:t>Groupe de gestion des symptômes « entendeurs de voix »</a:t>
            </a:r>
          </a:p>
          <a:p>
            <a:pPr marL="0" lvl="0" indent="0">
              <a:buNone/>
            </a:pPr>
            <a:r>
              <a:rPr lang="fr-CA" i="1" dirty="0" smtClean="0"/>
              <a:t>Programme </a:t>
            </a:r>
            <a:r>
              <a:rPr lang="fr-CA" i="1" dirty="0"/>
              <a:t>Pair-Aidant Réseau </a:t>
            </a:r>
            <a:r>
              <a:rPr lang="fr-CA" i="1" u="sng" dirty="0">
                <a:hlinkClick r:id="rId2"/>
              </a:rPr>
              <a:t>http://aqrp-sm.org/pairs-aidants-reseau</a:t>
            </a:r>
            <a:r>
              <a:rPr lang="fr-CA" i="1" u="sng" dirty="0" smtClean="0">
                <a:hlinkClick r:id="rId2"/>
              </a:rPr>
              <a:t>/</a:t>
            </a:r>
            <a:endParaRPr lang="fr-CA" i="1" dirty="0" smtClean="0"/>
          </a:p>
          <a:p>
            <a:pPr marL="0" lvl="0" indent="0">
              <a:buNone/>
            </a:pPr>
            <a:r>
              <a:rPr lang="fr-CA" i="1" dirty="0" smtClean="0"/>
              <a:t>Prise de décision partagée</a:t>
            </a:r>
            <a:endParaRPr lang="fr-CA" i="1" dirty="0"/>
          </a:p>
          <a:p>
            <a:pPr marL="0" indent="0">
              <a:buNone/>
            </a:pPr>
            <a:r>
              <a:rPr lang="fr-CA" i="1" u="sng" dirty="0" smtClean="0">
                <a:hlinkClick r:id="rId3"/>
              </a:rPr>
              <a:t>http</a:t>
            </a:r>
            <a:r>
              <a:rPr lang="fr-CA" i="1" u="sng" dirty="0">
                <a:hlinkClick r:id="rId3"/>
              </a:rPr>
              <a:t>://www.iusmm.ca/le-cerris/courants-de-pensee-actuels/prise-de-decision-partagee.html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78880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/>
              <a:t>6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200" b="1" dirty="0" smtClean="0"/>
              <a:t>Favoriser l’accès à un logement </a:t>
            </a:r>
            <a:br>
              <a:rPr lang="fr-CA" sz="3200" b="1" dirty="0" smtClean="0"/>
            </a:br>
            <a:r>
              <a:rPr lang="fr-CA" sz="3200" b="1" dirty="0" smtClean="0"/>
              <a:t>adapté à ses besoins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6666"/>
            <a:ext cx="8229600" cy="4487333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fr-CA" sz="3300" u="sng" dirty="0" smtClean="0"/>
              <a:t>Stratégies </a:t>
            </a:r>
            <a:r>
              <a:rPr lang="fr-CA" sz="3300" u="sng" dirty="0"/>
              <a:t>d’action </a:t>
            </a:r>
            <a:r>
              <a:rPr lang="fr-CA" sz="3300" dirty="0"/>
              <a:t>: </a:t>
            </a:r>
            <a:endParaRPr lang="fr-CA" sz="3300" dirty="0" smtClean="0"/>
          </a:p>
          <a:p>
            <a:pPr lvl="0"/>
            <a:r>
              <a:rPr lang="fr-CA" sz="3300" dirty="0" smtClean="0"/>
              <a:t>Mettre en place des activités en </a:t>
            </a:r>
            <a:r>
              <a:rPr lang="fr-CA" sz="3300" dirty="0" err="1" smtClean="0"/>
              <a:t>intersectorialité</a:t>
            </a:r>
            <a:r>
              <a:rPr lang="fr-CA" sz="3300" dirty="0" smtClean="0"/>
              <a:t> pour développer davantage de logements sociaux </a:t>
            </a:r>
          </a:p>
          <a:p>
            <a:pPr lvl="0"/>
            <a:r>
              <a:rPr lang="fr-CA" sz="3300" dirty="0" smtClean="0"/>
              <a:t>Soutenir la mise en place de soutien en </a:t>
            </a:r>
            <a:r>
              <a:rPr lang="fr-CA" sz="3300" dirty="0"/>
              <a:t>logement autonome </a:t>
            </a:r>
            <a:endParaRPr lang="fr-CA" sz="3300" dirty="0" smtClean="0"/>
          </a:p>
          <a:p>
            <a:pPr lvl="0"/>
            <a:endParaRPr lang="fr-CA" sz="2800" i="1" dirty="0"/>
          </a:p>
          <a:p>
            <a:pPr marL="0" lvl="0" indent="0">
              <a:buNone/>
            </a:pPr>
            <a:r>
              <a:rPr lang="fr-CA" sz="2800" i="1" dirty="0" smtClean="0"/>
              <a:t>Exemples</a:t>
            </a:r>
            <a:r>
              <a:rPr lang="fr-CA" sz="2800" i="1" dirty="0"/>
              <a:t> </a:t>
            </a:r>
            <a:r>
              <a:rPr lang="fr-CA" sz="2800" i="1" dirty="0" smtClean="0"/>
              <a:t>:</a:t>
            </a:r>
          </a:p>
          <a:p>
            <a:pPr marL="0" lvl="0" indent="0">
              <a:buNone/>
            </a:pPr>
            <a:r>
              <a:rPr lang="fr-CA" sz="2800" i="1" dirty="0" smtClean="0"/>
              <a:t>Projet </a:t>
            </a:r>
            <a:r>
              <a:rPr lang="fr-CA" sz="2800" i="1" dirty="0"/>
              <a:t>de logements sociaux en mixité sociale SHERPA offert dans la ville de Québec </a:t>
            </a:r>
            <a:r>
              <a:rPr lang="fr-CA" sz="2800" u="sng" dirty="0">
                <a:hlinkClick r:id="rId2"/>
              </a:rPr>
              <a:t>http://infopech.org/les-sept-volets-de-service/7-sherpa</a:t>
            </a:r>
            <a:r>
              <a:rPr lang="fr-CA" sz="2800" u="sng" dirty="0" smtClean="0">
                <a:hlinkClick r:id="rId2"/>
              </a:rPr>
              <a:t>/</a:t>
            </a:r>
            <a:endParaRPr lang="fr-CA" sz="2800" u="sng" dirty="0" smtClean="0"/>
          </a:p>
          <a:p>
            <a:pPr marL="0" indent="0">
              <a:buNone/>
            </a:pPr>
            <a:r>
              <a:rPr lang="fr-CA" sz="2800" i="1" dirty="0"/>
              <a:t>Projet d’apprentissage alimentaire Cuisinons Ensemble offert </a:t>
            </a:r>
            <a:r>
              <a:rPr lang="fr-CA" sz="2800" i="1" dirty="0" smtClean="0"/>
              <a:t>à domicile par </a:t>
            </a:r>
            <a:r>
              <a:rPr lang="fr-CA" sz="2800" i="1" dirty="0"/>
              <a:t>des formateurs-cuisiniers </a:t>
            </a:r>
            <a:r>
              <a:rPr lang="fr-CA" sz="2800" i="1" u="sng" dirty="0" smtClean="0">
                <a:hlinkClick r:id="rId3"/>
              </a:rPr>
              <a:t>http</a:t>
            </a:r>
            <a:r>
              <a:rPr lang="fr-CA" sz="2800" i="1" u="sng" dirty="0">
                <a:hlinkClick r:id="rId3"/>
              </a:rPr>
              <a:t>://www.lemurier.org/</a:t>
            </a:r>
            <a:endParaRPr lang="fr-CA" sz="2800" i="1" u="sng" dirty="0"/>
          </a:p>
          <a:p>
            <a:pPr marL="0" lvl="0" indent="0">
              <a:buNone/>
            </a:pPr>
            <a:endParaRPr lang="fr-CA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624671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/>
              <a:t>7</a:t>
            </a:r>
            <a:r>
              <a:rPr lang="fr-CA" sz="3100" b="1" u="sng" baseline="30000" dirty="0" smtClean="0"/>
              <a:t>ième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200" b="1" dirty="0" smtClean="0"/>
              <a:t>Augmenter la considération pour la condition physique des personnes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3833"/>
            <a:ext cx="8229600" cy="42423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u="sng" dirty="0" smtClean="0"/>
              <a:t>Stratégies:</a:t>
            </a:r>
          </a:p>
          <a:p>
            <a:r>
              <a:rPr lang="fr-FR" dirty="0" smtClean="0"/>
              <a:t>S’assurer de l’accès </a:t>
            </a:r>
            <a:r>
              <a:rPr lang="fr-FR" dirty="0"/>
              <a:t>à un médecin de </a:t>
            </a:r>
            <a:r>
              <a:rPr lang="fr-FR" dirty="0" smtClean="0"/>
              <a:t>famille</a:t>
            </a:r>
          </a:p>
          <a:p>
            <a:r>
              <a:rPr lang="fr-CA" dirty="0" smtClean="0"/>
              <a:t>Soutenir le développement d’approches intégrées santé mentale/santé physique/santé métabolique</a:t>
            </a:r>
          </a:p>
          <a:p>
            <a:endParaRPr lang="fr-CA" sz="2800" dirty="0"/>
          </a:p>
          <a:p>
            <a:pPr marL="0" indent="0">
              <a:buNone/>
            </a:pPr>
            <a:r>
              <a:rPr lang="fr-FR" sz="2800" i="1" dirty="0"/>
              <a:t>E</a:t>
            </a:r>
            <a:r>
              <a:rPr lang="fr-FR" sz="2800" i="1" dirty="0" smtClean="0"/>
              <a:t>xemple</a:t>
            </a:r>
            <a:r>
              <a:rPr lang="fr-FR" sz="2800" i="1" dirty="0"/>
              <a:t> : Programme Bien-être </a:t>
            </a:r>
            <a:r>
              <a:rPr lang="fr-FR" sz="2800" i="1" dirty="0" err="1"/>
              <a:t>Wellness</a:t>
            </a:r>
            <a:r>
              <a:rPr lang="fr-FR" sz="2800" i="1" dirty="0"/>
              <a:t> de l’IUSMQ </a:t>
            </a:r>
            <a:r>
              <a:rPr lang="fr-FR" sz="2800" i="1" u="sng" dirty="0">
                <a:hlinkClick r:id="rId3"/>
              </a:rPr>
              <a:t>http://wellness.chuq.qc.ca/FR/Accueil.html</a:t>
            </a:r>
            <a:r>
              <a:rPr lang="fr-CA" sz="2800" i="1" dirty="0"/>
              <a:t>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99673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CA" sz="3600" u="sng" dirty="0" smtClean="0"/>
              <a:t>Observation 1:</a:t>
            </a:r>
            <a:br>
              <a:rPr lang="en-CA" sz="3600" u="sng" dirty="0" smtClean="0"/>
            </a:br>
            <a:r>
              <a:rPr lang="fr-CA" sz="2800" dirty="0" smtClean="0"/>
              <a:t>Nécessité </a:t>
            </a:r>
            <a:r>
              <a:rPr lang="fr-CA" sz="2800" dirty="0"/>
              <a:t>d’impliquer les personnes utilisatrices de services et les proches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9102918"/>
              </p:ext>
            </p:extLst>
          </p:nvPr>
        </p:nvGraphicFramePr>
        <p:xfrm>
          <a:off x="457200" y="165946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124468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CA" sz="3600" u="sng" dirty="0" smtClean="0"/>
              <a:t>Observation 2:</a:t>
            </a:r>
            <a:br>
              <a:rPr lang="en-CA" sz="3600" u="sng" dirty="0" smtClean="0"/>
            </a:br>
            <a:r>
              <a:rPr lang="fr-CA" sz="3200" dirty="0" smtClean="0"/>
              <a:t>Nécessité </a:t>
            </a:r>
            <a:r>
              <a:rPr lang="fr-CA" sz="3200" dirty="0"/>
              <a:t>d’une gouvernance et d’une volonté politique à tous les niveaux d’influence </a:t>
            </a:r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029474"/>
              </p:ext>
            </p:extLst>
          </p:nvPr>
        </p:nvGraphicFramePr>
        <p:xfrm>
          <a:off x="-347650" y="1659467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23794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514350" indent="-514350"/>
            <a:r>
              <a:rPr lang="en-CA" sz="3600" u="sng" dirty="0" smtClean="0"/>
              <a:t>Observation 3:</a:t>
            </a:r>
            <a:br>
              <a:rPr lang="en-CA" sz="3600" u="sng" dirty="0" smtClean="0"/>
            </a:br>
            <a:r>
              <a:rPr lang="fr-CA" sz="2800" dirty="0" smtClean="0"/>
              <a:t>Nécessité </a:t>
            </a:r>
            <a:r>
              <a:rPr lang="fr-CA" sz="2800" dirty="0"/>
              <a:t>de soutenir les intervenants dans le changement de pratiques et de mentalité</a:t>
            </a: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9489849"/>
              </p:ext>
            </p:extLst>
          </p:nvPr>
        </p:nvGraphicFramePr>
        <p:xfrm>
          <a:off x="423333" y="1566333"/>
          <a:ext cx="8424333" cy="5058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731747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Remerciement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MERCI à tous les partenaires qui ont participé aux activités de recherche depuis 2009.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449375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Objectifs et méthode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821767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fr-CA" sz="2800" dirty="0" smtClean="0"/>
              <a:t>Présenter la perspective des gestionnaires/intervenants du réseau de la santé mentale ainsi que les </a:t>
            </a:r>
            <a:r>
              <a:rPr lang="fr-CA" sz="2800" u="sng" dirty="0" smtClean="0"/>
              <a:t>enjeux et priorités d’action </a:t>
            </a:r>
            <a:r>
              <a:rPr lang="fr-CA" sz="2800" dirty="0" smtClean="0"/>
              <a:t>en regard de l’implantation des meilleures pratiques et services de réadaptation orientés vers le rétablissement </a:t>
            </a:r>
          </a:p>
          <a:p>
            <a:pPr lvl="1">
              <a:lnSpc>
                <a:spcPct val="110000"/>
              </a:lnSpc>
            </a:pPr>
            <a:r>
              <a:rPr lang="fr-CA" sz="2400" dirty="0" smtClean="0"/>
              <a:t>Consultation auprès de 12 régions administratives du Québec (</a:t>
            </a:r>
            <a:r>
              <a:rPr lang="fr-CA" sz="2400" i="1" dirty="0" smtClean="0"/>
              <a:t>Subvention IRSC, Briand et al., 2009</a:t>
            </a:r>
            <a:r>
              <a:rPr lang="fr-CA" sz="2400" dirty="0" smtClean="0"/>
              <a:t>)</a:t>
            </a:r>
          </a:p>
          <a:p>
            <a:pPr lvl="1">
              <a:lnSpc>
                <a:spcPct val="110000"/>
              </a:lnSpc>
            </a:pPr>
            <a:r>
              <a:rPr lang="fr-CA" sz="2400" dirty="0" smtClean="0"/>
              <a:t>Projet de recherche-action impliquant 3 régions du Québec (urbaine, mixte, rurale) et plusieurs partenaires du Québec et du Canada (</a:t>
            </a:r>
            <a:r>
              <a:rPr lang="fr-CA" sz="2400" i="1" dirty="0" smtClean="0"/>
              <a:t>Subventions IRSC, Briand et al., planification 2009-2010; fonctionnement 2010-2013; dissémination 2013-2014)</a:t>
            </a:r>
            <a:endParaRPr lang="fr-CA" i="1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6668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Différentes activités d’analyse, de réflexion et de consultation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129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CA" sz="2400" b="1" u="sng" dirty="0" smtClean="0"/>
              <a:t>Quelques exemples:</a:t>
            </a:r>
          </a:p>
          <a:p>
            <a:r>
              <a:rPr lang="fr-CA" sz="2400" dirty="0" smtClean="0"/>
              <a:t>Journées de réseautage et de réflexion auprès de gestionnaires/décideurs</a:t>
            </a:r>
            <a:endParaRPr lang="fr-FR" sz="2000" dirty="0" smtClean="0"/>
          </a:p>
          <a:p>
            <a:r>
              <a:rPr lang="fr-FR" sz="2400" dirty="0" smtClean="0"/>
              <a:t>Analyse des écarts entre les pratiques disponibles et celles recommandées par la littérature scientifique</a:t>
            </a:r>
          </a:p>
          <a:p>
            <a:r>
              <a:rPr lang="fr-FR" sz="2400" dirty="0"/>
              <a:t>Priorisation des </a:t>
            </a:r>
            <a:r>
              <a:rPr lang="fr-FR" sz="2400" dirty="0" smtClean="0"/>
              <a:t>enjeux par technique nominal </a:t>
            </a:r>
            <a:endParaRPr lang="fr-FR" sz="2400" dirty="0"/>
          </a:p>
          <a:p>
            <a:r>
              <a:rPr lang="fr-FR" sz="2400" dirty="0" smtClean="0"/>
              <a:t>Mise </a:t>
            </a:r>
            <a:r>
              <a:rPr lang="fr-FR" sz="2400" dirty="0"/>
              <a:t>en place </a:t>
            </a:r>
            <a:r>
              <a:rPr lang="fr-FR" sz="2400" dirty="0" smtClean="0"/>
              <a:t>de plans </a:t>
            </a:r>
            <a:r>
              <a:rPr lang="fr-FR" sz="2400" dirty="0"/>
              <a:t>d’action et de </a:t>
            </a:r>
            <a:r>
              <a:rPr lang="fr-FR" sz="2400" dirty="0" smtClean="0"/>
              <a:t>dissémination auprès de comités de gestionnaires/décideurs</a:t>
            </a:r>
            <a:endParaRPr lang="fr-FR" sz="2400" dirty="0"/>
          </a:p>
          <a:p>
            <a:r>
              <a:rPr lang="fr-FR" sz="2400" dirty="0" smtClean="0"/>
              <a:t>Mise </a:t>
            </a:r>
            <a:r>
              <a:rPr lang="fr-FR" sz="2400" dirty="0"/>
              <a:t>à jour et schématisation des ressources </a:t>
            </a:r>
            <a:r>
              <a:rPr lang="fr-FR" sz="2400" dirty="0" smtClean="0"/>
              <a:t>disponibles dans un secteur donné</a:t>
            </a:r>
          </a:p>
          <a:p>
            <a:r>
              <a:rPr lang="fr-FR" sz="2400" dirty="0" smtClean="0"/>
              <a:t>Journées de consultation sous forme d’ateliers auprès d’intervenants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000" i="1" dirty="0" smtClean="0"/>
          </a:p>
          <a:p>
            <a:endParaRPr lang="fr-FR" sz="2000" i="1" dirty="0" smtClean="0"/>
          </a:p>
          <a:p>
            <a:endParaRPr lang="fr-CA" i="1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18769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b="1" dirty="0" smtClean="0"/>
              <a:t>Partenaires consultés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3" y="1395944"/>
            <a:ext cx="3418190" cy="2989828"/>
          </a:xfrm>
        </p:spPr>
        <p:txBody>
          <a:bodyPr>
            <a:normAutofit/>
          </a:bodyPr>
          <a:lstStyle/>
          <a:p>
            <a:r>
              <a:rPr lang="fr-CA" dirty="0" smtClean="0"/>
              <a:t>Plus de 65 gestionnaires du domaine de la santé mentale </a:t>
            </a:r>
          </a:p>
          <a:p>
            <a:r>
              <a:rPr lang="fr-CA" dirty="0" smtClean="0"/>
              <a:t>100 intervenants</a:t>
            </a:r>
            <a:endParaRPr lang="en-CA" dirty="0"/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5367" y="1417638"/>
            <a:ext cx="4558355" cy="27305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7333" y="4407466"/>
            <a:ext cx="7416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/>
              <a:buChar char="•"/>
            </a:pPr>
            <a:r>
              <a:rPr lang="fr-CA" sz="3200" dirty="0">
                <a:solidFill>
                  <a:prstClr val="black"/>
                </a:solidFill>
              </a:rPr>
              <a:t>Plusieurs associations provinciales et partenaires canadiens </a:t>
            </a:r>
            <a:r>
              <a:rPr lang="fr-CA" sz="3200" dirty="0" smtClean="0">
                <a:solidFill>
                  <a:prstClr val="black"/>
                </a:solidFill>
              </a:rPr>
              <a:t>impliqués dans l’amélioration des services et/ou la promotion du rétablissement</a:t>
            </a:r>
            <a:endParaRPr lang="fr-CA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8007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b="1" dirty="0" smtClean="0"/>
              <a:t>Principaux enjeux identifiés en 2009</a:t>
            </a:r>
            <a:endParaRPr lang="fr-CA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>
              <a:lnSpc>
                <a:spcPct val="110000"/>
              </a:lnSpc>
            </a:pPr>
            <a:r>
              <a:rPr lang="fr-CA" sz="3000" dirty="0" smtClean="0"/>
              <a:t>Offrir la gamme des meilleures pratiques de réadaptation au bon moment et avec la bonne intensité </a:t>
            </a:r>
          </a:p>
          <a:p>
            <a:pPr lvl="0">
              <a:lnSpc>
                <a:spcPct val="110000"/>
              </a:lnSpc>
            </a:pPr>
            <a:r>
              <a:rPr lang="fr-CA" sz="3000" dirty="0" smtClean="0"/>
              <a:t>Soutenir le développement d’interventions dans le milieu de vie des personnes</a:t>
            </a:r>
          </a:p>
          <a:p>
            <a:pPr lvl="0">
              <a:lnSpc>
                <a:spcPct val="110000"/>
              </a:lnSpc>
            </a:pPr>
            <a:r>
              <a:rPr lang="fr-CA" sz="3000" dirty="0" smtClean="0"/>
              <a:t>Passer d’une culture de «maintien» à une culture de «rétablissement»</a:t>
            </a:r>
          </a:p>
          <a:p>
            <a:pPr lvl="0">
              <a:lnSpc>
                <a:spcPct val="110000"/>
              </a:lnSpc>
            </a:pPr>
            <a:r>
              <a:rPr lang="fr-CA" sz="3000" dirty="0" smtClean="0"/>
              <a:t>Travailler étroitement avec les partenaires hors du réseau de la santé mentale</a:t>
            </a:r>
          </a:p>
          <a:p>
            <a:pPr lvl="0">
              <a:lnSpc>
                <a:spcPct val="110000"/>
              </a:lnSpc>
            </a:pPr>
            <a:r>
              <a:rPr lang="fr-CA" sz="3000" dirty="0" smtClean="0"/>
              <a:t>Soutenir le réseautage et le partenariat véritable à l’intérieur des réseaux locaux de services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ZoneTexte 3"/>
          <p:cNvSpPr txBox="1"/>
          <p:nvPr/>
        </p:nvSpPr>
        <p:spPr>
          <a:xfrm>
            <a:off x="5376334" y="6431281"/>
            <a:ext cx="35856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Consultation 2009, n= 27 personnes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6020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200" u="sng" dirty="0" smtClean="0"/>
              <a:t>Stratégies individuelles identifiées en 2009</a:t>
            </a:r>
            <a:r>
              <a:rPr lang="fr-CA" sz="3200" dirty="0" smtClean="0"/>
              <a:t/>
            </a:r>
            <a:br>
              <a:rPr lang="fr-CA" sz="3200" dirty="0" smtClean="0"/>
            </a:br>
            <a:r>
              <a:rPr lang="fr-CA" sz="2800" b="1" i="1" dirty="0" smtClean="0"/>
              <a:t>Comment orienter l’offre de services pour répondre aux principes du rétablissement?</a:t>
            </a:r>
            <a:endParaRPr lang="fr-CA" sz="20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8667"/>
            <a:ext cx="8229600" cy="4859866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Impliquer les personnes dans les décisions qui les concernent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Orienter les interventions vers la qualité de vie, l’intégration sociale et les interventions directement dans le milieu de vie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Implanter un modèle centré sur les forces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Se doter d’outils centrés sur les buts de la personne, son projet de vie et les activités significatives de sa vie quotidienne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Travailler étroitement avec un pair-aidant et reconnaître la valeur du savoir expérientiel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Soutenir et impliquer davantage les familles et les proches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200" dirty="0" smtClean="0"/>
              <a:t>Lutter explicitement contre la stigmatisation, l’isolement social et la marginalisation</a:t>
            </a:r>
          </a:p>
        </p:txBody>
      </p:sp>
    </p:spTree>
    <p:extLst>
      <p:ext uri="{BB962C8B-B14F-4D97-AF65-F5344CB8AC3E}">
        <p14:creationId xmlns:p14="http://schemas.microsoft.com/office/powerpoint/2010/main" val="316738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CA" sz="3200" u="sng" dirty="0" smtClean="0"/>
              <a:t>Stratégies organisationnelles identifiées en 2009</a:t>
            </a:r>
            <a:br>
              <a:rPr lang="fr-CA" sz="3200" u="sng" dirty="0" smtClean="0"/>
            </a:br>
            <a:r>
              <a:rPr lang="fr-CA" sz="2800" b="1" i="1" dirty="0" smtClean="0"/>
              <a:t>Comment soutenir les intervenants à changer leurs façons de faire? </a:t>
            </a:r>
            <a:endParaRPr lang="fr-CA" sz="3200" b="1" i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25000" lnSpcReduction="20000"/>
          </a:bodyPr>
          <a:lstStyle/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Se doter d’un cadre de référence sur le rétablissement au sein de l’organisation et au niveau provincial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Mandater une personne/organisation qui veille à soutenir l’implantation des principes du rétablissement (dans et hors de l’organisation)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Impliquer les personnes utilisatrices de services à tous les niveaux de décision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S’assurer que les intervenants ne soient pas isolés, sans rétroaction; leur offrir de la supervision par discussion de cas, de la formation croisée, des lieux de réflexion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Reconnaître le temps consacré à la formation continue et à l’implantation de meilleures pratiques par des orientations claires de gestion 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Y mettre les ressources nécessaires; y aller de plusieurs initiatives en parallèle</a:t>
            </a:r>
          </a:p>
          <a:p>
            <a:pPr marL="514350" lvl="0" indent="-514350">
              <a:lnSpc>
                <a:spcPct val="120000"/>
              </a:lnSpc>
              <a:buFont typeface="+mj-lt"/>
              <a:buAutoNum type="arabicPeriod"/>
            </a:pPr>
            <a:r>
              <a:rPr lang="fr-CA" sz="7600" dirty="0" smtClean="0"/>
              <a:t>Utiliser les technologies pour soutenir le réseautage provincial entre les régions du Québec et pour faciliter la dissémination des connaissances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201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600" b="1" dirty="0" smtClean="0"/>
              <a:t>Sept principaux enjeux priorisés en 2010-2013</a:t>
            </a:r>
            <a:endParaRPr lang="fr-CA" sz="3600" b="1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6431281"/>
            <a:ext cx="8504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Consultation 2010-2013, n= 38 gestionnaires, 20 partenaires, 100 intervenants</a:t>
            </a:r>
            <a:endParaRPr lang="fr-FR" dirty="0"/>
          </a:p>
        </p:txBody>
      </p:sp>
      <p:graphicFrame>
        <p:nvGraphicFramePr>
          <p:cNvPr id="5" name="Diagramme 4"/>
          <p:cNvGraphicFramePr/>
          <p:nvPr>
            <p:extLst>
              <p:ext uri="{D42A27DB-BD31-4B8C-83A1-F6EECF244321}">
                <p14:modId xmlns:p14="http://schemas.microsoft.com/office/powerpoint/2010/main" val="1636831216"/>
              </p:ext>
            </p:extLst>
          </p:nvPr>
        </p:nvGraphicFramePr>
        <p:xfrm>
          <a:off x="457200" y="1396999"/>
          <a:ext cx="8229600" cy="503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776314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sz="3600" b="1" dirty="0" smtClean="0"/>
              <a:t>Sept principaux enjeux priorisés en 2010-2013</a:t>
            </a:r>
            <a:endParaRPr lang="fr-CA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08525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3000" dirty="0" smtClean="0"/>
              <a:t>Augmenter l’accès et la coordination des services pour les jeunes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3000" dirty="0" smtClean="0"/>
              <a:t>Accentuer le soutien et les services dans la communauté hors du milieu de la psychiatrie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3000" dirty="0" smtClean="0"/>
              <a:t>Encourager l’implication des familles et de proches et augmenter l’accès à des services pour eux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800" dirty="0"/>
              <a:t>S’assurer de l’accès sur l’ensemble du territoire aux approches spécialisées de </a:t>
            </a:r>
            <a:r>
              <a:rPr lang="fr-CA" sz="2800" dirty="0" smtClean="0"/>
              <a:t>réadaptation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800" dirty="0"/>
              <a:t>Reconnaître la valeur du savoir expérientiel et </a:t>
            </a:r>
            <a:r>
              <a:rPr lang="fr-CA" sz="2800" dirty="0" smtClean="0"/>
              <a:t>favoriser l’embauche </a:t>
            </a:r>
            <a:r>
              <a:rPr lang="fr-CA" sz="2800" dirty="0"/>
              <a:t>des pairs-</a:t>
            </a:r>
            <a:r>
              <a:rPr lang="fr-CA" sz="2800" dirty="0" smtClean="0"/>
              <a:t>aidants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800" dirty="0"/>
              <a:t>Favoriser l’accès à un logement </a:t>
            </a:r>
            <a:r>
              <a:rPr lang="fr-CA" sz="2800" dirty="0" smtClean="0"/>
              <a:t>adapté aux besoins</a:t>
            </a:r>
          </a:p>
          <a:p>
            <a:pPr marL="514350" lvl="0" indent="-514350">
              <a:lnSpc>
                <a:spcPct val="110000"/>
              </a:lnSpc>
              <a:buFont typeface="+mj-lt"/>
              <a:buAutoNum type="arabicPeriod"/>
            </a:pPr>
            <a:r>
              <a:rPr lang="fr-CA" sz="2800" dirty="0"/>
              <a:t>Augmenter la considération pour la condition physique des personnes</a:t>
            </a:r>
            <a:endParaRPr lang="fr-CA" sz="3000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ZoneTexte 3"/>
          <p:cNvSpPr txBox="1"/>
          <p:nvPr/>
        </p:nvSpPr>
        <p:spPr>
          <a:xfrm>
            <a:off x="457200" y="6431281"/>
            <a:ext cx="8504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Consultation 2010-2013, n= 38 gestionnaires, 20 partenaires, 100 intervenants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67012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17498"/>
            <a:ext cx="8229600" cy="1587500"/>
          </a:xfrm>
        </p:spPr>
        <p:txBody>
          <a:bodyPr>
            <a:normAutofit/>
          </a:bodyPr>
          <a:lstStyle/>
          <a:p>
            <a:r>
              <a:rPr lang="fr-CA" sz="3100" b="1" u="sng" dirty="0" smtClean="0"/>
              <a:t>1</a:t>
            </a:r>
            <a:r>
              <a:rPr lang="fr-CA" sz="3100" b="1" u="sng" baseline="30000" dirty="0" smtClean="0"/>
              <a:t>er</a:t>
            </a:r>
            <a:r>
              <a:rPr lang="fr-CA" sz="3100" b="1" u="sng" dirty="0" smtClean="0"/>
              <a:t> enjeu commun identifié (projet 2010-2013)</a:t>
            </a:r>
            <a:r>
              <a:rPr lang="fr-CA" sz="3100" b="1" dirty="0"/>
              <a:t> </a:t>
            </a:r>
            <a:br>
              <a:rPr lang="fr-CA" sz="3100" b="1" dirty="0"/>
            </a:br>
            <a:r>
              <a:rPr lang="fr-CA" sz="3100" b="1" dirty="0" smtClean="0"/>
              <a:t>Augmenter </a:t>
            </a:r>
            <a:r>
              <a:rPr lang="fr-CA" sz="3100" b="1" dirty="0"/>
              <a:t>l’accès et la coordination des services pour les jeunes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883833"/>
            <a:ext cx="8229600" cy="424233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fr-CA" sz="2800" u="sng" dirty="0" smtClean="0"/>
              <a:t>Stratégies </a:t>
            </a:r>
            <a:r>
              <a:rPr lang="fr-CA" sz="2800" u="sng" dirty="0"/>
              <a:t>d’action</a:t>
            </a:r>
            <a:r>
              <a:rPr lang="fr-CA" sz="2800" dirty="0" smtClean="0"/>
              <a:t>:</a:t>
            </a:r>
          </a:p>
          <a:p>
            <a:r>
              <a:rPr lang="fr-FR" sz="2800" dirty="0"/>
              <a:t>Augmenter les ressources destinées aux jeunes atteints de maladie </a:t>
            </a:r>
            <a:r>
              <a:rPr lang="fr-FR" sz="2800" dirty="0" smtClean="0"/>
              <a:t>mentale</a:t>
            </a:r>
          </a:p>
          <a:p>
            <a:r>
              <a:rPr lang="fr-CA" sz="2800" dirty="0" smtClean="0"/>
              <a:t>Favoriser </a:t>
            </a:r>
            <a:r>
              <a:rPr lang="fr-CA" sz="2800" dirty="0"/>
              <a:t>les activités de réadaptation et </a:t>
            </a:r>
            <a:r>
              <a:rPr lang="fr-CA" sz="2800" dirty="0" smtClean="0"/>
              <a:t>de </a:t>
            </a:r>
            <a:r>
              <a:rPr lang="fr-CA" sz="2800" dirty="0"/>
              <a:t>soutien hors du milieu de la </a:t>
            </a:r>
            <a:r>
              <a:rPr lang="fr-CA" sz="2800" dirty="0" smtClean="0"/>
              <a:t>psychiatrie; accentuer l’approche </a:t>
            </a:r>
            <a:r>
              <a:rPr lang="fr-CA" sz="2800" i="1" dirty="0" smtClean="0"/>
              <a:t>Milieu de vie</a:t>
            </a:r>
            <a:endParaRPr lang="fr-CA" sz="2800" i="1" dirty="0"/>
          </a:p>
          <a:p>
            <a:pPr lvl="0"/>
            <a:r>
              <a:rPr lang="fr-CA" sz="2800" dirty="0" smtClean="0"/>
              <a:t>Établir </a:t>
            </a:r>
            <a:r>
              <a:rPr lang="fr-CA" sz="2800" dirty="0"/>
              <a:t>davantage de partenariats avec les milieux de </a:t>
            </a:r>
            <a:r>
              <a:rPr lang="fr-CA" sz="2800" dirty="0" smtClean="0"/>
              <a:t>l’éducation</a:t>
            </a:r>
          </a:p>
          <a:p>
            <a:pPr lvl="0"/>
            <a:endParaRPr lang="fr-CA" sz="2800" dirty="0" smtClean="0"/>
          </a:p>
          <a:p>
            <a:pPr marL="0" lvl="0" indent="0">
              <a:buNone/>
            </a:pPr>
            <a:r>
              <a:rPr lang="fr-CA" sz="2800" i="1" dirty="0"/>
              <a:t>E</a:t>
            </a:r>
            <a:r>
              <a:rPr lang="fr-CA" sz="2800" i="1" dirty="0" smtClean="0"/>
              <a:t>xemple </a:t>
            </a:r>
            <a:r>
              <a:rPr lang="fr-CA" sz="2800" i="1" dirty="0"/>
              <a:t>: L’initiation Espace Transition offert dans la communauté en mixité sociale </a:t>
            </a:r>
            <a:r>
              <a:rPr lang="fr-CA" sz="2800" u="sng" dirty="0">
                <a:hlinkClick r:id="rId2"/>
              </a:rPr>
              <a:t>http://www.etpsy.ca</a:t>
            </a:r>
            <a:r>
              <a:rPr lang="fr-CA" sz="2800" u="sng" dirty="0" smtClean="0">
                <a:hlinkClick r:id="rId2"/>
              </a:rPr>
              <a:t>/</a:t>
            </a:r>
            <a:endParaRPr lang="fr-CA" sz="28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0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2923</TotalTime>
  <Words>1113</Words>
  <Application>Microsoft Macintosh PowerPoint</Application>
  <PresentationFormat>Présentation à l'écran (4:3)</PresentationFormat>
  <Paragraphs>165</Paragraphs>
  <Slides>20</Slides>
  <Notes>13</Notes>
  <HiddenSlides>2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1" baseType="lpstr">
      <vt:lpstr>Thème Office</vt:lpstr>
      <vt:lpstr>Rétablissement et citoyenneté :  de l’espoir à l’action  </vt:lpstr>
      <vt:lpstr>Objectifs et méthode</vt:lpstr>
      <vt:lpstr>Partenaires consultés</vt:lpstr>
      <vt:lpstr>Principaux enjeux identifiés en 2009</vt:lpstr>
      <vt:lpstr>Stratégies individuelles identifiées en 2009 Comment orienter l’offre de services pour répondre aux principes du rétablissement?</vt:lpstr>
      <vt:lpstr>Stratégies organisationnelles identifiées en 2009 Comment soutenir les intervenants à changer leurs façons de faire? </vt:lpstr>
      <vt:lpstr>Sept principaux enjeux priorisés en 2010-2013</vt:lpstr>
      <vt:lpstr>Sept principaux enjeux priorisés en 2010-2013</vt:lpstr>
      <vt:lpstr>1er enjeu commun identifié (projet 2010-2013)  Augmenter l’accès et la coordination des services pour les jeunes </vt:lpstr>
      <vt:lpstr>2ième enjeu commun identifié (projet 2010-2013)  Accentuer le soutien et les services dans la communauté hors du milieu de la psychiatrie </vt:lpstr>
      <vt:lpstr>3ième enjeu commun identifié (projet 2010-2013)  Encourager l’implication des familles et des proches et augmenter l’accès à des services pour eux</vt:lpstr>
      <vt:lpstr>4ième enjeu commun identifié (projet 2010-2013)  S’assurer de l’accès sur l’ensemble du territoire aux approches spécialisées de réadaptation</vt:lpstr>
      <vt:lpstr>5ième enjeu commun identifié (projet 2010-2013)  Reconnaître la valeur du savoir expérientiel et favoriser l’embauche des pairs-aidants</vt:lpstr>
      <vt:lpstr>6ième enjeu commun identifié (projet 2010-2013)  Favoriser l’accès à un logement  adapté à ses besoins</vt:lpstr>
      <vt:lpstr>7ième enjeu commun identifié (projet 2010-2013)  Augmenter la considération pour la condition physique des personnes</vt:lpstr>
      <vt:lpstr>Observation 1: Nécessité d’impliquer les personnes utilisatrices de services et les proches </vt:lpstr>
      <vt:lpstr>Observation 2: Nécessité d’une gouvernance et d’une volonté politique à tous les niveaux d’influence </vt:lpstr>
      <vt:lpstr>Observation 3: Nécessité de soutenir les intervenants dans le changement de pratiques et de mentalité</vt:lpstr>
      <vt:lpstr>Remerciement</vt:lpstr>
      <vt:lpstr>Différentes activités d’analyse, de réflexion et de consultation</vt:lpstr>
    </vt:vector>
  </TitlesOfParts>
  <Company>Université de Montréal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Catherine Briand</dc:creator>
  <cp:lastModifiedBy>briandc</cp:lastModifiedBy>
  <cp:revision>128</cp:revision>
  <dcterms:created xsi:type="dcterms:W3CDTF">2013-08-13T12:28:23Z</dcterms:created>
  <dcterms:modified xsi:type="dcterms:W3CDTF">2014-05-13T14:33:35Z</dcterms:modified>
</cp:coreProperties>
</file>