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81813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4820"/>
          </a:xfrm>
          <a:prstGeom prst="rect">
            <a:avLst/>
          </a:prstGeom>
        </p:spPr>
        <p:txBody>
          <a:bodyPr vert="horz" lIns="92433" tIns="46217" rIns="92433" bIns="46217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33" tIns="46217" rIns="92433" bIns="46217" rtlCol="0"/>
          <a:lstStyle>
            <a:lvl1pPr algn="r">
              <a:defRPr sz="1200"/>
            </a:lvl1pPr>
          </a:lstStyle>
          <a:p>
            <a:fld id="{7B58FC1B-4290-4C09-B73C-362AF9BB39A9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3" tIns="46217" rIns="92433" bIns="46217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3" tIns="46217" rIns="92433" bIns="46217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2982119" cy="464820"/>
          </a:xfrm>
          <a:prstGeom prst="rect">
            <a:avLst/>
          </a:prstGeom>
        </p:spPr>
        <p:txBody>
          <a:bodyPr vert="horz" lIns="92433" tIns="46217" rIns="92433" bIns="46217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8102" y="8829966"/>
            <a:ext cx="2982119" cy="464820"/>
          </a:xfrm>
          <a:prstGeom prst="rect">
            <a:avLst/>
          </a:prstGeom>
        </p:spPr>
        <p:txBody>
          <a:bodyPr vert="horz" lIns="92433" tIns="46217" rIns="92433" bIns="46217" rtlCol="0" anchor="b"/>
          <a:lstStyle>
            <a:lvl1pPr algn="r">
              <a:defRPr sz="1200"/>
            </a:lvl1pPr>
          </a:lstStyle>
          <a:p>
            <a:fld id="{6A998310-D453-4F5A-A794-BBB8C0F5EC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6379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98310-D453-4F5A-A794-BBB8C0F5ECCD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6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308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835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29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912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840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712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958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2570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797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032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468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2791A-316E-4EB2-BEC5-D1F3BE2CEFCA}" type="datetimeFigureOut">
              <a:rPr lang="fr-CA" smtClean="0"/>
              <a:t>2014-05-02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41377-713F-4663-B06F-018C521938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688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9.xml"/><Relationship Id="rId1" Type="http://schemas.openxmlformats.org/officeDocument/2006/relationships/tags" Target="../tags/tag5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1.xml"/><Relationship Id="rId1" Type="http://schemas.openxmlformats.org/officeDocument/2006/relationships/tags" Target="../tags/tag6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1.xml"/><Relationship Id="rId1" Type="http://schemas.openxmlformats.org/officeDocument/2006/relationships/tags" Target="../tags/tag8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b="1" dirty="0" smtClean="0">
                <a:solidFill>
                  <a:srgbClr val="7030A0"/>
                </a:solidFill>
              </a:rPr>
              <a:t>MSRP 201: ou comment améliorer l’activité MSRP dans votre milieu 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800" dirty="0" smtClean="0">
                <a:solidFill>
                  <a:schemeClr val="tx1"/>
                </a:solidFill>
              </a:rPr>
              <a:t>Présentée par </a:t>
            </a:r>
            <a:r>
              <a:rPr lang="fr-CA" sz="2800" dirty="0" err="1" smtClean="0">
                <a:solidFill>
                  <a:schemeClr val="tx1"/>
                </a:solidFill>
              </a:rPr>
              <a:t>Dre</a:t>
            </a:r>
            <a:r>
              <a:rPr lang="fr-CA" sz="2800" dirty="0" smtClean="0">
                <a:solidFill>
                  <a:schemeClr val="tx1"/>
                </a:solidFill>
              </a:rPr>
              <a:t> Suzie L. Lévesque, MD </a:t>
            </a:r>
          </a:p>
          <a:p>
            <a:r>
              <a:rPr lang="fr-CA" dirty="0" smtClean="0">
                <a:solidFill>
                  <a:schemeClr val="tx1"/>
                </a:solidFill>
              </a:rPr>
              <a:t>Vice-présidente, AMPQ</a:t>
            </a:r>
          </a:p>
          <a:p>
            <a:r>
              <a:rPr lang="fr-CA" dirty="0" smtClean="0">
                <a:solidFill>
                  <a:schemeClr val="tx1"/>
                </a:solidFill>
              </a:rPr>
              <a:t>Mai 2014</a:t>
            </a:r>
            <a:endParaRPr lang="fr-CA" dirty="0">
              <a:solidFill>
                <a:schemeClr val="tx1"/>
              </a:solidFill>
            </a:endParaRPr>
          </a:p>
        </p:txBody>
      </p:sp>
      <p:pic>
        <p:nvPicPr>
          <p:cNvPr id="4" name="Picture 4" descr="LOGO haute définitio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4"/>
            <a:ext cx="1440855" cy="151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96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Difficultés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Peut-être que la taille de votre groupe est trop grande ce qui amène les participants à ne pas se sentir concernés</a:t>
            </a:r>
          </a:p>
          <a:p>
            <a:r>
              <a:rPr lang="fr-CA" dirty="0" smtClean="0"/>
              <a:t>Peut-être que vous n’avez pas suffisamment explicité le modèle de réunion qui a été convenu</a:t>
            </a:r>
          </a:p>
          <a:p>
            <a:r>
              <a:rPr lang="fr-CA" dirty="0" smtClean="0"/>
              <a:t>Les silences eux…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45930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Difficultés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fr-CA" dirty="0" smtClean="0"/>
              <a:t>Un participant prend toute la place:</a:t>
            </a:r>
          </a:p>
          <a:p>
            <a:r>
              <a:rPr lang="fr-CA" dirty="0" smtClean="0"/>
              <a:t>Essayez de donner la parole en lien avec un des éléments apportés par ce participant à un autre participant</a:t>
            </a:r>
          </a:p>
          <a:p>
            <a:r>
              <a:rPr lang="fr-CA" dirty="0" smtClean="0"/>
              <a:t>Essayez de donner une tâche spécifique à ce participant tel prendre les minutes de la rencontre</a:t>
            </a:r>
          </a:p>
          <a:p>
            <a:r>
              <a:rPr lang="fr-CA" dirty="0" smtClean="0"/>
              <a:t>Introduisez la règle ou chacun change de place à chaque réunion afin d’éviter les sous-groupes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81711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Difficultés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Au pire, discutez d’une place autour de la table selon le hasard</a:t>
            </a:r>
          </a:p>
          <a:p>
            <a:r>
              <a:rPr lang="fr-CA" dirty="0" smtClean="0"/>
              <a:t>Parlez à ce participant de façon privée afin de voir ce qu’il attend de l’activité (souvent il peut la trouver inintéressante ou pire ne pas en voir la pertinence)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83922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Difficultés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Des participants parlent entre eux et nuisent à l’échange:  vérifiez auprès de ceux-ci leurs propos en leur signifiant que tout le groupe profiterait certainement de leurs commentaires</a:t>
            </a:r>
          </a:p>
          <a:p>
            <a:r>
              <a:rPr lang="fr-CA" dirty="0" smtClean="0"/>
              <a:t>Ne prenez pas de façon personnelle leur attitude, car ils agissent probablement toujours ainsi 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50346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Difficultés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Comment se déroule votre activité?</a:t>
            </a:r>
          </a:p>
          <a:p>
            <a:r>
              <a:rPr lang="fr-CA" dirty="0" smtClean="0"/>
              <a:t>L’activité devrait avoir 4 à 5 étapes</a:t>
            </a:r>
          </a:p>
          <a:p>
            <a:r>
              <a:rPr lang="fr-CA" dirty="0" smtClean="0"/>
              <a:t>Tout d’abord une liste des patients à être discutés devrait être remise à chaque début de réunion</a:t>
            </a:r>
          </a:p>
          <a:p>
            <a:r>
              <a:rPr lang="fr-CA" dirty="0" smtClean="0"/>
              <a:t>Chaque participant devrait pouvoir mentionner une situation difficile avec un patient comme discussion prioritaire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37944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Difficultés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On devrait aussi nommer cette difficulté: pathologie trop sévère, diagnostic imprécis, plan de traitement flou, inconfort du participant responsable, besoin de support p/r au problème du patient avec possibilité de comprendre ce qui sous-tend à cette difficulté</a:t>
            </a:r>
          </a:p>
          <a:p>
            <a:r>
              <a:rPr lang="fr-CA" dirty="0" smtClean="0"/>
              <a:t>Rappelez-vous les groupes BALINT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47995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Difficultés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Par la suite on devrait introduire les nouveaux cas en donnant un temps défini au présentateur (15 minutes) et la difficulté qu’il perçoit l’amenant à le présenter</a:t>
            </a:r>
          </a:p>
          <a:p>
            <a:r>
              <a:rPr lang="fr-CA" dirty="0" smtClean="0"/>
              <a:t>Chaque participant devrait être possiblement apporter son opinion si le cas est difficile à saisir </a:t>
            </a:r>
          </a:p>
          <a:p>
            <a:r>
              <a:rPr lang="fr-CA" dirty="0" smtClean="0"/>
              <a:t>Le but étant de valoriser le rôle de chacun dans l’équipe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853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Difficultés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La discussion des cas déjà présentés peut par la suite avoir lieu selon les priorités exprimées par les participants</a:t>
            </a:r>
          </a:p>
          <a:p>
            <a:r>
              <a:rPr lang="fr-CA" dirty="0" smtClean="0"/>
              <a:t>Il faut éviter que ce soit toujours les mêmes participants qui présentent leur cas</a:t>
            </a:r>
          </a:p>
          <a:p>
            <a:r>
              <a:rPr lang="fr-CA" dirty="0" smtClean="0"/>
              <a:t>Parfois l’humour ou une phrase clé permet de modifier la dynamique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58052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b="1" dirty="0" smtClean="0">
                <a:solidFill>
                  <a:srgbClr val="7030A0"/>
                </a:solidFill>
              </a:rPr>
              <a:t>Phrases clés</a:t>
            </a:r>
            <a:br>
              <a:rPr lang="fr-CA" b="1" dirty="0" smtClean="0">
                <a:solidFill>
                  <a:srgbClr val="7030A0"/>
                </a:solidFill>
              </a:rPr>
            </a:b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Il y a plus d’idées dans quelques têtes que dans une</a:t>
            </a:r>
          </a:p>
          <a:p>
            <a:r>
              <a:rPr lang="fr-CA" dirty="0" smtClean="0"/>
              <a:t>Un autre cas pour manger nos bas…</a:t>
            </a:r>
          </a:p>
          <a:p>
            <a:r>
              <a:rPr lang="fr-CA" dirty="0" smtClean="0"/>
              <a:t>On n’est pas sorti de l’auberge…</a:t>
            </a:r>
          </a:p>
          <a:p>
            <a:r>
              <a:rPr lang="fr-CA" dirty="0" smtClean="0"/>
              <a:t>On s’essuie puis on recommence</a:t>
            </a:r>
          </a:p>
          <a:p>
            <a:r>
              <a:rPr lang="fr-CA" dirty="0" smtClean="0"/>
              <a:t>On va se démener comme un diable dans l’eau bénite pour ce cas</a:t>
            </a:r>
          </a:p>
          <a:p>
            <a:r>
              <a:rPr lang="fr-CA" dirty="0" smtClean="0"/>
              <a:t>Bref, dites vos expressions qui allègeront l’atmosphère 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52460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Capsules d’enseignement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Comment les faites-vous?</a:t>
            </a:r>
          </a:p>
          <a:p>
            <a:r>
              <a:rPr lang="fr-CA" dirty="0" smtClean="0"/>
              <a:t>Quand les faites-vous?</a:t>
            </a:r>
          </a:p>
          <a:p>
            <a:r>
              <a:rPr lang="fr-CA" dirty="0" smtClean="0"/>
              <a:t>Quels sont les sujets que vous privilégiez?</a:t>
            </a:r>
          </a:p>
          <a:p>
            <a:r>
              <a:rPr lang="fr-CA" dirty="0" smtClean="0"/>
              <a:t>Quels sont ceux que vous n’aimez pas et pourquoi?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3391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b="1" dirty="0" smtClean="0">
                <a:solidFill>
                  <a:srgbClr val="7030A0"/>
                </a:solidFill>
              </a:rPr>
              <a:t>Objectifs:</a:t>
            </a: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fr-CA" dirty="0" smtClean="0"/>
              <a:t>Bref résumé de l’activité MSRP et de l’annexe 42</a:t>
            </a:r>
          </a:p>
          <a:p>
            <a:r>
              <a:rPr lang="fr-CA" dirty="0" smtClean="0"/>
              <a:t>Comment dynamiser vos réunions lors de l’activité avec l’équipe de santé mentale ou votre GMF</a:t>
            </a:r>
          </a:p>
          <a:p>
            <a:r>
              <a:rPr lang="fr-CA" dirty="0" smtClean="0"/>
              <a:t>Comment aider vos participants à faire valoir au maximum leurs compétences améliorant ainsi la qualité et l’efficience des soins dispensés aux patients nécessitant des services en santé mentale 							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2779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Capsules d’enseignement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Tout d’abord elles sont de 4 catégories (principalement):</a:t>
            </a:r>
          </a:p>
          <a:p>
            <a:r>
              <a:rPr lang="fr-CA" dirty="0" smtClean="0"/>
              <a:t>Les diagnostics</a:t>
            </a:r>
          </a:p>
          <a:p>
            <a:r>
              <a:rPr lang="fr-CA" sz="2800" dirty="0" smtClean="0"/>
              <a:t>Le traitement principalement médicamenteux</a:t>
            </a:r>
          </a:p>
          <a:p>
            <a:r>
              <a:rPr lang="fr-CA" dirty="0" smtClean="0"/>
              <a:t>Les impasses éthiques et médico-légales</a:t>
            </a:r>
          </a:p>
          <a:p>
            <a:r>
              <a:rPr lang="fr-CA" dirty="0" smtClean="0"/>
              <a:t>Les investigations autres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91337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Capsules d’enseignement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CA" dirty="0" smtClean="0"/>
              <a:t>Vous pouvez vous préparer une banque de sujets par catégorie et y référer au besoin lors de votre réunion</a:t>
            </a:r>
          </a:p>
          <a:p>
            <a:r>
              <a:rPr lang="fr-CA" dirty="0" smtClean="0"/>
              <a:t>Vous pouvez faire ressortir un élément qui nécessiterait plus de connaissances pour tous et en faire une présentation pour une réunion spécifique (évitez une présentation durant plus de 15 à 20 minutes)</a:t>
            </a:r>
          </a:p>
          <a:p>
            <a:r>
              <a:rPr lang="fr-CA" dirty="0" smtClean="0"/>
              <a:t>Vous pouvez demander à un membre selon sa formation de présenter sur un sujet d’intérêt commun dont tous pourront bénéficier (à la lumière de votre appréciation des discussions)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35408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Capsules d’enseignement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Vous pouvez discuter avec eux des possibilités de formation disponibles sur des sujets d’intérêts et les stimuler à y aller par la suite pour en faire profiter les autres membres de l’équipe en dehors des rencontres</a:t>
            </a:r>
          </a:p>
          <a:p>
            <a:r>
              <a:rPr lang="fr-CA" dirty="0" smtClean="0"/>
              <a:t>Rappelons l’obligation des établissements de fournir des possibilités de formation à ses employés pertinents à leur activité de travail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58403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600" b="1" dirty="0" smtClean="0">
                <a:solidFill>
                  <a:srgbClr val="7030A0"/>
                </a:solidFill>
              </a:rPr>
              <a:t>Contenu de la capsule d’enseignement</a:t>
            </a:r>
            <a:endParaRPr lang="fr-CA" sz="36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Essayez de donner au maximum 7 messages ±2</a:t>
            </a:r>
          </a:p>
          <a:p>
            <a:r>
              <a:rPr lang="fr-CA" dirty="0" smtClean="0"/>
              <a:t>Donnez des analogies lorsque vous parlez de concepts</a:t>
            </a:r>
          </a:p>
          <a:p>
            <a:r>
              <a:rPr lang="fr-CA" dirty="0" smtClean="0"/>
              <a:t>Validez auprès des participants si les informations données sont satisfaisantes et  s’ils en veulent plus et si oui les faire spécifier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6828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600" b="1" dirty="0" smtClean="0">
                <a:solidFill>
                  <a:srgbClr val="7030A0"/>
                </a:solidFill>
              </a:rPr>
              <a:t>Contenu de la capsule d’enseignement</a:t>
            </a:r>
            <a:endParaRPr lang="fr-CA" sz="36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Essayez de varier le format de la présentation: </a:t>
            </a:r>
          </a:p>
          <a:p>
            <a:r>
              <a:rPr lang="fr-CA" dirty="0" smtClean="0"/>
              <a:t>Tableau, PowerPoint, aide-mémoire, flip-</a:t>
            </a:r>
            <a:r>
              <a:rPr lang="fr-CA" dirty="0" err="1" smtClean="0"/>
              <a:t>chart</a:t>
            </a:r>
            <a:r>
              <a:rPr lang="fr-CA" dirty="0" smtClean="0"/>
              <a:t>, outils papier ou téléchargeables,</a:t>
            </a:r>
          </a:p>
          <a:p>
            <a:r>
              <a:rPr lang="fr-CA" dirty="0" smtClean="0"/>
              <a:t>Stimulez les questions régulièrement</a:t>
            </a:r>
          </a:p>
          <a:p>
            <a:r>
              <a:rPr lang="fr-CA" dirty="0" smtClean="0"/>
              <a:t>Qu’en pensez-vous</a:t>
            </a:r>
            <a:r>
              <a:rPr lang="fr-CA" dirty="0"/>
              <a:t>? Qu’en pensez-vous? </a:t>
            </a:r>
            <a:r>
              <a:rPr lang="fr-CA"/>
              <a:t>Qu’en pensez-vous?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90575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L’équipe « slow to warm up »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2431429"/>
            <a:ext cx="8229600" cy="4525963"/>
          </a:xfrm>
        </p:spPr>
        <p:txBody>
          <a:bodyPr/>
          <a:lstStyle/>
          <a:p>
            <a:r>
              <a:rPr lang="fr-CA" dirty="0" smtClean="0"/>
              <a:t>Votre équipe a de la difficulté à démarrer?</a:t>
            </a:r>
          </a:p>
          <a:p>
            <a:r>
              <a:rPr lang="fr-CA" dirty="0" smtClean="0"/>
              <a:t>Avez-vous connu cela?</a:t>
            </a:r>
          </a:p>
          <a:p>
            <a:r>
              <a:rPr lang="fr-CA" dirty="0" smtClean="0"/>
              <a:t>Qu’avez-vous fait ?</a:t>
            </a:r>
          </a:p>
          <a:p>
            <a:r>
              <a:rPr lang="fr-CA" dirty="0" smtClean="0"/>
              <a:t>Comment avez-vous vécu le tout?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79781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L’équipe « slow to warm up »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Dès que cela vous semble être le problème: essayez d’impliquer tous les membres de l’équipe aux discussions et au tour de table</a:t>
            </a:r>
          </a:p>
          <a:p>
            <a:r>
              <a:rPr lang="fr-CA" dirty="0" smtClean="0"/>
              <a:t>Rappelez les propos des membres de l’équipe qui parlent peu et qui semblent être contributoires aux discussions</a:t>
            </a:r>
          </a:p>
          <a:p>
            <a:r>
              <a:rPr lang="fr-CA" dirty="0" smtClean="0"/>
              <a:t>Essayez d’introduire une activité sociale en dehors du travail afin de mieux connaître les participants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36306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L’équipe  »slow to warm up »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Les membres des équipes multidisciplinaires connaissent peu votre travail et vos obligations, décrivez leur vos activités afin de les aider à comprendre que vous n’êtes pas salarié et qu’à la dernière minute vous ne pourrez céduler de patient si l’activité MSRP est annulée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25258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L’équipe « slow to warm up »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Qui dans la salle a eu ce problème?</a:t>
            </a:r>
          </a:p>
          <a:p>
            <a:r>
              <a:rPr lang="fr-CA" dirty="0" smtClean="0"/>
              <a:t>Que faire s’il perdure?</a:t>
            </a:r>
          </a:p>
          <a:p>
            <a:r>
              <a:rPr lang="fr-CA" dirty="0" smtClean="0"/>
              <a:t>Impression du groupe qu’ils ne sont là que pour parler des situations problématiques</a:t>
            </a:r>
          </a:p>
          <a:p>
            <a:r>
              <a:rPr lang="fr-CA" dirty="0" smtClean="0"/>
              <a:t>Ne voient pas la nécessité de rediscuter des cas présentés la semaine précédente</a:t>
            </a:r>
          </a:p>
          <a:p>
            <a:r>
              <a:rPr lang="fr-CA" dirty="0" smtClean="0"/>
              <a:t>Y-a-t- il une problématique relationnelle sous-jacente? 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373577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L’équipe « slow to warm up »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fr-CA" dirty="0" err="1" smtClean="0"/>
              <a:t>Evitez</a:t>
            </a:r>
            <a:r>
              <a:rPr lang="fr-CA" dirty="0" smtClean="0"/>
              <a:t> de nier le problème ou de le minimiser s’il y en a un</a:t>
            </a:r>
          </a:p>
          <a:p>
            <a:r>
              <a:rPr lang="fr-CA" dirty="0" smtClean="0"/>
              <a:t>Faites ressortir les avantages de la collaboration entre la première ligne et la deuxième ligne</a:t>
            </a:r>
          </a:p>
          <a:p>
            <a:r>
              <a:rPr lang="fr-CA" dirty="0" smtClean="0"/>
              <a:t>Faites ressortir le support mutuel dans le traitement des cas complexes ( une équipe soutenue a moins d’absentéisme et devient plus compétente)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207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b="1" dirty="0" smtClean="0">
                <a:solidFill>
                  <a:srgbClr val="7030A0"/>
                </a:solidFill>
              </a:rPr>
              <a:t>Bref résumé de l’activité MSRP et de l’annexe 42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L’activité MSRP a deux buts principaux c.-à-d. soutenir les équipes de première ligne et ses professionnels, ainsi que les médecins </a:t>
            </a:r>
            <a:r>
              <a:rPr lang="fr-CA" sz="2400" dirty="0" err="1" smtClean="0"/>
              <a:t>oeuvrant</a:t>
            </a:r>
            <a:r>
              <a:rPr lang="fr-CA" sz="2400" dirty="0" smtClean="0"/>
              <a:t> en GMF et répondre de façon téléphonique aux médecins et intervenants des GASM et de l’équipe de santé mentale des CSSSS ainsi que répondre à des demandes de consultation téléphonique de médecins  </a:t>
            </a:r>
          </a:p>
          <a:p>
            <a:r>
              <a:rPr lang="fr-CA" sz="2400" dirty="0" smtClean="0"/>
              <a:t>Depuis octobre 2010 d’autres mesures fédératives couvrent les divers appels téléphoniques qu’un médecin spécialiste fait à l’intérieur de son travail à condition que le professionnel ou l’intervenant qui l’appelle ne soit pas à l’intérieur de son milieu i.e. même établissement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416042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L’équipe « slow to warm up » 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Avouez vos torts si vous en percevez</a:t>
            </a:r>
          </a:p>
          <a:p>
            <a:r>
              <a:rPr lang="fr-CA" dirty="0" smtClean="0"/>
              <a:t>Demandez à l’équipe comment ils veulent améliorer l’activité</a:t>
            </a:r>
          </a:p>
          <a:p>
            <a:r>
              <a:rPr lang="fr-CA" dirty="0" smtClean="0"/>
              <a:t>Mentionnons toujours que la psychiatrie n’a pas tous les remèdes, un peu d’humilité est une réalité de la psychiatrie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656103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Évaluation d’un cas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L’activité MSRP peut comprendre l’évaluation d’un patient </a:t>
            </a:r>
          </a:p>
          <a:p>
            <a:r>
              <a:rPr lang="fr-CA" sz="2800" dirty="0" smtClean="0"/>
              <a:t>Évaluer un patient avec un membre de l’équipe peut permettre au psychiatre de mieux saisir la problématique discutée et améliorer le plan de traitement du patient</a:t>
            </a:r>
          </a:p>
          <a:p>
            <a:r>
              <a:rPr lang="fr-CA" sz="2800" dirty="0" smtClean="0"/>
              <a:t>Au besoin le psychiatre peut signifier au médecin traitant ses impressions contribuant ainsi à l’amélioration de la condition d’un patient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3251422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Évaluation d’un cas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Des conseils sur la technique d’entrevue à l’intervenant participant peuvent aussi être perçus comme aidant</a:t>
            </a:r>
          </a:p>
          <a:p>
            <a:r>
              <a:rPr lang="fr-CA" dirty="0" smtClean="0"/>
              <a:t>Toujours faire une note résumant les constatations et faire un examen mental détaillé ainsi qu’une impression et un plan de traitement suggéré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964730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73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CA" b="1" dirty="0" smtClean="0">
                <a:solidFill>
                  <a:srgbClr val="7030A0"/>
                </a:solidFill>
              </a:rPr>
              <a:t>MSRP en GMF</a:t>
            </a: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2143397"/>
            <a:ext cx="8229600" cy="4525963"/>
          </a:xfrm>
        </p:spPr>
        <p:txBody>
          <a:bodyPr/>
          <a:lstStyle/>
          <a:p>
            <a:r>
              <a:rPr lang="fr-CA" dirty="0" smtClean="0"/>
              <a:t>L’activité en GMF est variable</a:t>
            </a:r>
          </a:p>
          <a:p>
            <a:r>
              <a:rPr lang="fr-CA" dirty="0" smtClean="0"/>
              <a:t>Quelles en sont les raisons à votre avis?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069714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MSRP en GMF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Beaucoup de médecins de famille se sentent incompétents en santé mentale</a:t>
            </a:r>
          </a:p>
          <a:p>
            <a:r>
              <a:rPr lang="fr-CA" dirty="0" smtClean="0"/>
              <a:t>Le cursus en psychiatrie a été modifié au fil des ans</a:t>
            </a:r>
          </a:p>
          <a:p>
            <a:r>
              <a:rPr lang="fr-CA" dirty="0" smtClean="0"/>
              <a:t>L’enseignement de la pédopsychiatrie et de la </a:t>
            </a:r>
            <a:r>
              <a:rPr lang="fr-CA" dirty="0" err="1" smtClean="0"/>
              <a:t>gérontopsychiatrie</a:t>
            </a:r>
            <a:r>
              <a:rPr lang="fr-CA" dirty="0" smtClean="0"/>
              <a:t> est minimal</a:t>
            </a:r>
          </a:p>
          <a:p>
            <a:r>
              <a:rPr lang="fr-CA" dirty="0" smtClean="0"/>
              <a:t>Que dire de l’aspect médico-légal et de l’invalidité  dans la formation… 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22065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MSRP en GMF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Rappelons que lorsque nous nous demandons si nous pouvons faire quelque chose souvent c’est </a:t>
            </a:r>
            <a:r>
              <a:rPr lang="fr-CA" dirty="0" err="1" smtClean="0"/>
              <a:t>p.c.q</a:t>
            </a:r>
            <a:r>
              <a:rPr lang="fr-CA" dirty="0" smtClean="0"/>
              <a:t>. nous n’avons pas toutes les compétences permettant de nous sentir à l’aise p/r à cette chose.</a:t>
            </a:r>
          </a:p>
          <a:p>
            <a:r>
              <a:rPr lang="fr-CA" dirty="0" smtClean="0"/>
              <a:t>Or donc nos collègues md de famille nous rapportent souvent trouver difficile de traiter des patients atteints de problèmes de santé mentale pour la raison précitée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780906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MSRP en GMF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Avez-vous demandé aux externes sous votre responsabilité s’ils avaient vu des patients atteints d’une problématique de santé mentale lors de leur stage en médecine familiale? Si oui que vous ont-ils dit?</a:t>
            </a:r>
          </a:p>
          <a:p>
            <a:r>
              <a:rPr lang="fr-CA" dirty="0" smtClean="0"/>
              <a:t> Avez-vous demandé aux externes qui débutent leurs stages avec vous ce qu’ils perçoivent de la psychiatrie?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09792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MSRP en GMF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Force est de constater que la stigmatisation de la santé mentale n’est pas sortie des facultés de médecine ni de la société</a:t>
            </a:r>
          </a:p>
          <a:p>
            <a:r>
              <a:rPr lang="fr-CA" dirty="0" smtClean="0"/>
              <a:t>Un effort doit être fait afin de leur démontrer l’efficacité de notre travail et d’insister sur le modèle bio-psycho-social</a:t>
            </a:r>
          </a:p>
          <a:p>
            <a:r>
              <a:rPr lang="fr-CA" dirty="0" smtClean="0"/>
              <a:t>Rappelons leur la force du psychiatre dans sa réflexion et sa compréhension du malade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331596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MSRP en GMF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Rappelons leur la force du médecin de famille </a:t>
            </a:r>
            <a:r>
              <a:rPr lang="fr-CA" dirty="0" err="1" smtClean="0"/>
              <a:t>i.e</a:t>
            </a:r>
            <a:r>
              <a:rPr lang="fr-CA" dirty="0" smtClean="0"/>
              <a:t> sa capacité à évaluer la condition physique et mentale du patient et à avoir une connaissance longitudinale du patient </a:t>
            </a:r>
          </a:p>
          <a:p>
            <a:r>
              <a:rPr lang="fr-CA" dirty="0" smtClean="0"/>
              <a:t>L’infirmière en GMF peut aussi contribuer aux rencontres MSRP afin de collaborer aux soins de première ligne et aider le médecin de famille…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787358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MSRP en GMF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Éventuellement une équipe type santé mentale pourra peut-être être disponible en GMF permettant des soins multidisciplinaires et gratuits aux patients…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01052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b="1" dirty="0" smtClean="0">
                <a:solidFill>
                  <a:srgbClr val="7030A0"/>
                </a:solidFill>
              </a:rPr>
              <a:t>Bref résumé de l’activité MSRP et de l’annexe 42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Ainsi un psychiatre non inscris au PEM pourra charger la consultation téléphonique fédérative selon les modalités prévues à cet effet (ici un rapport écrit et transmis à l’interlocuteur n’est pas nécessaire, seule une note précisant des détails de l’appel dont l’heure de début l’est)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5850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3600" b="1" dirty="0" smtClean="0">
                <a:solidFill>
                  <a:srgbClr val="7030A0"/>
                </a:solidFill>
              </a:rPr>
              <a:t>Caractéristiques requises pour être MSRP</a:t>
            </a:r>
            <a:endParaRPr lang="fr-CA" sz="3600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Y croire</a:t>
            </a:r>
          </a:p>
          <a:p>
            <a:r>
              <a:rPr lang="fr-CA" dirty="0" smtClean="0"/>
              <a:t>Accepter de donner des informations à une équipe de professionnels leur permettant d’augmenter leur expertise et d’améliorer la qualité des soins qu’ils dispensent</a:t>
            </a:r>
          </a:p>
          <a:p>
            <a:r>
              <a:rPr lang="fr-CA" dirty="0" smtClean="0"/>
              <a:t>Être capable de reconnaître que nous n’avons pas réponse à tout, mais que nous voulons contribuer à l’amélioration de la santé mentale de la population en traitant la maladie mentale au mieux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209597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b="1" dirty="0" smtClean="0">
                <a:solidFill>
                  <a:srgbClr val="7030A0"/>
                </a:solidFill>
              </a:rPr>
              <a:t>Et vous comment voyez-vous les soins de collaboration?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endParaRPr lang="fr-CA" dirty="0" smtClean="0"/>
          </a:p>
          <a:p>
            <a:pPr algn="ctr"/>
            <a:r>
              <a:rPr lang="fr-CA" dirty="0" smtClean="0"/>
              <a:t>Merci de votre participation</a:t>
            </a:r>
          </a:p>
          <a:p>
            <a:pPr algn="ctr"/>
            <a:r>
              <a:rPr lang="fr-CA" dirty="0" smtClean="0"/>
              <a:t>Si vous êtes gênez vous pouvez toujours faire parvenir vos idées à l‘association à l’adresse courriel ampq@fmsq.org</a:t>
            </a:r>
          </a:p>
        </p:txBody>
      </p:sp>
      <p:pic>
        <p:nvPicPr>
          <p:cNvPr id="1026" name="Picture 2" descr="P:\PARTAGE\Logos\AMPQ - logos\JPG\Logo AMPQ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985" y="4653136"/>
            <a:ext cx="3049611" cy="137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414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Vos réunions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Qui dans la salle participe à l’activité MSRP?</a:t>
            </a:r>
          </a:p>
          <a:p>
            <a:r>
              <a:rPr lang="fr-CA" dirty="0" smtClean="0"/>
              <a:t>Comment se déroulent vos réunions?</a:t>
            </a:r>
          </a:p>
          <a:p>
            <a:r>
              <a:rPr lang="fr-CA" dirty="0" smtClean="0"/>
              <a:t>Que préférez-vous jusqu’à maintenant?</a:t>
            </a:r>
          </a:p>
          <a:p>
            <a:r>
              <a:rPr lang="fr-CA" dirty="0" smtClean="0"/>
              <a:t>Qu’est-ce que cela a amené au niveau de votre pratique?</a:t>
            </a:r>
          </a:p>
          <a:p>
            <a:r>
              <a:rPr lang="fr-CA" dirty="0" smtClean="0"/>
              <a:t>Quels sont les écueils rencontrés jusqu’à maintenant?						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4505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Vos réunions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La planification de la réunion et de son déroulement demande une ouverture au déroulement de celle-ci et une discussion au préalable avec les membres de l’équipe</a:t>
            </a:r>
          </a:p>
          <a:p>
            <a:r>
              <a:rPr lang="fr-CA" dirty="0" smtClean="0"/>
              <a:t>Régulièrement on devrait aborder la satisfaction des membres de l’équipe et amener les participants à faire des suggestions</a:t>
            </a:r>
          </a:p>
          <a:p>
            <a:pPr lvl="8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1881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Vos réunions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Rappelez-vous que la participation de tous les participants est essentielle afin que tous se sentent concernés par l’aide apportée aux patients augmentant ainsi l’efficience de l’équipe</a:t>
            </a:r>
          </a:p>
          <a:p>
            <a:r>
              <a:rPr lang="fr-CA" dirty="0" smtClean="0"/>
              <a:t>Avez-vous connu des difficultés et si oui lesquelles?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8529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Difficultés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fr-CA" dirty="0" smtClean="0"/>
              <a:t>Vérifiez les objectifs de chacun avant la mise en branle de l’activité MSRP et assurez-vous que ceux-ci sont atteints pour tous</a:t>
            </a:r>
          </a:p>
          <a:p>
            <a:r>
              <a:rPr lang="fr-CA" dirty="0" smtClean="0"/>
              <a:t>Reconnaissez les forces et les faiblesses des participants en demandant qu’ils les précisent eux-mêmes</a:t>
            </a:r>
          </a:p>
          <a:p>
            <a:r>
              <a:rPr lang="fr-CA" dirty="0" smtClean="0"/>
              <a:t>Faites ressortir l’idée qu’une équipe se doit être composé de membres différents tant au niveau de leur formation que de leur personnalité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67293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7030A0"/>
                </a:solidFill>
              </a:rPr>
              <a:t>Difficultés</a:t>
            </a:r>
            <a:endParaRPr lang="fr-CA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Le but est d’aider les patients en ayant toujours le même objectif </a:t>
            </a:r>
          </a:p>
          <a:p>
            <a:r>
              <a:rPr lang="fr-CA" dirty="0" smtClean="0"/>
              <a:t>Un participant parle peu: peut-être ici vous avez la nécessité de faire un tour de table régulièrement afin de le stimuler de façon élégante</a:t>
            </a:r>
          </a:p>
          <a:p>
            <a:r>
              <a:rPr lang="fr-CA" dirty="0" smtClean="0"/>
              <a:t>Peut-être y </a:t>
            </a:r>
            <a:r>
              <a:rPr lang="fr-CA" dirty="0" err="1" smtClean="0"/>
              <a:t>a-t-il</a:t>
            </a:r>
            <a:r>
              <a:rPr lang="fr-CA" dirty="0" smtClean="0"/>
              <a:t> une autre raison qui nécessiterait que vous le rencontriez séparément?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79838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1932</Words>
  <Application>Microsoft Office PowerPoint</Application>
  <PresentationFormat>Affichage à l'écran (4:3)</PresentationFormat>
  <Paragraphs>162</Paragraphs>
  <Slides>41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2" baseType="lpstr">
      <vt:lpstr>Thème Office</vt:lpstr>
      <vt:lpstr>MSRP 201: ou comment améliorer l’activité MSRP dans votre milieu </vt:lpstr>
      <vt:lpstr>Objectifs: </vt:lpstr>
      <vt:lpstr>Bref résumé de l’activité MSRP et de l’annexe 42</vt:lpstr>
      <vt:lpstr>Bref résumé de l’activité MSRP et de l’annexe 42</vt:lpstr>
      <vt:lpstr>Vos réunions</vt:lpstr>
      <vt:lpstr>Vos réunions</vt:lpstr>
      <vt:lpstr>Vos réunions</vt:lpstr>
      <vt:lpstr>Difficultés</vt:lpstr>
      <vt:lpstr>Difficultés</vt:lpstr>
      <vt:lpstr>Difficultés</vt:lpstr>
      <vt:lpstr>Difficultés</vt:lpstr>
      <vt:lpstr>Difficultés</vt:lpstr>
      <vt:lpstr>Difficultés</vt:lpstr>
      <vt:lpstr>Difficultés</vt:lpstr>
      <vt:lpstr>Difficultés</vt:lpstr>
      <vt:lpstr>Difficultés</vt:lpstr>
      <vt:lpstr>Difficultés</vt:lpstr>
      <vt:lpstr>Phrases clés </vt:lpstr>
      <vt:lpstr>Capsules d’enseignement</vt:lpstr>
      <vt:lpstr>Capsules d’enseignement</vt:lpstr>
      <vt:lpstr>Capsules d’enseignement</vt:lpstr>
      <vt:lpstr>Capsules d’enseignement</vt:lpstr>
      <vt:lpstr>Contenu de la capsule d’enseignement</vt:lpstr>
      <vt:lpstr>Contenu de la capsule d’enseignement</vt:lpstr>
      <vt:lpstr>L’équipe « slow to warm up »</vt:lpstr>
      <vt:lpstr>L’équipe « slow to warm up »</vt:lpstr>
      <vt:lpstr>L’équipe  »slow to warm up »</vt:lpstr>
      <vt:lpstr>L’équipe « slow to warm up »</vt:lpstr>
      <vt:lpstr>L’équipe « slow to warm up »</vt:lpstr>
      <vt:lpstr>L’équipe « slow to warm up » </vt:lpstr>
      <vt:lpstr>Évaluation d’un cas</vt:lpstr>
      <vt:lpstr>Évaluation d’un cas</vt:lpstr>
      <vt:lpstr>MSRP en GMF </vt:lpstr>
      <vt:lpstr>MSRP en GMF</vt:lpstr>
      <vt:lpstr>MSRP en GMF</vt:lpstr>
      <vt:lpstr>MSRP en GMF</vt:lpstr>
      <vt:lpstr>MSRP en GMF</vt:lpstr>
      <vt:lpstr>MSRP en GMF</vt:lpstr>
      <vt:lpstr>MSRP en GMF</vt:lpstr>
      <vt:lpstr>Caractéristiques requises pour être MSRP</vt:lpstr>
      <vt:lpstr>Et vous comment voyez-vous les soins de collaboration?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MSRP 201: ou comment améliorer l’activité MSRP dans votre milieu</dc:title>
  <dc:creator>Proprietaire</dc:creator>
  <cp:lastModifiedBy>Johanne Meunier</cp:lastModifiedBy>
  <cp:revision>32</cp:revision>
  <cp:lastPrinted>2014-04-23T18:11:50Z</cp:lastPrinted>
  <dcterms:created xsi:type="dcterms:W3CDTF">2014-03-16T13:11:19Z</dcterms:created>
  <dcterms:modified xsi:type="dcterms:W3CDTF">2014-05-02T13:07:11Z</dcterms:modified>
</cp:coreProperties>
</file>