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1" r:id="rId1"/>
  </p:sldMasterIdLst>
  <p:notesMasterIdLst>
    <p:notesMasterId r:id="rId31"/>
  </p:notesMasterIdLst>
  <p:sldIdLst>
    <p:sldId id="302" r:id="rId2"/>
    <p:sldId id="258" r:id="rId3"/>
    <p:sldId id="303" r:id="rId4"/>
    <p:sldId id="306" r:id="rId5"/>
    <p:sldId id="300" r:id="rId6"/>
    <p:sldId id="304" r:id="rId7"/>
    <p:sldId id="265" r:id="rId8"/>
    <p:sldId id="266" r:id="rId9"/>
    <p:sldId id="312" r:id="rId10"/>
    <p:sldId id="270" r:id="rId11"/>
    <p:sldId id="271" r:id="rId12"/>
    <p:sldId id="272" r:id="rId13"/>
    <p:sldId id="273" r:id="rId14"/>
    <p:sldId id="274" r:id="rId15"/>
    <p:sldId id="276" r:id="rId16"/>
    <p:sldId id="301" r:id="rId17"/>
    <p:sldId id="281" r:id="rId18"/>
    <p:sldId id="282" r:id="rId19"/>
    <p:sldId id="283" r:id="rId20"/>
    <p:sldId id="284" r:id="rId21"/>
    <p:sldId id="287" r:id="rId22"/>
    <p:sldId id="290" r:id="rId23"/>
    <p:sldId id="291" r:id="rId24"/>
    <p:sldId id="307" r:id="rId25"/>
    <p:sldId id="311" r:id="rId26"/>
    <p:sldId id="308" r:id="rId27"/>
    <p:sldId id="295" r:id="rId28"/>
    <p:sldId id="313" r:id="rId29"/>
    <p:sldId id="296" r:id="rId30"/>
  </p:sldIdLst>
  <p:sldSz cx="12192000" cy="6858000"/>
  <p:notesSz cx="6950075" cy="923607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ain Hébert" initials="AH"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6444" autoAdjust="0"/>
    <p:restoredTop sz="94660"/>
  </p:normalViewPr>
  <p:slideViewPr>
    <p:cSldViewPr snapToGrid="0">
      <p:cViewPr varScale="1">
        <p:scale>
          <a:sx n="76" d="100"/>
          <a:sy n="76" d="100"/>
        </p:scale>
        <p:origin x="-1128" y="-104"/>
      </p:cViewPr>
      <p:guideLst>
        <p:guide orient="horz" pos="2160"/>
        <p:guide pos="3840"/>
      </p:guideLst>
    </p:cSldViewPr>
  </p:slideViewPr>
  <p:notesTextViewPr>
    <p:cViewPr>
      <p:scale>
        <a:sx n="1" d="1"/>
        <a:sy n="1" d="1"/>
      </p:scale>
      <p:origin x="0" y="0"/>
    </p:cViewPr>
  </p:notesTextViewPr>
  <p:notesViewPr>
    <p:cSldViewPr snapToGrid="0">
      <p:cViewPr>
        <p:scale>
          <a:sx n="150" d="100"/>
          <a:sy n="150" d="100"/>
        </p:scale>
        <p:origin x="-510" y="396"/>
      </p:cViewPr>
      <p:guideLst>
        <p:guide orient="horz" pos="2909"/>
        <p:guide pos="218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fr-CA"/>
          </a:p>
        </p:txBody>
      </p:sp>
      <p:sp>
        <p:nvSpPr>
          <p:cNvPr id="3" name="Espace réservé de la date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B7D69DBC-8965-482B-898C-B2E435480539}" type="datetimeFigureOut">
              <a:rPr lang="fr-CA" smtClean="0"/>
              <a:t>2014-06-25</a:t>
            </a:fld>
            <a:endParaRPr lang="fr-CA"/>
          </a:p>
        </p:txBody>
      </p:sp>
      <p:sp>
        <p:nvSpPr>
          <p:cNvPr id="4" name="Espace réservé de l'image des diapositives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fr-CA"/>
          </a:p>
        </p:txBody>
      </p:sp>
      <p:sp>
        <p:nvSpPr>
          <p:cNvPr id="5" name="Espace réservé des commentaires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6" name="Espace réservé du pied de page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D5CCDDA3-30B7-45CC-8769-A04CED3F6756}" type="slidenum">
              <a:rPr lang="fr-CA" smtClean="0"/>
              <a:t>‹N°›</a:t>
            </a:fld>
            <a:endParaRPr lang="fr-CA"/>
          </a:p>
        </p:txBody>
      </p:sp>
    </p:spTree>
    <p:extLst>
      <p:ext uri="{BB962C8B-B14F-4D97-AF65-F5344CB8AC3E}">
        <p14:creationId xmlns:p14="http://schemas.microsoft.com/office/powerpoint/2010/main" val="10856981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703263" y="1154113"/>
            <a:ext cx="5543550" cy="3117850"/>
          </a:xfrm>
        </p:spPr>
      </p:sp>
      <p:sp>
        <p:nvSpPr>
          <p:cNvPr id="3" name="Espace réservé des commentaires 2"/>
          <p:cNvSpPr>
            <a:spLocks noGrp="1"/>
          </p:cNvSpPr>
          <p:nvPr>
            <p:ph type="body" idx="1"/>
          </p:nvPr>
        </p:nvSpPr>
        <p:spPr>
          <a:xfrm>
            <a:off x="695007" y="4444861"/>
            <a:ext cx="5692651" cy="4169667"/>
          </a:xfrm>
        </p:spPr>
        <p:txBody>
          <a:bodyPr/>
          <a:lstStyle/>
          <a:p>
            <a:pPr marL="231229" indent="-231229">
              <a:buAutoNum type="arabicParenR"/>
            </a:pPr>
            <a:r>
              <a:rPr lang="fr-CA" dirty="0" smtClean="0"/>
              <a:t>Accueil des participants, mot de bienvenue et remerciement </a:t>
            </a:r>
          </a:p>
          <a:p>
            <a:pPr marL="231229" indent="-231229">
              <a:buAutoNum type="arabicParenR"/>
            </a:pPr>
            <a:r>
              <a:rPr lang="fr-CA" dirty="0" smtClean="0"/>
              <a:t>Présentation de nous-mêmes et des conférenciers</a:t>
            </a:r>
          </a:p>
          <a:p>
            <a:pPr marL="231229" indent="-231229">
              <a:buAutoNum type="arabicParenR"/>
            </a:pPr>
            <a:r>
              <a:rPr lang="fr-CA" dirty="0" smtClean="0"/>
              <a:t>Objectifs de l’atelier: </a:t>
            </a:r>
          </a:p>
          <a:p>
            <a:pPr marL="1098337" lvl="2" indent="-173422">
              <a:buFont typeface="Wingdings" panose="05000000000000000000" pitchFamily="2" charset="2"/>
              <a:buChar char="ü"/>
            </a:pPr>
            <a:r>
              <a:rPr lang="fr-CA" dirty="0" smtClean="0"/>
              <a:t>Attirer l’attention sur l’importance et la pertinence d’agir sur les déterminants sociaux en prenant position et par des actions concrètes</a:t>
            </a:r>
          </a:p>
          <a:p>
            <a:pPr marL="1098337" lvl="2" indent="-173422">
              <a:buFont typeface="Wingdings" panose="05000000000000000000" pitchFamily="2" charset="2"/>
              <a:buChar char="ü"/>
            </a:pPr>
            <a:r>
              <a:rPr lang="fr-CA" dirty="0" smtClean="0"/>
              <a:t>Donner des exemples de comment cela peut se faire à travers des illustrations issues des pratiques cliniques à la fois individuelles et de groupes et des pratiques de gestion</a:t>
            </a:r>
          </a:p>
          <a:p>
            <a:pPr marL="1098337" lvl="2" indent="-173422">
              <a:buFont typeface="Wingdings" panose="05000000000000000000" pitchFamily="2" charset="2"/>
              <a:buChar char="ü"/>
            </a:pPr>
            <a:r>
              <a:rPr lang="fr-CA" dirty="0" smtClean="0"/>
              <a:t>Suggérer des conditions de réalisation pour qu’elles puissent se déployer</a:t>
            </a:r>
          </a:p>
          <a:p>
            <a:pPr marL="1098337" lvl="2" indent="-173422">
              <a:buFont typeface="Wingdings" panose="05000000000000000000" pitchFamily="2" charset="2"/>
              <a:buChar char="ü"/>
            </a:pPr>
            <a:r>
              <a:rPr lang="fr-CA" dirty="0" smtClean="0"/>
              <a:t>Proposer des modalités d’actions à différents niveaux en ce sens</a:t>
            </a:r>
          </a:p>
          <a:p>
            <a:pPr marL="1098337" lvl="2" indent="-173422">
              <a:buFont typeface="Wingdings" panose="05000000000000000000" pitchFamily="2" charset="2"/>
              <a:buChar char="ü"/>
            </a:pPr>
            <a:endParaRPr lang="fr-CA" dirty="0"/>
          </a:p>
          <a:p>
            <a:pPr lvl="2"/>
            <a:endParaRPr lang="fr-CA" dirty="0" smtClean="0"/>
          </a:p>
          <a:p>
            <a:r>
              <a:rPr lang="fr-CA" dirty="0" smtClean="0"/>
              <a:t>4)Déroulement de l’atelier:</a:t>
            </a:r>
          </a:p>
          <a:p>
            <a:pPr marL="635879" lvl="1" indent="-173422">
              <a:buFont typeface="Arial" panose="020B0604020202020204" pitchFamily="34" charset="0"/>
              <a:buChar char="•"/>
            </a:pPr>
            <a:r>
              <a:rPr lang="fr-CA" dirty="0" smtClean="0"/>
              <a:t>Contextualiser les déterminants sociaux de la santé et les actions de l’OTSTCFQ quant à faire valoir l’importance des DSS dans la lecture des problèmes de santé mentale</a:t>
            </a:r>
          </a:p>
          <a:p>
            <a:pPr marL="635879" lvl="1" indent="-173422">
              <a:buFont typeface="Arial" panose="020B0604020202020204" pitchFamily="34" charset="0"/>
              <a:buChar char="•"/>
            </a:pPr>
            <a:r>
              <a:rPr lang="fr-CA" dirty="0" smtClean="0"/>
              <a:t>3récits de pratiques 2 au plan clinique, 1 au plan de la gestion</a:t>
            </a:r>
          </a:p>
          <a:p>
            <a:pPr marL="635879" lvl="1" indent="-173422">
              <a:buFont typeface="Arial" panose="020B0604020202020204" pitchFamily="34" charset="0"/>
              <a:buChar char="•"/>
            </a:pPr>
            <a:r>
              <a:rPr lang="fr-CA" dirty="0" smtClean="0"/>
              <a:t>Conclure avec des propositions</a:t>
            </a:r>
          </a:p>
          <a:p>
            <a:pPr marL="635879" lvl="1" indent="-173422">
              <a:buFont typeface="Arial" panose="020B0604020202020204" pitchFamily="34" charset="0"/>
              <a:buChar char="•"/>
            </a:pPr>
            <a:r>
              <a:rPr lang="fr-CA" dirty="0" smtClean="0"/>
              <a:t>Une période pour les questions et les échanges sera réservée à la toute fin</a:t>
            </a:r>
          </a:p>
          <a:p>
            <a:pPr marL="635879" lvl="1" indent="-173422">
              <a:buFont typeface="Arial" panose="020B0604020202020204" pitchFamily="34" charset="0"/>
              <a:buChar char="•"/>
            </a:pPr>
            <a:endParaRPr lang="fr-CA" dirty="0" smtClean="0"/>
          </a:p>
          <a:p>
            <a:pPr marL="635879" lvl="1" indent="-173422">
              <a:buFont typeface="Arial" panose="020B0604020202020204" pitchFamily="34" charset="0"/>
              <a:buChar char="•"/>
            </a:pPr>
            <a:endParaRPr lang="fr-CA" dirty="0" smtClean="0"/>
          </a:p>
          <a:p>
            <a:endParaRPr lang="fr-CA" dirty="0" smtClean="0"/>
          </a:p>
          <a:p>
            <a:r>
              <a:rPr lang="fr-CA" dirty="0"/>
              <a:t>	</a:t>
            </a:r>
            <a:endParaRPr lang="fr-CA" dirty="0" smtClean="0"/>
          </a:p>
          <a:p>
            <a:endParaRPr lang="fr-CA" dirty="0"/>
          </a:p>
        </p:txBody>
      </p:sp>
      <p:sp>
        <p:nvSpPr>
          <p:cNvPr id="4" name="Espace réservé du numéro de diapositive 3"/>
          <p:cNvSpPr>
            <a:spLocks noGrp="1"/>
          </p:cNvSpPr>
          <p:nvPr>
            <p:ph type="sldNum" sz="quarter" idx="10"/>
          </p:nvPr>
        </p:nvSpPr>
        <p:spPr/>
        <p:txBody>
          <a:bodyPr/>
          <a:lstStyle/>
          <a:p>
            <a:fld id="{D5CCDDA3-30B7-45CC-8769-A04CED3F6756}" type="slidenum">
              <a:rPr lang="fr-CA" smtClean="0"/>
              <a:t>1</a:t>
            </a:fld>
            <a:endParaRPr lang="fr-CA"/>
          </a:p>
        </p:txBody>
      </p:sp>
    </p:spTree>
    <p:extLst>
      <p:ext uri="{BB962C8B-B14F-4D97-AF65-F5344CB8AC3E}">
        <p14:creationId xmlns:p14="http://schemas.microsoft.com/office/powerpoint/2010/main" val="27731767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a:t>Présenter cette partie de l’atelier</a:t>
            </a:r>
          </a:p>
          <a:p>
            <a:r>
              <a:rPr lang="fr-CA" dirty="0"/>
              <a:t>Présentation de Christine Archambault</a:t>
            </a:r>
          </a:p>
          <a:p>
            <a:endParaRPr lang="fr-CA" i="1" dirty="0"/>
          </a:p>
          <a:p>
            <a:r>
              <a:rPr lang="fr-CA" i="1" dirty="0"/>
              <a:t>Travailleuse sociale, intervenante, formatrice et chargée de cours à l’U de M, elle est conseillère clinique en santé mentale, services généraux et dépendance au CSSS sud-ouest Verdun. Elle possède plus de 30 ans d’expérience auprès des personnes utilisatrices de services en santé mentale. Systémicienne, elle privilégie aussi l’approche axée sur le rétablissement, l’appropriation du pouvoir des personnes, des communautés et des organisations</a:t>
            </a:r>
            <a:r>
              <a:rPr lang="fr-CA" dirty="0"/>
              <a:t>.</a:t>
            </a:r>
          </a:p>
          <a:p>
            <a:endParaRPr lang="fr-CA" dirty="0"/>
          </a:p>
          <a:p>
            <a:r>
              <a:rPr lang="fr-CA" dirty="0"/>
              <a:t>Son exposé dans le cadre du symposium Santé mentale et Intervention sociale, organisé par l’Ordre en octobre dernier, a été des plus appréciés. Encore une fois, Mme Archambault a accepté de nous partager son savoir et savoir faire comme TS en santé mentale. </a:t>
            </a:r>
            <a:r>
              <a:rPr lang="fr-CA"/>
              <a:t>Son regard et sa pratique illustrent bien l’intégration des DSS au plan clinique.</a:t>
            </a:r>
          </a:p>
          <a:p>
            <a:endParaRPr lang="fr-CA"/>
          </a:p>
        </p:txBody>
      </p:sp>
      <p:sp>
        <p:nvSpPr>
          <p:cNvPr id="4" name="Espace réservé du numéro de diapositive 3"/>
          <p:cNvSpPr>
            <a:spLocks noGrp="1"/>
          </p:cNvSpPr>
          <p:nvPr>
            <p:ph type="sldNum" sz="quarter" idx="10"/>
          </p:nvPr>
        </p:nvSpPr>
        <p:spPr/>
        <p:txBody>
          <a:bodyPr/>
          <a:lstStyle/>
          <a:p>
            <a:fld id="{D5CCDDA3-30B7-45CC-8769-A04CED3F6756}" type="slidenum">
              <a:rPr lang="fr-CA" smtClean="0"/>
              <a:t>10</a:t>
            </a:fld>
            <a:endParaRPr lang="fr-CA"/>
          </a:p>
        </p:txBody>
      </p:sp>
    </p:spTree>
    <p:extLst>
      <p:ext uri="{BB962C8B-B14F-4D97-AF65-F5344CB8AC3E}">
        <p14:creationId xmlns:p14="http://schemas.microsoft.com/office/powerpoint/2010/main" val="28073831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D5CCDDA3-30B7-45CC-8769-A04CED3F6756}" type="slidenum">
              <a:rPr lang="fr-CA" smtClean="0"/>
              <a:t>11</a:t>
            </a:fld>
            <a:endParaRPr lang="fr-CA"/>
          </a:p>
        </p:txBody>
      </p:sp>
    </p:spTree>
    <p:extLst>
      <p:ext uri="{BB962C8B-B14F-4D97-AF65-F5344CB8AC3E}">
        <p14:creationId xmlns:p14="http://schemas.microsoft.com/office/powerpoint/2010/main" val="35512340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D5CCDDA3-30B7-45CC-8769-A04CED3F6756}" type="slidenum">
              <a:rPr lang="fr-CA" smtClean="0"/>
              <a:t>12</a:t>
            </a:fld>
            <a:endParaRPr lang="fr-CA"/>
          </a:p>
        </p:txBody>
      </p:sp>
    </p:spTree>
    <p:extLst>
      <p:ext uri="{BB962C8B-B14F-4D97-AF65-F5344CB8AC3E}">
        <p14:creationId xmlns:p14="http://schemas.microsoft.com/office/powerpoint/2010/main" val="28686049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D5CCDDA3-30B7-45CC-8769-A04CED3F6756}" type="slidenum">
              <a:rPr lang="fr-CA" smtClean="0"/>
              <a:t>13</a:t>
            </a:fld>
            <a:endParaRPr lang="fr-CA"/>
          </a:p>
        </p:txBody>
      </p:sp>
    </p:spTree>
    <p:extLst>
      <p:ext uri="{BB962C8B-B14F-4D97-AF65-F5344CB8AC3E}">
        <p14:creationId xmlns:p14="http://schemas.microsoft.com/office/powerpoint/2010/main" val="41455455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D5CCDDA3-30B7-45CC-8769-A04CED3F6756}" type="slidenum">
              <a:rPr lang="fr-CA" smtClean="0"/>
              <a:t>14</a:t>
            </a:fld>
            <a:endParaRPr lang="fr-CA"/>
          </a:p>
        </p:txBody>
      </p:sp>
    </p:spTree>
    <p:extLst>
      <p:ext uri="{BB962C8B-B14F-4D97-AF65-F5344CB8AC3E}">
        <p14:creationId xmlns:p14="http://schemas.microsoft.com/office/powerpoint/2010/main" val="29737287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D5CCDDA3-30B7-45CC-8769-A04CED3F6756}" type="slidenum">
              <a:rPr lang="fr-CA" smtClean="0"/>
              <a:t>15</a:t>
            </a:fld>
            <a:endParaRPr lang="fr-CA"/>
          </a:p>
        </p:txBody>
      </p:sp>
    </p:spTree>
    <p:extLst>
      <p:ext uri="{BB962C8B-B14F-4D97-AF65-F5344CB8AC3E}">
        <p14:creationId xmlns:p14="http://schemas.microsoft.com/office/powerpoint/2010/main" val="27090451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D5CCDDA3-30B7-45CC-8769-A04CED3F6756}" type="slidenum">
              <a:rPr lang="fr-CA" smtClean="0"/>
              <a:t>16</a:t>
            </a:fld>
            <a:endParaRPr lang="fr-CA"/>
          </a:p>
        </p:txBody>
      </p:sp>
    </p:spTree>
    <p:extLst>
      <p:ext uri="{BB962C8B-B14F-4D97-AF65-F5344CB8AC3E}">
        <p14:creationId xmlns:p14="http://schemas.microsoft.com/office/powerpoint/2010/main" val="10026330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a:t>Présentation de </a:t>
            </a:r>
            <a:r>
              <a:rPr lang="fr-CA" dirty="0" err="1"/>
              <a:t>Dominic</a:t>
            </a:r>
            <a:r>
              <a:rPr lang="fr-CA" dirty="0"/>
              <a:t> et Sophie</a:t>
            </a:r>
          </a:p>
          <a:p>
            <a:endParaRPr lang="fr-CA" dirty="0"/>
          </a:p>
          <a:p>
            <a:endParaRPr lang="fr-CA" dirty="0"/>
          </a:p>
          <a:p>
            <a:r>
              <a:rPr lang="fr-CA" dirty="0"/>
              <a:t>Le projet d’intervention de groupe de </a:t>
            </a:r>
            <a:r>
              <a:rPr lang="fr-CA" dirty="0" err="1"/>
              <a:t>Dominic</a:t>
            </a:r>
            <a:r>
              <a:rPr lang="fr-CA" dirty="0"/>
              <a:t> et Sophie, illustre toute la pertinence d’élargir l’offre de service en santé mentale en ciblant davantage les DSS. Il s’agit d’un bel exemple de complémentarité des savoirs et des pratiques dans une équipe de santé mentale de première ligne. </a:t>
            </a:r>
          </a:p>
          <a:p>
            <a:endParaRPr lang="fr-CA" dirty="0"/>
          </a:p>
        </p:txBody>
      </p:sp>
      <p:sp>
        <p:nvSpPr>
          <p:cNvPr id="4" name="Espace réservé du numéro de diapositive 3"/>
          <p:cNvSpPr>
            <a:spLocks noGrp="1"/>
          </p:cNvSpPr>
          <p:nvPr>
            <p:ph type="sldNum" sz="quarter" idx="10"/>
          </p:nvPr>
        </p:nvSpPr>
        <p:spPr/>
        <p:txBody>
          <a:bodyPr/>
          <a:lstStyle/>
          <a:p>
            <a:fld id="{D5CCDDA3-30B7-45CC-8769-A04CED3F6756}" type="slidenum">
              <a:rPr lang="fr-CA" smtClean="0"/>
              <a:t>17</a:t>
            </a:fld>
            <a:endParaRPr lang="fr-CA"/>
          </a:p>
        </p:txBody>
      </p:sp>
    </p:spTree>
    <p:extLst>
      <p:ext uri="{BB962C8B-B14F-4D97-AF65-F5344CB8AC3E}">
        <p14:creationId xmlns:p14="http://schemas.microsoft.com/office/powerpoint/2010/main" val="39681600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D5CCDDA3-30B7-45CC-8769-A04CED3F6756}" type="slidenum">
              <a:rPr lang="fr-CA" smtClean="0"/>
              <a:t>18</a:t>
            </a:fld>
            <a:endParaRPr lang="fr-CA"/>
          </a:p>
        </p:txBody>
      </p:sp>
    </p:spTree>
    <p:extLst>
      <p:ext uri="{BB962C8B-B14F-4D97-AF65-F5344CB8AC3E}">
        <p14:creationId xmlns:p14="http://schemas.microsoft.com/office/powerpoint/2010/main" val="42157137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D5CCDDA3-30B7-45CC-8769-A04CED3F6756}" type="slidenum">
              <a:rPr lang="fr-CA" smtClean="0"/>
              <a:t>19</a:t>
            </a:fld>
            <a:endParaRPr lang="fr-CA"/>
          </a:p>
        </p:txBody>
      </p:sp>
    </p:spTree>
    <p:extLst>
      <p:ext uri="{BB962C8B-B14F-4D97-AF65-F5344CB8AC3E}">
        <p14:creationId xmlns:p14="http://schemas.microsoft.com/office/powerpoint/2010/main" val="986394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95008" y="4444861"/>
            <a:ext cx="5560060" cy="4622939"/>
          </a:xfrm>
        </p:spPr>
        <p:txBody>
          <a:bodyPr/>
          <a:lstStyle/>
          <a:p>
            <a:r>
              <a:rPr lang="fr-CA" dirty="0" smtClean="0"/>
              <a:t>Protocole = épiphénomène(reflet d’une tendance)</a:t>
            </a:r>
          </a:p>
          <a:p>
            <a:endParaRPr lang="fr-CA" dirty="0"/>
          </a:p>
          <a:p>
            <a:pPr marL="171450" indent="-171450">
              <a:buFontTx/>
              <a:buChar char="-"/>
            </a:pPr>
            <a:r>
              <a:rPr lang="fr-CA" dirty="0" smtClean="0"/>
              <a:t>Un point de départ des interventions publiques de l’Ordre sur les DSS</a:t>
            </a:r>
          </a:p>
          <a:p>
            <a:pPr marL="171450" indent="-171450">
              <a:buFontTx/>
              <a:buChar char="-"/>
            </a:pPr>
            <a:r>
              <a:rPr lang="fr-CA" dirty="0" smtClean="0"/>
              <a:t>Les constats qu’on fait:</a:t>
            </a:r>
          </a:p>
          <a:p>
            <a:pPr marL="1085850" lvl="2" indent="-171450">
              <a:buFontTx/>
              <a:buChar char="-"/>
            </a:pPr>
            <a:r>
              <a:rPr lang="fr-CA" dirty="0" smtClean="0"/>
              <a:t>Les recommandations ciblent surtout la pharmacologie et les les interventions de type psychologique</a:t>
            </a:r>
          </a:p>
          <a:p>
            <a:pPr marL="1085850" lvl="2" indent="-171450">
              <a:buFontTx/>
              <a:buChar char="-"/>
            </a:pPr>
            <a:r>
              <a:rPr lang="fr-CA" dirty="0"/>
              <a:t>Q</a:t>
            </a:r>
            <a:r>
              <a:rPr lang="fr-CA" dirty="0" smtClean="0"/>
              <a:t>uelques autres concernent </a:t>
            </a:r>
            <a:r>
              <a:rPr lang="fr-CA" dirty="0"/>
              <a:t>l</a:t>
            </a:r>
            <a:r>
              <a:rPr lang="fr-CA" dirty="0" smtClean="0"/>
              <a:t>’autogestion des soins, d’interventions psychosociales de faible intensité et la mention que les DSS sont impliqués dans l’étiologie des troubles mentaux;</a:t>
            </a:r>
          </a:p>
          <a:p>
            <a:pPr marL="171450" indent="-171450">
              <a:buFontTx/>
              <a:buChar char="-"/>
            </a:pPr>
            <a:r>
              <a:rPr lang="fr-CA" dirty="0" smtClean="0"/>
              <a:t>En somme, quasi absence de la perspective sociale de la santé mentale et des troubles mentaux</a:t>
            </a:r>
          </a:p>
          <a:p>
            <a:pPr marL="628650" lvl="1" indent="-171450">
              <a:buFontTx/>
              <a:buChar char="-"/>
            </a:pPr>
            <a:r>
              <a:rPr lang="fr-CA" dirty="0"/>
              <a:t>p</a:t>
            </a:r>
            <a:r>
              <a:rPr lang="fr-CA" dirty="0" smtClean="0"/>
              <a:t>roblématique selon nous, d’autant plus que nous avons le signal des équipes de 1</a:t>
            </a:r>
            <a:r>
              <a:rPr lang="fr-CA" baseline="30000" dirty="0" smtClean="0"/>
              <a:t>e</a:t>
            </a:r>
            <a:r>
              <a:rPr lang="fr-CA" dirty="0" smtClean="0"/>
              <a:t> ligne que peu d’attention est accordée à ce niveau </a:t>
            </a:r>
          </a:p>
          <a:p>
            <a:pPr marL="171450" indent="-171450">
              <a:buFontTx/>
              <a:buChar char="-"/>
            </a:pPr>
            <a:r>
              <a:rPr lang="fr-CA" dirty="0" smtClean="0"/>
              <a:t>Cela pose un défi pour l’intervention clinique non seulement dans les équipes, mais également pour l’ensemble du réseau local considérant que le GASM est intégrée à l’équipe de 1</a:t>
            </a:r>
            <a:r>
              <a:rPr lang="fr-CA" baseline="30000" dirty="0" smtClean="0"/>
              <a:t>e</a:t>
            </a:r>
            <a:r>
              <a:rPr lang="fr-CA" dirty="0" smtClean="0"/>
              <a:t> ligne et ensuite au réseau local de services comprenant les </a:t>
            </a:r>
            <a:r>
              <a:rPr lang="fr-CA" dirty="0" err="1" smtClean="0"/>
              <a:t>org</a:t>
            </a:r>
            <a:r>
              <a:rPr lang="fr-CA" dirty="0" smtClean="0"/>
              <a:t> </a:t>
            </a:r>
            <a:r>
              <a:rPr lang="fr-CA" dirty="0" err="1" smtClean="0"/>
              <a:t>com</a:t>
            </a:r>
            <a:endParaRPr lang="fr-CA" dirty="0" smtClean="0"/>
          </a:p>
          <a:p>
            <a:pPr marL="171450" indent="-171450">
              <a:buFontTx/>
              <a:buChar char="-"/>
            </a:pPr>
            <a:r>
              <a:rPr lang="fr-CA" dirty="0" smtClean="0"/>
              <a:t>C’est ce que nous avons soulevé dans le cadre d’une intervention faite dans un atelier des JASM en 2012 sur invitation de Mme Louise Fournier</a:t>
            </a:r>
          </a:p>
          <a:p>
            <a:pPr marL="1085850" lvl="2" indent="-171450">
              <a:buFontTx/>
              <a:buChar char="-"/>
            </a:pPr>
            <a:endParaRPr lang="fr-CA" dirty="0" smtClean="0"/>
          </a:p>
        </p:txBody>
      </p:sp>
      <p:sp>
        <p:nvSpPr>
          <p:cNvPr id="4" name="Espace réservé du numéro de diapositive 3"/>
          <p:cNvSpPr>
            <a:spLocks noGrp="1"/>
          </p:cNvSpPr>
          <p:nvPr>
            <p:ph type="sldNum" sz="quarter" idx="10"/>
          </p:nvPr>
        </p:nvSpPr>
        <p:spPr/>
        <p:txBody>
          <a:bodyPr/>
          <a:lstStyle/>
          <a:p>
            <a:fld id="{D5CCDDA3-30B7-45CC-8769-A04CED3F6756}" type="slidenum">
              <a:rPr lang="fr-CA" smtClean="0"/>
              <a:t>2</a:t>
            </a:fld>
            <a:endParaRPr lang="fr-CA"/>
          </a:p>
        </p:txBody>
      </p:sp>
    </p:spTree>
    <p:extLst>
      <p:ext uri="{BB962C8B-B14F-4D97-AF65-F5344CB8AC3E}">
        <p14:creationId xmlns:p14="http://schemas.microsoft.com/office/powerpoint/2010/main" val="15355558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D5CCDDA3-30B7-45CC-8769-A04CED3F6756}" type="slidenum">
              <a:rPr lang="fr-CA" smtClean="0"/>
              <a:t>20</a:t>
            </a:fld>
            <a:endParaRPr lang="fr-CA"/>
          </a:p>
        </p:txBody>
      </p:sp>
    </p:spTree>
    <p:extLst>
      <p:ext uri="{BB962C8B-B14F-4D97-AF65-F5344CB8AC3E}">
        <p14:creationId xmlns:p14="http://schemas.microsoft.com/office/powerpoint/2010/main" val="13540367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D5CCDDA3-30B7-45CC-8769-A04CED3F6756}" type="slidenum">
              <a:rPr lang="fr-CA" smtClean="0"/>
              <a:t>21</a:t>
            </a:fld>
            <a:endParaRPr lang="fr-CA"/>
          </a:p>
        </p:txBody>
      </p:sp>
    </p:spTree>
    <p:extLst>
      <p:ext uri="{BB962C8B-B14F-4D97-AF65-F5344CB8AC3E}">
        <p14:creationId xmlns:p14="http://schemas.microsoft.com/office/powerpoint/2010/main" val="18291701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Présentation par Alain:</a:t>
            </a:r>
          </a:p>
          <a:p>
            <a:endParaRPr lang="fr-CA" dirty="0"/>
          </a:p>
          <a:p>
            <a:r>
              <a:rPr lang="fr-CA" dirty="0" smtClean="0"/>
              <a:t>Jimmy </a:t>
            </a:r>
            <a:r>
              <a:rPr lang="fr-CA" dirty="0"/>
              <a:t>Brisson s’est joint au CSSS de Laval en 2006 à titre de Travailleur Social. Il est intervenu pendant cinq ans auprès de diverses clientèles desservies par les services à domicile, notamment en soutien à l'autonomie des personnes âgées. </a:t>
            </a:r>
            <a:endParaRPr lang="fr-CA" dirty="0" smtClean="0"/>
          </a:p>
          <a:p>
            <a:endParaRPr lang="fr-CA" dirty="0"/>
          </a:p>
          <a:p>
            <a:r>
              <a:rPr lang="fr-CA" dirty="0" smtClean="0"/>
              <a:t>Depuis </a:t>
            </a:r>
            <a:r>
              <a:rPr lang="fr-CA" dirty="0"/>
              <a:t>les trois dernières années, il agit à titre de Conseiller clinique pour la Direction des services multidisciplinaires. Ses actions s'inscrivent dans une perspective de soutien au développement professionnel et organisationnel. </a:t>
            </a:r>
            <a:endParaRPr lang="fr-CA" dirty="0" smtClean="0"/>
          </a:p>
          <a:p>
            <a:endParaRPr lang="fr-CA" dirty="0"/>
          </a:p>
          <a:p>
            <a:r>
              <a:rPr lang="fr-CA" dirty="0" smtClean="0"/>
              <a:t>Sa présentation d’aujourd’hui vise à illustrer différentes actions entreprises au niveau de la gestion d’un CSSS pour soutenir et favoriser le fait d’agir sur les DSS en intervention clinique.</a:t>
            </a:r>
            <a:endParaRPr lang="fr-CA" dirty="0"/>
          </a:p>
          <a:p>
            <a:endParaRPr lang="fr-CA" dirty="0"/>
          </a:p>
        </p:txBody>
      </p:sp>
      <p:sp>
        <p:nvSpPr>
          <p:cNvPr id="4" name="Espace réservé du numéro de diapositive 3"/>
          <p:cNvSpPr>
            <a:spLocks noGrp="1"/>
          </p:cNvSpPr>
          <p:nvPr>
            <p:ph type="sldNum" sz="quarter" idx="10"/>
          </p:nvPr>
        </p:nvSpPr>
        <p:spPr/>
        <p:txBody>
          <a:bodyPr/>
          <a:lstStyle/>
          <a:p>
            <a:fld id="{D5CCDDA3-30B7-45CC-8769-A04CED3F6756}" type="slidenum">
              <a:rPr lang="fr-CA" smtClean="0"/>
              <a:t>22</a:t>
            </a:fld>
            <a:endParaRPr lang="fr-CA"/>
          </a:p>
        </p:txBody>
      </p:sp>
    </p:spTree>
    <p:extLst>
      <p:ext uri="{BB962C8B-B14F-4D97-AF65-F5344CB8AC3E}">
        <p14:creationId xmlns:p14="http://schemas.microsoft.com/office/powerpoint/2010/main" val="37451011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D5CCDDA3-30B7-45CC-8769-A04CED3F6756}" type="slidenum">
              <a:rPr lang="fr-CA" smtClean="0"/>
              <a:t>23</a:t>
            </a:fld>
            <a:endParaRPr lang="fr-CA"/>
          </a:p>
        </p:txBody>
      </p:sp>
    </p:spTree>
    <p:extLst>
      <p:ext uri="{BB962C8B-B14F-4D97-AF65-F5344CB8AC3E}">
        <p14:creationId xmlns:p14="http://schemas.microsoft.com/office/powerpoint/2010/main" val="24691105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D5CCDDA3-30B7-45CC-8769-A04CED3F6756}" type="slidenum">
              <a:rPr lang="fr-CA" smtClean="0"/>
              <a:t>24</a:t>
            </a:fld>
            <a:endParaRPr lang="fr-CA"/>
          </a:p>
        </p:txBody>
      </p:sp>
    </p:spTree>
    <p:extLst>
      <p:ext uri="{BB962C8B-B14F-4D97-AF65-F5344CB8AC3E}">
        <p14:creationId xmlns:p14="http://schemas.microsoft.com/office/powerpoint/2010/main" val="39666341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D5CCDDA3-30B7-45CC-8769-A04CED3F6756}" type="slidenum">
              <a:rPr lang="fr-CA" smtClean="0"/>
              <a:t>25</a:t>
            </a:fld>
            <a:endParaRPr lang="fr-CA"/>
          </a:p>
        </p:txBody>
      </p:sp>
    </p:spTree>
    <p:extLst>
      <p:ext uri="{BB962C8B-B14F-4D97-AF65-F5344CB8AC3E}">
        <p14:creationId xmlns:p14="http://schemas.microsoft.com/office/powerpoint/2010/main" val="35367426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D5CCDDA3-30B7-45CC-8769-A04CED3F6756}" type="slidenum">
              <a:rPr lang="fr-CA" smtClean="0"/>
              <a:t>26</a:t>
            </a:fld>
            <a:endParaRPr lang="fr-CA"/>
          </a:p>
        </p:txBody>
      </p:sp>
    </p:spTree>
    <p:extLst>
      <p:ext uri="{BB962C8B-B14F-4D97-AF65-F5344CB8AC3E}">
        <p14:creationId xmlns:p14="http://schemas.microsoft.com/office/powerpoint/2010/main" val="9901940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95008" y="4444860"/>
            <a:ext cx="5560060" cy="4470539"/>
          </a:xfrm>
        </p:spPr>
        <p:txBody>
          <a:bodyPr/>
          <a:lstStyle/>
          <a:p>
            <a:r>
              <a:rPr lang="fr-CA" dirty="0" smtClean="0"/>
              <a:t>Revue des aspects présentés</a:t>
            </a:r>
          </a:p>
          <a:p>
            <a:endParaRPr lang="fr-CA" dirty="0" smtClean="0"/>
          </a:p>
          <a:p>
            <a:r>
              <a:rPr lang="fr-CA" dirty="0" smtClean="0"/>
              <a:t>Des soins partagés aux soins en collaboration aux pratiques de collaboration: angle plus large incluant l’ensemble des acteurs de la communauté:</a:t>
            </a:r>
          </a:p>
          <a:p>
            <a:pPr marL="171450" indent="-171450">
              <a:buFont typeface="Arial" panose="020B0604020202020204" pitchFamily="34" charset="0"/>
              <a:buChar char="•"/>
            </a:pPr>
            <a:r>
              <a:rPr lang="fr-CA" sz="1000" dirty="0" smtClean="0"/>
              <a:t>Collaboration à l’intérieur de l’organisation; exemples</a:t>
            </a:r>
          </a:p>
          <a:p>
            <a:pPr marL="171450" indent="-171450">
              <a:buFont typeface="Arial" panose="020B0604020202020204" pitchFamily="34" charset="0"/>
              <a:buChar char="•"/>
            </a:pPr>
            <a:r>
              <a:rPr lang="fr-CA" sz="1000" dirty="0" smtClean="0"/>
              <a:t>Collaboration avec les partenaires du territoire</a:t>
            </a:r>
          </a:p>
          <a:p>
            <a:endParaRPr lang="fr-CA" sz="1000" dirty="0" smtClean="0"/>
          </a:p>
          <a:p>
            <a:r>
              <a:rPr lang="fr-CA" dirty="0" smtClean="0"/>
              <a:t>Collaboration devant être supportée par les orientations (ministérielles et d’organismes) et les programmes réalisés concrètement</a:t>
            </a:r>
          </a:p>
          <a:p>
            <a:endParaRPr lang="fr-CA" dirty="0" smtClean="0"/>
          </a:p>
          <a:p>
            <a:r>
              <a:rPr lang="fr-CA" dirty="0" smtClean="0"/>
              <a:t>Interface du clinique avec l’action communautaire par l’action intersectorielle;</a:t>
            </a:r>
          </a:p>
          <a:p>
            <a:endParaRPr lang="fr-CA" dirty="0" smtClean="0"/>
          </a:p>
          <a:p>
            <a:r>
              <a:rPr lang="fr-CA" dirty="0" smtClean="0"/>
              <a:t>Le développement des communautés comme approche contemporaine d’action structurelle sur les DSS</a:t>
            </a:r>
          </a:p>
          <a:p>
            <a:endParaRPr lang="fr-CA" dirty="0" smtClean="0"/>
          </a:p>
          <a:p>
            <a:r>
              <a:rPr lang="fr-CA" dirty="0" smtClean="0"/>
              <a:t>L’importance des politiques sociales et économiques cohérentes et permettant d’optimiser l’action sur les DSS de manière systémique et structurelle</a:t>
            </a:r>
          </a:p>
          <a:p>
            <a:r>
              <a:rPr lang="fr-CA" dirty="0" smtClean="0"/>
              <a:t>Citation d’Hudson sur l’importance d’agir aux deux niveaux (micro et macro)</a:t>
            </a:r>
          </a:p>
          <a:p>
            <a:endParaRPr lang="fr-CA" dirty="0" smtClean="0"/>
          </a:p>
          <a:p>
            <a:r>
              <a:rPr lang="fr-CA" dirty="0" smtClean="0"/>
              <a:t>Élargissement: importance du développement, de la diffusion et de la prise en compte de la recherche sociale sur les différents DSS; perspective appliquée et locale. Ex.: CAU-CSSS (</a:t>
            </a:r>
            <a:r>
              <a:rPr lang="fr-CA" dirty="0" err="1" smtClean="0"/>
              <a:t>re</a:t>
            </a:r>
            <a:r>
              <a:rPr lang="fr-CA" dirty="0" smtClean="0"/>
              <a:t>: interventions de quartier)</a:t>
            </a:r>
          </a:p>
          <a:p>
            <a:endParaRPr lang="fr-CA" dirty="0" smtClean="0"/>
          </a:p>
          <a:p>
            <a:r>
              <a:rPr lang="fr-CA" dirty="0" smtClean="0"/>
              <a:t>Et aussi de la formation (universitaire et continue) sur les DSS</a:t>
            </a:r>
          </a:p>
        </p:txBody>
      </p:sp>
      <p:sp>
        <p:nvSpPr>
          <p:cNvPr id="4" name="Espace réservé du numéro de diapositive 3"/>
          <p:cNvSpPr>
            <a:spLocks noGrp="1"/>
          </p:cNvSpPr>
          <p:nvPr>
            <p:ph type="sldNum" sz="quarter" idx="10"/>
          </p:nvPr>
        </p:nvSpPr>
        <p:spPr/>
        <p:txBody>
          <a:bodyPr/>
          <a:lstStyle/>
          <a:p>
            <a:fld id="{D5CCDDA3-30B7-45CC-8769-A04CED3F6756}" type="slidenum">
              <a:rPr lang="fr-CA" smtClean="0"/>
              <a:t>27</a:t>
            </a:fld>
            <a:endParaRPr lang="fr-CA"/>
          </a:p>
        </p:txBody>
      </p:sp>
    </p:spTree>
    <p:extLst>
      <p:ext uri="{BB962C8B-B14F-4D97-AF65-F5344CB8AC3E}">
        <p14:creationId xmlns:p14="http://schemas.microsoft.com/office/powerpoint/2010/main" val="26372435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5CCDDA3-30B7-45CC-8769-A04CED3F6756}" type="slidenum">
              <a:rPr lang="fr-CA" smtClean="0"/>
              <a:t>28</a:t>
            </a:fld>
            <a:endParaRPr lang="fr-CA"/>
          </a:p>
        </p:txBody>
      </p:sp>
    </p:spTree>
    <p:extLst>
      <p:ext uri="{BB962C8B-B14F-4D97-AF65-F5344CB8AC3E}">
        <p14:creationId xmlns:p14="http://schemas.microsoft.com/office/powerpoint/2010/main" val="42167529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D5CCDDA3-30B7-45CC-8769-A04CED3F6756}" type="slidenum">
              <a:rPr lang="fr-CA" smtClean="0"/>
              <a:t>29</a:t>
            </a:fld>
            <a:endParaRPr lang="fr-CA"/>
          </a:p>
        </p:txBody>
      </p:sp>
    </p:spTree>
    <p:extLst>
      <p:ext uri="{BB962C8B-B14F-4D97-AF65-F5344CB8AC3E}">
        <p14:creationId xmlns:p14="http://schemas.microsoft.com/office/powerpoint/2010/main" val="4117406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95007" y="4444862"/>
            <a:ext cx="5418728" cy="5226878"/>
          </a:xfrm>
        </p:spPr>
        <p:txBody>
          <a:bodyPr/>
          <a:lstStyle/>
          <a:p>
            <a:r>
              <a:rPr lang="fr-CA" dirty="0" smtClean="0"/>
              <a:t>Nos réactions sont en lien avec un courant certainement catalysé par l’OMS mais influencé (voir notes Alain)</a:t>
            </a:r>
          </a:p>
          <a:p>
            <a:endParaRPr lang="fr-CA" dirty="0"/>
          </a:p>
          <a:p>
            <a:endParaRPr lang="fr-CA" dirty="0" smtClean="0"/>
          </a:p>
          <a:p>
            <a:r>
              <a:rPr lang="fr-CA" dirty="0" smtClean="0"/>
              <a:t>Un courant certainement porté historiquement par le TS et les TS en ce sens que:</a:t>
            </a:r>
          </a:p>
          <a:p>
            <a:pPr marL="173422" indent="-173422">
              <a:buFont typeface="Arial" panose="020B0604020202020204" pitchFamily="34" charset="0"/>
              <a:buChar char="•"/>
            </a:pPr>
            <a:r>
              <a:rPr lang="fr-CA" dirty="0" smtClean="0"/>
              <a:t>Le travail social, comme discipline et profession s’est développé, en grande partie en réactions aux inégalités sociales et à leurs impacts sur la vie, la santé et le quotidien des personnes, tant au plan individuel que collectif.</a:t>
            </a:r>
          </a:p>
          <a:p>
            <a:pPr marL="173422" indent="-173422">
              <a:buFont typeface="Arial" panose="020B0604020202020204" pitchFamily="34" charset="0"/>
              <a:buChar char="•"/>
            </a:pPr>
            <a:r>
              <a:rPr lang="fr-CA" dirty="0" smtClean="0"/>
              <a:t>Par les travailleurs sociaux, parce que témoins, de par leur travail avec les personnes et les communautés, sont témoins au quotidien des répercussions réelles qu’ont les conditions de vie sur leurs qualité de vie,, leur santé et leur santé mentale</a:t>
            </a:r>
          </a:p>
          <a:p>
            <a:r>
              <a:rPr lang="fr-CA" dirty="0" smtClean="0"/>
              <a:t>Un courant dans lequel s’inscrit le travail social contemporain, le travail social international comme en témoigne les travaux de BYWATER et le réseau SWHIN (Social </a:t>
            </a:r>
            <a:r>
              <a:rPr lang="fr-CA" dirty="0" err="1"/>
              <a:t>W</a:t>
            </a:r>
            <a:r>
              <a:rPr lang="fr-CA" dirty="0" err="1" smtClean="0"/>
              <a:t>ork</a:t>
            </a:r>
            <a:r>
              <a:rPr lang="fr-CA" dirty="0" smtClean="0"/>
              <a:t> and </a:t>
            </a:r>
            <a:r>
              <a:rPr lang="fr-CA" dirty="0" err="1"/>
              <a:t>H</a:t>
            </a:r>
            <a:r>
              <a:rPr lang="fr-CA" dirty="0" err="1" smtClean="0"/>
              <a:t>ealth</a:t>
            </a:r>
            <a:r>
              <a:rPr lang="fr-CA" dirty="0" smtClean="0"/>
              <a:t> </a:t>
            </a:r>
            <a:r>
              <a:rPr lang="fr-CA" dirty="0" err="1"/>
              <a:t>I</a:t>
            </a:r>
            <a:r>
              <a:rPr lang="fr-CA" dirty="0" err="1" smtClean="0"/>
              <a:t>nequalities</a:t>
            </a:r>
            <a:r>
              <a:rPr lang="fr-CA" dirty="0" smtClean="0"/>
              <a:t> Network, la récente 7</a:t>
            </a:r>
            <a:r>
              <a:rPr lang="fr-CA" baseline="30000" dirty="0" smtClean="0"/>
              <a:t>ième</a:t>
            </a:r>
            <a:r>
              <a:rPr lang="fr-CA" dirty="0" smtClean="0"/>
              <a:t> conférence internationale sur le travail social en santé et en santé mentale tenue à la USC </a:t>
            </a:r>
            <a:r>
              <a:rPr lang="fr-CA" dirty="0" err="1" smtClean="0"/>
              <a:t>school</a:t>
            </a:r>
            <a:r>
              <a:rPr lang="fr-CA" dirty="0" smtClean="0"/>
              <a:t> of SW à LA, la prochaine conférence internationale à Melbourne « </a:t>
            </a:r>
            <a:r>
              <a:rPr lang="fr-CA" i="1" dirty="0" smtClean="0">
                <a:ea typeface="Calibri" panose="020F0502020204030204" pitchFamily="34" charset="0"/>
                <a:cs typeface="Times New Roman" panose="02020603050405020304" pitchFamily="18" charset="0"/>
              </a:rPr>
              <a:t>Joint </a:t>
            </a:r>
            <a:r>
              <a:rPr lang="fr-CA" i="1" dirty="0">
                <a:ea typeface="Calibri" panose="020F0502020204030204" pitchFamily="34" charset="0"/>
                <a:cs typeface="Times New Roman" panose="02020603050405020304" pitchFamily="18" charset="0"/>
              </a:rPr>
              <a:t>world </a:t>
            </a:r>
            <a:r>
              <a:rPr lang="fr-CA" i="1" dirty="0" err="1">
                <a:ea typeface="Calibri" panose="020F0502020204030204" pitchFamily="34" charset="0"/>
                <a:cs typeface="Times New Roman" panose="02020603050405020304" pitchFamily="18" charset="0"/>
              </a:rPr>
              <a:t>conference</a:t>
            </a:r>
            <a:r>
              <a:rPr lang="fr-CA" i="1" dirty="0">
                <a:ea typeface="Calibri" panose="020F0502020204030204" pitchFamily="34" charset="0"/>
                <a:cs typeface="Times New Roman" panose="02020603050405020304" pitchFamily="18" charset="0"/>
              </a:rPr>
              <a:t> on social </a:t>
            </a:r>
            <a:r>
              <a:rPr lang="fr-CA" i="1" dirty="0" err="1">
                <a:ea typeface="Calibri" panose="020F0502020204030204" pitchFamily="34" charset="0"/>
                <a:cs typeface="Times New Roman" panose="02020603050405020304" pitchFamily="18" charset="0"/>
              </a:rPr>
              <a:t>work</a:t>
            </a:r>
            <a:r>
              <a:rPr lang="fr-CA" i="1" dirty="0">
                <a:ea typeface="Calibri" panose="020F0502020204030204" pitchFamily="34" charset="0"/>
                <a:cs typeface="Times New Roman" panose="02020603050405020304" pitchFamily="18" charset="0"/>
              </a:rPr>
              <a:t>, </a:t>
            </a:r>
            <a:r>
              <a:rPr lang="fr-CA" i="1" dirty="0" err="1">
                <a:ea typeface="Calibri" panose="020F0502020204030204" pitchFamily="34" charset="0"/>
                <a:cs typeface="Times New Roman" panose="02020603050405020304" pitchFamily="18" charset="0"/>
              </a:rPr>
              <a:t>education</a:t>
            </a:r>
            <a:r>
              <a:rPr lang="fr-CA" i="1" dirty="0">
                <a:ea typeface="Calibri" panose="020F0502020204030204" pitchFamily="34" charset="0"/>
                <a:cs typeface="Times New Roman" panose="02020603050405020304" pitchFamily="18" charset="0"/>
              </a:rPr>
              <a:t> and social </a:t>
            </a:r>
            <a:r>
              <a:rPr lang="fr-CA" i="1" dirty="0" err="1">
                <a:ea typeface="Calibri" panose="020F0502020204030204" pitchFamily="34" charset="0"/>
                <a:cs typeface="Times New Roman" panose="02020603050405020304" pitchFamily="18" charset="0"/>
              </a:rPr>
              <a:t>development</a:t>
            </a:r>
            <a:r>
              <a:rPr lang="fr-CA" dirty="0">
                <a:ea typeface="Calibri" panose="020F0502020204030204" pitchFamily="34" charset="0"/>
                <a:cs typeface="Times New Roman" panose="02020603050405020304" pitchFamily="18" charset="0"/>
              </a:rPr>
              <a:t> </a:t>
            </a:r>
            <a:r>
              <a:rPr lang="fr-CA" dirty="0" smtClean="0">
                <a:ea typeface="Calibri" panose="020F0502020204030204" pitchFamily="34" charset="0"/>
                <a:cs typeface="Times New Roman" panose="02020603050405020304" pitchFamily="18" charset="0"/>
              </a:rPr>
              <a:t>», les écrits et travaux de la FITS (fédération internationale du travail social.</a:t>
            </a:r>
          </a:p>
          <a:p>
            <a:r>
              <a:rPr lang="fr-CA" dirty="0" smtClean="0">
                <a:ea typeface="Calibri" panose="020F0502020204030204" pitchFamily="34" charset="0"/>
                <a:cs typeface="Times New Roman" panose="02020603050405020304" pitchFamily="18" charset="0"/>
              </a:rPr>
              <a:t>Ce courant considère:</a:t>
            </a:r>
          </a:p>
          <a:p>
            <a:r>
              <a:rPr lang="fr-CA" dirty="0" smtClean="0">
                <a:ea typeface="Calibri" panose="020F0502020204030204" pitchFamily="34" charset="0"/>
                <a:cs typeface="Times New Roman" panose="02020603050405020304" pitchFamily="18" charset="0"/>
              </a:rPr>
              <a:t>La santé mentale comme beaucoup plus que l’absence de trouble, de handicaps</a:t>
            </a:r>
          </a:p>
          <a:p>
            <a:r>
              <a:rPr lang="fr-CA" dirty="0" smtClean="0">
                <a:ea typeface="Calibri" panose="020F0502020204030204" pitchFamily="34" charset="0"/>
                <a:cs typeface="Times New Roman" panose="02020603050405020304" pitchFamily="18" charset="0"/>
              </a:rPr>
              <a:t>Fondement du bien-être d’un individu et du bon fonctionnement d’une communauté</a:t>
            </a:r>
          </a:p>
          <a:p>
            <a:endParaRPr lang="fr-CA" dirty="0"/>
          </a:p>
        </p:txBody>
      </p:sp>
      <p:sp>
        <p:nvSpPr>
          <p:cNvPr id="4" name="Espace réservé du numéro de diapositive 3"/>
          <p:cNvSpPr>
            <a:spLocks noGrp="1"/>
          </p:cNvSpPr>
          <p:nvPr>
            <p:ph type="sldNum" sz="quarter" idx="10"/>
          </p:nvPr>
        </p:nvSpPr>
        <p:spPr/>
        <p:txBody>
          <a:bodyPr/>
          <a:lstStyle/>
          <a:p>
            <a:fld id="{D5CCDDA3-30B7-45CC-8769-A04CED3F6756}" type="slidenum">
              <a:rPr lang="fr-CA" smtClean="0"/>
              <a:t>3</a:t>
            </a:fld>
            <a:endParaRPr lang="fr-CA"/>
          </a:p>
        </p:txBody>
      </p:sp>
    </p:spTree>
    <p:extLst>
      <p:ext uri="{BB962C8B-B14F-4D97-AF65-F5344CB8AC3E}">
        <p14:creationId xmlns:p14="http://schemas.microsoft.com/office/powerpoint/2010/main" val="11839942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95008" y="4444861"/>
            <a:ext cx="5560060" cy="4436672"/>
          </a:xfrm>
        </p:spPr>
        <p:txBody>
          <a:bodyPr/>
          <a:lstStyle/>
          <a:p>
            <a:r>
              <a:rPr lang="fr-CA" dirty="0">
                <a:ea typeface="Calibri" panose="020F0502020204030204" pitchFamily="34" charset="0"/>
                <a:cs typeface="Times New Roman" panose="02020603050405020304" pitchFamily="18" charset="0"/>
              </a:rPr>
              <a:t>Que la santé est grandement influencée par les conditions dans lesquelles les personnes naissent, grandissent, vivent, travaillent et vieillissent, ainsi que le système de soins qui sont mis à leur disposition. À leur tour, les conditions dans lesquelles les gens vivent et meurent dépendent des forces politiques sociales et économiques.</a:t>
            </a:r>
          </a:p>
          <a:p>
            <a:endParaRPr lang="fr-CA" dirty="0">
              <a:ea typeface="Calibri" panose="020F0502020204030204" pitchFamily="34" charset="0"/>
              <a:cs typeface="Times New Roman" panose="02020603050405020304" pitchFamily="18" charset="0"/>
            </a:endParaRPr>
          </a:p>
          <a:p>
            <a:r>
              <a:rPr lang="fr-CA" dirty="0">
                <a:ea typeface="Calibri" panose="020F0502020204030204" pitchFamily="34" charset="0"/>
                <a:cs typeface="Times New Roman" panose="02020603050405020304" pitchFamily="18" charset="0"/>
              </a:rPr>
              <a:t>C’est ce qu’on entend par DSS. Il s’agit de la définition qu’en fait l’OMS et celle que nous retenons. Il s’agit aussi de celle qui est la plus connue en raison de l’importance des travaux menés par l’OMS, particulièrement de la Commission des déterminants sociaux de la santé avec le fameux rapport « Combler le fossé en une génération. Instaurer l’équité en agissant sur les déterminants sociaux de la santé. » (2009)</a:t>
            </a:r>
          </a:p>
          <a:p>
            <a:endParaRPr lang="fr-CA" dirty="0">
              <a:ea typeface="Calibri" panose="020F0502020204030204" pitchFamily="34" charset="0"/>
              <a:cs typeface="Times New Roman" panose="02020603050405020304" pitchFamily="18" charset="0"/>
            </a:endParaRPr>
          </a:p>
          <a:p>
            <a:r>
              <a:rPr lang="fr-CA" sz="1000" b="1" dirty="0">
                <a:ea typeface="Calibri" panose="020F0502020204030204" pitchFamily="34" charset="0"/>
                <a:cs typeface="Times New Roman" panose="02020603050405020304" pitchFamily="18" charset="0"/>
              </a:rPr>
              <a:t>Alain </a:t>
            </a:r>
            <a:r>
              <a:rPr lang="fr-CA" sz="1000" b="1" dirty="0" smtClean="0">
                <a:ea typeface="Calibri" panose="020F0502020204030204" pitchFamily="34" charset="0"/>
                <a:cs typeface="Times New Roman" panose="02020603050405020304" pitchFamily="18" charset="0"/>
              </a:rPr>
              <a:t>enchaîne… </a:t>
            </a:r>
            <a:r>
              <a:rPr lang="fr-CA" sz="1000" dirty="0" smtClean="0">
                <a:ea typeface="Calibri" panose="020F0502020204030204" pitchFamily="34" charset="0"/>
                <a:cs typeface="Times New Roman" panose="02020603050405020304" pitchFamily="18" charset="0"/>
              </a:rPr>
              <a:t>: </a:t>
            </a:r>
            <a:r>
              <a:rPr lang="fr-CA" sz="1000" dirty="0" smtClean="0"/>
              <a:t>Au </a:t>
            </a:r>
            <a:r>
              <a:rPr lang="fr-CA" sz="1000" dirty="0"/>
              <a:t>fond … les DSS réfèrent </a:t>
            </a:r>
            <a:r>
              <a:rPr lang="fr-CA" sz="1000" dirty="0" smtClean="0"/>
              <a:t>à des facteurs sociaux hors du champ spécifique de la santé mais qui ont un effet sur elle (</a:t>
            </a:r>
            <a:r>
              <a:rPr lang="fr-CA" sz="1000" dirty="0" err="1" smtClean="0"/>
              <a:t>Dorvil</a:t>
            </a:r>
            <a:r>
              <a:rPr lang="fr-CA" sz="1000" dirty="0" smtClean="0"/>
              <a:t>, 2013). On les désigne souvent dans la littérature comme étant les conditions sociales. En travail social, on réfère aux facteurs sociaux et environnementaux dont on a nommé certains, historiquement, les conditions objectives de vie (Bilodeau, 2005). </a:t>
            </a:r>
            <a:r>
              <a:rPr lang="fr-CA" sz="1000" dirty="0"/>
              <a:t>«</a:t>
            </a:r>
            <a:r>
              <a:rPr lang="fr-CA" sz="1000" dirty="0" smtClean="0"/>
              <a:t>Ainsi parler de déterminants sociaux de la santé, c’est dépasser le strict point de vue biomédical et considérer la santé comme un fait social.» (</a:t>
            </a:r>
            <a:r>
              <a:rPr lang="fr-CA" sz="1000" dirty="0" err="1" smtClean="0"/>
              <a:t>Dorvil</a:t>
            </a:r>
            <a:r>
              <a:rPr lang="fr-CA" sz="1000" dirty="0" smtClean="0"/>
              <a:t>, 2007).</a:t>
            </a:r>
          </a:p>
          <a:p>
            <a:pPr marL="171450" indent="-171450">
              <a:buFont typeface="Arial"/>
              <a:buChar char="•"/>
            </a:pPr>
            <a:r>
              <a:rPr lang="fr-CA" sz="1000" dirty="0" smtClean="0"/>
              <a:t>Plusieurs </a:t>
            </a:r>
            <a:r>
              <a:rPr lang="fr-CA" sz="1000" dirty="0"/>
              <a:t>nomenclatures existent </a:t>
            </a:r>
            <a:r>
              <a:rPr lang="fr-CA" sz="1000" dirty="0" smtClean="0"/>
              <a:t>et </a:t>
            </a:r>
            <a:r>
              <a:rPr lang="fr-CA" sz="1000" dirty="0"/>
              <a:t>varient selon les auteurs. Avons retenu celle de </a:t>
            </a:r>
            <a:r>
              <a:rPr lang="fr-CA" sz="1000" dirty="0" err="1"/>
              <a:t>Mikkonen</a:t>
            </a:r>
            <a:r>
              <a:rPr lang="fr-CA" sz="1000" dirty="0"/>
              <a:t> et </a:t>
            </a:r>
            <a:r>
              <a:rPr lang="fr-CA" sz="1000" dirty="0" smtClean="0"/>
              <a:t>Raphaël; elle présente l’avantage d’être assez opérationnelle pour </a:t>
            </a:r>
            <a:r>
              <a:rPr lang="fr-CA" sz="1000" dirty="0"/>
              <a:t>l’intervention (sociale) clinique. Elle comprend 14 déterminants (les voir</a:t>
            </a:r>
            <a:r>
              <a:rPr lang="fr-CA" sz="1000" dirty="0" smtClean="0"/>
              <a:t>). </a:t>
            </a:r>
          </a:p>
          <a:p>
            <a:pPr marL="171450" indent="-171450">
              <a:buFont typeface="Arial"/>
              <a:buChar char="•"/>
            </a:pPr>
            <a:r>
              <a:rPr lang="fr-CA" sz="1000" dirty="0" smtClean="0"/>
              <a:t>Note </a:t>
            </a:r>
            <a:r>
              <a:rPr lang="fr-CA" sz="1000" dirty="0"/>
              <a:t>sur certaines dénominations: sexe = genre et minorités sexuelles; race = </a:t>
            </a:r>
            <a:r>
              <a:rPr lang="fr-CA" sz="1000" dirty="0" smtClean="0"/>
              <a:t>ethnie. Pas </a:t>
            </a:r>
            <a:r>
              <a:rPr lang="fr-CA" sz="1000" dirty="0"/>
              <a:t>nécessairement de hiérarchie, interrelations (complexes) entre les déterminants; </a:t>
            </a:r>
            <a:r>
              <a:rPr lang="fr-CA" sz="1000" dirty="0" smtClean="0"/>
              <a:t>le revenu comme étant </a:t>
            </a:r>
            <a:r>
              <a:rPr lang="fr-CA" sz="1000" dirty="0"/>
              <a:t>fondamental parce qu’il permet l’accès à </a:t>
            </a:r>
            <a:r>
              <a:rPr lang="fr-CA" sz="1000" dirty="0" smtClean="0"/>
              <a:t>d’autres. Exemples…</a:t>
            </a:r>
          </a:p>
          <a:p>
            <a:pPr marL="171450" indent="-171450">
              <a:buFont typeface="Arial"/>
              <a:buChar char="•"/>
            </a:pPr>
            <a:r>
              <a:rPr lang="fr-CA" sz="1000" dirty="0" smtClean="0"/>
              <a:t>Certains bien documentés en santé mentale (revenu, logement, condition de travail, soutien social, capital social et exclusion sociale, etc.)</a:t>
            </a:r>
          </a:p>
          <a:p>
            <a:pPr marL="171450" indent="-171450">
              <a:buFont typeface="Arial"/>
              <a:buChar char="•"/>
            </a:pPr>
            <a:r>
              <a:rPr lang="fr-CA" sz="1000" dirty="0" smtClean="0">
                <a:ea typeface="Calibri" panose="020F0502020204030204" pitchFamily="34" charset="0"/>
                <a:cs typeface="Times New Roman" panose="02020603050405020304" pitchFamily="18" charset="0"/>
              </a:rPr>
              <a:t>Différentes facettes de chacun des déterminants: exemple, le logement</a:t>
            </a:r>
            <a:endParaRPr lang="fr-CA" sz="1000" dirty="0">
              <a:ea typeface="Calibri" panose="020F0502020204030204" pitchFamily="34" charset="0"/>
              <a:cs typeface="Times New Roman" panose="02020603050405020304" pitchFamily="18" charset="0"/>
            </a:endParaRPr>
          </a:p>
          <a:p>
            <a:endParaRPr lang="fr-CA" dirty="0"/>
          </a:p>
        </p:txBody>
      </p:sp>
      <p:sp>
        <p:nvSpPr>
          <p:cNvPr id="4" name="Espace réservé du numéro de diapositive 3"/>
          <p:cNvSpPr>
            <a:spLocks noGrp="1"/>
          </p:cNvSpPr>
          <p:nvPr>
            <p:ph type="sldNum" sz="quarter" idx="10"/>
          </p:nvPr>
        </p:nvSpPr>
        <p:spPr/>
        <p:txBody>
          <a:bodyPr/>
          <a:lstStyle/>
          <a:p>
            <a:fld id="{D5CCDDA3-30B7-45CC-8769-A04CED3F6756}" type="slidenum">
              <a:rPr lang="fr-CA" smtClean="0"/>
              <a:t>4</a:t>
            </a:fld>
            <a:endParaRPr lang="fr-CA"/>
          </a:p>
        </p:txBody>
      </p:sp>
    </p:spTree>
    <p:extLst>
      <p:ext uri="{BB962C8B-B14F-4D97-AF65-F5344CB8AC3E}">
        <p14:creationId xmlns:p14="http://schemas.microsoft.com/office/powerpoint/2010/main" val="9972629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95008" y="4444861"/>
            <a:ext cx="5560060" cy="4610239"/>
          </a:xfrm>
        </p:spPr>
        <p:txBody>
          <a:bodyPr/>
          <a:lstStyle/>
          <a:p>
            <a:r>
              <a:rPr lang="fr-CA" dirty="0" smtClean="0"/>
              <a:t>Plusieurs cadres conceptuels également, plusieurs modèles théoriques explicatifs fondés sur la prépondérance de plus en plus reconnue de la théorie de la causalité</a:t>
            </a:r>
          </a:p>
          <a:p>
            <a:endParaRPr lang="fr-CA" dirty="0" smtClean="0"/>
          </a:p>
          <a:p>
            <a:r>
              <a:rPr lang="fr-CA" dirty="0" smtClean="0"/>
              <a:t>Ces modèles ne s’excluent pas, au contraire; les modèles articulés sur l’hypothèse du stress comme médiateur entre les DSS et les capacités des personnes très présents dans la littérature (</a:t>
            </a:r>
            <a:r>
              <a:rPr lang="fr-CA" dirty="0" err="1" smtClean="0"/>
              <a:t>re</a:t>
            </a:r>
            <a:r>
              <a:rPr lang="fr-CA" dirty="0" smtClean="0"/>
              <a:t>: Patel), avec en plus le corolaire relié au sentiment de contrôle</a:t>
            </a:r>
          </a:p>
          <a:p>
            <a:endParaRPr lang="fr-CA" dirty="0" smtClean="0"/>
          </a:p>
          <a:p>
            <a:r>
              <a:rPr lang="fr-CA" dirty="0" smtClean="0"/>
              <a:t>Le cadre de </a:t>
            </a:r>
            <a:r>
              <a:rPr lang="fr-CA" dirty="0" err="1" smtClean="0"/>
              <a:t>Solar</a:t>
            </a:r>
            <a:r>
              <a:rPr lang="fr-CA" dirty="0" smtClean="0"/>
              <a:t> &amp; Irwin, élaboré au cours des années 2000 = intéressant à plusieurs points de vue, notamment pour illustrer les angles de prise (entry points) pour des actions sur les DSS en intervention clinique:</a:t>
            </a:r>
          </a:p>
          <a:p>
            <a:pPr marL="171450" indent="-171450">
              <a:buFontTx/>
              <a:buChar char="-"/>
            </a:pPr>
            <a:r>
              <a:rPr lang="fr-CA" dirty="0" smtClean="0"/>
              <a:t>Récapitulatif de plusieurs modèles antécédents</a:t>
            </a:r>
          </a:p>
          <a:p>
            <a:pPr marL="171450" indent="-171450">
              <a:buFontTx/>
              <a:buChar char="-"/>
            </a:pPr>
            <a:r>
              <a:rPr lang="fr-CA" dirty="0" smtClean="0"/>
              <a:t>Intégré aux travaux de l’OMS</a:t>
            </a:r>
          </a:p>
          <a:p>
            <a:pPr marL="171450" indent="-171450">
              <a:buFontTx/>
              <a:buChar char="-"/>
            </a:pPr>
            <a:r>
              <a:rPr lang="fr-CA" dirty="0" smtClean="0"/>
              <a:t>Repris par le Commissaire à la santé et au bien-être (quoique pas dans les recommandations)</a:t>
            </a:r>
          </a:p>
          <a:p>
            <a:pPr marL="171450" indent="-171450">
              <a:buFontTx/>
              <a:buChar char="-"/>
            </a:pPr>
            <a:r>
              <a:rPr lang="fr-CA" dirty="0" smtClean="0"/>
              <a:t>Distinction entre des déterminants structurels et des déterminants intermédiaires</a:t>
            </a:r>
          </a:p>
          <a:p>
            <a:pPr marL="171450" indent="-171450">
              <a:buFontTx/>
              <a:buChar char="-"/>
            </a:pPr>
            <a:r>
              <a:rPr lang="fr-CA" dirty="0" smtClean="0"/>
              <a:t>Les déterminants structurels (statut socioéconomique et gradient de la santé)</a:t>
            </a:r>
          </a:p>
          <a:p>
            <a:pPr marL="171450" indent="-171450">
              <a:buFontTx/>
              <a:buChar char="-"/>
            </a:pPr>
            <a:r>
              <a:rPr lang="fr-CA" dirty="0" smtClean="0"/>
              <a:t>Les déterminants intermédiaires (et liens avec les COV)</a:t>
            </a:r>
          </a:p>
          <a:p>
            <a:pPr marL="628650" lvl="1" indent="-171450">
              <a:buFontTx/>
              <a:buChar char="-"/>
            </a:pPr>
            <a:r>
              <a:rPr lang="fr-CA" dirty="0" smtClean="0"/>
              <a:t>Les conditions matérielles</a:t>
            </a:r>
          </a:p>
          <a:p>
            <a:pPr marL="628650" lvl="1" indent="-171450">
              <a:buFontTx/>
              <a:buChar char="-"/>
            </a:pPr>
            <a:r>
              <a:rPr lang="fr-CA" dirty="0" smtClean="0"/>
              <a:t>Les facteurs psychosociaux</a:t>
            </a:r>
          </a:p>
          <a:p>
            <a:pPr marL="171450" lvl="1" indent="-171450">
              <a:buFontTx/>
              <a:buChar char="-"/>
            </a:pPr>
            <a:r>
              <a:rPr lang="fr-CA" dirty="0" smtClean="0"/>
              <a:t>Notion </a:t>
            </a:r>
            <a:r>
              <a:rPr lang="fr-CA" dirty="0"/>
              <a:t>de transversalité même des déterminants structurels (différence entre visée structurelle, qui requiert une action systémique, et application avec marge de manœuvre dans la vie de la personne selon sa situation singulière</a:t>
            </a:r>
          </a:p>
          <a:p>
            <a:pPr marL="171450" indent="-171450">
              <a:buFontTx/>
              <a:buChar char="-"/>
            </a:pPr>
            <a:r>
              <a:rPr lang="fr-CA" dirty="0" smtClean="0"/>
              <a:t>C’est à ce niveau, et au niveau des déterminants intermédiaires, que se situent la zone d’action sur les DSS en intervention clinique; le fait qu’ils sont impliqués = aussi une donnée probante!</a:t>
            </a:r>
            <a:endParaRPr lang="fr-CA" dirty="0"/>
          </a:p>
        </p:txBody>
      </p:sp>
      <p:sp>
        <p:nvSpPr>
          <p:cNvPr id="4" name="Espace réservé du numéro de diapositive 3"/>
          <p:cNvSpPr>
            <a:spLocks noGrp="1"/>
          </p:cNvSpPr>
          <p:nvPr>
            <p:ph type="sldNum" sz="quarter" idx="10"/>
          </p:nvPr>
        </p:nvSpPr>
        <p:spPr/>
        <p:txBody>
          <a:bodyPr/>
          <a:lstStyle/>
          <a:p>
            <a:fld id="{D5CCDDA3-30B7-45CC-8769-A04CED3F6756}" type="slidenum">
              <a:rPr lang="fr-CA" smtClean="0"/>
              <a:t>5</a:t>
            </a:fld>
            <a:endParaRPr lang="fr-CA"/>
          </a:p>
        </p:txBody>
      </p:sp>
    </p:spTree>
    <p:extLst>
      <p:ext uri="{BB962C8B-B14F-4D97-AF65-F5344CB8AC3E}">
        <p14:creationId xmlns:p14="http://schemas.microsoft.com/office/powerpoint/2010/main" val="7842861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Malgré l’état des connaissances concernant les DSS, les recommandations de l’OMS qui déjà dans son rapport de 2001 statuait que le « </a:t>
            </a:r>
            <a:r>
              <a:rPr lang="fr-CA" i="1" u="sng" dirty="0" smtClean="0"/>
              <a:t>traitement approprié des troubles mentaux et du comportement consiste en un usage rationnel d’interventions pharmacologiques, psychologiques et psychosociales dans le cadre d’une prise en charge clinique judicieuse et bien intégrée »</a:t>
            </a:r>
          </a:p>
          <a:p>
            <a:endParaRPr lang="fr-CA" i="1" u="sng" dirty="0"/>
          </a:p>
          <a:p>
            <a:r>
              <a:rPr lang="fr-CA" dirty="0" smtClean="0"/>
              <a:t>On observe et constate que:</a:t>
            </a:r>
          </a:p>
          <a:p>
            <a:pPr marL="173422" indent="-173422">
              <a:buFont typeface="Arial" panose="020B0604020202020204" pitchFamily="34" charset="0"/>
              <a:buChar char="•"/>
            </a:pPr>
            <a:r>
              <a:rPr lang="fr-CA" dirty="0" smtClean="0"/>
              <a:t>Au Québec, les balises cliniques axées sur un modèle de soins presqu’exclusivement pharmacologique et psychologique pour répondre aux besoins des personnes aux prises avec des problèmes de santé mentale</a:t>
            </a:r>
          </a:p>
          <a:p>
            <a:pPr marL="173422" indent="-173422">
              <a:buFont typeface="Arial" panose="020B0604020202020204" pitchFamily="34" charset="0"/>
              <a:buChar char="•"/>
            </a:pPr>
            <a:r>
              <a:rPr lang="fr-CA" dirty="0" smtClean="0"/>
              <a:t>On parle de l’importance des DSS, pourtant les recommandations qui touchent les services directs aux personnes ne reprennent plus le concept. Les interventions cliniques qui ciblent les DSS sont occultés de l’offre de services. Les DSS deviennent essentiellement l’affaire de l’action communautaire, de la santé publique et des politiques sociales</a:t>
            </a:r>
          </a:p>
          <a:p>
            <a:pPr marL="173422" indent="-173422">
              <a:buFont typeface="Arial" panose="020B0604020202020204" pitchFamily="34" charset="0"/>
              <a:buChar char="•"/>
            </a:pPr>
            <a:r>
              <a:rPr lang="fr-CA" dirty="0" smtClean="0"/>
              <a:t>Orientation des services basée aussi sur les données probantes. Il existe bien des données probantes des DSS, mais ne sont reconnues probantes que les données ayant un niveau de preuve élevé, les données ROBUSTES. En fait on parle de données issues des essais cliniques randomisés. Les tenants de la recherche sociale expliquent bien la difficulté de produire des données probantes, de ce type en lien avec les déterminants sociaux. Pour comprendre la réalité des personnes et des communautés et leurs besoins en lien avec ces déterminants, il faut en comprendre le contexte dans lequel ils s’inscrivent et agissent. On ne peut instrumentaliser les déterminants sociaux. </a:t>
            </a:r>
          </a:p>
          <a:p>
            <a:pPr marL="173422" indent="-173422">
              <a:buFont typeface="Arial" panose="020B0604020202020204" pitchFamily="34" charset="0"/>
              <a:buChar char="•"/>
            </a:pPr>
            <a:r>
              <a:rPr lang="fr-CA" dirty="0" smtClean="0"/>
              <a:t>Enfin toute la question des logiques de performance, de productivité, d’autonomisation et d’épanouissement personnel qui est le construit social de nos société contemporaines occidentales et sur lequel se fonde l’analyse de problème pourtant sociaux tels que la santé mentale. On se retrouve avec une tendance à favoriser davantage les interventions psychologisantes, axées sur la personnes dans l’explication du problème que dans la solution.</a:t>
            </a:r>
          </a:p>
          <a:p>
            <a:endParaRPr lang="fr-CA" dirty="0"/>
          </a:p>
        </p:txBody>
      </p:sp>
      <p:sp>
        <p:nvSpPr>
          <p:cNvPr id="4" name="Espace réservé du numéro de diapositive 3"/>
          <p:cNvSpPr>
            <a:spLocks noGrp="1"/>
          </p:cNvSpPr>
          <p:nvPr>
            <p:ph type="sldNum" sz="quarter" idx="10"/>
          </p:nvPr>
        </p:nvSpPr>
        <p:spPr/>
        <p:txBody>
          <a:bodyPr/>
          <a:lstStyle/>
          <a:p>
            <a:fld id="{D5CCDDA3-30B7-45CC-8769-A04CED3F6756}" type="slidenum">
              <a:rPr lang="fr-CA" smtClean="0"/>
              <a:t>6</a:t>
            </a:fld>
            <a:endParaRPr lang="fr-CA" dirty="0"/>
          </a:p>
        </p:txBody>
      </p:sp>
    </p:spTree>
    <p:extLst>
      <p:ext uri="{BB962C8B-B14F-4D97-AF65-F5344CB8AC3E}">
        <p14:creationId xmlns:p14="http://schemas.microsoft.com/office/powerpoint/2010/main" val="281909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Arial"/>
              <a:buChar char="•"/>
            </a:pPr>
            <a:r>
              <a:rPr lang="fr-CA" dirty="0" smtClean="0"/>
              <a:t>L’appel des appels … une expression de V. De </a:t>
            </a:r>
            <a:r>
              <a:rPr lang="fr-CA" dirty="0" err="1" smtClean="0"/>
              <a:t>Gaulejac</a:t>
            </a:r>
            <a:r>
              <a:rPr lang="fr-CA" dirty="0" smtClean="0"/>
              <a:t> dans le cadre du Symposium… un clin d’œil!</a:t>
            </a:r>
          </a:p>
          <a:p>
            <a:endParaRPr lang="fr-CA" dirty="0"/>
          </a:p>
          <a:p>
            <a:pPr marL="171450" indent="-171450">
              <a:buFont typeface="Arial"/>
              <a:buChar char="•"/>
            </a:pPr>
            <a:r>
              <a:rPr lang="fr-CA" dirty="0" smtClean="0"/>
              <a:t>Volonté de répondre à l’appel de l’OMS dans Combler le fossé, l’appel à agir sur els déterminants sociaux de la santé et à réduire les inégalités sociales de santé</a:t>
            </a:r>
          </a:p>
          <a:p>
            <a:pPr marL="171450" indent="-171450">
              <a:buFont typeface="Arial"/>
              <a:buChar char="•"/>
            </a:pPr>
            <a:endParaRPr lang="fr-CA" dirty="0"/>
          </a:p>
          <a:p>
            <a:pPr marL="171450" indent="-171450">
              <a:buFont typeface="Arial"/>
              <a:buChar char="•"/>
            </a:pPr>
            <a:r>
              <a:rPr lang="fr-CA" dirty="0" smtClean="0"/>
              <a:t>Ainsi notre engagement: </a:t>
            </a:r>
            <a:r>
              <a:rPr lang="fr-CA" dirty="0"/>
              <a:t>M</a:t>
            </a:r>
            <a:r>
              <a:rPr lang="fr-CA" dirty="0" smtClean="0"/>
              <a:t>ettre, dans le sens de … </a:t>
            </a:r>
          </a:p>
          <a:p>
            <a:pPr marL="628650" lvl="1" indent="-171450">
              <a:buFont typeface="Arial"/>
              <a:buChar char="•"/>
            </a:pPr>
            <a:r>
              <a:rPr lang="fr-CA" dirty="0" smtClean="0"/>
              <a:t>Revaloriser l’importance de placer les DSS au cœur des préoccupations, de l’analyse, des actions et interventions de la pratique des travailleurs sociaux</a:t>
            </a:r>
          </a:p>
          <a:p>
            <a:pPr marL="628650" lvl="1" indent="-171450">
              <a:buFont typeface="Arial"/>
              <a:buChar char="•"/>
            </a:pPr>
            <a:r>
              <a:rPr lang="fr-CA" dirty="0"/>
              <a:t>R</a:t>
            </a:r>
            <a:r>
              <a:rPr lang="fr-CA" dirty="0" smtClean="0"/>
              <a:t>appeler qu’il est essentiel de prendre en compte les DSS  tant dans l’analyse ou l’évaluation de la situation de la personne de manière explicite, ainsi que dans les cibles d’intervention possibles et à proposer à la personne</a:t>
            </a:r>
          </a:p>
          <a:p>
            <a:pPr marL="1085850" lvl="2" indent="-171450">
              <a:buFont typeface="Arial"/>
              <a:buChar char="•"/>
            </a:pPr>
            <a:r>
              <a:rPr lang="fr-CA" dirty="0" smtClean="0"/>
              <a:t>au niveau de l’équipe de 1</a:t>
            </a:r>
            <a:r>
              <a:rPr lang="fr-CA" baseline="30000" dirty="0" smtClean="0"/>
              <a:t>e</a:t>
            </a:r>
            <a:r>
              <a:rPr lang="fr-CA" dirty="0" smtClean="0"/>
              <a:t> ligne que de 2</a:t>
            </a:r>
            <a:r>
              <a:rPr lang="fr-CA" baseline="30000" dirty="0" smtClean="0"/>
              <a:t>e</a:t>
            </a:r>
            <a:r>
              <a:rPr lang="fr-CA" dirty="0" smtClean="0"/>
              <a:t> ligne et ce, en lien avec les ressources de la communauté en santé mentale</a:t>
            </a:r>
          </a:p>
          <a:p>
            <a:pPr marL="1085850" lvl="2" indent="-171450">
              <a:buFont typeface="Arial"/>
              <a:buChar char="•"/>
            </a:pPr>
            <a:r>
              <a:rPr lang="fr-CA" dirty="0" smtClean="0"/>
              <a:t>mais également plus largement dans une perspective intersectorielle</a:t>
            </a:r>
            <a:endParaRPr lang="fr-CA" dirty="0"/>
          </a:p>
        </p:txBody>
      </p:sp>
      <p:sp>
        <p:nvSpPr>
          <p:cNvPr id="4" name="Espace réservé du numéro de diapositive 3"/>
          <p:cNvSpPr>
            <a:spLocks noGrp="1"/>
          </p:cNvSpPr>
          <p:nvPr>
            <p:ph type="sldNum" sz="quarter" idx="10"/>
          </p:nvPr>
        </p:nvSpPr>
        <p:spPr/>
        <p:txBody>
          <a:bodyPr/>
          <a:lstStyle/>
          <a:p>
            <a:fld id="{D5CCDDA3-30B7-45CC-8769-A04CED3F6756}" type="slidenum">
              <a:rPr lang="fr-CA" smtClean="0"/>
              <a:t>7</a:t>
            </a:fld>
            <a:endParaRPr lang="fr-CA"/>
          </a:p>
        </p:txBody>
      </p:sp>
    </p:spTree>
    <p:extLst>
      <p:ext uri="{BB962C8B-B14F-4D97-AF65-F5344CB8AC3E}">
        <p14:creationId xmlns:p14="http://schemas.microsoft.com/office/powerpoint/2010/main" val="9244499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95008" y="4444861"/>
            <a:ext cx="5560060" cy="3971006"/>
          </a:xfrm>
        </p:spPr>
        <p:txBody>
          <a:bodyPr/>
          <a:lstStyle/>
          <a:p>
            <a:r>
              <a:rPr lang="fr-CA" dirty="0" smtClean="0"/>
              <a:t>Des exemples d’action posées en ce sens:</a:t>
            </a:r>
          </a:p>
          <a:p>
            <a:pPr marL="171450" indent="-171450">
              <a:buFontTx/>
              <a:buChar char="-"/>
            </a:pPr>
            <a:r>
              <a:rPr lang="fr-CA" sz="1100" dirty="0"/>
              <a:t>Les travaux </a:t>
            </a:r>
            <a:r>
              <a:rPr lang="fr-CA" sz="1100" dirty="0" smtClean="0"/>
              <a:t>réalisés </a:t>
            </a:r>
            <a:r>
              <a:rPr lang="fr-CA" sz="1100" dirty="0"/>
              <a:t>dans le cadre de la modernisation du système professionnel dans le domaine de la santé mentale et des relations humaines (PL 21), avec l’accent placé sur l’importance des facteurs sociaux, concrétisé dans la notion de fonctionnement social autour de laquelle s’articule le champ d’exercice</a:t>
            </a:r>
          </a:p>
          <a:p>
            <a:pPr marL="171450" indent="-171450">
              <a:buFontTx/>
              <a:buChar char="-"/>
            </a:pPr>
            <a:r>
              <a:rPr lang="fr-CA" sz="1100" dirty="0" smtClean="0"/>
              <a:t>Le Colloque de l’OTSTCFQ de 2009 dont le thème était «Oser agir», avec madame Monique Bégin comme invitée pour une conférence portant sur le Rapport que la Commission sur les DSS que l’OMS s’apprêtait ou venait de rendre public; madame Bégin faisait partie de la Commission des DSS de l’OMS</a:t>
            </a:r>
          </a:p>
          <a:p>
            <a:pPr marL="171450" indent="-171450">
              <a:buFontTx/>
              <a:buChar char="-"/>
            </a:pPr>
            <a:r>
              <a:rPr lang="fr-CA" sz="1100" dirty="0" smtClean="0"/>
              <a:t>Les commentaires sur le projet de Protocole Pour faire face à la dépression…</a:t>
            </a:r>
          </a:p>
          <a:p>
            <a:pPr marL="171450" indent="-171450">
              <a:buFontTx/>
              <a:buChar char="-"/>
            </a:pPr>
            <a:r>
              <a:rPr lang="fr-CA" sz="1100" dirty="0" smtClean="0"/>
              <a:t>La réalisation d’un dossier sur Travail social et santé mentale, sur invitation, à </a:t>
            </a:r>
            <a:r>
              <a:rPr lang="fr-CA" sz="1100" dirty="0" err="1" smtClean="0"/>
              <a:t>Qualaxia</a:t>
            </a:r>
            <a:r>
              <a:rPr lang="fr-CA" sz="1100" dirty="0"/>
              <a:t> </a:t>
            </a:r>
            <a:r>
              <a:rPr lang="fr-CA" sz="1100" dirty="0" smtClean="0"/>
              <a:t>en 2012 suite à la publication du Protocole de soins: un blogue «La santé mentale, une réalité éminemment sociale» et un Quintessence «Agir sur les déterminants sociaux, un impératif auquel participe le travail social»; nous continuons d’alimenter le dossier</a:t>
            </a:r>
          </a:p>
          <a:p>
            <a:pPr marL="171450" indent="-171450">
              <a:buFontTx/>
              <a:buChar char="-"/>
            </a:pPr>
            <a:r>
              <a:rPr lang="fr-CA" sz="1100" dirty="0" smtClean="0"/>
              <a:t>La publication d’un Énoncé de position de l’Ordre sur l’intervention sociale en santé mentale / dans une perspective professionnelle … dans le cadre d’un Symposium portant sur Santé mentale et intervention sociale en octobre 2013</a:t>
            </a:r>
          </a:p>
          <a:p>
            <a:pPr marL="171450" indent="-171450">
              <a:buFontTx/>
              <a:buChar char="-"/>
            </a:pPr>
            <a:r>
              <a:rPr lang="fr-CA" sz="1100" dirty="0" smtClean="0"/>
              <a:t>La mention de l’importance que le prochain Plan d’action en santé mentale (2014-2020) inclut notamment comme principe directeur l’action sur les DSS, et cela en écho ou en convergence avec le RRASM qui soulève cet enjeu également depuis quelques années (interventions du Président lors de la consultation initiée par le Dr Réjean Hébert en janvier dernier + dans une lettre lui étant adressée) </a:t>
            </a:r>
            <a:endParaRPr lang="fr-CA" sz="1100" dirty="0"/>
          </a:p>
        </p:txBody>
      </p:sp>
      <p:sp>
        <p:nvSpPr>
          <p:cNvPr id="4" name="Espace réservé du numéro de diapositive 3"/>
          <p:cNvSpPr>
            <a:spLocks noGrp="1"/>
          </p:cNvSpPr>
          <p:nvPr>
            <p:ph type="sldNum" sz="quarter" idx="10"/>
          </p:nvPr>
        </p:nvSpPr>
        <p:spPr/>
        <p:txBody>
          <a:bodyPr/>
          <a:lstStyle/>
          <a:p>
            <a:fld id="{D5CCDDA3-30B7-45CC-8769-A04CED3F6756}" type="slidenum">
              <a:rPr lang="fr-CA" smtClean="0"/>
              <a:t>8</a:t>
            </a:fld>
            <a:endParaRPr lang="fr-CA"/>
          </a:p>
        </p:txBody>
      </p:sp>
    </p:spTree>
    <p:extLst>
      <p:ext uri="{BB962C8B-B14F-4D97-AF65-F5344CB8AC3E}">
        <p14:creationId xmlns:p14="http://schemas.microsoft.com/office/powerpoint/2010/main" val="39014821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3422" indent="-173422">
              <a:buFont typeface="Arial" panose="020B0604020202020204" pitchFamily="34" charset="0"/>
              <a:buChar char="•"/>
            </a:pPr>
            <a:r>
              <a:rPr lang="fr-CA" dirty="0" smtClean="0"/>
              <a:t>En conclusion voici les principaux messages que nous nous engageons à défendre et faire valoir, comme instance et regroupement auprès de nos partenaires, nos collaborateurs, nos vis-à-vis, nos membres et la population en général.</a:t>
            </a:r>
          </a:p>
          <a:p>
            <a:pPr marL="173422" indent="-173422">
              <a:buFont typeface="Arial" panose="020B0604020202020204" pitchFamily="34" charset="0"/>
              <a:buChar char="•"/>
            </a:pPr>
            <a:endParaRPr lang="fr-CA" dirty="0"/>
          </a:p>
          <a:p>
            <a:pPr marL="173422" indent="-173422">
              <a:buFont typeface="Arial" panose="020B0604020202020204" pitchFamily="34" charset="0"/>
              <a:buChar char="•"/>
            </a:pPr>
            <a:r>
              <a:rPr lang="fr-CA" dirty="0" smtClean="0"/>
              <a:t>Il est nécessaire d’intégrer les DSS non seulement dans l’analyse des problèmes de santé mentale, mais également dans le traitement</a:t>
            </a:r>
          </a:p>
          <a:p>
            <a:pPr marL="173422" indent="-173422">
              <a:buFont typeface="Arial" panose="020B0604020202020204" pitchFamily="34" charset="0"/>
              <a:buChar char="•"/>
            </a:pPr>
            <a:endParaRPr lang="fr-CA" dirty="0"/>
          </a:p>
          <a:p>
            <a:pPr marL="173422" indent="-173422">
              <a:buFont typeface="Arial" panose="020B0604020202020204" pitchFamily="34" charset="0"/>
              <a:buChar char="•"/>
            </a:pPr>
            <a:r>
              <a:rPr lang="fr-CA" dirty="0" smtClean="0"/>
              <a:t>L’intervention sociale constitue une contribution essentielle en ce sens</a:t>
            </a:r>
          </a:p>
          <a:p>
            <a:pPr marL="173422" indent="-173422">
              <a:buFont typeface="Arial" panose="020B0604020202020204" pitchFamily="34" charset="0"/>
              <a:buChar char="•"/>
            </a:pPr>
            <a:endParaRPr lang="fr-CA" dirty="0"/>
          </a:p>
          <a:p>
            <a:pPr marL="173422" indent="-173422">
              <a:buFont typeface="Arial" panose="020B0604020202020204" pitchFamily="34" charset="0"/>
              <a:buChar char="•"/>
            </a:pPr>
            <a:r>
              <a:rPr lang="fr-CA" dirty="0" smtClean="0"/>
              <a:t>L’intervention sociale doit être considérée parmi les pratiques essentielles en matière de santé mentale dans une perspective de PROMOTION, PRÉVENTION, TRAITEMENT ET READAPTATION</a:t>
            </a:r>
            <a:endParaRPr lang="fr-CA" dirty="0"/>
          </a:p>
        </p:txBody>
      </p:sp>
      <p:sp>
        <p:nvSpPr>
          <p:cNvPr id="4" name="Espace réservé du numéro de diapositive 3"/>
          <p:cNvSpPr>
            <a:spLocks noGrp="1"/>
          </p:cNvSpPr>
          <p:nvPr>
            <p:ph type="sldNum" sz="quarter" idx="10"/>
          </p:nvPr>
        </p:nvSpPr>
        <p:spPr/>
        <p:txBody>
          <a:bodyPr/>
          <a:lstStyle/>
          <a:p>
            <a:fld id="{D5CCDDA3-30B7-45CC-8769-A04CED3F6756}" type="slidenum">
              <a:rPr lang="fr-CA" smtClean="0"/>
              <a:t>9</a:t>
            </a:fld>
            <a:endParaRPr lang="fr-CA"/>
          </a:p>
        </p:txBody>
      </p:sp>
    </p:spTree>
    <p:extLst>
      <p:ext uri="{BB962C8B-B14F-4D97-AF65-F5344CB8AC3E}">
        <p14:creationId xmlns:p14="http://schemas.microsoft.com/office/powerpoint/2010/main" val="1087413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1"/>
            <a:ext cx="10363200" cy="4571999"/>
          </a:xfrm>
        </p:spPr>
        <p:txBody>
          <a:bodyPr anchor="ctr">
            <a:noAutofit/>
          </a:bodyPr>
          <a:lstStyle>
            <a:lvl1pPr>
              <a:lnSpc>
                <a:spcPct val="100000"/>
              </a:lnSpc>
              <a:defRPr sz="8800" spc="-80" baseline="0">
                <a:solidFill>
                  <a:schemeClr val="tx1"/>
                </a:solidFill>
              </a:defRPr>
            </a:lvl1pPr>
          </a:lstStyle>
          <a:p>
            <a:r>
              <a:rPr lang="fr-CA" smtClean="0"/>
              <a:t>Cliquez et modifiez le titre</a:t>
            </a:r>
            <a:endParaRPr lang="en-US" dirty="0"/>
          </a:p>
        </p:txBody>
      </p:sp>
      <p:sp>
        <p:nvSpPr>
          <p:cNvPr id="3" name="Subtitle 2"/>
          <p:cNvSpPr>
            <a:spLocks noGrp="1"/>
          </p:cNvSpPr>
          <p:nvPr>
            <p:ph type="subTitle" idx="1"/>
          </p:nvPr>
        </p:nvSpPr>
        <p:spPr>
          <a:xfrm>
            <a:off x="609600" y="4800600"/>
            <a:ext cx="9144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A" smtClean="0"/>
              <a:t>Cliquez pour modifier le style des sous-titres du masque</a:t>
            </a:r>
            <a:endParaRPr lang="en-US" dirty="0"/>
          </a:p>
        </p:txBody>
      </p:sp>
      <p:sp>
        <p:nvSpPr>
          <p:cNvPr id="4" name="Date Placeholder 3"/>
          <p:cNvSpPr>
            <a:spLocks noGrp="1"/>
          </p:cNvSpPr>
          <p:nvPr>
            <p:ph type="dt" sz="half" idx="10"/>
          </p:nvPr>
        </p:nvSpPr>
        <p:spPr/>
        <p:txBody>
          <a:bodyPr/>
          <a:lstStyle/>
          <a:p>
            <a:fld id="{81148E2D-8D0D-4306-A5D1-8F5297CBE052}" type="datetimeFigureOut">
              <a:rPr lang="fr-CA" smtClean="0"/>
              <a:t>2014-06-25</a:t>
            </a:fld>
            <a:endParaRPr lang="fr-CA"/>
          </a:p>
        </p:txBody>
      </p:sp>
      <p:sp>
        <p:nvSpPr>
          <p:cNvPr id="5" name="Footer Placeholder 4"/>
          <p:cNvSpPr>
            <a:spLocks noGrp="1"/>
          </p:cNvSpPr>
          <p:nvPr>
            <p:ph type="ftr" sz="quarter" idx="11"/>
          </p:nvPr>
        </p:nvSpPr>
        <p:spPr/>
        <p:txBody>
          <a:bodyPr/>
          <a:lstStyle/>
          <a:p>
            <a:endParaRPr lang="fr-CA"/>
          </a:p>
        </p:txBody>
      </p:sp>
      <p:sp>
        <p:nvSpPr>
          <p:cNvPr id="9" name="Rectangle 8"/>
          <p:cNvSpPr/>
          <p:nvPr/>
        </p:nvSpPr>
        <p:spPr>
          <a:xfrm>
            <a:off x="12001499" y="4846320"/>
            <a:ext cx="190501"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2001499" y="0"/>
            <a:ext cx="190501"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717908A9-3B3F-419E-9586-4DA70966B7C9}" type="slidenum">
              <a:rPr lang="fr-CA" smtClean="0"/>
              <a:t>‹N°›</a:t>
            </a:fld>
            <a:endParaRPr lang="fr-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Cliquez et modifiez le titre</a:t>
            </a:r>
            <a:endParaRPr lang="en-US"/>
          </a:p>
        </p:txBody>
      </p:sp>
      <p:sp>
        <p:nvSpPr>
          <p:cNvPr id="3" name="Vertical Text Placeholder 2"/>
          <p:cNvSpPr>
            <a:spLocks noGrp="1"/>
          </p:cNvSpPr>
          <p:nvPr>
            <p:ph type="body" orient="vert" idx="1"/>
          </p:nvPr>
        </p:nvSpPr>
        <p:spPr/>
        <p:txBody>
          <a:bodyPr vert="eaVert"/>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en-US"/>
          </a:p>
        </p:txBody>
      </p:sp>
      <p:sp>
        <p:nvSpPr>
          <p:cNvPr id="4" name="Date Placeholder 3"/>
          <p:cNvSpPr>
            <a:spLocks noGrp="1"/>
          </p:cNvSpPr>
          <p:nvPr>
            <p:ph type="dt" sz="half" idx="10"/>
          </p:nvPr>
        </p:nvSpPr>
        <p:spPr/>
        <p:txBody>
          <a:bodyPr/>
          <a:lstStyle/>
          <a:p>
            <a:fld id="{81148E2D-8D0D-4306-A5D1-8F5297CBE052}" type="datetimeFigureOut">
              <a:rPr lang="fr-CA" smtClean="0"/>
              <a:t>2014-06-25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17908A9-3B3F-419E-9586-4DA70966B7C9}" type="slidenum">
              <a:rPr lang="fr-CA" smtClean="0"/>
              <a:t>‹N°›</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fr-CA" smtClean="0"/>
              <a:t>Cliquez et modifiez le titre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en-US"/>
          </a:p>
        </p:txBody>
      </p:sp>
      <p:sp>
        <p:nvSpPr>
          <p:cNvPr id="4" name="Date Placeholder 3"/>
          <p:cNvSpPr>
            <a:spLocks noGrp="1"/>
          </p:cNvSpPr>
          <p:nvPr>
            <p:ph type="dt" sz="half" idx="10"/>
          </p:nvPr>
        </p:nvSpPr>
        <p:spPr/>
        <p:txBody>
          <a:bodyPr/>
          <a:lstStyle/>
          <a:p>
            <a:fld id="{81148E2D-8D0D-4306-A5D1-8F5297CBE052}" type="datetimeFigureOut">
              <a:rPr lang="fr-CA" smtClean="0"/>
              <a:t>2014-06-25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17908A9-3B3F-419E-9586-4DA70966B7C9}" type="slidenum">
              <a:rPr lang="fr-CA" smtClean="0"/>
              <a:t>‹N°›</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Cliquez et modifiez le titre</a:t>
            </a:r>
            <a:endParaRPr lang="en-US"/>
          </a:p>
        </p:txBody>
      </p:sp>
      <p:sp>
        <p:nvSpPr>
          <p:cNvPr id="3" name="Content Placeholder 2"/>
          <p:cNvSpPr>
            <a:spLocks noGrp="1"/>
          </p:cNvSpPr>
          <p:nvPr>
            <p:ph idx="1"/>
          </p:nvPr>
        </p:nvSpPr>
        <p:spPr/>
        <p:txBody>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en-US" dirty="0"/>
          </a:p>
        </p:txBody>
      </p:sp>
      <p:sp>
        <p:nvSpPr>
          <p:cNvPr id="4" name="Date Placeholder 3"/>
          <p:cNvSpPr>
            <a:spLocks noGrp="1"/>
          </p:cNvSpPr>
          <p:nvPr>
            <p:ph type="dt" sz="half" idx="10"/>
          </p:nvPr>
        </p:nvSpPr>
        <p:spPr/>
        <p:txBody>
          <a:bodyPr/>
          <a:lstStyle/>
          <a:p>
            <a:fld id="{81148E2D-8D0D-4306-A5D1-8F5297CBE052}" type="datetimeFigureOut">
              <a:rPr lang="fr-CA" smtClean="0"/>
              <a:t>2014-06-25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17908A9-3B3F-419E-9586-4DA70966B7C9}" type="slidenum">
              <a:rPr lang="fr-CA" smtClean="0"/>
              <a:t>‹N°›</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447801"/>
            <a:ext cx="10363200" cy="4321175"/>
          </a:xfrm>
        </p:spPr>
        <p:txBody>
          <a:bodyPr anchor="ctr">
            <a:noAutofit/>
          </a:bodyPr>
          <a:lstStyle>
            <a:lvl1pPr algn="l">
              <a:lnSpc>
                <a:spcPct val="100000"/>
              </a:lnSpc>
              <a:defRPr sz="8800" b="0" cap="all" spc="-80" baseline="0">
                <a:solidFill>
                  <a:schemeClr val="tx1"/>
                </a:solidFill>
              </a:defRPr>
            </a:lvl1pPr>
          </a:lstStyle>
          <a:p>
            <a:r>
              <a:rPr lang="fr-CA" smtClean="0"/>
              <a:t>Cliquez et modifiez le titre</a:t>
            </a:r>
            <a:endParaRPr lang="en-US" dirty="0"/>
          </a:p>
        </p:txBody>
      </p:sp>
      <p:sp>
        <p:nvSpPr>
          <p:cNvPr id="3" name="Text Placeholder 2"/>
          <p:cNvSpPr>
            <a:spLocks noGrp="1"/>
          </p:cNvSpPr>
          <p:nvPr>
            <p:ph type="body" idx="1"/>
          </p:nvPr>
        </p:nvSpPr>
        <p:spPr>
          <a:xfrm>
            <a:off x="609600" y="228601"/>
            <a:ext cx="103632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A" smtClean="0"/>
              <a:t>Cliquez pour modifier les styles du texte du masque</a:t>
            </a:r>
          </a:p>
        </p:txBody>
      </p:sp>
      <p:sp>
        <p:nvSpPr>
          <p:cNvPr id="7" name="Date Placeholder 6"/>
          <p:cNvSpPr>
            <a:spLocks noGrp="1"/>
          </p:cNvSpPr>
          <p:nvPr>
            <p:ph type="dt" sz="half" idx="10"/>
          </p:nvPr>
        </p:nvSpPr>
        <p:spPr/>
        <p:txBody>
          <a:bodyPr/>
          <a:lstStyle/>
          <a:p>
            <a:fld id="{81148E2D-8D0D-4306-A5D1-8F5297CBE052}" type="datetimeFigureOut">
              <a:rPr lang="fr-CA" smtClean="0"/>
              <a:t>2014-06-25</a:t>
            </a:fld>
            <a:endParaRPr lang="fr-CA"/>
          </a:p>
        </p:txBody>
      </p:sp>
      <p:sp>
        <p:nvSpPr>
          <p:cNvPr id="8" name="Slide Number Placeholder 7"/>
          <p:cNvSpPr>
            <a:spLocks noGrp="1"/>
          </p:cNvSpPr>
          <p:nvPr>
            <p:ph type="sldNum" sz="quarter" idx="11"/>
          </p:nvPr>
        </p:nvSpPr>
        <p:spPr/>
        <p:txBody>
          <a:bodyPr/>
          <a:lstStyle/>
          <a:p>
            <a:fld id="{717908A9-3B3F-419E-9586-4DA70966B7C9}" type="slidenum">
              <a:rPr lang="fr-CA" smtClean="0"/>
              <a:t>‹N°›</a:t>
            </a:fld>
            <a:endParaRPr lang="fr-CA"/>
          </a:p>
        </p:txBody>
      </p:sp>
      <p:sp>
        <p:nvSpPr>
          <p:cNvPr id="9" name="Footer Placeholder 8"/>
          <p:cNvSpPr>
            <a:spLocks noGrp="1"/>
          </p:cNvSpPr>
          <p:nvPr>
            <p:ph type="ftr" sz="quarter" idx="12"/>
          </p:nvPr>
        </p:nvSpPr>
        <p:spPr/>
        <p:txBody>
          <a:bodyPr/>
          <a:lstStyle/>
          <a:p>
            <a:endParaRPr lang="fr-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Cliquez et modifiez le titre</a:t>
            </a:r>
            <a:endParaRPr lang="en-US"/>
          </a:p>
        </p:txBody>
      </p:sp>
      <p:sp>
        <p:nvSpPr>
          <p:cNvPr id="3" name="Content Placeholder 2"/>
          <p:cNvSpPr>
            <a:spLocks noGrp="1"/>
          </p:cNvSpPr>
          <p:nvPr>
            <p:ph sz="half" idx="1"/>
          </p:nvPr>
        </p:nvSpPr>
        <p:spPr>
          <a:xfrm>
            <a:off x="2174240" y="1574800"/>
            <a:ext cx="438912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en-US" dirty="0"/>
          </a:p>
        </p:txBody>
      </p:sp>
      <p:sp>
        <p:nvSpPr>
          <p:cNvPr id="4" name="Content Placeholder 3"/>
          <p:cNvSpPr>
            <a:spLocks noGrp="1"/>
          </p:cNvSpPr>
          <p:nvPr>
            <p:ph sz="half" idx="2"/>
          </p:nvPr>
        </p:nvSpPr>
        <p:spPr>
          <a:xfrm>
            <a:off x="6786880" y="1574800"/>
            <a:ext cx="438912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en-US" dirty="0"/>
          </a:p>
        </p:txBody>
      </p:sp>
      <p:sp>
        <p:nvSpPr>
          <p:cNvPr id="5" name="Date Placeholder 4"/>
          <p:cNvSpPr>
            <a:spLocks noGrp="1"/>
          </p:cNvSpPr>
          <p:nvPr>
            <p:ph type="dt" sz="half" idx="10"/>
          </p:nvPr>
        </p:nvSpPr>
        <p:spPr/>
        <p:txBody>
          <a:bodyPr/>
          <a:lstStyle/>
          <a:p>
            <a:fld id="{81148E2D-8D0D-4306-A5D1-8F5297CBE052}" type="datetimeFigureOut">
              <a:rPr lang="fr-CA" smtClean="0"/>
              <a:t>2014-06-25</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717908A9-3B3F-419E-9586-4DA70966B7C9}" type="slidenum">
              <a:rPr lang="fr-CA" smtClean="0"/>
              <a:t>‹N°›</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CA" smtClean="0"/>
              <a:t>Cliquez et modifiez le titre</a:t>
            </a:r>
            <a:endParaRPr lang="en-US"/>
          </a:p>
        </p:txBody>
      </p:sp>
      <p:sp>
        <p:nvSpPr>
          <p:cNvPr id="3" name="Text Placeholder 2"/>
          <p:cNvSpPr>
            <a:spLocks noGrp="1"/>
          </p:cNvSpPr>
          <p:nvPr>
            <p:ph type="body" idx="1"/>
          </p:nvPr>
        </p:nvSpPr>
        <p:spPr>
          <a:xfrm>
            <a:off x="2170176" y="1572768"/>
            <a:ext cx="438912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Cliquez pour modifier les styles du texte du masque</a:t>
            </a:r>
          </a:p>
        </p:txBody>
      </p:sp>
      <p:sp>
        <p:nvSpPr>
          <p:cNvPr id="4" name="Content Placeholder 3"/>
          <p:cNvSpPr>
            <a:spLocks noGrp="1"/>
          </p:cNvSpPr>
          <p:nvPr>
            <p:ph sz="half" idx="2"/>
          </p:nvPr>
        </p:nvSpPr>
        <p:spPr>
          <a:xfrm>
            <a:off x="2170176" y="2259366"/>
            <a:ext cx="438912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en-US" dirty="0"/>
          </a:p>
        </p:txBody>
      </p:sp>
      <p:sp>
        <p:nvSpPr>
          <p:cNvPr id="5" name="Text Placeholder 4"/>
          <p:cNvSpPr>
            <a:spLocks noGrp="1"/>
          </p:cNvSpPr>
          <p:nvPr>
            <p:ph type="body" sz="quarter" idx="3"/>
          </p:nvPr>
        </p:nvSpPr>
        <p:spPr>
          <a:xfrm>
            <a:off x="6790944" y="1572768"/>
            <a:ext cx="438912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fr-CA" smtClean="0"/>
              <a:t>Cliquez pour modifier les styles du texte du masque</a:t>
            </a:r>
          </a:p>
        </p:txBody>
      </p:sp>
      <p:sp>
        <p:nvSpPr>
          <p:cNvPr id="6" name="Content Placeholder 5"/>
          <p:cNvSpPr>
            <a:spLocks noGrp="1"/>
          </p:cNvSpPr>
          <p:nvPr>
            <p:ph sz="quarter" idx="4"/>
          </p:nvPr>
        </p:nvSpPr>
        <p:spPr>
          <a:xfrm>
            <a:off x="6790944" y="2259366"/>
            <a:ext cx="438912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en-US" dirty="0"/>
          </a:p>
        </p:txBody>
      </p:sp>
      <p:sp>
        <p:nvSpPr>
          <p:cNvPr id="7" name="Date Placeholder 6"/>
          <p:cNvSpPr>
            <a:spLocks noGrp="1"/>
          </p:cNvSpPr>
          <p:nvPr>
            <p:ph type="dt" sz="half" idx="10"/>
          </p:nvPr>
        </p:nvSpPr>
        <p:spPr/>
        <p:txBody>
          <a:bodyPr/>
          <a:lstStyle/>
          <a:p>
            <a:fld id="{81148E2D-8D0D-4306-A5D1-8F5297CBE052}" type="datetimeFigureOut">
              <a:rPr lang="fr-CA" smtClean="0"/>
              <a:t>2014-06-25</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717908A9-3B3F-419E-9586-4DA70966B7C9}" type="slidenum">
              <a:rPr lang="fr-CA" smtClean="0"/>
              <a:t>‹N°›</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Cliquez et modifiez le titre</a:t>
            </a:r>
            <a:endParaRPr lang="en-US"/>
          </a:p>
        </p:txBody>
      </p:sp>
      <p:sp>
        <p:nvSpPr>
          <p:cNvPr id="3" name="Date Placeholder 2"/>
          <p:cNvSpPr>
            <a:spLocks noGrp="1"/>
          </p:cNvSpPr>
          <p:nvPr>
            <p:ph type="dt" sz="half" idx="10"/>
          </p:nvPr>
        </p:nvSpPr>
        <p:spPr/>
        <p:txBody>
          <a:bodyPr/>
          <a:lstStyle/>
          <a:p>
            <a:fld id="{81148E2D-8D0D-4306-A5D1-8F5297CBE052}" type="datetimeFigureOut">
              <a:rPr lang="fr-CA" smtClean="0"/>
              <a:t>2014-06-25</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717908A9-3B3F-419E-9586-4DA70966B7C9}" type="slidenum">
              <a:rPr lang="fr-CA" smtClean="0"/>
              <a:t>‹N°›</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148E2D-8D0D-4306-A5D1-8F5297CBE052}" type="datetimeFigureOut">
              <a:rPr lang="fr-CA" smtClean="0"/>
              <a:t>2014-06-25</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717908A9-3B3F-419E-9586-4DA70966B7C9}" type="slidenum">
              <a:rPr lang="fr-CA" smtClean="0"/>
              <a:t>‹N°›</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3" name="Content Placeholder 2"/>
          <p:cNvSpPr>
            <a:spLocks noGrp="1"/>
          </p:cNvSpPr>
          <p:nvPr>
            <p:ph idx="1"/>
          </p:nvPr>
        </p:nvSpPr>
        <p:spPr>
          <a:xfrm>
            <a:off x="4766733" y="1600200"/>
            <a:ext cx="6815667"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en-US" dirty="0"/>
          </a:p>
        </p:txBody>
      </p:sp>
      <p:sp>
        <p:nvSpPr>
          <p:cNvPr id="4" name="Text Placeholder 3"/>
          <p:cNvSpPr>
            <a:spLocks noGrp="1"/>
          </p:cNvSpPr>
          <p:nvPr>
            <p:ph type="body" sz="half" idx="2"/>
          </p:nvPr>
        </p:nvSpPr>
        <p:spPr>
          <a:xfrm>
            <a:off x="609601" y="1600200"/>
            <a:ext cx="4011084"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Cliquez pour modifier les styles du texte du masque</a:t>
            </a:r>
          </a:p>
        </p:txBody>
      </p:sp>
      <p:sp>
        <p:nvSpPr>
          <p:cNvPr id="5" name="Date Placeholder 4"/>
          <p:cNvSpPr>
            <a:spLocks noGrp="1"/>
          </p:cNvSpPr>
          <p:nvPr>
            <p:ph type="dt" sz="half" idx="10"/>
          </p:nvPr>
        </p:nvSpPr>
        <p:spPr/>
        <p:txBody>
          <a:bodyPr/>
          <a:lstStyle/>
          <a:p>
            <a:fld id="{81148E2D-8D0D-4306-A5D1-8F5297CBE052}" type="datetimeFigureOut">
              <a:rPr lang="fr-CA" smtClean="0"/>
              <a:t>2014-06-25</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717908A9-3B3F-419E-9586-4DA70966B7C9}" type="slidenum">
              <a:rPr lang="fr-CA" smtClean="0"/>
              <a:t>‹N°›</a:t>
            </a:fld>
            <a:endParaRPr lang="fr-CA"/>
          </a:p>
        </p:txBody>
      </p:sp>
      <p:sp>
        <p:nvSpPr>
          <p:cNvPr id="8" name="Title 7"/>
          <p:cNvSpPr>
            <a:spLocks noGrp="1"/>
          </p:cNvSpPr>
          <p:nvPr>
            <p:ph type="title"/>
          </p:nvPr>
        </p:nvSpPr>
        <p:spPr/>
        <p:txBody>
          <a:bodyPr/>
          <a:lstStyle/>
          <a:p>
            <a:r>
              <a:rPr lang="fr-CA" smtClean="0"/>
              <a:t>Cliquez et modifiez le titre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ectangle 8"/>
          <p:cNvSpPr/>
          <p:nvPr/>
        </p:nvSpPr>
        <p:spPr>
          <a:xfrm>
            <a:off x="12001499" y="4846320"/>
            <a:ext cx="190501"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12001169"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A" smtClean="0"/>
              <a:t>Faire glisser l'image vers l'espace réservé ou cliquer sur l'icône pour l'ajouter</a:t>
            </a:r>
            <a:endParaRPr lang="en-US"/>
          </a:p>
        </p:txBody>
      </p:sp>
      <p:sp>
        <p:nvSpPr>
          <p:cNvPr id="4" name="Text Placeholder 3"/>
          <p:cNvSpPr>
            <a:spLocks noGrp="1"/>
          </p:cNvSpPr>
          <p:nvPr>
            <p:ph type="body" sz="half" idx="2"/>
          </p:nvPr>
        </p:nvSpPr>
        <p:spPr>
          <a:xfrm>
            <a:off x="609600" y="5715000"/>
            <a:ext cx="108712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Cliquez pour modifier les styles du texte du masque</a:t>
            </a:r>
          </a:p>
        </p:txBody>
      </p:sp>
      <p:sp>
        <p:nvSpPr>
          <p:cNvPr id="5" name="Date Placeholder 4"/>
          <p:cNvSpPr>
            <a:spLocks noGrp="1"/>
          </p:cNvSpPr>
          <p:nvPr>
            <p:ph type="dt" sz="half" idx="10"/>
          </p:nvPr>
        </p:nvSpPr>
        <p:spPr/>
        <p:txBody>
          <a:bodyPr/>
          <a:lstStyle/>
          <a:p>
            <a:fld id="{81148E2D-8D0D-4306-A5D1-8F5297CBE052}" type="datetimeFigureOut">
              <a:rPr lang="fr-CA" smtClean="0"/>
              <a:t>2014-06-25</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717908A9-3B3F-419E-9586-4DA70966B7C9}" type="slidenum">
              <a:rPr lang="fr-CA" smtClean="0"/>
              <a:t>‹N°›</a:t>
            </a:fld>
            <a:endParaRPr lang="fr-CA"/>
          </a:p>
        </p:txBody>
      </p:sp>
      <p:sp>
        <p:nvSpPr>
          <p:cNvPr id="8" name="Title 7"/>
          <p:cNvSpPr>
            <a:spLocks noGrp="1"/>
          </p:cNvSpPr>
          <p:nvPr>
            <p:ph type="title"/>
          </p:nvPr>
        </p:nvSpPr>
        <p:spPr>
          <a:xfrm>
            <a:off x="609600" y="4953000"/>
            <a:ext cx="10871200" cy="762000"/>
          </a:xfrm>
        </p:spPr>
        <p:txBody>
          <a:bodyPr anchor="t">
            <a:normAutofit/>
          </a:bodyPr>
          <a:lstStyle>
            <a:lvl1pPr>
              <a:defRPr sz="3200"/>
            </a:lvl1pPr>
          </a:lstStyle>
          <a:p>
            <a:r>
              <a:rPr lang="fr-CA" smtClean="0"/>
              <a:t>Cliquez et modifiez le titre</a:t>
            </a:r>
            <a:endParaRPr lang="en-US" dirty="0"/>
          </a:p>
        </p:txBody>
      </p:sp>
      <p:sp>
        <p:nvSpPr>
          <p:cNvPr id="10" name="Rectangle 9"/>
          <p:cNvSpPr/>
          <p:nvPr/>
        </p:nvSpPr>
        <p:spPr>
          <a:xfrm>
            <a:off x="12001499" y="0"/>
            <a:ext cx="190501"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152718"/>
            <a:ext cx="7721600" cy="1371600"/>
          </a:xfrm>
          <a:prstGeom prst="rect">
            <a:avLst/>
          </a:prstGeom>
        </p:spPr>
        <p:txBody>
          <a:bodyPr vert="horz" lIns="91440" tIns="45720" rIns="91440" bIns="45720" rtlCol="0" anchor="b">
            <a:normAutofit/>
          </a:bodyPr>
          <a:lstStyle/>
          <a:p>
            <a:r>
              <a:rPr lang="fr-CA" smtClean="0"/>
              <a:t>Cliquez et modifiez le titre</a:t>
            </a:r>
            <a:endParaRPr lang="en-US" dirty="0"/>
          </a:p>
        </p:txBody>
      </p:sp>
      <p:sp>
        <p:nvSpPr>
          <p:cNvPr id="3" name="Text Placeholder 2"/>
          <p:cNvSpPr>
            <a:spLocks noGrp="1"/>
          </p:cNvSpPr>
          <p:nvPr>
            <p:ph type="body" idx="1"/>
          </p:nvPr>
        </p:nvSpPr>
        <p:spPr>
          <a:xfrm>
            <a:off x="609600" y="1752601"/>
            <a:ext cx="10160000" cy="4373563"/>
          </a:xfrm>
          <a:prstGeom prst="rect">
            <a:avLst/>
          </a:prstGeom>
        </p:spPr>
        <p:txBody>
          <a:bodyPr vert="horz" lIns="91440" tIns="45720" rIns="91440" bIns="45720" rtlCol="0">
            <a:normAutofit/>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en-US" dirty="0"/>
          </a:p>
        </p:txBody>
      </p:sp>
      <p:sp>
        <p:nvSpPr>
          <p:cNvPr id="4" name="Date Placeholder 3"/>
          <p:cNvSpPr>
            <a:spLocks noGrp="1"/>
          </p:cNvSpPr>
          <p:nvPr>
            <p:ph type="dt" sz="half" idx="2"/>
          </p:nvPr>
        </p:nvSpPr>
        <p:spPr>
          <a:xfrm>
            <a:off x="609600" y="6172201"/>
            <a:ext cx="4572000" cy="304800"/>
          </a:xfrm>
          <a:prstGeom prst="rect">
            <a:avLst/>
          </a:prstGeom>
        </p:spPr>
        <p:txBody>
          <a:bodyPr vert="horz" lIns="91440" tIns="45720" rIns="91440" bIns="0" rtlCol="0" anchor="b"/>
          <a:lstStyle>
            <a:lvl1pPr algn="l">
              <a:defRPr sz="1000">
                <a:solidFill>
                  <a:schemeClr val="tx1"/>
                </a:solidFill>
              </a:defRPr>
            </a:lvl1pPr>
          </a:lstStyle>
          <a:p>
            <a:fld id="{81148E2D-8D0D-4306-A5D1-8F5297CBE052}" type="datetimeFigureOut">
              <a:rPr lang="fr-CA" smtClean="0"/>
              <a:t>2014-06-25</a:t>
            </a:fld>
            <a:endParaRPr lang="fr-CA"/>
          </a:p>
        </p:txBody>
      </p:sp>
      <p:sp>
        <p:nvSpPr>
          <p:cNvPr id="5" name="Footer Placeholder 4"/>
          <p:cNvSpPr>
            <a:spLocks noGrp="1"/>
          </p:cNvSpPr>
          <p:nvPr>
            <p:ph type="ftr" sz="quarter" idx="3"/>
          </p:nvPr>
        </p:nvSpPr>
        <p:spPr>
          <a:xfrm>
            <a:off x="609600" y="6492876"/>
            <a:ext cx="4572000" cy="283845"/>
          </a:xfrm>
          <a:prstGeom prst="rect">
            <a:avLst/>
          </a:prstGeom>
        </p:spPr>
        <p:txBody>
          <a:bodyPr vert="horz" lIns="91440" tIns="45720" rIns="91440" bIns="45720" rtlCol="0" anchor="t"/>
          <a:lstStyle>
            <a:lvl1pPr algn="l">
              <a:defRPr sz="1000">
                <a:solidFill>
                  <a:schemeClr val="tx1"/>
                </a:solidFill>
              </a:defRPr>
            </a:lvl1pPr>
          </a:lstStyle>
          <a:p>
            <a:endParaRPr lang="fr-CA"/>
          </a:p>
        </p:txBody>
      </p:sp>
      <p:sp>
        <p:nvSpPr>
          <p:cNvPr id="6" name="Slide Number Placeholder 5"/>
          <p:cNvSpPr>
            <a:spLocks noGrp="1"/>
          </p:cNvSpPr>
          <p:nvPr>
            <p:ph type="sldNum" sz="quarter" idx="4"/>
          </p:nvPr>
        </p:nvSpPr>
        <p:spPr>
          <a:xfrm rot="16200000">
            <a:off x="11189124" y="5824644"/>
            <a:ext cx="1315721" cy="486833"/>
          </a:xfrm>
          <a:prstGeom prst="rect">
            <a:avLst/>
          </a:prstGeom>
        </p:spPr>
        <p:txBody>
          <a:bodyPr vert="horz" lIns="91440" tIns="45720" rIns="91440" bIns="45720" rtlCol="0" anchor="ctr"/>
          <a:lstStyle>
            <a:lvl1pPr algn="l">
              <a:defRPr sz="2400" b="1">
                <a:solidFill>
                  <a:schemeClr val="tx2"/>
                </a:solidFill>
              </a:defRPr>
            </a:lvl1pPr>
          </a:lstStyle>
          <a:p>
            <a:fld id="{717908A9-3B3F-419E-9586-4DA70966B7C9}" type="slidenum">
              <a:rPr lang="fr-CA" smtClean="0"/>
              <a:t>‹N°›</a:t>
            </a:fld>
            <a:endParaRPr lang="fr-CA"/>
          </a:p>
        </p:txBody>
      </p:sp>
      <p:sp>
        <p:nvSpPr>
          <p:cNvPr id="7" name="Rectangle 6"/>
          <p:cNvSpPr/>
          <p:nvPr/>
        </p:nvSpPr>
        <p:spPr>
          <a:xfrm>
            <a:off x="12001499" y="0"/>
            <a:ext cx="190501"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2001499" y="1371600"/>
            <a:ext cx="190501"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 id="2147483822"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gif"/><Relationship Id="rId7"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png"/><Relationship Id="rId10" Type="http://schemas.openxmlformats.org/officeDocument/2006/relationships/image" Target="../media/image11.png"/><Relationship Id="rId4" Type="http://schemas.openxmlformats.org/officeDocument/2006/relationships/image" Target="../media/image6.jpeg"/><Relationship Id="rId9" Type="http://schemas.microsoft.com/office/2007/relationships/hdphoto" Target="../media/hdphoto1.wdp"/></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p:cNvPicPr>
            <a:picLocks noChangeAspect="1"/>
          </p:cNvPicPr>
          <p:nvPr/>
        </p:nvPicPr>
        <p:blipFill>
          <a:blip r:embed="rId3" cstate="print">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991388" y="5171249"/>
            <a:ext cx="3740004" cy="1303054"/>
          </a:xfrm>
          <a:prstGeom prst="rect">
            <a:avLst/>
          </a:prstGeom>
        </p:spPr>
      </p:pic>
      <p:sp>
        <p:nvSpPr>
          <p:cNvPr id="2" name="Titre 1"/>
          <p:cNvSpPr>
            <a:spLocks noGrp="1"/>
          </p:cNvSpPr>
          <p:nvPr>
            <p:ph type="ctrTitle"/>
          </p:nvPr>
        </p:nvSpPr>
        <p:spPr>
          <a:xfrm>
            <a:off x="1154956" y="718930"/>
            <a:ext cx="8825659" cy="3329581"/>
          </a:xfrm>
        </p:spPr>
        <p:txBody>
          <a:bodyPr>
            <a:normAutofit/>
          </a:bodyPr>
          <a:lstStyle/>
          <a:p>
            <a:r>
              <a:rPr lang="fr-CA" sz="5400" dirty="0" smtClean="0">
                <a:latin typeface="Impact" panose="020B0806030902050204" pitchFamily="34" charset="0"/>
              </a:rPr>
              <a:t>Agir sur les déterminants sociaux de la santé mentale en intervention clinique</a:t>
            </a:r>
            <a:endParaRPr lang="fr-CA" sz="5400" dirty="0">
              <a:latin typeface="Impact" panose="020B0806030902050204" pitchFamily="34" charset="0"/>
            </a:endParaRPr>
          </a:p>
        </p:txBody>
      </p:sp>
      <p:sp>
        <p:nvSpPr>
          <p:cNvPr id="3" name="Sous-titre 2"/>
          <p:cNvSpPr>
            <a:spLocks noGrp="1"/>
          </p:cNvSpPr>
          <p:nvPr>
            <p:ph type="subTitle" idx="1"/>
          </p:nvPr>
        </p:nvSpPr>
        <p:spPr>
          <a:xfrm>
            <a:off x="1154956" y="4048511"/>
            <a:ext cx="9113169" cy="666102"/>
          </a:xfrm>
        </p:spPr>
        <p:txBody>
          <a:bodyPr>
            <a:normAutofit fontScale="55000" lnSpcReduction="20000"/>
          </a:bodyPr>
          <a:lstStyle/>
          <a:p>
            <a:r>
              <a:rPr lang="fr-CA" sz="5700" dirty="0">
                <a:latin typeface="Arial Rounded MT Bold" panose="020F0704030504030204" pitchFamily="34" charset="0"/>
                <a:cs typeface="Aharoni" panose="02010803020104030203" pitchFamily="2" charset="-79"/>
              </a:rPr>
              <a:t>Prendre position, </a:t>
            </a:r>
            <a:r>
              <a:rPr lang="fr-CA" sz="5700" dirty="0" err="1">
                <a:latin typeface="Arial Rounded MT Bold" panose="020F0704030504030204" pitchFamily="34" charset="0"/>
                <a:cs typeface="Aharoni" panose="02010803020104030203" pitchFamily="2" charset="-79"/>
              </a:rPr>
              <a:t>passeR</a:t>
            </a:r>
            <a:r>
              <a:rPr lang="fr-CA" sz="5700" dirty="0">
                <a:latin typeface="Arial Rounded MT Bold" panose="020F0704030504030204" pitchFamily="34" charset="0"/>
                <a:cs typeface="Aharoni" panose="02010803020104030203" pitchFamily="2" charset="-79"/>
              </a:rPr>
              <a:t> À l’action!</a:t>
            </a:r>
          </a:p>
          <a:p>
            <a:endParaRPr lang="fr-CA" sz="4000" dirty="0" smtClean="0">
              <a:latin typeface="Aharoni" panose="02010803020104030203" pitchFamily="2" charset="-79"/>
              <a:cs typeface="Aharoni" panose="02010803020104030203" pitchFamily="2" charset="-79"/>
            </a:endParaRPr>
          </a:p>
          <a:p>
            <a:endParaRPr lang="fr-CA" sz="4000" dirty="0">
              <a:latin typeface="Aharoni" panose="02010803020104030203" pitchFamily="2" charset="-79"/>
              <a:cs typeface="Aharoni" panose="02010803020104030203" pitchFamily="2" charset="-79"/>
            </a:endParaRPr>
          </a:p>
        </p:txBody>
      </p:sp>
      <p:pic>
        <p:nvPicPr>
          <p:cNvPr id="4" name="Image 3" descr="Image signet JASM (1).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06509" y="243280"/>
            <a:ext cx="1322556" cy="6298212"/>
          </a:xfrm>
          <a:prstGeom prst="rect">
            <a:avLst/>
          </a:prstGeom>
        </p:spPr>
      </p:pic>
    </p:spTree>
    <p:extLst>
      <p:ext uri="{BB962C8B-B14F-4D97-AF65-F5344CB8AC3E}">
        <p14:creationId xmlns:p14="http://schemas.microsoft.com/office/powerpoint/2010/main" val="15375445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CA" sz="6000" dirty="0" smtClean="0">
                <a:latin typeface="Arial Rounded MT Bold" panose="020F0704030504030204" pitchFamily="34" charset="0"/>
              </a:rPr>
              <a:t>RÉCITS DE PRATIQUES</a:t>
            </a:r>
            <a:endParaRPr lang="fr-CA" sz="6000" dirty="0">
              <a:latin typeface="Arial Rounded MT Bold" panose="020F0704030504030204" pitchFamily="34" charset="0"/>
            </a:endParaRPr>
          </a:p>
        </p:txBody>
      </p:sp>
      <p:sp>
        <p:nvSpPr>
          <p:cNvPr id="3" name="Espace réservé du texte 2"/>
          <p:cNvSpPr>
            <a:spLocks noGrp="1"/>
          </p:cNvSpPr>
          <p:nvPr>
            <p:ph type="body" idx="1"/>
          </p:nvPr>
        </p:nvSpPr>
        <p:spPr/>
        <p:txBody>
          <a:bodyPr/>
          <a:lstStyle/>
          <a:p>
            <a:endParaRPr lang="fr-CA" dirty="0"/>
          </a:p>
        </p:txBody>
      </p:sp>
    </p:spTree>
    <p:extLst>
      <p:ext uri="{BB962C8B-B14F-4D97-AF65-F5344CB8AC3E}">
        <p14:creationId xmlns:p14="http://schemas.microsoft.com/office/powerpoint/2010/main" val="28783924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609600" y="1226336"/>
            <a:ext cx="11126598" cy="2876055"/>
          </a:xfrm>
        </p:spPr>
        <p:txBody>
          <a:bodyPr>
            <a:normAutofit/>
          </a:bodyPr>
          <a:lstStyle/>
          <a:p>
            <a:r>
              <a:rPr lang="fr-CA" sz="5400" dirty="0" smtClean="0">
                <a:latin typeface="Arial Rounded MT Bold" panose="020F0704030504030204" pitchFamily="34" charset="0"/>
              </a:rPr>
              <a:t>LES DSS DANS L’INTERVENTION SOCIALE INDIVIDUELLE</a:t>
            </a:r>
            <a:endParaRPr lang="fr-CA" sz="5400" dirty="0">
              <a:latin typeface="Arial Rounded MT Bold" panose="020F0704030504030204" pitchFamily="34" charset="0"/>
            </a:endParaRPr>
          </a:p>
        </p:txBody>
      </p:sp>
      <p:sp>
        <p:nvSpPr>
          <p:cNvPr id="5" name="Sous-titre 4"/>
          <p:cNvSpPr>
            <a:spLocks noGrp="1"/>
          </p:cNvSpPr>
          <p:nvPr>
            <p:ph type="subTitle" idx="1"/>
          </p:nvPr>
        </p:nvSpPr>
        <p:spPr>
          <a:xfrm>
            <a:off x="609600" y="4219185"/>
            <a:ext cx="9144000" cy="1495815"/>
          </a:xfrm>
        </p:spPr>
        <p:txBody>
          <a:bodyPr/>
          <a:lstStyle/>
          <a:p>
            <a:r>
              <a:rPr lang="fr-CA" b="1" dirty="0" smtClean="0">
                <a:solidFill>
                  <a:schemeClr val="tx1"/>
                </a:solidFill>
              </a:rPr>
              <a:t>Christine Archambault, T.S.</a:t>
            </a:r>
            <a:endParaRPr lang="fr-CA" b="1" dirty="0">
              <a:solidFill>
                <a:schemeClr val="tx1"/>
              </a:solidFill>
            </a:endParaRPr>
          </a:p>
        </p:txBody>
      </p:sp>
    </p:spTree>
    <p:extLst>
      <p:ext uri="{BB962C8B-B14F-4D97-AF65-F5344CB8AC3E}">
        <p14:creationId xmlns:p14="http://schemas.microsoft.com/office/powerpoint/2010/main" val="16403463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4800" dirty="0" smtClean="0">
                <a:latin typeface="Impact" panose="020B0806030902050204" pitchFamily="34" charset="0"/>
              </a:rPr>
              <a:t>Contexte d’intervention</a:t>
            </a:r>
            <a:endParaRPr lang="fr-CA" sz="4800" dirty="0">
              <a:latin typeface="Impact" panose="020B0806030902050204" pitchFamily="34" charset="0"/>
            </a:endParaRPr>
          </a:p>
        </p:txBody>
      </p:sp>
      <p:sp>
        <p:nvSpPr>
          <p:cNvPr id="3" name="Espace réservé du contenu 2"/>
          <p:cNvSpPr>
            <a:spLocks noGrp="1"/>
          </p:cNvSpPr>
          <p:nvPr>
            <p:ph idx="1"/>
          </p:nvPr>
        </p:nvSpPr>
        <p:spPr>
          <a:xfrm>
            <a:off x="609600" y="1752601"/>
            <a:ext cx="10160000" cy="4706922"/>
          </a:xfrm>
        </p:spPr>
        <p:txBody>
          <a:bodyPr>
            <a:normAutofit/>
          </a:bodyPr>
          <a:lstStyle/>
          <a:p>
            <a:r>
              <a:rPr lang="fr-CA" sz="3200" dirty="0" smtClean="0">
                <a:latin typeface="Arial Rounded MT Bold" panose="020F0704030504030204" pitchFamily="34" charset="0"/>
              </a:rPr>
              <a:t>Qui suis-je?</a:t>
            </a:r>
          </a:p>
          <a:p>
            <a:r>
              <a:rPr lang="fr-CA" sz="3200" dirty="0" smtClean="0">
                <a:latin typeface="Arial Rounded MT Bold" panose="020F0704030504030204" pitchFamily="34" charset="0"/>
              </a:rPr>
              <a:t>Caractéristiques du CSSS Sud-Ouest</a:t>
            </a:r>
          </a:p>
          <a:p>
            <a:r>
              <a:rPr lang="fr-CA" sz="3200" dirty="0" smtClean="0">
                <a:latin typeface="Arial Rounded MT Bold" panose="020F0704030504030204" pitchFamily="34" charset="0"/>
              </a:rPr>
              <a:t>Enjeux spécifiques au niveau DSS</a:t>
            </a:r>
          </a:p>
          <a:p>
            <a:pPr lvl="2"/>
            <a:r>
              <a:rPr lang="fr-CA" sz="2400" dirty="0" smtClean="0">
                <a:latin typeface="Arial Rounded MT Bold" panose="020F0704030504030204" pitchFamily="34" charset="0"/>
              </a:rPr>
              <a:t>Inégalités</a:t>
            </a:r>
          </a:p>
          <a:p>
            <a:pPr lvl="2"/>
            <a:r>
              <a:rPr lang="fr-CA" sz="2400" dirty="0" smtClean="0">
                <a:latin typeface="Arial Rounded MT Bold" panose="020F0704030504030204" pitchFamily="34" charset="0"/>
              </a:rPr>
              <a:t>Logement</a:t>
            </a:r>
          </a:p>
          <a:p>
            <a:pPr lvl="2"/>
            <a:r>
              <a:rPr lang="fr-CA" sz="2400" dirty="0" smtClean="0">
                <a:latin typeface="Arial Rounded MT Bold" panose="020F0704030504030204" pitchFamily="34" charset="0"/>
              </a:rPr>
              <a:t>Isolement social</a:t>
            </a:r>
          </a:p>
          <a:p>
            <a:pPr lvl="2"/>
            <a:r>
              <a:rPr lang="fr-CA" sz="2400" dirty="0" smtClean="0">
                <a:latin typeface="Arial Rounded MT Bold" panose="020F0704030504030204" pitchFamily="34" charset="0"/>
              </a:rPr>
              <a:t>Décrochage scolaire</a:t>
            </a:r>
          </a:p>
          <a:p>
            <a:pPr lvl="2"/>
            <a:r>
              <a:rPr lang="fr-CA" sz="2400" dirty="0" smtClean="0">
                <a:latin typeface="Arial Rounded MT Bold" panose="020F0704030504030204" pitchFamily="34" charset="0"/>
              </a:rPr>
              <a:t>Intégration socio-économique</a:t>
            </a:r>
          </a:p>
          <a:p>
            <a:pPr lvl="2"/>
            <a:r>
              <a:rPr lang="fr-CA" sz="2400" dirty="0" smtClean="0">
                <a:latin typeface="Arial Rounded MT Bold" panose="020F0704030504030204" pitchFamily="34" charset="0"/>
              </a:rPr>
              <a:t>Détresse et stress reliés au DSS</a:t>
            </a:r>
            <a:endParaRPr lang="fr-CA" sz="2400" dirty="0">
              <a:latin typeface="Arial Rounded MT Bold" panose="020F0704030504030204" pitchFamily="34" charset="0"/>
            </a:endParaRPr>
          </a:p>
        </p:txBody>
      </p:sp>
    </p:spTree>
    <p:extLst>
      <p:ext uri="{BB962C8B-B14F-4D97-AF65-F5344CB8AC3E}">
        <p14:creationId xmlns:p14="http://schemas.microsoft.com/office/powerpoint/2010/main" val="1133000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599" y="293092"/>
            <a:ext cx="10077975" cy="1674810"/>
          </a:xfrm>
        </p:spPr>
        <p:txBody>
          <a:bodyPr>
            <a:noAutofit/>
          </a:bodyPr>
          <a:lstStyle/>
          <a:p>
            <a:r>
              <a:rPr lang="fr-CA" sz="4800" dirty="0" smtClean="0">
                <a:latin typeface="Impact" panose="020B0806030902050204" pitchFamily="34" charset="0"/>
              </a:rPr>
              <a:t>Du social au pathologique … au social</a:t>
            </a:r>
            <a:endParaRPr lang="fr-CA" sz="4800" dirty="0">
              <a:latin typeface="Impact" panose="020B0806030902050204" pitchFamily="34" charset="0"/>
            </a:endParaRPr>
          </a:p>
        </p:txBody>
      </p:sp>
      <p:sp>
        <p:nvSpPr>
          <p:cNvPr id="3" name="Espace réservé du contenu 2"/>
          <p:cNvSpPr>
            <a:spLocks noGrp="1"/>
          </p:cNvSpPr>
          <p:nvPr>
            <p:ph idx="1"/>
          </p:nvPr>
        </p:nvSpPr>
        <p:spPr>
          <a:xfrm>
            <a:off x="609599" y="2456809"/>
            <a:ext cx="10160000" cy="3962867"/>
          </a:xfrm>
        </p:spPr>
        <p:txBody>
          <a:bodyPr>
            <a:normAutofit/>
          </a:bodyPr>
          <a:lstStyle/>
          <a:p>
            <a:pPr marL="571500" indent="-571500">
              <a:buFont typeface="Wingdings" panose="05000000000000000000" pitchFamily="2" charset="2"/>
              <a:buChar char="Ø"/>
            </a:pPr>
            <a:r>
              <a:rPr lang="fr-CA" sz="3600" dirty="0" smtClean="0">
                <a:latin typeface="Arial Rounded MT Bold" panose="020F0704030504030204" pitchFamily="34" charset="0"/>
              </a:rPr>
              <a:t>Évolution historique</a:t>
            </a:r>
          </a:p>
          <a:p>
            <a:pPr marL="571500" indent="-571500">
              <a:buFont typeface="Wingdings" panose="05000000000000000000" pitchFamily="2" charset="2"/>
              <a:buChar char="Ø"/>
            </a:pPr>
            <a:r>
              <a:rPr lang="fr-CA" sz="3600" dirty="0" smtClean="0">
                <a:latin typeface="Arial Rounded MT Bold" panose="020F0704030504030204" pitchFamily="34" charset="0"/>
              </a:rPr>
              <a:t>Réalités observées</a:t>
            </a:r>
          </a:p>
          <a:p>
            <a:pPr marL="571500" indent="-571500">
              <a:buFont typeface="Wingdings" panose="05000000000000000000" pitchFamily="2" charset="2"/>
              <a:buChar char="Ø"/>
            </a:pPr>
            <a:r>
              <a:rPr lang="fr-CA" sz="3600" dirty="0" smtClean="0">
                <a:latin typeface="Arial Rounded MT Bold" panose="020F0704030504030204" pitchFamily="34" charset="0"/>
              </a:rPr>
              <a:t>Travaux de Jean Caron en lien avec les DSS</a:t>
            </a:r>
          </a:p>
          <a:p>
            <a:pPr marL="571500" indent="-571500">
              <a:buFont typeface="Wingdings" panose="05000000000000000000" pitchFamily="2" charset="2"/>
              <a:buChar char="Ø"/>
            </a:pPr>
            <a:r>
              <a:rPr lang="fr-CA" sz="3600" dirty="0" smtClean="0">
                <a:latin typeface="Arial Rounded MT Bold" panose="020F0704030504030204" pitchFamily="34" charset="0"/>
              </a:rPr>
              <a:t>L’angle </a:t>
            </a:r>
            <a:r>
              <a:rPr lang="fr-CA" sz="3600" smtClean="0">
                <a:latin typeface="Arial Rounded MT Bold" panose="020F0704030504030204" pitchFamily="34" charset="0"/>
              </a:rPr>
              <a:t>du travailleur </a:t>
            </a:r>
            <a:r>
              <a:rPr lang="fr-CA" sz="3600" dirty="0" smtClean="0">
                <a:latin typeface="Arial Rounded MT Bold" panose="020F0704030504030204" pitchFamily="34" charset="0"/>
              </a:rPr>
              <a:t>social</a:t>
            </a:r>
            <a:endParaRPr lang="fr-CA" sz="3600" dirty="0">
              <a:latin typeface="Arial Rounded MT Bold" panose="020F0704030504030204" pitchFamily="34" charset="0"/>
            </a:endParaRPr>
          </a:p>
        </p:txBody>
      </p:sp>
    </p:spTree>
    <p:extLst>
      <p:ext uri="{BB962C8B-B14F-4D97-AF65-F5344CB8AC3E}">
        <p14:creationId xmlns:p14="http://schemas.microsoft.com/office/powerpoint/2010/main" val="39131197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CA" sz="6000" dirty="0" smtClean="0">
                <a:latin typeface="Arial Rounded MT Bold" panose="020F0704030504030204" pitchFamily="34" charset="0"/>
              </a:rPr>
              <a:t>Illustration</a:t>
            </a:r>
            <a:endParaRPr lang="fr-CA" sz="6000" dirty="0"/>
          </a:p>
        </p:txBody>
      </p:sp>
      <p:sp>
        <p:nvSpPr>
          <p:cNvPr id="5" name="Espace réservé du texte 4"/>
          <p:cNvSpPr>
            <a:spLocks noGrp="1"/>
          </p:cNvSpPr>
          <p:nvPr>
            <p:ph type="body" idx="1"/>
          </p:nvPr>
        </p:nvSpPr>
        <p:spPr/>
        <p:txBody>
          <a:bodyPr/>
          <a:lstStyle/>
          <a:p>
            <a:endParaRPr lang="fr-CA"/>
          </a:p>
        </p:txBody>
      </p:sp>
    </p:spTree>
    <p:extLst>
      <p:ext uri="{BB962C8B-B14F-4D97-AF65-F5344CB8AC3E}">
        <p14:creationId xmlns:p14="http://schemas.microsoft.com/office/powerpoint/2010/main" val="3445767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a:bodyPr>
          <a:lstStyle/>
          <a:p>
            <a:r>
              <a:rPr lang="fr-CA" sz="4800" dirty="0" smtClean="0">
                <a:latin typeface="Impact" panose="020B0806030902050204" pitchFamily="34" charset="0"/>
              </a:rPr>
              <a:t>Rôles du travailleur social</a:t>
            </a:r>
            <a:endParaRPr lang="fr-CA" sz="4800" dirty="0">
              <a:latin typeface="Impact" panose="020B0806030902050204" pitchFamily="34" charset="0"/>
            </a:endParaRPr>
          </a:p>
        </p:txBody>
      </p:sp>
      <p:sp>
        <p:nvSpPr>
          <p:cNvPr id="5" name="Espace réservé du contenu 4"/>
          <p:cNvSpPr>
            <a:spLocks noGrp="1"/>
          </p:cNvSpPr>
          <p:nvPr>
            <p:ph idx="1"/>
          </p:nvPr>
        </p:nvSpPr>
        <p:spPr>
          <a:xfrm>
            <a:off x="609600" y="1752601"/>
            <a:ext cx="10160000" cy="4849535"/>
          </a:xfrm>
        </p:spPr>
        <p:txBody>
          <a:bodyPr>
            <a:normAutofit/>
          </a:bodyPr>
          <a:lstStyle/>
          <a:p>
            <a:r>
              <a:rPr lang="fr-CA" sz="2400" dirty="0" smtClean="0">
                <a:latin typeface="Arial Rounded MT Bold" panose="020F0704030504030204" pitchFamily="34" charset="0"/>
              </a:rPr>
              <a:t>Évaluation et intervention en considérant les DSS</a:t>
            </a:r>
          </a:p>
          <a:p>
            <a:pPr lvl="2"/>
            <a:r>
              <a:rPr lang="fr-CA" sz="2000" dirty="0" smtClean="0">
                <a:latin typeface="Arial Rounded MT Bold" panose="020F0704030504030204" pitchFamily="34" charset="0"/>
              </a:rPr>
              <a:t>Prise en compte du contexte relationnel et social sur l’état de vulnérabilité</a:t>
            </a:r>
          </a:p>
          <a:p>
            <a:pPr lvl="2"/>
            <a:r>
              <a:rPr lang="fr-CA" sz="2000" dirty="0" smtClean="0">
                <a:latin typeface="Arial Rounded MT Bold" panose="020F0704030504030204" pitchFamily="34" charset="0"/>
              </a:rPr>
              <a:t>Mise en lumière des impacts relationnels et sociaux de la vulnérabilité (circularité)</a:t>
            </a:r>
          </a:p>
          <a:p>
            <a:pPr lvl="2"/>
            <a:r>
              <a:rPr lang="fr-CA" sz="2000" dirty="0" smtClean="0">
                <a:latin typeface="Arial Rounded MT Bold" panose="020F0704030504030204" pitchFamily="34" charset="0"/>
              </a:rPr>
              <a:t>Distinction entre symptômes, problèmes de ressources, forces individuelles et collectives.</a:t>
            </a:r>
          </a:p>
          <a:p>
            <a:pPr lvl="2"/>
            <a:endParaRPr lang="fr-CA" dirty="0"/>
          </a:p>
          <a:p>
            <a:pPr lvl="0"/>
            <a:r>
              <a:rPr lang="fr-CA" sz="2400" dirty="0" smtClean="0">
                <a:latin typeface="Arial Rounded MT Bold" panose="020F0704030504030204" pitchFamily="34" charset="0"/>
              </a:rPr>
              <a:t>Mobilisation des ressources</a:t>
            </a:r>
          </a:p>
          <a:p>
            <a:pPr lvl="0"/>
            <a:r>
              <a:rPr lang="fr-CA" sz="2400" dirty="0" smtClean="0">
                <a:latin typeface="Arial Rounded MT Bold" panose="020F0704030504030204" pitchFamily="34" charset="0"/>
              </a:rPr>
              <a:t>Défense des droits</a:t>
            </a:r>
          </a:p>
          <a:p>
            <a:pPr lvl="0"/>
            <a:r>
              <a:rPr lang="fr-CA" sz="2400" dirty="0" smtClean="0">
                <a:latin typeface="Arial Rounded MT Bold" panose="020F0704030504030204" pitchFamily="34" charset="0"/>
              </a:rPr>
              <a:t>Lien social</a:t>
            </a:r>
            <a:endParaRPr lang="fr-CA" sz="2400" dirty="0">
              <a:latin typeface="Arial Rounded MT Bold" panose="020F0704030504030204" pitchFamily="34" charset="0"/>
            </a:endParaRPr>
          </a:p>
          <a:p>
            <a:pPr lvl="2"/>
            <a:endParaRPr lang="fr-CA" dirty="0" smtClean="0"/>
          </a:p>
          <a:p>
            <a:pPr marL="914400" lvl="2" indent="0">
              <a:buNone/>
            </a:pPr>
            <a:endParaRPr lang="fr-CA" dirty="0" smtClean="0"/>
          </a:p>
          <a:p>
            <a:pPr marL="914400" lvl="2" indent="0">
              <a:buNone/>
            </a:pPr>
            <a:endParaRPr lang="fr-CA" dirty="0" smtClean="0"/>
          </a:p>
        </p:txBody>
      </p:sp>
    </p:spTree>
    <p:extLst>
      <p:ext uri="{BB962C8B-B14F-4D97-AF65-F5344CB8AC3E}">
        <p14:creationId xmlns:p14="http://schemas.microsoft.com/office/powerpoint/2010/main" val="10433422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1952979" y="161925"/>
            <a:ext cx="8368948" cy="424815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fr-CA" dirty="0">
              <a:solidFill>
                <a:prstClr val="white"/>
              </a:solidFill>
              <a:latin typeface="Palatino Linotype" panose="02040502050505030304" pitchFamily="18" charset="0"/>
            </a:endParaRPr>
          </a:p>
        </p:txBody>
      </p:sp>
      <p:sp>
        <p:nvSpPr>
          <p:cNvPr id="7" name="ZoneTexte 6"/>
          <p:cNvSpPr txBox="1"/>
          <p:nvPr/>
        </p:nvSpPr>
        <p:spPr>
          <a:xfrm>
            <a:off x="3381375" y="1268413"/>
            <a:ext cx="1778000" cy="2493962"/>
          </a:xfrm>
          <a:prstGeom prst="rect">
            <a:avLst/>
          </a:prstGeom>
          <a:noFill/>
        </p:spPr>
        <p:txBody>
          <a:bodyPr>
            <a:spAutoFit/>
          </a:bodyPr>
          <a:lstStyle/>
          <a:p>
            <a:pPr fontAlgn="base">
              <a:spcBef>
                <a:spcPct val="0"/>
              </a:spcBef>
              <a:spcAft>
                <a:spcPct val="0"/>
              </a:spcAft>
              <a:defRPr/>
            </a:pPr>
            <a:endParaRPr lang="en-CA" sz="1200" dirty="0">
              <a:solidFill>
                <a:prstClr val="black"/>
              </a:solidFill>
              <a:cs typeface="Arial" charset="0"/>
            </a:endParaRPr>
          </a:p>
          <a:p>
            <a:pPr fontAlgn="base">
              <a:spcBef>
                <a:spcPct val="0"/>
              </a:spcBef>
              <a:spcAft>
                <a:spcPct val="0"/>
              </a:spcAft>
              <a:defRPr/>
            </a:pPr>
            <a:r>
              <a:rPr lang="en-CA" sz="1200" dirty="0">
                <a:solidFill>
                  <a:prstClr val="black"/>
                </a:solidFill>
                <a:cs typeface="Arial" charset="0"/>
              </a:rPr>
              <a:t>Determinants sociaux :</a:t>
            </a:r>
          </a:p>
          <a:p>
            <a:pPr marL="171450" indent="-171450" fontAlgn="base">
              <a:spcBef>
                <a:spcPct val="0"/>
              </a:spcBef>
              <a:spcAft>
                <a:spcPct val="0"/>
              </a:spcAft>
              <a:buFont typeface="Arial" panose="020B0604020202020204" pitchFamily="34" charset="0"/>
              <a:buChar char="•"/>
              <a:defRPr/>
            </a:pPr>
            <a:r>
              <a:rPr lang="en-CA" sz="1200" dirty="0">
                <a:solidFill>
                  <a:prstClr val="black"/>
                </a:solidFill>
                <a:cs typeface="Arial" charset="0"/>
              </a:rPr>
              <a:t>Logement</a:t>
            </a:r>
          </a:p>
          <a:p>
            <a:pPr marL="171450" indent="-171450" fontAlgn="base">
              <a:spcBef>
                <a:spcPct val="0"/>
              </a:spcBef>
              <a:spcAft>
                <a:spcPct val="0"/>
              </a:spcAft>
              <a:buFont typeface="Arial" panose="020B0604020202020204" pitchFamily="34" charset="0"/>
              <a:buChar char="•"/>
              <a:defRPr/>
            </a:pPr>
            <a:r>
              <a:rPr lang="fr-CA" sz="1200" dirty="0">
                <a:solidFill>
                  <a:prstClr val="black"/>
                </a:solidFill>
                <a:cs typeface="Arial" charset="0"/>
              </a:rPr>
              <a:t>Emploi et conditions de travail</a:t>
            </a:r>
          </a:p>
          <a:p>
            <a:pPr marL="171450" indent="-171450" fontAlgn="base">
              <a:spcBef>
                <a:spcPct val="0"/>
              </a:spcBef>
              <a:spcAft>
                <a:spcPct val="0"/>
              </a:spcAft>
              <a:buFont typeface="Arial" panose="020B0604020202020204" pitchFamily="34" charset="0"/>
              <a:buChar char="•"/>
              <a:defRPr/>
            </a:pPr>
            <a:r>
              <a:rPr lang="en-CA" sz="1200" dirty="0">
                <a:solidFill>
                  <a:prstClr val="black"/>
                </a:solidFill>
                <a:cs typeface="Arial" charset="0"/>
              </a:rPr>
              <a:t>Revenu</a:t>
            </a:r>
          </a:p>
          <a:p>
            <a:pPr marL="171450" indent="-171450" fontAlgn="base">
              <a:spcBef>
                <a:spcPct val="0"/>
              </a:spcBef>
              <a:spcAft>
                <a:spcPct val="0"/>
              </a:spcAft>
              <a:buFont typeface="Arial" panose="020B0604020202020204" pitchFamily="34" charset="0"/>
              <a:buChar char="•"/>
              <a:defRPr/>
            </a:pPr>
            <a:r>
              <a:rPr lang="en-CA" sz="1200" dirty="0">
                <a:solidFill>
                  <a:prstClr val="black"/>
                </a:solidFill>
                <a:cs typeface="Arial" charset="0"/>
              </a:rPr>
              <a:t>Sécurité sociale</a:t>
            </a:r>
          </a:p>
          <a:p>
            <a:pPr marL="171450" indent="-171450" fontAlgn="base">
              <a:spcBef>
                <a:spcPct val="0"/>
              </a:spcBef>
              <a:spcAft>
                <a:spcPct val="0"/>
              </a:spcAft>
              <a:buFont typeface="Arial" panose="020B0604020202020204" pitchFamily="34" charset="0"/>
              <a:buChar char="•"/>
              <a:defRPr/>
            </a:pPr>
            <a:r>
              <a:rPr lang="en-CA" sz="1200" dirty="0">
                <a:solidFill>
                  <a:prstClr val="black"/>
                </a:solidFill>
                <a:cs typeface="Arial" charset="0"/>
              </a:rPr>
              <a:t>Insécurité alimentaire</a:t>
            </a:r>
          </a:p>
          <a:p>
            <a:pPr marL="171450" indent="-171450" fontAlgn="base">
              <a:spcBef>
                <a:spcPct val="0"/>
              </a:spcBef>
              <a:spcAft>
                <a:spcPct val="0"/>
              </a:spcAft>
              <a:buFont typeface="Arial" panose="020B0604020202020204" pitchFamily="34" charset="0"/>
              <a:buChar char="•"/>
              <a:defRPr/>
            </a:pPr>
            <a:r>
              <a:rPr lang="en-CA" sz="1200" dirty="0">
                <a:solidFill>
                  <a:prstClr val="black"/>
                </a:solidFill>
                <a:cs typeface="Arial" charset="0"/>
              </a:rPr>
              <a:t>Race</a:t>
            </a:r>
          </a:p>
          <a:p>
            <a:pPr marL="171450" indent="-171450" fontAlgn="base">
              <a:spcBef>
                <a:spcPct val="0"/>
              </a:spcBef>
              <a:spcAft>
                <a:spcPct val="0"/>
              </a:spcAft>
              <a:buFont typeface="Arial" panose="020B0604020202020204" pitchFamily="34" charset="0"/>
              <a:buChar char="•"/>
              <a:defRPr/>
            </a:pPr>
            <a:r>
              <a:rPr lang="en-CA" sz="1200" dirty="0">
                <a:solidFill>
                  <a:prstClr val="black"/>
                </a:solidFill>
                <a:cs typeface="Arial" charset="0"/>
              </a:rPr>
              <a:t>Sexe</a:t>
            </a:r>
          </a:p>
          <a:p>
            <a:pPr marL="171450" indent="-171450" fontAlgn="base">
              <a:spcBef>
                <a:spcPct val="0"/>
              </a:spcBef>
              <a:spcAft>
                <a:spcPct val="0"/>
              </a:spcAft>
              <a:buFont typeface="Arial" panose="020B0604020202020204" pitchFamily="34" charset="0"/>
              <a:buChar char="•"/>
              <a:defRPr/>
            </a:pPr>
            <a:r>
              <a:rPr lang="en-CA" sz="1200" dirty="0" err="1">
                <a:solidFill>
                  <a:prstClr val="black"/>
                </a:solidFill>
                <a:cs typeface="Arial" charset="0"/>
              </a:rPr>
              <a:t>Éducation</a:t>
            </a:r>
            <a:endParaRPr lang="en-CA" sz="1200" dirty="0">
              <a:solidFill>
                <a:prstClr val="black"/>
              </a:solidFill>
              <a:cs typeface="Arial" charset="0"/>
            </a:endParaRPr>
          </a:p>
          <a:p>
            <a:pPr fontAlgn="base">
              <a:spcBef>
                <a:spcPct val="0"/>
              </a:spcBef>
              <a:spcAft>
                <a:spcPct val="0"/>
              </a:spcAft>
              <a:defRPr/>
            </a:pPr>
            <a:endParaRPr lang="en-CA" sz="1200" dirty="0">
              <a:solidFill>
                <a:prstClr val="black"/>
              </a:solidFill>
              <a:cs typeface="Arial" charset="0"/>
            </a:endParaRPr>
          </a:p>
          <a:p>
            <a:pPr fontAlgn="base">
              <a:spcBef>
                <a:spcPct val="0"/>
              </a:spcBef>
              <a:spcAft>
                <a:spcPct val="0"/>
              </a:spcAft>
              <a:defRPr/>
            </a:pPr>
            <a:r>
              <a:rPr lang="en-CA" sz="1200" dirty="0">
                <a:solidFill>
                  <a:prstClr val="black"/>
                </a:solidFill>
                <a:cs typeface="Arial" charset="0"/>
              </a:rPr>
              <a:t>Inégalités sociales</a:t>
            </a:r>
          </a:p>
        </p:txBody>
      </p:sp>
      <p:sp>
        <p:nvSpPr>
          <p:cNvPr id="8" name="ZoneTexte 7"/>
          <p:cNvSpPr txBox="1"/>
          <p:nvPr/>
        </p:nvSpPr>
        <p:spPr>
          <a:xfrm>
            <a:off x="5519739" y="836613"/>
            <a:ext cx="1728787" cy="1631216"/>
          </a:xfrm>
          <a:prstGeom prst="rect">
            <a:avLst/>
          </a:prstGeom>
          <a:noFill/>
        </p:spPr>
        <p:txBody>
          <a:bodyPr>
            <a:spAutoFit/>
          </a:bodyPr>
          <a:lstStyle/>
          <a:p>
            <a:pPr fontAlgn="base">
              <a:spcBef>
                <a:spcPct val="0"/>
              </a:spcBef>
              <a:spcAft>
                <a:spcPct val="0"/>
              </a:spcAft>
              <a:defRPr/>
            </a:pPr>
            <a:r>
              <a:rPr lang="fr-CA" sz="1600" b="1" dirty="0">
                <a:solidFill>
                  <a:prstClr val="black"/>
                </a:solidFill>
                <a:cs typeface="Arial" charset="0"/>
              </a:rPr>
              <a:t>Experts </a:t>
            </a:r>
            <a:r>
              <a:rPr lang="fr-CA" sz="1200" dirty="0">
                <a:solidFill>
                  <a:prstClr val="black"/>
                </a:solidFill>
                <a:cs typeface="Arial" charset="0"/>
              </a:rPr>
              <a:t>en traitement</a:t>
            </a:r>
          </a:p>
          <a:p>
            <a:pPr fontAlgn="base">
              <a:spcBef>
                <a:spcPct val="0"/>
              </a:spcBef>
              <a:spcAft>
                <a:spcPct val="0"/>
              </a:spcAft>
              <a:defRPr/>
            </a:pPr>
            <a:r>
              <a:rPr lang="fr-CA" sz="1200" dirty="0" smtClean="0">
                <a:solidFill>
                  <a:prstClr val="black"/>
                </a:solidFill>
                <a:cs typeface="Arial" charset="0"/>
              </a:rPr>
              <a:t>Réduction </a:t>
            </a:r>
            <a:r>
              <a:rPr lang="fr-CA" sz="1200" dirty="0">
                <a:solidFill>
                  <a:prstClr val="black"/>
                </a:solidFill>
                <a:cs typeface="Arial" charset="0"/>
              </a:rPr>
              <a:t>des Symptômes</a:t>
            </a:r>
          </a:p>
          <a:p>
            <a:pPr algn="just" fontAlgn="base">
              <a:spcBef>
                <a:spcPct val="0"/>
              </a:spcBef>
              <a:spcAft>
                <a:spcPct val="0"/>
              </a:spcAft>
              <a:defRPr/>
            </a:pPr>
            <a:r>
              <a:rPr lang="fr-CA" sz="1200" dirty="0">
                <a:solidFill>
                  <a:prstClr val="black"/>
                </a:solidFill>
                <a:cs typeface="Arial" charset="0"/>
              </a:rPr>
              <a:t>Diagnostics</a:t>
            </a:r>
          </a:p>
          <a:p>
            <a:pPr fontAlgn="base">
              <a:spcBef>
                <a:spcPct val="0"/>
              </a:spcBef>
              <a:spcAft>
                <a:spcPct val="0"/>
              </a:spcAft>
              <a:defRPr/>
            </a:pPr>
            <a:r>
              <a:rPr lang="fr-CA" sz="1200" dirty="0">
                <a:solidFill>
                  <a:prstClr val="black"/>
                </a:solidFill>
                <a:cs typeface="Arial" charset="0"/>
              </a:rPr>
              <a:t>Traitements</a:t>
            </a:r>
          </a:p>
          <a:p>
            <a:pPr fontAlgn="base">
              <a:spcBef>
                <a:spcPct val="0"/>
              </a:spcBef>
              <a:spcAft>
                <a:spcPct val="0"/>
              </a:spcAft>
              <a:defRPr/>
            </a:pPr>
            <a:r>
              <a:rPr lang="fr-CA" sz="1200" dirty="0">
                <a:solidFill>
                  <a:prstClr val="black"/>
                </a:solidFill>
                <a:cs typeface="Arial" charset="0"/>
              </a:rPr>
              <a:t>Médications</a:t>
            </a:r>
          </a:p>
          <a:p>
            <a:pPr fontAlgn="base">
              <a:spcBef>
                <a:spcPct val="0"/>
              </a:spcBef>
              <a:spcAft>
                <a:spcPct val="0"/>
              </a:spcAft>
              <a:defRPr/>
            </a:pPr>
            <a:r>
              <a:rPr lang="fr-CA" sz="1200" dirty="0">
                <a:solidFill>
                  <a:prstClr val="black"/>
                </a:solidFill>
                <a:cs typeface="Arial" charset="0"/>
              </a:rPr>
              <a:t> vision psychologique</a:t>
            </a:r>
          </a:p>
        </p:txBody>
      </p:sp>
      <p:sp>
        <p:nvSpPr>
          <p:cNvPr id="9" name="ZoneTexte 6"/>
          <p:cNvSpPr txBox="1">
            <a:spLocks noChangeArrowheads="1"/>
          </p:cNvSpPr>
          <p:nvPr/>
        </p:nvSpPr>
        <p:spPr bwMode="auto">
          <a:xfrm>
            <a:off x="5411789" y="2470002"/>
            <a:ext cx="158432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FontTx/>
              <a:buNone/>
            </a:pPr>
            <a:r>
              <a:rPr lang="en-CA" sz="1600" dirty="0">
                <a:solidFill>
                  <a:prstClr val="black"/>
                </a:solidFill>
                <a:latin typeface="Palatino Linotype" panose="02040502050505030304" pitchFamily="18" charset="0"/>
                <a:cs typeface="Arial" panose="020B0604020202020204" pitchFamily="34" charset="0"/>
              </a:rPr>
              <a:t>COMPLIQUÉE</a:t>
            </a:r>
            <a:endParaRPr lang="fr-CA" sz="1600" dirty="0">
              <a:solidFill>
                <a:prstClr val="black"/>
              </a:solidFill>
              <a:latin typeface="Palatino Linotype" panose="02040502050505030304" pitchFamily="18" charset="0"/>
              <a:cs typeface="Arial" panose="020B0604020202020204" pitchFamily="34" charset="0"/>
            </a:endParaRPr>
          </a:p>
        </p:txBody>
      </p:sp>
      <p:sp>
        <p:nvSpPr>
          <p:cNvPr id="10" name="ZoneTexte 9"/>
          <p:cNvSpPr txBox="1"/>
          <p:nvPr/>
        </p:nvSpPr>
        <p:spPr>
          <a:xfrm>
            <a:off x="7824788" y="1341439"/>
            <a:ext cx="1943100" cy="1938992"/>
          </a:xfrm>
          <a:prstGeom prst="rect">
            <a:avLst/>
          </a:prstGeom>
          <a:noFill/>
        </p:spPr>
        <p:txBody>
          <a:bodyPr>
            <a:spAutoFit/>
          </a:bodyPr>
          <a:lstStyle/>
          <a:p>
            <a:pPr fontAlgn="base">
              <a:spcBef>
                <a:spcPct val="0"/>
              </a:spcBef>
              <a:spcAft>
                <a:spcPct val="0"/>
              </a:spcAft>
              <a:defRPr/>
            </a:pPr>
            <a:r>
              <a:rPr lang="fr-CA" sz="1200" dirty="0">
                <a:solidFill>
                  <a:prstClr val="black"/>
                </a:solidFill>
                <a:cs typeface="Arial" charset="0"/>
              </a:rPr>
              <a:t>Contexte relationnel</a:t>
            </a:r>
          </a:p>
          <a:p>
            <a:pPr fontAlgn="base">
              <a:spcBef>
                <a:spcPct val="0"/>
              </a:spcBef>
              <a:spcAft>
                <a:spcPct val="0"/>
              </a:spcAft>
              <a:defRPr/>
            </a:pPr>
            <a:r>
              <a:rPr lang="fr-CA" sz="1200" dirty="0">
                <a:solidFill>
                  <a:prstClr val="black"/>
                </a:solidFill>
                <a:cs typeface="Arial" charset="0"/>
              </a:rPr>
              <a:t>Rapports avec les proches, la famille</a:t>
            </a:r>
          </a:p>
          <a:p>
            <a:pPr fontAlgn="base">
              <a:spcBef>
                <a:spcPct val="0"/>
              </a:spcBef>
              <a:spcAft>
                <a:spcPct val="0"/>
              </a:spcAft>
              <a:defRPr/>
            </a:pPr>
            <a:r>
              <a:rPr lang="fr-CA" sz="1200" dirty="0">
                <a:solidFill>
                  <a:prstClr val="black"/>
                </a:solidFill>
                <a:cs typeface="Arial" charset="0"/>
              </a:rPr>
              <a:t>Rapports avec le réseau (social et professionnel)</a:t>
            </a:r>
          </a:p>
          <a:p>
            <a:pPr fontAlgn="base">
              <a:spcBef>
                <a:spcPct val="0"/>
              </a:spcBef>
              <a:spcAft>
                <a:spcPct val="0"/>
              </a:spcAft>
              <a:defRPr/>
            </a:pPr>
            <a:endParaRPr lang="fr-CA" sz="1200" dirty="0">
              <a:solidFill>
                <a:prstClr val="black"/>
              </a:solidFill>
              <a:cs typeface="Arial" charset="0"/>
            </a:endParaRPr>
          </a:p>
          <a:p>
            <a:pPr fontAlgn="base">
              <a:spcBef>
                <a:spcPct val="0"/>
              </a:spcBef>
              <a:spcAft>
                <a:spcPct val="0"/>
              </a:spcAft>
              <a:defRPr/>
            </a:pPr>
            <a:r>
              <a:rPr lang="fr-CA" sz="1200" dirty="0">
                <a:solidFill>
                  <a:prstClr val="black"/>
                </a:solidFill>
                <a:cs typeface="Arial" charset="0"/>
              </a:rPr>
              <a:t>Rôles sociaux en </a:t>
            </a:r>
            <a:r>
              <a:rPr lang="fr-CA" sz="1200" dirty="0" smtClean="0">
                <a:solidFill>
                  <a:prstClr val="black"/>
                </a:solidFill>
                <a:cs typeface="Arial" charset="0"/>
              </a:rPr>
              <a:t>lien </a:t>
            </a:r>
            <a:r>
              <a:rPr lang="fr-CA" sz="1200" dirty="0">
                <a:solidFill>
                  <a:prstClr val="black"/>
                </a:solidFill>
                <a:cs typeface="Arial" charset="0"/>
              </a:rPr>
              <a:t>avec : </a:t>
            </a:r>
          </a:p>
          <a:p>
            <a:pPr marL="171450" indent="-171450" fontAlgn="base">
              <a:spcBef>
                <a:spcPct val="0"/>
              </a:spcBef>
              <a:spcAft>
                <a:spcPct val="0"/>
              </a:spcAft>
              <a:buFont typeface="Arial" panose="020B0604020202020204" pitchFamily="34" charset="0"/>
              <a:buChar char="•"/>
              <a:defRPr/>
            </a:pPr>
            <a:r>
              <a:rPr lang="fr-CA" sz="1200" dirty="0">
                <a:solidFill>
                  <a:prstClr val="black"/>
                </a:solidFill>
                <a:cs typeface="Arial" charset="0"/>
              </a:rPr>
              <a:t>les valeurs;</a:t>
            </a:r>
          </a:p>
          <a:p>
            <a:pPr marL="171450" indent="-171450" fontAlgn="base">
              <a:spcBef>
                <a:spcPct val="0"/>
              </a:spcBef>
              <a:spcAft>
                <a:spcPct val="0"/>
              </a:spcAft>
              <a:buFont typeface="Arial" panose="020B0604020202020204" pitchFamily="34" charset="0"/>
              <a:buChar char="•"/>
              <a:defRPr/>
            </a:pPr>
            <a:r>
              <a:rPr lang="fr-CA" sz="1200" dirty="0">
                <a:solidFill>
                  <a:prstClr val="black"/>
                </a:solidFill>
                <a:cs typeface="Arial" charset="0"/>
              </a:rPr>
              <a:t>les croyances</a:t>
            </a:r>
          </a:p>
        </p:txBody>
      </p:sp>
      <p:sp>
        <p:nvSpPr>
          <p:cNvPr id="11" name="ZoneTexte 10"/>
          <p:cNvSpPr txBox="1"/>
          <p:nvPr/>
        </p:nvSpPr>
        <p:spPr>
          <a:xfrm>
            <a:off x="3503614" y="908051"/>
            <a:ext cx="1152525" cy="339725"/>
          </a:xfrm>
          <a:prstGeom prst="rect">
            <a:avLst/>
          </a:prstGeom>
          <a:noFill/>
          <a:ln>
            <a:solidFill>
              <a:schemeClr val="bg1">
                <a:lumMod val="50000"/>
              </a:schemeClr>
            </a:solidFill>
          </a:ln>
        </p:spPr>
        <p:txBody>
          <a:bodyPr>
            <a:spAutoFit/>
          </a:bodyPr>
          <a:lstStyle/>
          <a:p>
            <a:pPr algn="ctr" fontAlgn="base">
              <a:spcBef>
                <a:spcPct val="0"/>
              </a:spcBef>
              <a:spcAft>
                <a:spcPct val="0"/>
              </a:spcAft>
              <a:defRPr/>
            </a:pPr>
            <a:r>
              <a:rPr lang="en-CA" sz="1600" b="1" dirty="0">
                <a:solidFill>
                  <a:prstClr val="black"/>
                </a:solidFill>
                <a:latin typeface="Palatino Linotype" panose="02040502050505030304" pitchFamily="18" charset="0"/>
                <a:cs typeface="Arial" charset="0"/>
              </a:rPr>
              <a:t>En cause</a:t>
            </a:r>
          </a:p>
        </p:txBody>
      </p:sp>
      <p:sp>
        <p:nvSpPr>
          <p:cNvPr id="12" name="Rectangle 11"/>
          <p:cNvSpPr/>
          <p:nvPr/>
        </p:nvSpPr>
        <p:spPr>
          <a:xfrm>
            <a:off x="2855914" y="4437063"/>
            <a:ext cx="6408737" cy="1439862"/>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CA" sz="2000" b="1" dirty="0" err="1">
                <a:solidFill>
                  <a:prstClr val="black"/>
                </a:solidFill>
                <a:latin typeface="Palatino Linotype" panose="02040502050505030304" pitchFamily="18" charset="0"/>
              </a:rPr>
              <a:t>Explorateurs</a:t>
            </a:r>
            <a:endParaRPr lang="fr-CA" sz="2000" b="1" dirty="0">
              <a:solidFill>
                <a:prstClr val="black"/>
              </a:solidFill>
              <a:latin typeface="Palatino Linotype" panose="02040502050505030304" pitchFamily="18" charset="0"/>
            </a:endParaRPr>
          </a:p>
          <a:p>
            <a:pPr algn="ctr" fontAlgn="base">
              <a:spcBef>
                <a:spcPct val="0"/>
              </a:spcBef>
              <a:spcAft>
                <a:spcPct val="0"/>
              </a:spcAft>
              <a:defRPr/>
            </a:pPr>
            <a:r>
              <a:rPr lang="fr-CA" sz="1400" dirty="0">
                <a:solidFill>
                  <a:prstClr val="black"/>
                </a:solidFill>
              </a:rPr>
              <a:t>Souffrance et détresse au plan personnel et social</a:t>
            </a:r>
          </a:p>
          <a:p>
            <a:pPr algn="ctr" fontAlgn="base">
              <a:spcBef>
                <a:spcPct val="0"/>
              </a:spcBef>
              <a:spcAft>
                <a:spcPct val="0"/>
              </a:spcAft>
              <a:defRPr/>
            </a:pPr>
            <a:r>
              <a:rPr lang="fr-CA" sz="1400" dirty="0">
                <a:solidFill>
                  <a:prstClr val="black"/>
                </a:solidFill>
              </a:rPr>
              <a:t>Stigma</a:t>
            </a:r>
          </a:p>
          <a:p>
            <a:pPr algn="ctr" fontAlgn="base">
              <a:spcBef>
                <a:spcPct val="0"/>
              </a:spcBef>
              <a:spcAft>
                <a:spcPct val="0"/>
              </a:spcAft>
              <a:defRPr/>
            </a:pPr>
            <a:r>
              <a:rPr lang="fr-CA" sz="1400" dirty="0">
                <a:solidFill>
                  <a:prstClr val="black"/>
                </a:solidFill>
              </a:rPr>
              <a:t>Isolement, discrimination, exclusion</a:t>
            </a:r>
          </a:p>
          <a:p>
            <a:pPr algn="ctr" fontAlgn="base">
              <a:spcBef>
                <a:spcPct val="0"/>
              </a:spcBef>
              <a:spcAft>
                <a:spcPct val="0"/>
              </a:spcAft>
              <a:defRPr/>
            </a:pPr>
            <a:r>
              <a:rPr lang="fr-CA" sz="1400" dirty="0">
                <a:solidFill>
                  <a:prstClr val="black"/>
                </a:solidFill>
              </a:rPr>
              <a:t>Participation sociale</a:t>
            </a:r>
          </a:p>
          <a:p>
            <a:pPr algn="ctr" fontAlgn="base">
              <a:spcBef>
                <a:spcPct val="0"/>
              </a:spcBef>
              <a:spcAft>
                <a:spcPct val="0"/>
              </a:spcAft>
              <a:defRPr/>
            </a:pPr>
            <a:r>
              <a:rPr lang="fr-CA" sz="1400" dirty="0">
                <a:solidFill>
                  <a:prstClr val="black"/>
                </a:solidFill>
              </a:rPr>
              <a:t>Estime de soi</a:t>
            </a:r>
          </a:p>
        </p:txBody>
      </p:sp>
      <p:sp>
        <p:nvSpPr>
          <p:cNvPr id="13" name="Rectangle 12"/>
          <p:cNvSpPr/>
          <p:nvPr/>
        </p:nvSpPr>
        <p:spPr>
          <a:xfrm>
            <a:off x="5087939" y="6021388"/>
            <a:ext cx="2232025" cy="2159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CA" sz="1600" dirty="0">
                <a:solidFill>
                  <a:prstClr val="black"/>
                </a:solidFill>
                <a:latin typeface="Palatino Linotype" panose="02040502050505030304" pitchFamily="18" charset="0"/>
              </a:rPr>
              <a:t>COMPLEXE</a:t>
            </a:r>
            <a:endParaRPr lang="fr-CA" sz="1600" dirty="0">
              <a:solidFill>
                <a:prstClr val="black"/>
              </a:solidFill>
              <a:latin typeface="Palatino Linotype" panose="02040502050505030304" pitchFamily="18" charset="0"/>
            </a:endParaRPr>
          </a:p>
        </p:txBody>
      </p:sp>
      <p:cxnSp>
        <p:nvCxnSpPr>
          <p:cNvPr id="14" name="Connecteur droit 13"/>
          <p:cNvCxnSpPr>
            <a:endCxn id="6" idx="4"/>
          </p:cNvCxnSpPr>
          <p:nvPr/>
        </p:nvCxnSpPr>
        <p:spPr>
          <a:xfrm>
            <a:off x="4583114" y="333375"/>
            <a:ext cx="1554339" cy="4076700"/>
          </a:xfrm>
          <a:prstGeom prst="line">
            <a:avLst/>
          </a:prstGeom>
          <a:ln/>
        </p:spPr>
        <p:style>
          <a:lnRef idx="3">
            <a:schemeClr val="dk1"/>
          </a:lnRef>
          <a:fillRef idx="0">
            <a:schemeClr val="dk1"/>
          </a:fillRef>
          <a:effectRef idx="2">
            <a:schemeClr val="dk1"/>
          </a:effectRef>
          <a:fontRef idx="minor">
            <a:schemeClr val="tx1"/>
          </a:fontRef>
        </p:style>
      </p:cxnSp>
      <p:cxnSp>
        <p:nvCxnSpPr>
          <p:cNvPr id="15" name="Connecteur droit 14"/>
          <p:cNvCxnSpPr>
            <a:endCxn id="6" idx="4"/>
          </p:cNvCxnSpPr>
          <p:nvPr/>
        </p:nvCxnSpPr>
        <p:spPr>
          <a:xfrm flipH="1">
            <a:off x="6137453" y="377825"/>
            <a:ext cx="1881012" cy="4032250"/>
          </a:xfrm>
          <a:prstGeom prst="line">
            <a:avLst/>
          </a:prstGeom>
          <a:ln/>
        </p:spPr>
        <p:style>
          <a:lnRef idx="3">
            <a:schemeClr val="dk1"/>
          </a:lnRef>
          <a:fillRef idx="0">
            <a:schemeClr val="dk1"/>
          </a:fillRef>
          <a:effectRef idx="2">
            <a:schemeClr val="dk1"/>
          </a:effectRef>
          <a:fontRef idx="minor">
            <a:schemeClr val="tx1"/>
          </a:fontRef>
        </p:style>
      </p:cxnSp>
      <p:sp>
        <p:nvSpPr>
          <p:cNvPr id="16" name="ZoneTexte 15"/>
          <p:cNvSpPr txBox="1"/>
          <p:nvPr/>
        </p:nvSpPr>
        <p:spPr>
          <a:xfrm>
            <a:off x="7896226" y="981075"/>
            <a:ext cx="1152525" cy="338138"/>
          </a:xfrm>
          <a:prstGeom prst="rect">
            <a:avLst/>
          </a:prstGeom>
          <a:noFill/>
          <a:ln>
            <a:solidFill>
              <a:schemeClr val="bg1">
                <a:lumMod val="50000"/>
              </a:schemeClr>
            </a:solidFill>
          </a:ln>
        </p:spPr>
        <p:txBody>
          <a:bodyPr>
            <a:spAutoFit/>
          </a:bodyPr>
          <a:lstStyle/>
          <a:p>
            <a:pPr algn="ctr" fontAlgn="base">
              <a:spcBef>
                <a:spcPct val="0"/>
              </a:spcBef>
              <a:spcAft>
                <a:spcPct val="0"/>
              </a:spcAft>
              <a:defRPr/>
            </a:pPr>
            <a:r>
              <a:rPr lang="en-CA" sz="1600" b="1" dirty="0">
                <a:solidFill>
                  <a:prstClr val="black"/>
                </a:solidFill>
                <a:latin typeface="Palatino Linotype" panose="02040502050505030304" pitchFamily="18" charset="0"/>
                <a:cs typeface="Arial" charset="0"/>
              </a:rPr>
              <a:t>En cause</a:t>
            </a:r>
            <a:endParaRPr lang="fr-CA" sz="1600" b="1" dirty="0">
              <a:solidFill>
                <a:prstClr val="black"/>
              </a:solidFill>
              <a:latin typeface="Palatino Linotype" panose="02040502050505030304" pitchFamily="18" charset="0"/>
              <a:cs typeface="Arial" charset="0"/>
            </a:endParaRPr>
          </a:p>
        </p:txBody>
      </p:sp>
      <p:sp>
        <p:nvSpPr>
          <p:cNvPr id="17" name="ZoneTexte 16"/>
          <p:cNvSpPr txBox="1"/>
          <p:nvPr/>
        </p:nvSpPr>
        <p:spPr>
          <a:xfrm>
            <a:off x="5591175" y="395289"/>
            <a:ext cx="1081088" cy="369887"/>
          </a:xfrm>
          <a:prstGeom prst="rect">
            <a:avLst/>
          </a:prstGeom>
          <a:noFill/>
          <a:ln>
            <a:solidFill>
              <a:schemeClr val="bg1">
                <a:lumMod val="50000"/>
              </a:schemeClr>
            </a:solidFill>
          </a:ln>
        </p:spPr>
        <p:txBody>
          <a:bodyPr>
            <a:spAutoFit/>
          </a:bodyPr>
          <a:lstStyle/>
          <a:p>
            <a:pPr algn="ctr" fontAlgn="base">
              <a:spcBef>
                <a:spcPct val="0"/>
              </a:spcBef>
              <a:spcAft>
                <a:spcPct val="0"/>
              </a:spcAft>
              <a:defRPr/>
            </a:pPr>
            <a:r>
              <a:rPr lang="en-CA" b="1" dirty="0">
                <a:solidFill>
                  <a:prstClr val="black"/>
                </a:solidFill>
                <a:latin typeface="Palatino Linotype" panose="02040502050505030304" pitchFamily="18" charset="0"/>
                <a:cs typeface="Arial" charset="0"/>
              </a:rPr>
              <a:t>L</a:t>
            </a:r>
            <a:r>
              <a:rPr lang="en-CA" sz="1600" b="1" dirty="0">
                <a:solidFill>
                  <a:prstClr val="black"/>
                </a:solidFill>
                <a:latin typeface="Palatino Linotype" panose="02040502050505030304" pitchFamily="18" charset="0"/>
                <a:cs typeface="Arial" charset="0"/>
              </a:rPr>
              <a:t>a cause</a:t>
            </a:r>
            <a:endParaRPr lang="fr-CA" sz="1600" b="1" dirty="0">
              <a:solidFill>
                <a:prstClr val="black"/>
              </a:solidFill>
              <a:latin typeface="Palatino Linotype" panose="02040502050505030304" pitchFamily="18" charset="0"/>
              <a:cs typeface="Arial" charset="0"/>
            </a:endParaRPr>
          </a:p>
        </p:txBody>
      </p:sp>
      <p:sp>
        <p:nvSpPr>
          <p:cNvPr id="18" name="Espace réservé du pied de page 1"/>
          <p:cNvSpPr>
            <a:spLocks noGrp="1"/>
          </p:cNvSpPr>
          <p:nvPr>
            <p:ph type="ftr" sz="quarter" idx="11"/>
          </p:nvPr>
        </p:nvSpPr>
        <p:spPr>
          <a:xfrm>
            <a:off x="4137688" y="6370308"/>
            <a:ext cx="3860800" cy="365125"/>
          </a:xfrm>
        </p:spPr>
        <p:txBody>
          <a:bodyPr/>
          <a:lstStyle/>
          <a:p>
            <a:pPr algn="ctr">
              <a:defRPr/>
            </a:pPr>
            <a:r>
              <a:rPr lang="fr-CA" altLang="en-US" sz="1600" dirty="0" smtClean="0">
                <a:solidFill>
                  <a:prstClr val="black">
                    <a:tint val="75000"/>
                  </a:prstClr>
                </a:solidFill>
              </a:rPr>
              <a:t>Christine Archambault </a:t>
            </a:r>
            <a:r>
              <a:rPr lang="fr-CA" altLang="en-US" sz="1600" dirty="0" err="1" smtClean="0">
                <a:solidFill>
                  <a:prstClr val="black">
                    <a:tint val="75000"/>
                  </a:prstClr>
                </a:solidFill>
              </a:rPr>
              <a:t>t.s</a:t>
            </a:r>
            <a:r>
              <a:rPr lang="fr-CA" altLang="en-US" sz="1600" dirty="0" smtClean="0">
                <a:solidFill>
                  <a:prstClr val="black">
                    <a:tint val="75000"/>
                  </a:prstClr>
                </a:solidFill>
              </a:rPr>
              <a:t>.</a:t>
            </a:r>
            <a:endParaRPr lang="fr-CA" altLang="en-US" sz="1600" dirty="0">
              <a:solidFill>
                <a:prstClr val="black">
                  <a:tint val="75000"/>
                </a:prstClr>
              </a:solidFill>
            </a:endParaRPr>
          </a:p>
        </p:txBody>
      </p:sp>
    </p:spTree>
    <p:extLst>
      <p:ext uri="{BB962C8B-B14F-4D97-AF65-F5344CB8AC3E}">
        <p14:creationId xmlns:p14="http://schemas.microsoft.com/office/powerpoint/2010/main" val="8939205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CA" sz="5400" dirty="0" smtClean="0">
                <a:latin typeface="Arial Rounded MT Bold" panose="020F0704030504030204" pitchFamily="34" charset="0"/>
              </a:rPr>
              <a:t>LES DSS DANS l’INTERVENTION SOCIALE DE GROUPE</a:t>
            </a:r>
            <a:endParaRPr lang="fr-CA" sz="5400" dirty="0">
              <a:latin typeface="Arial Rounded MT Bold" panose="020F0704030504030204" pitchFamily="34" charset="0"/>
            </a:endParaRPr>
          </a:p>
        </p:txBody>
      </p:sp>
      <p:sp>
        <p:nvSpPr>
          <p:cNvPr id="3" name="Sous-titre 2"/>
          <p:cNvSpPr>
            <a:spLocks noGrp="1"/>
          </p:cNvSpPr>
          <p:nvPr>
            <p:ph type="subTitle" idx="1"/>
          </p:nvPr>
        </p:nvSpPr>
        <p:spPr>
          <a:xfrm>
            <a:off x="609600" y="4262982"/>
            <a:ext cx="9144000" cy="1452018"/>
          </a:xfrm>
        </p:spPr>
        <p:txBody>
          <a:bodyPr/>
          <a:lstStyle/>
          <a:p>
            <a:r>
              <a:rPr lang="fr-CA" b="1" dirty="0" err="1" smtClean="0">
                <a:solidFill>
                  <a:srgbClr val="000000"/>
                </a:solidFill>
              </a:rPr>
              <a:t>Dominic</a:t>
            </a:r>
            <a:r>
              <a:rPr lang="fr-CA" b="1" dirty="0" smtClean="0">
                <a:solidFill>
                  <a:srgbClr val="000000"/>
                </a:solidFill>
              </a:rPr>
              <a:t> </a:t>
            </a:r>
            <a:r>
              <a:rPr lang="fr-CA" b="1" dirty="0" err="1" smtClean="0">
                <a:solidFill>
                  <a:srgbClr val="000000"/>
                </a:solidFill>
              </a:rPr>
              <a:t>Melasco</a:t>
            </a:r>
            <a:r>
              <a:rPr lang="fr-CA" b="1" dirty="0" smtClean="0">
                <a:solidFill>
                  <a:srgbClr val="000000"/>
                </a:solidFill>
              </a:rPr>
              <a:t>, T.S.</a:t>
            </a:r>
          </a:p>
          <a:p>
            <a:r>
              <a:rPr lang="fr-CA" b="1" dirty="0" smtClean="0">
                <a:solidFill>
                  <a:srgbClr val="000000"/>
                </a:solidFill>
              </a:rPr>
              <a:t>Sophie Latreille, T.S.</a:t>
            </a:r>
            <a:endParaRPr lang="fr-CA" b="1" dirty="0">
              <a:solidFill>
                <a:srgbClr val="000000"/>
              </a:solidFill>
            </a:endParaRPr>
          </a:p>
        </p:txBody>
      </p:sp>
    </p:spTree>
    <p:extLst>
      <p:ext uri="{BB962C8B-B14F-4D97-AF65-F5344CB8AC3E}">
        <p14:creationId xmlns:p14="http://schemas.microsoft.com/office/powerpoint/2010/main" val="11379610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4800" dirty="0" smtClean="0">
                <a:latin typeface="Impact" panose="020B0806030902050204" pitchFamily="34" charset="0"/>
              </a:rPr>
              <a:t>Origine du groupe</a:t>
            </a:r>
            <a:endParaRPr lang="fr-CA" sz="4800" dirty="0">
              <a:latin typeface="Impact" panose="020B0806030902050204" pitchFamily="34" charset="0"/>
            </a:endParaRPr>
          </a:p>
        </p:txBody>
      </p:sp>
      <p:sp>
        <p:nvSpPr>
          <p:cNvPr id="3" name="Espace réservé du contenu 2"/>
          <p:cNvSpPr>
            <a:spLocks noGrp="1"/>
          </p:cNvSpPr>
          <p:nvPr>
            <p:ph idx="1"/>
          </p:nvPr>
        </p:nvSpPr>
        <p:spPr>
          <a:xfrm>
            <a:off x="609600" y="1752601"/>
            <a:ext cx="10782650" cy="5105399"/>
          </a:xfrm>
        </p:spPr>
        <p:txBody>
          <a:bodyPr>
            <a:normAutofit/>
          </a:bodyPr>
          <a:lstStyle/>
          <a:p>
            <a:r>
              <a:rPr lang="fr-CA" sz="2800" dirty="0" smtClean="0">
                <a:latin typeface="Arial Rounded MT Bold" panose="020F0704030504030204" pitchFamily="34" charset="0"/>
              </a:rPr>
              <a:t>Constats empiriques</a:t>
            </a:r>
          </a:p>
          <a:p>
            <a:pPr lvl="1"/>
            <a:r>
              <a:rPr lang="fr-CA" sz="2400" dirty="0" smtClean="0">
                <a:latin typeface="Arial Rounded MT Bold" panose="020F0704030504030204" pitchFamily="34" charset="0"/>
              </a:rPr>
              <a:t>Au niveau des personnes</a:t>
            </a:r>
          </a:p>
          <a:p>
            <a:pPr lvl="1">
              <a:spcAft>
                <a:spcPts val="1800"/>
              </a:spcAft>
            </a:pPr>
            <a:r>
              <a:rPr lang="fr-CA" sz="2400" dirty="0" smtClean="0">
                <a:latin typeface="Arial Rounded MT Bold" panose="020F0704030504030204" pitchFamily="34" charset="0"/>
              </a:rPr>
              <a:t>Au niveau des services</a:t>
            </a:r>
          </a:p>
          <a:p>
            <a:pPr lvl="0"/>
            <a:r>
              <a:rPr lang="fr-CA" sz="2800" dirty="0" smtClean="0">
                <a:latin typeface="Arial Rounded MT Bold" panose="020F0704030504030204" pitchFamily="34" charset="0"/>
              </a:rPr>
              <a:t>Constats issus de la littérature</a:t>
            </a:r>
          </a:p>
          <a:p>
            <a:pPr lvl="1"/>
            <a:r>
              <a:rPr lang="fr-CA" sz="2400" dirty="0" smtClean="0">
                <a:latin typeface="Arial Rounded MT Bold" panose="020F0704030504030204" pitchFamily="34" charset="0"/>
              </a:rPr>
              <a:t>Recension des écrits</a:t>
            </a:r>
          </a:p>
          <a:p>
            <a:pPr lvl="1"/>
            <a:r>
              <a:rPr lang="fr-CA" sz="2400" dirty="0" smtClean="0">
                <a:latin typeface="Arial Rounded MT Bold" panose="020F0704030504030204" pitchFamily="34" charset="0"/>
              </a:rPr>
              <a:t>Modèle théorique de service social de groupe (Lindsay, 2007) </a:t>
            </a:r>
          </a:p>
          <a:p>
            <a:pPr lvl="2">
              <a:spcAft>
                <a:spcPts val="1800"/>
              </a:spcAft>
            </a:pPr>
            <a:r>
              <a:rPr lang="fr-CA" sz="2200" dirty="0" smtClean="0">
                <a:latin typeface="Arial Rounded MT Bold" panose="020F0704030504030204" pitchFamily="34" charset="0"/>
              </a:rPr>
              <a:t>Groupe de socialisation et de soutien</a:t>
            </a:r>
          </a:p>
          <a:p>
            <a:pPr lvl="0"/>
            <a:r>
              <a:rPr lang="fr-CA" sz="2800" dirty="0" smtClean="0">
                <a:latin typeface="Arial Rounded MT Bold" panose="020F0704030504030204" pitchFamily="34" charset="0"/>
              </a:rPr>
              <a:t>Souci d’améliorer l’offre de services de l’équipe de 1</a:t>
            </a:r>
            <a:r>
              <a:rPr lang="fr-CA" sz="2800" baseline="30000" dirty="0" smtClean="0">
                <a:latin typeface="Arial Rounded MT Bold" panose="020F0704030504030204" pitchFamily="34" charset="0"/>
              </a:rPr>
              <a:t>ère</a:t>
            </a:r>
            <a:r>
              <a:rPr lang="fr-CA" sz="2800" dirty="0" smtClean="0">
                <a:latin typeface="Arial Rounded MT Bold" panose="020F0704030504030204" pitchFamily="34" charset="0"/>
              </a:rPr>
              <a:t> ligne de santé mentale pour la population</a:t>
            </a:r>
            <a:endParaRPr lang="fr-CA" sz="2800" dirty="0"/>
          </a:p>
        </p:txBody>
      </p:sp>
    </p:spTree>
    <p:extLst>
      <p:ext uri="{BB962C8B-B14F-4D97-AF65-F5344CB8AC3E}">
        <p14:creationId xmlns:p14="http://schemas.microsoft.com/office/powerpoint/2010/main" val="5996793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152718"/>
            <a:ext cx="9243258" cy="1371600"/>
          </a:xfrm>
        </p:spPr>
        <p:txBody>
          <a:bodyPr>
            <a:normAutofit/>
          </a:bodyPr>
          <a:lstStyle/>
          <a:p>
            <a:r>
              <a:rPr lang="fr-CA" sz="4800" dirty="0" smtClean="0">
                <a:latin typeface="Impact" panose="020B0806030902050204" pitchFamily="34" charset="0"/>
              </a:rPr>
              <a:t>Les paramètres de l’intervention</a:t>
            </a:r>
            <a:endParaRPr lang="fr-CA" sz="4800" dirty="0">
              <a:latin typeface="Impact" panose="020B0806030902050204" pitchFamily="34" charset="0"/>
            </a:endParaRPr>
          </a:p>
        </p:txBody>
      </p:sp>
      <p:sp>
        <p:nvSpPr>
          <p:cNvPr id="3" name="Espace réservé du contenu 2"/>
          <p:cNvSpPr>
            <a:spLocks noGrp="1"/>
          </p:cNvSpPr>
          <p:nvPr>
            <p:ph idx="1"/>
          </p:nvPr>
        </p:nvSpPr>
        <p:spPr>
          <a:xfrm>
            <a:off x="609600" y="2014697"/>
            <a:ext cx="10160000" cy="4111467"/>
          </a:xfrm>
        </p:spPr>
        <p:txBody>
          <a:bodyPr>
            <a:normAutofit/>
          </a:bodyPr>
          <a:lstStyle/>
          <a:p>
            <a:pPr marL="457200" indent="-457200">
              <a:buFont typeface="Wingdings" panose="05000000000000000000" pitchFamily="2" charset="2"/>
              <a:buChar char="ü"/>
            </a:pPr>
            <a:r>
              <a:rPr lang="fr-CA" sz="2800" dirty="0" smtClean="0">
                <a:latin typeface="Arial Rounded MT Bold" panose="020F0704030504030204" pitchFamily="34" charset="0"/>
              </a:rPr>
              <a:t>Type de groupe</a:t>
            </a:r>
          </a:p>
          <a:p>
            <a:pPr marL="457200" indent="-457200">
              <a:buFont typeface="Wingdings" panose="05000000000000000000" pitchFamily="2" charset="2"/>
              <a:buChar char="ü"/>
            </a:pPr>
            <a:r>
              <a:rPr lang="fr-CA" sz="2800" dirty="0" smtClean="0">
                <a:latin typeface="Arial Rounded MT Bold" panose="020F0704030504030204" pitchFamily="34" charset="0"/>
              </a:rPr>
              <a:t>Composition</a:t>
            </a:r>
          </a:p>
          <a:p>
            <a:pPr marL="457200" indent="-457200">
              <a:buFont typeface="Wingdings" panose="05000000000000000000" pitchFamily="2" charset="2"/>
              <a:buChar char="ü"/>
            </a:pPr>
            <a:r>
              <a:rPr lang="fr-CA" sz="2800" dirty="0" smtClean="0">
                <a:latin typeface="Arial Rounded MT Bold" panose="020F0704030504030204" pitchFamily="34" charset="0"/>
              </a:rPr>
              <a:t>Référence</a:t>
            </a:r>
          </a:p>
          <a:p>
            <a:pPr marL="457200" indent="-457200">
              <a:buFont typeface="Wingdings" panose="05000000000000000000" pitchFamily="2" charset="2"/>
              <a:buChar char="ü"/>
            </a:pPr>
            <a:r>
              <a:rPr lang="fr-CA" sz="2800" dirty="0" smtClean="0">
                <a:latin typeface="Arial Rounded MT Bold" panose="020F0704030504030204" pitchFamily="34" charset="0"/>
              </a:rPr>
              <a:t>Buts et objectifs</a:t>
            </a:r>
          </a:p>
          <a:p>
            <a:pPr marL="457200" indent="-457200">
              <a:buFont typeface="Wingdings" panose="05000000000000000000" pitchFamily="2" charset="2"/>
              <a:buChar char="ü"/>
            </a:pPr>
            <a:r>
              <a:rPr lang="fr-CA" sz="2800" dirty="0" smtClean="0">
                <a:latin typeface="Arial Rounded MT Bold" panose="020F0704030504030204" pitchFamily="34" charset="0"/>
              </a:rPr>
              <a:t>Fonctionnement</a:t>
            </a:r>
            <a:endParaRPr lang="fr-CA" sz="2800" dirty="0">
              <a:latin typeface="Arial Rounded MT Bold" panose="020F0704030504030204" pitchFamily="34" charset="0"/>
            </a:endParaRPr>
          </a:p>
        </p:txBody>
      </p:sp>
    </p:spTree>
    <p:extLst>
      <p:ext uri="{BB962C8B-B14F-4D97-AF65-F5344CB8AC3E}">
        <p14:creationId xmlns:p14="http://schemas.microsoft.com/office/powerpoint/2010/main" val="15724464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637562"/>
            <a:ext cx="5573086" cy="886755"/>
          </a:xfrm>
        </p:spPr>
        <p:txBody>
          <a:bodyPr>
            <a:normAutofit/>
          </a:bodyPr>
          <a:lstStyle/>
          <a:p>
            <a:r>
              <a:rPr lang="fr-CA" sz="4800" dirty="0" smtClean="0">
                <a:latin typeface="Impact" panose="020B0806030902050204" pitchFamily="34" charset="0"/>
              </a:rPr>
              <a:t>Contextualisation</a:t>
            </a:r>
            <a:endParaRPr lang="fr-CA" sz="4800" dirty="0">
              <a:latin typeface="Impact" panose="020B0806030902050204" pitchFamily="34" charset="0"/>
            </a:endParaRPr>
          </a:p>
        </p:txBody>
      </p:sp>
      <p:sp>
        <p:nvSpPr>
          <p:cNvPr id="3" name="Espace réservé du contenu 2"/>
          <p:cNvSpPr>
            <a:spLocks noGrp="1"/>
          </p:cNvSpPr>
          <p:nvPr>
            <p:ph idx="1"/>
          </p:nvPr>
        </p:nvSpPr>
        <p:spPr/>
        <p:txBody>
          <a:bodyPr>
            <a:normAutofit/>
          </a:bodyPr>
          <a:lstStyle/>
          <a:p>
            <a:pPr marL="457200" indent="-457200">
              <a:spcAft>
                <a:spcPts val="0"/>
              </a:spcAft>
              <a:buFont typeface="Wingdings" panose="05000000000000000000" pitchFamily="2" charset="2"/>
              <a:buChar char="Ø"/>
            </a:pPr>
            <a:r>
              <a:rPr lang="fr-CA" sz="3200" dirty="0" smtClean="0">
                <a:latin typeface="Arial Rounded MT Bold" panose="020F0704030504030204" pitchFamily="34" charset="0"/>
              </a:rPr>
              <a:t>Réactions face au Protocole de soins : </a:t>
            </a:r>
          </a:p>
          <a:p>
            <a:pPr>
              <a:spcAft>
                <a:spcPts val="1800"/>
              </a:spcAft>
            </a:pPr>
            <a:r>
              <a:rPr lang="fr-CA" sz="3200" dirty="0" smtClean="0">
                <a:latin typeface="Arial Rounded MT Bold" panose="020F0704030504030204" pitchFamily="34" charset="0"/>
              </a:rPr>
              <a:t>   « </a:t>
            </a:r>
            <a:r>
              <a:rPr lang="fr-CA" sz="3200" i="1" dirty="0" smtClean="0">
                <a:latin typeface="Arial Rounded MT Bold" panose="020F0704030504030204" pitchFamily="34" charset="0"/>
              </a:rPr>
              <a:t>Faire face à la dépression au Québec »</a:t>
            </a:r>
          </a:p>
          <a:p>
            <a:pPr marL="457200" indent="-457200">
              <a:spcAft>
                <a:spcPts val="1800"/>
              </a:spcAft>
              <a:buFont typeface="Wingdings" panose="05000000000000000000" pitchFamily="2" charset="2"/>
              <a:buChar char="Ø"/>
            </a:pPr>
            <a:r>
              <a:rPr lang="fr-CA" sz="3200" dirty="0" smtClean="0">
                <a:latin typeface="Arial Rounded MT Bold" panose="020F0704030504030204" pitchFamily="34" charset="0"/>
              </a:rPr>
              <a:t>JASM 2012 </a:t>
            </a:r>
          </a:p>
          <a:p>
            <a:pPr marL="457200" indent="-457200">
              <a:buFont typeface="Wingdings" panose="05000000000000000000" pitchFamily="2" charset="2"/>
              <a:buChar char="Ø"/>
            </a:pPr>
            <a:r>
              <a:rPr lang="fr-CA" sz="3200" dirty="0" smtClean="0">
                <a:latin typeface="Arial Rounded MT Bold" panose="020F0704030504030204" pitchFamily="34" charset="0"/>
              </a:rPr>
              <a:t>Quasi absence de la perspective sociale de la santé mentale et des troubles mentaux</a:t>
            </a:r>
            <a:endParaRPr lang="fr-CA" sz="3200" dirty="0">
              <a:latin typeface="Arial Rounded MT Bold" panose="020F0704030504030204" pitchFamily="34" charset="0"/>
            </a:endParaRPr>
          </a:p>
        </p:txBody>
      </p:sp>
    </p:spTree>
    <p:extLst>
      <p:ext uri="{BB962C8B-B14F-4D97-AF65-F5344CB8AC3E}">
        <p14:creationId xmlns:p14="http://schemas.microsoft.com/office/powerpoint/2010/main" val="142568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sz="6000" dirty="0" smtClean="0">
                <a:latin typeface="Arial Rounded MT Bold" panose="020F0704030504030204" pitchFamily="34" charset="0"/>
              </a:rPr>
              <a:t>Illustrations</a:t>
            </a:r>
            <a:endParaRPr lang="fr-CA" sz="6000" dirty="0">
              <a:latin typeface="Arial Rounded MT Bold" panose="020F0704030504030204" pitchFamily="34" charset="0"/>
            </a:endParaRPr>
          </a:p>
        </p:txBody>
      </p:sp>
      <p:sp>
        <p:nvSpPr>
          <p:cNvPr id="3" name="Espace réservé du texte 2"/>
          <p:cNvSpPr>
            <a:spLocks noGrp="1"/>
          </p:cNvSpPr>
          <p:nvPr>
            <p:ph type="body" idx="1"/>
          </p:nvPr>
        </p:nvSpPr>
        <p:spPr/>
        <p:txBody>
          <a:bodyPr/>
          <a:lstStyle/>
          <a:p>
            <a:endParaRPr lang="fr-CA"/>
          </a:p>
        </p:txBody>
      </p:sp>
    </p:spTree>
    <p:extLst>
      <p:ext uri="{BB962C8B-B14F-4D97-AF65-F5344CB8AC3E}">
        <p14:creationId xmlns:p14="http://schemas.microsoft.com/office/powerpoint/2010/main" val="8320108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152718"/>
            <a:ext cx="9912956" cy="1371600"/>
          </a:xfrm>
        </p:spPr>
        <p:txBody>
          <a:bodyPr>
            <a:normAutofit/>
          </a:bodyPr>
          <a:lstStyle/>
          <a:p>
            <a:r>
              <a:rPr lang="fr-CA" sz="4800" dirty="0" smtClean="0">
                <a:latin typeface="Impact" panose="020B0806030902050204" pitchFamily="34" charset="0"/>
              </a:rPr>
              <a:t>Éléments d’analyse et conclusion</a:t>
            </a:r>
            <a:endParaRPr lang="fr-CA" sz="4800" dirty="0">
              <a:latin typeface="Impact" panose="020B0806030902050204" pitchFamily="34" charset="0"/>
            </a:endParaRPr>
          </a:p>
        </p:txBody>
      </p:sp>
      <p:sp>
        <p:nvSpPr>
          <p:cNvPr id="3" name="Espace réservé du contenu 2"/>
          <p:cNvSpPr>
            <a:spLocks noGrp="1"/>
          </p:cNvSpPr>
          <p:nvPr>
            <p:ph idx="1"/>
          </p:nvPr>
        </p:nvSpPr>
        <p:spPr/>
        <p:txBody>
          <a:bodyPr>
            <a:normAutofit/>
          </a:bodyPr>
          <a:lstStyle/>
          <a:p>
            <a:endParaRPr lang="fr-CA" sz="4400" dirty="0" smtClean="0">
              <a:latin typeface="Arial Rounded MT Bold" panose="020F0704030504030204" pitchFamily="34" charset="0"/>
            </a:endParaRPr>
          </a:p>
          <a:p>
            <a:pPr marL="571500" indent="-571500">
              <a:buFont typeface="Arial" panose="020B0604020202020204" pitchFamily="34" charset="0"/>
              <a:buChar char="•"/>
            </a:pPr>
            <a:r>
              <a:rPr lang="fr-CA" sz="4000" dirty="0" smtClean="0">
                <a:latin typeface="Arial Rounded MT Bold" panose="020F0704030504030204" pitchFamily="34" charset="0"/>
              </a:rPr>
              <a:t>Rôles des intervenants</a:t>
            </a:r>
          </a:p>
          <a:p>
            <a:pPr marL="571500" indent="-571500">
              <a:buFont typeface="Arial" panose="020B0604020202020204" pitchFamily="34" charset="0"/>
              <a:buChar char="•"/>
            </a:pPr>
            <a:r>
              <a:rPr lang="fr-CA" sz="4000" dirty="0" smtClean="0">
                <a:latin typeface="Arial Rounded MT Bold" panose="020F0704030504030204" pitchFamily="34" charset="0"/>
              </a:rPr>
              <a:t>Conditions de réalisation</a:t>
            </a:r>
          </a:p>
          <a:p>
            <a:pPr marL="571500" indent="-571500">
              <a:buFont typeface="Arial" panose="020B0604020202020204" pitchFamily="34" charset="0"/>
              <a:buChar char="•"/>
            </a:pPr>
            <a:r>
              <a:rPr lang="fr-CA" sz="4000" dirty="0" smtClean="0">
                <a:latin typeface="Arial Rounded MT Bold" panose="020F0704030504030204" pitchFamily="34" charset="0"/>
              </a:rPr>
              <a:t>Bilan, retombées et défis</a:t>
            </a:r>
            <a:endParaRPr lang="fr-CA" sz="4000" dirty="0">
              <a:latin typeface="Arial Rounded MT Bold" panose="020F0704030504030204" pitchFamily="34" charset="0"/>
            </a:endParaRPr>
          </a:p>
        </p:txBody>
      </p:sp>
    </p:spTree>
    <p:extLst>
      <p:ext uri="{BB962C8B-B14F-4D97-AF65-F5344CB8AC3E}">
        <p14:creationId xmlns:p14="http://schemas.microsoft.com/office/powerpoint/2010/main" val="4124955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09600" y="1074671"/>
            <a:ext cx="10363200" cy="4151862"/>
          </a:xfrm>
        </p:spPr>
        <p:txBody>
          <a:bodyPr/>
          <a:lstStyle/>
          <a:p>
            <a:r>
              <a:rPr lang="fr-CA" sz="4800" dirty="0" smtClean="0">
                <a:latin typeface="Arial Rounded MT Bold" panose="020F0704030504030204" pitchFamily="34" charset="0"/>
              </a:rPr>
              <a:t>Défis, enjeux et conditions organisationnelles</a:t>
            </a:r>
            <a:endParaRPr lang="fr-CA" sz="4800" dirty="0">
              <a:latin typeface="Arial Rounded MT Bold" panose="020F0704030504030204" pitchFamily="34" charset="0"/>
            </a:endParaRPr>
          </a:p>
        </p:txBody>
      </p:sp>
      <p:sp>
        <p:nvSpPr>
          <p:cNvPr id="3" name="Sous-titre 2"/>
          <p:cNvSpPr>
            <a:spLocks noGrp="1"/>
          </p:cNvSpPr>
          <p:nvPr>
            <p:ph type="subTitle" idx="1"/>
          </p:nvPr>
        </p:nvSpPr>
        <p:spPr/>
        <p:txBody>
          <a:bodyPr/>
          <a:lstStyle/>
          <a:p>
            <a:r>
              <a:rPr lang="fr-CA" b="1" dirty="0" smtClean="0">
                <a:solidFill>
                  <a:schemeClr val="tx1"/>
                </a:solidFill>
              </a:rPr>
              <a:t>Jimmy Brisson, T.S., </a:t>
            </a:r>
            <a:r>
              <a:rPr lang="fr-CA" b="1" dirty="0" err="1" smtClean="0">
                <a:solidFill>
                  <a:schemeClr val="tx1"/>
                </a:solidFill>
              </a:rPr>
              <a:t>M.Sc</a:t>
            </a:r>
            <a:r>
              <a:rPr lang="fr-CA" b="1" dirty="0" smtClean="0">
                <a:solidFill>
                  <a:schemeClr val="tx1"/>
                </a:solidFill>
              </a:rPr>
              <a:t>.</a:t>
            </a:r>
            <a:endParaRPr lang="fr-CA" b="1" dirty="0">
              <a:solidFill>
                <a:schemeClr val="tx1"/>
              </a:solidFill>
            </a:endParaRPr>
          </a:p>
        </p:txBody>
      </p:sp>
    </p:spTree>
    <p:extLst>
      <p:ext uri="{BB962C8B-B14F-4D97-AF65-F5344CB8AC3E}">
        <p14:creationId xmlns:p14="http://schemas.microsoft.com/office/powerpoint/2010/main" val="31150658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latin typeface="Impact" panose="020B0806030902050204" pitchFamily="34" charset="0"/>
              </a:rPr>
              <a:t>Contexte</a:t>
            </a:r>
            <a:endParaRPr lang="fr-CA" dirty="0">
              <a:latin typeface="Impact" panose="020B0806030902050204" pitchFamily="34" charset="0"/>
            </a:endParaRPr>
          </a:p>
        </p:txBody>
      </p:sp>
      <p:sp>
        <p:nvSpPr>
          <p:cNvPr id="3" name="Espace réservé du contenu 2"/>
          <p:cNvSpPr>
            <a:spLocks noGrp="1"/>
          </p:cNvSpPr>
          <p:nvPr>
            <p:ph idx="1"/>
          </p:nvPr>
        </p:nvSpPr>
        <p:spPr>
          <a:xfrm>
            <a:off x="609600" y="2116892"/>
            <a:ext cx="10160000" cy="4009272"/>
          </a:xfrm>
        </p:spPr>
        <p:txBody>
          <a:bodyPr>
            <a:normAutofit/>
          </a:bodyPr>
          <a:lstStyle/>
          <a:p>
            <a:pPr marL="342900" indent="-342900">
              <a:buFont typeface="Wingdings" panose="05000000000000000000" pitchFamily="2" charset="2"/>
              <a:buChar char="ü"/>
            </a:pPr>
            <a:r>
              <a:rPr lang="fr-CA" sz="3200" dirty="0" smtClean="0">
                <a:latin typeface="Arial Rounded MT Bold" panose="020F0704030504030204" pitchFamily="34" charset="0"/>
              </a:rPr>
              <a:t>Le CSSS de Laval</a:t>
            </a:r>
          </a:p>
          <a:p>
            <a:pPr marL="342900" indent="-342900">
              <a:buFont typeface="Wingdings" panose="05000000000000000000" pitchFamily="2" charset="2"/>
              <a:buChar char="ü"/>
            </a:pPr>
            <a:endParaRPr lang="fr-CA" sz="3200" dirty="0">
              <a:latin typeface="Arial Rounded MT Bold" panose="020F0704030504030204" pitchFamily="34" charset="0"/>
            </a:endParaRPr>
          </a:p>
          <a:p>
            <a:endParaRPr lang="fr-CA" sz="3200" dirty="0" smtClean="0">
              <a:latin typeface="Arial Rounded MT Bold" panose="020F0704030504030204" pitchFamily="34" charset="0"/>
            </a:endParaRPr>
          </a:p>
          <a:p>
            <a:pPr marL="342900" indent="-342900">
              <a:buFont typeface="Wingdings" panose="05000000000000000000" pitchFamily="2" charset="2"/>
              <a:buChar char="ü"/>
            </a:pPr>
            <a:r>
              <a:rPr lang="fr-CA" sz="3200" dirty="0" smtClean="0">
                <a:latin typeface="Arial Rounded MT Bold" panose="020F0704030504030204" pitchFamily="34" charset="0"/>
              </a:rPr>
              <a:t>Enjeux </a:t>
            </a:r>
          </a:p>
          <a:p>
            <a:pPr marL="342900" indent="-342900">
              <a:buFont typeface="Wingdings" panose="05000000000000000000" pitchFamily="2" charset="2"/>
              <a:buChar char="ü"/>
            </a:pPr>
            <a:endParaRPr lang="fr-CA" dirty="0">
              <a:latin typeface="Arial Rounded MT Bold" panose="020F0704030504030204" pitchFamily="34" charset="0"/>
            </a:endParaRPr>
          </a:p>
          <a:p>
            <a:pPr marL="342900" indent="-342900">
              <a:buFont typeface="Wingdings" panose="05000000000000000000" pitchFamily="2" charset="2"/>
              <a:buChar char="ü"/>
            </a:pPr>
            <a:endParaRPr lang="fr-CA" dirty="0" smtClean="0">
              <a:latin typeface="Arial Rounded MT Bold" panose="020F0704030504030204" pitchFamily="34" charset="0"/>
            </a:endParaRPr>
          </a:p>
          <a:p>
            <a:pPr>
              <a:buFont typeface="Wingdings" panose="05000000000000000000" pitchFamily="2" charset="2"/>
              <a:buChar char="ü"/>
            </a:pPr>
            <a:endParaRPr lang="fr-CA" dirty="0"/>
          </a:p>
        </p:txBody>
      </p:sp>
    </p:spTree>
    <p:extLst>
      <p:ext uri="{BB962C8B-B14F-4D97-AF65-F5344CB8AC3E}">
        <p14:creationId xmlns:p14="http://schemas.microsoft.com/office/powerpoint/2010/main" val="9290037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dirty="0" smtClean="0">
                <a:latin typeface="Impact" panose="020B0806030902050204" pitchFamily="34" charset="0"/>
              </a:rPr>
              <a:t>Vision</a:t>
            </a:r>
            <a:endParaRPr lang="fr-CA" dirty="0">
              <a:latin typeface="Impact" panose="020B0806030902050204" pitchFamily="34" charset="0"/>
            </a:endParaRPr>
          </a:p>
        </p:txBody>
      </p:sp>
      <p:sp>
        <p:nvSpPr>
          <p:cNvPr id="3" name="Espace réservé du contenu 2"/>
          <p:cNvSpPr>
            <a:spLocks noGrp="1"/>
          </p:cNvSpPr>
          <p:nvPr>
            <p:ph idx="1"/>
          </p:nvPr>
        </p:nvSpPr>
        <p:spPr/>
        <p:txBody>
          <a:bodyPr>
            <a:normAutofit/>
          </a:bodyPr>
          <a:lstStyle/>
          <a:p>
            <a:pPr marL="342900" indent="-342900">
              <a:buFont typeface="Arial" panose="020B0604020202020204" pitchFamily="34" charset="0"/>
              <a:buChar char="•"/>
            </a:pPr>
            <a:r>
              <a:rPr lang="fr-CA" sz="2800" dirty="0" smtClean="0">
                <a:latin typeface="Arial Rounded MT Bold" panose="020F0704030504030204" pitchFamily="34" charset="0"/>
              </a:rPr>
              <a:t>Appréhension de la complexité</a:t>
            </a:r>
          </a:p>
          <a:p>
            <a:pPr marL="342900" indent="-342900">
              <a:buFont typeface="Arial" panose="020B0604020202020204" pitchFamily="34" charset="0"/>
              <a:buChar char="•"/>
            </a:pPr>
            <a:r>
              <a:rPr lang="fr-CA" sz="2800" dirty="0" smtClean="0">
                <a:latin typeface="Arial Rounded MT Bold" panose="020F0704030504030204" pitchFamily="34" charset="0"/>
              </a:rPr>
              <a:t>Collaboration interprofessionnelle et partenariat</a:t>
            </a:r>
          </a:p>
          <a:p>
            <a:pPr marL="342900" indent="-342900">
              <a:buFont typeface="Arial" panose="020B0604020202020204" pitchFamily="34" charset="0"/>
              <a:buChar char="•"/>
            </a:pPr>
            <a:r>
              <a:rPr lang="fr-CA" sz="2800" dirty="0" smtClean="0">
                <a:latin typeface="Arial Rounded MT Bold" panose="020F0704030504030204" pitchFamily="34" charset="0"/>
              </a:rPr>
              <a:t>Pratique clinique éthique et réflexive</a:t>
            </a:r>
          </a:p>
          <a:p>
            <a:pPr marL="342900" indent="-342900">
              <a:buFont typeface="Arial" panose="020B0604020202020204" pitchFamily="34" charset="0"/>
              <a:buChar char="•"/>
            </a:pPr>
            <a:r>
              <a:rPr lang="fr-CA" sz="2800" dirty="0" smtClean="0">
                <a:latin typeface="Arial Rounded MT Bold" panose="020F0704030504030204" pitchFamily="34" charset="0"/>
              </a:rPr>
              <a:t>Une évaluation dans une perspective globale de la personne et de ses besoins</a:t>
            </a:r>
          </a:p>
          <a:p>
            <a:pPr marL="342900" indent="-342900">
              <a:buFont typeface="Arial" panose="020B0604020202020204" pitchFamily="34" charset="0"/>
              <a:buChar char="•"/>
            </a:pPr>
            <a:r>
              <a:rPr lang="fr-CA" sz="2800" dirty="0" smtClean="0">
                <a:latin typeface="Arial Rounded MT Bold" panose="020F0704030504030204" pitchFamily="34" charset="0"/>
              </a:rPr>
              <a:t>Promotion de l’action sur les DSS</a:t>
            </a:r>
          </a:p>
          <a:p>
            <a:pPr marL="342900" indent="-342900">
              <a:buFont typeface="Arial" panose="020B0604020202020204" pitchFamily="34" charset="0"/>
              <a:buChar char="•"/>
            </a:pPr>
            <a:endParaRPr lang="fr-CA" sz="2800" dirty="0">
              <a:latin typeface="Arial Rounded MT Bold" panose="020F0704030504030204" pitchFamily="34" charset="0"/>
            </a:endParaRPr>
          </a:p>
        </p:txBody>
      </p:sp>
    </p:spTree>
    <p:extLst>
      <p:ext uri="{BB962C8B-B14F-4D97-AF65-F5344CB8AC3E}">
        <p14:creationId xmlns:p14="http://schemas.microsoft.com/office/powerpoint/2010/main" val="6663539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latin typeface="Impact" panose="020B0806030902050204" pitchFamily="34" charset="0"/>
              </a:rPr>
              <a:t>Concrétiser la vision…</a:t>
            </a:r>
            <a:endParaRPr lang="fr-CA" dirty="0">
              <a:latin typeface="Impact" panose="020B0806030902050204" pitchFamily="34" charset="0"/>
            </a:endParaRPr>
          </a:p>
        </p:txBody>
      </p:sp>
      <p:sp>
        <p:nvSpPr>
          <p:cNvPr id="3" name="Espace réservé du contenu 2"/>
          <p:cNvSpPr>
            <a:spLocks noGrp="1"/>
          </p:cNvSpPr>
          <p:nvPr>
            <p:ph idx="1"/>
          </p:nvPr>
        </p:nvSpPr>
        <p:spPr/>
        <p:txBody>
          <a:bodyPr/>
          <a:lstStyle/>
          <a:p>
            <a:pPr marL="342900" indent="-342900">
              <a:buFont typeface="Arial" panose="020B0604020202020204" pitchFamily="34" charset="0"/>
              <a:buChar char="•"/>
            </a:pPr>
            <a:r>
              <a:rPr lang="fr-CA" sz="2800" dirty="0" smtClean="0">
                <a:latin typeface="Arial Rounded MT Bold" panose="020F0704030504030204" pitchFamily="34" charset="0"/>
              </a:rPr>
              <a:t>Dans l’offre de services</a:t>
            </a:r>
          </a:p>
          <a:p>
            <a:pPr marL="342900" indent="-342900">
              <a:buFont typeface="Arial" panose="020B0604020202020204" pitchFamily="34" charset="0"/>
              <a:buChar char="•"/>
            </a:pPr>
            <a:r>
              <a:rPr lang="fr-CA" sz="2800" dirty="0" smtClean="0">
                <a:latin typeface="Arial Rounded MT Bold" panose="020F0704030504030204" pitchFamily="34" charset="0"/>
              </a:rPr>
              <a:t>Dans la trajectoire de soins et de services</a:t>
            </a:r>
          </a:p>
          <a:p>
            <a:pPr marL="342900" indent="-342900">
              <a:buFont typeface="Arial" panose="020B0604020202020204" pitchFamily="34" charset="0"/>
              <a:buChar char="•"/>
            </a:pPr>
            <a:r>
              <a:rPr lang="fr-CA" sz="2800" dirty="0" smtClean="0">
                <a:latin typeface="Arial Rounded MT Bold" panose="020F0704030504030204" pitchFamily="34" charset="0"/>
              </a:rPr>
              <a:t>Dans la définition des rôles et des responsabilités</a:t>
            </a:r>
          </a:p>
          <a:p>
            <a:pPr marL="342900" indent="-342900">
              <a:buFont typeface="Arial" panose="020B0604020202020204" pitchFamily="34" charset="0"/>
              <a:buChar char="•"/>
            </a:pPr>
            <a:r>
              <a:rPr lang="fr-CA" sz="2800" dirty="0" smtClean="0">
                <a:latin typeface="Arial Rounded MT Bold" panose="020F0704030504030204" pitchFamily="34" charset="0"/>
              </a:rPr>
              <a:t>Dans la promotion d’une culture de collaboration</a:t>
            </a:r>
          </a:p>
          <a:p>
            <a:pPr marL="342900" indent="-342900">
              <a:buFont typeface="Arial" panose="020B0604020202020204" pitchFamily="34" charset="0"/>
              <a:buChar char="•"/>
            </a:pPr>
            <a:r>
              <a:rPr lang="fr-CA" sz="2800" dirty="0" smtClean="0">
                <a:latin typeface="Arial Rounded MT Bold" panose="020F0704030504030204" pitchFamily="34" charset="0"/>
              </a:rPr>
              <a:t>Dans le support au développement professionnel</a:t>
            </a:r>
          </a:p>
          <a:p>
            <a:endParaRPr lang="fr-CA" dirty="0">
              <a:latin typeface="Arial Rounded MT Bold" panose="020F0704030504030204" pitchFamily="34" charset="0"/>
            </a:endParaRPr>
          </a:p>
        </p:txBody>
      </p:sp>
    </p:spTree>
    <p:extLst>
      <p:ext uri="{BB962C8B-B14F-4D97-AF65-F5344CB8AC3E}">
        <p14:creationId xmlns:p14="http://schemas.microsoft.com/office/powerpoint/2010/main" val="12635332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CA" sz="4000" dirty="0" smtClean="0">
                <a:latin typeface="Arial Rounded MT Bold" panose="020F0704030504030204" pitchFamily="34" charset="0"/>
              </a:rPr>
              <a:t>Illustrations et conclusion</a:t>
            </a:r>
            <a:endParaRPr lang="fr-CA" sz="4000" dirty="0">
              <a:latin typeface="Arial Rounded MT Bold" panose="020F0704030504030204" pitchFamily="34" charset="0"/>
            </a:endParaRPr>
          </a:p>
        </p:txBody>
      </p:sp>
      <p:sp>
        <p:nvSpPr>
          <p:cNvPr id="3" name="Sous-titre 2"/>
          <p:cNvSpPr>
            <a:spLocks noGrp="1"/>
          </p:cNvSpPr>
          <p:nvPr>
            <p:ph type="subTitle" idx="1"/>
          </p:nvPr>
        </p:nvSpPr>
        <p:spPr/>
        <p:txBody>
          <a:bodyPr/>
          <a:lstStyle/>
          <a:p>
            <a:endParaRPr lang="fr-CA" dirty="0"/>
          </a:p>
        </p:txBody>
      </p:sp>
    </p:spTree>
    <p:extLst>
      <p:ext uri="{BB962C8B-B14F-4D97-AF65-F5344CB8AC3E}">
        <p14:creationId xmlns:p14="http://schemas.microsoft.com/office/powerpoint/2010/main" val="1462499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599" y="152718"/>
            <a:ext cx="9647800" cy="1005693"/>
          </a:xfrm>
        </p:spPr>
        <p:txBody>
          <a:bodyPr/>
          <a:lstStyle/>
          <a:p>
            <a:r>
              <a:rPr lang="fr-CA" dirty="0" smtClean="0">
                <a:latin typeface="Impact" panose="020B0806030902050204" pitchFamily="34" charset="0"/>
              </a:rPr>
              <a:t>Des pratiques de collaboration</a:t>
            </a:r>
            <a:endParaRPr lang="fr-CA" dirty="0">
              <a:latin typeface="Impact" panose="020B0806030902050204" pitchFamily="34" charset="0"/>
            </a:endParaRPr>
          </a:p>
        </p:txBody>
      </p:sp>
      <p:sp>
        <p:nvSpPr>
          <p:cNvPr id="3" name="Espace réservé du contenu 2"/>
          <p:cNvSpPr>
            <a:spLocks noGrp="1"/>
          </p:cNvSpPr>
          <p:nvPr>
            <p:ph idx="1"/>
          </p:nvPr>
        </p:nvSpPr>
        <p:spPr>
          <a:xfrm>
            <a:off x="1103312" y="1507330"/>
            <a:ext cx="8946541" cy="4741070"/>
          </a:xfrm>
        </p:spPr>
        <p:txBody>
          <a:bodyPr>
            <a:normAutofit/>
          </a:bodyPr>
          <a:lstStyle/>
          <a:p>
            <a:pPr>
              <a:buFont typeface="Wingdings" panose="05000000000000000000" pitchFamily="2" charset="2"/>
              <a:buChar char="ü"/>
            </a:pPr>
            <a:r>
              <a:rPr lang="fr-CA" sz="2400" dirty="0" smtClean="0">
                <a:latin typeface="Arial Rounded MT Bold" panose="020F0704030504030204" pitchFamily="34" charset="0"/>
              </a:rPr>
              <a:t>Éléments de synthèse sur l’IC et les DSS</a:t>
            </a:r>
          </a:p>
          <a:p>
            <a:pPr>
              <a:buFont typeface="Wingdings" panose="05000000000000000000" pitchFamily="2" charset="2"/>
              <a:buChar char="ü"/>
            </a:pPr>
            <a:r>
              <a:rPr lang="fr-CA" sz="2400">
                <a:latin typeface="Arial Rounded MT Bold" panose="020F0704030504030204" pitchFamily="34" charset="0"/>
              </a:rPr>
              <a:t>S</a:t>
            </a:r>
            <a:r>
              <a:rPr lang="fr-CA" sz="2400" smtClean="0">
                <a:latin typeface="Arial Rounded MT Bold" panose="020F0704030504030204" pitchFamily="34" charset="0"/>
              </a:rPr>
              <a:t>oins en </a:t>
            </a:r>
            <a:r>
              <a:rPr lang="fr-CA" sz="2400" dirty="0" smtClean="0">
                <a:latin typeface="Arial Rounded MT Bold" panose="020F0704030504030204" pitchFamily="34" charset="0"/>
              </a:rPr>
              <a:t>collaboration et pratiques de collaboration</a:t>
            </a:r>
          </a:p>
          <a:p>
            <a:pPr>
              <a:buFont typeface="Wingdings" panose="05000000000000000000" pitchFamily="2" charset="2"/>
              <a:buChar char="ü"/>
            </a:pPr>
            <a:r>
              <a:rPr lang="fr-CA" sz="2400" dirty="0" smtClean="0">
                <a:latin typeface="Arial Rounded MT Bold" panose="020F0704030504030204" pitchFamily="34" charset="0"/>
              </a:rPr>
              <a:t>Collaboration intra et inter organisations au plan clinique</a:t>
            </a:r>
          </a:p>
          <a:p>
            <a:pPr>
              <a:buFont typeface="Wingdings" panose="05000000000000000000" pitchFamily="2" charset="2"/>
              <a:buChar char="ü"/>
            </a:pPr>
            <a:r>
              <a:rPr lang="fr-CA" sz="2400" dirty="0" smtClean="0">
                <a:latin typeface="Arial Rounded MT Bold" panose="020F0704030504030204" pitchFamily="34" charset="0"/>
              </a:rPr>
              <a:t>Orientations et programmes en santé mentale</a:t>
            </a:r>
          </a:p>
          <a:p>
            <a:pPr>
              <a:buFont typeface="Wingdings" panose="05000000000000000000" pitchFamily="2" charset="2"/>
              <a:buChar char="ü"/>
            </a:pPr>
            <a:r>
              <a:rPr lang="fr-CA" sz="2400" dirty="0" smtClean="0">
                <a:latin typeface="Arial Rounded MT Bold" panose="020F0704030504030204" pitchFamily="34" charset="0"/>
              </a:rPr>
              <a:t>L’action intersectorielle et communautaire</a:t>
            </a:r>
          </a:p>
          <a:p>
            <a:pPr>
              <a:buFont typeface="Wingdings" panose="05000000000000000000" pitchFamily="2" charset="2"/>
              <a:buChar char="ü"/>
            </a:pPr>
            <a:r>
              <a:rPr lang="fr-CA" sz="2400" dirty="0" smtClean="0">
                <a:latin typeface="Arial Rounded MT Bold" panose="020F0704030504030204" pitchFamily="34" charset="0"/>
              </a:rPr>
              <a:t>Le développement des communautés</a:t>
            </a:r>
          </a:p>
          <a:p>
            <a:pPr>
              <a:buFont typeface="Wingdings" panose="05000000000000000000" pitchFamily="2" charset="2"/>
              <a:buChar char="ü"/>
            </a:pPr>
            <a:r>
              <a:rPr lang="fr-CA" sz="2400" dirty="0" smtClean="0">
                <a:latin typeface="Arial Rounded MT Bold" panose="020F0704030504030204" pitchFamily="34" charset="0"/>
              </a:rPr>
              <a:t>Les politiques sociales et économiques</a:t>
            </a:r>
          </a:p>
          <a:p>
            <a:pPr>
              <a:buFont typeface="Wingdings" panose="05000000000000000000" pitchFamily="2" charset="2"/>
              <a:buChar char="ü"/>
            </a:pPr>
            <a:r>
              <a:rPr lang="fr-CA" sz="2400" dirty="0" smtClean="0">
                <a:latin typeface="Arial Rounded MT Bold" panose="020F0704030504030204" pitchFamily="34" charset="0"/>
              </a:rPr>
              <a:t>La nécessité d’actions intégrées (Hudson, 2012)</a:t>
            </a:r>
          </a:p>
          <a:p>
            <a:pPr>
              <a:buFont typeface="Wingdings" panose="05000000000000000000" pitchFamily="2" charset="2"/>
              <a:buChar char="ü"/>
            </a:pPr>
            <a:r>
              <a:rPr lang="fr-CA" sz="2400" dirty="0" smtClean="0">
                <a:latin typeface="Arial Rounded MT Bold" panose="020F0704030504030204" pitchFamily="34" charset="0"/>
              </a:rPr>
              <a:t>La recherche sociale au Québec</a:t>
            </a:r>
          </a:p>
          <a:p>
            <a:pPr marL="0" indent="0">
              <a:buNone/>
            </a:pPr>
            <a:endParaRPr lang="fr-CA" sz="2400" dirty="0" smtClean="0">
              <a:latin typeface="Arial Rounded MT Bold" panose="020F0704030504030204" pitchFamily="34" charset="0"/>
            </a:endParaRPr>
          </a:p>
          <a:p>
            <a:pPr>
              <a:buFont typeface="Wingdings" panose="05000000000000000000" pitchFamily="2" charset="2"/>
              <a:buChar char="ü"/>
            </a:pPr>
            <a:endParaRPr lang="fr-CA" dirty="0"/>
          </a:p>
        </p:txBody>
      </p:sp>
    </p:spTree>
    <p:extLst>
      <p:ext uri="{BB962C8B-B14F-4D97-AF65-F5344CB8AC3E}">
        <p14:creationId xmlns:p14="http://schemas.microsoft.com/office/powerpoint/2010/main" val="21068853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4800" dirty="0" smtClean="0">
                <a:latin typeface="Impact" panose="020B0806030902050204" pitchFamily="34" charset="0"/>
              </a:rPr>
              <a:t>Références</a:t>
            </a:r>
            <a:endParaRPr lang="fr-CA" sz="4800" dirty="0">
              <a:latin typeface="Impact" panose="020B0806030902050204" pitchFamily="34" charset="0"/>
            </a:endParaRPr>
          </a:p>
        </p:txBody>
      </p:sp>
      <p:sp>
        <p:nvSpPr>
          <p:cNvPr id="3" name="Espace réservé du contenu 2"/>
          <p:cNvSpPr>
            <a:spLocks noGrp="1"/>
          </p:cNvSpPr>
          <p:nvPr>
            <p:ph idx="1"/>
          </p:nvPr>
        </p:nvSpPr>
        <p:spPr/>
        <p:txBody>
          <a:bodyPr>
            <a:normAutofit fontScale="55000" lnSpcReduction="20000"/>
          </a:bodyPr>
          <a:lstStyle/>
          <a:p>
            <a:r>
              <a:rPr lang="fr-CA" sz="2200" dirty="0"/>
              <a:t>Archambault, C. &amp; </a:t>
            </a:r>
            <a:r>
              <a:rPr lang="fr-CA" sz="2200" dirty="0" err="1"/>
              <a:t>Doutrelepont</a:t>
            </a:r>
            <a:r>
              <a:rPr lang="fr-CA" sz="2200" dirty="0"/>
              <a:t>, F. (2008). Complémentarité des visions cartésienne et systémique. Dans L. Landry Balas (</a:t>
            </a:r>
            <a:r>
              <a:rPr lang="fr-CA" sz="2200" dirty="0" err="1"/>
              <a:t>dir</a:t>
            </a:r>
            <a:r>
              <a:rPr lang="fr-CA" sz="2200" dirty="0"/>
              <a:t>.), </a:t>
            </a:r>
            <a:r>
              <a:rPr lang="fr-CA" sz="2200" i="1" dirty="0"/>
              <a:t>L’approche systémique en santé mentale</a:t>
            </a:r>
            <a:r>
              <a:rPr lang="fr-CA" sz="2200" dirty="0"/>
              <a:t> (p. 95-102). Montréal : Les presses de l’Université de Montréal. </a:t>
            </a:r>
          </a:p>
          <a:p>
            <a:endParaRPr lang="fr-CA" sz="2200" dirty="0" smtClean="0"/>
          </a:p>
          <a:p>
            <a:r>
              <a:rPr lang="fr-CA" sz="2200" dirty="0" smtClean="0"/>
              <a:t>Commission </a:t>
            </a:r>
            <a:r>
              <a:rPr lang="fr-CA" sz="2200" dirty="0"/>
              <a:t>des déterminants sociaux de la santé – CDSS (2009). </a:t>
            </a:r>
            <a:r>
              <a:rPr lang="fr-CA" sz="2200" i="1" dirty="0"/>
              <a:t>Combler le fossé en une génération. Instaurer l'équité en agissant sur les déterminants sociaux de la santé</a:t>
            </a:r>
            <a:r>
              <a:rPr lang="fr-CA" sz="2200" dirty="0"/>
              <a:t>. Genève : Organisation mondiale de la santé. Repéré à http://whqlibdoc.who.int/publications/2009/9789242563702_fre.pdf.</a:t>
            </a:r>
          </a:p>
          <a:p>
            <a:endParaRPr lang="fr-CA" sz="2200" dirty="0" smtClean="0"/>
          </a:p>
          <a:p>
            <a:r>
              <a:rPr lang="fr-CA" sz="2200" dirty="0" smtClean="0"/>
              <a:t>Fournier</a:t>
            </a:r>
            <a:r>
              <a:rPr lang="fr-CA" sz="2200" dirty="0"/>
              <a:t>, L., Roberge, P., &amp; Brouillet, H. (2012). </a:t>
            </a:r>
            <a:r>
              <a:rPr lang="fr-CA" sz="2200" i="1" dirty="0"/>
              <a:t>Faire face à la dépression au Québec. Protocole de soins à l’intention des intervenants de première ligne</a:t>
            </a:r>
            <a:r>
              <a:rPr lang="fr-CA" sz="2200" dirty="0"/>
              <a:t>. Montréal : Centre de recherche du CHUM.</a:t>
            </a:r>
          </a:p>
          <a:p>
            <a:endParaRPr lang="fr-CA" sz="2200" dirty="0" smtClean="0"/>
          </a:p>
          <a:p>
            <a:r>
              <a:rPr lang="en-CA" sz="2200" dirty="0"/>
              <a:t>Hudson, C. G. (2012). Disparities in the geography of mental health: Implications for social work. </a:t>
            </a:r>
            <a:r>
              <a:rPr lang="fr-CA" sz="2200" i="1" dirty="0"/>
              <a:t>Social </a:t>
            </a:r>
            <a:r>
              <a:rPr lang="fr-CA" sz="2200" i="1" dirty="0" err="1"/>
              <a:t>Work</a:t>
            </a:r>
            <a:r>
              <a:rPr lang="fr-CA" sz="2200" dirty="0"/>
              <a:t>, 57 (2), 107-119. </a:t>
            </a:r>
          </a:p>
          <a:p>
            <a:endParaRPr lang="fr-CA" sz="2200" dirty="0" smtClean="0"/>
          </a:p>
          <a:p>
            <a:r>
              <a:rPr lang="fr-CA" sz="2200" dirty="0" err="1" smtClean="0"/>
              <a:t>Mikkonen</a:t>
            </a:r>
            <a:r>
              <a:rPr lang="fr-CA" sz="2200" dirty="0"/>
              <a:t>, J., &amp; Raphael, D. (2011). </a:t>
            </a:r>
            <a:r>
              <a:rPr lang="fr-CA" sz="2200" i="1" dirty="0"/>
              <a:t>Déterminants sociaux de la santé : les réalités canadiennes</a:t>
            </a:r>
            <a:r>
              <a:rPr lang="fr-CA" sz="2200" dirty="0"/>
              <a:t>. Toronto : École de gestion publique de la santé de l’Université de York. Repéré à http://www.thecanadianfacts.org/ </a:t>
            </a:r>
            <a:endParaRPr lang="fr-CA" sz="2200" dirty="0" smtClean="0"/>
          </a:p>
          <a:p>
            <a:endParaRPr lang="fr-CA" sz="2200" dirty="0"/>
          </a:p>
          <a:p>
            <a:r>
              <a:rPr lang="fr-CA" sz="2200" dirty="0" smtClean="0"/>
              <a:t>Organisation mondiale de la santé - OMS (2011). Combler </a:t>
            </a:r>
            <a:r>
              <a:rPr lang="fr-CA" sz="2200" dirty="0"/>
              <a:t>le fossé : de la politique à l’action sur les déterminants sociaux de la </a:t>
            </a:r>
            <a:r>
              <a:rPr lang="fr-CA" sz="2200" dirty="0" smtClean="0"/>
              <a:t>santé. Conférence </a:t>
            </a:r>
            <a:r>
              <a:rPr lang="fr-CA" sz="2200" dirty="0"/>
              <a:t>mondiale sur les déterminants sociaux de la santé intitulé </a:t>
            </a:r>
            <a:r>
              <a:rPr lang="fr-CA" sz="2200" dirty="0" smtClean="0"/>
              <a:t>tenue du 19 au 21 octobre au Brésil.</a:t>
            </a:r>
          </a:p>
          <a:p>
            <a:endParaRPr lang="fr-CA" sz="2100" dirty="0"/>
          </a:p>
          <a:p>
            <a:r>
              <a:rPr lang="fr-CA" sz="2100" dirty="0" smtClean="0"/>
              <a:t>Turcotte, D et Lyndsay, J. (2007). L’intervention sociale auprès des groupes, 2</a:t>
            </a:r>
            <a:r>
              <a:rPr lang="fr-CA" sz="2100" baseline="30000" dirty="0" smtClean="0"/>
              <a:t>ème</a:t>
            </a:r>
            <a:r>
              <a:rPr lang="fr-CA" sz="2100" dirty="0" smtClean="0"/>
              <a:t> édition, Boucherville: Gaëtan Morin éditeur.</a:t>
            </a:r>
            <a:endParaRPr lang="fr-CA" sz="2100" dirty="0"/>
          </a:p>
        </p:txBody>
      </p:sp>
    </p:spTree>
    <p:extLst>
      <p:ext uri="{BB962C8B-B14F-4D97-AF65-F5344CB8AC3E}">
        <p14:creationId xmlns:p14="http://schemas.microsoft.com/office/powerpoint/2010/main" val="36754833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152718"/>
            <a:ext cx="9245600" cy="1371600"/>
          </a:xfrm>
        </p:spPr>
        <p:txBody>
          <a:bodyPr>
            <a:normAutofit/>
          </a:bodyPr>
          <a:lstStyle/>
          <a:p>
            <a:pPr algn="ctr"/>
            <a:r>
              <a:rPr lang="fr-CA" sz="4800" dirty="0" smtClean="0">
                <a:latin typeface="Impact" panose="020B0806030902050204" pitchFamily="34" charset="0"/>
                <a:cs typeface="Arial Rounded MT Bold"/>
              </a:rPr>
              <a:t>Merci !</a:t>
            </a:r>
            <a:endParaRPr lang="fr-CA" sz="4800" dirty="0">
              <a:latin typeface="Impact" panose="020B0806030902050204" pitchFamily="34" charset="0"/>
              <a:cs typeface="Arial Rounded MT Bold"/>
            </a:endParaRPr>
          </a:p>
        </p:txBody>
      </p:sp>
      <p:sp>
        <p:nvSpPr>
          <p:cNvPr id="3" name="Espace réservé du contenu 2"/>
          <p:cNvSpPr>
            <a:spLocks noGrp="1"/>
          </p:cNvSpPr>
          <p:nvPr>
            <p:ph idx="1"/>
          </p:nvPr>
        </p:nvSpPr>
        <p:spPr>
          <a:xfrm>
            <a:off x="680442" y="2099732"/>
            <a:ext cx="10527250" cy="4099731"/>
          </a:xfrm>
        </p:spPr>
        <p:txBody>
          <a:bodyPr>
            <a:normAutofit/>
          </a:bodyPr>
          <a:lstStyle/>
          <a:p>
            <a:pPr marL="0" indent="0">
              <a:buNone/>
            </a:pPr>
            <a:r>
              <a:rPr lang="fr-CA" dirty="0" smtClean="0">
                <a:latin typeface="Arial Rounded MT Bold" panose="020F0704030504030204" pitchFamily="34" charset="0"/>
              </a:rPr>
              <a:t>Christine Archambault, T.S., conseillère clinique, CSSS Sud-Ouest</a:t>
            </a:r>
          </a:p>
          <a:p>
            <a:pPr marL="0" indent="0">
              <a:buNone/>
            </a:pPr>
            <a:r>
              <a:rPr lang="fr-CA" dirty="0" smtClean="0">
                <a:latin typeface="Arial Rounded MT Bold" panose="020F0704030504030204" pitchFamily="34" charset="0"/>
              </a:rPr>
              <a:t>Jimmy Brisson, T.S., conseiller cadre, CSSS Laval</a:t>
            </a:r>
          </a:p>
          <a:p>
            <a:pPr marL="0" indent="0">
              <a:buNone/>
            </a:pPr>
            <a:r>
              <a:rPr lang="fr-CA" dirty="0" smtClean="0">
                <a:latin typeface="Arial Rounded MT Bold" panose="020F0704030504030204" pitchFamily="34" charset="0"/>
              </a:rPr>
              <a:t>Geneviève Cloutier, T.S. </a:t>
            </a:r>
            <a:r>
              <a:rPr lang="fr-CA" dirty="0" err="1" smtClean="0">
                <a:latin typeface="Arial Rounded MT Bold" panose="020F0704030504030204" pitchFamily="34" charset="0"/>
              </a:rPr>
              <a:t>Ph.D</a:t>
            </a:r>
            <a:r>
              <a:rPr lang="fr-CA" dirty="0" smtClean="0">
                <a:latin typeface="Arial Rounded MT Bold" panose="020F0704030504030204" pitchFamily="34" charset="0"/>
              </a:rPr>
              <a:t>., courtière de connaissances, OTSTCFQ</a:t>
            </a:r>
          </a:p>
          <a:p>
            <a:pPr marL="0" indent="0">
              <a:buNone/>
            </a:pPr>
            <a:r>
              <a:rPr lang="fr-CA" dirty="0" smtClean="0">
                <a:latin typeface="Arial Rounded MT Bold" panose="020F0704030504030204" pitchFamily="34" charset="0"/>
              </a:rPr>
              <a:t>Alain Hébert, T.S. </a:t>
            </a:r>
            <a:r>
              <a:rPr lang="fr-CA" dirty="0" err="1" smtClean="0">
                <a:latin typeface="Arial Rounded MT Bold" panose="020F0704030504030204" pitchFamily="34" charset="0"/>
              </a:rPr>
              <a:t>M.Sc</a:t>
            </a:r>
            <a:r>
              <a:rPr lang="fr-CA" dirty="0" smtClean="0">
                <a:latin typeface="Arial Rounded MT Bold" panose="020F0704030504030204" pitchFamily="34" charset="0"/>
              </a:rPr>
              <a:t>., chargé d’affaires professionnelles, OTSTCFQ</a:t>
            </a:r>
          </a:p>
          <a:p>
            <a:pPr marL="0" indent="0">
              <a:buNone/>
            </a:pPr>
            <a:r>
              <a:rPr lang="fr-CA" dirty="0" smtClean="0">
                <a:latin typeface="Arial Rounded MT Bold" panose="020F0704030504030204" pitchFamily="34" charset="0"/>
              </a:rPr>
              <a:t>Sophie Latreille, T.S., équipe santé mentale 1</a:t>
            </a:r>
            <a:r>
              <a:rPr lang="fr-CA" baseline="30000" dirty="0" smtClean="0">
                <a:latin typeface="Arial Rounded MT Bold" panose="020F0704030504030204" pitchFamily="34" charset="0"/>
              </a:rPr>
              <a:t>e</a:t>
            </a:r>
            <a:r>
              <a:rPr lang="fr-CA" dirty="0" smtClean="0">
                <a:latin typeface="Arial Rounded MT Bold" panose="020F0704030504030204" pitchFamily="34" charset="0"/>
              </a:rPr>
              <a:t> ligne, CSSS La Montagne</a:t>
            </a:r>
          </a:p>
          <a:p>
            <a:pPr marL="0" indent="0">
              <a:buNone/>
            </a:pPr>
            <a:r>
              <a:rPr lang="fr-CA" dirty="0" err="1" smtClean="0">
                <a:latin typeface="Arial Rounded MT Bold" panose="020F0704030504030204" pitchFamily="34" charset="0"/>
              </a:rPr>
              <a:t>Dominic</a:t>
            </a:r>
            <a:r>
              <a:rPr lang="fr-CA" dirty="0" smtClean="0">
                <a:latin typeface="Arial Rounded MT Bold" panose="020F0704030504030204" pitchFamily="34" charset="0"/>
              </a:rPr>
              <a:t> </a:t>
            </a:r>
            <a:r>
              <a:rPr lang="fr-CA" dirty="0" err="1" smtClean="0">
                <a:latin typeface="Arial Rounded MT Bold" panose="020F0704030504030204" pitchFamily="34" charset="0"/>
              </a:rPr>
              <a:t>Melasco</a:t>
            </a:r>
            <a:r>
              <a:rPr lang="fr-CA" dirty="0" smtClean="0">
                <a:latin typeface="Arial Rounded MT Bold" panose="020F0704030504030204" pitchFamily="34" charset="0"/>
              </a:rPr>
              <a:t>, T.S., équipe santé mentale 1</a:t>
            </a:r>
            <a:r>
              <a:rPr lang="fr-CA" baseline="30000" dirty="0" smtClean="0">
                <a:latin typeface="Arial Rounded MT Bold" panose="020F0704030504030204" pitchFamily="34" charset="0"/>
              </a:rPr>
              <a:t>e</a:t>
            </a:r>
            <a:r>
              <a:rPr lang="fr-CA" dirty="0" smtClean="0">
                <a:latin typeface="Arial Rounded MT Bold" panose="020F0704030504030204" pitchFamily="34" charset="0"/>
              </a:rPr>
              <a:t> ligne, CSSS La Montagne</a:t>
            </a:r>
          </a:p>
          <a:p>
            <a:pPr marL="0" indent="0">
              <a:buNone/>
            </a:pPr>
            <a:r>
              <a:rPr lang="fr-CA" dirty="0" err="1" smtClean="0">
                <a:latin typeface="Arial Rounded MT Bold" panose="020F0704030504030204" pitchFamily="34" charset="0"/>
              </a:rPr>
              <a:t>Marie-Lyne</a:t>
            </a:r>
            <a:r>
              <a:rPr lang="fr-CA" dirty="0" smtClean="0">
                <a:latin typeface="Arial Rounded MT Bold" panose="020F0704030504030204" pitchFamily="34" charset="0"/>
              </a:rPr>
              <a:t> Roc, T.S. </a:t>
            </a:r>
            <a:r>
              <a:rPr lang="fr-CA" dirty="0" err="1" smtClean="0">
                <a:latin typeface="Arial Rounded MT Bold" panose="020F0704030504030204" pitchFamily="34" charset="0"/>
              </a:rPr>
              <a:t>M.Sc</a:t>
            </a:r>
            <a:r>
              <a:rPr lang="fr-CA" dirty="0" smtClean="0">
                <a:latin typeface="Arial Rounded MT Bold" panose="020F0704030504030204" pitchFamily="34" charset="0"/>
              </a:rPr>
              <a:t>., chargée d’affaires professionnelles, OTSTCFQ</a:t>
            </a:r>
          </a:p>
        </p:txBody>
      </p:sp>
      <p:pic>
        <p:nvPicPr>
          <p:cNvPr id="4" name="Image 3" descr="Image signet JASM (1).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69461" y="278232"/>
            <a:ext cx="1283214" cy="6110862"/>
          </a:xfrm>
          <a:prstGeom prst="rect">
            <a:avLst/>
          </a:prstGeom>
        </p:spPr>
      </p:pic>
    </p:spTree>
    <p:extLst>
      <p:ext uri="{BB962C8B-B14F-4D97-AF65-F5344CB8AC3E}">
        <p14:creationId xmlns:p14="http://schemas.microsoft.com/office/powerpoint/2010/main" val="2106885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8778" y="553673"/>
            <a:ext cx="10866539" cy="1413079"/>
          </a:xfrm>
        </p:spPr>
        <p:txBody>
          <a:bodyPr>
            <a:noAutofit/>
          </a:bodyPr>
          <a:lstStyle/>
          <a:p>
            <a:r>
              <a:rPr lang="fr-CA" sz="4000" dirty="0" smtClean="0">
                <a:latin typeface="Impact" panose="020B0806030902050204" pitchFamily="34" charset="0"/>
              </a:rPr>
              <a:t>Courant catalysé par l’OMS, porté </a:t>
            </a:r>
            <a:br>
              <a:rPr lang="fr-CA" sz="4000" dirty="0" smtClean="0">
                <a:latin typeface="Impact" panose="020B0806030902050204" pitchFamily="34" charset="0"/>
              </a:rPr>
            </a:br>
            <a:r>
              <a:rPr lang="fr-CA" sz="4000" dirty="0" smtClean="0">
                <a:latin typeface="Impact" panose="020B0806030902050204" pitchFamily="34" charset="0"/>
              </a:rPr>
              <a:t>historiquement par les Travailleurs sociaux</a:t>
            </a:r>
            <a:endParaRPr lang="fr-CA" sz="4000" dirty="0">
              <a:latin typeface="Impact" panose="020B0806030902050204" pitchFamily="34" charset="0"/>
            </a:endParaRPr>
          </a:p>
        </p:txBody>
      </p:sp>
      <p:sp>
        <p:nvSpPr>
          <p:cNvPr id="3" name="Espace réservé du contenu 2"/>
          <p:cNvSpPr>
            <a:spLocks noGrp="1"/>
          </p:cNvSpPr>
          <p:nvPr>
            <p:ph idx="1"/>
          </p:nvPr>
        </p:nvSpPr>
        <p:spPr>
          <a:xfrm>
            <a:off x="1031846" y="2235200"/>
            <a:ext cx="10360404" cy="4286075"/>
          </a:xfrm>
        </p:spPr>
        <p:txBody>
          <a:bodyPr>
            <a:normAutofit/>
          </a:bodyPr>
          <a:lstStyle/>
          <a:p>
            <a:pPr marL="457200" indent="-457200">
              <a:buFont typeface="Wingdings" panose="05000000000000000000" pitchFamily="2" charset="2"/>
              <a:buChar char="ü"/>
            </a:pPr>
            <a:r>
              <a:rPr lang="fr-CA" sz="3200" dirty="0" smtClean="0">
                <a:latin typeface="Arial Rounded MT Bold" panose="020F0704030504030204" pitchFamily="34" charset="0"/>
              </a:rPr>
              <a:t>La santé mentale, plus que l’absence de troubles ou de handicaps mentaux</a:t>
            </a:r>
          </a:p>
          <a:p>
            <a:pPr marL="457200" indent="-457200">
              <a:buFont typeface="Wingdings" panose="05000000000000000000" pitchFamily="2" charset="2"/>
              <a:buChar char="ü"/>
            </a:pPr>
            <a:r>
              <a:rPr lang="fr-CA" sz="3200" dirty="0" smtClean="0">
                <a:latin typeface="Arial Rounded MT Bold" panose="020F0704030504030204" pitchFamily="34" charset="0"/>
              </a:rPr>
              <a:t>Elle est le fondement du bien-être d’un individu et du bon fonctionnement d’une communauté</a:t>
            </a:r>
          </a:p>
          <a:p>
            <a:pPr marL="457200" indent="-457200">
              <a:buFont typeface="Wingdings" panose="05000000000000000000" pitchFamily="2" charset="2"/>
              <a:buChar char="ü"/>
            </a:pPr>
            <a:r>
              <a:rPr lang="fr-CA" sz="3200" dirty="0" smtClean="0">
                <a:latin typeface="Arial Rounded MT Bold" panose="020F0704030504030204" pitchFamily="34" charset="0"/>
              </a:rPr>
              <a:t>La santé des individus est grandement influencée par les Déterminants sociaux de la santé (DSS)</a:t>
            </a:r>
            <a:endParaRPr lang="fr-CA" sz="3200" dirty="0">
              <a:latin typeface="Arial Rounded MT Bold" panose="020F0704030504030204" pitchFamily="34" charset="0"/>
            </a:endParaRPr>
          </a:p>
        </p:txBody>
      </p:sp>
    </p:spTree>
    <p:extLst>
      <p:ext uri="{BB962C8B-B14F-4D97-AF65-F5344CB8AC3E}">
        <p14:creationId xmlns:p14="http://schemas.microsoft.com/office/powerpoint/2010/main" val="14041135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86435" y="382630"/>
            <a:ext cx="9071295" cy="897622"/>
          </a:xfrm>
        </p:spPr>
        <p:txBody>
          <a:bodyPr>
            <a:noAutofit/>
          </a:bodyPr>
          <a:lstStyle/>
          <a:p>
            <a:r>
              <a:rPr lang="fr-CA" sz="4400" dirty="0">
                <a:latin typeface="Impact" panose="020B0806030902050204" pitchFamily="34" charset="0"/>
              </a:rPr>
              <a:t>Quels sont les déterminants sociaux?</a:t>
            </a:r>
            <a:endParaRPr lang="fr-CA" sz="4400" dirty="0"/>
          </a:p>
        </p:txBody>
      </p:sp>
      <p:sp>
        <p:nvSpPr>
          <p:cNvPr id="3" name="Espace réservé du texte 2"/>
          <p:cNvSpPr>
            <a:spLocks noGrp="1"/>
          </p:cNvSpPr>
          <p:nvPr>
            <p:ph type="body" idx="1"/>
          </p:nvPr>
        </p:nvSpPr>
        <p:spPr>
          <a:xfrm>
            <a:off x="1025133" y="1426128"/>
            <a:ext cx="6763749" cy="960407"/>
          </a:xfrm>
        </p:spPr>
        <p:txBody>
          <a:bodyPr/>
          <a:lstStyle/>
          <a:p>
            <a:pPr lvl="0">
              <a:buFont typeface="Wingdings" panose="05000000000000000000" pitchFamily="2" charset="2"/>
              <a:buChar char="ü"/>
            </a:pPr>
            <a:endParaRPr lang="fr-CA" b="1" dirty="0" smtClean="0">
              <a:solidFill>
                <a:srgbClr val="000000"/>
              </a:solidFill>
              <a:latin typeface="Arial Rounded MT Bold" panose="020F0704030504030204" pitchFamily="34" charset="0"/>
            </a:endParaRPr>
          </a:p>
          <a:p>
            <a:pPr lvl="0">
              <a:buFont typeface="Wingdings" panose="05000000000000000000" pitchFamily="2" charset="2"/>
              <a:buChar char="ü"/>
            </a:pPr>
            <a:r>
              <a:rPr lang="fr-CA" sz="2400" b="1" dirty="0" smtClean="0">
                <a:solidFill>
                  <a:srgbClr val="000000"/>
                </a:solidFill>
                <a:latin typeface="Arial Rounded MT Bold" panose="020F0704030504030204" pitchFamily="34" charset="0"/>
              </a:rPr>
              <a:t>La </a:t>
            </a:r>
            <a:r>
              <a:rPr lang="fr-CA" sz="2400" b="1" dirty="0">
                <a:solidFill>
                  <a:srgbClr val="000000"/>
                </a:solidFill>
                <a:latin typeface="Arial Rounded MT Bold" panose="020F0704030504030204" pitchFamily="34" charset="0"/>
              </a:rPr>
              <a:t>définition de l’OMS </a:t>
            </a:r>
            <a:r>
              <a:rPr lang="fr-CA" sz="2400" b="1" dirty="0" smtClean="0">
                <a:solidFill>
                  <a:srgbClr val="000000"/>
                </a:solidFill>
                <a:latin typeface="Arial Rounded MT Bold" panose="020F0704030504030204" pitchFamily="34" charset="0"/>
              </a:rPr>
              <a:t>(CDSS,2009</a:t>
            </a:r>
            <a:r>
              <a:rPr lang="fr-CA" sz="2400" b="1" dirty="0">
                <a:solidFill>
                  <a:srgbClr val="000000"/>
                </a:solidFill>
                <a:latin typeface="Arial Rounded MT Bold" panose="020F0704030504030204" pitchFamily="34" charset="0"/>
              </a:rPr>
              <a:t>)</a:t>
            </a:r>
          </a:p>
          <a:p>
            <a:pPr lvl="0">
              <a:buFont typeface="Wingdings" panose="05000000000000000000" pitchFamily="2" charset="2"/>
              <a:buChar char="ü"/>
            </a:pPr>
            <a:r>
              <a:rPr lang="fr-CA" sz="2400" b="1" dirty="0" err="1" smtClean="0">
                <a:solidFill>
                  <a:srgbClr val="000000"/>
                </a:solidFill>
                <a:latin typeface="Arial Rounded MT Bold" panose="020F0704030504030204" pitchFamily="34" charset="0"/>
              </a:rPr>
              <a:t>Mikkonen</a:t>
            </a:r>
            <a:r>
              <a:rPr lang="fr-CA" sz="2400" b="1" dirty="0" smtClean="0">
                <a:solidFill>
                  <a:srgbClr val="000000"/>
                </a:solidFill>
                <a:latin typeface="Arial Rounded MT Bold" panose="020F0704030504030204" pitchFamily="34" charset="0"/>
              </a:rPr>
              <a:t> </a:t>
            </a:r>
            <a:r>
              <a:rPr lang="fr-CA" sz="2400" b="1" dirty="0">
                <a:solidFill>
                  <a:srgbClr val="000000"/>
                </a:solidFill>
                <a:latin typeface="Arial Rounded MT Bold" panose="020F0704030504030204" pitchFamily="34" charset="0"/>
              </a:rPr>
              <a:t>et Raphaël (2010</a:t>
            </a:r>
            <a:r>
              <a:rPr lang="fr-CA" sz="2400" b="1" dirty="0" smtClean="0">
                <a:solidFill>
                  <a:srgbClr val="000000"/>
                </a:solidFill>
                <a:latin typeface="Arial Rounded MT Bold" panose="020F0704030504030204" pitchFamily="34" charset="0"/>
              </a:rPr>
              <a:t>)</a:t>
            </a:r>
            <a:endParaRPr lang="fr-CA" sz="2400" b="1" dirty="0">
              <a:solidFill>
                <a:srgbClr val="000000"/>
              </a:solidFill>
              <a:latin typeface="Arial Rounded MT Bold" panose="020F0704030504030204" pitchFamily="34" charset="0"/>
            </a:endParaRPr>
          </a:p>
        </p:txBody>
      </p:sp>
      <p:sp>
        <p:nvSpPr>
          <p:cNvPr id="4" name="Espace réservé du contenu 3"/>
          <p:cNvSpPr>
            <a:spLocks noGrp="1"/>
          </p:cNvSpPr>
          <p:nvPr>
            <p:ph sz="half" idx="2"/>
          </p:nvPr>
        </p:nvSpPr>
        <p:spPr>
          <a:xfrm>
            <a:off x="1032962" y="2667909"/>
            <a:ext cx="4389120" cy="3840480"/>
          </a:xfrm>
        </p:spPr>
        <p:txBody>
          <a:bodyPr>
            <a:normAutofit/>
          </a:bodyPr>
          <a:lstStyle/>
          <a:p>
            <a:pPr lvl="1">
              <a:buClr>
                <a:srgbClr val="D1282E"/>
              </a:buClr>
            </a:pPr>
            <a:r>
              <a:rPr lang="fr-CA" sz="2400" dirty="0">
                <a:solidFill>
                  <a:srgbClr val="000000"/>
                </a:solidFill>
                <a:latin typeface="Arial Rounded MT Bold" panose="020F0704030504030204" pitchFamily="34" charset="0"/>
              </a:rPr>
              <a:t>Chômage et sécurité d’emploi      </a:t>
            </a:r>
          </a:p>
          <a:p>
            <a:pPr lvl="1">
              <a:buClr>
                <a:srgbClr val="D1282E"/>
              </a:buClr>
            </a:pPr>
            <a:r>
              <a:rPr lang="fr-CA" sz="2400" dirty="0">
                <a:solidFill>
                  <a:srgbClr val="000000"/>
                </a:solidFill>
                <a:latin typeface="Arial Rounded MT Bold" panose="020F0704030504030204" pitchFamily="34" charset="0"/>
              </a:rPr>
              <a:t>Emploi et conditions de travail</a:t>
            </a:r>
          </a:p>
          <a:p>
            <a:pPr lvl="1">
              <a:buClr>
                <a:srgbClr val="D1282E"/>
              </a:buClr>
            </a:pPr>
            <a:r>
              <a:rPr lang="fr-CA" sz="2400" dirty="0">
                <a:solidFill>
                  <a:srgbClr val="000000"/>
                </a:solidFill>
                <a:latin typeface="Arial Rounded MT Bold" panose="020F0704030504030204" pitchFamily="34" charset="0"/>
              </a:rPr>
              <a:t>Filet de sécurité sociale</a:t>
            </a:r>
          </a:p>
          <a:p>
            <a:pPr lvl="1">
              <a:buClr>
                <a:srgbClr val="D1282E"/>
              </a:buClr>
            </a:pPr>
            <a:r>
              <a:rPr lang="fr-CA" sz="2400" dirty="0">
                <a:solidFill>
                  <a:srgbClr val="000000"/>
                </a:solidFill>
                <a:latin typeface="Arial Rounded MT Bold" panose="020F0704030504030204" pitchFamily="34" charset="0"/>
              </a:rPr>
              <a:t>Insécurité alimentaire</a:t>
            </a:r>
          </a:p>
          <a:p>
            <a:pPr lvl="1">
              <a:buClr>
                <a:srgbClr val="D1282E"/>
              </a:buClr>
            </a:pPr>
            <a:r>
              <a:rPr lang="fr-CA" sz="2400" dirty="0">
                <a:solidFill>
                  <a:srgbClr val="000000"/>
                </a:solidFill>
                <a:latin typeface="Arial Rounded MT Bold" panose="020F0704030504030204" pitchFamily="34" charset="0"/>
              </a:rPr>
              <a:t>Petite enfance</a:t>
            </a:r>
          </a:p>
          <a:p>
            <a:pPr lvl="1">
              <a:buClr>
                <a:srgbClr val="D1282E"/>
              </a:buClr>
            </a:pPr>
            <a:r>
              <a:rPr lang="fr-CA" sz="2400" dirty="0">
                <a:solidFill>
                  <a:srgbClr val="000000"/>
                </a:solidFill>
                <a:latin typeface="Arial Rounded MT Bold" panose="020F0704030504030204" pitchFamily="34" charset="0"/>
              </a:rPr>
              <a:t>Revenu et répartition du revenu</a:t>
            </a:r>
          </a:p>
          <a:p>
            <a:endParaRPr lang="fr-CA" dirty="0"/>
          </a:p>
        </p:txBody>
      </p:sp>
      <p:sp>
        <p:nvSpPr>
          <p:cNvPr id="6" name="Espace réservé du contenu 5"/>
          <p:cNvSpPr>
            <a:spLocks noGrp="1"/>
          </p:cNvSpPr>
          <p:nvPr>
            <p:ph sz="quarter" idx="4"/>
          </p:nvPr>
        </p:nvSpPr>
        <p:spPr>
          <a:xfrm>
            <a:off x="6178548" y="2667909"/>
            <a:ext cx="4389120" cy="3372164"/>
          </a:xfrm>
        </p:spPr>
        <p:txBody>
          <a:bodyPr>
            <a:normAutofit lnSpcReduction="10000"/>
          </a:bodyPr>
          <a:lstStyle/>
          <a:p>
            <a:pPr lvl="1">
              <a:buClr>
                <a:srgbClr val="D1282E"/>
              </a:buClr>
            </a:pPr>
            <a:r>
              <a:rPr lang="fr-CA" sz="2400" dirty="0">
                <a:solidFill>
                  <a:srgbClr val="000000"/>
                </a:solidFill>
                <a:latin typeface="Arial Rounded MT Bold" panose="020F0704030504030204" pitchFamily="34" charset="0"/>
              </a:rPr>
              <a:t>Sexe</a:t>
            </a:r>
            <a:endParaRPr lang="fr-CA" sz="2400" dirty="0">
              <a:solidFill>
                <a:srgbClr val="000000"/>
              </a:solidFill>
            </a:endParaRPr>
          </a:p>
          <a:p>
            <a:pPr lvl="1">
              <a:buClr>
                <a:srgbClr val="D1282E"/>
              </a:buClr>
            </a:pPr>
            <a:r>
              <a:rPr lang="fr-CA" sz="2400" dirty="0" smtClean="0">
                <a:solidFill>
                  <a:srgbClr val="000000"/>
                </a:solidFill>
                <a:latin typeface="Arial Rounded MT Bold" panose="020F0704030504030204" pitchFamily="34" charset="0"/>
              </a:rPr>
              <a:t>Éducation</a:t>
            </a:r>
            <a:endParaRPr lang="fr-CA" sz="2400" dirty="0">
              <a:solidFill>
                <a:srgbClr val="000000"/>
              </a:solidFill>
              <a:latin typeface="Arial Rounded MT Bold" panose="020F0704030504030204" pitchFamily="34" charset="0"/>
            </a:endParaRPr>
          </a:p>
          <a:p>
            <a:pPr lvl="1">
              <a:buClr>
                <a:srgbClr val="D1282E"/>
              </a:buClr>
            </a:pPr>
            <a:r>
              <a:rPr lang="fr-CA" sz="2400" dirty="0">
                <a:solidFill>
                  <a:srgbClr val="000000"/>
                </a:solidFill>
                <a:latin typeface="Arial Rounded MT Bold" panose="020F0704030504030204" pitchFamily="34" charset="0"/>
              </a:rPr>
              <a:t>Exclusion sociale</a:t>
            </a:r>
          </a:p>
          <a:p>
            <a:pPr lvl="1">
              <a:buClr>
                <a:srgbClr val="D1282E"/>
              </a:buClr>
            </a:pPr>
            <a:r>
              <a:rPr lang="fr-CA" sz="2400" dirty="0">
                <a:solidFill>
                  <a:srgbClr val="000000"/>
                </a:solidFill>
                <a:latin typeface="Arial Rounded MT Bold" panose="020F0704030504030204" pitchFamily="34" charset="0"/>
              </a:rPr>
              <a:t>Handicap</a:t>
            </a:r>
          </a:p>
          <a:p>
            <a:pPr lvl="1">
              <a:buClr>
                <a:srgbClr val="D1282E"/>
              </a:buClr>
            </a:pPr>
            <a:r>
              <a:rPr lang="fr-CA" sz="2400" dirty="0">
                <a:solidFill>
                  <a:srgbClr val="000000"/>
                </a:solidFill>
                <a:latin typeface="Arial Rounded MT Bold" panose="020F0704030504030204" pitchFamily="34" charset="0"/>
              </a:rPr>
              <a:t>Logement</a:t>
            </a:r>
          </a:p>
          <a:p>
            <a:pPr lvl="1">
              <a:buClr>
                <a:srgbClr val="D1282E"/>
              </a:buClr>
            </a:pPr>
            <a:r>
              <a:rPr lang="fr-CA" sz="2400" dirty="0">
                <a:solidFill>
                  <a:srgbClr val="000000"/>
                </a:solidFill>
                <a:latin typeface="Arial Rounded MT Bold" panose="020F0704030504030204" pitchFamily="34" charset="0"/>
              </a:rPr>
              <a:t>Race</a:t>
            </a:r>
          </a:p>
          <a:p>
            <a:pPr lvl="1">
              <a:buClr>
                <a:srgbClr val="D1282E"/>
              </a:buClr>
            </a:pPr>
            <a:r>
              <a:rPr lang="fr-CA" sz="2400" dirty="0">
                <a:solidFill>
                  <a:srgbClr val="000000"/>
                </a:solidFill>
                <a:latin typeface="Arial Rounded MT Bold" panose="020F0704030504030204" pitchFamily="34" charset="0"/>
              </a:rPr>
              <a:t>Services de santé</a:t>
            </a:r>
          </a:p>
          <a:p>
            <a:pPr lvl="1">
              <a:buClr>
                <a:srgbClr val="D1282E"/>
              </a:buClr>
            </a:pPr>
            <a:r>
              <a:rPr lang="fr-CA" sz="2400" dirty="0">
                <a:solidFill>
                  <a:srgbClr val="000000"/>
                </a:solidFill>
                <a:latin typeface="Arial Rounded MT Bold" panose="020F0704030504030204" pitchFamily="34" charset="0"/>
              </a:rPr>
              <a:t>Statut d’Autochtone</a:t>
            </a:r>
          </a:p>
          <a:p>
            <a:endParaRPr lang="fr-CA" dirty="0"/>
          </a:p>
        </p:txBody>
      </p:sp>
    </p:spTree>
    <p:extLst>
      <p:ext uri="{BB962C8B-B14F-4D97-AF65-F5344CB8AC3E}">
        <p14:creationId xmlns:p14="http://schemas.microsoft.com/office/powerpoint/2010/main" val="42713873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152718"/>
            <a:ext cx="7721600" cy="1100349"/>
          </a:xfrm>
        </p:spPr>
        <p:txBody>
          <a:bodyPr>
            <a:normAutofit/>
          </a:bodyPr>
          <a:lstStyle/>
          <a:p>
            <a:r>
              <a:rPr lang="fr-FR" sz="4400" dirty="0">
                <a:latin typeface="Impact" panose="020B0806030902050204" pitchFamily="34" charset="0"/>
                <a:ea typeface="MS PGothic" charset="0"/>
              </a:rPr>
              <a:t>Cadre </a:t>
            </a:r>
            <a:r>
              <a:rPr lang="fr-FR" sz="4400" dirty="0" smtClean="0">
                <a:latin typeface="Impact" panose="020B0806030902050204" pitchFamily="34" charset="0"/>
                <a:ea typeface="MS PGothic" charset="0"/>
              </a:rPr>
              <a:t>conceptuel de </a:t>
            </a:r>
            <a:r>
              <a:rPr lang="fr-FR" sz="4400" dirty="0">
                <a:latin typeface="Impact" panose="020B0806030902050204" pitchFamily="34" charset="0"/>
                <a:ea typeface="MS PGothic" charset="0"/>
              </a:rPr>
              <a:t>l’OMS </a:t>
            </a:r>
            <a:endParaRPr lang="fr-CA" sz="4400" dirty="0">
              <a:latin typeface="Impact" panose="020B0806030902050204" pitchFamily="34" charset="0"/>
            </a:endParaRPr>
          </a:p>
        </p:txBody>
      </p:sp>
      <p:pic>
        <p:nvPicPr>
          <p:cNvPr id="4" name="Image 9"/>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478844" y="1377562"/>
            <a:ext cx="8331200" cy="5305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05748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528506"/>
            <a:ext cx="7721600" cy="995812"/>
          </a:xfrm>
        </p:spPr>
        <p:txBody>
          <a:bodyPr>
            <a:normAutofit/>
          </a:bodyPr>
          <a:lstStyle/>
          <a:p>
            <a:r>
              <a:rPr lang="fr-CA" sz="4400" dirty="0" smtClean="0">
                <a:latin typeface="Impact" panose="020B0806030902050204" pitchFamily="34" charset="0"/>
              </a:rPr>
              <a:t>Des constats et  des tendances…</a:t>
            </a:r>
            <a:endParaRPr lang="fr-CA" sz="4400" dirty="0">
              <a:latin typeface="Impact" panose="020B0806030902050204" pitchFamily="34" charset="0"/>
            </a:endParaRPr>
          </a:p>
        </p:txBody>
      </p:sp>
      <p:sp>
        <p:nvSpPr>
          <p:cNvPr id="3" name="Espace réservé du contenu 2"/>
          <p:cNvSpPr>
            <a:spLocks noGrp="1"/>
          </p:cNvSpPr>
          <p:nvPr>
            <p:ph idx="1"/>
          </p:nvPr>
        </p:nvSpPr>
        <p:spPr/>
        <p:txBody>
          <a:bodyPr>
            <a:normAutofit/>
          </a:bodyPr>
          <a:lstStyle/>
          <a:p>
            <a:pPr marL="457200" indent="-457200">
              <a:buFont typeface="Wingdings" panose="05000000000000000000" pitchFamily="2" charset="2"/>
              <a:buChar char="ü"/>
            </a:pPr>
            <a:r>
              <a:rPr lang="fr-CA" sz="2800" dirty="0" smtClean="0">
                <a:latin typeface="Arial Rounded MT Bold" panose="020F0704030504030204" pitchFamily="34" charset="0"/>
              </a:rPr>
              <a:t>Emphase de la perspective biomédicale et psychologique</a:t>
            </a:r>
          </a:p>
          <a:p>
            <a:pPr marL="457200" indent="-457200">
              <a:buFont typeface="Wingdings" panose="05000000000000000000" pitchFamily="2" charset="2"/>
              <a:buChar char="ü"/>
            </a:pPr>
            <a:r>
              <a:rPr lang="fr-CA" sz="2800" dirty="0" smtClean="0">
                <a:latin typeface="Arial Rounded MT Bold" panose="020F0704030504030204" pitchFamily="34" charset="0"/>
              </a:rPr>
              <a:t>Les déterminants sociaux = action communautaire, santé publique</a:t>
            </a:r>
            <a:r>
              <a:rPr lang="fr-CA" sz="2800" dirty="0">
                <a:latin typeface="Arial Rounded MT Bold" panose="020F0704030504030204" pitchFamily="34" charset="0"/>
              </a:rPr>
              <a:t> </a:t>
            </a:r>
            <a:r>
              <a:rPr lang="fr-CA" sz="2800" dirty="0" smtClean="0">
                <a:latin typeface="Arial Rounded MT Bold" panose="020F0704030504030204" pitchFamily="34" charset="0"/>
              </a:rPr>
              <a:t>et politiques sociales</a:t>
            </a:r>
          </a:p>
          <a:p>
            <a:pPr marL="457200" indent="-457200">
              <a:buFont typeface="Wingdings" panose="05000000000000000000" pitchFamily="2" charset="2"/>
              <a:buChar char="ü"/>
            </a:pPr>
            <a:r>
              <a:rPr lang="fr-CA" sz="2800" dirty="0" smtClean="0">
                <a:latin typeface="Arial Rounded MT Bold" panose="020F0704030504030204" pitchFamily="34" charset="0"/>
              </a:rPr>
              <a:t>Orientation des services basée sur les données probantes </a:t>
            </a:r>
          </a:p>
          <a:p>
            <a:pPr marL="457200" indent="-457200">
              <a:buFont typeface="Wingdings" panose="05000000000000000000" pitchFamily="2" charset="2"/>
              <a:buChar char="ü"/>
            </a:pPr>
            <a:r>
              <a:rPr lang="fr-CA" sz="2800" dirty="0" smtClean="0">
                <a:latin typeface="Arial Rounded MT Bold" panose="020F0704030504030204" pitchFamily="34" charset="0"/>
              </a:rPr>
              <a:t>Construit social des sociétés occidentales contemporaines</a:t>
            </a:r>
          </a:p>
          <a:p>
            <a:endParaRPr lang="fr-CA" dirty="0"/>
          </a:p>
        </p:txBody>
      </p:sp>
      <p:sp>
        <p:nvSpPr>
          <p:cNvPr id="7" name="Accolade fermante 6"/>
          <p:cNvSpPr/>
          <p:nvPr/>
        </p:nvSpPr>
        <p:spPr>
          <a:xfrm>
            <a:off x="9964617" y="1922585"/>
            <a:ext cx="371232" cy="3434862"/>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fr-CA" b="1" dirty="0"/>
          </a:p>
        </p:txBody>
      </p:sp>
      <p:sp>
        <p:nvSpPr>
          <p:cNvPr id="8" name="ZoneTexte 7"/>
          <p:cNvSpPr txBox="1"/>
          <p:nvPr/>
        </p:nvSpPr>
        <p:spPr>
          <a:xfrm rot="5400000">
            <a:off x="8453539" y="3199421"/>
            <a:ext cx="5554341" cy="400110"/>
          </a:xfrm>
          <a:prstGeom prst="rect">
            <a:avLst/>
          </a:prstGeom>
          <a:noFill/>
        </p:spPr>
        <p:txBody>
          <a:bodyPr wrap="none" rtlCol="0">
            <a:spAutoFit/>
          </a:bodyPr>
          <a:lstStyle/>
          <a:p>
            <a:r>
              <a:rPr lang="fr-CA" sz="2000" b="1" dirty="0" smtClean="0">
                <a:latin typeface="Arial Rounded MT Bold" panose="020F0704030504030204" pitchFamily="34" charset="0"/>
              </a:rPr>
              <a:t>DSS peu intégrés dans les services directs </a:t>
            </a:r>
            <a:endParaRPr lang="fr-CA" sz="2000" b="1" dirty="0">
              <a:latin typeface="Arial Rounded MT Bold" panose="020F0704030504030204" pitchFamily="34" charset="0"/>
            </a:endParaRPr>
          </a:p>
        </p:txBody>
      </p:sp>
    </p:spTree>
    <p:extLst>
      <p:ext uri="{BB962C8B-B14F-4D97-AF65-F5344CB8AC3E}">
        <p14:creationId xmlns:p14="http://schemas.microsoft.com/office/powerpoint/2010/main" val="25004049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41213" y="749770"/>
            <a:ext cx="9404723" cy="1022738"/>
          </a:xfrm>
        </p:spPr>
        <p:txBody>
          <a:bodyPr>
            <a:normAutofit/>
          </a:bodyPr>
          <a:lstStyle/>
          <a:p>
            <a:r>
              <a:rPr lang="fr-CA" sz="4800" i="1" dirty="0" smtClean="0">
                <a:latin typeface="Impact" panose="020B0806030902050204" pitchFamily="34" charset="0"/>
              </a:rPr>
              <a:t>« L’appel des appels »</a:t>
            </a:r>
            <a:endParaRPr lang="fr-CA" sz="4800" i="1" dirty="0">
              <a:latin typeface="Impact" panose="020B0806030902050204" pitchFamily="34" charset="0"/>
            </a:endParaRPr>
          </a:p>
        </p:txBody>
      </p:sp>
      <p:sp>
        <p:nvSpPr>
          <p:cNvPr id="3" name="Espace réservé du contenu 2"/>
          <p:cNvSpPr>
            <a:spLocks noGrp="1"/>
          </p:cNvSpPr>
          <p:nvPr>
            <p:ph idx="1"/>
          </p:nvPr>
        </p:nvSpPr>
        <p:spPr>
          <a:xfrm>
            <a:off x="893587" y="2055303"/>
            <a:ext cx="9222014" cy="4193096"/>
          </a:xfrm>
        </p:spPr>
        <p:txBody>
          <a:bodyPr>
            <a:normAutofit/>
          </a:bodyPr>
          <a:lstStyle/>
          <a:p>
            <a:pPr marL="0" indent="0">
              <a:buNone/>
            </a:pPr>
            <a:r>
              <a:rPr lang="fr-CA" sz="2800" dirty="0" smtClean="0">
                <a:latin typeface="Arial Rounded MT Bold" panose="020F0704030504030204" pitchFamily="34" charset="0"/>
              </a:rPr>
              <a:t>Message de l’OMS (</a:t>
            </a:r>
            <a:r>
              <a:rPr lang="fr-CA" sz="2800" i="1" dirty="0" smtClean="0">
                <a:latin typeface="Arial Rounded MT Bold" panose="020F0704030504030204" pitchFamily="34" charset="0"/>
              </a:rPr>
              <a:t>Combler le fossé</a:t>
            </a:r>
            <a:r>
              <a:rPr lang="fr-CA" sz="2800" dirty="0" smtClean="0">
                <a:latin typeface="Arial Rounded MT Bold" panose="020F0704030504030204" pitchFamily="34" charset="0"/>
              </a:rPr>
              <a:t>…)</a:t>
            </a:r>
          </a:p>
          <a:p>
            <a:pPr marL="0" indent="0">
              <a:buNone/>
            </a:pPr>
            <a:endParaRPr lang="fr-CA" sz="2800" dirty="0" smtClean="0">
              <a:latin typeface="Arial Rounded MT Bold" panose="020F0704030504030204" pitchFamily="34" charset="0"/>
            </a:endParaRPr>
          </a:p>
          <a:p>
            <a:pPr marL="0" indent="0">
              <a:buNone/>
            </a:pPr>
            <a:r>
              <a:rPr lang="fr-CA" sz="2800" dirty="0" smtClean="0">
                <a:latin typeface="Arial Rounded MT Bold" panose="020F0704030504030204" pitchFamily="34" charset="0"/>
              </a:rPr>
              <a:t>Engagement de l’OTSTCFQ :</a:t>
            </a:r>
          </a:p>
          <a:p>
            <a:pPr marL="0" indent="0" algn="just">
              <a:buNone/>
            </a:pPr>
            <a:r>
              <a:rPr lang="fr-CA" sz="2800" dirty="0" smtClean="0">
                <a:latin typeface="Arial Rounded MT Bold" panose="020F0704030504030204" pitchFamily="34" charset="0"/>
              </a:rPr>
              <a:t>Mettre les </a:t>
            </a:r>
            <a:r>
              <a:rPr lang="fr-CA" sz="2800" dirty="0">
                <a:latin typeface="Arial Rounded MT Bold" panose="020F0704030504030204" pitchFamily="34" charset="0"/>
              </a:rPr>
              <a:t>déterminants sociaux au cœur des préoccupations, de l’analyse, des actions et interventions de la pratique professionnelle des travailleurs </a:t>
            </a:r>
            <a:r>
              <a:rPr lang="fr-CA" sz="2800" dirty="0" smtClean="0">
                <a:latin typeface="Arial Rounded MT Bold" panose="020F0704030504030204" pitchFamily="34" charset="0"/>
              </a:rPr>
              <a:t>sociaux</a:t>
            </a:r>
          </a:p>
          <a:p>
            <a:pPr>
              <a:buFont typeface="Wingdings" panose="05000000000000000000" pitchFamily="2" charset="2"/>
              <a:buChar char="ü"/>
            </a:pPr>
            <a:endParaRPr lang="fr-CA" sz="2800" dirty="0">
              <a:latin typeface="Arial Rounded MT Bold" panose="020F0704030504030204" pitchFamily="34" charset="0"/>
            </a:endParaRPr>
          </a:p>
        </p:txBody>
      </p:sp>
    </p:spTree>
    <p:extLst>
      <p:ext uri="{BB962C8B-B14F-4D97-AF65-F5344CB8AC3E}">
        <p14:creationId xmlns:p14="http://schemas.microsoft.com/office/powerpoint/2010/main" val="9649642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CA" sz="4800" dirty="0">
                <a:latin typeface="Impact" panose="020B0806030902050204" pitchFamily="34" charset="0"/>
              </a:rPr>
              <a:t>D</a:t>
            </a:r>
            <a:r>
              <a:rPr lang="fr-CA" sz="4800" dirty="0" smtClean="0">
                <a:latin typeface="Impact" panose="020B0806030902050204" pitchFamily="34" charset="0"/>
              </a:rPr>
              <a:t>es actions</a:t>
            </a:r>
            <a:endParaRPr lang="fr-CA" sz="4800" dirty="0">
              <a:latin typeface="Impact" panose="020B0806030902050204" pitchFamily="34" charset="0"/>
            </a:endParaRPr>
          </a:p>
        </p:txBody>
      </p:sp>
      <p:pic>
        <p:nvPicPr>
          <p:cNvPr id="18" name="Espace réservé du contenu 17"/>
          <p:cNvPicPr>
            <a:picLocks noGrp="1" noChangeAspect="1"/>
          </p:cNvPicPr>
          <p:nvPr>
            <p:ph idx="1"/>
          </p:nvPr>
        </p:nvPicPr>
        <p:blipFill>
          <a:blip r:embed="rId3">
            <a:extLst>
              <a:ext uri="{28A0092B-C50C-407E-A947-70E740481C1C}">
                <a14:useLocalDpi xmlns:a14="http://schemas.microsoft.com/office/drawing/2010/main" val="0"/>
              </a:ext>
            </a:extLst>
          </a:blip>
          <a:srcRect t="4586" b="4586"/>
          <a:stretch>
            <a:fillRect/>
          </a:stretch>
        </p:blipFill>
        <p:spPr>
          <a:xfrm>
            <a:off x="4519528" y="4828256"/>
            <a:ext cx="2879244" cy="1144454"/>
          </a:xfrm>
        </p:spPr>
      </p:pic>
      <p:pic>
        <p:nvPicPr>
          <p:cNvPr id="5" name="Imag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08145" y="2111878"/>
            <a:ext cx="1839010" cy="2128818"/>
          </a:xfrm>
          <a:prstGeom prst="rect">
            <a:avLst/>
          </a:prstGeom>
        </p:spPr>
      </p:pic>
      <p:pic>
        <p:nvPicPr>
          <p:cNvPr id="6" name="Imag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565221" y="1648052"/>
            <a:ext cx="376707" cy="1676144"/>
          </a:xfrm>
          <a:prstGeom prst="rect">
            <a:avLst/>
          </a:prstGeom>
        </p:spPr>
      </p:pic>
      <p:pic>
        <p:nvPicPr>
          <p:cNvPr id="7" name="Image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96368" y="4718673"/>
            <a:ext cx="893943" cy="1117429"/>
          </a:xfrm>
          <a:prstGeom prst="rect">
            <a:avLst/>
          </a:prstGeom>
        </p:spPr>
      </p:pic>
      <p:pic>
        <p:nvPicPr>
          <p:cNvPr id="8" name="Image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40904" y="2938808"/>
            <a:ext cx="1751119" cy="1156603"/>
          </a:xfrm>
          <a:prstGeom prst="rect">
            <a:avLst/>
          </a:prstGeom>
        </p:spPr>
      </p:pic>
      <p:pic>
        <p:nvPicPr>
          <p:cNvPr id="14" name="Espace réservé du contenu 12" descr="http://www.opq.gouv.qc.ca/fileadmin/documents/Systeme_professionnel/Guide_explicatif_decembre_2 - Windows Internet Explorer"/>
          <p:cNvPicPr>
            <a:picLocks noChangeAspect="1"/>
          </p:cNvPicPr>
          <p:nvPr/>
        </p:nvPicPr>
        <p:blipFill>
          <a:blip r:embed="rId8" cstate="print">
            <a:extLst>
              <a:ext uri="{BEBA8EAE-BF5A-486C-A8C5-ECC9F3942E4B}">
                <a14:imgProps xmlns:a14="http://schemas.microsoft.com/office/drawing/2010/main">
                  <a14:imgLayer r:embed="rId9">
                    <a14:imgEffect>
                      <a14:backgroundRemoval t="33564" b="76934" l="9635" r="86806"/>
                    </a14:imgEffect>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6411819" y="2486124"/>
            <a:ext cx="4032339" cy="2534213"/>
          </a:xfrm>
          <a:prstGeom prst="rect">
            <a:avLst/>
          </a:prstGeom>
        </p:spPr>
      </p:pic>
      <p:pic>
        <p:nvPicPr>
          <p:cNvPr id="3" name="Image 2"/>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113870" y="817670"/>
            <a:ext cx="3480593" cy="1668454"/>
          </a:xfrm>
          <a:prstGeom prst="rect">
            <a:avLst/>
          </a:prstGeom>
        </p:spPr>
      </p:pic>
    </p:spTree>
    <p:extLst>
      <p:ext uri="{BB962C8B-B14F-4D97-AF65-F5344CB8AC3E}">
        <p14:creationId xmlns:p14="http://schemas.microsoft.com/office/powerpoint/2010/main" val="3362160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0-#ppt_w/2"/>
                                          </p:val>
                                        </p:tav>
                                        <p:tav tm="100000">
                                          <p:val>
                                            <p:strVal val="#ppt_x"/>
                                          </p:val>
                                        </p:tav>
                                      </p:tavLst>
                                    </p:anim>
                                    <p:anim calcmode="lin" valueType="num">
                                      <p:cBhvr additive="base">
                                        <p:cTn id="16" dur="500" fill="hold"/>
                                        <p:tgtEl>
                                          <p:spTgt spid="6"/>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0-#ppt_w/2"/>
                                          </p:val>
                                        </p:tav>
                                        <p:tav tm="100000">
                                          <p:val>
                                            <p:strVal val="#ppt_x"/>
                                          </p:val>
                                        </p:tav>
                                      </p:tavLst>
                                    </p:anim>
                                    <p:anim calcmode="lin" valueType="num">
                                      <p:cBhvr additive="base">
                                        <p:cTn id="20" dur="500" fill="hold"/>
                                        <p:tgtEl>
                                          <p:spTgt spid="14"/>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additive="base">
                                        <p:cTn id="23" dur="500" fill="hold"/>
                                        <p:tgtEl>
                                          <p:spTgt spid="18"/>
                                        </p:tgtEl>
                                        <p:attrNameLst>
                                          <p:attrName>ppt_x</p:attrName>
                                        </p:attrNameLst>
                                      </p:cBhvr>
                                      <p:tavLst>
                                        <p:tav tm="0">
                                          <p:val>
                                            <p:strVal val="0-#ppt_w/2"/>
                                          </p:val>
                                        </p:tav>
                                        <p:tav tm="100000">
                                          <p:val>
                                            <p:strVal val="#ppt_x"/>
                                          </p:val>
                                        </p:tav>
                                      </p:tavLst>
                                    </p:anim>
                                    <p:anim calcmode="lin" valueType="num">
                                      <p:cBhvr additive="base">
                                        <p:cTn id="24" dur="500" fill="hold"/>
                                        <p:tgtEl>
                                          <p:spTgt spid="18"/>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0-#ppt_w/2"/>
                                          </p:val>
                                        </p:tav>
                                        <p:tav tm="100000">
                                          <p:val>
                                            <p:strVal val="#ppt_x"/>
                                          </p:val>
                                        </p:tav>
                                      </p:tavLst>
                                    </p:anim>
                                    <p:anim calcmode="lin" valueType="num">
                                      <p:cBhvr additive="base">
                                        <p:cTn id="28"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fr-CA" dirty="0" smtClean="0">
                <a:latin typeface="Impact" panose="020B0806030902050204" pitchFamily="34" charset="0"/>
              </a:rPr>
              <a:t>Quelques messages</a:t>
            </a:r>
            <a:endParaRPr lang="fr-CA" dirty="0"/>
          </a:p>
        </p:txBody>
      </p:sp>
      <p:sp>
        <p:nvSpPr>
          <p:cNvPr id="3" name="Espace réservé du contenu 2"/>
          <p:cNvSpPr>
            <a:spLocks noGrp="1"/>
          </p:cNvSpPr>
          <p:nvPr>
            <p:ph type="subTitle" idx="1"/>
          </p:nvPr>
        </p:nvSpPr>
        <p:spPr/>
        <p:txBody>
          <a:bodyPr>
            <a:normAutofit/>
          </a:bodyPr>
          <a:lstStyle/>
          <a:p>
            <a:pPr>
              <a:buFont typeface="Wingdings" panose="05000000000000000000" pitchFamily="2" charset="2"/>
              <a:buChar char="ü"/>
            </a:pPr>
            <a:endParaRPr lang="fr-CA" dirty="0"/>
          </a:p>
        </p:txBody>
      </p:sp>
    </p:spTree>
    <p:extLst>
      <p:ext uri="{BB962C8B-B14F-4D97-AF65-F5344CB8AC3E}">
        <p14:creationId xmlns:p14="http://schemas.microsoft.com/office/powerpoint/2010/main" val="41085639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el">
  <a:themeElements>
    <a:clrScheme name="Essentie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e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e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792</TotalTime>
  <Words>2744</Words>
  <Application>Microsoft Office PowerPoint</Application>
  <PresentationFormat>Personnalisé</PresentationFormat>
  <Paragraphs>342</Paragraphs>
  <Slides>29</Slides>
  <Notes>29</Notes>
  <HiddenSlides>0</HiddenSlides>
  <MMClips>0</MMClips>
  <ScaleCrop>false</ScaleCrop>
  <HeadingPairs>
    <vt:vector size="4" baseType="variant">
      <vt:variant>
        <vt:lpstr>Thème</vt:lpstr>
      </vt:variant>
      <vt:variant>
        <vt:i4>1</vt:i4>
      </vt:variant>
      <vt:variant>
        <vt:lpstr>Titres des diapositives</vt:lpstr>
      </vt:variant>
      <vt:variant>
        <vt:i4>29</vt:i4>
      </vt:variant>
    </vt:vector>
  </HeadingPairs>
  <TitlesOfParts>
    <vt:vector size="30" baseType="lpstr">
      <vt:lpstr>Essentiel</vt:lpstr>
      <vt:lpstr>Agir sur les déterminants sociaux de la santé mentale en intervention clinique</vt:lpstr>
      <vt:lpstr>Contextualisation</vt:lpstr>
      <vt:lpstr>Courant catalysé par l’OMS, porté  historiquement par les Travailleurs sociaux</vt:lpstr>
      <vt:lpstr>Quels sont les déterminants sociaux?</vt:lpstr>
      <vt:lpstr>Cadre conceptuel de l’OMS </vt:lpstr>
      <vt:lpstr>Des constats et  des tendances…</vt:lpstr>
      <vt:lpstr>« L’appel des appels »</vt:lpstr>
      <vt:lpstr>Des actions</vt:lpstr>
      <vt:lpstr>Quelques messages</vt:lpstr>
      <vt:lpstr>RÉCITS DE PRATIQUES</vt:lpstr>
      <vt:lpstr>LES DSS DANS L’INTERVENTION SOCIALE INDIVIDUELLE</vt:lpstr>
      <vt:lpstr>Contexte d’intervention</vt:lpstr>
      <vt:lpstr>Du social au pathologique … au social</vt:lpstr>
      <vt:lpstr>Illustration</vt:lpstr>
      <vt:lpstr>Rôles du travailleur social</vt:lpstr>
      <vt:lpstr>Présentation PowerPoint</vt:lpstr>
      <vt:lpstr>LES DSS DANS l’INTERVENTION SOCIALE DE GROUPE</vt:lpstr>
      <vt:lpstr>Origine du groupe</vt:lpstr>
      <vt:lpstr>Les paramètres de l’intervention</vt:lpstr>
      <vt:lpstr>Illustrations</vt:lpstr>
      <vt:lpstr>Éléments d’analyse et conclusion</vt:lpstr>
      <vt:lpstr>Défis, enjeux et conditions organisationnelles</vt:lpstr>
      <vt:lpstr>Contexte</vt:lpstr>
      <vt:lpstr>Vision</vt:lpstr>
      <vt:lpstr>Concrétiser la vision…</vt:lpstr>
      <vt:lpstr>Illustrations et conclusion</vt:lpstr>
      <vt:lpstr>Des pratiques de collaboration</vt:lpstr>
      <vt:lpstr>Références</vt:lpstr>
      <vt:lpstr>Merci !</vt:lpstr>
    </vt:vector>
  </TitlesOfParts>
  <Company>OTSTCFQ</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Agir sur les déterminants sociaux de la santé mentale en intervention clinique</dc:title>
  <dc:creator>Marie-Lyne Roc</dc:creator>
  <cp:lastModifiedBy>Dorice Grenier</cp:lastModifiedBy>
  <cp:revision>115</cp:revision>
  <cp:lastPrinted>2014-05-08T15:10:41Z</cp:lastPrinted>
  <dcterms:created xsi:type="dcterms:W3CDTF">2014-05-02T18:12:22Z</dcterms:created>
  <dcterms:modified xsi:type="dcterms:W3CDTF">2014-06-25T18:59:48Z</dcterms:modified>
</cp:coreProperties>
</file>