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99" r:id="rId3"/>
    <p:sldId id="257" r:id="rId4"/>
    <p:sldId id="260" r:id="rId5"/>
    <p:sldId id="269" r:id="rId6"/>
    <p:sldId id="273" r:id="rId7"/>
    <p:sldId id="271" r:id="rId8"/>
    <p:sldId id="274" r:id="rId9"/>
    <p:sldId id="275" r:id="rId10"/>
    <p:sldId id="270" r:id="rId11"/>
    <p:sldId id="258" r:id="rId12"/>
    <p:sldId id="259" r:id="rId13"/>
    <p:sldId id="262" r:id="rId14"/>
    <p:sldId id="263" r:id="rId15"/>
    <p:sldId id="264" r:id="rId16"/>
    <p:sldId id="265" r:id="rId17"/>
    <p:sldId id="266" r:id="rId18"/>
    <p:sldId id="276" r:id="rId19"/>
    <p:sldId id="268" r:id="rId20"/>
    <p:sldId id="277" r:id="rId21"/>
    <p:sldId id="279" r:id="rId22"/>
    <p:sldId id="286" r:id="rId23"/>
    <p:sldId id="281" r:id="rId24"/>
    <p:sldId id="282" r:id="rId25"/>
    <p:sldId id="283" r:id="rId26"/>
    <p:sldId id="284" r:id="rId27"/>
    <p:sldId id="289" r:id="rId28"/>
    <p:sldId id="290" r:id="rId29"/>
    <p:sldId id="291" r:id="rId30"/>
    <p:sldId id="292" r:id="rId31"/>
    <p:sldId id="294" r:id="rId32"/>
    <p:sldId id="272" r:id="rId33"/>
    <p:sldId id="293" r:id="rId34"/>
    <p:sldId id="296" r:id="rId35"/>
    <p:sldId id="29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64169" autoAdjust="0"/>
  </p:normalViewPr>
  <p:slideViewPr>
    <p:cSldViewPr snapToGrid="0" snapToObjects="1">
      <p:cViewPr varScale="1">
        <p:scale>
          <a:sx n="69" d="100"/>
          <a:sy n="69" d="100"/>
        </p:scale>
        <p:origin x="-204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4" d="100"/>
          <a:sy n="84" d="100"/>
        </p:scale>
        <p:origin x="-3008" y="-8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C4F8D3-5982-404E-BC5A-58AA40049711}" type="datetimeFigureOut">
              <a:rPr lang="fr-FR" smtClean="0"/>
              <a:t>2014-05-11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54BDE2-C16C-F74F-9404-66BCBA2A154F}" type="slidenum">
              <a:rPr lang="fr-FR" smtClean="0"/>
              <a:t>‹#›</a:t>
            </a:fld>
            <a:endParaRPr lang="fr-FR"/>
          </a:p>
        </p:txBody>
      </p:sp>
    </p:spTree>
    <p:extLst>
      <p:ext uri="{BB962C8B-B14F-4D97-AF65-F5344CB8AC3E}">
        <p14:creationId xmlns:p14="http://schemas.microsoft.com/office/powerpoint/2010/main" val="3903889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394B0F-C0E4-C246-A838-436901C5DB0F}" type="datetimeFigureOut">
              <a:rPr lang="fr-FR" smtClean="0"/>
              <a:t>2014-05-11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5D8820-D198-C44C-B69D-1FD62FF7E62F}" type="slidenum">
              <a:rPr lang="fr-FR" smtClean="0"/>
              <a:t>‹#›</a:t>
            </a:fld>
            <a:endParaRPr lang="fr-FR"/>
          </a:p>
        </p:txBody>
      </p:sp>
    </p:spTree>
    <p:extLst>
      <p:ext uri="{BB962C8B-B14F-4D97-AF65-F5344CB8AC3E}">
        <p14:creationId xmlns:p14="http://schemas.microsoft.com/office/powerpoint/2010/main" val="3844044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0" u="none"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a:t>
            </a:fld>
            <a:endParaRPr lang="fr-FR"/>
          </a:p>
        </p:txBody>
      </p:sp>
    </p:spTree>
    <p:extLst>
      <p:ext uri="{BB962C8B-B14F-4D97-AF65-F5344CB8AC3E}">
        <p14:creationId xmlns:p14="http://schemas.microsoft.com/office/powerpoint/2010/main" val="258963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bwMode="auto">
          <a:xfrm>
            <a:off x="913986" y="4343869"/>
            <a:ext cx="5030029" cy="4112612"/>
          </a:xfrm>
          <a:prstGeom prst="rect">
            <a:avLst/>
          </a:prstGeom>
          <a:solidFill>
            <a:srgbClr val="FFFFFF"/>
          </a:solidFill>
          <a:ln>
            <a:solidFill>
              <a:srgbClr val="000000"/>
            </a:solidFill>
            <a:miter lim="800000"/>
            <a:headEnd/>
            <a:tailEnd/>
          </a:ln>
        </p:spPr>
        <p:txBody>
          <a:bodyPr lIns="91428" tIns="45714" rIns="91428" bIns="45714"/>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0000" lnSpcReduction="20000"/>
          </a:bodyPr>
          <a:lstStyle/>
          <a:p>
            <a:endParaRPr lang="fr-CA" b="0" u="none" dirty="0"/>
          </a:p>
        </p:txBody>
      </p:sp>
      <p:sp>
        <p:nvSpPr>
          <p:cNvPr id="4" name="Espace réservé du numéro de diapositive 3"/>
          <p:cNvSpPr>
            <a:spLocks noGrp="1"/>
          </p:cNvSpPr>
          <p:nvPr>
            <p:ph type="sldNum" sz="quarter" idx="10"/>
          </p:nvPr>
        </p:nvSpPr>
        <p:spPr/>
        <p:txBody>
          <a:bodyPr/>
          <a:lstStyle/>
          <a:p>
            <a:fld id="{63915131-2DE9-47C9-9995-0BD2B4178958}" type="slidenum">
              <a:rPr lang="fr-CA" smtClean="0"/>
              <a:pPr/>
              <a:t>12</a:t>
            </a:fld>
            <a:endParaRPr lang="fr-CA"/>
          </a:p>
        </p:txBody>
      </p:sp>
    </p:spTree>
    <p:extLst>
      <p:ext uri="{BB962C8B-B14F-4D97-AF65-F5344CB8AC3E}">
        <p14:creationId xmlns:p14="http://schemas.microsoft.com/office/powerpoint/2010/main" val="2034863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13</a:t>
            </a:fld>
            <a:endParaRPr lang="fr-FR"/>
          </a:p>
        </p:txBody>
      </p:sp>
    </p:spTree>
    <p:extLst>
      <p:ext uri="{BB962C8B-B14F-4D97-AF65-F5344CB8AC3E}">
        <p14:creationId xmlns:p14="http://schemas.microsoft.com/office/powerpoint/2010/main" val="793134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noProof="0"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14</a:t>
            </a:fld>
            <a:endParaRPr lang="fr-FR"/>
          </a:p>
        </p:txBody>
      </p:sp>
    </p:spTree>
    <p:extLst>
      <p:ext uri="{BB962C8B-B14F-4D97-AF65-F5344CB8AC3E}">
        <p14:creationId xmlns:p14="http://schemas.microsoft.com/office/powerpoint/2010/main" val="4265963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15</a:t>
            </a:fld>
            <a:endParaRPr lang="fr-FR"/>
          </a:p>
        </p:txBody>
      </p:sp>
    </p:spTree>
    <p:extLst>
      <p:ext uri="{BB962C8B-B14F-4D97-AF65-F5344CB8AC3E}">
        <p14:creationId xmlns:p14="http://schemas.microsoft.com/office/powerpoint/2010/main" val="4116313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16</a:t>
            </a:fld>
            <a:endParaRPr lang="fr-FR"/>
          </a:p>
        </p:txBody>
      </p:sp>
    </p:spTree>
    <p:extLst>
      <p:ext uri="{BB962C8B-B14F-4D97-AF65-F5344CB8AC3E}">
        <p14:creationId xmlns:p14="http://schemas.microsoft.com/office/powerpoint/2010/main" val="4008017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17</a:t>
            </a:fld>
            <a:endParaRPr lang="fr-FR"/>
          </a:p>
        </p:txBody>
      </p:sp>
    </p:spTree>
    <p:extLst>
      <p:ext uri="{BB962C8B-B14F-4D97-AF65-F5344CB8AC3E}">
        <p14:creationId xmlns:p14="http://schemas.microsoft.com/office/powerpoint/2010/main" val="1181235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18</a:t>
            </a:fld>
            <a:endParaRPr lang="fr-FR"/>
          </a:p>
        </p:txBody>
      </p:sp>
    </p:spTree>
    <p:extLst>
      <p:ext uri="{BB962C8B-B14F-4D97-AF65-F5344CB8AC3E}">
        <p14:creationId xmlns:p14="http://schemas.microsoft.com/office/powerpoint/2010/main" val="143620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19</a:t>
            </a:fld>
            <a:endParaRPr lang="fr-FR"/>
          </a:p>
        </p:txBody>
      </p:sp>
    </p:spTree>
    <p:extLst>
      <p:ext uri="{BB962C8B-B14F-4D97-AF65-F5344CB8AC3E}">
        <p14:creationId xmlns:p14="http://schemas.microsoft.com/office/powerpoint/2010/main" val="12312012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a:buNone/>
              <a:tabLst/>
              <a:defRPr/>
            </a:pPr>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20</a:t>
            </a:fld>
            <a:endParaRPr lang="fr-FR"/>
          </a:p>
        </p:txBody>
      </p:sp>
    </p:spTree>
    <p:extLst>
      <p:ext uri="{BB962C8B-B14F-4D97-AF65-F5344CB8AC3E}">
        <p14:creationId xmlns:p14="http://schemas.microsoft.com/office/powerpoint/2010/main" val="3905588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a:t>
            </a:fld>
            <a:endParaRPr lang="fr-FR"/>
          </a:p>
        </p:txBody>
      </p:sp>
    </p:spTree>
    <p:extLst>
      <p:ext uri="{BB962C8B-B14F-4D97-AF65-F5344CB8AC3E}">
        <p14:creationId xmlns:p14="http://schemas.microsoft.com/office/powerpoint/2010/main" val="22251538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21</a:t>
            </a:fld>
            <a:endParaRPr lang="fr-FR"/>
          </a:p>
        </p:txBody>
      </p:sp>
    </p:spTree>
    <p:extLst>
      <p:ext uri="{BB962C8B-B14F-4D97-AF65-F5344CB8AC3E}">
        <p14:creationId xmlns:p14="http://schemas.microsoft.com/office/powerpoint/2010/main" val="4203050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22</a:t>
            </a:fld>
            <a:endParaRPr lang="fr-FR"/>
          </a:p>
        </p:txBody>
      </p:sp>
    </p:spTree>
    <p:extLst>
      <p:ext uri="{BB962C8B-B14F-4D97-AF65-F5344CB8AC3E}">
        <p14:creationId xmlns:p14="http://schemas.microsoft.com/office/powerpoint/2010/main" val="42030504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23</a:t>
            </a:fld>
            <a:endParaRPr lang="fr-FR"/>
          </a:p>
        </p:txBody>
      </p:sp>
    </p:spTree>
    <p:extLst>
      <p:ext uri="{BB962C8B-B14F-4D97-AF65-F5344CB8AC3E}">
        <p14:creationId xmlns:p14="http://schemas.microsoft.com/office/powerpoint/2010/main" val="42633759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24</a:t>
            </a:fld>
            <a:endParaRPr lang="fr-FR"/>
          </a:p>
        </p:txBody>
      </p:sp>
    </p:spTree>
    <p:extLst>
      <p:ext uri="{BB962C8B-B14F-4D97-AF65-F5344CB8AC3E}">
        <p14:creationId xmlns:p14="http://schemas.microsoft.com/office/powerpoint/2010/main" val="2790741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25</a:t>
            </a:fld>
            <a:endParaRPr lang="fr-FR"/>
          </a:p>
        </p:txBody>
      </p:sp>
    </p:spTree>
    <p:extLst>
      <p:ext uri="{BB962C8B-B14F-4D97-AF65-F5344CB8AC3E}">
        <p14:creationId xmlns:p14="http://schemas.microsoft.com/office/powerpoint/2010/main" val="34092603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FR" b="0" baseline="0"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26</a:t>
            </a:fld>
            <a:endParaRPr lang="fr-FR"/>
          </a:p>
        </p:txBody>
      </p:sp>
    </p:spTree>
    <p:extLst>
      <p:ext uri="{BB962C8B-B14F-4D97-AF65-F5344CB8AC3E}">
        <p14:creationId xmlns:p14="http://schemas.microsoft.com/office/powerpoint/2010/main" val="10224312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FR" b="1" baseline="0"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27</a:t>
            </a:fld>
            <a:endParaRPr lang="fr-FR"/>
          </a:p>
        </p:txBody>
      </p:sp>
    </p:spTree>
    <p:extLst>
      <p:ext uri="{BB962C8B-B14F-4D97-AF65-F5344CB8AC3E}">
        <p14:creationId xmlns:p14="http://schemas.microsoft.com/office/powerpoint/2010/main" val="32888911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FR" b="0" baseline="0"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28</a:t>
            </a:fld>
            <a:endParaRPr lang="fr-FR"/>
          </a:p>
        </p:txBody>
      </p:sp>
    </p:spTree>
    <p:extLst>
      <p:ext uri="{BB962C8B-B14F-4D97-AF65-F5344CB8AC3E}">
        <p14:creationId xmlns:p14="http://schemas.microsoft.com/office/powerpoint/2010/main" val="32888911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FR" b="0" u="none" baseline="0"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29</a:t>
            </a:fld>
            <a:endParaRPr lang="fr-FR"/>
          </a:p>
        </p:txBody>
      </p:sp>
    </p:spTree>
    <p:extLst>
      <p:ext uri="{BB962C8B-B14F-4D97-AF65-F5344CB8AC3E}">
        <p14:creationId xmlns:p14="http://schemas.microsoft.com/office/powerpoint/2010/main" val="39548884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endParaRPr lang="en-GB"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30</a:t>
            </a:fld>
            <a:endParaRPr lang="fr-FR"/>
          </a:p>
        </p:txBody>
      </p:sp>
    </p:spTree>
    <p:extLst>
      <p:ext uri="{BB962C8B-B14F-4D97-AF65-F5344CB8AC3E}">
        <p14:creationId xmlns:p14="http://schemas.microsoft.com/office/powerpoint/2010/main" val="3386425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4</a:t>
            </a:fld>
            <a:endParaRPr lang="fr-FR"/>
          </a:p>
        </p:txBody>
      </p:sp>
    </p:spTree>
    <p:extLst>
      <p:ext uri="{BB962C8B-B14F-4D97-AF65-F5344CB8AC3E}">
        <p14:creationId xmlns:p14="http://schemas.microsoft.com/office/powerpoint/2010/main" val="9279344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FR" b="0" u="none"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31</a:t>
            </a:fld>
            <a:endParaRPr lang="fr-FR"/>
          </a:p>
        </p:txBody>
      </p:sp>
    </p:spTree>
    <p:extLst>
      <p:ext uri="{BB962C8B-B14F-4D97-AF65-F5344CB8AC3E}">
        <p14:creationId xmlns:p14="http://schemas.microsoft.com/office/powerpoint/2010/main" val="33864251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endParaRPr lang="fr-CA" sz="1200" kern="1200" baseline="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32</a:t>
            </a:fld>
            <a:endParaRPr lang="fr-FR"/>
          </a:p>
        </p:txBody>
      </p:sp>
    </p:spTree>
    <p:extLst>
      <p:ext uri="{BB962C8B-B14F-4D97-AF65-F5344CB8AC3E}">
        <p14:creationId xmlns:p14="http://schemas.microsoft.com/office/powerpoint/2010/main" val="8091888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33</a:t>
            </a:fld>
            <a:endParaRPr lang="fr-FR"/>
          </a:p>
        </p:txBody>
      </p:sp>
    </p:spTree>
    <p:extLst>
      <p:ext uri="{BB962C8B-B14F-4D97-AF65-F5344CB8AC3E}">
        <p14:creationId xmlns:p14="http://schemas.microsoft.com/office/powerpoint/2010/main" val="30286464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34</a:t>
            </a:fld>
            <a:endParaRPr lang="fr-FR"/>
          </a:p>
        </p:txBody>
      </p:sp>
    </p:spTree>
    <p:extLst>
      <p:ext uri="{BB962C8B-B14F-4D97-AF65-F5344CB8AC3E}">
        <p14:creationId xmlns:p14="http://schemas.microsoft.com/office/powerpoint/2010/main" val="30286464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0" u="none" dirty="0" smtClean="0"/>
              <a:t>QUESTIONS?</a:t>
            </a: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35</a:t>
            </a:fld>
            <a:endParaRPr lang="fr-FR"/>
          </a:p>
        </p:txBody>
      </p:sp>
    </p:spTree>
    <p:extLst>
      <p:ext uri="{BB962C8B-B14F-4D97-AF65-F5344CB8AC3E}">
        <p14:creationId xmlns:p14="http://schemas.microsoft.com/office/powerpoint/2010/main" val="258963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en-GB"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5</a:t>
            </a:fld>
            <a:endParaRPr lang="fr-FR"/>
          </a:p>
        </p:txBody>
      </p:sp>
    </p:spTree>
    <p:extLst>
      <p:ext uri="{BB962C8B-B14F-4D97-AF65-F5344CB8AC3E}">
        <p14:creationId xmlns:p14="http://schemas.microsoft.com/office/powerpoint/2010/main" val="809188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endParaRPr lang="en-GB" i="0" dirty="0" smtClean="0"/>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6</a:t>
            </a:fld>
            <a:endParaRPr lang="fr-FR"/>
          </a:p>
        </p:txBody>
      </p:sp>
    </p:spTree>
    <p:extLst>
      <p:ext uri="{BB962C8B-B14F-4D97-AF65-F5344CB8AC3E}">
        <p14:creationId xmlns:p14="http://schemas.microsoft.com/office/powerpoint/2010/main" val="809188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endParaRPr lang="fr-CA" sz="1200" kern="1200" baseline="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7</a:t>
            </a:fld>
            <a:endParaRPr lang="fr-FR"/>
          </a:p>
        </p:txBody>
      </p:sp>
    </p:spTree>
    <p:extLst>
      <p:ext uri="{BB962C8B-B14F-4D97-AF65-F5344CB8AC3E}">
        <p14:creationId xmlns:p14="http://schemas.microsoft.com/office/powerpoint/2010/main" val="809188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endParaRPr lang="fr-CA" sz="1200" kern="1200" baseline="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8</a:t>
            </a:fld>
            <a:endParaRPr lang="fr-FR"/>
          </a:p>
        </p:txBody>
      </p:sp>
    </p:spTree>
    <p:extLst>
      <p:ext uri="{BB962C8B-B14F-4D97-AF65-F5344CB8AC3E}">
        <p14:creationId xmlns:p14="http://schemas.microsoft.com/office/powerpoint/2010/main" val="809188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endParaRPr lang="fr-CA" sz="1200" kern="1200" baseline="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9</a:t>
            </a:fld>
            <a:endParaRPr lang="fr-FR"/>
          </a:p>
        </p:txBody>
      </p:sp>
    </p:spTree>
    <p:extLst>
      <p:ext uri="{BB962C8B-B14F-4D97-AF65-F5344CB8AC3E}">
        <p14:creationId xmlns:p14="http://schemas.microsoft.com/office/powerpoint/2010/main" val="809188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a:buNone/>
            </a:pPr>
            <a:endParaRPr lang="fr-FR" sz="1200" kern="1200" baseline="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35D8820-D198-C44C-B69D-1FD62FF7E62F}" type="slidenum">
              <a:rPr lang="fr-FR" smtClean="0"/>
              <a:t>10</a:t>
            </a:fld>
            <a:endParaRPr lang="fr-FR"/>
          </a:p>
        </p:txBody>
      </p:sp>
    </p:spTree>
    <p:extLst>
      <p:ext uri="{BB962C8B-B14F-4D97-AF65-F5344CB8AC3E}">
        <p14:creationId xmlns:p14="http://schemas.microsoft.com/office/powerpoint/2010/main" val="809188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fr-CA" smtClean="0"/>
              <a:t>Cliquez et modifiez le titre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dirty="0"/>
          </a:p>
        </p:txBody>
      </p:sp>
      <p:sp>
        <p:nvSpPr>
          <p:cNvPr id="4" name="Date Placeholder 3"/>
          <p:cNvSpPr>
            <a:spLocks noGrp="1"/>
          </p:cNvSpPr>
          <p:nvPr>
            <p:ph type="dt" sz="half" idx="10"/>
          </p:nvPr>
        </p:nvSpPr>
        <p:spPr/>
        <p:txBody>
          <a:bodyPr/>
          <a:lstStyle/>
          <a:p>
            <a:fld id="{CCC0284D-DB8D-1347-A2DF-44D2C4552950}" type="datetime1">
              <a:rPr lang="fr-CA" smtClean="0"/>
              <a:t>2014-05-11</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CD01CAE9-3A43-D943-9FF7-37594C5C2973}" type="datetime1">
              <a:rPr lang="fr-CA" smtClean="0"/>
              <a:t>2014-05-11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fr-CA" smtClean="0"/>
              <a:t>Cliquez et modifiez le titre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CE85B7DD-DD75-574F-AFA4-96A798A9F3B8}" type="datetime1">
              <a:rPr lang="fr-CA" smtClean="0"/>
              <a:t>2014-05-11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fr-CA" smtClean="0"/>
              <a:t>Cliquez et modifiez le titre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a:xfrm>
            <a:off x="3886124" y="6288741"/>
            <a:ext cx="1887537" cy="365125"/>
          </a:xfrm>
        </p:spPr>
        <p:txBody>
          <a:bodyPr/>
          <a:lstStyle/>
          <a:p>
            <a:fld id="{A1A9B9F2-48AD-2345-A825-6ECDC0AE2025}" type="datetime1">
              <a:rPr lang="fr-CA" smtClean="0"/>
              <a:t>2014-05-11</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avec légende,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fr-CA" smtClean="0"/>
              <a:t>Cliquez et modifiez le titre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a:xfrm>
            <a:off x="381000" y="6288741"/>
            <a:ext cx="1865125" cy="365125"/>
          </a:xfrm>
        </p:spPr>
        <p:txBody>
          <a:bodyPr/>
          <a:lstStyle/>
          <a:p>
            <a:fld id="{20B3E204-9D37-1E4A-A812-6AAD5AB72506}" type="datetime1">
              <a:rPr lang="fr-CA" smtClean="0"/>
              <a:t>2014-05-11</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fr-CA" smtClean="0"/>
              <a:t>Cliquez et modifiez le titre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a:xfrm>
            <a:off x="381000" y="6288741"/>
            <a:ext cx="1865125" cy="365125"/>
          </a:xfrm>
        </p:spPr>
        <p:txBody>
          <a:bodyPr/>
          <a:lstStyle/>
          <a:p>
            <a:fld id="{ACFC84B2-FE99-C84D-9293-DF5173D6C276}" type="datetime1">
              <a:rPr lang="fr-CA" smtClean="0"/>
              <a:t>2014-05-11</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679E8FEF-C0C8-2849-B33B-05D70F08A9F3}" type="datetime1">
              <a:rPr lang="fr-CA" smtClean="0"/>
              <a:t>2014-05-11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fr-CA" smtClean="0"/>
              <a:t>Cliquez et modifiez le titre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C8DBB635-0D66-8B4D-8098-CC32D74C0C3E}" type="datetime1">
              <a:rPr lang="fr-CA" smtClean="0"/>
              <a:t>2014-05-11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49BDA11E-67F9-1C41-837B-77733CB2F54B}" type="datetime1">
              <a:rPr lang="fr-CA" smtClean="0"/>
              <a:t>2014-05-11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fr-CA" smtClean="0"/>
              <a:t>Cliquez et modifiez le titre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4" name="Date Placeholder 3"/>
          <p:cNvSpPr>
            <a:spLocks noGrp="1"/>
          </p:cNvSpPr>
          <p:nvPr>
            <p:ph type="dt" sz="half" idx="10"/>
          </p:nvPr>
        </p:nvSpPr>
        <p:spPr/>
        <p:txBody>
          <a:bodyPr/>
          <a:lstStyle/>
          <a:p>
            <a:fld id="{7AF790CF-358B-C148-8D62-D04BA1F09F4A}" type="datetime1">
              <a:rPr lang="fr-CA" smtClean="0"/>
              <a:t>2014-05-11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D0DD5AC8-A668-4B47-9060-12AA07953E67}" type="datetime1">
              <a:rPr lang="fr-CA" smtClean="0"/>
              <a:t>2014-05-11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fr-CA" smtClean="0"/>
              <a:t>Cliquez et modifiez le titre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7" name="Date Placeholder 6"/>
          <p:cNvSpPr>
            <a:spLocks noGrp="1"/>
          </p:cNvSpPr>
          <p:nvPr>
            <p:ph type="dt" sz="half" idx="10"/>
          </p:nvPr>
        </p:nvSpPr>
        <p:spPr/>
        <p:txBody>
          <a:bodyPr/>
          <a:lstStyle/>
          <a:p>
            <a:fld id="{8C49E169-82FB-1F45-A57E-AA66A4CDC355}" type="datetime1">
              <a:rPr lang="fr-CA" smtClean="0"/>
              <a:t>2014-05-11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us, Haut et ba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49D48282-7A84-434C-8D09-3A0EFE33A57E}" type="datetime1">
              <a:rPr lang="fr-CA" smtClean="0"/>
              <a:t>2014-05-11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u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71BC02D4-8F49-A842-8CEA-3D4647EC825D}" type="datetime1">
              <a:rPr lang="fr-CA" smtClean="0"/>
              <a:t>2014-05-11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5" name="Date Placeholder 4"/>
          <p:cNvSpPr>
            <a:spLocks noGrp="1"/>
          </p:cNvSpPr>
          <p:nvPr>
            <p:ph type="dt" sz="half" idx="10"/>
          </p:nvPr>
        </p:nvSpPr>
        <p:spPr/>
        <p:txBody>
          <a:bodyPr/>
          <a:lstStyle/>
          <a:p>
            <a:fld id="{D344F8C0-CD5F-074B-A041-4F313DE13D21}" type="datetime1">
              <a:rPr lang="fr-CA" smtClean="0"/>
              <a:t>2014-05-11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r-CA" smtClean="0"/>
              <a:t>Cliquez et modifiez le titre</a:t>
            </a:r>
            <a:endParaRPr/>
          </a:p>
        </p:txBody>
      </p:sp>
      <p:sp>
        <p:nvSpPr>
          <p:cNvPr id="3" name="Date Placeholder 2"/>
          <p:cNvSpPr>
            <a:spLocks noGrp="1"/>
          </p:cNvSpPr>
          <p:nvPr>
            <p:ph type="dt" sz="half" idx="10"/>
          </p:nvPr>
        </p:nvSpPr>
        <p:spPr/>
        <p:txBody>
          <a:bodyPr/>
          <a:lstStyle/>
          <a:p>
            <a:fld id="{AEC50B0D-95D1-7843-B02A-B92F4818FD90}" type="datetime1">
              <a:rPr lang="fr-CA" smtClean="0"/>
              <a:t>2014-05-11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fr-CA" smtClean="0"/>
              <a:t>Cliquez et modifiez le titre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C18F992B-1B9A-2245-A7F3-F72DDF63EAF5}" type="datetime1">
              <a:rPr lang="fr-CA" smtClean="0"/>
              <a:t>2014-05-11</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tags" Target="../tags/tag11.xml"/><Relationship Id="rId12" Type="http://schemas.openxmlformats.org/officeDocument/2006/relationships/tags" Target="../tags/tag12.xml"/><Relationship Id="rId13" Type="http://schemas.openxmlformats.org/officeDocument/2006/relationships/tags" Target="../tags/tag13.xml"/><Relationship Id="rId14" Type="http://schemas.openxmlformats.org/officeDocument/2006/relationships/slideLayout" Target="../slideLayouts/slideLayout4.xml"/><Relationship Id="rId15" Type="http://schemas.openxmlformats.org/officeDocument/2006/relationships/notesSlide" Target="../notesSlides/notesSlide10.xml"/><Relationship Id="rId16" Type="http://schemas.openxmlformats.org/officeDocument/2006/relationships/image" Target="../media/image9.png"/><Relationship Id="rId17" Type="http://schemas.openxmlformats.org/officeDocument/2006/relationships/image" Target="../media/image10.png"/><Relationship Id="rId18" Type="http://schemas.openxmlformats.org/officeDocument/2006/relationships/image" Target="../media/image11.wmf"/><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tags" Target="../tags/tag6.xml"/><Relationship Id="rId7" Type="http://schemas.openxmlformats.org/officeDocument/2006/relationships/tags" Target="../tags/tag7.xml"/><Relationship Id="rId8" Type="http://schemas.openxmlformats.org/officeDocument/2006/relationships/tags" Target="../tags/tag8.xml"/><Relationship Id="rId9" Type="http://schemas.openxmlformats.org/officeDocument/2006/relationships/tags" Target="../tags/tag9.xml"/><Relationship Id="rId10"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0.xml"/><Relationship Id="rId4" Type="http://schemas.openxmlformats.org/officeDocument/2006/relationships/notesSlide" Target="../notesSlides/notesSlide11.xml"/><Relationship Id="rId1" Type="http://schemas.openxmlformats.org/officeDocument/2006/relationships/tags" Target="../tags/tag14.xml"/><Relationship Id="rId2" Type="http://schemas.openxmlformats.org/officeDocument/2006/relationships/tags" Target="../tags/tag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15005" y="1203913"/>
            <a:ext cx="6762749" cy="1984470"/>
          </a:xfrm>
        </p:spPr>
        <p:txBody>
          <a:bodyPr anchor="ctr"/>
          <a:lstStyle/>
          <a:p>
            <a:pPr algn="ctr"/>
            <a:r>
              <a:rPr lang="fr-CA" dirty="0"/>
              <a:t>Comment faire des soins de collaboration en santé mentale sans se </a:t>
            </a:r>
            <a:r>
              <a:rPr lang="fr-CA" dirty="0" smtClean="0"/>
              <a:t>fatiguer</a:t>
            </a:r>
            <a:endParaRPr lang="fr-FR" dirty="0"/>
          </a:p>
        </p:txBody>
      </p:sp>
      <p:sp>
        <p:nvSpPr>
          <p:cNvPr id="3" name="Sous-titre 2"/>
          <p:cNvSpPr>
            <a:spLocks noGrp="1"/>
          </p:cNvSpPr>
          <p:nvPr>
            <p:ph type="subTitle" idx="1"/>
          </p:nvPr>
        </p:nvSpPr>
        <p:spPr>
          <a:xfrm>
            <a:off x="1415005" y="3966882"/>
            <a:ext cx="6762749" cy="1752600"/>
          </a:xfrm>
        </p:spPr>
        <p:txBody>
          <a:bodyPr anchor="ctr"/>
          <a:lstStyle/>
          <a:p>
            <a:pPr algn="ctr"/>
            <a:r>
              <a:rPr lang="fr-FR" dirty="0" smtClean="0"/>
              <a:t>Dr Michel Gervais MD, FRCPC, MBA, </a:t>
            </a:r>
            <a:r>
              <a:rPr lang="fr-FR" dirty="0" err="1" smtClean="0"/>
              <a:t>M.Mgmt</a:t>
            </a:r>
            <a:endParaRPr lang="fr-FR" dirty="0" smtClean="0"/>
          </a:p>
          <a:p>
            <a:pPr algn="ctr"/>
            <a:r>
              <a:rPr lang="fr-FR" dirty="0" smtClean="0"/>
              <a:t>Médecin psychiatre</a:t>
            </a:r>
          </a:p>
          <a:p>
            <a:pPr algn="ctr"/>
            <a:endParaRPr lang="fr-FR" dirty="0"/>
          </a:p>
          <a:p>
            <a:pPr algn="ctr"/>
            <a:r>
              <a:rPr lang="fr-FR" dirty="0" smtClean="0"/>
              <a:t>JASM, 13 mai 2014</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a:t>
            </a:fld>
            <a:endParaRPr lang="en-US"/>
          </a:p>
        </p:txBody>
      </p:sp>
    </p:spTree>
    <p:extLst>
      <p:ext uri="{BB962C8B-B14F-4D97-AF65-F5344CB8AC3E}">
        <p14:creationId xmlns:p14="http://schemas.microsoft.com/office/powerpoint/2010/main" val="28825632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a:t>
            </a:r>
            <a:endParaRPr lang="fr-FR" dirty="0"/>
          </a:p>
        </p:txBody>
      </p:sp>
      <p:sp>
        <p:nvSpPr>
          <p:cNvPr id="3" name="Espace réservé du contenu 2"/>
          <p:cNvSpPr>
            <a:spLocks noGrp="1"/>
          </p:cNvSpPr>
          <p:nvPr>
            <p:ph idx="1"/>
          </p:nvPr>
        </p:nvSpPr>
        <p:spPr/>
        <p:txBody>
          <a:bodyPr>
            <a:normAutofit/>
          </a:bodyPr>
          <a:lstStyle/>
          <a:p>
            <a:pPr>
              <a:buFont typeface="Wingdings" charset="2"/>
              <a:buChar char="§"/>
            </a:pPr>
            <a:r>
              <a:rPr lang="fr-FR" dirty="0" smtClean="0"/>
              <a:t>Recherches démontrant les effets positifs des soins de collaboration en santé mentale:</a:t>
            </a:r>
          </a:p>
          <a:p>
            <a:pPr lvl="1">
              <a:buFont typeface="Wingdings" charset="2"/>
              <a:buChar char="Ø"/>
            </a:pPr>
            <a:r>
              <a:rPr lang="fr-FR" dirty="0" smtClean="0"/>
              <a:t>Résultats cliniques supérieurs aux modèles organisationnels traditionnels,</a:t>
            </a:r>
          </a:p>
          <a:p>
            <a:pPr lvl="1">
              <a:buFont typeface="Wingdings" charset="2"/>
              <a:buChar char="Ø"/>
            </a:pPr>
            <a:r>
              <a:rPr lang="fr-CA" dirty="0"/>
              <a:t>M</a:t>
            </a:r>
            <a:r>
              <a:rPr lang="fr-CA" dirty="0" smtClean="0"/>
              <a:t>eilleure </a:t>
            </a:r>
            <a:r>
              <a:rPr lang="fr-CA" dirty="0"/>
              <a:t>efficience dans l’utilisation des ressources (exemple : meilleure observance au </a:t>
            </a:r>
            <a:r>
              <a:rPr lang="fr-CA" dirty="0" smtClean="0"/>
              <a:t>traitement, </a:t>
            </a:r>
            <a:r>
              <a:rPr lang="fr-CA" dirty="0"/>
              <a:t>réduction des journées d’inaptitude au travail, réduction des coûts du système de santé, etc.)</a:t>
            </a:r>
            <a:r>
              <a:rPr lang="fr-CA" dirty="0" smtClean="0"/>
              <a:t>,</a:t>
            </a:r>
          </a:p>
          <a:p>
            <a:pPr lvl="1">
              <a:buFont typeface="Wingdings" charset="2"/>
              <a:buChar char="Ø"/>
            </a:pPr>
            <a:r>
              <a:rPr lang="fr-CA" dirty="0"/>
              <a:t>R</a:t>
            </a:r>
            <a:r>
              <a:rPr lang="fr-CA" dirty="0" smtClean="0"/>
              <a:t>ehaussement </a:t>
            </a:r>
            <a:r>
              <a:rPr lang="fr-CA" dirty="0"/>
              <a:t>de l’accès aux </a:t>
            </a:r>
            <a:r>
              <a:rPr lang="fr-CA" dirty="0" smtClean="0"/>
              <a:t>services,</a:t>
            </a:r>
          </a:p>
          <a:p>
            <a:pPr lvl="1">
              <a:buFont typeface="Wingdings" charset="2"/>
              <a:buChar char="Ø"/>
            </a:pPr>
            <a:r>
              <a:rPr lang="fr-CA" dirty="0" smtClean="0"/>
              <a:t>Réduction </a:t>
            </a:r>
            <a:r>
              <a:rPr lang="fr-CA" dirty="0"/>
              <a:t>des listes d’attente, </a:t>
            </a:r>
          </a:p>
          <a:p>
            <a:pPr lvl="1">
              <a:buFont typeface="Wingdings" charset="2"/>
              <a:buChar char="Ø"/>
            </a:pPr>
            <a:r>
              <a:rPr lang="fr-CA" dirty="0"/>
              <a:t>S</a:t>
            </a:r>
            <a:r>
              <a:rPr lang="fr-CA" dirty="0" smtClean="0"/>
              <a:t>atisfaction </a:t>
            </a:r>
            <a:r>
              <a:rPr lang="fr-CA" dirty="0"/>
              <a:t>accrue des utilisateurs de services.</a:t>
            </a:r>
            <a:r>
              <a:rPr lang="en-GB" dirty="0"/>
              <a:t> </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10</a:t>
            </a:fld>
            <a:endParaRPr lang="en-US"/>
          </a:p>
        </p:txBody>
      </p:sp>
    </p:spTree>
    <p:extLst>
      <p:ext uri="{BB962C8B-B14F-4D97-AF65-F5344CB8AC3E}">
        <p14:creationId xmlns:p14="http://schemas.microsoft.com/office/powerpoint/2010/main" val="33584103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sz="half" idx="1"/>
            <p:custDataLst>
              <p:tags r:id="rId1"/>
            </p:custDataLst>
          </p:nvPr>
        </p:nvSpPr>
        <p:spPr>
          <a:xfrm>
            <a:off x="3200400" y="1447800"/>
            <a:ext cx="2971800" cy="4789512"/>
          </a:xfrm>
          <a:noFill/>
        </p:spPr>
        <p:txBody>
          <a:bodyPr>
            <a:normAutofit fontScale="85000" lnSpcReduction="20000"/>
          </a:bodyPr>
          <a:lstStyle/>
          <a:p>
            <a:pPr>
              <a:buFont typeface="Arial"/>
              <a:buChar char="•"/>
            </a:pPr>
            <a:r>
              <a:rPr lang="fr-CA" sz="1500" dirty="0">
                <a:solidFill>
                  <a:schemeClr val="tx1"/>
                </a:solidFill>
                <a:latin typeface="Calibri"/>
                <a:cs typeface="Calibri"/>
              </a:rPr>
              <a:t>Les formules sont </a:t>
            </a:r>
            <a:r>
              <a:rPr lang="fr-CA" sz="1500" dirty="0" smtClean="0">
                <a:solidFill>
                  <a:schemeClr val="tx1"/>
                </a:solidFill>
                <a:latin typeface="Calibri"/>
                <a:cs typeface="Calibri"/>
              </a:rPr>
              <a:t>fondamentales et nécessaires</a:t>
            </a:r>
          </a:p>
          <a:p>
            <a:pPr>
              <a:buFont typeface="Arial"/>
              <a:buChar char="•"/>
            </a:pPr>
            <a:r>
              <a:rPr lang="fr-CA" sz="1500" dirty="0" smtClean="0">
                <a:solidFill>
                  <a:schemeClr val="tx1"/>
                </a:solidFill>
                <a:latin typeface="Calibri"/>
                <a:cs typeface="Calibri"/>
              </a:rPr>
              <a:t>L’envoi </a:t>
            </a:r>
            <a:r>
              <a:rPr lang="fr-CA" sz="1500" dirty="0">
                <a:solidFill>
                  <a:schemeClr val="tx1"/>
                </a:solidFill>
                <a:latin typeface="Calibri"/>
                <a:cs typeface="Calibri"/>
              </a:rPr>
              <a:t>d'une fusée augmente </a:t>
            </a:r>
            <a:r>
              <a:rPr lang="fr-CA" sz="1500" dirty="0" smtClean="0">
                <a:solidFill>
                  <a:schemeClr val="tx1"/>
                </a:solidFill>
                <a:latin typeface="Calibri"/>
                <a:cs typeface="Calibri"/>
              </a:rPr>
              <a:t>l’assurance </a:t>
            </a:r>
            <a:r>
              <a:rPr lang="fr-CA" sz="1500" dirty="0">
                <a:solidFill>
                  <a:schemeClr val="tx1"/>
                </a:solidFill>
                <a:latin typeface="Calibri"/>
                <a:cs typeface="Calibri"/>
              </a:rPr>
              <a:t>que </a:t>
            </a:r>
            <a:r>
              <a:rPr lang="fr-CA" sz="1500" dirty="0" smtClean="0">
                <a:solidFill>
                  <a:schemeClr val="tx1"/>
                </a:solidFill>
                <a:latin typeface="Calibri"/>
                <a:cs typeface="Calibri"/>
              </a:rPr>
              <a:t>le prochain sera </a:t>
            </a:r>
            <a:r>
              <a:rPr lang="fr-CA" sz="1500" dirty="0">
                <a:solidFill>
                  <a:schemeClr val="tx1"/>
                </a:solidFill>
                <a:latin typeface="Calibri"/>
                <a:cs typeface="Calibri"/>
              </a:rPr>
              <a:t>aussi un </a:t>
            </a:r>
            <a:r>
              <a:rPr lang="fr-CA" sz="1500" dirty="0" smtClean="0">
                <a:solidFill>
                  <a:schemeClr val="tx1"/>
                </a:solidFill>
                <a:latin typeface="Calibri"/>
                <a:cs typeface="Calibri"/>
              </a:rPr>
              <a:t>succès</a:t>
            </a:r>
          </a:p>
          <a:p>
            <a:pPr>
              <a:buFont typeface="Arial"/>
              <a:buChar char="•"/>
            </a:pPr>
            <a:r>
              <a:rPr lang="fr-CA" sz="1500" dirty="0" smtClean="0">
                <a:solidFill>
                  <a:schemeClr val="tx1"/>
                </a:solidFill>
                <a:latin typeface="Calibri"/>
                <a:cs typeface="Calibri"/>
              </a:rPr>
              <a:t>Haut </a:t>
            </a:r>
            <a:r>
              <a:rPr lang="fr-CA" sz="1500" dirty="0">
                <a:solidFill>
                  <a:schemeClr val="tx1"/>
                </a:solidFill>
                <a:latin typeface="Calibri"/>
                <a:cs typeface="Calibri"/>
              </a:rPr>
              <a:t>niveau d'expertise dans de nombreux domaines spécialisés </a:t>
            </a:r>
            <a:r>
              <a:rPr lang="fr-CA" sz="1500" dirty="0" smtClean="0">
                <a:solidFill>
                  <a:schemeClr val="tx1"/>
                </a:solidFill>
                <a:latin typeface="Calibri"/>
                <a:cs typeface="Calibri"/>
              </a:rPr>
              <a:t>+ coordination </a:t>
            </a:r>
            <a:endParaRPr lang="fr-CA" sz="1500" dirty="0">
              <a:solidFill>
                <a:schemeClr val="tx1"/>
              </a:solidFill>
              <a:latin typeface="Calibri"/>
              <a:cs typeface="Calibri"/>
            </a:endParaRPr>
          </a:p>
          <a:p>
            <a:pPr>
              <a:buFont typeface="Arial"/>
              <a:buChar char="•"/>
            </a:pPr>
            <a:r>
              <a:rPr lang="fr-CA" sz="1500" dirty="0" smtClean="0">
                <a:solidFill>
                  <a:schemeClr val="tx1"/>
                </a:solidFill>
                <a:latin typeface="Calibri"/>
                <a:cs typeface="Calibri"/>
              </a:rPr>
              <a:t>Séparer </a:t>
            </a:r>
            <a:r>
              <a:rPr lang="fr-CA" sz="1500" dirty="0">
                <a:solidFill>
                  <a:schemeClr val="tx1"/>
                </a:solidFill>
                <a:latin typeface="Calibri"/>
                <a:cs typeface="Calibri"/>
              </a:rPr>
              <a:t>en plusieurs </a:t>
            </a:r>
            <a:r>
              <a:rPr lang="fr-CA" sz="1500" dirty="0" smtClean="0">
                <a:solidFill>
                  <a:schemeClr val="tx1"/>
                </a:solidFill>
                <a:latin typeface="Calibri"/>
                <a:cs typeface="Calibri"/>
              </a:rPr>
              <a:t>« parties », puis coordonner</a:t>
            </a:r>
            <a:endParaRPr lang="fr-CA" sz="1500" dirty="0">
              <a:solidFill>
                <a:schemeClr val="tx1"/>
              </a:solidFill>
              <a:latin typeface="Calibri"/>
              <a:cs typeface="Calibri"/>
            </a:endParaRPr>
          </a:p>
          <a:p>
            <a:pPr>
              <a:buFont typeface="Arial"/>
              <a:buChar char="•"/>
            </a:pPr>
            <a:r>
              <a:rPr lang="fr-CA" sz="1500" dirty="0" smtClean="0">
                <a:solidFill>
                  <a:schemeClr val="tx1"/>
                </a:solidFill>
                <a:latin typeface="Calibri"/>
                <a:cs typeface="Calibri"/>
              </a:rPr>
              <a:t>Les fusées sont similaires dans  leurs dimensions essentielles: les </a:t>
            </a:r>
            <a:r>
              <a:rPr lang="fr-CA" sz="1500" dirty="0">
                <a:solidFill>
                  <a:schemeClr val="tx1"/>
                </a:solidFill>
                <a:latin typeface="Calibri"/>
                <a:cs typeface="Calibri"/>
              </a:rPr>
              <a:t>éléments clés de chaque fusée </a:t>
            </a:r>
            <a:r>
              <a:rPr lang="fr-CA" sz="1500" dirty="0" smtClean="0">
                <a:solidFill>
                  <a:schemeClr val="tx1"/>
                </a:solidFill>
                <a:latin typeface="Calibri"/>
                <a:cs typeface="Calibri"/>
              </a:rPr>
              <a:t>doivent être identiques pour réussir</a:t>
            </a:r>
          </a:p>
          <a:p>
            <a:pPr>
              <a:buFont typeface="Arial"/>
              <a:buChar char="•"/>
            </a:pPr>
            <a:r>
              <a:rPr lang="fr-CA" sz="1500" dirty="0" smtClean="0">
                <a:solidFill>
                  <a:schemeClr val="tx1"/>
                </a:solidFill>
                <a:latin typeface="Calibri"/>
                <a:cs typeface="Calibri"/>
              </a:rPr>
              <a:t>Haut </a:t>
            </a:r>
            <a:r>
              <a:rPr lang="fr-CA" sz="1500" dirty="0">
                <a:solidFill>
                  <a:schemeClr val="tx1"/>
                </a:solidFill>
                <a:latin typeface="Calibri"/>
                <a:cs typeface="Calibri"/>
              </a:rPr>
              <a:t>degré de certitude du résultat: la réussite dépend d'un schéma </a:t>
            </a:r>
            <a:r>
              <a:rPr lang="fr-CA" sz="1500" dirty="0" smtClean="0">
                <a:solidFill>
                  <a:schemeClr val="tx1"/>
                </a:solidFill>
                <a:latin typeface="Calibri"/>
                <a:cs typeface="Calibri"/>
              </a:rPr>
              <a:t>directeur (</a:t>
            </a:r>
            <a:r>
              <a:rPr lang="fr-CA" sz="1500" dirty="0" err="1" smtClean="0">
                <a:solidFill>
                  <a:schemeClr val="tx1"/>
                </a:solidFill>
                <a:latin typeface="Calibri"/>
                <a:cs typeface="Calibri"/>
              </a:rPr>
              <a:t>blueprint</a:t>
            </a:r>
            <a:r>
              <a:rPr lang="fr-CA" sz="1500" dirty="0" smtClean="0">
                <a:solidFill>
                  <a:schemeClr val="tx1"/>
                </a:solidFill>
                <a:latin typeface="Calibri"/>
                <a:cs typeface="Calibri"/>
              </a:rPr>
              <a:t>)</a:t>
            </a:r>
            <a:endParaRPr lang="fr-CA" sz="1500" dirty="0">
              <a:solidFill>
                <a:schemeClr val="tx1"/>
              </a:solidFill>
              <a:latin typeface="Calibri"/>
              <a:cs typeface="Calibri"/>
            </a:endParaRPr>
          </a:p>
          <a:p>
            <a:pPr marL="0" indent="0">
              <a:lnSpc>
                <a:spcPct val="120000"/>
              </a:lnSpc>
              <a:spcBef>
                <a:spcPts val="0"/>
              </a:spcBef>
              <a:buNone/>
            </a:pPr>
            <a:r>
              <a:rPr lang="en-CA" sz="2300" b="1" dirty="0" err="1" smtClean="0">
                <a:solidFill>
                  <a:schemeClr val="tx1"/>
                </a:solidFill>
                <a:latin typeface="Calibri"/>
                <a:cs typeface="Calibri"/>
              </a:rPr>
              <a:t>Connaissable</a:t>
            </a:r>
            <a:r>
              <a:rPr lang="en-CA" sz="2300" b="1" dirty="0" smtClean="0">
                <a:solidFill>
                  <a:schemeClr val="tx1"/>
                </a:solidFill>
                <a:latin typeface="Calibri"/>
                <a:cs typeface="Calibri"/>
              </a:rPr>
              <a:t> </a:t>
            </a:r>
          </a:p>
          <a:p>
            <a:pPr marL="0" indent="0">
              <a:lnSpc>
                <a:spcPct val="120000"/>
              </a:lnSpc>
              <a:spcBef>
                <a:spcPts val="0"/>
              </a:spcBef>
              <a:buNone/>
            </a:pPr>
            <a:r>
              <a:rPr lang="en-CA" sz="2300" b="1" dirty="0" smtClean="0">
                <a:solidFill>
                  <a:schemeClr val="tx1"/>
                </a:solidFill>
                <a:latin typeface="Calibri"/>
                <a:cs typeface="Calibri"/>
              </a:rPr>
              <a:t>(knowable)</a:t>
            </a:r>
            <a:endParaRPr lang="en-US" sz="2300" b="1" dirty="0" smtClean="0">
              <a:solidFill>
                <a:schemeClr val="tx1"/>
              </a:solidFill>
              <a:latin typeface="Calibri"/>
              <a:cs typeface="Calibri"/>
            </a:endParaRPr>
          </a:p>
          <a:p>
            <a:pPr>
              <a:lnSpc>
                <a:spcPct val="90000"/>
              </a:lnSpc>
              <a:spcBef>
                <a:spcPts val="1200"/>
              </a:spcBef>
              <a:spcAft>
                <a:spcPts val="300"/>
              </a:spcAft>
              <a:buFontTx/>
              <a:buNone/>
            </a:pPr>
            <a:endParaRPr lang="en-US" sz="1800" dirty="0" smtClean="0">
              <a:solidFill>
                <a:srgbClr val="00FFFF"/>
              </a:solidFill>
              <a:latin typeface="Calibri"/>
              <a:cs typeface="Calibri"/>
            </a:endParaRPr>
          </a:p>
        </p:txBody>
      </p:sp>
      <p:sp>
        <p:nvSpPr>
          <p:cNvPr id="29700" name="Rectangle 4"/>
          <p:cNvSpPr>
            <a:spLocks noGrp="1" noChangeArrowheads="1"/>
          </p:cNvSpPr>
          <p:nvPr>
            <p:ph type="body" sz="half" idx="2"/>
            <p:custDataLst>
              <p:tags r:id="rId2"/>
            </p:custDataLst>
          </p:nvPr>
        </p:nvSpPr>
        <p:spPr>
          <a:xfrm>
            <a:off x="6096000" y="1447800"/>
            <a:ext cx="3048000" cy="4789512"/>
          </a:xfrm>
          <a:noFill/>
        </p:spPr>
        <p:txBody>
          <a:bodyPr lIns="91440" tIns="45720" rIns="91440" bIns="45720">
            <a:normAutofit lnSpcReduction="10000"/>
          </a:bodyPr>
          <a:lstStyle/>
          <a:p>
            <a:pPr>
              <a:lnSpc>
                <a:spcPct val="90000"/>
              </a:lnSpc>
              <a:spcBef>
                <a:spcPts val="1200"/>
              </a:spcBef>
              <a:spcAft>
                <a:spcPts val="300"/>
              </a:spcAft>
              <a:buFont typeface="Arial"/>
              <a:buChar char="•"/>
            </a:pPr>
            <a:r>
              <a:rPr lang="fr-CA" sz="1500" dirty="0">
                <a:solidFill>
                  <a:srgbClr val="000000"/>
                </a:solidFill>
                <a:latin typeface="Calibri"/>
                <a:cs typeface="Calibri"/>
              </a:rPr>
              <a:t>Protocoles rigides ont une application limitée ou sont </a:t>
            </a:r>
            <a:r>
              <a:rPr lang="fr-CA" sz="1500" dirty="0" smtClean="0">
                <a:solidFill>
                  <a:srgbClr val="000000"/>
                </a:solidFill>
                <a:latin typeface="Calibri"/>
                <a:cs typeface="Calibri"/>
              </a:rPr>
              <a:t>contre-productifs</a:t>
            </a:r>
          </a:p>
          <a:p>
            <a:pPr>
              <a:lnSpc>
                <a:spcPct val="90000"/>
              </a:lnSpc>
              <a:spcBef>
                <a:spcPts val="1200"/>
              </a:spcBef>
              <a:spcAft>
                <a:spcPts val="300"/>
              </a:spcAft>
              <a:buFont typeface="Arial"/>
              <a:buChar char="•"/>
            </a:pPr>
            <a:r>
              <a:rPr lang="fr-CA" sz="1500" dirty="0" smtClean="0">
                <a:solidFill>
                  <a:srgbClr val="000000"/>
                </a:solidFill>
                <a:latin typeface="Calibri"/>
                <a:cs typeface="Calibri"/>
              </a:rPr>
              <a:t>Élever un enfant fournit l'expérience, mais ne donne aucune garantie de succès avec le prochain</a:t>
            </a:r>
          </a:p>
          <a:p>
            <a:pPr>
              <a:lnSpc>
                <a:spcPct val="90000"/>
              </a:lnSpc>
              <a:spcBef>
                <a:spcPts val="1200"/>
              </a:spcBef>
              <a:spcAft>
                <a:spcPts val="300"/>
              </a:spcAft>
              <a:buFont typeface="Arial"/>
              <a:buChar char="•"/>
            </a:pPr>
            <a:r>
              <a:rPr lang="fr-CA" sz="1500" dirty="0" smtClean="0">
                <a:solidFill>
                  <a:srgbClr val="000000"/>
                </a:solidFill>
                <a:latin typeface="Calibri"/>
                <a:cs typeface="Calibri"/>
              </a:rPr>
              <a:t>L'expertise </a:t>
            </a:r>
            <a:r>
              <a:rPr lang="fr-CA" sz="1500" dirty="0">
                <a:solidFill>
                  <a:srgbClr val="000000"/>
                </a:solidFill>
                <a:latin typeface="Calibri"/>
                <a:cs typeface="Calibri"/>
              </a:rPr>
              <a:t>peut aider, mais ne suffit pas: </a:t>
            </a:r>
            <a:r>
              <a:rPr lang="fr-CA" sz="1500" dirty="0" smtClean="0">
                <a:solidFill>
                  <a:srgbClr val="000000"/>
                </a:solidFill>
                <a:latin typeface="Calibri"/>
                <a:cs typeface="Calibri"/>
              </a:rPr>
              <a:t>elle doit </a:t>
            </a:r>
            <a:r>
              <a:rPr lang="fr-CA" sz="1500" dirty="0">
                <a:solidFill>
                  <a:srgbClr val="000000"/>
                </a:solidFill>
                <a:latin typeface="Calibri"/>
                <a:cs typeface="Calibri"/>
              </a:rPr>
              <a:t>être </a:t>
            </a:r>
            <a:r>
              <a:rPr lang="fr-CA" sz="1500" dirty="0" smtClean="0">
                <a:solidFill>
                  <a:srgbClr val="000000"/>
                </a:solidFill>
                <a:latin typeface="Calibri"/>
                <a:cs typeface="Calibri"/>
              </a:rPr>
              <a:t>harmonisée avec </a:t>
            </a:r>
            <a:r>
              <a:rPr lang="fr-CA" sz="1500" dirty="0">
                <a:solidFill>
                  <a:srgbClr val="000000"/>
                </a:solidFill>
                <a:latin typeface="Calibri"/>
                <a:cs typeface="Calibri"/>
              </a:rPr>
              <a:t>une </a:t>
            </a:r>
            <a:r>
              <a:rPr lang="fr-CA" sz="1500" dirty="0" smtClean="0">
                <a:solidFill>
                  <a:srgbClr val="000000"/>
                </a:solidFill>
                <a:latin typeface="Calibri"/>
                <a:cs typeface="Calibri"/>
              </a:rPr>
              <a:t>sensibilité à cet enfant </a:t>
            </a:r>
            <a:r>
              <a:rPr lang="fr-CA" sz="1500" dirty="0">
                <a:solidFill>
                  <a:srgbClr val="000000"/>
                </a:solidFill>
                <a:latin typeface="Calibri"/>
                <a:cs typeface="Calibri"/>
              </a:rPr>
              <a:t>en particulier (relations sont </a:t>
            </a:r>
            <a:r>
              <a:rPr lang="fr-CA" sz="1500" dirty="0" smtClean="0">
                <a:solidFill>
                  <a:srgbClr val="000000"/>
                </a:solidFill>
                <a:latin typeface="Calibri"/>
                <a:cs typeface="Calibri"/>
              </a:rPr>
              <a:t>cruciales)</a:t>
            </a:r>
            <a:endParaRPr lang="fr-CA" sz="1500" dirty="0">
              <a:solidFill>
                <a:srgbClr val="000000"/>
              </a:solidFill>
              <a:latin typeface="Calibri"/>
              <a:cs typeface="Calibri"/>
            </a:endParaRPr>
          </a:p>
          <a:p>
            <a:pPr>
              <a:lnSpc>
                <a:spcPct val="90000"/>
              </a:lnSpc>
              <a:spcBef>
                <a:spcPts val="1200"/>
              </a:spcBef>
              <a:spcAft>
                <a:spcPts val="300"/>
              </a:spcAft>
              <a:buFont typeface="Arial"/>
              <a:buChar char="•"/>
            </a:pPr>
            <a:r>
              <a:rPr lang="fr-CA" sz="1500" dirty="0" smtClean="0">
                <a:solidFill>
                  <a:srgbClr val="000000"/>
                </a:solidFill>
                <a:latin typeface="Calibri"/>
                <a:cs typeface="Calibri"/>
              </a:rPr>
              <a:t>Vous </a:t>
            </a:r>
            <a:r>
              <a:rPr lang="fr-CA" sz="1500" dirty="0">
                <a:solidFill>
                  <a:srgbClr val="000000"/>
                </a:solidFill>
                <a:latin typeface="Calibri"/>
                <a:cs typeface="Calibri"/>
              </a:rPr>
              <a:t>ne pouvez pas séparer les parties de </a:t>
            </a:r>
            <a:r>
              <a:rPr lang="fr-CA" sz="1500" dirty="0" smtClean="0">
                <a:solidFill>
                  <a:srgbClr val="000000"/>
                </a:solidFill>
                <a:latin typeface="Calibri"/>
                <a:cs typeface="Calibri"/>
              </a:rPr>
              <a:t>l'ensemble</a:t>
            </a:r>
          </a:p>
          <a:p>
            <a:pPr>
              <a:lnSpc>
                <a:spcPct val="90000"/>
              </a:lnSpc>
              <a:spcBef>
                <a:spcPts val="1200"/>
              </a:spcBef>
              <a:spcAft>
                <a:spcPts val="300"/>
              </a:spcAft>
              <a:buFont typeface="Arial"/>
              <a:buChar char="•"/>
            </a:pPr>
            <a:r>
              <a:rPr lang="fr-CA" sz="1500" dirty="0" smtClean="0">
                <a:solidFill>
                  <a:srgbClr val="000000"/>
                </a:solidFill>
                <a:latin typeface="Calibri"/>
                <a:cs typeface="Calibri"/>
              </a:rPr>
              <a:t> </a:t>
            </a:r>
            <a:r>
              <a:rPr lang="fr-CA" sz="1500" dirty="0">
                <a:solidFill>
                  <a:srgbClr val="000000"/>
                </a:solidFill>
                <a:latin typeface="Calibri"/>
                <a:cs typeface="Calibri"/>
              </a:rPr>
              <a:t>Chaque enfant est </a:t>
            </a:r>
            <a:r>
              <a:rPr lang="fr-CA" sz="1500" dirty="0" smtClean="0">
                <a:solidFill>
                  <a:srgbClr val="000000"/>
                </a:solidFill>
                <a:latin typeface="Calibri"/>
                <a:cs typeface="Calibri"/>
              </a:rPr>
              <a:t>unique</a:t>
            </a:r>
          </a:p>
          <a:p>
            <a:pPr>
              <a:lnSpc>
                <a:spcPct val="90000"/>
              </a:lnSpc>
              <a:spcBef>
                <a:spcPts val="1200"/>
              </a:spcBef>
              <a:spcAft>
                <a:spcPts val="300"/>
              </a:spcAft>
              <a:buFont typeface="Arial"/>
              <a:buChar char="•"/>
            </a:pPr>
            <a:r>
              <a:rPr lang="fr-CA" sz="1500" dirty="0" smtClean="0">
                <a:solidFill>
                  <a:srgbClr val="000000"/>
                </a:solidFill>
                <a:latin typeface="Calibri"/>
                <a:cs typeface="Calibri"/>
              </a:rPr>
              <a:t> </a:t>
            </a:r>
            <a:r>
              <a:rPr lang="fr-CA" sz="1500" dirty="0">
                <a:solidFill>
                  <a:srgbClr val="000000"/>
                </a:solidFill>
                <a:latin typeface="Calibri"/>
                <a:cs typeface="Calibri"/>
              </a:rPr>
              <a:t>I</a:t>
            </a:r>
            <a:r>
              <a:rPr lang="fr-CA" sz="1500" dirty="0" smtClean="0">
                <a:solidFill>
                  <a:srgbClr val="000000"/>
                </a:solidFill>
                <a:latin typeface="Calibri"/>
                <a:cs typeface="Calibri"/>
              </a:rPr>
              <a:t>ncertitude quant au résultat</a:t>
            </a:r>
          </a:p>
          <a:p>
            <a:pPr>
              <a:lnSpc>
                <a:spcPct val="90000"/>
              </a:lnSpc>
              <a:spcBef>
                <a:spcPts val="1200"/>
              </a:spcBef>
              <a:spcAft>
                <a:spcPts val="300"/>
              </a:spcAft>
            </a:pPr>
            <a:r>
              <a:rPr lang="en-CA" sz="1800" b="1" dirty="0" err="1" smtClean="0">
                <a:solidFill>
                  <a:srgbClr val="000000"/>
                </a:solidFill>
                <a:latin typeface="Calibri"/>
                <a:cs typeface="Calibri"/>
              </a:rPr>
              <a:t>Inconnaissable</a:t>
            </a:r>
            <a:r>
              <a:rPr lang="en-CA" sz="1800" b="1" dirty="0" smtClean="0">
                <a:solidFill>
                  <a:srgbClr val="000000"/>
                </a:solidFill>
                <a:latin typeface="Calibri"/>
                <a:cs typeface="Calibri"/>
              </a:rPr>
              <a:t> (Unknowable</a:t>
            </a:r>
            <a:r>
              <a:rPr lang="en-CA" sz="1800" b="1" dirty="0" smtClean="0">
                <a:solidFill>
                  <a:srgbClr val="000000"/>
                </a:solidFill>
              </a:rPr>
              <a:t>)</a:t>
            </a:r>
            <a:endParaRPr lang="en-US" sz="1800" b="1" dirty="0" smtClean="0">
              <a:solidFill>
                <a:srgbClr val="000000"/>
              </a:solidFill>
            </a:endParaRPr>
          </a:p>
          <a:p>
            <a:pPr>
              <a:lnSpc>
                <a:spcPct val="90000"/>
              </a:lnSpc>
              <a:buFontTx/>
              <a:buNone/>
            </a:pPr>
            <a:endParaRPr lang="en-US" sz="1800" dirty="0" smtClean="0">
              <a:solidFill>
                <a:srgbClr val="00FFFF"/>
              </a:solidFill>
            </a:endParaRPr>
          </a:p>
        </p:txBody>
      </p:sp>
      <p:sp>
        <p:nvSpPr>
          <p:cNvPr id="29701" name="Text Box 5"/>
          <p:cNvSpPr txBox="1">
            <a:spLocks noChangeArrowheads="1"/>
          </p:cNvSpPr>
          <p:nvPr>
            <p:custDataLst>
              <p:tags r:id="rId3"/>
            </p:custDataLst>
          </p:nvPr>
        </p:nvSpPr>
        <p:spPr bwMode="auto">
          <a:xfrm>
            <a:off x="3622145" y="147638"/>
            <a:ext cx="2210862" cy="646331"/>
          </a:xfrm>
          <a:prstGeom prst="rect">
            <a:avLst/>
          </a:prstGeom>
          <a:noFill/>
          <a:ln w="12700" cap="sq">
            <a:noFill/>
            <a:miter lim="800000"/>
            <a:headEnd type="none" w="sm" len="sm"/>
            <a:tailEnd type="none" w="sm" len="sm"/>
          </a:ln>
        </p:spPr>
        <p:txBody>
          <a:bodyPr wrap="none">
            <a:spAutoFit/>
          </a:bodyPr>
          <a:lstStyle/>
          <a:p>
            <a:pPr algn="ctr"/>
            <a:r>
              <a:rPr lang="en-US" sz="3600" dirty="0" smtClean="0">
                <a:latin typeface="Calibri" pitchFamily="34" charset="0"/>
                <a:cs typeface="Calibri" pitchFamily="34" charset="0"/>
              </a:rPr>
              <a:t>Compliqué</a:t>
            </a:r>
            <a:endParaRPr lang="en-US" sz="3600" dirty="0">
              <a:latin typeface="Calibri" pitchFamily="34" charset="0"/>
              <a:cs typeface="Calibri" pitchFamily="34" charset="0"/>
            </a:endParaRPr>
          </a:p>
        </p:txBody>
      </p:sp>
      <p:sp>
        <p:nvSpPr>
          <p:cNvPr id="29702" name="Text Box 6"/>
          <p:cNvSpPr txBox="1">
            <a:spLocks noChangeArrowheads="1"/>
          </p:cNvSpPr>
          <p:nvPr>
            <p:custDataLst>
              <p:tags r:id="rId4"/>
            </p:custDataLst>
          </p:nvPr>
        </p:nvSpPr>
        <p:spPr bwMode="auto">
          <a:xfrm>
            <a:off x="6400800" y="147638"/>
            <a:ext cx="2514600" cy="641350"/>
          </a:xfrm>
          <a:prstGeom prst="rect">
            <a:avLst/>
          </a:prstGeom>
          <a:noFill/>
          <a:ln w="12700" cap="sq">
            <a:noFill/>
            <a:miter lim="800000"/>
            <a:headEnd type="none" w="sm" len="sm"/>
            <a:tailEnd type="none" w="sm" len="sm"/>
          </a:ln>
        </p:spPr>
        <p:txBody>
          <a:bodyPr>
            <a:spAutoFit/>
          </a:bodyPr>
          <a:lstStyle/>
          <a:p>
            <a:pPr algn="ctr"/>
            <a:r>
              <a:rPr lang="en-US" sz="3600" dirty="0" smtClean="0">
                <a:latin typeface="Calibri" pitchFamily="34" charset="0"/>
                <a:cs typeface="Calibri" pitchFamily="34" charset="0"/>
              </a:rPr>
              <a:t>Complexe</a:t>
            </a:r>
            <a:endParaRPr lang="en-US" sz="3600" dirty="0">
              <a:latin typeface="Calibri" pitchFamily="34" charset="0"/>
              <a:cs typeface="Calibri" pitchFamily="34" charset="0"/>
            </a:endParaRPr>
          </a:p>
        </p:txBody>
      </p:sp>
      <p:sp>
        <p:nvSpPr>
          <p:cNvPr id="29703" name="Rectangle 7"/>
          <p:cNvSpPr>
            <a:spLocks noChangeArrowheads="1"/>
          </p:cNvSpPr>
          <p:nvPr>
            <p:custDataLst>
              <p:tags r:id="rId5"/>
            </p:custDataLst>
          </p:nvPr>
        </p:nvSpPr>
        <p:spPr bwMode="auto">
          <a:xfrm>
            <a:off x="251520" y="1484784"/>
            <a:ext cx="2971800" cy="4114800"/>
          </a:xfrm>
          <a:prstGeom prst="rect">
            <a:avLst/>
          </a:prstGeom>
          <a:noFill/>
          <a:ln w="9525">
            <a:noFill/>
            <a:miter lim="800000"/>
            <a:headEnd/>
            <a:tailEnd/>
          </a:ln>
        </p:spPr>
        <p:txBody>
          <a:bodyPr lIns="92075" tIns="46038" rIns="92075" bIns="46038"/>
          <a:lstStyle/>
          <a:p>
            <a:pPr marL="285750" indent="-285750">
              <a:buFont typeface="Arial" pitchFamily="34" charset="0"/>
              <a:buChar char="•"/>
            </a:pPr>
            <a:r>
              <a:rPr lang="fr-CA" sz="1400" dirty="0">
                <a:latin typeface="Calibri"/>
                <a:cs typeface="Calibri"/>
              </a:rPr>
              <a:t>La recette est </a:t>
            </a:r>
            <a:r>
              <a:rPr lang="fr-CA" sz="1400" dirty="0" smtClean="0">
                <a:latin typeface="Calibri"/>
                <a:cs typeface="Calibri"/>
              </a:rPr>
              <a:t>essentielle</a:t>
            </a:r>
          </a:p>
          <a:p>
            <a:endParaRPr lang="fr-CA" sz="1400" dirty="0" smtClean="0">
              <a:latin typeface="Calibri"/>
              <a:cs typeface="Calibri"/>
            </a:endParaRPr>
          </a:p>
          <a:p>
            <a:pPr marL="285750" indent="-285750">
              <a:buFont typeface="Arial" pitchFamily="34" charset="0"/>
              <a:buChar char="•"/>
            </a:pPr>
            <a:r>
              <a:rPr lang="fr-CA" sz="1400" dirty="0" smtClean="0">
                <a:latin typeface="Calibri"/>
                <a:cs typeface="Calibri"/>
              </a:rPr>
              <a:t>Les </a:t>
            </a:r>
            <a:r>
              <a:rPr lang="fr-CA" sz="1400" dirty="0">
                <a:latin typeface="Calibri"/>
                <a:cs typeface="Calibri"/>
              </a:rPr>
              <a:t>recettes sont testées pour assurer </a:t>
            </a:r>
            <a:r>
              <a:rPr lang="fr-CA" sz="1400" dirty="0" smtClean="0">
                <a:latin typeface="Calibri"/>
                <a:cs typeface="Calibri"/>
              </a:rPr>
              <a:t>une duplication facile</a:t>
            </a:r>
          </a:p>
          <a:p>
            <a:endParaRPr lang="fr-CA" sz="1400" dirty="0" smtClean="0">
              <a:latin typeface="Calibri"/>
              <a:cs typeface="Calibri"/>
            </a:endParaRPr>
          </a:p>
          <a:p>
            <a:pPr marL="285750" indent="-285750">
              <a:buFont typeface="Arial" pitchFamily="34" charset="0"/>
              <a:buChar char="•"/>
            </a:pPr>
            <a:r>
              <a:rPr lang="fr-CA" sz="1400" dirty="0" smtClean="0">
                <a:latin typeface="Calibri"/>
                <a:cs typeface="Calibri"/>
              </a:rPr>
              <a:t>Aucune </a:t>
            </a:r>
            <a:r>
              <a:rPr lang="fr-CA" sz="1400" dirty="0">
                <a:latin typeface="Calibri"/>
                <a:cs typeface="Calibri"/>
              </a:rPr>
              <a:t>compétence particulière; savoir cuisiner (expérience) augmente </a:t>
            </a:r>
            <a:r>
              <a:rPr lang="fr-CA" sz="1400" dirty="0" smtClean="0">
                <a:latin typeface="Calibri"/>
                <a:cs typeface="Calibri"/>
              </a:rPr>
              <a:t>la chance de succès</a:t>
            </a:r>
          </a:p>
          <a:p>
            <a:endParaRPr lang="fr-CA" sz="1400" dirty="0">
              <a:latin typeface="Calibri"/>
              <a:cs typeface="Calibri"/>
            </a:endParaRPr>
          </a:p>
          <a:p>
            <a:pPr marL="285750" indent="-285750">
              <a:buFont typeface="Arial" pitchFamily="34" charset="0"/>
              <a:buChar char="•"/>
            </a:pPr>
            <a:r>
              <a:rPr lang="fr-CA" sz="1400" dirty="0" smtClean="0">
                <a:latin typeface="Calibri"/>
                <a:cs typeface="Calibri"/>
              </a:rPr>
              <a:t>Recette décrit la </a:t>
            </a:r>
            <a:r>
              <a:rPr lang="fr-CA" sz="1400" dirty="0">
                <a:latin typeface="Calibri"/>
                <a:cs typeface="Calibri"/>
              </a:rPr>
              <a:t>quantité et la nature des «parties» nécessaires, mais il </a:t>
            </a:r>
            <a:r>
              <a:rPr lang="fr-CA" sz="1400" dirty="0" smtClean="0">
                <a:latin typeface="Calibri"/>
                <a:cs typeface="Calibri"/>
              </a:rPr>
              <a:t>y a </a:t>
            </a:r>
            <a:r>
              <a:rPr lang="fr-CA" sz="1400" dirty="0">
                <a:latin typeface="Calibri"/>
                <a:cs typeface="Calibri"/>
              </a:rPr>
              <a:t>place à </a:t>
            </a:r>
            <a:r>
              <a:rPr lang="fr-CA" sz="1400" dirty="0" smtClean="0">
                <a:latin typeface="Calibri"/>
                <a:cs typeface="Calibri"/>
              </a:rPr>
              <a:t>l'expérimentation</a:t>
            </a:r>
          </a:p>
          <a:p>
            <a:pPr marL="285750" indent="-285750">
              <a:buFont typeface="Arial" pitchFamily="34" charset="0"/>
              <a:buChar char="•"/>
            </a:pPr>
            <a:endParaRPr lang="fr-CA" sz="1400" dirty="0">
              <a:latin typeface="Calibri"/>
              <a:cs typeface="Calibri"/>
            </a:endParaRPr>
          </a:p>
          <a:p>
            <a:pPr marL="285750" indent="-285750">
              <a:buFont typeface="Arial" pitchFamily="34" charset="0"/>
              <a:buChar char="•"/>
            </a:pPr>
            <a:r>
              <a:rPr lang="fr-CA" sz="1400" dirty="0" smtClean="0">
                <a:latin typeface="Calibri"/>
                <a:cs typeface="Calibri"/>
              </a:rPr>
              <a:t>Recettes produisent des produits </a:t>
            </a:r>
            <a:r>
              <a:rPr lang="fr-CA" sz="1400" dirty="0">
                <a:latin typeface="Calibri"/>
                <a:cs typeface="Calibri"/>
              </a:rPr>
              <a:t>standards: une bonne recette </a:t>
            </a:r>
            <a:r>
              <a:rPr lang="fr-CA" sz="1400" dirty="0" smtClean="0">
                <a:latin typeface="Calibri"/>
                <a:cs typeface="Calibri"/>
              </a:rPr>
              <a:t>produit presque toujours le </a:t>
            </a:r>
            <a:r>
              <a:rPr lang="fr-CA" sz="1400" dirty="0">
                <a:latin typeface="Calibri"/>
                <a:cs typeface="Calibri"/>
              </a:rPr>
              <a:t>même gâteau à chaque </a:t>
            </a:r>
            <a:r>
              <a:rPr lang="fr-CA" sz="1400" dirty="0" smtClean="0">
                <a:latin typeface="Calibri"/>
                <a:cs typeface="Calibri"/>
              </a:rPr>
              <a:t>fois</a:t>
            </a:r>
          </a:p>
          <a:p>
            <a:endParaRPr lang="fr-CA" sz="1400" dirty="0">
              <a:latin typeface="Calibri"/>
              <a:cs typeface="Calibri"/>
            </a:endParaRPr>
          </a:p>
          <a:p>
            <a:r>
              <a:rPr kumimoji="1" lang="en-CA" sz="1700" b="1" dirty="0" err="1" smtClean="0">
                <a:latin typeface="Calibri"/>
                <a:cs typeface="Calibri"/>
              </a:rPr>
              <a:t>Connu</a:t>
            </a:r>
            <a:r>
              <a:rPr kumimoji="1" lang="en-CA" sz="1700" b="1" dirty="0" smtClean="0">
                <a:latin typeface="Calibri"/>
                <a:cs typeface="Calibri"/>
              </a:rPr>
              <a:t> (known)</a:t>
            </a:r>
          </a:p>
        </p:txBody>
      </p:sp>
      <p:sp>
        <p:nvSpPr>
          <p:cNvPr id="29704" name="Text Box 8"/>
          <p:cNvSpPr txBox="1">
            <a:spLocks noChangeArrowheads="1"/>
          </p:cNvSpPr>
          <p:nvPr>
            <p:custDataLst>
              <p:tags r:id="rId6"/>
            </p:custDataLst>
          </p:nvPr>
        </p:nvSpPr>
        <p:spPr bwMode="auto">
          <a:xfrm>
            <a:off x="508000" y="98425"/>
            <a:ext cx="1854200" cy="641350"/>
          </a:xfrm>
          <a:prstGeom prst="rect">
            <a:avLst/>
          </a:prstGeom>
          <a:noFill/>
          <a:ln w="12700" cap="sq">
            <a:noFill/>
            <a:miter lim="800000"/>
            <a:headEnd type="none" w="sm" len="sm"/>
            <a:tailEnd type="none" w="sm" len="sm"/>
          </a:ln>
        </p:spPr>
        <p:txBody>
          <a:bodyPr>
            <a:spAutoFit/>
          </a:bodyPr>
          <a:lstStyle/>
          <a:p>
            <a:pPr algn="ctr"/>
            <a:r>
              <a:rPr lang="en-US" sz="3600" dirty="0">
                <a:latin typeface="Calibri" pitchFamily="34" charset="0"/>
                <a:cs typeface="Calibri" pitchFamily="34" charset="0"/>
              </a:rPr>
              <a:t>Simple</a:t>
            </a:r>
          </a:p>
        </p:txBody>
      </p:sp>
      <p:pic>
        <p:nvPicPr>
          <p:cNvPr id="29705" name="Picture 9" descr="child with ball"/>
          <p:cNvPicPr>
            <a:picLocks noChangeAspect="1" noChangeArrowheads="1"/>
          </p:cNvPicPr>
          <p:nvPr>
            <p:custDataLst>
              <p:tags r:id="rId7"/>
            </p:custDataLst>
          </p:nvPr>
        </p:nvPicPr>
        <p:blipFill>
          <a:blip r:embed="rId16" cstate="print"/>
          <a:srcRect/>
          <a:stretch>
            <a:fillRect/>
          </a:stretch>
        </p:blipFill>
        <p:spPr bwMode="auto">
          <a:xfrm>
            <a:off x="7711545" y="5350668"/>
            <a:ext cx="1062038" cy="1295400"/>
          </a:xfrm>
          <a:prstGeom prst="rect">
            <a:avLst/>
          </a:prstGeom>
          <a:noFill/>
          <a:ln w="9525">
            <a:noFill/>
            <a:miter lim="800000"/>
            <a:headEnd/>
            <a:tailEnd/>
          </a:ln>
        </p:spPr>
      </p:pic>
      <p:pic>
        <p:nvPicPr>
          <p:cNvPr id="29706" name="Picture 10" descr="rocket1"/>
          <p:cNvPicPr>
            <a:picLocks noChangeAspect="1" noChangeArrowheads="1"/>
          </p:cNvPicPr>
          <p:nvPr>
            <p:custDataLst>
              <p:tags r:id="rId8"/>
            </p:custDataLst>
          </p:nvPr>
        </p:nvPicPr>
        <p:blipFill>
          <a:blip r:embed="rId17" cstate="print"/>
          <a:srcRect/>
          <a:stretch>
            <a:fillRect/>
          </a:stretch>
        </p:blipFill>
        <p:spPr bwMode="auto">
          <a:xfrm>
            <a:off x="5210175" y="5234723"/>
            <a:ext cx="885825" cy="1143000"/>
          </a:xfrm>
          <a:prstGeom prst="rect">
            <a:avLst/>
          </a:prstGeom>
          <a:noFill/>
          <a:ln w="9525">
            <a:noFill/>
            <a:miter lim="800000"/>
            <a:headEnd/>
            <a:tailEnd/>
          </a:ln>
        </p:spPr>
      </p:pic>
      <p:pic>
        <p:nvPicPr>
          <p:cNvPr id="29707" name="Picture 11" descr="BD08911_"/>
          <p:cNvPicPr>
            <a:picLocks noChangeAspect="1" noChangeArrowheads="1"/>
          </p:cNvPicPr>
          <p:nvPr>
            <p:custDataLst>
              <p:tags r:id="rId9"/>
            </p:custDataLst>
          </p:nvPr>
        </p:nvPicPr>
        <p:blipFill>
          <a:blip r:embed="rId18" cstate="print"/>
          <a:srcRect/>
          <a:stretch>
            <a:fillRect/>
          </a:stretch>
        </p:blipFill>
        <p:spPr bwMode="auto">
          <a:xfrm>
            <a:off x="1828799" y="5445918"/>
            <a:ext cx="1295400" cy="941388"/>
          </a:xfrm>
          <a:prstGeom prst="rect">
            <a:avLst/>
          </a:prstGeom>
          <a:noFill/>
          <a:ln w="9525">
            <a:noFill/>
            <a:miter lim="800000"/>
            <a:headEnd/>
            <a:tailEnd/>
          </a:ln>
        </p:spPr>
      </p:pic>
      <p:sp>
        <p:nvSpPr>
          <p:cNvPr id="14" name="ZoneTexte 13"/>
          <p:cNvSpPr txBox="1"/>
          <p:nvPr>
            <p:custDataLst>
              <p:tags r:id="rId10"/>
            </p:custDataLst>
          </p:nvPr>
        </p:nvSpPr>
        <p:spPr>
          <a:xfrm>
            <a:off x="179511" y="803106"/>
            <a:ext cx="2944687" cy="461665"/>
          </a:xfrm>
          <a:prstGeom prst="rect">
            <a:avLst/>
          </a:prstGeom>
          <a:noFill/>
        </p:spPr>
        <p:txBody>
          <a:bodyPr wrap="square" rtlCol="0">
            <a:spAutoFit/>
          </a:bodyPr>
          <a:lstStyle/>
          <a:p>
            <a:pPr algn="ctr"/>
            <a:r>
              <a:rPr lang="en-US" sz="2400" b="1" dirty="0" err="1" smtClean="0">
                <a:solidFill>
                  <a:schemeClr val="accent1"/>
                </a:solidFill>
              </a:rPr>
              <a:t>Suivre</a:t>
            </a:r>
            <a:r>
              <a:rPr lang="en-US" sz="2400" b="1" dirty="0" smtClean="0">
                <a:solidFill>
                  <a:schemeClr val="accent1"/>
                </a:solidFill>
              </a:rPr>
              <a:t> </a:t>
            </a:r>
            <a:r>
              <a:rPr lang="en-US" sz="2400" b="1" dirty="0" err="1" smtClean="0">
                <a:solidFill>
                  <a:schemeClr val="accent1"/>
                </a:solidFill>
              </a:rPr>
              <a:t>une</a:t>
            </a:r>
            <a:r>
              <a:rPr lang="en-US" sz="2400" b="1" dirty="0" smtClean="0">
                <a:solidFill>
                  <a:schemeClr val="accent1"/>
                </a:solidFill>
              </a:rPr>
              <a:t> </a:t>
            </a:r>
            <a:r>
              <a:rPr lang="en-US" sz="2400" b="1" dirty="0" err="1" smtClean="0">
                <a:solidFill>
                  <a:schemeClr val="accent1"/>
                </a:solidFill>
              </a:rPr>
              <a:t>recette</a:t>
            </a:r>
            <a:endParaRPr lang="fr-CA" sz="2400" b="1" dirty="0">
              <a:solidFill>
                <a:schemeClr val="accent1"/>
              </a:solidFill>
            </a:endParaRPr>
          </a:p>
        </p:txBody>
      </p:sp>
      <p:sp>
        <p:nvSpPr>
          <p:cNvPr id="16" name="ZoneTexte 15"/>
          <p:cNvSpPr txBox="1"/>
          <p:nvPr>
            <p:custDataLst>
              <p:tags r:id="rId11"/>
            </p:custDataLst>
          </p:nvPr>
        </p:nvSpPr>
        <p:spPr>
          <a:xfrm>
            <a:off x="3223320" y="620688"/>
            <a:ext cx="2872680" cy="830997"/>
          </a:xfrm>
          <a:prstGeom prst="rect">
            <a:avLst/>
          </a:prstGeom>
          <a:noFill/>
        </p:spPr>
        <p:txBody>
          <a:bodyPr wrap="square" rtlCol="0">
            <a:spAutoFit/>
          </a:bodyPr>
          <a:lstStyle/>
          <a:p>
            <a:pPr algn="ctr"/>
            <a:r>
              <a:rPr lang="en-US" sz="2400" b="1" dirty="0" err="1" smtClean="0">
                <a:solidFill>
                  <a:schemeClr val="accent1"/>
                </a:solidFill>
              </a:rPr>
              <a:t>Envoyer</a:t>
            </a:r>
            <a:r>
              <a:rPr lang="en-US" sz="2400" b="1" dirty="0" smtClean="0">
                <a:solidFill>
                  <a:schemeClr val="accent1"/>
                </a:solidFill>
              </a:rPr>
              <a:t> </a:t>
            </a:r>
            <a:r>
              <a:rPr lang="en-US" sz="2400" b="1" dirty="0" err="1" smtClean="0">
                <a:solidFill>
                  <a:schemeClr val="accent1"/>
                </a:solidFill>
              </a:rPr>
              <a:t>une</a:t>
            </a:r>
            <a:r>
              <a:rPr lang="en-US" sz="2400" b="1" dirty="0" smtClean="0">
                <a:solidFill>
                  <a:schemeClr val="accent1"/>
                </a:solidFill>
              </a:rPr>
              <a:t> </a:t>
            </a:r>
            <a:r>
              <a:rPr lang="en-US" sz="2400" b="1" dirty="0" err="1" smtClean="0">
                <a:solidFill>
                  <a:schemeClr val="accent1"/>
                </a:solidFill>
              </a:rPr>
              <a:t>fusée</a:t>
            </a:r>
            <a:r>
              <a:rPr lang="en-US" sz="2400" b="1" dirty="0" smtClean="0">
                <a:solidFill>
                  <a:schemeClr val="accent1"/>
                </a:solidFill>
              </a:rPr>
              <a:t> </a:t>
            </a:r>
            <a:r>
              <a:rPr lang="en-US" sz="2400" b="1" dirty="0" err="1" smtClean="0">
                <a:solidFill>
                  <a:schemeClr val="accent1"/>
                </a:solidFill>
              </a:rPr>
              <a:t>sur</a:t>
            </a:r>
            <a:r>
              <a:rPr lang="en-US" sz="2400" b="1" dirty="0" smtClean="0">
                <a:solidFill>
                  <a:schemeClr val="accent1"/>
                </a:solidFill>
              </a:rPr>
              <a:t> la </a:t>
            </a:r>
            <a:r>
              <a:rPr lang="en-US" sz="2400" b="1" dirty="0" err="1" smtClean="0">
                <a:solidFill>
                  <a:schemeClr val="accent1"/>
                </a:solidFill>
              </a:rPr>
              <a:t>lune</a:t>
            </a:r>
            <a:endParaRPr lang="fr-CA" sz="2400" b="1" dirty="0">
              <a:solidFill>
                <a:schemeClr val="accent1"/>
              </a:solidFill>
            </a:endParaRPr>
          </a:p>
        </p:txBody>
      </p:sp>
      <p:sp>
        <p:nvSpPr>
          <p:cNvPr id="17" name="ZoneTexte 16"/>
          <p:cNvSpPr txBox="1"/>
          <p:nvPr>
            <p:custDataLst>
              <p:tags r:id="rId12"/>
            </p:custDataLst>
          </p:nvPr>
        </p:nvSpPr>
        <p:spPr>
          <a:xfrm>
            <a:off x="6172201" y="803106"/>
            <a:ext cx="2601382" cy="461665"/>
          </a:xfrm>
          <a:prstGeom prst="rect">
            <a:avLst/>
          </a:prstGeom>
          <a:noFill/>
        </p:spPr>
        <p:txBody>
          <a:bodyPr wrap="square" rtlCol="0">
            <a:spAutoFit/>
          </a:bodyPr>
          <a:lstStyle/>
          <a:p>
            <a:pPr algn="ctr"/>
            <a:r>
              <a:rPr lang="en-US" sz="2400" b="1" dirty="0" err="1" smtClean="0">
                <a:solidFill>
                  <a:schemeClr val="accent1"/>
                </a:solidFill>
              </a:rPr>
              <a:t>Élever</a:t>
            </a:r>
            <a:r>
              <a:rPr lang="en-US" sz="2400" b="1" dirty="0" smtClean="0">
                <a:solidFill>
                  <a:schemeClr val="accent1"/>
                </a:solidFill>
              </a:rPr>
              <a:t> un enfant</a:t>
            </a:r>
            <a:endParaRPr lang="fr-CA" sz="2400" b="1" dirty="0">
              <a:solidFill>
                <a:schemeClr val="accent1"/>
              </a:solidFill>
            </a:endParaRPr>
          </a:p>
        </p:txBody>
      </p:sp>
      <p:sp>
        <p:nvSpPr>
          <p:cNvPr id="18" name="Espace réservé du numéro de diapositive 17"/>
          <p:cNvSpPr>
            <a:spLocks noGrp="1"/>
          </p:cNvSpPr>
          <p:nvPr>
            <p:ph type="sldNum" sz="quarter" idx="12"/>
            <p:custDataLst>
              <p:tags r:id="rId13"/>
            </p:custDataLst>
          </p:nvPr>
        </p:nvSpPr>
        <p:spPr/>
        <p:txBody>
          <a:bodyPr/>
          <a:lstStyle/>
          <a:p>
            <a:fld id="{EA535099-E6EB-49EF-A779-E37AF8AFE8B5}" type="slidenum">
              <a:rPr lang="fr-CA" smtClean="0"/>
              <a:pPr/>
              <a:t>11</a:t>
            </a:fld>
            <a:endParaRPr lang="fr-CA"/>
          </a:p>
        </p:txBody>
      </p:sp>
    </p:spTree>
    <p:extLst>
      <p:ext uri="{BB962C8B-B14F-4D97-AF65-F5344CB8AC3E}">
        <p14:creationId xmlns:p14="http://schemas.microsoft.com/office/powerpoint/2010/main" val="11486001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custDataLst>
              <p:tags r:id="rId1"/>
            </p:custDataLst>
          </p:nvPr>
        </p:nvSpPr>
        <p:spPr/>
        <p:txBody>
          <a:bodyPr/>
          <a:lstStyle/>
          <a:p>
            <a:fld id="{08904D4B-043C-4429-9680-0AB96E42B00A}" type="slidenum">
              <a:rPr lang="fr-CA" smtClean="0"/>
              <a:pPr/>
              <a:t>12</a:t>
            </a:fld>
            <a:endParaRPr lang="fr-CA"/>
          </a:p>
        </p:txBody>
      </p:sp>
      <p:graphicFrame>
        <p:nvGraphicFramePr>
          <p:cNvPr id="3" name="Tableau 2"/>
          <p:cNvGraphicFramePr>
            <a:graphicFrameLocks noGrp="1"/>
          </p:cNvGraphicFramePr>
          <p:nvPr>
            <p:custDataLst>
              <p:tags r:id="rId2"/>
            </p:custDataLst>
            <p:extLst>
              <p:ext uri="{D42A27DB-BD31-4B8C-83A1-F6EECF244321}">
                <p14:modId xmlns:p14="http://schemas.microsoft.com/office/powerpoint/2010/main" val="1551748667"/>
              </p:ext>
            </p:extLst>
          </p:nvPr>
        </p:nvGraphicFramePr>
        <p:xfrm>
          <a:off x="971600" y="620688"/>
          <a:ext cx="7200800" cy="5124644"/>
        </p:xfrm>
        <a:graphic>
          <a:graphicData uri="http://schemas.openxmlformats.org/drawingml/2006/table">
            <a:tbl>
              <a:tblPr firstRow="1" bandRow="1">
                <a:tableStyleId>{5C22544A-7EE6-4342-B048-85BDC9FD1C3A}</a:tableStyleId>
              </a:tblPr>
              <a:tblGrid>
                <a:gridCol w="1800200"/>
                <a:gridCol w="1795389"/>
                <a:gridCol w="1693452"/>
                <a:gridCol w="1911759"/>
              </a:tblGrid>
              <a:tr h="426560">
                <a:tc rowSpan="2">
                  <a:txBody>
                    <a:bodyPr/>
                    <a:lstStyle/>
                    <a:p>
                      <a:pPr algn="ctr"/>
                      <a:r>
                        <a:rPr lang="fr-CA" dirty="0" smtClean="0">
                          <a:latin typeface="Calibri"/>
                          <a:cs typeface="Calibri"/>
                        </a:rPr>
                        <a:t>DIMENSION</a:t>
                      </a:r>
                      <a:endParaRPr lang="fr-CA" dirty="0">
                        <a:latin typeface="Calibri"/>
                        <a:cs typeface="Calibri"/>
                      </a:endParaRPr>
                    </a:p>
                  </a:txBody>
                  <a:tcPr anchor="ctr"/>
                </a:tc>
                <a:tc gridSpan="3">
                  <a:txBody>
                    <a:bodyPr/>
                    <a:lstStyle/>
                    <a:p>
                      <a:pPr algn="ctr"/>
                      <a:r>
                        <a:rPr lang="fr-CA" dirty="0" smtClean="0">
                          <a:latin typeface="Calibri"/>
                          <a:cs typeface="Calibri"/>
                        </a:rPr>
                        <a:t>CONTEXTES</a:t>
                      </a:r>
                      <a:endParaRPr lang="fr-CA" dirty="0">
                        <a:latin typeface="Calibri"/>
                        <a:cs typeface="Calibri"/>
                      </a:endParaRPr>
                    </a:p>
                  </a:txBody>
                  <a:tcPr anchor="ctr"/>
                </a:tc>
                <a:tc hMerge="1">
                  <a:txBody>
                    <a:bodyPr/>
                    <a:lstStyle/>
                    <a:p>
                      <a:endParaRPr lang="fr-CA" dirty="0"/>
                    </a:p>
                  </a:txBody>
                  <a:tcPr/>
                </a:tc>
                <a:tc hMerge="1">
                  <a:txBody>
                    <a:bodyPr/>
                    <a:lstStyle/>
                    <a:p>
                      <a:endParaRPr lang="fr-CA" dirty="0"/>
                    </a:p>
                  </a:txBody>
                  <a:tcPr/>
                </a:tc>
              </a:tr>
              <a:tr h="432484">
                <a:tc vMerge="1">
                  <a:txBody>
                    <a:bodyPr/>
                    <a:lstStyle/>
                    <a:p>
                      <a:pPr algn="ctr"/>
                      <a:endParaRPr lang="fr-CA" dirty="0"/>
                    </a:p>
                  </a:txBody>
                  <a:tcPr anchor="ctr"/>
                </a:tc>
                <a:tc>
                  <a:txBody>
                    <a:bodyPr/>
                    <a:lstStyle/>
                    <a:p>
                      <a:pPr algn="ctr"/>
                      <a:r>
                        <a:rPr lang="fr-CA" dirty="0" smtClean="0">
                          <a:latin typeface="Calibri"/>
                          <a:cs typeface="Calibri"/>
                        </a:rPr>
                        <a:t>Simple</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fr-CA" dirty="0" smtClean="0">
                          <a:latin typeface="Calibri"/>
                          <a:cs typeface="Calibri"/>
                        </a:rPr>
                        <a:t>Compliqué</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fr-CA" dirty="0" smtClean="0">
                          <a:latin typeface="Calibri"/>
                          <a:cs typeface="Calibri"/>
                        </a:rPr>
                        <a:t>Complexe</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tcPr>
                </a:tc>
              </a:tr>
              <a:tr h="746480">
                <a:tc>
                  <a:txBody>
                    <a:bodyPr/>
                    <a:lstStyle/>
                    <a:p>
                      <a:pPr algn="ctr"/>
                      <a:r>
                        <a:rPr lang="fr-CA" dirty="0" smtClean="0">
                          <a:latin typeface="Calibri"/>
                          <a:cs typeface="Calibri"/>
                        </a:rPr>
                        <a:t>Domaine</a:t>
                      </a:r>
                      <a:endParaRPr lang="fr-CA" dirty="0">
                        <a:latin typeface="Calibri"/>
                        <a:cs typeface="Calibri"/>
                      </a:endParaRPr>
                    </a:p>
                  </a:txBody>
                  <a:tcPr anchor="ctr">
                    <a:lnR w="12700" cap="flat" cmpd="sng" algn="ctr">
                      <a:solidFill>
                        <a:schemeClr val="tx1"/>
                      </a:solidFill>
                      <a:prstDash val="solid"/>
                      <a:round/>
                      <a:headEnd type="none" w="med" len="med"/>
                      <a:tailEnd type="none" w="med" len="med"/>
                    </a:lnR>
                    <a:solidFill>
                      <a:schemeClr val="accent3">
                        <a:lumMod val="60000"/>
                        <a:lumOff val="40000"/>
                      </a:schemeClr>
                    </a:solidFill>
                  </a:tcPr>
                </a:tc>
                <a:tc>
                  <a:txBody>
                    <a:bodyPr/>
                    <a:lstStyle/>
                    <a:p>
                      <a:pPr algn="ctr"/>
                      <a:r>
                        <a:rPr lang="fr-CA" dirty="0" smtClean="0">
                          <a:latin typeface="Calibri"/>
                          <a:cs typeface="Calibri"/>
                        </a:rPr>
                        <a:t>Meilleures pratiques</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a:r>
                        <a:rPr lang="fr-CA" dirty="0" smtClean="0">
                          <a:latin typeface="Calibri"/>
                          <a:cs typeface="Calibri"/>
                        </a:rPr>
                        <a:t>Experts</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a:r>
                        <a:rPr lang="fr-CA" dirty="0" smtClean="0">
                          <a:latin typeface="Calibri"/>
                          <a:cs typeface="Calibri"/>
                        </a:rPr>
                        <a:t>Émergence</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solidFill>
                      <a:schemeClr val="accent5">
                        <a:lumMod val="60000"/>
                        <a:lumOff val="40000"/>
                      </a:schemeClr>
                    </a:solidFill>
                  </a:tcPr>
                </a:tc>
              </a:tr>
              <a:tr h="746480">
                <a:tc>
                  <a:txBody>
                    <a:bodyPr/>
                    <a:lstStyle/>
                    <a:p>
                      <a:pPr algn="ctr"/>
                      <a:r>
                        <a:rPr lang="fr-CA" dirty="0" smtClean="0">
                          <a:latin typeface="Calibri"/>
                          <a:cs typeface="Calibri"/>
                        </a:rPr>
                        <a:t>Exemple</a:t>
                      </a:r>
                      <a:endParaRPr lang="fr-CA" dirty="0">
                        <a:latin typeface="Calibri"/>
                        <a:cs typeface="Calibri"/>
                      </a:endParaRPr>
                    </a:p>
                  </a:txBody>
                  <a:tcPr anchor="ctr">
                    <a:lnR w="12700" cap="flat" cmpd="sng" algn="ctr">
                      <a:solidFill>
                        <a:schemeClr val="tx1"/>
                      </a:solidFill>
                      <a:prstDash val="solid"/>
                      <a:round/>
                      <a:headEnd type="none" w="med" len="med"/>
                      <a:tailEnd type="none" w="med" len="med"/>
                    </a:lnR>
                    <a:solidFill>
                      <a:schemeClr val="accent3">
                        <a:lumMod val="60000"/>
                        <a:lumOff val="40000"/>
                      </a:schemeClr>
                    </a:solidFill>
                  </a:tcPr>
                </a:tc>
                <a:tc>
                  <a:txBody>
                    <a:bodyPr/>
                    <a:lstStyle/>
                    <a:p>
                      <a:pPr algn="ctr"/>
                      <a:r>
                        <a:rPr lang="fr-CA" dirty="0" smtClean="0">
                          <a:latin typeface="Calibri"/>
                          <a:cs typeface="Calibri"/>
                        </a:rPr>
                        <a:t>Injection</a:t>
                      </a:r>
                      <a:r>
                        <a:rPr lang="fr-CA" baseline="0" dirty="0" smtClean="0">
                          <a:latin typeface="Calibri"/>
                          <a:cs typeface="Calibri"/>
                        </a:rPr>
                        <a:t> I.V.</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2D050"/>
                    </a:solidFill>
                  </a:tcPr>
                </a:tc>
                <a:tc>
                  <a:txBody>
                    <a:bodyPr/>
                    <a:lstStyle/>
                    <a:p>
                      <a:pPr algn="ctr"/>
                      <a:r>
                        <a:rPr lang="fr-CA" dirty="0" smtClean="0">
                          <a:latin typeface="Calibri"/>
                          <a:cs typeface="Calibri"/>
                        </a:rPr>
                        <a:t>Chirurgie cardiaque</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2D050"/>
                    </a:solidFill>
                  </a:tcPr>
                </a:tc>
                <a:tc>
                  <a:txBody>
                    <a:bodyPr/>
                    <a:lstStyle/>
                    <a:p>
                      <a:pPr algn="ctr"/>
                      <a:r>
                        <a:rPr lang="fr-CA" dirty="0" smtClean="0">
                          <a:latin typeface="Calibri"/>
                          <a:cs typeface="Calibri"/>
                        </a:rPr>
                        <a:t>Soins</a:t>
                      </a:r>
                      <a:r>
                        <a:rPr lang="fr-CA" baseline="0" dirty="0" smtClean="0">
                          <a:latin typeface="Calibri"/>
                          <a:cs typeface="Calibri"/>
                        </a:rPr>
                        <a:t> de collaboration </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solidFill>
                      <a:srgbClr val="92D050"/>
                    </a:solidFill>
                  </a:tcPr>
                </a:tc>
              </a:tr>
              <a:tr h="2026160">
                <a:tc>
                  <a:txBody>
                    <a:bodyPr/>
                    <a:lstStyle/>
                    <a:p>
                      <a:pPr algn="ctr"/>
                      <a:r>
                        <a:rPr lang="fr-CA" dirty="0" smtClean="0">
                          <a:latin typeface="Calibri"/>
                          <a:cs typeface="Calibri"/>
                        </a:rPr>
                        <a:t>Relation de cause</a:t>
                      </a:r>
                      <a:r>
                        <a:rPr lang="fr-CA" baseline="0" dirty="0" smtClean="0">
                          <a:latin typeface="Calibri"/>
                          <a:cs typeface="Calibri"/>
                        </a:rPr>
                        <a:t> à effet</a:t>
                      </a:r>
                      <a:endParaRPr lang="fr-CA" dirty="0">
                        <a:latin typeface="Calibri"/>
                        <a:cs typeface="Calibri"/>
                      </a:endParaRPr>
                    </a:p>
                  </a:txBody>
                  <a:tcPr anchor="ctr">
                    <a:lnR w="12700" cap="flat" cmpd="sng" algn="ctr">
                      <a:solidFill>
                        <a:schemeClr val="tx1"/>
                      </a:solidFill>
                      <a:prstDash val="solid"/>
                      <a:round/>
                      <a:headEnd type="none" w="med" len="med"/>
                      <a:tailEnd type="none" w="med" len="med"/>
                    </a:lnR>
                    <a:solidFill>
                      <a:schemeClr val="accent3">
                        <a:lumMod val="60000"/>
                        <a:lumOff val="40000"/>
                      </a:schemeClr>
                    </a:solidFill>
                  </a:tcPr>
                </a:tc>
                <a:tc>
                  <a:txBody>
                    <a:bodyPr/>
                    <a:lstStyle/>
                    <a:p>
                      <a:pPr algn="ctr"/>
                      <a:r>
                        <a:rPr lang="fr-CA" dirty="0" smtClean="0">
                          <a:latin typeface="Calibri"/>
                          <a:cs typeface="Calibri"/>
                        </a:rPr>
                        <a:t>Connue</a:t>
                      </a:r>
                    </a:p>
                    <a:p>
                      <a:pPr algn="ctr"/>
                      <a:endParaRPr lang="fr-CA" dirty="0" smtClean="0">
                        <a:latin typeface="Calibri"/>
                        <a:cs typeface="Calibri"/>
                      </a:endParaRPr>
                    </a:p>
                    <a:p>
                      <a:pPr algn="ctr"/>
                      <a:r>
                        <a:rPr lang="fr-CA" dirty="0" smtClean="0">
                          <a:latin typeface="Calibri"/>
                          <a:cs typeface="Calibri"/>
                        </a:rPr>
                        <a:t>Standardisation</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fr-CA" dirty="0" smtClean="0">
                        <a:latin typeface="Calibri"/>
                        <a:cs typeface="Calibri"/>
                      </a:endParaRPr>
                    </a:p>
                    <a:p>
                      <a:pPr algn="ctr"/>
                      <a:endParaRPr lang="fr-CA" dirty="0" smtClean="0">
                        <a:latin typeface="Calibri"/>
                        <a:cs typeface="Calibri"/>
                      </a:endParaRPr>
                    </a:p>
                    <a:p>
                      <a:pPr algn="ctr"/>
                      <a:r>
                        <a:rPr lang="fr-CA" dirty="0" smtClean="0">
                          <a:latin typeface="Calibri"/>
                          <a:cs typeface="Calibri"/>
                        </a:rPr>
                        <a:t>Connue</a:t>
                      </a:r>
                      <a:endParaRPr lang="fr-CA" baseline="0" dirty="0" smtClean="0">
                        <a:latin typeface="Calibri"/>
                        <a:cs typeface="Calibri"/>
                      </a:endParaRPr>
                    </a:p>
                    <a:p>
                      <a:pPr algn="ctr"/>
                      <a:endParaRPr lang="fr-CA" baseline="0" dirty="0" smtClean="0">
                        <a:latin typeface="Calibri"/>
                        <a:cs typeface="Calibri"/>
                      </a:endParaRPr>
                    </a:p>
                    <a:p>
                      <a:pPr algn="ctr"/>
                      <a:r>
                        <a:rPr lang="fr-CA" baseline="0" dirty="0" smtClean="0">
                          <a:latin typeface="Calibri"/>
                          <a:cs typeface="Calibri"/>
                        </a:rPr>
                        <a:t>Quelques solutions sont possible</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fr-CA" dirty="0" smtClean="0">
                        <a:latin typeface="Calibri"/>
                        <a:cs typeface="Calibri"/>
                      </a:endParaRPr>
                    </a:p>
                    <a:p>
                      <a:pPr algn="ctr"/>
                      <a:r>
                        <a:rPr lang="fr-CA" dirty="0" smtClean="0">
                          <a:latin typeface="Calibri"/>
                          <a:cs typeface="Calibri"/>
                        </a:rPr>
                        <a:t>Logique non linéaire</a:t>
                      </a:r>
                    </a:p>
                    <a:p>
                      <a:pPr algn="ctr"/>
                      <a:endParaRPr lang="fr-CA" dirty="0" smtClean="0">
                        <a:latin typeface="Calibri"/>
                        <a:cs typeface="Calibri"/>
                      </a:endParaRPr>
                    </a:p>
                    <a:p>
                      <a:pPr algn="ctr"/>
                      <a:r>
                        <a:rPr lang="fr-CA" dirty="0" smtClean="0">
                          <a:latin typeface="Calibri"/>
                          <a:cs typeface="Calibri"/>
                        </a:rPr>
                        <a:t>Plusieurs chemins</a:t>
                      </a:r>
                      <a:r>
                        <a:rPr lang="fr-CA" baseline="0" dirty="0" smtClean="0">
                          <a:latin typeface="Calibri"/>
                          <a:cs typeface="Calibri"/>
                        </a:rPr>
                        <a:t> mènent à Rome</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tcPr>
                </a:tc>
              </a:tr>
              <a:tr h="746480">
                <a:tc>
                  <a:txBody>
                    <a:bodyPr/>
                    <a:lstStyle/>
                    <a:p>
                      <a:pPr algn="ctr"/>
                      <a:r>
                        <a:rPr lang="fr-CA" dirty="0" smtClean="0">
                          <a:latin typeface="Calibri"/>
                          <a:cs typeface="Calibri"/>
                        </a:rPr>
                        <a:t>Management</a:t>
                      </a:r>
                      <a:endParaRPr lang="fr-CA" dirty="0">
                        <a:latin typeface="Calibri"/>
                        <a:cs typeface="Calibri"/>
                      </a:endParaRPr>
                    </a:p>
                  </a:txBody>
                  <a:tcPr anchor="ctr">
                    <a:lnR w="12700" cap="flat" cmpd="sng" algn="ctr">
                      <a:solidFill>
                        <a:schemeClr val="tx1"/>
                      </a:solidFill>
                      <a:prstDash val="solid"/>
                      <a:round/>
                      <a:headEnd type="none" w="med" len="med"/>
                      <a:tailEnd type="none" w="med" len="med"/>
                    </a:lnR>
                    <a:solidFill>
                      <a:schemeClr val="accent3">
                        <a:lumMod val="60000"/>
                        <a:lumOff val="40000"/>
                      </a:schemeClr>
                    </a:solidFill>
                  </a:tcPr>
                </a:tc>
                <a:tc gridSpan="2">
                  <a:txBody>
                    <a:bodyPr/>
                    <a:lstStyle/>
                    <a:p>
                      <a:pPr algn="ctr"/>
                      <a:r>
                        <a:rPr lang="fr-CA" dirty="0" err="1" smtClean="0">
                          <a:latin typeface="Calibri"/>
                          <a:cs typeface="Calibri"/>
                        </a:rPr>
                        <a:t>Fact-based</a:t>
                      </a:r>
                      <a:r>
                        <a:rPr lang="fr-CA" dirty="0" smtClean="0">
                          <a:latin typeface="Calibri"/>
                          <a:cs typeface="Calibri"/>
                        </a:rPr>
                        <a:t> management</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lang="fr-CA" dirty="0"/>
                    </a:p>
                  </a:txBody>
                  <a:tcPr anchor="ctr"/>
                </a:tc>
                <a:tc>
                  <a:txBody>
                    <a:bodyPr/>
                    <a:lstStyle/>
                    <a:p>
                      <a:pPr algn="ctr"/>
                      <a:r>
                        <a:rPr lang="fr-CA" dirty="0" smtClean="0">
                          <a:latin typeface="Calibri"/>
                          <a:cs typeface="Calibri"/>
                        </a:rPr>
                        <a:t>Pattern-</a:t>
                      </a:r>
                      <a:r>
                        <a:rPr lang="fr-CA" dirty="0" err="1" smtClean="0">
                          <a:latin typeface="Calibri"/>
                          <a:cs typeface="Calibri"/>
                        </a:rPr>
                        <a:t>based</a:t>
                      </a:r>
                      <a:r>
                        <a:rPr lang="fr-CA" baseline="0" dirty="0" smtClean="0">
                          <a:latin typeface="Calibri"/>
                          <a:cs typeface="Calibri"/>
                        </a:rPr>
                        <a:t> management</a:t>
                      </a:r>
                      <a:endParaRPr lang="fr-CA" dirty="0">
                        <a:latin typeface="Calibri"/>
                        <a:cs typeface="Calibri"/>
                      </a:endParaRPr>
                    </a:p>
                  </a:txBody>
                  <a:tcPr anchor="ctr">
                    <a:lnL w="12700" cap="flat" cmpd="sng" algn="ctr">
                      <a:solidFill>
                        <a:schemeClr val="tx1"/>
                      </a:solidFill>
                      <a:prstDash val="solid"/>
                      <a:round/>
                      <a:headEnd type="none" w="med" len="med"/>
                      <a:tailEnd type="none" w="med" len="med"/>
                    </a:lnL>
                    <a:solidFill>
                      <a:schemeClr val="accent6">
                        <a:lumMod val="60000"/>
                        <a:lumOff val="40000"/>
                      </a:schemeClr>
                    </a:solidFill>
                  </a:tcPr>
                </a:tc>
              </a:tr>
            </a:tbl>
          </a:graphicData>
        </a:graphic>
      </p:graphicFrame>
    </p:spTree>
    <p:extLst>
      <p:ext uri="{BB962C8B-B14F-4D97-AF65-F5344CB8AC3E}">
        <p14:creationId xmlns:p14="http://schemas.microsoft.com/office/powerpoint/2010/main" val="40449660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Définition des soins de collaboration</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13</a:t>
            </a:fld>
            <a:endParaRPr lang="en-US"/>
          </a:p>
        </p:txBody>
      </p:sp>
    </p:spTree>
    <p:extLst>
      <p:ext uri="{BB962C8B-B14F-4D97-AF65-F5344CB8AC3E}">
        <p14:creationId xmlns:p14="http://schemas.microsoft.com/office/powerpoint/2010/main" val="6231851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Définition</a:t>
            </a:r>
            <a:endParaRPr lang="fr-FR" dirty="0"/>
          </a:p>
        </p:txBody>
      </p:sp>
      <p:sp>
        <p:nvSpPr>
          <p:cNvPr id="3" name="Espace réservé du contenu 2"/>
          <p:cNvSpPr>
            <a:spLocks noGrp="1"/>
          </p:cNvSpPr>
          <p:nvPr>
            <p:ph idx="1"/>
          </p:nvPr>
        </p:nvSpPr>
        <p:spPr/>
        <p:txBody>
          <a:bodyPr>
            <a:normAutofit/>
          </a:bodyPr>
          <a:lstStyle/>
          <a:p>
            <a:pPr marL="0" indent="0">
              <a:buNone/>
            </a:pPr>
            <a:r>
              <a:rPr lang="fr-CA" dirty="0"/>
              <a:t>« </a:t>
            </a:r>
            <a:r>
              <a:rPr lang="fr-CA" i="1" dirty="0"/>
              <a:t>Les soins axés sur la collaboration impliquent des prestataires de </a:t>
            </a:r>
            <a:r>
              <a:rPr lang="fr-CA" i="1" dirty="0" smtClean="0"/>
              <a:t>différents </a:t>
            </a:r>
            <a:r>
              <a:rPr lang="fr-CA" i="1" dirty="0"/>
              <a:t>spécialités, disciplines ou secteurs qui travaillent ensemble pour offrir des services complémentaires et du soutien mutuel, et pour assurer que les individus reçoivent le service le plus approprié, du prestataire le plus approprié, dans l’endroit le plus convenable, le plus rapidement possible et avec un minimum d’obstacles. La collaboration peut impliquer une meilleure communication, des contacts personnels plus étroits, le partage des soins cliniques, des programmes d’éducation communs, et (ou) des programmes conjoints et la planification de systèmes</a:t>
            </a:r>
            <a:r>
              <a:rPr lang="fr-CA" dirty="0"/>
              <a:t> ».</a:t>
            </a:r>
            <a:r>
              <a:rPr lang="en-GB" dirty="0"/>
              <a:t> </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14</a:t>
            </a:fld>
            <a:endParaRPr lang="en-US"/>
          </a:p>
        </p:txBody>
      </p:sp>
      <p:sp>
        <p:nvSpPr>
          <p:cNvPr id="6" name="Rectangle 5"/>
          <p:cNvSpPr/>
          <p:nvPr/>
        </p:nvSpPr>
        <p:spPr>
          <a:xfrm>
            <a:off x="474680" y="6081488"/>
            <a:ext cx="8095214" cy="461665"/>
          </a:xfrm>
          <a:prstGeom prst="rect">
            <a:avLst/>
          </a:prstGeom>
        </p:spPr>
        <p:txBody>
          <a:bodyPr wrap="square">
            <a:spAutoFit/>
          </a:bodyPr>
          <a:lstStyle/>
          <a:p>
            <a:r>
              <a:rPr lang="fr-CA" sz="1200" dirty="0" err="1"/>
              <a:t>Bland</a:t>
            </a:r>
            <a:r>
              <a:rPr lang="fr-CA" sz="1200" dirty="0"/>
              <a:t> R, </a:t>
            </a:r>
            <a:r>
              <a:rPr lang="fr-CA" sz="1200" dirty="0" err="1"/>
              <a:t>Craven</a:t>
            </a:r>
            <a:r>
              <a:rPr lang="fr-CA" sz="1200" dirty="0"/>
              <a:t> M, </a:t>
            </a:r>
            <a:r>
              <a:rPr lang="fr-CA" sz="1200" i="1" dirty="0"/>
              <a:t>Meilleures pratiques pour des soins de santé mentale axés sur la collaboration : une analyse des données existantes</a:t>
            </a:r>
            <a:r>
              <a:rPr lang="fr-CA" sz="1200" dirty="0"/>
              <a:t>, La revue canadienne de psychiatrie, Vol. 51, No. 6, Supplément 1, mai 2006, p. 9S</a:t>
            </a:r>
            <a:r>
              <a:rPr lang="en-GB" sz="1200" dirty="0"/>
              <a:t> </a:t>
            </a:r>
            <a:endParaRPr lang="fr-FR" sz="1200" dirty="0"/>
          </a:p>
        </p:txBody>
      </p:sp>
    </p:spTree>
    <p:extLst>
      <p:ext uri="{BB962C8B-B14F-4D97-AF65-F5344CB8AC3E}">
        <p14:creationId xmlns:p14="http://schemas.microsoft.com/office/powerpoint/2010/main" val="16903847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Définition</a:t>
            </a:r>
            <a:endParaRPr lang="fr-FR" dirty="0"/>
          </a:p>
        </p:txBody>
      </p:sp>
      <p:sp>
        <p:nvSpPr>
          <p:cNvPr id="3" name="Espace réservé du contenu 2"/>
          <p:cNvSpPr>
            <a:spLocks noGrp="1"/>
          </p:cNvSpPr>
          <p:nvPr>
            <p:ph idx="1"/>
          </p:nvPr>
        </p:nvSpPr>
        <p:spPr/>
        <p:txBody>
          <a:bodyPr anchor="ctr">
            <a:normAutofit/>
          </a:bodyPr>
          <a:lstStyle/>
          <a:p>
            <a:pPr marL="0" indent="0" algn="ctr">
              <a:buNone/>
            </a:pPr>
            <a:r>
              <a:rPr lang="fr-CA" sz="2800" dirty="0"/>
              <a:t>« </a:t>
            </a:r>
            <a:r>
              <a:rPr lang="fr-CA" sz="2800" i="1" dirty="0"/>
              <a:t>Les soins de collaboration sont des soins dispensés par des prestataires de spécialités, disciplines, </a:t>
            </a:r>
            <a:r>
              <a:rPr lang="fr-CA" sz="2800" i="1" dirty="0" smtClean="0"/>
              <a:t>ou </a:t>
            </a:r>
            <a:r>
              <a:rPr lang="fr-CA" sz="2800" i="1" dirty="0"/>
              <a:t>secteurs différents, qui travaillent ensemble à offrir des services complémentaires et un soutien mutuel</a:t>
            </a:r>
            <a:r>
              <a:rPr lang="fr-CA" sz="2800" dirty="0"/>
              <a:t> </a:t>
            </a:r>
            <a:r>
              <a:rPr lang="fr-CA" sz="2800" dirty="0" smtClean="0"/>
              <a:t>»</a:t>
            </a:r>
            <a:endParaRPr lang="fr-FR" sz="2800" dirty="0" smtClean="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15</a:t>
            </a:fld>
            <a:endParaRPr lang="en-US"/>
          </a:p>
        </p:txBody>
      </p:sp>
      <p:sp>
        <p:nvSpPr>
          <p:cNvPr id="6" name="Rectangle 5"/>
          <p:cNvSpPr/>
          <p:nvPr/>
        </p:nvSpPr>
        <p:spPr>
          <a:xfrm>
            <a:off x="461851" y="5576065"/>
            <a:ext cx="8159359" cy="830997"/>
          </a:xfrm>
          <a:prstGeom prst="rect">
            <a:avLst/>
          </a:prstGeom>
        </p:spPr>
        <p:txBody>
          <a:bodyPr wrap="square">
            <a:spAutoFit/>
          </a:bodyPr>
          <a:lstStyle/>
          <a:p>
            <a:r>
              <a:rPr lang="fr-CA" sz="1200" dirty="0" smtClean="0"/>
              <a:t>L’Association des psychiatres du Canada et le Collège des médecins de famille du Canada 2011, énoncé de principe, écrit par </a:t>
            </a:r>
            <a:r>
              <a:rPr lang="fr-CA" sz="1200" dirty="0" err="1" smtClean="0"/>
              <a:t>Kates</a:t>
            </a:r>
            <a:r>
              <a:rPr lang="fr-CA" sz="1200" dirty="0" smtClean="0"/>
              <a:t>, Nick; G </a:t>
            </a:r>
            <a:r>
              <a:rPr lang="fr-CA" sz="1200" dirty="0" err="1" smtClean="0"/>
              <a:t>Mazowita</a:t>
            </a:r>
            <a:r>
              <a:rPr lang="fr-CA" sz="1200" dirty="0" smtClean="0"/>
              <a:t>, F Lemire, A </a:t>
            </a:r>
            <a:r>
              <a:rPr lang="fr-CA" sz="1200" dirty="0" err="1" smtClean="0"/>
              <a:t>Jayabarathan</a:t>
            </a:r>
            <a:r>
              <a:rPr lang="fr-CA" sz="1200" dirty="0" smtClean="0"/>
              <a:t>, R </a:t>
            </a:r>
            <a:r>
              <a:rPr lang="fr-CA" sz="1200" dirty="0" err="1" smtClean="0"/>
              <a:t>Bland</a:t>
            </a:r>
            <a:r>
              <a:rPr lang="fr-CA" sz="1200" dirty="0" smtClean="0"/>
              <a:t>, P </a:t>
            </a:r>
            <a:r>
              <a:rPr lang="fr-CA" sz="1200" dirty="0" err="1" smtClean="0"/>
              <a:t>Selby</a:t>
            </a:r>
            <a:r>
              <a:rPr lang="fr-CA" sz="1200" dirty="0" smtClean="0"/>
              <a:t>, </a:t>
            </a:r>
            <a:r>
              <a:rPr lang="fr-CA" sz="1200" dirty="0" err="1" smtClean="0"/>
              <a:t>T</a:t>
            </a:r>
            <a:r>
              <a:rPr lang="fr-CA" sz="1200" dirty="0" smtClean="0"/>
              <a:t> </a:t>
            </a:r>
            <a:r>
              <a:rPr lang="fr-CA" sz="1200" dirty="0" err="1" smtClean="0"/>
              <a:t>Isomura</a:t>
            </a:r>
            <a:r>
              <a:rPr lang="fr-CA" sz="1200" dirty="0" smtClean="0"/>
              <a:t>, M </a:t>
            </a:r>
            <a:r>
              <a:rPr lang="fr-CA" sz="1200" dirty="0" err="1" smtClean="0"/>
              <a:t>Craven</a:t>
            </a:r>
            <a:r>
              <a:rPr lang="fr-CA" sz="1200" dirty="0" smtClean="0"/>
              <a:t>, M Gervais, D Audet</a:t>
            </a:r>
            <a:r>
              <a:rPr lang="fr-CA" sz="1200" i="1" dirty="0" smtClean="0"/>
              <a:t>. L’évolution des soins de santé mentale en collaboration au Canada : Une vision d’avenir partagée</a:t>
            </a:r>
            <a:r>
              <a:rPr lang="fr-CA" sz="1200" dirty="0" smtClean="0"/>
              <a:t>. La revue canadienne de psychiatrie</a:t>
            </a:r>
            <a:r>
              <a:rPr lang="fr-CA" sz="1200" i="1" dirty="0" smtClean="0"/>
              <a:t>,</a:t>
            </a:r>
            <a:r>
              <a:rPr lang="fr-CA" sz="1200" dirty="0" smtClean="0"/>
              <a:t> volume 56 no.5 (mai): 1</a:t>
            </a:r>
            <a:r>
              <a:rPr lang="fr-CA" sz="1200" dirty="0"/>
              <a:t>-10.</a:t>
            </a:r>
            <a:r>
              <a:rPr lang="en-GB" sz="1200" dirty="0"/>
              <a:t> </a:t>
            </a:r>
            <a:endParaRPr lang="fr-FR" sz="1200" dirty="0"/>
          </a:p>
        </p:txBody>
      </p:sp>
    </p:spTree>
    <p:extLst>
      <p:ext uri="{BB962C8B-B14F-4D97-AF65-F5344CB8AC3E}">
        <p14:creationId xmlns:p14="http://schemas.microsoft.com/office/powerpoint/2010/main" val="127422336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Objectifs</a:t>
            </a:r>
            <a:endParaRPr lang="fr-FR" dirty="0"/>
          </a:p>
        </p:txBody>
      </p:sp>
      <p:sp>
        <p:nvSpPr>
          <p:cNvPr id="3" name="Espace réservé du contenu 2"/>
          <p:cNvSpPr>
            <a:spLocks noGrp="1"/>
          </p:cNvSpPr>
          <p:nvPr>
            <p:ph idx="1"/>
          </p:nvPr>
        </p:nvSpPr>
        <p:spPr/>
        <p:txBody>
          <a:bodyPr/>
          <a:lstStyle/>
          <a:p>
            <a:r>
              <a:rPr lang="fr-FR" dirty="0" smtClean="0"/>
              <a:t>Accroître la capacité du système de santé,</a:t>
            </a:r>
          </a:p>
          <a:p>
            <a:r>
              <a:rPr lang="fr-FR" dirty="0" smtClean="0"/>
              <a:t>Améliorer l’accès aux soins et services,</a:t>
            </a:r>
          </a:p>
          <a:p>
            <a:r>
              <a:rPr lang="fr-FR" dirty="0" smtClean="0"/>
              <a:t>Rehausser l’expérience à la fois par les utilisateurs de services et les prestataires de soins,</a:t>
            </a:r>
          </a:p>
          <a:p>
            <a:r>
              <a:rPr lang="fr-FR" dirty="0" smtClean="0"/>
              <a:t>Améliorer les résultats cliniques.</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16</a:t>
            </a:fld>
            <a:endParaRPr lang="en-US"/>
          </a:p>
        </p:txBody>
      </p:sp>
    </p:spTree>
    <p:extLst>
      <p:ext uri="{BB962C8B-B14F-4D97-AF65-F5344CB8AC3E}">
        <p14:creationId xmlns:p14="http://schemas.microsoft.com/office/powerpoint/2010/main" val="175954856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Caractéristiques</a:t>
            </a:r>
            <a:endParaRPr lang="fr-FR" dirty="0"/>
          </a:p>
        </p:txBody>
      </p:sp>
      <p:sp>
        <p:nvSpPr>
          <p:cNvPr id="3" name="Espace réservé du contenu 2"/>
          <p:cNvSpPr>
            <a:spLocks noGrp="1"/>
          </p:cNvSpPr>
          <p:nvPr>
            <p:ph idx="1"/>
          </p:nvPr>
        </p:nvSpPr>
        <p:spPr/>
        <p:txBody>
          <a:bodyPr/>
          <a:lstStyle/>
          <a:p>
            <a:r>
              <a:rPr lang="fr-FR" dirty="0" smtClean="0"/>
              <a:t>Communication efficace entre les partenaires (pas de liste définitive d’acteurs),</a:t>
            </a:r>
          </a:p>
          <a:p>
            <a:r>
              <a:rPr lang="fr-FR" dirty="0" smtClean="0"/>
              <a:t>Accès à la consultation au professionnel indiqué en temps opportun,</a:t>
            </a:r>
          </a:p>
          <a:p>
            <a:r>
              <a:rPr lang="fr-FR" dirty="0" smtClean="0"/>
              <a:t>Coordination des plans de soins et des activités cliniques,</a:t>
            </a:r>
          </a:p>
          <a:p>
            <a:r>
              <a:rPr lang="fr-FR" dirty="0" smtClean="0"/>
              <a:t>Colocation des prestataires de soins,</a:t>
            </a:r>
          </a:p>
          <a:p>
            <a:r>
              <a:rPr lang="fr-FR" dirty="0" smtClean="0"/>
              <a:t>Intégration des activités des prestataires de soins de santé mentale avec celles de soins 1</a:t>
            </a:r>
            <a:r>
              <a:rPr lang="fr-FR" baseline="30000" dirty="0" smtClean="0"/>
              <a:t>re</a:t>
            </a:r>
            <a:r>
              <a:rPr lang="fr-FR" dirty="0" smtClean="0"/>
              <a:t> ligne.</a:t>
            </a: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17</a:t>
            </a:fld>
            <a:endParaRPr lang="en-US"/>
          </a:p>
        </p:txBody>
      </p:sp>
    </p:spTree>
    <p:extLst>
      <p:ext uri="{BB962C8B-B14F-4D97-AF65-F5344CB8AC3E}">
        <p14:creationId xmlns:p14="http://schemas.microsoft.com/office/powerpoint/2010/main" val="331827909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Vision stratégique</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18</a:t>
            </a:fld>
            <a:endParaRPr lang="en-US"/>
          </a:p>
        </p:txBody>
      </p:sp>
    </p:spTree>
    <p:extLst>
      <p:ext uri="{BB962C8B-B14F-4D97-AF65-F5344CB8AC3E}">
        <p14:creationId xmlns:p14="http://schemas.microsoft.com/office/powerpoint/2010/main" val="52218655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Vision stratégique</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ctr">
              <a:buNone/>
            </a:pPr>
            <a:r>
              <a:rPr lang="fr-FR" sz="3600" b="1" dirty="0" smtClean="0"/>
              <a:t>Contexte complexe</a:t>
            </a:r>
            <a:endParaRPr lang="fr-FR" sz="3600" b="1" dirty="0"/>
          </a:p>
          <a:p>
            <a:r>
              <a:rPr lang="fr-CA" dirty="0"/>
              <a:t>Connectivité = la clef du succès</a:t>
            </a:r>
            <a:r>
              <a:rPr lang="fr-CA" dirty="0" smtClean="0"/>
              <a:t>,</a:t>
            </a:r>
            <a:endParaRPr lang="fr-FR" dirty="0" smtClean="0"/>
          </a:p>
          <a:p>
            <a:r>
              <a:rPr lang="fr-FR" dirty="0" smtClean="0"/>
              <a:t>Stratégie «</a:t>
            </a:r>
            <a:r>
              <a:rPr lang="fr-FR" i="1" dirty="0" smtClean="0"/>
              <a:t> émergente</a:t>
            </a:r>
            <a:r>
              <a:rPr lang="fr-FR" dirty="0" smtClean="0"/>
              <a:t> » </a:t>
            </a:r>
            <a:r>
              <a:rPr lang="fr-FR" sz="2800" dirty="0" smtClean="0"/>
              <a:t>&gt;&gt;</a:t>
            </a:r>
            <a:r>
              <a:rPr lang="fr-FR" sz="2800" dirty="0" smtClean="0">
                <a:solidFill>
                  <a:schemeClr val="tx1"/>
                </a:solidFill>
              </a:rPr>
              <a:t> </a:t>
            </a:r>
            <a:r>
              <a:rPr lang="fr-FR" dirty="0" smtClean="0"/>
              <a:t>« </a:t>
            </a:r>
            <a:r>
              <a:rPr lang="fr-FR" i="1" dirty="0" smtClean="0"/>
              <a:t>délibérée</a:t>
            </a:r>
            <a:r>
              <a:rPr lang="fr-FR" dirty="0" smtClean="0"/>
              <a:t> »,</a:t>
            </a:r>
          </a:p>
          <a:p>
            <a:r>
              <a:rPr lang="fr-FR" dirty="0" smtClean="0"/>
              <a:t>Boucles de rétroactions: processus d’apprentissage itératif,</a:t>
            </a:r>
          </a:p>
          <a:p>
            <a:r>
              <a:rPr lang="fr-CA" dirty="0" smtClean="0"/>
              <a:t>autodétermination </a:t>
            </a:r>
            <a:r>
              <a:rPr lang="fr-CA" dirty="0"/>
              <a:t>des « agents »;</a:t>
            </a:r>
          </a:p>
          <a:p>
            <a:r>
              <a:rPr lang="fr-CA" dirty="0"/>
              <a:t>Contrôle </a:t>
            </a:r>
            <a:r>
              <a:rPr lang="fr-CA" dirty="0" smtClean="0"/>
              <a:t>distribué: « </a:t>
            </a:r>
            <a:r>
              <a:rPr lang="fr-CA" dirty="0" err="1" smtClean="0"/>
              <a:t>communityship</a:t>
            </a:r>
            <a:r>
              <a:rPr lang="fr-CA" dirty="0" smtClean="0"/>
              <a:t> » et leadership « </a:t>
            </a:r>
            <a:r>
              <a:rPr lang="fr-CA" i="1" dirty="0" smtClean="0"/>
              <a:t>engageant / inspirant</a:t>
            </a:r>
            <a:r>
              <a:rPr lang="fr-CA" dirty="0" smtClean="0"/>
              <a:t> »,</a:t>
            </a:r>
          </a:p>
          <a:p>
            <a:r>
              <a:rPr lang="fr-FR" dirty="0"/>
              <a:t>Effets papillons: vigilance concernant les conséquences des actions posées</a:t>
            </a:r>
            <a:r>
              <a:rPr lang="fr-FR" dirty="0" smtClean="0"/>
              <a:t>,</a:t>
            </a:r>
            <a:endParaRPr lang="fr-CA" dirty="0"/>
          </a:p>
          <a:p>
            <a:r>
              <a:rPr lang="fr-CA" dirty="0" smtClean="0"/>
              <a:t>Un minimum de règles.</a:t>
            </a:r>
          </a:p>
          <a:p>
            <a:pPr lvl="1">
              <a:buFont typeface="Wingdings" charset="2"/>
              <a:buChar char="Ø"/>
            </a:pP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19</a:t>
            </a:fld>
            <a:endParaRPr lang="en-US"/>
          </a:p>
        </p:txBody>
      </p:sp>
    </p:spTree>
    <p:extLst>
      <p:ext uri="{BB962C8B-B14F-4D97-AF65-F5344CB8AC3E}">
        <p14:creationId xmlns:p14="http://schemas.microsoft.com/office/powerpoint/2010/main" val="39141757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ctr">
              <a:buNone/>
            </a:pPr>
            <a:endParaRPr lang="fr-FR" dirty="0" smtClean="0"/>
          </a:p>
          <a:p>
            <a:pPr marL="0" indent="0" algn="ctr">
              <a:buNone/>
            </a:pPr>
            <a:r>
              <a:rPr lang="fr-FR" sz="3200" dirty="0" smtClean="0"/>
              <a:t>Soins de collaboration en santé mentale</a:t>
            </a:r>
          </a:p>
          <a:p>
            <a:pPr marL="0" indent="0" algn="ctr">
              <a:buNone/>
            </a:pPr>
            <a:r>
              <a:rPr lang="fr-FR" sz="3200" dirty="0" smtClean="0"/>
              <a:t>et</a:t>
            </a:r>
          </a:p>
          <a:p>
            <a:pPr marL="0" indent="0" algn="ctr">
              <a:buNone/>
            </a:pPr>
            <a:r>
              <a:rPr lang="fr-FR" sz="3200" dirty="0" smtClean="0"/>
              <a:t>Cliniques de médecine familiale</a:t>
            </a:r>
            <a:endParaRPr lang="fr-FR" sz="3200"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a:t>
            </a:fld>
            <a:endParaRPr lang="en-US"/>
          </a:p>
        </p:txBody>
      </p:sp>
    </p:spTree>
    <p:extLst>
      <p:ext uri="{BB962C8B-B14F-4D97-AF65-F5344CB8AC3E}">
        <p14:creationId xmlns:p14="http://schemas.microsoft.com/office/powerpoint/2010/main" val="418830008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Vision stratégique</a:t>
            </a:r>
            <a:endParaRPr lang="fr-FR" dirty="0"/>
          </a:p>
        </p:txBody>
      </p:sp>
      <p:sp>
        <p:nvSpPr>
          <p:cNvPr id="3" name="Espace réservé du contenu 2"/>
          <p:cNvSpPr>
            <a:spLocks noGrp="1"/>
          </p:cNvSpPr>
          <p:nvPr>
            <p:ph idx="1"/>
          </p:nvPr>
        </p:nvSpPr>
        <p:spPr/>
        <p:txBody>
          <a:bodyPr/>
          <a:lstStyle/>
          <a:p>
            <a:pPr>
              <a:buFont typeface="Arial"/>
              <a:buChar char="•"/>
            </a:pPr>
            <a:r>
              <a:rPr lang="fr-FR" dirty="0" smtClean="0"/>
              <a:t>Phénomène de « bas en haut » (« </a:t>
            </a:r>
            <a:r>
              <a:rPr lang="fr-FR" dirty="0" err="1" smtClean="0"/>
              <a:t>bottom</a:t>
            </a:r>
            <a:r>
              <a:rPr lang="fr-FR" dirty="0" smtClean="0"/>
              <a:t> up »):</a:t>
            </a:r>
          </a:p>
          <a:p>
            <a:pPr lvl="1">
              <a:buFont typeface="Wingdings" charset="2"/>
              <a:buChar char="Ø"/>
            </a:pPr>
            <a:r>
              <a:rPr lang="fr-FR" dirty="0" smtClean="0"/>
              <a:t>Mise sur les relations et réseaux déjà existants,</a:t>
            </a:r>
          </a:p>
          <a:p>
            <a:pPr lvl="1">
              <a:buFont typeface="Wingdings" charset="2"/>
              <a:buChar char="Ø"/>
            </a:pPr>
            <a:r>
              <a:rPr lang="fr-FR" dirty="0" smtClean="0"/>
              <a:t>Collaboration nécessite préparation, structures de soutien et du temps,</a:t>
            </a:r>
          </a:p>
          <a:p>
            <a:pPr lvl="1">
              <a:buFont typeface="Wingdings" charset="2"/>
              <a:buChar char="Ø"/>
            </a:pPr>
            <a:r>
              <a:rPr lang="fr-FR" dirty="0" smtClean="0"/>
              <a:t>Ambiguïté causale et une forme d’actif intangible (modèle local peut être difficile à répliquer).</a:t>
            </a:r>
          </a:p>
          <a:p>
            <a:pPr>
              <a:buFont typeface="Arial"/>
              <a:buChar char="•"/>
            </a:pPr>
            <a:r>
              <a:rPr lang="fr-FR" dirty="0"/>
              <a:t>G</a:t>
            </a:r>
            <a:r>
              <a:rPr lang="fr-FR" dirty="0" smtClean="0"/>
              <a:t>ouvernance clinique: mariage inédit des gestionnaires et des cliniciens.</a:t>
            </a:r>
          </a:p>
          <a:p>
            <a:pPr marL="739775" lvl="1" indent="-457200">
              <a:buFont typeface="+mj-lt"/>
              <a:buAutoNum type="arabicPeriod"/>
            </a:pPr>
            <a:endParaRPr lang="fr-FR" dirty="0" smtClean="0"/>
          </a:p>
          <a:p>
            <a:pPr>
              <a:buFont typeface="Arial"/>
              <a:buChar char="•"/>
            </a:pPr>
            <a:endParaRPr lang="fr-FR" dirty="0" smtClean="0"/>
          </a:p>
          <a:p>
            <a:pPr>
              <a:buFont typeface="Arial"/>
              <a:buChar char="•"/>
            </a:pPr>
            <a:endParaRPr lang="fr-FR" dirty="0" smtClean="0"/>
          </a:p>
          <a:p>
            <a:pPr lvl="1">
              <a:buFont typeface="Wingdings" charset="2"/>
              <a:buChar char="Ø"/>
            </a:pPr>
            <a:endParaRPr lang="fr-FR" dirty="0" smtClean="0"/>
          </a:p>
          <a:p>
            <a:pPr lvl="1">
              <a:buFont typeface="Wingdings" charset="2"/>
              <a:buChar char="Ø"/>
            </a:pP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20</a:t>
            </a:fld>
            <a:endParaRPr lang="en-US"/>
          </a:p>
        </p:txBody>
      </p:sp>
    </p:spTree>
    <p:extLst>
      <p:ext uri="{BB962C8B-B14F-4D97-AF65-F5344CB8AC3E}">
        <p14:creationId xmlns:p14="http://schemas.microsoft.com/office/powerpoint/2010/main" val="218078628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a:t>Vision stratégique</a:t>
            </a:r>
          </a:p>
        </p:txBody>
      </p:sp>
      <p:sp>
        <p:nvSpPr>
          <p:cNvPr id="3" name="Espace réservé du contenu 2"/>
          <p:cNvSpPr>
            <a:spLocks noGrp="1"/>
          </p:cNvSpPr>
          <p:nvPr>
            <p:ph idx="1"/>
          </p:nvPr>
        </p:nvSpPr>
        <p:spPr/>
        <p:txBody>
          <a:bodyPr/>
          <a:lstStyle/>
          <a:p>
            <a:pPr marL="0" indent="0" algn="ctr">
              <a:buNone/>
            </a:pPr>
            <a:r>
              <a:rPr lang="fr-FR" dirty="0" smtClean="0"/>
              <a:t>Clinique de médecine familiale et ESM</a:t>
            </a:r>
          </a:p>
          <a:p>
            <a:r>
              <a:rPr lang="fr-FR" dirty="0" smtClean="0"/>
              <a:t>Trajectoires cliniques partagées pour les conditions cliniques les plus communes,</a:t>
            </a:r>
          </a:p>
          <a:p>
            <a:r>
              <a:rPr lang="fr-FR" dirty="0" smtClean="0"/>
              <a:t>Partage d’outils cliniques: dépistage, diagnostiques, algorithmes de décision, guides de pratique, etc.</a:t>
            </a:r>
          </a:p>
          <a:p>
            <a:r>
              <a:rPr lang="fr-FR" dirty="0" smtClean="0"/>
              <a:t>Attention: protocoles et balises cliniques en SM sont en concurrence avec plusieurs autres procédures concernant d’autres pathologies…</a:t>
            </a:r>
          </a:p>
          <a:p>
            <a:endParaRPr lang="fr-FR" dirty="0" smtClean="0"/>
          </a:p>
          <a:p>
            <a:endParaRPr lang="fr-FR" dirty="0" smtClean="0"/>
          </a:p>
          <a:p>
            <a:pPr lvl="2">
              <a:buFont typeface="Courier New"/>
              <a:buChar char="o"/>
            </a:pPr>
            <a:endParaRPr lang="fr-FR" dirty="0" smtClean="0"/>
          </a:p>
          <a:p>
            <a:pPr lvl="1">
              <a:buFont typeface="Wingdings" charset="2"/>
              <a:buChar char="Ø"/>
            </a:pP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21</a:t>
            </a:fld>
            <a:endParaRPr lang="en-US"/>
          </a:p>
        </p:txBody>
      </p:sp>
    </p:spTree>
    <p:extLst>
      <p:ext uri="{BB962C8B-B14F-4D97-AF65-F5344CB8AC3E}">
        <p14:creationId xmlns:p14="http://schemas.microsoft.com/office/powerpoint/2010/main" val="127917650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a:t>Vision stratégique</a:t>
            </a:r>
          </a:p>
        </p:txBody>
      </p:sp>
      <p:sp>
        <p:nvSpPr>
          <p:cNvPr id="3" name="Espace réservé du contenu 2"/>
          <p:cNvSpPr>
            <a:spLocks noGrp="1"/>
          </p:cNvSpPr>
          <p:nvPr>
            <p:ph idx="1"/>
          </p:nvPr>
        </p:nvSpPr>
        <p:spPr/>
        <p:txBody>
          <a:bodyPr/>
          <a:lstStyle/>
          <a:p>
            <a:pPr marL="0" indent="0" algn="ctr">
              <a:buNone/>
            </a:pPr>
            <a:r>
              <a:rPr lang="fr-FR" dirty="0" smtClean="0"/>
              <a:t>Clinique de médecine familiale et ESM</a:t>
            </a:r>
            <a:endParaRPr lang="fr-FR" dirty="0"/>
          </a:p>
          <a:p>
            <a:pPr>
              <a:buFont typeface="Arial"/>
              <a:buChar char="•"/>
            </a:pPr>
            <a:r>
              <a:rPr lang="fr-FR" dirty="0" smtClean="0"/>
              <a:t>Responsabilité populationnelle</a:t>
            </a:r>
          </a:p>
          <a:p>
            <a:pPr lvl="1">
              <a:buFont typeface="Wingdings" charset="2"/>
              <a:buChar char="Ø"/>
            </a:pPr>
            <a:r>
              <a:rPr lang="fr-FR" dirty="0"/>
              <a:t>S</a:t>
            </a:r>
            <a:r>
              <a:rPr lang="fr-FR" dirty="0" smtClean="0"/>
              <a:t>’intéresser aux secteurs de la population mal desservie ou se caractérisant par une prévalence élevée de troubles mentaux,</a:t>
            </a:r>
          </a:p>
          <a:p>
            <a:pPr lvl="1">
              <a:buFont typeface="Wingdings" charset="2"/>
              <a:buChar char="Ø"/>
            </a:pPr>
            <a:r>
              <a:rPr lang="fr-FR" dirty="0" smtClean="0"/>
              <a:t>Objectif: sur un territoire donné, le nombre de personnes en bonne santé mentale et physique augmente.</a:t>
            </a:r>
          </a:p>
          <a:p>
            <a:pPr>
              <a:buFont typeface="Arial"/>
              <a:buChar char="•"/>
            </a:pPr>
            <a:r>
              <a:rPr lang="fr-FR" dirty="0"/>
              <a:t>Autogestion des soins (self-care</a:t>
            </a:r>
            <a:r>
              <a:rPr lang="fr-FR" dirty="0" smtClean="0"/>
              <a:t>) et modèle de gestion des maladies chroniques.</a:t>
            </a:r>
          </a:p>
          <a:p>
            <a:endParaRPr lang="fr-FR" dirty="0" smtClean="0"/>
          </a:p>
          <a:p>
            <a:endParaRPr lang="fr-FR" dirty="0" smtClean="0"/>
          </a:p>
          <a:p>
            <a:pPr lvl="2">
              <a:buFont typeface="Courier New"/>
              <a:buChar char="o"/>
            </a:pPr>
            <a:endParaRPr lang="fr-FR" dirty="0" smtClean="0"/>
          </a:p>
          <a:p>
            <a:pPr lvl="1">
              <a:buFont typeface="Wingdings" charset="2"/>
              <a:buChar char="Ø"/>
            </a:pP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22</a:t>
            </a:fld>
            <a:endParaRPr lang="en-US"/>
          </a:p>
        </p:txBody>
      </p:sp>
    </p:spTree>
    <p:extLst>
      <p:ext uri="{BB962C8B-B14F-4D97-AF65-F5344CB8AC3E}">
        <p14:creationId xmlns:p14="http://schemas.microsoft.com/office/powerpoint/2010/main" val="397099731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Balises et repères</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23</a:t>
            </a:fld>
            <a:endParaRPr lang="en-US"/>
          </a:p>
        </p:txBody>
      </p:sp>
    </p:spTree>
    <p:extLst>
      <p:ext uri="{BB962C8B-B14F-4D97-AF65-F5344CB8AC3E}">
        <p14:creationId xmlns:p14="http://schemas.microsoft.com/office/powerpoint/2010/main" val="116565620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Balises et repères</a:t>
            </a:r>
            <a:endParaRPr lang="fr-FR" dirty="0"/>
          </a:p>
        </p:txBody>
      </p:sp>
      <p:sp>
        <p:nvSpPr>
          <p:cNvPr id="3" name="Espace réservé du contenu 2"/>
          <p:cNvSpPr>
            <a:spLocks noGrp="1"/>
          </p:cNvSpPr>
          <p:nvPr>
            <p:ph idx="1"/>
          </p:nvPr>
        </p:nvSpPr>
        <p:spPr/>
        <p:txBody>
          <a:bodyPr>
            <a:normAutofit/>
          </a:bodyPr>
          <a:lstStyle/>
          <a:p>
            <a:r>
              <a:rPr lang="fr-FR" dirty="0" smtClean="0"/>
              <a:t>Le MSRP et les soins de collaboration,</a:t>
            </a:r>
          </a:p>
          <a:p>
            <a:r>
              <a:rPr lang="fr-FR" dirty="0"/>
              <a:t>La colocation des prestataires de services dans le cabinet de médecine familiale</a:t>
            </a:r>
            <a:r>
              <a:rPr lang="fr-FR" dirty="0" smtClean="0"/>
              <a:t>,</a:t>
            </a:r>
          </a:p>
          <a:p>
            <a:r>
              <a:rPr lang="fr-FR" dirty="0" smtClean="0"/>
              <a:t>Les cabinets de médecine familiale: porte d’entrée principale du système intégré des soins et services en santé mentale,</a:t>
            </a:r>
          </a:p>
          <a:p>
            <a:r>
              <a:rPr lang="fr-FR" dirty="0" smtClean="0"/>
              <a:t>Le profil des gestionnaires responsables des soins de collaboration sur un territoire.</a:t>
            </a: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24</a:t>
            </a:fld>
            <a:endParaRPr lang="en-US"/>
          </a:p>
        </p:txBody>
      </p:sp>
    </p:spTree>
    <p:extLst>
      <p:ext uri="{BB962C8B-B14F-4D97-AF65-F5344CB8AC3E}">
        <p14:creationId xmlns:p14="http://schemas.microsoft.com/office/powerpoint/2010/main" val="128967139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Balises et repères</a:t>
            </a:r>
            <a:endParaRPr lang="fr-FR" dirty="0"/>
          </a:p>
        </p:txBody>
      </p:sp>
      <p:sp>
        <p:nvSpPr>
          <p:cNvPr id="3" name="Espace réservé du contenu 2"/>
          <p:cNvSpPr>
            <a:spLocks noGrp="1"/>
          </p:cNvSpPr>
          <p:nvPr>
            <p:ph idx="1"/>
          </p:nvPr>
        </p:nvSpPr>
        <p:spPr/>
        <p:txBody>
          <a:bodyPr>
            <a:normAutofit lnSpcReduction="10000"/>
          </a:bodyPr>
          <a:lstStyle/>
          <a:p>
            <a:r>
              <a:rPr lang="fr-FR" dirty="0"/>
              <a:t>Amélioration de la capacité et de l’image de marque des cabinets de médecine familiale,</a:t>
            </a:r>
          </a:p>
          <a:p>
            <a:r>
              <a:rPr lang="fr-FR" dirty="0"/>
              <a:t>Coordination des services en santé mentale à partir des cabinets de médecine familiale</a:t>
            </a:r>
            <a:r>
              <a:rPr lang="fr-FR" dirty="0" smtClean="0"/>
              <a:t>.</a:t>
            </a:r>
          </a:p>
          <a:p>
            <a:r>
              <a:rPr lang="fr-FR" dirty="0" smtClean="0"/>
              <a:t>Une organisation de services forgée par les témoignages et la connaissance des besoins des utilisateurs des services, de leurs proches et des aidants,</a:t>
            </a:r>
          </a:p>
          <a:p>
            <a:r>
              <a:rPr lang="fr-FR" dirty="0" smtClean="0"/>
              <a:t>Évaluation de la performance des soins de collaboration,</a:t>
            </a:r>
          </a:p>
          <a:p>
            <a:r>
              <a:rPr lang="fr-FR" dirty="0" smtClean="0"/>
              <a:t>Refonte continue de l’organisation de services</a:t>
            </a: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25</a:t>
            </a:fld>
            <a:endParaRPr lang="en-US"/>
          </a:p>
        </p:txBody>
      </p:sp>
    </p:spTree>
    <p:extLst>
      <p:ext uri="{BB962C8B-B14F-4D97-AF65-F5344CB8AC3E}">
        <p14:creationId xmlns:p14="http://schemas.microsoft.com/office/powerpoint/2010/main" val="10109747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Balises et repères</a:t>
            </a:r>
            <a:endParaRPr lang="fr-FR" dirty="0"/>
          </a:p>
        </p:txBody>
      </p:sp>
      <p:sp>
        <p:nvSpPr>
          <p:cNvPr id="3" name="Espace réservé du contenu 2"/>
          <p:cNvSpPr>
            <a:spLocks noGrp="1"/>
          </p:cNvSpPr>
          <p:nvPr>
            <p:ph idx="1"/>
          </p:nvPr>
        </p:nvSpPr>
        <p:spPr/>
        <p:txBody>
          <a:bodyPr>
            <a:normAutofit/>
          </a:bodyPr>
          <a:lstStyle/>
          <a:p>
            <a:r>
              <a:rPr lang="fr-FR" dirty="0" smtClean="0"/>
              <a:t>Animation des réseaux régionaux, québécois, canadiens et internationaux: sites web, formations, partage d’outils, colloques, etc.</a:t>
            </a:r>
          </a:p>
          <a:p>
            <a:r>
              <a:rPr lang="fr-FR" dirty="0" smtClean="0"/>
              <a:t>Financement de projets pilotes et octroi des fonds de transition nécessaires,</a:t>
            </a:r>
          </a:p>
          <a:p>
            <a:r>
              <a:rPr lang="fr-FR" dirty="0" smtClean="0"/>
              <a:t>Formuler aux instances concernées des recommandations pour améliorer les pratiques,</a:t>
            </a:r>
          </a:p>
          <a:p>
            <a:r>
              <a:rPr lang="fr-FR" dirty="0"/>
              <a:t>S’assurer que les soins de collaboration s’organisent pour offrir des services adaptés aux populations mal desservies et </a:t>
            </a:r>
            <a:r>
              <a:rPr lang="fr-FR" dirty="0" smtClean="0"/>
              <a:t>marginales.</a:t>
            </a:r>
            <a:endParaRPr lang="fr-FR" dirty="0"/>
          </a:p>
          <a:p>
            <a:endParaRPr lang="fr-FR" dirty="0" smtClean="0"/>
          </a:p>
          <a:p>
            <a:endParaRPr lang="fr-FR" dirty="0" smtClean="0"/>
          </a:p>
          <a:p>
            <a:endParaRPr lang="fr-FR" dirty="0" smtClean="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26</a:t>
            </a:fld>
            <a:endParaRPr lang="en-US"/>
          </a:p>
        </p:txBody>
      </p:sp>
    </p:spTree>
    <p:extLst>
      <p:ext uri="{BB962C8B-B14F-4D97-AF65-F5344CB8AC3E}">
        <p14:creationId xmlns:p14="http://schemas.microsoft.com/office/powerpoint/2010/main" val="9374671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Modèle de gestion des maladies chroniques</a:t>
            </a:r>
            <a:endParaRPr lang="fr-FR" dirty="0"/>
          </a:p>
        </p:txBody>
      </p:sp>
      <p:sp>
        <p:nvSpPr>
          <p:cNvPr id="3" name="Espace réservé du contenu 2"/>
          <p:cNvSpPr>
            <a:spLocks noGrp="1"/>
          </p:cNvSpPr>
          <p:nvPr>
            <p:ph idx="1"/>
          </p:nvPr>
        </p:nvSpPr>
        <p:spPr/>
        <p:txBody>
          <a:bodyPr>
            <a:normAutofit/>
          </a:bodyPr>
          <a:lstStyle/>
          <a:p>
            <a:endParaRPr lang="fr-FR" dirty="0" smtClean="0"/>
          </a:p>
          <a:p>
            <a:r>
              <a:rPr lang="fr-FR" dirty="0" smtClean="0"/>
              <a:t>Adapté au 21</a:t>
            </a:r>
            <a:r>
              <a:rPr lang="fr-FR" baseline="30000" dirty="0" smtClean="0"/>
              <a:t>e</a:t>
            </a:r>
            <a:r>
              <a:rPr lang="fr-FR" dirty="0" smtClean="0"/>
              <a:t> siècle,</a:t>
            </a:r>
          </a:p>
          <a:p>
            <a:r>
              <a:rPr lang="fr-FR" dirty="0" smtClean="0"/>
              <a:t>Modèle de gestion des maladies chroniques et soins de collaboration sont complémentaires,</a:t>
            </a:r>
          </a:p>
          <a:p>
            <a:r>
              <a:rPr lang="fr-FR" dirty="0" smtClean="0"/>
              <a:t>Il s’étend au-delà la traditionnelle relation médecin – patient: d’une dyade à une approche systémique.</a:t>
            </a:r>
          </a:p>
          <a:p>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27</a:t>
            </a:fld>
            <a:endParaRPr lang="en-US"/>
          </a:p>
        </p:txBody>
      </p:sp>
    </p:spTree>
    <p:extLst>
      <p:ext uri="{BB962C8B-B14F-4D97-AF65-F5344CB8AC3E}">
        <p14:creationId xmlns:p14="http://schemas.microsoft.com/office/powerpoint/2010/main" val="2774960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Modèle de gestion des maladies chroniques</a:t>
            </a:r>
            <a:endParaRPr lang="fr-FR" dirty="0"/>
          </a:p>
        </p:txBody>
      </p:sp>
      <p:sp>
        <p:nvSpPr>
          <p:cNvPr id="3" name="Espace réservé du contenu 2"/>
          <p:cNvSpPr>
            <a:spLocks noGrp="1"/>
          </p:cNvSpPr>
          <p:nvPr>
            <p:ph idx="1"/>
          </p:nvPr>
        </p:nvSpPr>
        <p:spPr/>
        <p:txBody>
          <a:bodyPr>
            <a:normAutofit/>
          </a:bodyPr>
          <a:lstStyle/>
          <a:p>
            <a:r>
              <a:rPr lang="fr-FR" dirty="0" smtClean="0"/>
              <a:t>Composantes intéressantes:</a:t>
            </a:r>
          </a:p>
          <a:p>
            <a:pPr lvl="1">
              <a:buFont typeface="Wingdings" charset="2"/>
              <a:buChar char="Ø"/>
            </a:pPr>
            <a:r>
              <a:rPr lang="fr-FR" dirty="0" smtClean="0"/>
              <a:t>Autogestion des soins et soutien psychosocial</a:t>
            </a:r>
          </a:p>
          <a:p>
            <a:pPr lvl="1">
              <a:buFont typeface="Wingdings" charset="2"/>
              <a:buChar char="Ø"/>
            </a:pPr>
            <a:r>
              <a:rPr lang="fr-FR" dirty="0" smtClean="0"/>
              <a:t>Registre des personnes à risque</a:t>
            </a:r>
          </a:p>
          <a:p>
            <a:pPr lvl="1">
              <a:buFont typeface="Wingdings" charset="2"/>
              <a:buChar char="Ø"/>
            </a:pPr>
            <a:r>
              <a:rPr lang="fr-FR" dirty="0" smtClean="0"/>
              <a:t>Utilisation des technologies de l’information: algorithme décisionnel, cueillette de données permettant d’évaluer la performance, dossier médical, etc.</a:t>
            </a:r>
          </a:p>
          <a:p>
            <a:pPr lvl="1">
              <a:buFont typeface="Wingdings" charset="2"/>
              <a:buChar char="Ø"/>
            </a:pPr>
            <a:r>
              <a:rPr lang="fr-FR" dirty="0" smtClean="0"/>
              <a:t>Soutien des médecins de famille et des intervenants de 1</a:t>
            </a:r>
            <a:r>
              <a:rPr lang="fr-FR" baseline="30000" dirty="0" smtClean="0"/>
              <a:t>re</a:t>
            </a:r>
            <a:r>
              <a:rPr lang="fr-FR" dirty="0" smtClean="0"/>
              <a:t> ligne par des experts: accès en temps opportun aux opinions et consultations, supervision clinique, plan de soins partagé, etc.</a:t>
            </a:r>
          </a:p>
          <a:p>
            <a:pPr lvl="1">
              <a:buFont typeface="Wingdings" charset="2"/>
              <a:buChar char="Ø"/>
            </a:pPr>
            <a:r>
              <a:rPr lang="fr-FR" dirty="0" smtClean="0"/>
              <a:t>Contribution des ressources de la communauté: pharmacie, groupes sociaux, etc.</a:t>
            </a:r>
          </a:p>
          <a:p>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28</a:t>
            </a:fld>
            <a:endParaRPr lang="en-US"/>
          </a:p>
        </p:txBody>
      </p:sp>
    </p:spTree>
    <p:extLst>
      <p:ext uri="{BB962C8B-B14F-4D97-AF65-F5344CB8AC3E}">
        <p14:creationId xmlns:p14="http://schemas.microsoft.com/office/powerpoint/2010/main" val="1043987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a:t>À la découverte de nouvelles formes de vie organisationnelle</a:t>
            </a:r>
            <a:br>
              <a:rPr lang="fr-FR" dirty="0"/>
            </a:b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29</a:t>
            </a:fld>
            <a:endParaRPr lang="en-US"/>
          </a:p>
        </p:txBody>
      </p:sp>
    </p:spTree>
    <p:extLst>
      <p:ext uri="{BB962C8B-B14F-4D97-AF65-F5344CB8AC3E}">
        <p14:creationId xmlns:p14="http://schemas.microsoft.com/office/powerpoint/2010/main" val="222710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PLAN</a:t>
            </a:r>
            <a:endParaRPr lang="fr-FR" dirty="0"/>
          </a:p>
        </p:txBody>
      </p:sp>
      <p:sp>
        <p:nvSpPr>
          <p:cNvPr id="3" name="Espace réservé du contenu 2"/>
          <p:cNvSpPr>
            <a:spLocks noGrp="1"/>
          </p:cNvSpPr>
          <p:nvPr>
            <p:ph idx="1"/>
          </p:nvPr>
        </p:nvSpPr>
        <p:spPr/>
        <p:txBody>
          <a:bodyPr/>
          <a:lstStyle/>
          <a:p>
            <a:r>
              <a:rPr lang="fr-FR" dirty="0" smtClean="0"/>
              <a:t>Historique et contexte</a:t>
            </a:r>
          </a:p>
          <a:p>
            <a:r>
              <a:rPr lang="fr-FR" dirty="0" smtClean="0"/>
              <a:t>Définition des soins de collaboration</a:t>
            </a:r>
          </a:p>
          <a:p>
            <a:r>
              <a:rPr lang="fr-FR" dirty="0" smtClean="0"/>
              <a:t>Vision stratégique</a:t>
            </a:r>
          </a:p>
          <a:p>
            <a:r>
              <a:rPr lang="fr-FR" dirty="0" smtClean="0"/>
              <a:t>Balises et repères</a:t>
            </a:r>
          </a:p>
          <a:p>
            <a:r>
              <a:rPr lang="fr-FR" dirty="0" smtClean="0"/>
              <a:t>À la découverte de nouvelles formes de vie organisationnelle</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a:t>
            </a:fld>
            <a:endParaRPr lang="en-US"/>
          </a:p>
        </p:txBody>
      </p:sp>
    </p:spTree>
    <p:extLst>
      <p:ext uri="{BB962C8B-B14F-4D97-AF65-F5344CB8AC3E}">
        <p14:creationId xmlns:p14="http://schemas.microsoft.com/office/powerpoint/2010/main" val="372339073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L’impasse</a:t>
            </a:r>
            <a:endParaRPr lang="fr-FR" dirty="0"/>
          </a:p>
        </p:txBody>
      </p:sp>
      <p:sp>
        <p:nvSpPr>
          <p:cNvPr id="3" name="Espace réservé du contenu 2"/>
          <p:cNvSpPr>
            <a:spLocks noGrp="1"/>
          </p:cNvSpPr>
          <p:nvPr>
            <p:ph idx="1"/>
          </p:nvPr>
        </p:nvSpPr>
        <p:spPr/>
        <p:txBody>
          <a:bodyPr/>
          <a:lstStyle/>
          <a:p>
            <a:r>
              <a:rPr lang="fr-FR" dirty="0" smtClean="0"/>
              <a:t>Un système de santé de plus en plus dépassé par les réalités du 21</a:t>
            </a:r>
            <a:r>
              <a:rPr lang="fr-FR" baseline="30000" dirty="0" smtClean="0"/>
              <a:t>e</a:t>
            </a:r>
            <a:r>
              <a:rPr lang="fr-FR" dirty="0" smtClean="0"/>
              <a:t> siècle,</a:t>
            </a:r>
          </a:p>
          <a:p>
            <a:r>
              <a:rPr lang="fr-FR" dirty="0" smtClean="0"/>
              <a:t>Le mur budgétaire:  ajout de crédits au-delà de la capacité de l’État de payer, sans gain significatif pour la santé de la population et l’espérance de vie,</a:t>
            </a:r>
          </a:p>
          <a:p>
            <a:r>
              <a:rPr lang="fr-CA" dirty="0"/>
              <a:t>Vision </a:t>
            </a:r>
            <a:r>
              <a:rPr lang="fr-CA" dirty="0" smtClean="0"/>
              <a:t>stratégique désuète adaptée aux objectifs du 20</a:t>
            </a:r>
            <a:r>
              <a:rPr lang="fr-CA" baseline="30000" dirty="0" smtClean="0"/>
              <a:t>e</a:t>
            </a:r>
            <a:r>
              <a:rPr lang="fr-CA" dirty="0" smtClean="0"/>
              <a:t> siècle</a:t>
            </a:r>
            <a:r>
              <a:rPr lang="fr-CA" dirty="0"/>
              <a:t> : préserver l’accès à des soins coûteux </a:t>
            </a:r>
            <a:r>
              <a:rPr lang="fr-CA" dirty="0" smtClean="0"/>
              <a:t>dans l’éventualité d’une maladie aiguë </a:t>
            </a:r>
            <a:r>
              <a:rPr lang="fr-CA" dirty="0"/>
              <a:t>nécessitant des services </a:t>
            </a:r>
            <a:r>
              <a:rPr lang="fr-CA" dirty="0" err="1" smtClean="0"/>
              <a:t>intrahospitaliers</a:t>
            </a:r>
            <a:r>
              <a:rPr lang="fr-CA" dirty="0" smtClean="0"/>
              <a:t> </a:t>
            </a:r>
            <a:r>
              <a:rPr lang="fr-CA" dirty="0"/>
              <a:t>dispendieux.</a:t>
            </a:r>
            <a:endParaRPr lang="en-GB" dirty="0"/>
          </a:p>
          <a:p>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30</a:t>
            </a:fld>
            <a:endParaRPr lang="en-US"/>
          </a:p>
        </p:txBody>
      </p:sp>
    </p:spTree>
    <p:extLst>
      <p:ext uri="{BB962C8B-B14F-4D97-AF65-F5344CB8AC3E}">
        <p14:creationId xmlns:p14="http://schemas.microsoft.com/office/powerpoint/2010/main" val="68847049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L’impasse</a:t>
            </a:r>
            <a:endParaRPr lang="fr-FR" dirty="0"/>
          </a:p>
        </p:txBody>
      </p:sp>
      <p:sp>
        <p:nvSpPr>
          <p:cNvPr id="3" name="Espace réservé du contenu 2"/>
          <p:cNvSpPr>
            <a:spLocks noGrp="1"/>
          </p:cNvSpPr>
          <p:nvPr>
            <p:ph idx="1"/>
          </p:nvPr>
        </p:nvSpPr>
        <p:spPr/>
        <p:txBody>
          <a:bodyPr>
            <a:normAutofit lnSpcReduction="10000"/>
          </a:bodyPr>
          <a:lstStyle/>
          <a:p>
            <a:pPr marL="330200" indent="-342900">
              <a:buFont typeface="Arial"/>
              <a:buChar char="•"/>
            </a:pPr>
            <a:r>
              <a:rPr lang="fr-CA" dirty="0" smtClean="0"/>
              <a:t>Nouvelles réalités:</a:t>
            </a:r>
          </a:p>
          <a:p>
            <a:pPr lvl="1">
              <a:buFont typeface="Wingdings" charset="2"/>
              <a:buChar char="Ø"/>
            </a:pPr>
            <a:r>
              <a:rPr lang="fr-CA" dirty="0" smtClean="0"/>
              <a:t>vieillissement </a:t>
            </a:r>
            <a:r>
              <a:rPr lang="fr-CA" dirty="0"/>
              <a:t>de la population</a:t>
            </a:r>
            <a:r>
              <a:rPr lang="fr-CA" dirty="0" smtClean="0"/>
              <a:t>,</a:t>
            </a:r>
          </a:p>
          <a:p>
            <a:pPr lvl="1">
              <a:buFont typeface="Wingdings" charset="2"/>
              <a:buChar char="Ø"/>
            </a:pPr>
            <a:r>
              <a:rPr lang="fr-CA" dirty="0" smtClean="0"/>
              <a:t>révolution </a:t>
            </a:r>
            <a:r>
              <a:rPr lang="fr-CA" dirty="0"/>
              <a:t>du monde numérique</a:t>
            </a:r>
            <a:r>
              <a:rPr lang="fr-CA" dirty="0" smtClean="0"/>
              <a:t>,</a:t>
            </a:r>
          </a:p>
          <a:p>
            <a:pPr lvl="1">
              <a:buFont typeface="Wingdings" charset="2"/>
              <a:buChar char="Ø"/>
            </a:pPr>
            <a:r>
              <a:rPr lang="fr-CA" dirty="0" smtClean="0"/>
              <a:t>accélération </a:t>
            </a:r>
            <a:r>
              <a:rPr lang="fr-CA" dirty="0"/>
              <a:t>du </a:t>
            </a:r>
            <a:r>
              <a:rPr lang="fr-CA" dirty="0" smtClean="0"/>
              <a:t>développement et de la démocratisation </a:t>
            </a:r>
            <a:r>
              <a:rPr lang="fr-CA" dirty="0"/>
              <a:t>des connaissances / technologies, </a:t>
            </a:r>
            <a:endParaRPr lang="fr-CA" dirty="0" smtClean="0"/>
          </a:p>
          <a:p>
            <a:pPr lvl="1">
              <a:buFont typeface="Wingdings" charset="2"/>
              <a:buChar char="Ø"/>
            </a:pPr>
            <a:r>
              <a:rPr lang="fr-CA" dirty="0" smtClean="0"/>
              <a:t>nouvelles valeurs: développement </a:t>
            </a:r>
            <a:r>
              <a:rPr lang="fr-CA" dirty="0"/>
              <a:t>durable, soins hautement individualisés, droits de la personne, globalisation </a:t>
            </a:r>
            <a:r>
              <a:rPr lang="fr-CA" dirty="0" smtClean="0"/>
              <a:t>des marchés, </a:t>
            </a:r>
            <a:endParaRPr lang="en-GB" dirty="0"/>
          </a:p>
          <a:p>
            <a:pPr marL="342900" lvl="1" indent="-342900">
              <a:spcBef>
                <a:spcPts val="2000"/>
              </a:spcBef>
            </a:pPr>
            <a:r>
              <a:rPr lang="fr-CA" dirty="0"/>
              <a:t>Nous ne sommes pas le « </a:t>
            </a:r>
            <a:r>
              <a:rPr lang="fr-CA" i="1" dirty="0"/>
              <a:t>meilleur système de santé </a:t>
            </a:r>
            <a:r>
              <a:rPr lang="fr-CA" dirty="0"/>
              <a:t>» au monde : en 2010, le </a:t>
            </a:r>
            <a:r>
              <a:rPr lang="fr-CA" dirty="0" smtClean="0"/>
              <a:t>« </a:t>
            </a:r>
            <a:r>
              <a:rPr lang="fr-CA" i="1" dirty="0" err="1" smtClean="0"/>
              <a:t>Conference</a:t>
            </a:r>
            <a:r>
              <a:rPr lang="fr-CA" i="1" dirty="0" smtClean="0"/>
              <a:t> </a:t>
            </a:r>
            <a:r>
              <a:rPr lang="fr-CA" i="1" dirty="0" err="1"/>
              <a:t>Board</a:t>
            </a:r>
            <a:r>
              <a:rPr lang="fr-CA" i="1" dirty="0"/>
              <a:t> of </a:t>
            </a:r>
            <a:r>
              <a:rPr lang="fr-CA" i="1" dirty="0" smtClean="0"/>
              <a:t>Canada</a:t>
            </a:r>
            <a:r>
              <a:rPr lang="fr-CA" dirty="0" smtClean="0"/>
              <a:t> » </a:t>
            </a:r>
            <a:r>
              <a:rPr lang="fr-CA" dirty="0"/>
              <a:t>accordait au système de santé canadien la </a:t>
            </a:r>
            <a:r>
              <a:rPr lang="fr-CA" dirty="0" smtClean="0"/>
              <a:t>note </a:t>
            </a:r>
            <a:r>
              <a:rPr lang="fr-CA" dirty="0"/>
              <a:t>« B » et le 10</a:t>
            </a:r>
            <a:r>
              <a:rPr lang="fr-CA" baseline="30000" dirty="0"/>
              <a:t>e</a:t>
            </a:r>
            <a:r>
              <a:rPr lang="fr-CA" dirty="0"/>
              <a:t> rang sur 17 </a:t>
            </a:r>
            <a:r>
              <a:rPr lang="fr-CA" dirty="0" smtClean="0"/>
              <a:t>pays.</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31</a:t>
            </a:fld>
            <a:endParaRPr lang="en-US"/>
          </a:p>
        </p:txBody>
      </p:sp>
    </p:spTree>
    <p:extLst>
      <p:ext uri="{BB962C8B-B14F-4D97-AF65-F5344CB8AC3E}">
        <p14:creationId xmlns:p14="http://schemas.microsoft.com/office/powerpoint/2010/main" val="416078480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sz="3200" dirty="0"/>
              <a:t>Création de </a:t>
            </a:r>
            <a:r>
              <a:rPr lang="fr-FR" sz="3200" dirty="0" smtClean="0"/>
              <a:t>valeurs pour les patients</a:t>
            </a:r>
            <a:endParaRPr lang="fr-FR" sz="3200" dirty="0"/>
          </a:p>
        </p:txBody>
      </p:sp>
      <p:sp>
        <p:nvSpPr>
          <p:cNvPr id="3" name="Espace réservé du contenu 2"/>
          <p:cNvSpPr>
            <a:spLocks noGrp="1"/>
          </p:cNvSpPr>
          <p:nvPr>
            <p:ph idx="1"/>
          </p:nvPr>
        </p:nvSpPr>
        <p:spPr/>
        <p:txBody>
          <a:bodyPr>
            <a:normAutofit/>
          </a:bodyPr>
          <a:lstStyle/>
          <a:p>
            <a:pPr marL="0" indent="0" algn="ctr">
              <a:buNone/>
            </a:pPr>
            <a:r>
              <a:rPr lang="fr-FR" dirty="0" smtClean="0"/>
              <a:t>Trois objectifs fondamentaux</a:t>
            </a:r>
          </a:p>
          <a:p>
            <a:pPr marL="0" indent="0" algn="ctr">
              <a:buNone/>
            </a:pPr>
            <a:r>
              <a:rPr lang="fr-FR" dirty="0" smtClean="0"/>
              <a:t>pour nous sortir de l’impasse</a:t>
            </a:r>
          </a:p>
          <a:p>
            <a:pPr marL="0" indent="0" algn="ctr">
              <a:buNone/>
            </a:pPr>
            <a:r>
              <a:rPr lang="fr-FR" dirty="0" smtClean="0"/>
              <a:t>(Triple </a:t>
            </a:r>
            <a:r>
              <a:rPr lang="fr-FR" dirty="0" err="1" smtClean="0"/>
              <a:t>Aims</a:t>
            </a:r>
            <a:r>
              <a:rPr lang="fr-FR" dirty="0" smtClean="0"/>
              <a:t>)</a:t>
            </a:r>
          </a:p>
          <a:p>
            <a:pPr marL="457200" indent="-457200">
              <a:buFont typeface="+mj-lt"/>
              <a:buAutoNum type="arabicPeriod"/>
            </a:pPr>
            <a:r>
              <a:rPr lang="fr-FR" dirty="0" smtClean="0"/>
              <a:t>Améliorer l’expérience des soins,</a:t>
            </a:r>
          </a:p>
          <a:p>
            <a:pPr marL="457200" indent="-457200">
              <a:buFont typeface="+mj-lt"/>
              <a:buAutoNum type="arabicPeriod"/>
            </a:pPr>
            <a:r>
              <a:rPr lang="fr-FR" dirty="0" smtClean="0"/>
              <a:t>Améliorer la santé des populations,</a:t>
            </a:r>
          </a:p>
          <a:p>
            <a:pPr marL="457200" indent="-457200">
              <a:buFont typeface="+mj-lt"/>
              <a:buAutoNum type="arabicPeriod"/>
            </a:pPr>
            <a:r>
              <a:rPr lang="fr-FR" dirty="0" smtClean="0"/>
              <a:t>Réduire le coût par personne des soins de santé.</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32</a:t>
            </a:fld>
            <a:endParaRPr lang="en-US"/>
          </a:p>
        </p:txBody>
      </p:sp>
    </p:spTree>
    <p:extLst>
      <p:ext uri="{BB962C8B-B14F-4D97-AF65-F5344CB8AC3E}">
        <p14:creationId xmlns:p14="http://schemas.microsoft.com/office/powerpoint/2010/main" val="359649827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sz="3200" dirty="0"/>
              <a:t>Création de valeurs pour les patients</a:t>
            </a:r>
          </a:p>
        </p:txBody>
      </p:sp>
      <p:sp>
        <p:nvSpPr>
          <p:cNvPr id="3" name="Espace réservé du contenu 2"/>
          <p:cNvSpPr>
            <a:spLocks noGrp="1"/>
          </p:cNvSpPr>
          <p:nvPr>
            <p:ph idx="1"/>
          </p:nvPr>
        </p:nvSpPr>
        <p:spPr/>
        <p:txBody>
          <a:bodyPr>
            <a:normAutofit/>
          </a:bodyPr>
          <a:lstStyle/>
          <a:p>
            <a:pPr marL="0" indent="0" algn="ctr">
              <a:buNone/>
            </a:pPr>
            <a:r>
              <a:rPr lang="fr-FR" dirty="0" smtClean="0"/>
              <a:t>Vecteurs (« </a:t>
            </a:r>
            <a:r>
              <a:rPr lang="fr-FR" i="1" dirty="0" smtClean="0"/>
              <a:t>drivers</a:t>
            </a:r>
            <a:r>
              <a:rPr lang="fr-FR" dirty="0" smtClean="0"/>
              <a:t> ») incompatibles / insuffisants</a:t>
            </a:r>
          </a:p>
          <a:p>
            <a:r>
              <a:rPr lang="fr-FR" dirty="0" smtClean="0"/>
              <a:t>Performance mesurée au volume d’activités,</a:t>
            </a:r>
          </a:p>
          <a:p>
            <a:r>
              <a:rPr lang="fr-FR" dirty="0" smtClean="0"/>
              <a:t>Médecine à l’acte,</a:t>
            </a:r>
          </a:p>
          <a:p>
            <a:r>
              <a:rPr lang="fr-FR" dirty="0" smtClean="0"/>
              <a:t>Capitation,</a:t>
            </a:r>
          </a:p>
          <a:p>
            <a:r>
              <a:rPr lang="fr-FR" dirty="0" smtClean="0"/>
              <a:t>Organisation structurée autour de données probantes,</a:t>
            </a:r>
          </a:p>
          <a:p>
            <a:r>
              <a:rPr lang="fr-FR" dirty="0" smtClean="0"/>
              <a:t>Réduction des erreurs médicales,</a:t>
            </a:r>
          </a:p>
          <a:p>
            <a:r>
              <a:rPr lang="fr-FR" dirty="0" smtClean="0"/>
              <a:t>Priorité aux choix thérapeutiques des patients,</a:t>
            </a: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33</a:t>
            </a:fld>
            <a:endParaRPr lang="en-US"/>
          </a:p>
        </p:txBody>
      </p:sp>
      <p:sp>
        <p:nvSpPr>
          <p:cNvPr id="6" name="Rectangle 5"/>
          <p:cNvSpPr/>
          <p:nvPr/>
        </p:nvSpPr>
        <p:spPr>
          <a:xfrm>
            <a:off x="779464" y="6083572"/>
            <a:ext cx="7343670" cy="276999"/>
          </a:xfrm>
          <a:prstGeom prst="rect">
            <a:avLst/>
          </a:prstGeom>
        </p:spPr>
        <p:txBody>
          <a:bodyPr wrap="square">
            <a:spAutoFit/>
          </a:bodyPr>
          <a:lstStyle/>
          <a:p>
            <a:pPr algn="ctr"/>
            <a:r>
              <a:rPr lang="en-BZ" sz="1200" dirty="0"/>
              <a:t>Michael E. </a:t>
            </a:r>
            <a:r>
              <a:rPr lang="en-BZ" sz="1200" dirty="0" smtClean="0"/>
              <a:t>Porter 2013, The </a:t>
            </a:r>
            <a:r>
              <a:rPr lang="en-BZ" sz="1200" dirty="0"/>
              <a:t>Strategy that will fix Health </a:t>
            </a:r>
            <a:r>
              <a:rPr lang="en-BZ" sz="1200" dirty="0" smtClean="0"/>
              <a:t>Care</a:t>
            </a:r>
            <a:r>
              <a:rPr lang="en-GB" sz="1200" dirty="0"/>
              <a:t>.</a:t>
            </a:r>
            <a:r>
              <a:rPr lang="en-BZ" sz="1200" dirty="0" smtClean="0"/>
              <a:t> </a:t>
            </a:r>
            <a:r>
              <a:rPr lang="en-BZ" sz="1200" i="1" dirty="0"/>
              <a:t>Havard Business </a:t>
            </a:r>
            <a:r>
              <a:rPr lang="en-BZ" sz="1200" i="1" dirty="0" smtClean="0"/>
              <a:t>Review</a:t>
            </a:r>
            <a:r>
              <a:rPr lang="en-BZ" sz="1200" i="1" dirty="0"/>
              <a:t> </a:t>
            </a:r>
            <a:r>
              <a:rPr lang="en-BZ" sz="1200" i="1" dirty="0" smtClean="0"/>
              <a:t>(</a:t>
            </a:r>
            <a:r>
              <a:rPr lang="en-BZ" sz="1200" dirty="0" smtClean="0"/>
              <a:t>octobre)</a:t>
            </a:r>
            <a:endParaRPr lang="en-GB" sz="1200" dirty="0"/>
          </a:p>
        </p:txBody>
      </p:sp>
    </p:spTree>
    <p:extLst>
      <p:ext uri="{BB962C8B-B14F-4D97-AF65-F5344CB8AC3E}">
        <p14:creationId xmlns:p14="http://schemas.microsoft.com/office/powerpoint/2010/main" val="151080542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sz="3200" dirty="0"/>
              <a:t>Création de valeurs pour les patients</a:t>
            </a:r>
          </a:p>
        </p:txBody>
      </p:sp>
      <p:sp>
        <p:nvSpPr>
          <p:cNvPr id="3" name="Espace réservé du contenu 2"/>
          <p:cNvSpPr>
            <a:spLocks noGrp="1"/>
          </p:cNvSpPr>
          <p:nvPr>
            <p:ph idx="1"/>
          </p:nvPr>
        </p:nvSpPr>
        <p:spPr/>
        <p:txBody>
          <a:bodyPr>
            <a:normAutofit lnSpcReduction="10000"/>
          </a:bodyPr>
          <a:lstStyle/>
          <a:p>
            <a:pPr marL="0" indent="0" algn="ctr">
              <a:buNone/>
            </a:pPr>
            <a:r>
              <a:rPr lang="fr-FR" dirty="0" smtClean="0"/>
              <a:t>Suggestions pour les soins de collaboration</a:t>
            </a:r>
          </a:p>
          <a:p>
            <a:r>
              <a:rPr lang="fr-FR" dirty="0" smtClean="0"/>
              <a:t>Les seuls résultats valables sont ceux qui intéressent le patient et ses proches. Exemples:</a:t>
            </a:r>
          </a:p>
          <a:p>
            <a:pPr lvl="1">
              <a:buFont typeface="Wingdings" charset="2"/>
              <a:buChar char="Ø"/>
            </a:pPr>
            <a:r>
              <a:rPr lang="fr-FR" dirty="0" smtClean="0"/>
              <a:t>Taux de retour à la santé (guérison): survie, niveau fonctionnel, gestion de la souffrance.</a:t>
            </a:r>
          </a:p>
          <a:p>
            <a:pPr lvl="1">
              <a:buFont typeface="Wingdings" charset="2"/>
              <a:buChar char="Ø"/>
            </a:pPr>
            <a:r>
              <a:rPr lang="fr-FR" dirty="0" smtClean="0"/>
              <a:t>Trajectoires de soins et rétablissement: délais pour atteindre les cibles (ex.: traitements, retour au travail), effets secondaires, tentatives de suicide,</a:t>
            </a:r>
          </a:p>
          <a:p>
            <a:pPr lvl="1">
              <a:buFont typeface="Wingdings" charset="2"/>
              <a:buChar char="Ø"/>
            </a:pPr>
            <a:r>
              <a:rPr lang="fr-FR" dirty="0" smtClean="0"/>
              <a:t>Durabilité de l’état de santé et du rétablissement: autonomie, fonctionnement, bien-être,</a:t>
            </a:r>
          </a:p>
          <a:p>
            <a:pPr>
              <a:buFont typeface="Arial"/>
              <a:buChar char="•"/>
            </a:pPr>
            <a:r>
              <a:rPr lang="fr-FR" dirty="0" smtClean="0"/>
              <a:t>Rendre les résultats publics.</a:t>
            </a: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34</a:t>
            </a:fld>
            <a:endParaRPr lang="en-US"/>
          </a:p>
        </p:txBody>
      </p:sp>
      <p:sp>
        <p:nvSpPr>
          <p:cNvPr id="6" name="Rectangle 5"/>
          <p:cNvSpPr/>
          <p:nvPr/>
        </p:nvSpPr>
        <p:spPr>
          <a:xfrm>
            <a:off x="779464" y="6083572"/>
            <a:ext cx="7343670" cy="276999"/>
          </a:xfrm>
          <a:prstGeom prst="rect">
            <a:avLst/>
          </a:prstGeom>
        </p:spPr>
        <p:txBody>
          <a:bodyPr wrap="square">
            <a:spAutoFit/>
          </a:bodyPr>
          <a:lstStyle/>
          <a:p>
            <a:pPr algn="ctr"/>
            <a:r>
              <a:rPr lang="en-BZ" sz="1200" dirty="0" smtClean="0"/>
              <a:t>)</a:t>
            </a:r>
            <a:endParaRPr lang="en-GB" sz="1200" dirty="0"/>
          </a:p>
        </p:txBody>
      </p:sp>
    </p:spTree>
    <p:extLst>
      <p:ext uri="{BB962C8B-B14F-4D97-AF65-F5344CB8AC3E}">
        <p14:creationId xmlns:p14="http://schemas.microsoft.com/office/powerpoint/2010/main" val="289715338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15005" y="1203913"/>
            <a:ext cx="6762749" cy="1984470"/>
          </a:xfrm>
        </p:spPr>
        <p:txBody>
          <a:bodyPr anchor="ctr"/>
          <a:lstStyle/>
          <a:p>
            <a:pPr algn="ctr"/>
            <a:r>
              <a:rPr lang="fr-CA" dirty="0"/>
              <a:t>Comment faire des soins de collaboration en santé mentale sans se </a:t>
            </a:r>
            <a:r>
              <a:rPr lang="fr-CA" dirty="0" smtClean="0"/>
              <a:t>fatiguer</a:t>
            </a:r>
            <a:endParaRPr lang="fr-FR" dirty="0"/>
          </a:p>
        </p:txBody>
      </p:sp>
      <p:sp>
        <p:nvSpPr>
          <p:cNvPr id="3" name="Sous-titre 2"/>
          <p:cNvSpPr>
            <a:spLocks noGrp="1"/>
          </p:cNvSpPr>
          <p:nvPr>
            <p:ph type="subTitle" idx="1"/>
          </p:nvPr>
        </p:nvSpPr>
        <p:spPr>
          <a:xfrm>
            <a:off x="1415005" y="3966882"/>
            <a:ext cx="6762749" cy="1752600"/>
          </a:xfrm>
        </p:spPr>
        <p:txBody>
          <a:bodyPr anchor="ctr"/>
          <a:lstStyle/>
          <a:p>
            <a:pPr algn="ctr"/>
            <a:r>
              <a:rPr lang="fr-FR" dirty="0" smtClean="0"/>
              <a:t>Dr Michel Gervais MD, FRCPC, MBA, </a:t>
            </a:r>
            <a:r>
              <a:rPr lang="fr-FR" dirty="0" err="1" smtClean="0"/>
              <a:t>M.Mgmt</a:t>
            </a:r>
            <a:endParaRPr lang="fr-FR" dirty="0" smtClean="0"/>
          </a:p>
          <a:p>
            <a:pPr algn="ctr"/>
            <a:r>
              <a:rPr lang="fr-FR" dirty="0" smtClean="0"/>
              <a:t>Médecin psychiatre</a:t>
            </a:r>
          </a:p>
          <a:p>
            <a:pPr algn="ctr"/>
            <a:endParaRPr lang="fr-FR" dirty="0"/>
          </a:p>
          <a:p>
            <a:pPr algn="ctr"/>
            <a:r>
              <a:rPr lang="fr-FR" dirty="0" smtClean="0"/>
              <a:t>JASM, 13 mai 2014</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35</a:t>
            </a:fld>
            <a:endParaRPr lang="en-US"/>
          </a:p>
        </p:txBody>
      </p:sp>
    </p:spTree>
    <p:extLst>
      <p:ext uri="{BB962C8B-B14F-4D97-AF65-F5344CB8AC3E}">
        <p14:creationId xmlns:p14="http://schemas.microsoft.com/office/powerpoint/2010/main" val="12049348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 et contexte</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4</a:t>
            </a:fld>
            <a:endParaRPr lang="en-US"/>
          </a:p>
        </p:txBody>
      </p:sp>
    </p:spTree>
    <p:extLst>
      <p:ext uri="{BB962C8B-B14F-4D97-AF65-F5344CB8AC3E}">
        <p14:creationId xmlns:p14="http://schemas.microsoft.com/office/powerpoint/2010/main" val="39278303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a:t>
            </a:r>
            <a:endParaRPr lang="fr-FR" dirty="0"/>
          </a:p>
        </p:txBody>
      </p:sp>
      <p:sp>
        <p:nvSpPr>
          <p:cNvPr id="3" name="Espace réservé du contenu 2"/>
          <p:cNvSpPr>
            <a:spLocks noGrp="1"/>
          </p:cNvSpPr>
          <p:nvPr>
            <p:ph idx="1"/>
          </p:nvPr>
        </p:nvSpPr>
        <p:spPr/>
        <p:txBody>
          <a:bodyPr>
            <a:normAutofit fontScale="92500" lnSpcReduction="10000"/>
          </a:bodyPr>
          <a:lstStyle/>
          <a:p>
            <a:pPr>
              <a:buFont typeface="Wingdings" charset="2"/>
              <a:buChar char="§"/>
            </a:pPr>
            <a:r>
              <a:rPr lang="fr-FR" dirty="0" smtClean="0"/>
              <a:t>1997</a:t>
            </a:r>
          </a:p>
          <a:p>
            <a:pPr marL="295275" lvl="1" indent="0">
              <a:buNone/>
            </a:pPr>
            <a:r>
              <a:rPr lang="fr-FR" dirty="0" smtClean="0"/>
              <a:t>Dialogue de sourds entre médecins de famille et médecins psychiatres</a:t>
            </a:r>
          </a:p>
          <a:p>
            <a:pPr lvl="1">
              <a:buFont typeface="Wingdings" charset="2"/>
              <a:buChar char="Ø"/>
            </a:pPr>
            <a:r>
              <a:rPr lang="fr-FR" dirty="0"/>
              <a:t>É</a:t>
            </a:r>
            <a:r>
              <a:rPr lang="fr-FR" dirty="0" smtClean="0"/>
              <a:t>noncé de principes conjoint APC et CMFC (1997)</a:t>
            </a:r>
          </a:p>
          <a:p>
            <a:pPr lvl="1">
              <a:buFont typeface="Wingdings" charset="2"/>
              <a:buChar char="Ø"/>
            </a:pPr>
            <a:r>
              <a:rPr lang="fr-FR" dirty="0" smtClean="0"/>
              <a:t>Création d’un « </a:t>
            </a:r>
            <a:r>
              <a:rPr lang="fr-FR" i="1" dirty="0" smtClean="0"/>
              <a:t>groupe de travail conjoint sur les soins de santé mentale partagés</a:t>
            </a:r>
            <a:r>
              <a:rPr lang="fr-FR" dirty="0" smtClean="0"/>
              <a:t> »</a:t>
            </a:r>
          </a:p>
          <a:p>
            <a:pPr>
              <a:buFont typeface="Wingdings" charset="2"/>
              <a:buChar char="§"/>
            </a:pPr>
            <a:r>
              <a:rPr lang="fr-FR" dirty="0" smtClean="0"/>
              <a:t>2004-2006</a:t>
            </a:r>
          </a:p>
          <a:p>
            <a:pPr marL="295275" lvl="1" indent="0">
              <a:buNone/>
            </a:pPr>
            <a:r>
              <a:rPr lang="fr-FR" dirty="0" smtClean="0"/>
              <a:t>Initiative canadienne de collaboration en santé mentale</a:t>
            </a:r>
          </a:p>
          <a:p>
            <a:pPr>
              <a:buFont typeface="Wingdings" charset="2"/>
              <a:buChar char="§"/>
            </a:pPr>
            <a:r>
              <a:rPr lang="fr-FR" dirty="0" smtClean="0"/>
              <a:t>Septembre 2007</a:t>
            </a:r>
          </a:p>
          <a:p>
            <a:pPr marL="295275" lvl="1" indent="0">
              <a:buNone/>
            </a:pPr>
            <a:r>
              <a:rPr lang="fr-FR" dirty="0" smtClean="0"/>
              <a:t>Association canadienne de protection médicale (ACPM), avis sur les « </a:t>
            </a:r>
            <a:r>
              <a:rPr lang="fr-FR" i="1" dirty="0" smtClean="0"/>
              <a:t>soins concertés</a:t>
            </a: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5</a:t>
            </a:fld>
            <a:endParaRPr lang="en-US"/>
          </a:p>
        </p:txBody>
      </p:sp>
    </p:spTree>
    <p:extLst>
      <p:ext uri="{BB962C8B-B14F-4D97-AF65-F5344CB8AC3E}">
        <p14:creationId xmlns:p14="http://schemas.microsoft.com/office/powerpoint/2010/main" val="4871732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a:t>
            </a:r>
            <a:endParaRPr lang="fr-FR" dirty="0"/>
          </a:p>
        </p:txBody>
      </p:sp>
      <p:sp>
        <p:nvSpPr>
          <p:cNvPr id="3" name="Espace réservé du contenu 2"/>
          <p:cNvSpPr>
            <a:spLocks noGrp="1"/>
          </p:cNvSpPr>
          <p:nvPr>
            <p:ph idx="1"/>
          </p:nvPr>
        </p:nvSpPr>
        <p:spPr/>
        <p:txBody>
          <a:bodyPr>
            <a:normAutofit/>
          </a:bodyPr>
          <a:lstStyle/>
          <a:p>
            <a:pPr>
              <a:buFont typeface="Arial"/>
              <a:buChar char="•"/>
            </a:pPr>
            <a:r>
              <a:rPr lang="fr-FR" dirty="0" smtClean="0"/>
              <a:t>PASM 2005-2010</a:t>
            </a:r>
          </a:p>
          <a:p>
            <a:pPr lvl="1">
              <a:buFont typeface="Wingdings" charset="2"/>
              <a:buChar char="Ø"/>
            </a:pPr>
            <a:r>
              <a:rPr lang="fr-FR" dirty="0" smtClean="0"/>
              <a:t>Hiérarchisation des services,</a:t>
            </a:r>
          </a:p>
          <a:p>
            <a:pPr lvl="1">
              <a:buFont typeface="Wingdings" charset="2"/>
              <a:buChar char="Ø"/>
            </a:pPr>
            <a:r>
              <a:rPr lang="fr-FR" dirty="0" smtClean="0"/>
              <a:t>Responsabilité populationnelle,</a:t>
            </a:r>
          </a:p>
          <a:p>
            <a:pPr lvl="1">
              <a:buFont typeface="Wingdings" charset="2"/>
              <a:buChar char="Ø"/>
            </a:pPr>
            <a:r>
              <a:rPr lang="fr-FR" dirty="0" smtClean="0"/>
              <a:t>MSRP: assume la responsabilité populationnelle du département de psychiatrie.</a:t>
            </a:r>
          </a:p>
          <a:p>
            <a:pPr>
              <a:buFont typeface="Arial"/>
              <a:buChar char="•"/>
            </a:pPr>
            <a:r>
              <a:rPr lang="fr-FR" dirty="0" smtClean="0"/>
              <a:t>2011</a:t>
            </a:r>
          </a:p>
          <a:p>
            <a:pPr marL="295275" lvl="1" indent="0">
              <a:buNone/>
            </a:pPr>
            <a:r>
              <a:rPr lang="fr-FR" dirty="0" smtClean="0"/>
              <a:t>Collège des médecins de famille du Canada, énoncé de principes:</a:t>
            </a:r>
          </a:p>
          <a:p>
            <a:pPr marL="295275" lvl="1" indent="0">
              <a:buNone/>
            </a:pPr>
            <a:r>
              <a:rPr lang="fr-CA" i="1" dirty="0" smtClean="0"/>
              <a:t>Une </a:t>
            </a:r>
            <a:r>
              <a:rPr lang="fr-CA" i="1" dirty="0"/>
              <a:t>vision pour le Canada : La pratique de la médecine familiale – Le Centre de médecine de </a:t>
            </a:r>
            <a:r>
              <a:rPr lang="fr-CA" i="1" dirty="0" smtClean="0"/>
              <a:t>famille (</a:t>
            </a:r>
            <a:r>
              <a:rPr lang="fr-CA" i="1" dirty="0" err="1" smtClean="0"/>
              <a:t>Medical</a:t>
            </a:r>
            <a:r>
              <a:rPr lang="fr-CA" i="1" dirty="0" smtClean="0"/>
              <a:t> Home)</a:t>
            </a:r>
            <a:endParaRPr lang="en-GB" i="1"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6</a:t>
            </a:fld>
            <a:endParaRPr lang="en-US"/>
          </a:p>
        </p:txBody>
      </p:sp>
    </p:spTree>
    <p:extLst>
      <p:ext uri="{BB962C8B-B14F-4D97-AF65-F5344CB8AC3E}">
        <p14:creationId xmlns:p14="http://schemas.microsoft.com/office/powerpoint/2010/main" val="14036979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2008</a:t>
            </a:r>
          </a:p>
          <a:p>
            <a:pPr marL="295275" lvl="1" indent="0">
              <a:buNone/>
            </a:pPr>
            <a:r>
              <a:rPr lang="fr-FR" dirty="0" smtClean="0"/>
              <a:t>WONCA et OMS (Organisation mondiale des médecins de famille et Organisation mondiale de la santé), </a:t>
            </a:r>
            <a:r>
              <a:rPr lang="fr-FR" i="1" dirty="0"/>
              <a:t>Integrating mental </a:t>
            </a:r>
            <a:r>
              <a:rPr lang="fr-FR" i="1" dirty="0" err="1"/>
              <a:t>health</a:t>
            </a:r>
            <a:r>
              <a:rPr lang="fr-FR" i="1" dirty="0"/>
              <a:t> </a:t>
            </a:r>
            <a:r>
              <a:rPr lang="fr-FR" i="1" dirty="0" err="1"/>
              <a:t>into</a:t>
            </a:r>
            <a:r>
              <a:rPr lang="fr-FR" i="1" dirty="0"/>
              <a:t> </a:t>
            </a:r>
            <a:r>
              <a:rPr lang="fr-FR" i="1" dirty="0" err="1"/>
              <a:t>primary</a:t>
            </a:r>
            <a:r>
              <a:rPr lang="fr-FR" i="1" dirty="0"/>
              <a:t> </a:t>
            </a:r>
            <a:r>
              <a:rPr lang="fr-FR" i="1" dirty="0" smtClean="0"/>
              <a:t>care</a:t>
            </a:r>
            <a:r>
              <a:rPr lang="fr-FR" dirty="0" smtClean="0"/>
              <a:t>:</a:t>
            </a:r>
            <a:endParaRPr lang="fr-FR" i="1" dirty="0"/>
          </a:p>
          <a:p>
            <a:pPr lvl="1">
              <a:buFont typeface="Wingdings" charset="2"/>
              <a:buChar char="Ø"/>
            </a:pPr>
            <a:r>
              <a:rPr lang="fr-FR" dirty="0" smtClean="0"/>
              <a:t>Lourd fardeau des troubles mentaux,</a:t>
            </a:r>
          </a:p>
          <a:p>
            <a:pPr lvl="1">
              <a:buFont typeface="Wingdings" charset="2"/>
              <a:buChar char="Ø"/>
            </a:pPr>
            <a:r>
              <a:rPr lang="fr-FR" dirty="0" smtClean="0"/>
              <a:t>Problèmes de santé mentale et santé physique sont intriqués,</a:t>
            </a:r>
          </a:p>
          <a:p>
            <a:pPr lvl="1">
              <a:buFont typeface="Wingdings" charset="2"/>
              <a:buChar char="Ø"/>
            </a:pPr>
            <a:r>
              <a:rPr lang="fr-FR" dirty="0" smtClean="0"/>
              <a:t>Accès amélioré aux services de santé mentale,</a:t>
            </a:r>
          </a:p>
          <a:p>
            <a:pPr lvl="1">
              <a:buFont typeface="Wingdings" charset="2"/>
              <a:buChar char="Ø"/>
            </a:pPr>
            <a:r>
              <a:rPr lang="fr-FR" dirty="0" smtClean="0"/>
              <a:t>Réduction de l’écart entre la prévalence des troubles mentaux et le nombre de personnes atteintes recevant des services,</a:t>
            </a:r>
          </a:p>
          <a:p>
            <a:pPr lvl="1">
              <a:buFont typeface="Wingdings" charset="2"/>
              <a:buChar char="Ø"/>
            </a:pPr>
            <a:r>
              <a:rPr lang="fr-FR" dirty="0" smtClean="0"/>
              <a:t>Diminution de la discrimination et de la stigmatisation,</a:t>
            </a:r>
          </a:p>
          <a:p>
            <a:pPr lvl="1">
              <a:buFont typeface="Wingdings" charset="2"/>
              <a:buChar char="Ø"/>
            </a:pPr>
            <a:r>
              <a:rPr lang="fr-FR" dirty="0" smtClean="0"/>
              <a:t>Rentable économiquement pour les troubles fréquents,</a:t>
            </a:r>
          </a:p>
          <a:p>
            <a:pPr lvl="1">
              <a:buFont typeface="Wingdings" charset="2"/>
              <a:buChar char="Ø"/>
            </a:pPr>
            <a:r>
              <a:rPr lang="fr-FR" dirty="0" smtClean="0"/>
              <a:t>Bons résultats cliniques, surtout si les soins sont prodigués en lien avec un réseau de services dans la communauté et les services spécialisés de 2</a:t>
            </a:r>
            <a:r>
              <a:rPr lang="fr-FR" baseline="30000" dirty="0" smtClean="0"/>
              <a:t>e</a:t>
            </a:r>
            <a:r>
              <a:rPr lang="fr-FR" dirty="0" smtClean="0"/>
              <a:t> ligne.</a:t>
            </a:r>
          </a:p>
          <a:p>
            <a:endParaRPr lang="fr-FR" dirty="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7</a:t>
            </a:fld>
            <a:endParaRPr lang="en-US"/>
          </a:p>
        </p:txBody>
      </p:sp>
    </p:spTree>
    <p:extLst>
      <p:ext uri="{BB962C8B-B14F-4D97-AF65-F5344CB8AC3E}">
        <p14:creationId xmlns:p14="http://schemas.microsoft.com/office/powerpoint/2010/main" val="15423439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Études épidémiologiques justifiant l’intégration des services de santé mentale dans les cabinets de médecine familiale:</a:t>
            </a:r>
          </a:p>
          <a:p>
            <a:pPr lvl="1">
              <a:buFont typeface="Wingdings" charset="2"/>
              <a:buChar char="Ø"/>
            </a:pPr>
            <a:r>
              <a:rPr lang="fr-FR" dirty="0" smtClean="0"/>
              <a:t>Ils accueillent le plus gros volume de personnes ayant un </a:t>
            </a:r>
            <a:r>
              <a:rPr lang="fr-FR" dirty="0" err="1" smtClean="0"/>
              <a:t>Dx</a:t>
            </a:r>
            <a:r>
              <a:rPr lang="fr-FR" dirty="0" smtClean="0"/>
              <a:t> de trouble mental,</a:t>
            </a:r>
          </a:p>
          <a:p>
            <a:pPr lvl="1">
              <a:buFont typeface="Wingdings" charset="2"/>
              <a:buChar char="Ø"/>
            </a:pPr>
            <a:r>
              <a:rPr lang="fr-FR" dirty="0" smtClean="0"/>
              <a:t>Rôle prépondérant dans le traitement des troubles mentaux courants,</a:t>
            </a:r>
          </a:p>
          <a:p>
            <a:pPr lvl="1">
              <a:buFont typeface="Wingdings" charset="2"/>
              <a:buChar char="Ø"/>
            </a:pPr>
            <a:r>
              <a:rPr lang="fr-FR" dirty="0" smtClean="0"/>
              <a:t>Ils sont souvent le 1</a:t>
            </a:r>
            <a:r>
              <a:rPr lang="fr-FR" baseline="30000" dirty="0" smtClean="0"/>
              <a:t>er</a:t>
            </a:r>
            <a:r>
              <a:rPr lang="fr-FR" dirty="0" smtClean="0"/>
              <a:t> point de contact pour consulter à ce sujet,</a:t>
            </a:r>
          </a:p>
          <a:p>
            <a:pPr lvl="1">
              <a:buFont typeface="Wingdings" charset="2"/>
              <a:buChar char="Ø"/>
            </a:pPr>
            <a:r>
              <a:rPr lang="fr-FR" dirty="0" smtClean="0"/>
              <a:t>Meilleur potentiel d’accès que celui des services spécialisés,</a:t>
            </a:r>
          </a:p>
          <a:p>
            <a:pPr lvl="1">
              <a:buFont typeface="Wingdings" charset="2"/>
              <a:buChar char="Ø"/>
            </a:pPr>
            <a:r>
              <a:rPr lang="fr-FR" dirty="0" smtClean="0"/>
              <a:t>Intégration des soins physiques et de santé mentale,</a:t>
            </a:r>
          </a:p>
          <a:p>
            <a:pPr lvl="1">
              <a:buFont typeface="Wingdings" charset="2"/>
              <a:buChar char="Ø"/>
            </a:pPr>
            <a:endParaRPr lang="fr-FR" dirty="0" smtClean="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8</a:t>
            </a:fld>
            <a:endParaRPr lang="en-US"/>
          </a:p>
        </p:txBody>
      </p:sp>
    </p:spTree>
    <p:extLst>
      <p:ext uri="{BB962C8B-B14F-4D97-AF65-F5344CB8AC3E}">
        <p14:creationId xmlns:p14="http://schemas.microsoft.com/office/powerpoint/2010/main" val="21269974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Historique</a:t>
            </a:r>
            <a:endParaRPr lang="fr-FR" dirty="0"/>
          </a:p>
        </p:txBody>
      </p:sp>
      <p:sp>
        <p:nvSpPr>
          <p:cNvPr id="3" name="Espace réservé du contenu 2"/>
          <p:cNvSpPr>
            <a:spLocks noGrp="1"/>
          </p:cNvSpPr>
          <p:nvPr>
            <p:ph idx="1"/>
          </p:nvPr>
        </p:nvSpPr>
        <p:spPr/>
        <p:txBody>
          <a:bodyPr>
            <a:normAutofit/>
          </a:bodyPr>
          <a:lstStyle/>
          <a:p>
            <a:r>
              <a:rPr lang="fr-FR" dirty="0" smtClean="0"/>
              <a:t>Études épidémiologiques justifiant l’intégration des services de santé mentale dans les cabinets de médecine familiale:</a:t>
            </a:r>
          </a:p>
          <a:p>
            <a:pPr lvl="1">
              <a:buFont typeface="Wingdings" charset="2"/>
              <a:buChar char="Ø"/>
            </a:pPr>
            <a:r>
              <a:rPr lang="fr-FR" dirty="0" smtClean="0"/>
              <a:t>Relation thérapeutique à long terme et approche holistique,</a:t>
            </a:r>
          </a:p>
          <a:p>
            <a:pPr lvl="1">
              <a:buFont typeface="Wingdings" charset="2"/>
              <a:buChar char="Ø"/>
            </a:pPr>
            <a:r>
              <a:rPr lang="fr-FR" dirty="0" smtClean="0"/>
              <a:t>Accès à une équipe multidisciplinaire,</a:t>
            </a:r>
          </a:p>
          <a:p>
            <a:pPr lvl="1">
              <a:buFont typeface="Wingdings" charset="2"/>
              <a:buChar char="Ø"/>
            </a:pPr>
            <a:r>
              <a:rPr lang="fr-FR" dirty="0" smtClean="0"/>
              <a:t>Modèle de gestion des maladies chroniques,</a:t>
            </a:r>
          </a:p>
          <a:p>
            <a:pPr lvl="1">
              <a:buFont typeface="Wingdings" charset="2"/>
              <a:buChar char="Ø"/>
            </a:pPr>
            <a:r>
              <a:rPr lang="fr-FR" dirty="0" smtClean="0"/>
              <a:t>Possibilité d’offrir des services de haute qualité, et de mieux intégrer les soins primaires avec les services spécialisés (facteur clef de succès du modèle de gestion des maladies chroniques).</a:t>
            </a:r>
          </a:p>
          <a:p>
            <a:pPr lvl="1">
              <a:buFont typeface="Wingdings" charset="2"/>
              <a:buChar char="Ø"/>
            </a:pPr>
            <a:endParaRPr lang="fr-FR" dirty="0" smtClean="0"/>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t>9</a:t>
            </a:fld>
            <a:endParaRPr lang="en-US"/>
          </a:p>
        </p:txBody>
      </p:sp>
    </p:spTree>
    <p:extLst>
      <p:ext uri="{BB962C8B-B14F-4D97-AF65-F5344CB8AC3E}">
        <p14:creationId xmlns:p14="http://schemas.microsoft.com/office/powerpoint/2010/main" val="1181448606"/>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1"/>
</p:tagLst>
</file>

<file path=ppt/tags/tag11.xml><?xml version="1.0" encoding="utf-8"?>
<p:tagLst xmlns:a="http://schemas.openxmlformats.org/drawingml/2006/main" xmlns:r="http://schemas.openxmlformats.org/officeDocument/2006/relationships" xmlns:p="http://schemas.openxmlformats.org/presentationml/2006/main">
  <p:tag name="NUM" val="12"/>
</p:tagLst>
</file>

<file path=ppt/tags/tag12.xml><?xml version="1.0" encoding="utf-8"?>
<p:tagLst xmlns:a="http://schemas.openxmlformats.org/drawingml/2006/main" xmlns:r="http://schemas.openxmlformats.org/officeDocument/2006/relationships" xmlns:p="http://schemas.openxmlformats.org/presentationml/2006/main">
  <p:tag name="NUM" val="13"/>
</p:tagLst>
</file>

<file path=ppt/tags/tag13.xml><?xml version="1.0" encoding="utf-8"?>
<p:tagLst xmlns:a="http://schemas.openxmlformats.org/drawingml/2006/main" xmlns:r="http://schemas.openxmlformats.org/officeDocument/2006/relationships" xmlns:p="http://schemas.openxmlformats.org/presentationml/2006/main">
  <p:tag name="NUM" val="14"/>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8"/>
</p:tagLst>
</file>

<file path=ppt/tags/tag9.xml><?xml version="1.0" encoding="utf-8"?>
<p:tagLst xmlns:a="http://schemas.openxmlformats.org/drawingml/2006/main" xmlns:r="http://schemas.openxmlformats.org/officeDocument/2006/relationships" xmlns:p="http://schemas.openxmlformats.org/presentationml/2006/main">
  <p:tag name="NUM" val="9"/>
</p:tagLst>
</file>

<file path=ppt/theme/theme1.xml><?xml version="1.0" encoding="utf-8"?>
<a:theme xmlns:a="http://schemas.openxmlformats.org/drawingml/2006/main" name="Ré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Révolution.thmx</Template>
  <TotalTime>1270</TotalTime>
  <Words>1705</Words>
  <Application>Microsoft Macintosh PowerPoint</Application>
  <PresentationFormat>Présentation à l'écran (4:3)</PresentationFormat>
  <Paragraphs>316</Paragraphs>
  <Slides>35</Slides>
  <Notes>34</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Révolution</vt:lpstr>
      <vt:lpstr>Comment faire des soins de collaboration en santé mentale sans se fatiguer</vt:lpstr>
      <vt:lpstr>Présentation PowerPoint</vt:lpstr>
      <vt:lpstr>PLAN</vt:lpstr>
      <vt:lpstr>Historique et contexte</vt:lpstr>
      <vt:lpstr>Historique</vt:lpstr>
      <vt:lpstr>Historique</vt:lpstr>
      <vt:lpstr>Historique</vt:lpstr>
      <vt:lpstr>Historique</vt:lpstr>
      <vt:lpstr>Historique</vt:lpstr>
      <vt:lpstr>Historique</vt:lpstr>
      <vt:lpstr>Présentation PowerPoint</vt:lpstr>
      <vt:lpstr>Présentation PowerPoint</vt:lpstr>
      <vt:lpstr>Définition des soins de collaboration</vt:lpstr>
      <vt:lpstr>Définition</vt:lpstr>
      <vt:lpstr>Définition</vt:lpstr>
      <vt:lpstr>Objectifs</vt:lpstr>
      <vt:lpstr>Caractéristiques</vt:lpstr>
      <vt:lpstr>Vision stratégique</vt:lpstr>
      <vt:lpstr>Vision stratégique</vt:lpstr>
      <vt:lpstr>Vision stratégique</vt:lpstr>
      <vt:lpstr>Vision stratégique</vt:lpstr>
      <vt:lpstr>Vision stratégique</vt:lpstr>
      <vt:lpstr>Balises et repères</vt:lpstr>
      <vt:lpstr>Balises et repères</vt:lpstr>
      <vt:lpstr>Balises et repères</vt:lpstr>
      <vt:lpstr>Balises et repères</vt:lpstr>
      <vt:lpstr>Modèle de gestion des maladies chroniques</vt:lpstr>
      <vt:lpstr>Modèle de gestion des maladies chroniques</vt:lpstr>
      <vt:lpstr>À la découverte de nouvelles formes de vie organisationnelle </vt:lpstr>
      <vt:lpstr>L’impasse</vt:lpstr>
      <vt:lpstr>L’impasse</vt:lpstr>
      <vt:lpstr>Création de valeurs pour les patients</vt:lpstr>
      <vt:lpstr>Création de valeurs pour les patients</vt:lpstr>
      <vt:lpstr>Création de valeurs pour les patients</vt:lpstr>
      <vt:lpstr>Comment faire des soins de collaboration en santé mentale sans se fatiguer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dc:title>
  <dc:creator>Michel Gervais</dc:creator>
  <cp:lastModifiedBy>Michel Gervais</cp:lastModifiedBy>
  <cp:revision>116</cp:revision>
  <dcterms:created xsi:type="dcterms:W3CDTF">2014-02-17T16:11:53Z</dcterms:created>
  <dcterms:modified xsi:type="dcterms:W3CDTF">2014-05-11T13:30:13Z</dcterms:modified>
</cp:coreProperties>
</file>