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1.xml" ContentType="application/vnd.openxmlformats-officedocument.presentationml.tags+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2.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3.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5438" autoAdjust="0"/>
  </p:normalViewPr>
  <p:slideViewPr>
    <p:cSldViewPr>
      <p:cViewPr varScale="1">
        <p:scale>
          <a:sx n="70" d="100"/>
          <a:sy n="70" d="100"/>
        </p:scale>
        <p:origin x="-116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40913C-9B71-4A35-B8EC-E7901BDA50D6}" type="doc">
      <dgm:prSet loTypeId="urn:microsoft.com/office/officeart/2005/8/layout/equation1" loCatId="process" qsTypeId="urn:microsoft.com/office/officeart/2005/8/quickstyle/simple1" qsCatId="simple" csTypeId="urn:microsoft.com/office/officeart/2005/8/colors/accent1_2" csCatId="accent1" phldr="1"/>
      <dgm:spPr/>
    </dgm:pt>
    <dgm:pt modelId="{714A759D-7A57-4DAE-BA6A-5EA614D5366F}">
      <dgm:prSet phldrT="[Texte]"/>
      <dgm:spPr/>
      <dgm:t>
        <a:bodyPr/>
        <a:lstStyle/>
        <a:p>
          <a:r>
            <a:rPr lang="fr-CA" dirty="0" smtClean="0">
              <a:latin typeface="Arial"/>
              <a:cs typeface="Arial"/>
            </a:rPr>
            <a:t>↑ </a:t>
          </a:r>
          <a:r>
            <a:rPr lang="fr-CA" dirty="0" smtClean="0"/>
            <a:t>Qualité</a:t>
          </a:r>
          <a:endParaRPr lang="fr-CA" dirty="0"/>
        </a:p>
      </dgm:t>
    </dgm:pt>
    <dgm:pt modelId="{60DEF2F9-B9D3-4ECE-BB22-BEBF1A6148FE}" type="parTrans" cxnId="{8CC56BAF-1889-4E70-AD8E-1C5E7A8D4BF7}">
      <dgm:prSet/>
      <dgm:spPr/>
      <dgm:t>
        <a:bodyPr/>
        <a:lstStyle/>
        <a:p>
          <a:endParaRPr lang="fr-CA"/>
        </a:p>
      </dgm:t>
    </dgm:pt>
    <dgm:pt modelId="{328DBDFC-2164-4032-A661-1014C3208B21}" type="sibTrans" cxnId="{8CC56BAF-1889-4E70-AD8E-1C5E7A8D4BF7}">
      <dgm:prSet/>
      <dgm:spPr/>
      <dgm:t>
        <a:bodyPr/>
        <a:lstStyle/>
        <a:p>
          <a:endParaRPr lang="fr-CA"/>
        </a:p>
      </dgm:t>
    </dgm:pt>
    <dgm:pt modelId="{73C1811B-C4B0-42DD-969C-CAA66F825D4F}">
      <dgm:prSet phldrT="[Texte]"/>
      <dgm:spPr/>
      <dgm:t>
        <a:bodyPr/>
        <a:lstStyle/>
        <a:p>
          <a:r>
            <a:rPr lang="fr-CA" dirty="0" smtClean="0">
              <a:latin typeface="Arial"/>
              <a:cs typeface="Arial"/>
            </a:rPr>
            <a:t>↓ </a:t>
          </a:r>
          <a:r>
            <a:rPr lang="fr-CA" dirty="0" smtClean="0"/>
            <a:t>Coûts</a:t>
          </a:r>
          <a:endParaRPr lang="fr-CA" dirty="0"/>
        </a:p>
      </dgm:t>
    </dgm:pt>
    <dgm:pt modelId="{FFF07448-4CC2-48C7-89A8-84E6AB55A68A}" type="parTrans" cxnId="{8EF1007D-A9BB-454A-AEEE-51CBD6AAC06D}">
      <dgm:prSet/>
      <dgm:spPr/>
      <dgm:t>
        <a:bodyPr/>
        <a:lstStyle/>
        <a:p>
          <a:endParaRPr lang="fr-CA"/>
        </a:p>
      </dgm:t>
    </dgm:pt>
    <dgm:pt modelId="{3BD5C819-C5C4-474F-8F55-B221E94F755F}" type="sibTrans" cxnId="{8EF1007D-A9BB-454A-AEEE-51CBD6AAC06D}">
      <dgm:prSet/>
      <dgm:spPr/>
      <dgm:t>
        <a:bodyPr/>
        <a:lstStyle/>
        <a:p>
          <a:endParaRPr lang="fr-CA"/>
        </a:p>
      </dgm:t>
    </dgm:pt>
    <dgm:pt modelId="{C00F8A3F-038F-4B95-81CE-9EE8BF724736}">
      <dgm:prSet phldrT="[Texte]"/>
      <dgm:spPr/>
      <dgm:t>
        <a:bodyPr/>
        <a:lstStyle/>
        <a:p>
          <a:r>
            <a:rPr lang="fr-CA" dirty="0" smtClean="0">
              <a:latin typeface="Arial"/>
              <a:cs typeface="Arial"/>
            </a:rPr>
            <a:t>↑</a:t>
          </a:r>
          <a:r>
            <a:rPr lang="fr-CA" dirty="0" smtClean="0"/>
            <a:t>Profit</a:t>
          </a:r>
          <a:endParaRPr lang="fr-CA" dirty="0"/>
        </a:p>
      </dgm:t>
    </dgm:pt>
    <dgm:pt modelId="{AD21514F-58A4-4B90-84FC-D6DD1479A8FC}" type="parTrans" cxnId="{DA3CF7E0-EA08-4FC7-9C5B-9D2895ED272F}">
      <dgm:prSet/>
      <dgm:spPr/>
      <dgm:t>
        <a:bodyPr/>
        <a:lstStyle/>
        <a:p>
          <a:endParaRPr lang="fr-CA"/>
        </a:p>
      </dgm:t>
    </dgm:pt>
    <dgm:pt modelId="{A354625C-4A79-4293-96A9-CF349CECD77A}" type="sibTrans" cxnId="{DA3CF7E0-EA08-4FC7-9C5B-9D2895ED272F}">
      <dgm:prSet/>
      <dgm:spPr/>
      <dgm:t>
        <a:bodyPr/>
        <a:lstStyle/>
        <a:p>
          <a:endParaRPr lang="fr-CA"/>
        </a:p>
      </dgm:t>
    </dgm:pt>
    <dgm:pt modelId="{247ED187-BD9C-490E-A0D4-06D85048C74B}">
      <dgm:prSet phldrT="[Texte]"/>
      <dgm:spPr/>
      <dgm:t>
        <a:bodyPr/>
        <a:lstStyle/>
        <a:p>
          <a:r>
            <a:rPr lang="fr-CA" dirty="0" smtClean="0">
              <a:latin typeface="Arial"/>
              <a:cs typeface="Arial"/>
            </a:rPr>
            <a:t>↓ </a:t>
          </a:r>
          <a:r>
            <a:rPr lang="fr-CA" dirty="0" smtClean="0"/>
            <a:t>Délais</a:t>
          </a:r>
          <a:endParaRPr lang="fr-CA" dirty="0"/>
        </a:p>
      </dgm:t>
    </dgm:pt>
    <dgm:pt modelId="{E913AF43-C263-46C0-9C9B-DC7BDF576851}" type="parTrans" cxnId="{1A2AED96-28CA-4A8B-BE32-08753B915695}">
      <dgm:prSet/>
      <dgm:spPr/>
      <dgm:t>
        <a:bodyPr/>
        <a:lstStyle/>
        <a:p>
          <a:endParaRPr lang="fr-CA"/>
        </a:p>
      </dgm:t>
    </dgm:pt>
    <dgm:pt modelId="{4F7D21D2-E38B-47AC-9A0E-46E71F2F760D}" type="sibTrans" cxnId="{1A2AED96-28CA-4A8B-BE32-08753B915695}">
      <dgm:prSet/>
      <dgm:spPr/>
      <dgm:t>
        <a:bodyPr/>
        <a:lstStyle/>
        <a:p>
          <a:endParaRPr lang="fr-CA"/>
        </a:p>
      </dgm:t>
    </dgm:pt>
    <dgm:pt modelId="{A1FE9687-5299-4461-8680-C841CD8B3EE8}" type="pres">
      <dgm:prSet presAssocID="{9340913C-9B71-4A35-B8EC-E7901BDA50D6}" presName="linearFlow" presStyleCnt="0">
        <dgm:presLayoutVars>
          <dgm:dir/>
          <dgm:resizeHandles val="exact"/>
        </dgm:presLayoutVars>
      </dgm:prSet>
      <dgm:spPr/>
    </dgm:pt>
    <dgm:pt modelId="{2C6C4451-33D9-4EC3-ABC3-370B859A4D41}" type="pres">
      <dgm:prSet presAssocID="{714A759D-7A57-4DAE-BA6A-5EA614D5366F}" presName="node" presStyleLbl="node1" presStyleIdx="0" presStyleCnt="4">
        <dgm:presLayoutVars>
          <dgm:bulletEnabled val="1"/>
        </dgm:presLayoutVars>
      </dgm:prSet>
      <dgm:spPr/>
      <dgm:t>
        <a:bodyPr/>
        <a:lstStyle/>
        <a:p>
          <a:endParaRPr lang="fr-CA"/>
        </a:p>
      </dgm:t>
    </dgm:pt>
    <dgm:pt modelId="{39DBD41B-C7A2-462F-9D87-4DF696FB102C}" type="pres">
      <dgm:prSet presAssocID="{328DBDFC-2164-4032-A661-1014C3208B21}" presName="spacerL" presStyleCnt="0"/>
      <dgm:spPr/>
    </dgm:pt>
    <dgm:pt modelId="{7E2F3E23-D61A-4AA2-98BD-F7FDBD19FA8E}" type="pres">
      <dgm:prSet presAssocID="{328DBDFC-2164-4032-A661-1014C3208B21}" presName="sibTrans" presStyleLbl="sibTrans2D1" presStyleIdx="0" presStyleCnt="3"/>
      <dgm:spPr/>
      <dgm:t>
        <a:bodyPr/>
        <a:lstStyle/>
        <a:p>
          <a:endParaRPr lang="fr-CA"/>
        </a:p>
      </dgm:t>
    </dgm:pt>
    <dgm:pt modelId="{A372CF90-76B5-47B7-82C7-CB01C36EEE6B}" type="pres">
      <dgm:prSet presAssocID="{328DBDFC-2164-4032-A661-1014C3208B21}" presName="spacerR" presStyleCnt="0"/>
      <dgm:spPr/>
    </dgm:pt>
    <dgm:pt modelId="{0F52A49F-7941-4A9F-8E09-31CF25D1D829}" type="pres">
      <dgm:prSet presAssocID="{73C1811B-C4B0-42DD-969C-CAA66F825D4F}" presName="node" presStyleLbl="node1" presStyleIdx="1" presStyleCnt="4">
        <dgm:presLayoutVars>
          <dgm:bulletEnabled val="1"/>
        </dgm:presLayoutVars>
      </dgm:prSet>
      <dgm:spPr/>
      <dgm:t>
        <a:bodyPr/>
        <a:lstStyle/>
        <a:p>
          <a:endParaRPr lang="fr-CA"/>
        </a:p>
      </dgm:t>
    </dgm:pt>
    <dgm:pt modelId="{3567B8BF-6602-4909-90C7-FBA379C81D02}" type="pres">
      <dgm:prSet presAssocID="{3BD5C819-C5C4-474F-8F55-B221E94F755F}" presName="spacerL" presStyleCnt="0"/>
      <dgm:spPr/>
    </dgm:pt>
    <dgm:pt modelId="{8C08B0D7-5B7F-4EEF-8780-C4A80C8CD91A}" type="pres">
      <dgm:prSet presAssocID="{3BD5C819-C5C4-474F-8F55-B221E94F755F}" presName="sibTrans" presStyleLbl="sibTrans2D1" presStyleIdx="1" presStyleCnt="3"/>
      <dgm:spPr/>
      <dgm:t>
        <a:bodyPr/>
        <a:lstStyle/>
        <a:p>
          <a:endParaRPr lang="fr-CA"/>
        </a:p>
      </dgm:t>
    </dgm:pt>
    <dgm:pt modelId="{9C2733CE-B25F-4F11-A184-69672B72BC51}" type="pres">
      <dgm:prSet presAssocID="{3BD5C819-C5C4-474F-8F55-B221E94F755F}" presName="spacerR" presStyleCnt="0"/>
      <dgm:spPr/>
    </dgm:pt>
    <dgm:pt modelId="{DF831854-BEC5-4D56-8890-A078D92A64B8}" type="pres">
      <dgm:prSet presAssocID="{247ED187-BD9C-490E-A0D4-06D85048C74B}" presName="node" presStyleLbl="node1" presStyleIdx="2" presStyleCnt="4">
        <dgm:presLayoutVars>
          <dgm:bulletEnabled val="1"/>
        </dgm:presLayoutVars>
      </dgm:prSet>
      <dgm:spPr/>
      <dgm:t>
        <a:bodyPr/>
        <a:lstStyle/>
        <a:p>
          <a:endParaRPr lang="fr-CA"/>
        </a:p>
      </dgm:t>
    </dgm:pt>
    <dgm:pt modelId="{C2B05816-2906-484E-A9CC-2DD3ADB1622C}" type="pres">
      <dgm:prSet presAssocID="{4F7D21D2-E38B-47AC-9A0E-46E71F2F760D}" presName="spacerL" presStyleCnt="0"/>
      <dgm:spPr/>
    </dgm:pt>
    <dgm:pt modelId="{793C10BC-EE01-4690-9D6B-64765EC3591B}" type="pres">
      <dgm:prSet presAssocID="{4F7D21D2-E38B-47AC-9A0E-46E71F2F760D}" presName="sibTrans" presStyleLbl="sibTrans2D1" presStyleIdx="2" presStyleCnt="3"/>
      <dgm:spPr/>
      <dgm:t>
        <a:bodyPr/>
        <a:lstStyle/>
        <a:p>
          <a:endParaRPr lang="fr-CA"/>
        </a:p>
      </dgm:t>
    </dgm:pt>
    <dgm:pt modelId="{9C693D66-C576-4915-AF53-50C1458EEDC1}" type="pres">
      <dgm:prSet presAssocID="{4F7D21D2-E38B-47AC-9A0E-46E71F2F760D}" presName="spacerR" presStyleCnt="0"/>
      <dgm:spPr/>
    </dgm:pt>
    <dgm:pt modelId="{B19C6F19-B2F0-4554-B035-731F24B4A446}" type="pres">
      <dgm:prSet presAssocID="{C00F8A3F-038F-4B95-81CE-9EE8BF724736}" presName="node" presStyleLbl="node1" presStyleIdx="3" presStyleCnt="4">
        <dgm:presLayoutVars>
          <dgm:bulletEnabled val="1"/>
        </dgm:presLayoutVars>
      </dgm:prSet>
      <dgm:spPr/>
      <dgm:t>
        <a:bodyPr/>
        <a:lstStyle/>
        <a:p>
          <a:endParaRPr lang="fr-CA"/>
        </a:p>
      </dgm:t>
    </dgm:pt>
  </dgm:ptLst>
  <dgm:cxnLst>
    <dgm:cxn modelId="{C6CAE44E-A2C3-430B-90A0-B5887DF3244D}" type="presOf" srcId="{247ED187-BD9C-490E-A0D4-06D85048C74B}" destId="{DF831854-BEC5-4D56-8890-A078D92A64B8}" srcOrd="0" destOrd="0" presId="urn:microsoft.com/office/officeart/2005/8/layout/equation1"/>
    <dgm:cxn modelId="{8CC56BAF-1889-4E70-AD8E-1C5E7A8D4BF7}" srcId="{9340913C-9B71-4A35-B8EC-E7901BDA50D6}" destId="{714A759D-7A57-4DAE-BA6A-5EA614D5366F}" srcOrd="0" destOrd="0" parTransId="{60DEF2F9-B9D3-4ECE-BB22-BEBF1A6148FE}" sibTransId="{328DBDFC-2164-4032-A661-1014C3208B21}"/>
    <dgm:cxn modelId="{1A2AED96-28CA-4A8B-BE32-08753B915695}" srcId="{9340913C-9B71-4A35-B8EC-E7901BDA50D6}" destId="{247ED187-BD9C-490E-A0D4-06D85048C74B}" srcOrd="2" destOrd="0" parTransId="{E913AF43-C263-46C0-9C9B-DC7BDF576851}" sibTransId="{4F7D21D2-E38B-47AC-9A0E-46E71F2F760D}"/>
    <dgm:cxn modelId="{082DD4CB-5606-4326-B06E-D773F2DF07E7}" type="presOf" srcId="{9340913C-9B71-4A35-B8EC-E7901BDA50D6}" destId="{A1FE9687-5299-4461-8680-C841CD8B3EE8}" srcOrd="0" destOrd="0" presId="urn:microsoft.com/office/officeart/2005/8/layout/equation1"/>
    <dgm:cxn modelId="{E4EA35F8-FA6C-49AF-B47C-5DAF377EA034}" type="presOf" srcId="{3BD5C819-C5C4-474F-8F55-B221E94F755F}" destId="{8C08B0D7-5B7F-4EEF-8780-C4A80C8CD91A}" srcOrd="0" destOrd="0" presId="urn:microsoft.com/office/officeart/2005/8/layout/equation1"/>
    <dgm:cxn modelId="{B28C1015-8C9E-439D-8D21-DC08AF322B4C}" type="presOf" srcId="{714A759D-7A57-4DAE-BA6A-5EA614D5366F}" destId="{2C6C4451-33D9-4EC3-ABC3-370B859A4D41}" srcOrd="0" destOrd="0" presId="urn:microsoft.com/office/officeart/2005/8/layout/equation1"/>
    <dgm:cxn modelId="{9B0C86C8-98E4-438E-B937-D4A98A8EFD32}" type="presOf" srcId="{328DBDFC-2164-4032-A661-1014C3208B21}" destId="{7E2F3E23-D61A-4AA2-98BD-F7FDBD19FA8E}" srcOrd="0" destOrd="0" presId="urn:microsoft.com/office/officeart/2005/8/layout/equation1"/>
    <dgm:cxn modelId="{0D1C966B-2BF7-47B2-8299-8E6B6A1E5CE0}" type="presOf" srcId="{73C1811B-C4B0-42DD-969C-CAA66F825D4F}" destId="{0F52A49F-7941-4A9F-8E09-31CF25D1D829}" srcOrd="0" destOrd="0" presId="urn:microsoft.com/office/officeart/2005/8/layout/equation1"/>
    <dgm:cxn modelId="{DA3CF7E0-EA08-4FC7-9C5B-9D2895ED272F}" srcId="{9340913C-9B71-4A35-B8EC-E7901BDA50D6}" destId="{C00F8A3F-038F-4B95-81CE-9EE8BF724736}" srcOrd="3" destOrd="0" parTransId="{AD21514F-58A4-4B90-84FC-D6DD1479A8FC}" sibTransId="{A354625C-4A79-4293-96A9-CF349CECD77A}"/>
    <dgm:cxn modelId="{8EF1007D-A9BB-454A-AEEE-51CBD6AAC06D}" srcId="{9340913C-9B71-4A35-B8EC-E7901BDA50D6}" destId="{73C1811B-C4B0-42DD-969C-CAA66F825D4F}" srcOrd="1" destOrd="0" parTransId="{FFF07448-4CC2-48C7-89A8-84E6AB55A68A}" sibTransId="{3BD5C819-C5C4-474F-8F55-B221E94F755F}"/>
    <dgm:cxn modelId="{47A1A4A2-1544-497E-A516-9AC8D9290D9F}" type="presOf" srcId="{C00F8A3F-038F-4B95-81CE-9EE8BF724736}" destId="{B19C6F19-B2F0-4554-B035-731F24B4A446}" srcOrd="0" destOrd="0" presId="urn:microsoft.com/office/officeart/2005/8/layout/equation1"/>
    <dgm:cxn modelId="{6A6C3280-581A-4E29-90D8-F1599F822B88}" type="presOf" srcId="{4F7D21D2-E38B-47AC-9A0E-46E71F2F760D}" destId="{793C10BC-EE01-4690-9D6B-64765EC3591B}" srcOrd="0" destOrd="0" presId="urn:microsoft.com/office/officeart/2005/8/layout/equation1"/>
    <dgm:cxn modelId="{2E957BC1-3EC2-4449-BFE3-82B99A33896D}" type="presParOf" srcId="{A1FE9687-5299-4461-8680-C841CD8B3EE8}" destId="{2C6C4451-33D9-4EC3-ABC3-370B859A4D41}" srcOrd="0" destOrd="0" presId="urn:microsoft.com/office/officeart/2005/8/layout/equation1"/>
    <dgm:cxn modelId="{C0E2096E-5428-4453-9392-DC2833AEDF06}" type="presParOf" srcId="{A1FE9687-5299-4461-8680-C841CD8B3EE8}" destId="{39DBD41B-C7A2-462F-9D87-4DF696FB102C}" srcOrd="1" destOrd="0" presId="urn:microsoft.com/office/officeart/2005/8/layout/equation1"/>
    <dgm:cxn modelId="{10340B29-39A2-43A4-95D9-A6261D13FCE1}" type="presParOf" srcId="{A1FE9687-5299-4461-8680-C841CD8B3EE8}" destId="{7E2F3E23-D61A-4AA2-98BD-F7FDBD19FA8E}" srcOrd="2" destOrd="0" presId="urn:microsoft.com/office/officeart/2005/8/layout/equation1"/>
    <dgm:cxn modelId="{70D57B89-BEF1-49AB-B4B9-1C2EC041369F}" type="presParOf" srcId="{A1FE9687-5299-4461-8680-C841CD8B3EE8}" destId="{A372CF90-76B5-47B7-82C7-CB01C36EEE6B}" srcOrd="3" destOrd="0" presId="urn:microsoft.com/office/officeart/2005/8/layout/equation1"/>
    <dgm:cxn modelId="{81B12257-7196-4131-A3F2-2BB395D045B7}" type="presParOf" srcId="{A1FE9687-5299-4461-8680-C841CD8B3EE8}" destId="{0F52A49F-7941-4A9F-8E09-31CF25D1D829}" srcOrd="4" destOrd="0" presId="urn:microsoft.com/office/officeart/2005/8/layout/equation1"/>
    <dgm:cxn modelId="{3FF0B9E5-23AF-483D-9F5F-4A01C7C3765E}" type="presParOf" srcId="{A1FE9687-5299-4461-8680-C841CD8B3EE8}" destId="{3567B8BF-6602-4909-90C7-FBA379C81D02}" srcOrd="5" destOrd="0" presId="urn:microsoft.com/office/officeart/2005/8/layout/equation1"/>
    <dgm:cxn modelId="{DC041824-12D4-42DE-B176-69690B80AC67}" type="presParOf" srcId="{A1FE9687-5299-4461-8680-C841CD8B3EE8}" destId="{8C08B0D7-5B7F-4EEF-8780-C4A80C8CD91A}" srcOrd="6" destOrd="0" presId="urn:microsoft.com/office/officeart/2005/8/layout/equation1"/>
    <dgm:cxn modelId="{9D6A8565-A559-429F-82A0-2AEA12A89B7F}" type="presParOf" srcId="{A1FE9687-5299-4461-8680-C841CD8B3EE8}" destId="{9C2733CE-B25F-4F11-A184-69672B72BC51}" srcOrd="7" destOrd="0" presId="urn:microsoft.com/office/officeart/2005/8/layout/equation1"/>
    <dgm:cxn modelId="{A34987F1-239D-417D-9E9D-8C9AB25FE3BE}" type="presParOf" srcId="{A1FE9687-5299-4461-8680-C841CD8B3EE8}" destId="{DF831854-BEC5-4D56-8890-A078D92A64B8}" srcOrd="8" destOrd="0" presId="urn:microsoft.com/office/officeart/2005/8/layout/equation1"/>
    <dgm:cxn modelId="{2607FABF-E119-4AA2-9833-ADE8695539AE}" type="presParOf" srcId="{A1FE9687-5299-4461-8680-C841CD8B3EE8}" destId="{C2B05816-2906-484E-A9CC-2DD3ADB1622C}" srcOrd="9" destOrd="0" presId="urn:microsoft.com/office/officeart/2005/8/layout/equation1"/>
    <dgm:cxn modelId="{8B69888F-9756-48F8-ACA2-F8275D4047C7}" type="presParOf" srcId="{A1FE9687-5299-4461-8680-C841CD8B3EE8}" destId="{793C10BC-EE01-4690-9D6B-64765EC3591B}" srcOrd="10" destOrd="0" presId="urn:microsoft.com/office/officeart/2005/8/layout/equation1"/>
    <dgm:cxn modelId="{FA58F31E-4444-47F2-B896-3ACACE8F8788}" type="presParOf" srcId="{A1FE9687-5299-4461-8680-C841CD8B3EE8}" destId="{9C693D66-C576-4915-AF53-50C1458EEDC1}" srcOrd="11" destOrd="0" presId="urn:microsoft.com/office/officeart/2005/8/layout/equation1"/>
    <dgm:cxn modelId="{5615B444-85D2-45D8-8C78-0D4AF6016735}" type="presParOf" srcId="{A1FE9687-5299-4461-8680-C841CD8B3EE8}" destId="{B19C6F19-B2F0-4554-B035-731F24B4A446}" srcOrd="12" destOrd="0" presId="urn:microsoft.com/office/officeart/2005/8/layout/equati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50499C7-CCC4-4CBB-999F-B4E016EA5E42}" type="doc">
      <dgm:prSet loTypeId="urn:microsoft.com/office/officeart/2005/8/layout/radial3" loCatId="cycle" qsTypeId="urn:microsoft.com/office/officeart/2005/8/quickstyle/simple2" qsCatId="simple" csTypeId="urn:microsoft.com/office/officeart/2005/8/colors/accent1_1" csCatId="accent1" phldr="1"/>
      <dgm:spPr/>
      <dgm:t>
        <a:bodyPr/>
        <a:lstStyle/>
        <a:p>
          <a:endParaRPr lang="fr-CA"/>
        </a:p>
      </dgm:t>
    </dgm:pt>
    <dgm:pt modelId="{41D13DF3-EA35-471A-AAEA-557A81B65CB2}">
      <dgm:prSet phldrT="[Texte]"/>
      <dgm:spPr/>
      <dgm:t>
        <a:bodyPr/>
        <a:lstStyle/>
        <a:p>
          <a:r>
            <a:rPr lang="fr-CA" dirty="0" smtClean="0"/>
            <a:t>A.C.</a:t>
          </a:r>
          <a:endParaRPr lang="fr-CA" dirty="0"/>
        </a:p>
      </dgm:t>
    </dgm:pt>
    <dgm:pt modelId="{F861AB7C-1865-4652-A58F-EB6EB0C4A31F}" type="parTrans" cxnId="{941212EC-2C0A-47D4-AC85-D2E3D6EDB6A7}">
      <dgm:prSet/>
      <dgm:spPr/>
      <dgm:t>
        <a:bodyPr/>
        <a:lstStyle/>
        <a:p>
          <a:endParaRPr lang="fr-CA"/>
        </a:p>
      </dgm:t>
    </dgm:pt>
    <dgm:pt modelId="{A1521D6A-C271-4D5E-9B8A-4D6698EEA2A0}" type="sibTrans" cxnId="{941212EC-2C0A-47D4-AC85-D2E3D6EDB6A7}">
      <dgm:prSet/>
      <dgm:spPr/>
      <dgm:t>
        <a:bodyPr/>
        <a:lstStyle/>
        <a:p>
          <a:endParaRPr lang="fr-CA"/>
        </a:p>
      </dgm:t>
    </dgm:pt>
    <dgm:pt modelId="{0AD83F70-60B0-4551-B5CF-3CC836A56E0B}">
      <dgm:prSet phldrT="[Texte]"/>
      <dgm:spPr/>
      <dgm:t>
        <a:bodyPr/>
        <a:lstStyle/>
        <a:p>
          <a:r>
            <a:rPr lang="fr-CA" dirty="0" smtClean="0"/>
            <a:t>La bonne chose</a:t>
          </a:r>
          <a:endParaRPr lang="fr-CA" dirty="0"/>
        </a:p>
      </dgm:t>
    </dgm:pt>
    <dgm:pt modelId="{10A64AEA-349A-42AB-8EE4-F28EB8175766}" type="parTrans" cxnId="{828EFF77-8FFE-445C-A656-6222AD1A97E2}">
      <dgm:prSet/>
      <dgm:spPr/>
      <dgm:t>
        <a:bodyPr/>
        <a:lstStyle/>
        <a:p>
          <a:endParaRPr lang="fr-CA"/>
        </a:p>
      </dgm:t>
    </dgm:pt>
    <dgm:pt modelId="{5AF23181-3F61-4C63-881C-913FAB4DF18F}" type="sibTrans" cxnId="{828EFF77-8FFE-445C-A656-6222AD1A97E2}">
      <dgm:prSet/>
      <dgm:spPr/>
      <dgm:t>
        <a:bodyPr/>
        <a:lstStyle/>
        <a:p>
          <a:endParaRPr lang="fr-CA"/>
        </a:p>
      </dgm:t>
    </dgm:pt>
    <dgm:pt modelId="{1750E72A-A69E-4F32-8D62-EBDBFDF56713}">
      <dgm:prSet phldrT="[Texte]"/>
      <dgm:spPr/>
      <dgm:t>
        <a:bodyPr/>
        <a:lstStyle/>
        <a:p>
          <a:r>
            <a:rPr lang="fr-CA" dirty="0" smtClean="0"/>
            <a:t>Au moment opportun</a:t>
          </a:r>
          <a:endParaRPr lang="fr-CA" dirty="0"/>
        </a:p>
      </dgm:t>
    </dgm:pt>
    <dgm:pt modelId="{CF56396F-45AD-416E-9550-65B6E6AFBF1D}" type="parTrans" cxnId="{AF165C56-3786-4FE0-944E-05214CAD2ED5}">
      <dgm:prSet/>
      <dgm:spPr/>
      <dgm:t>
        <a:bodyPr/>
        <a:lstStyle/>
        <a:p>
          <a:endParaRPr lang="fr-CA"/>
        </a:p>
      </dgm:t>
    </dgm:pt>
    <dgm:pt modelId="{37F3DB20-375C-4807-A5BF-DD3471DC20E9}" type="sibTrans" cxnId="{AF165C56-3786-4FE0-944E-05214CAD2ED5}">
      <dgm:prSet/>
      <dgm:spPr/>
      <dgm:t>
        <a:bodyPr/>
        <a:lstStyle/>
        <a:p>
          <a:endParaRPr lang="fr-CA"/>
        </a:p>
      </dgm:t>
    </dgm:pt>
    <dgm:pt modelId="{696F818B-C9D7-4E1E-90F4-174873DD986D}">
      <dgm:prSet phldrT="[Texte]"/>
      <dgm:spPr/>
      <dgm:t>
        <a:bodyPr/>
        <a:lstStyle/>
        <a:p>
          <a:r>
            <a:rPr lang="fr-CA" dirty="0" smtClean="0"/>
            <a:t>Pas plus, pas moins</a:t>
          </a:r>
          <a:endParaRPr lang="fr-CA" dirty="0"/>
        </a:p>
      </dgm:t>
    </dgm:pt>
    <dgm:pt modelId="{1A2C4560-C34C-44EB-B293-409F06A158E3}" type="parTrans" cxnId="{37D6A2AF-07E9-4D6B-A531-FB607729C194}">
      <dgm:prSet/>
      <dgm:spPr/>
      <dgm:t>
        <a:bodyPr/>
        <a:lstStyle/>
        <a:p>
          <a:endParaRPr lang="fr-CA"/>
        </a:p>
      </dgm:t>
    </dgm:pt>
    <dgm:pt modelId="{0C3FB69D-EE4D-4E93-8E8C-139384BDF75F}" type="sibTrans" cxnId="{37D6A2AF-07E9-4D6B-A531-FB607729C194}">
      <dgm:prSet/>
      <dgm:spPr/>
      <dgm:t>
        <a:bodyPr/>
        <a:lstStyle/>
        <a:p>
          <a:endParaRPr lang="fr-CA"/>
        </a:p>
      </dgm:t>
    </dgm:pt>
    <dgm:pt modelId="{A099656F-3ED4-4417-9B16-0D8F6FA5D9B6}">
      <dgm:prSet phldrT="[Texte]"/>
      <dgm:spPr/>
      <dgm:t>
        <a:bodyPr/>
        <a:lstStyle/>
        <a:p>
          <a:r>
            <a:rPr lang="fr-CA" dirty="0" smtClean="0"/>
            <a:t>Au bon endroit</a:t>
          </a:r>
          <a:endParaRPr lang="fr-CA" dirty="0"/>
        </a:p>
      </dgm:t>
    </dgm:pt>
    <dgm:pt modelId="{71BB63C1-893D-4B66-89EE-811DB7E81A28}" type="parTrans" cxnId="{64B581A8-116D-461B-92AA-ACBEBA131AA2}">
      <dgm:prSet/>
      <dgm:spPr/>
      <dgm:t>
        <a:bodyPr/>
        <a:lstStyle/>
        <a:p>
          <a:endParaRPr lang="fr-CA"/>
        </a:p>
      </dgm:t>
    </dgm:pt>
    <dgm:pt modelId="{FD896C05-9C06-408B-A1C1-462F24856B4E}" type="sibTrans" cxnId="{64B581A8-116D-461B-92AA-ACBEBA131AA2}">
      <dgm:prSet/>
      <dgm:spPr/>
      <dgm:t>
        <a:bodyPr/>
        <a:lstStyle/>
        <a:p>
          <a:endParaRPr lang="fr-CA"/>
        </a:p>
      </dgm:t>
    </dgm:pt>
    <dgm:pt modelId="{B7BBA1B7-1C4D-4404-ABC8-EFC823A61F3B}" type="pres">
      <dgm:prSet presAssocID="{150499C7-CCC4-4CBB-999F-B4E016EA5E42}" presName="composite" presStyleCnt="0">
        <dgm:presLayoutVars>
          <dgm:chMax val="1"/>
          <dgm:dir/>
          <dgm:resizeHandles val="exact"/>
        </dgm:presLayoutVars>
      </dgm:prSet>
      <dgm:spPr/>
      <dgm:t>
        <a:bodyPr/>
        <a:lstStyle/>
        <a:p>
          <a:endParaRPr lang="fr-CA"/>
        </a:p>
      </dgm:t>
    </dgm:pt>
    <dgm:pt modelId="{AF324F70-72AB-442A-9729-4CE64BF1A272}" type="pres">
      <dgm:prSet presAssocID="{150499C7-CCC4-4CBB-999F-B4E016EA5E42}" presName="radial" presStyleCnt="0">
        <dgm:presLayoutVars>
          <dgm:animLvl val="ctr"/>
        </dgm:presLayoutVars>
      </dgm:prSet>
      <dgm:spPr/>
      <dgm:t>
        <a:bodyPr/>
        <a:lstStyle/>
        <a:p>
          <a:endParaRPr lang="fr-CA"/>
        </a:p>
      </dgm:t>
    </dgm:pt>
    <dgm:pt modelId="{B972065C-C2D8-4113-9CC0-AC83F22D7F30}" type="pres">
      <dgm:prSet presAssocID="{41D13DF3-EA35-471A-AAEA-557A81B65CB2}" presName="centerShape" presStyleLbl="vennNode1" presStyleIdx="0" presStyleCnt="5"/>
      <dgm:spPr/>
      <dgm:t>
        <a:bodyPr/>
        <a:lstStyle/>
        <a:p>
          <a:endParaRPr lang="fr-CA"/>
        </a:p>
      </dgm:t>
    </dgm:pt>
    <dgm:pt modelId="{7B77924B-B9ED-4630-B154-2725551B308F}" type="pres">
      <dgm:prSet presAssocID="{0AD83F70-60B0-4551-B5CF-3CC836A56E0B}" presName="node" presStyleLbl="vennNode1" presStyleIdx="1" presStyleCnt="5">
        <dgm:presLayoutVars>
          <dgm:bulletEnabled val="1"/>
        </dgm:presLayoutVars>
      </dgm:prSet>
      <dgm:spPr/>
      <dgm:t>
        <a:bodyPr/>
        <a:lstStyle/>
        <a:p>
          <a:endParaRPr lang="fr-CA"/>
        </a:p>
      </dgm:t>
    </dgm:pt>
    <dgm:pt modelId="{009E9012-AC8F-4955-A827-E9EE0C2550AB}" type="pres">
      <dgm:prSet presAssocID="{1750E72A-A69E-4F32-8D62-EBDBFDF56713}" presName="node" presStyleLbl="vennNode1" presStyleIdx="2" presStyleCnt="5">
        <dgm:presLayoutVars>
          <dgm:bulletEnabled val="1"/>
        </dgm:presLayoutVars>
      </dgm:prSet>
      <dgm:spPr/>
      <dgm:t>
        <a:bodyPr/>
        <a:lstStyle/>
        <a:p>
          <a:endParaRPr lang="fr-CA"/>
        </a:p>
      </dgm:t>
    </dgm:pt>
    <dgm:pt modelId="{1FD8EAC4-A584-47C7-B8D0-6705CC0ACBCC}" type="pres">
      <dgm:prSet presAssocID="{A099656F-3ED4-4417-9B16-0D8F6FA5D9B6}" presName="node" presStyleLbl="vennNode1" presStyleIdx="3" presStyleCnt="5">
        <dgm:presLayoutVars>
          <dgm:bulletEnabled val="1"/>
        </dgm:presLayoutVars>
      </dgm:prSet>
      <dgm:spPr/>
      <dgm:t>
        <a:bodyPr/>
        <a:lstStyle/>
        <a:p>
          <a:endParaRPr lang="fr-CA"/>
        </a:p>
      </dgm:t>
    </dgm:pt>
    <dgm:pt modelId="{99E5C985-B84D-47E9-8BD4-EBA145EBB9D2}" type="pres">
      <dgm:prSet presAssocID="{696F818B-C9D7-4E1E-90F4-174873DD986D}" presName="node" presStyleLbl="vennNode1" presStyleIdx="4" presStyleCnt="5">
        <dgm:presLayoutVars>
          <dgm:bulletEnabled val="1"/>
        </dgm:presLayoutVars>
      </dgm:prSet>
      <dgm:spPr/>
      <dgm:t>
        <a:bodyPr/>
        <a:lstStyle/>
        <a:p>
          <a:endParaRPr lang="fr-CA"/>
        </a:p>
      </dgm:t>
    </dgm:pt>
  </dgm:ptLst>
  <dgm:cxnLst>
    <dgm:cxn modelId="{828EFF77-8FFE-445C-A656-6222AD1A97E2}" srcId="{41D13DF3-EA35-471A-AAEA-557A81B65CB2}" destId="{0AD83F70-60B0-4551-B5CF-3CC836A56E0B}" srcOrd="0" destOrd="0" parTransId="{10A64AEA-349A-42AB-8EE4-F28EB8175766}" sibTransId="{5AF23181-3F61-4C63-881C-913FAB4DF18F}"/>
    <dgm:cxn modelId="{CD65D013-A69E-4BA2-AA9E-9F2F94B2C664}" type="presOf" srcId="{0AD83F70-60B0-4551-B5CF-3CC836A56E0B}" destId="{7B77924B-B9ED-4630-B154-2725551B308F}" srcOrd="0" destOrd="0" presId="urn:microsoft.com/office/officeart/2005/8/layout/radial3"/>
    <dgm:cxn modelId="{5A534468-9E79-4F6D-A674-B89084C86094}" type="presOf" srcId="{696F818B-C9D7-4E1E-90F4-174873DD986D}" destId="{99E5C985-B84D-47E9-8BD4-EBA145EBB9D2}" srcOrd="0" destOrd="0" presId="urn:microsoft.com/office/officeart/2005/8/layout/radial3"/>
    <dgm:cxn modelId="{37D6A2AF-07E9-4D6B-A531-FB607729C194}" srcId="{41D13DF3-EA35-471A-AAEA-557A81B65CB2}" destId="{696F818B-C9D7-4E1E-90F4-174873DD986D}" srcOrd="3" destOrd="0" parTransId="{1A2C4560-C34C-44EB-B293-409F06A158E3}" sibTransId="{0C3FB69D-EE4D-4E93-8E8C-139384BDF75F}"/>
    <dgm:cxn modelId="{64B581A8-116D-461B-92AA-ACBEBA131AA2}" srcId="{41D13DF3-EA35-471A-AAEA-557A81B65CB2}" destId="{A099656F-3ED4-4417-9B16-0D8F6FA5D9B6}" srcOrd="2" destOrd="0" parTransId="{71BB63C1-893D-4B66-89EE-811DB7E81A28}" sibTransId="{FD896C05-9C06-408B-A1C1-462F24856B4E}"/>
    <dgm:cxn modelId="{564CCBA6-482B-4A06-B695-E174DFDB0550}" type="presOf" srcId="{41D13DF3-EA35-471A-AAEA-557A81B65CB2}" destId="{B972065C-C2D8-4113-9CC0-AC83F22D7F30}" srcOrd="0" destOrd="0" presId="urn:microsoft.com/office/officeart/2005/8/layout/radial3"/>
    <dgm:cxn modelId="{941212EC-2C0A-47D4-AC85-D2E3D6EDB6A7}" srcId="{150499C7-CCC4-4CBB-999F-B4E016EA5E42}" destId="{41D13DF3-EA35-471A-AAEA-557A81B65CB2}" srcOrd="0" destOrd="0" parTransId="{F861AB7C-1865-4652-A58F-EB6EB0C4A31F}" sibTransId="{A1521D6A-C271-4D5E-9B8A-4D6698EEA2A0}"/>
    <dgm:cxn modelId="{13F39DEB-042A-4F21-9E6B-68D5FF288F9E}" type="presOf" srcId="{1750E72A-A69E-4F32-8D62-EBDBFDF56713}" destId="{009E9012-AC8F-4955-A827-E9EE0C2550AB}" srcOrd="0" destOrd="0" presId="urn:microsoft.com/office/officeart/2005/8/layout/radial3"/>
    <dgm:cxn modelId="{AF165C56-3786-4FE0-944E-05214CAD2ED5}" srcId="{41D13DF3-EA35-471A-AAEA-557A81B65CB2}" destId="{1750E72A-A69E-4F32-8D62-EBDBFDF56713}" srcOrd="1" destOrd="0" parTransId="{CF56396F-45AD-416E-9550-65B6E6AFBF1D}" sibTransId="{37F3DB20-375C-4807-A5BF-DD3471DC20E9}"/>
    <dgm:cxn modelId="{F8363440-2688-4D21-B01D-A63FEB5B72BD}" type="presOf" srcId="{150499C7-CCC4-4CBB-999F-B4E016EA5E42}" destId="{B7BBA1B7-1C4D-4404-ABC8-EFC823A61F3B}" srcOrd="0" destOrd="0" presId="urn:microsoft.com/office/officeart/2005/8/layout/radial3"/>
    <dgm:cxn modelId="{B4746B98-8572-4A3A-9503-4A4E9D8F1562}" type="presOf" srcId="{A099656F-3ED4-4417-9B16-0D8F6FA5D9B6}" destId="{1FD8EAC4-A584-47C7-B8D0-6705CC0ACBCC}" srcOrd="0" destOrd="0" presId="urn:microsoft.com/office/officeart/2005/8/layout/radial3"/>
    <dgm:cxn modelId="{AEFCB354-279E-4B7F-B166-E4001E164A32}" type="presParOf" srcId="{B7BBA1B7-1C4D-4404-ABC8-EFC823A61F3B}" destId="{AF324F70-72AB-442A-9729-4CE64BF1A272}" srcOrd="0" destOrd="0" presId="urn:microsoft.com/office/officeart/2005/8/layout/radial3"/>
    <dgm:cxn modelId="{43DDF07D-CC20-4BD8-B3F7-A04974DC1A3B}" type="presParOf" srcId="{AF324F70-72AB-442A-9729-4CE64BF1A272}" destId="{B972065C-C2D8-4113-9CC0-AC83F22D7F30}" srcOrd="0" destOrd="0" presId="urn:microsoft.com/office/officeart/2005/8/layout/radial3"/>
    <dgm:cxn modelId="{F024A795-EB2E-4BF0-B9CC-94F9FB834DDE}" type="presParOf" srcId="{AF324F70-72AB-442A-9729-4CE64BF1A272}" destId="{7B77924B-B9ED-4630-B154-2725551B308F}" srcOrd="1" destOrd="0" presId="urn:microsoft.com/office/officeart/2005/8/layout/radial3"/>
    <dgm:cxn modelId="{BDCA0FD7-7367-46CF-910E-FD1892322184}" type="presParOf" srcId="{AF324F70-72AB-442A-9729-4CE64BF1A272}" destId="{009E9012-AC8F-4955-A827-E9EE0C2550AB}" srcOrd="2" destOrd="0" presId="urn:microsoft.com/office/officeart/2005/8/layout/radial3"/>
    <dgm:cxn modelId="{4862A8A7-3066-4FDB-B765-FCCE4833F4D0}" type="presParOf" srcId="{AF324F70-72AB-442A-9729-4CE64BF1A272}" destId="{1FD8EAC4-A584-47C7-B8D0-6705CC0ACBCC}" srcOrd="3" destOrd="0" presId="urn:microsoft.com/office/officeart/2005/8/layout/radial3"/>
    <dgm:cxn modelId="{3B9D2E3B-F8C4-4F6B-AE88-4D44AA8013D4}" type="presParOf" srcId="{AF324F70-72AB-442A-9729-4CE64BF1A272}" destId="{99E5C985-B84D-47E9-8BD4-EBA145EBB9D2}" srcOrd="4" destOrd="0" presId="urn:microsoft.com/office/officeart/2005/8/layout/radial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6C4451-33D9-4EC3-ABC3-370B859A4D41}">
      <dsp:nvSpPr>
        <dsp:cNvPr id="0" name=""/>
        <dsp:cNvSpPr/>
      </dsp:nvSpPr>
      <dsp:spPr>
        <a:xfrm>
          <a:off x="4751" y="326391"/>
          <a:ext cx="1320031" cy="132003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fr-CA" sz="2300" kern="1200" dirty="0" smtClean="0">
              <a:latin typeface="Arial"/>
              <a:cs typeface="Arial"/>
            </a:rPr>
            <a:t>↑ </a:t>
          </a:r>
          <a:r>
            <a:rPr lang="fr-CA" sz="2300" kern="1200" dirty="0" smtClean="0"/>
            <a:t>Qualité</a:t>
          </a:r>
          <a:endParaRPr lang="fr-CA" sz="2300" kern="1200" dirty="0"/>
        </a:p>
      </dsp:txBody>
      <dsp:txXfrm>
        <a:off x="198065" y="519705"/>
        <a:ext cx="933403" cy="933403"/>
      </dsp:txXfrm>
    </dsp:sp>
    <dsp:sp modelId="{7E2F3E23-D61A-4AA2-98BD-F7FDBD19FA8E}">
      <dsp:nvSpPr>
        <dsp:cNvPr id="0" name=""/>
        <dsp:cNvSpPr/>
      </dsp:nvSpPr>
      <dsp:spPr>
        <a:xfrm>
          <a:off x="1431968" y="603598"/>
          <a:ext cx="765618" cy="765618"/>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fr-CA" sz="1200" kern="1200"/>
        </a:p>
      </dsp:txBody>
      <dsp:txXfrm>
        <a:off x="1533451" y="896370"/>
        <a:ext cx="562652" cy="180074"/>
      </dsp:txXfrm>
    </dsp:sp>
    <dsp:sp modelId="{0F52A49F-7941-4A9F-8E09-31CF25D1D829}">
      <dsp:nvSpPr>
        <dsp:cNvPr id="0" name=""/>
        <dsp:cNvSpPr/>
      </dsp:nvSpPr>
      <dsp:spPr>
        <a:xfrm>
          <a:off x="2304773" y="326391"/>
          <a:ext cx="1320031" cy="132003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fr-CA" sz="2300" kern="1200" dirty="0" smtClean="0">
              <a:latin typeface="Arial"/>
              <a:cs typeface="Arial"/>
            </a:rPr>
            <a:t>↓ </a:t>
          </a:r>
          <a:r>
            <a:rPr lang="fr-CA" sz="2300" kern="1200" dirty="0" smtClean="0"/>
            <a:t>Coûts</a:t>
          </a:r>
          <a:endParaRPr lang="fr-CA" sz="2300" kern="1200" dirty="0"/>
        </a:p>
      </dsp:txBody>
      <dsp:txXfrm>
        <a:off x="2498087" y="519705"/>
        <a:ext cx="933403" cy="933403"/>
      </dsp:txXfrm>
    </dsp:sp>
    <dsp:sp modelId="{8C08B0D7-5B7F-4EEF-8780-C4A80C8CD91A}">
      <dsp:nvSpPr>
        <dsp:cNvPr id="0" name=""/>
        <dsp:cNvSpPr/>
      </dsp:nvSpPr>
      <dsp:spPr>
        <a:xfrm>
          <a:off x="3731990" y="603598"/>
          <a:ext cx="765618" cy="765618"/>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fr-CA" sz="1200" kern="1200"/>
        </a:p>
      </dsp:txBody>
      <dsp:txXfrm>
        <a:off x="3833473" y="896370"/>
        <a:ext cx="562652" cy="180074"/>
      </dsp:txXfrm>
    </dsp:sp>
    <dsp:sp modelId="{DF831854-BEC5-4D56-8890-A078D92A64B8}">
      <dsp:nvSpPr>
        <dsp:cNvPr id="0" name=""/>
        <dsp:cNvSpPr/>
      </dsp:nvSpPr>
      <dsp:spPr>
        <a:xfrm>
          <a:off x="4604795" y="326391"/>
          <a:ext cx="1320031" cy="132003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fr-CA" sz="2300" kern="1200" dirty="0" smtClean="0">
              <a:latin typeface="Arial"/>
              <a:cs typeface="Arial"/>
            </a:rPr>
            <a:t>↓ </a:t>
          </a:r>
          <a:r>
            <a:rPr lang="fr-CA" sz="2300" kern="1200" dirty="0" smtClean="0"/>
            <a:t>Délais</a:t>
          </a:r>
          <a:endParaRPr lang="fr-CA" sz="2300" kern="1200" dirty="0"/>
        </a:p>
      </dsp:txBody>
      <dsp:txXfrm>
        <a:off x="4798109" y="519705"/>
        <a:ext cx="933403" cy="933403"/>
      </dsp:txXfrm>
    </dsp:sp>
    <dsp:sp modelId="{793C10BC-EE01-4690-9D6B-64765EC3591B}">
      <dsp:nvSpPr>
        <dsp:cNvPr id="0" name=""/>
        <dsp:cNvSpPr/>
      </dsp:nvSpPr>
      <dsp:spPr>
        <a:xfrm>
          <a:off x="6032013" y="603598"/>
          <a:ext cx="765618" cy="765618"/>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fr-CA" sz="1800" kern="1200"/>
        </a:p>
      </dsp:txBody>
      <dsp:txXfrm>
        <a:off x="6133496" y="761315"/>
        <a:ext cx="562652" cy="450184"/>
      </dsp:txXfrm>
    </dsp:sp>
    <dsp:sp modelId="{B19C6F19-B2F0-4554-B035-731F24B4A446}">
      <dsp:nvSpPr>
        <dsp:cNvPr id="0" name=""/>
        <dsp:cNvSpPr/>
      </dsp:nvSpPr>
      <dsp:spPr>
        <a:xfrm>
          <a:off x="6904817" y="326391"/>
          <a:ext cx="1320031" cy="132003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fr-CA" sz="2300" kern="1200" dirty="0" smtClean="0">
              <a:latin typeface="Arial"/>
              <a:cs typeface="Arial"/>
            </a:rPr>
            <a:t>↑</a:t>
          </a:r>
          <a:r>
            <a:rPr lang="fr-CA" sz="2300" kern="1200" dirty="0" smtClean="0"/>
            <a:t>Profit</a:t>
          </a:r>
          <a:endParaRPr lang="fr-CA" sz="2300" kern="1200" dirty="0"/>
        </a:p>
      </dsp:txBody>
      <dsp:txXfrm>
        <a:off x="7098131" y="519705"/>
        <a:ext cx="933403" cy="9334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72065C-C2D8-4113-9CC0-AC83F22D7F30}">
      <dsp:nvSpPr>
        <dsp:cNvPr id="0" name=""/>
        <dsp:cNvSpPr/>
      </dsp:nvSpPr>
      <dsp:spPr>
        <a:xfrm>
          <a:off x="2859552" y="1007733"/>
          <a:ext cx="2510495" cy="2510495"/>
        </a:xfrm>
        <a:prstGeom prst="ellipse">
          <a:avLst/>
        </a:prstGeom>
        <a:solidFill>
          <a:schemeClr val="lt1">
            <a:alpha val="50000"/>
            <a:hueOff val="0"/>
            <a:satOff val="0"/>
            <a:lumOff val="0"/>
            <a:alphaOff val="0"/>
          </a:schemeClr>
        </a:solidFill>
        <a:ln w="3810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r>
            <a:rPr lang="fr-CA" sz="6500" kern="1200" dirty="0" smtClean="0"/>
            <a:t>A.C.</a:t>
          </a:r>
          <a:endParaRPr lang="fr-CA" sz="6500" kern="1200" dirty="0"/>
        </a:p>
      </dsp:txBody>
      <dsp:txXfrm>
        <a:off x="3227205" y="1375386"/>
        <a:ext cx="1775189" cy="1775189"/>
      </dsp:txXfrm>
    </dsp:sp>
    <dsp:sp modelId="{7B77924B-B9ED-4630-B154-2725551B308F}">
      <dsp:nvSpPr>
        <dsp:cNvPr id="0" name=""/>
        <dsp:cNvSpPr/>
      </dsp:nvSpPr>
      <dsp:spPr>
        <a:xfrm>
          <a:off x="3487176" y="448"/>
          <a:ext cx="1255247" cy="1255247"/>
        </a:xfrm>
        <a:prstGeom prst="ellipse">
          <a:avLst/>
        </a:prstGeom>
        <a:solidFill>
          <a:schemeClr val="lt1">
            <a:alpha val="50000"/>
            <a:hueOff val="0"/>
            <a:satOff val="0"/>
            <a:lumOff val="0"/>
            <a:alphaOff val="0"/>
          </a:schemeClr>
        </a:solidFill>
        <a:ln w="3810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fr-CA" sz="1700" kern="1200" dirty="0" smtClean="0"/>
            <a:t>La bonne chose</a:t>
          </a:r>
          <a:endParaRPr lang="fr-CA" sz="1700" kern="1200" dirty="0"/>
        </a:p>
      </dsp:txBody>
      <dsp:txXfrm>
        <a:off x="3671003" y="184275"/>
        <a:ext cx="887593" cy="887593"/>
      </dsp:txXfrm>
    </dsp:sp>
    <dsp:sp modelId="{009E9012-AC8F-4955-A827-E9EE0C2550AB}">
      <dsp:nvSpPr>
        <dsp:cNvPr id="0" name=""/>
        <dsp:cNvSpPr/>
      </dsp:nvSpPr>
      <dsp:spPr>
        <a:xfrm>
          <a:off x="5122085" y="1635357"/>
          <a:ext cx="1255247" cy="1255247"/>
        </a:xfrm>
        <a:prstGeom prst="ellipse">
          <a:avLst/>
        </a:prstGeom>
        <a:solidFill>
          <a:schemeClr val="lt1">
            <a:alpha val="50000"/>
            <a:hueOff val="0"/>
            <a:satOff val="0"/>
            <a:lumOff val="0"/>
            <a:alphaOff val="0"/>
          </a:schemeClr>
        </a:solidFill>
        <a:ln w="3810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fr-CA" sz="1700" kern="1200" dirty="0" smtClean="0"/>
            <a:t>Au moment opportun</a:t>
          </a:r>
          <a:endParaRPr lang="fr-CA" sz="1700" kern="1200" dirty="0"/>
        </a:p>
      </dsp:txBody>
      <dsp:txXfrm>
        <a:off x="5305912" y="1819184"/>
        <a:ext cx="887593" cy="887593"/>
      </dsp:txXfrm>
    </dsp:sp>
    <dsp:sp modelId="{1FD8EAC4-A584-47C7-B8D0-6705CC0ACBCC}">
      <dsp:nvSpPr>
        <dsp:cNvPr id="0" name=""/>
        <dsp:cNvSpPr/>
      </dsp:nvSpPr>
      <dsp:spPr>
        <a:xfrm>
          <a:off x="3487176" y="3270267"/>
          <a:ext cx="1255247" cy="1255247"/>
        </a:xfrm>
        <a:prstGeom prst="ellipse">
          <a:avLst/>
        </a:prstGeom>
        <a:solidFill>
          <a:schemeClr val="lt1">
            <a:alpha val="50000"/>
            <a:hueOff val="0"/>
            <a:satOff val="0"/>
            <a:lumOff val="0"/>
            <a:alphaOff val="0"/>
          </a:schemeClr>
        </a:solidFill>
        <a:ln w="3810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fr-CA" sz="1700" kern="1200" dirty="0" smtClean="0"/>
            <a:t>Au bon endroit</a:t>
          </a:r>
          <a:endParaRPr lang="fr-CA" sz="1700" kern="1200" dirty="0"/>
        </a:p>
      </dsp:txBody>
      <dsp:txXfrm>
        <a:off x="3671003" y="3454094"/>
        <a:ext cx="887593" cy="887593"/>
      </dsp:txXfrm>
    </dsp:sp>
    <dsp:sp modelId="{99E5C985-B84D-47E9-8BD4-EBA145EBB9D2}">
      <dsp:nvSpPr>
        <dsp:cNvPr id="0" name=""/>
        <dsp:cNvSpPr/>
      </dsp:nvSpPr>
      <dsp:spPr>
        <a:xfrm>
          <a:off x="1852266" y="1635357"/>
          <a:ext cx="1255247" cy="1255247"/>
        </a:xfrm>
        <a:prstGeom prst="ellipse">
          <a:avLst/>
        </a:prstGeom>
        <a:solidFill>
          <a:schemeClr val="lt1">
            <a:alpha val="50000"/>
            <a:hueOff val="0"/>
            <a:satOff val="0"/>
            <a:lumOff val="0"/>
            <a:alphaOff val="0"/>
          </a:schemeClr>
        </a:solidFill>
        <a:ln w="3810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fr-CA" sz="1700" kern="1200" dirty="0" smtClean="0"/>
            <a:t>Pas plus, pas moins</a:t>
          </a:r>
          <a:endParaRPr lang="fr-CA" sz="1700" kern="1200" dirty="0"/>
        </a:p>
      </dsp:txBody>
      <dsp:txXfrm>
        <a:off x="2036093" y="1819184"/>
        <a:ext cx="887593" cy="887593"/>
      </dsp:txXfrm>
    </dsp:sp>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CA"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98813D-DFFB-494D-A096-93D30C0A71F8}" type="datetimeFigureOut">
              <a:rPr lang="fr-CA" smtClean="0"/>
              <a:t>2014-06-25</a:t>
            </a:fld>
            <a:endParaRPr lang="fr-CA"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CA"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CA"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CDA5E3-BAF5-4398-980F-30C90C84EB8A}" type="slidenum">
              <a:rPr lang="fr-CA" smtClean="0"/>
              <a:t>‹N°›</a:t>
            </a:fld>
            <a:endParaRPr lang="fr-CA" dirty="0"/>
          </a:p>
        </p:txBody>
      </p:sp>
    </p:spTree>
    <p:extLst>
      <p:ext uri="{BB962C8B-B14F-4D97-AF65-F5344CB8AC3E}">
        <p14:creationId xmlns:p14="http://schemas.microsoft.com/office/powerpoint/2010/main" val="93279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smtClean="0"/>
              <a:t>Dans l’industrie</a:t>
            </a:r>
            <a:r>
              <a:rPr lang="fr-CA" baseline="0" dirty="0" smtClean="0"/>
              <a:t> la performance se calcul beaucoup en termes de profits et du client satisfait. Elle dépend essentiellement de la qualité, des couts et des délais. Et ces critères dépendent aussi de l’environnement de travail et de la sécurité. La recette est assez simple</a:t>
            </a:r>
          </a:p>
          <a:p>
            <a:r>
              <a:rPr lang="fr-CA" baseline="0" dirty="0" smtClean="0"/>
              <a:t>En santé mentale c’est la même chose. Si on fait plus de qualité, on diminue les coûts et qu’on réduit les délais… L’usager ou le patient est satisfait et le gouvernement fait des économies.</a:t>
            </a:r>
          </a:p>
          <a:p>
            <a:r>
              <a:rPr lang="fr-CA" dirty="0" smtClean="0"/>
              <a:t>Il</a:t>
            </a:r>
            <a:r>
              <a:rPr lang="fr-CA" baseline="0" dirty="0" smtClean="0"/>
              <a:t> faut contextualiser les concepts un peu…</a:t>
            </a:r>
            <a:endParaRPr lang="fr-CA" dirty="0"/>
          </a:p>
        </p:txBody>
      </p:sp>
      <p:sp>
        <p:nvSpPr>
          <p:cNvPr id="4" name="Espace réservé du numéro de diapositive 3"/>
          <p:cNvSpPr>
            <a:spLocks noGrp="1"/>
          </p:cNvSpPr>
          <p:nvPr>
            <p:ph type="sldNum" sz="quarter" idx="10"/>
          </p:nvPr>
        </p:nvSpPr>
        <p:spPr/>
        <p:txBody>
          <a:bodyPr/>
          <a:lstStyle/>
          <a:p>
            <a:fld id="{3CCDA5E3-BAF5-4398-980F-30C90C84EB8A}" type="slidenum">
              <a:rPr lang="fr-CA" smtClean="0"/>
              <a:t>2</a:t>
            </a:fld>
            <a:endParaRPr lang="fr-CA"/>
          </a:p>
        </p:txBody>
      </p:sp>
    </p:spTree>
    <p:extLst>
      <p:ext uri="{BB962C8B-B14F-4D97-AF65-F5344CB8AC3E}">
        <p14:creationId xmlns:p14="http://schemas.microsoft.com/office/powerpoint/2010/main" val="9033231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smtClean="0"/>
              <a:t>On cherche à faire quoi?</a:t>
            </a:r>
            <a:endParaRPr lang="fr-CA" dirty="0"/>
          </a:p>
        </p:txBody>
      </p:sp>
      <p:sp>
        <p:nvSpPr>
          <p:cNvPr id="4" name="Espace réservé du numéro de diapositive 3"/>
          <p:cNvSpPr>
            <a:spLocks noGrp="1"/>
          </p:cNvSpPr>
          <p:nvPr>
            <p:ph type="sldNum" sz="quarter" idx="10"/>
          </p:nvPr>
        </p:nvSpPr>
        <p:spPr/>
        <p:txBody>
          <a:bodyPr/>
          <a:lstStyle/>
          <a:p>
            <a:fld id="{3CCDA5E3-BAF5-4398-980F-30C90C84EB8A}" type="slidenum">
              <a:rPr lang="fr-CA" smtClean="0"/>
              <a:t>11</a:t>
            </a:fld>
            <a:endParaRPr lang="fr-CA"/>
          </a:p>
        </p:txBody>
      </p:sp>
    </p:spTree>
    <p:extLst>
      <p:ext uri="{BB962C8B-B14F-4D97-AF65-F5344CB8AC3E}">
        <p14:creationId xmlns:p14="http://schemas.microsoft.com/office/powerpoint/2010/main" val="18252498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smtClean="0"/>
              <a:t>Attention à ce qui est obligatoire,</a:t>
            </a:r>
            <a:r>
              <a:rPr lang="fr-CA" baseline="0" dirty="0" smtClean="0"/>
              <a:t> mais non essentielle pour contribuer directement à l’amélioration de la condition du patient/client. </a:t>
            </a:r>
          </a:p>
          <a:p>
            <a:r>
              <a:rPr lang="fr-CA" baseline="0" dirty="0" smtClean="0"/>
              <a:t>On veut rediriger notre temps sur ce qui est essentiel et éliminer le reste.</a:t>
            </a:r>
          </a:p>
          <a:p>
            <a:r>
              <a:rPr lang="fr-CA" baseline="0" dirty="0" smtClean="0"/>
              <a:t>Qu’est-ce que dérange avec ça? Les scores faibles, la variabilité du concept, la confrontation avec les processus actuels, l’impression de renvoyer la balle.</a:t>
            </a:r>
          </a:p>
          <a:p>
            <a:r>
              <a:rPr lang="fr-CA" baseline="0" dirty="0" smtClean="0"/>
              <a:t>Quelle est votre relation avec la VA/NVA?</a:t>
            </a:r>
          </a:p>
          <a:p>
            <a:r>
              <a:rPr lang="fr-CA" baseline="0" dirty="0" smtClean="0"/>
              <a:t>Pourquoi se pencher vers la VA/NVA par exemple? Par défaut…Avez-vous mieux? Sinon, c’est un moyen d’analyser un processus pour réfléchir sur des moyens de redistribuer le temps des gens. On ne court pas plus vite. On se </a:t>
            </a:r>
            <a:r>
              <a:rPr lang="fr-CA" baseline="0" dirty="0" err="1" smtClean="0"/>
              <a:t>re</a:t>
            </a:r>
            <a:r>
              <a:rPr lang="fr-CA" baseline="0" dirty="0" smtClean="0"/>
              <a:t> tourne pas tout de suite vers l’ajout de ressources en courant le risque que nous ayons juste plus de monde qui font de la NVA. </a:t>
            </a:r>
          </a:p>
          <a:p>
            <a:r>
              <a:rPr lang="fr-CA" baseline="0" dirty="0" smtClean="0"/>
              <a:t>Comme avoir plus de hamster dans la roue. Ils font tous du sur place.</a:t>
            </a:r>
          </a:p>
          <a:p>
            <a:endParaRPr lang="fr-CA" baseline="0" dirty="0" smtClean="0"/>
          </a:p>
        </p:txBody>
      </p:sp>
      <p:sp>
        <p:nvSpPr>
          <p:cNvPr id="4" name="Espace réservé du numéro de diapositive 3"/>
          <p:cNvSpPr>
            <a:spLocks noGrp="1"/>
          </p:cNvSpPr>
          <p:nvPr>
            <p:ph type="sldNum" sz="quarter" idx="10"/>
          </p:nvPr>
        </p:nvSpPr>
        <p:spPr/>
        <p:txBody>
          <a:bodyPr/>
          <a:lstStyle/>
          <a:p>
            <a:fld id="{3CCDA5E3-BAF5-4398-980F-30C90C84EB8A}" type="slidenum">
              <a:rPr lang="fr-CA" smtClean="0"/>
              <a:t>12</a:t>
            </a:fld>
            <a:endParaRPr lang="fr-CA"/>
          </a:p>
        </p:txBody>
      </p:sp>
    </p:spTree>
    <p:extLst>
      <p:ext uri="{BB962C8B-B14F-4D97-AF65-F5344CB8AC3E}">
        <p14:creationId xmlns:p14="http://schemas.microsoft.com/office/powerpoint/2010/main" val="11639611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smtClean="0"/>
              <a:t>La chasse</a:t>
            </a:r>
            <a:r>
              <a:rPr lang="fr-CA" baseline="0" dirty="0" smtClean="0"/>
              <a:t> au gaspillage. </a:t>
            </a:r>
            <a:r>
              <a:rPr lang="fr-CA" dirty="0" smtClean="0"/>
              <a:t>Pourquoi éliminer les gaspillages? Pour satisfaire le</a:t>
            </a:r>
            <a:r>
              <a:rPr lang="fr-CA" baseline="0" dirty="0" smtClean="0"/>
              <a:t> patient, pour se libérer du temps et l’investir ailleurs.</a:t>
            </a:r>
          </a:p>
          <a:p>
            <a:r>
              <a:rPr lang="fr-CA" dirty="0" smtClean="0"/>
              <a:t>Gaspillages pour</a:t>
            </a:r>
            <a:r>
              <a:rPr lang="fr-CA" baseline="0" dirty="0" smtClean="0"/>
              <a:t> faire quoi. Pour donner du détail à votre NVA. Pour orienter vos actions d’amélioration continue. Quand on tombe dans l’opérationnel l’</a:t>
            </a:r>
            <a:r>
              <a:rPr lang="fr-CA" baseline="0" dirty="0" err="1" smtClean="0"/>
              <a:t>a.c</a:t>
            </a:r>
            <a:r>
              <a:rPr lang="fr-CA" baseline="0" dirty="0" smtClean="0"/>
              <a:t>. et ses pendants offrent des outils des techniques qui vont répondre à ses éléments plus précis.</a:t>
            </a:r>
          </a:p>
          <a:p>
            <a:r>
              <a:rPr lang="fr-CA" dirty="0" smtClean="0"/>
              <a:t>Ça</a:t>
            </a:r>
            <a:r>
              <a:rPr lang="fr-CA" baseline="0" dirty="0" smtClean="0"/>
              <a:t> veut dire quoi les gaspillages?</a:t>
            </a:r>
          </a:p>
          <a:p>
            <a:r>
              <a:rPr lang="fr-CA" baseline="0" dirty="0" smtClean="0"/>
              <a:t>Défauts: Erreurs, non qualité, demande de service au mauvais service, une omission au dossier qui engendre une erreur, dossier incomplet qui empêche la progression fluide.</a:t>
            </a:r>
          </a:p>
          <a:p>
            <a:r>
              <a:rPr lang="fr-CA" baseline="0" dirty="0" smtClean="0"/>
              <a:t>Sur production: en faire trop, continuer quand l’objectif du plan d’intervention par exemple est atteint.</a:t>
            </a:r>
          </a:p>
          <a:p>
            <a:r>
              <a:rPr lang="fr-CA" baseline="0" dirty="0" smtClean="0"/>
              <a:t>Processus inapproprié: En faire plus que le client en demande, aller au devant des supposé problèmes. </a:t>
            </a:r>
          </a:p>
          <a:p>
            <a:r>
              <a:rPr lang="fr-CA" baseline="0" dirty="0" smtClean="0"/>
              <a:t>Phénomène de </a:t>
            </a:r>
            <a:r>
              <a:rPr lang="fr-CA" baseline="0" dirty="0" err="1" smtClean="0"/>
              <a:t>surqualité</a:t>
            </a:r>
            <a:r>
              <a:rPr lang="fr-CA" baseline="0" dirty="0" smtClean="0"/>
              <a:t> en soins et services: corde sensible, surtout au nom de la prévention.</a:t>
            </a:r>
          </a:p>
          <a:p>
            <a:r>
              <a:rPr lang="fr-CA" baseline="0" dirty="0" smtClean="0"/>
              <a:t>Inventaires: liste d’attente c’est un inventaire de dossiers en attentes. Il y a un coût à gérer des inventaires, il faut répondre au personnes qui attendent.</a:t>
            </a:r>
          </a:p>
          <a:p>
            <a:r>
              <a:rPr lang="fr-CA" baseline="0" dirty="0" smtClean="0"/>
              <a:t>Attente: Délais et attente, il y a une part de perception. </a:t>
            </a:r>
          </a:p>
          <a:p>
            <a:r>
              <a:rPr lang="fr-CA" baseline="0" dirty="0" smtClean="0"/>
              <a:t>Transport, mouvement: patient que pour les documents qui le concerne. Pensez au temps perdu en travaillant avec le papier.</a:t>
            </a:r>
          </a:p>
          <a:p>
            <a:r>
              <a:rPr lang="fr-CA" baseline="0" dirty="0" smtClean="0"/>
              <a:t>Pourquoi travailler avec les gaspillages pour donner une idée de quoi faire en limitant les risques de créer pire par la bande.</a:t>
            </a:r>
            <a:endParaRPr lang="fr-CA" dirty="0"/>
          </a:p>
        </p:txBody>
      </p:sp>
      <p:sp>
        <p:nvSpPr>
          <p:cNvPr id="4" name="Espace réservé du numéro de diapositive 3"/>
          <p:cNvSpPr>
            <a:spLocks noGrp="1"/>
          </p:cNvSpPr>
          <p:nvPr>
            <p:ph type="sldNum" sz="quarter" idx="10"/>
          </p:nvPr>
        </p:nvSpPr>
        <p:spPr/>
        <p:txBody>
          <a:bodyPr/>
          <a:lstStyle/>
          <a:p>
            <a:fld id="{3CCDA5E3-BAF5-4398-980F-30C90C84EB8A}" type="slidenum">
              <a:rPr lang="fr-CA" smtClean="0"/>
              <a:t>13</a:t>
            </a:fld>
            <a:endParaRPr lang="fr-CA"/>
          </a:p>
        </p:txBody>
      </p:sp>
    </p:spTree>
    <p:extLst>
      <p:ext uri="{BB962C8B-B14F-4D97-AF65-F5344CB8AC3E}">
        <p14:creationId xmlns:p14="http://schemas.microsoft.com/office/powerpoint/2010/main" val="42676935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smtClean="0"/>
              <a:t>C’est outils là cherche à contribuer à la création</a:t>
            </a:r>
            <a:r>
              <a:rPr lang="fr-CA" baseline="0" dirty="0" smtClean="0"/>
              <a:t> de valeur et à l’élimination des gaspillages. En avez-vous utilisé? Lesquels? Ça marche?</a:t>
            </a:r>
          </a:p>
          <a:p>
            <a:r>
              <a:rPr lang="fr-CA" baseline="0" dirty="0" smtClean="0"/>
              <a:t>Plusieurs types d’activités qui n’ont pas toutes à être abordées comme des projets.</a:t>
            </a:r>
          </a:p>
          <a:p>
            <a:r>
              <a:rPr lang="fr-CA" baseline="0" dirty="0" smtClean="0"/>
              <a:t>Pourquoi ces outils là. Parce que certains se font dans un contexte plus restreint lorsque les attentes sont plus modérées. Il s’introduisent plus facilement dans le quotidien.</a:t>
            </a:r>
          </a:p>
          <a:p>
            <a:endParaRPr lang="fr-CA" dirty="0"/>
          </a:p>
        </p:txBody>
      </p:sp>
      <p:sp>
        <p:nvSpPr>
          <p:cNvPr id="4" name="Espace réservé du numéro de diapositive 3"/>
          <p:cNvSpPr>
            <a:spLocks noGrp="1"/>
          </p:cNvSpPr>
          <p:nvPr>
            <p:ph type="sldNum" sz="quarter" idx="10"/>
          </p:nvPr>
        </p:nvSpPr>
        <p:spPr/>
        <p:txBody>
          <a:bodyPr/>
          <a:lstStyle/>
          <a:p>
            <a:fld id="{3CCDA5E3-BAF5-4398-980F-30C90C84EB8A}" type="slidenum">
              <a:rPr lang="fr-CA" smtClean="0"/>
              <a:t>14</a:t>
            </a:fld>
            <a:endParaRPr lang="fr-CA"/>
          </a:p>
        </p:txBody>
      </p:sp>
    </p:spTree>
    <p:extLst>
      <p:ext uri="{BB962C8B-B14F-4D97-AF65-F5344CB8AC3E}">
        <p14:creationId xmlns:p14="http://schemas.microsoft.com/office/powerpoint/2010/main" val="34538216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smtClean="0"/>
              <a:t>La performance</a:t>
            </a:r>
            <a:r>
              <a:rPr lang="fr-CA" baseline="0" dirty="0" smtClean="0"/>
              <a:t> cache les préoccupations de plusieurs personnes.</a:t>
            </a:r>
            <a:endParaRPr lang="fr-CA" dirty="0" smtClean="0"/>
          </a:p>
          <a:p>
            <a:r>
              <a:rPr lang="fr-CA" dirty="0" smtClean="0"/>
              <a:t>A.C.</a:t>
            </a:r>
            <a:r>
              <a:rPr lang="fr-CA" baseline="0" dirty="0" smtClean="0"/>
              <a:t> propose des principes, des outils, des méthodes pour aider les gens à s’organiser. On est moins laissé à son intuition, à l’improvisation.</a:t>
            </a:r>
          </a:p>
          <a:p>
            <a:r>
              <a:rPr lang="fr-CA" baseline="0" dirty="0" smtClean="0"/>
              <a:t>On se libère du temps qu’on peut réinvestir.</a:t>
            </a:r>
          </a:p>
          <a:p>
            <a:r>
              <a:rPr lang="fr-CA" baseline="0" dirty="0" smtClean="0"/>
              <a:t>La performance aide à savoir où le réinvestir.</a:t>
            </a:r>
            <a:endParaRPr lang="fr-CA" dirty="0"/>
          </a:p>
        </p:txBody>
      </p:sp>
      <p:sp>
        <p:nvSpPr>
          <p:cNvPr id="4" name="Espace réservé du numéro de diapositive 3"/>
          <p:cNvSpPr>
            <a:spLocks noGrp="1"/>
          </p:cNvSpPr>
          <p:nvPr>
            <p:ph type="sldNum" sz="quarter" idx="10"/>
          </p:nvPr>
        </p:nvSpPr>
        <p:spPr/>
        <p:txBody>
          <a:bodyPr/>
          <a:lstStyle/>
          <a:p>
            <a:fld id="{3CCDA5E3-BAF5-4398-980F-30C90C84EB8A}" type="slidenum">
              <a:rPr lang="fr-CA" smtClean="0"/>
              <a:t>16</a:t>
            </a:fld>
            <a:endParaRPr lang="fr-CA"/>
          </a:p>
        </p:txBody>
      </p:sp>
    </p:spTree>
    <p:extLst>
      <p:ext uri="{BB962C8B-B14F-4D97-AF65-F5344CB8AC3E}">
        <p14:creationId xmlns:p14="http://schemas.microsoft.com/office/powerpoint/2010/main" val="19664724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3CCDA5E3-BAF5-4398-980F-30C90C84EB8A}" type="slidenum">
              <a:rPr lang="fr-CA" smtClean="0"/>
              <a:t>19</a:t>
            </a:fld>
            <a:endParaRPr lang="fr-CA"/>
          </a:p>
        </p:txBody>
      </p:sp>
    </p:spTree>
    <p:extLst>
      <p:ext uri="{BB962C8B-B14F-4D97-AF65-F5344CB8AC3E}">
        <p14:creationId xmlns:p14="http://schemas.microsoft.com/office/powerpoint/2010/main" val="3558698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smtClean="0"/>
              <a:t>Pas dans le but de me montrer indispensable.</a:t>
            </a:r>
          </a:p>
          <a:p>
            <a:r>
              <a:rPr lang="fr-CA" dirty="0" smtClean="0"/>
              <a:t>Pou</a:t>
            </a:r>
            <a:r>
              <a:rPr lang="fr-CA" baseline="0" dirty="0" smtClean="0"/>
              <a:t>r établir un comparatif genre « avec ou sans »</a:t>
            </a:r>
          </a:p>
          <a:p>
            <a:r>
              <a:rPr lang="fr-CA" baseline="0" dirty="0" smtClean="0"/>
              <a:t>Je suis un représentant de </a:t>
            </a:r>
            <a:r>
              <a:rPr lang="fr-CA" baseline="0" dirty="0" err="1" smtClean="0"/>
              <a:t>l’ac</a:t>
            </a:r>
            <a:r>
              <a:rPr lang="fr-CA" baseline="0" dirty="0" smtClean="0"/>
              <a:t> et de la performance parce que je suis encore convaincu.</a:t>
            </a:r>
            <a:endParaRPr lang="fr-CA" dirty="0"/>
          </a:p>
        </p:txBody>
      </p:sp>
      <p:sp>
        <p:nvSpPr>
          <p:cNvPr id="4" name="Espace réservé du numéro de diapositive 3"/>
          <p:cNvSpPr>
            <a:spLocks noGrp="1"/>
          </p:cNvSpPr>
          <p:nvPr>
            <p:ph type="sldNum" sz="quarter" idx="10"/>
          </p:nvPr>
        </p:nvSpPr>
        <p:spPr/>
        <p:txBody>
          <a:bodyPr/>
          <a:lstStyle/>
          <a:p>
            <a:fld id="{3CCDA5E3-BAF5-4398-980F-30C90C84EB8A}" type="slidenum">
              <a:rPr lang="fr-CA" smtClean="0"/>
              <a:t>20</a:t>
            </a:fld>
            <a:endParaRPr lang="fr-CA"/>
          </a:p>
        </p:txBody>
      </p:sp>
    </p:spTree>
    <p:extLst>
      <p:ext uri="{BB962C8B-B14F-4D97-AF65-F5344CB8AC3E}">
        <p14:creationId xmlns:p14="http://schemas.microsoft.com/office/powerpoint/2010/main" val="21381195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3CCDA5E3-BAF5-4398-980F-30C90C84EB8A}" type="slidenum">
              <a:rPr lang="fr-CA" smtClean="0"/>
              <a:t>25</a:t>
            </a:fld>
            <a:endParaRPr lang="fr-CA" dirty="0"/>
          </a:p>
        </p:txBody>
      </p:sp>
    </p:spTree>
    <p:extLst>
      <p:ext uri="{BB962C8B-B14F-4D97-AF65-F5344CB8AC3E}">
        <p14:creationId xmlns:p14="http://schemas.microsoft.com/office/powerpoint/2010/main" val="17395194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smtClean="0"/>
              <a:t>Conclusion. </a:t>
            </a:r>
            <a:endParaRPr lang="fr-CA" dirty="0"/>
          </a:p>
        </p:txBody>
      </p:sp>
      <p:sp>
        <p:nvSpPr>
          <p:cNvPr id="4" name="Espace réservé du numéro de diapositive 3"/>
          <p:cNvSpPr>
            <a:spLocks noGrp="1"/>
          </p:cNvSpPr>
          <p:nvPr>
            <p:ph type="sldNum" sz="quarter" idx="10"/>
          </p:nvPr>
        </p:nvSpPr>
        <p:spPr/>
        <p:txBody>
          <a:bodyPr/>
          <a:lstStyle/>
          <a:p>
            <a:fld id="{3CCDA5E3-BAF5-4398-980F-30C90C84EB8A}" type="slidenum">
              <a:rPr lang="fr-CA" smtClean="0"/>
              <a:t>26</a:t>
            </a:fld>
            <a:endParaRPr lang="fr-CA" dirty="0"/>
          </a:p>
        </p:txBody>
      </p:sp>
    </p:spTree>
    <p:extLst>
      <p:ext uri="{BB962C8B-B14F-4D97-AF65-F5344CB8AC3E}">
        <p14:creationId xmlns:p14="http://schemas.microsoft.com/office/powerpoint/2010/main" val="3756446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smtClean="0"/>
              <a:t>Ingénieur industriel c’est quoi?....</a:t>
            </a:r>
          </a:p>
          <a:p>
            <a:r>
              <a:rPr lang="fr-CA" dirty="0" smtClean="0"/>
              <a:t>Mon rôle c’est quoi?</a:t>
            </a:r>
          </a:p>
          <a:p>
            <a:r>
              <a:rPr lang="fr-CA" dirty="0" smtClean="0"/>
              <a:t>Mon entrée dans la santé a débuté avec l’introduction du Lean,</a:t>
            </a:r>
            <a:r>
              <a:rPr lang="fr-CA" baseline="0" dirty="0" smtClean="0"/>
              <a:t> l</a:t>
            </a:r>
            <a:r>
              <a:rPr lang="fr-CA" dirty="0" smtClean="0"/>
              <a:t>es projets Lean et les bureaux de projets/performance.</a:t>
            </a:r>
            <a:r>
              <a:rPr lang="fr-CA" baseline="0" dirty="0" smtClean="0"/>
              <a:t> Cette route m’a mené à la fin de ma course qui est la planification des actions d’améliorations de la performance et le déploiement stratégique. </a:t>
            </a:r>
            <a:endParaRPr lang="fr-CA" dirty="0"/>
          </a:p>
        </p:txBody>
      </p:sp>
      <p:sp>
        <p:nvSpPr>
          <p:cNvPr id="4" name="Espace réservé du numéro de diapositive 3"/>
          <p:cNvSpPr>
            <a:spLocks noGrp="1"/>
          </p:cNvSpPr>
          <p:nvPr>
            <p:ph type="sldNum" sz="quarter" idx="10"/>
          </p:nvPr>
        </p:nvSpPr>
        <p:spPr/>
        <p:txBody>
          <a:bodyPr/>
          <a:lstStyle/>
          <a:p>
            <a:fld id="{3CCDA5E3-BAF5-4398-980F-30C90C84EB8A}" type="slidenum">
              <a:rPr lang="fr-CA" smtClean="0"/>
              <a:t>3</a:t>
            </a:fld>
            <a:endParaRPr lang="fr-CA"/>
          </a:p>
        </p:txBody>
      </p:sp>
    </p:spTree>
    <p:extLst>
      <p:ext uri="{BB962C8B-B14F-4D97-AF65-F5344CB8AC3E}">
        <p14:creationId xmlns:p14="http://schemas.microsoft.com/office/powerpoint/2010/main" val="21833437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smtClean="0"/>
              <a:t>Je en suis pas exactement un chercheur</a:t>
            </a:r>
            <a:r>
              <a:rPr lang="fr-CA" baseline="0" dirty="0" smtClean="0"/>
              <a:t> dans l’âme, ni une quelconque forme de clinicien ou de pendant clinique.</a:t>
            </a:r>
            <a:endParaRPr lang="fr-CA" dirty="0"/>
          </a:p>
        </p:txBody>
      </p:sp>
      <p:sp>
        <p:nvSpPr>
          <p:cNvPr id="4" name="Espace réservé du numéro de diapositive 3"/>
          <p:cNvSpPr>
            <a:spLocks noGrp="1"/>
          </p:cNvSpPr>
          <p:nvPr>
            <p:ph type="sldNum" sz="quarter" idx="10"/>
          </p:nvPr>
        </p:nvSpPr>
        <p:spPr/>
        <p:txBody>
          <a:bodyPr/>
          <a:lstStyle/>
          <a:p>
            <a:fld id="{3CCDA5E3-BAF5-4398-980F-30C90C84EB8A}" type="slidenum">
              <a:rPr lang="fr-CA" smtClean="0"/>
              <a:t>4</a:t>
            </a:fld>
            <a:endParaRPr lang="fr-CA"/>
          </a:p>
        </p:txBody>
      </p:sp>
    </p:spTree>
    <p:extLst>
      <p:ext uri="{BB962C8B-B14F-4D97-AF65-F5344CB8AC3E}">
        <p14:creationId xmlns:p14="http://schemas.microsoft.com/office/powerpoint/2010/main" val="39567685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smtClean="0"/>
              <a:t>Le</a:t>
            </a:r>
            <a:r>
              <a:rPr lang="fr-CA" baseline="0" dirty="0" smtClean="0"/>
              <a:t> questionnement est le suivant. Pourquoi vouloir se lancer dans une approche d’amélioration continue et de recherche de performance?</a:t>
            </a:r>
          </a:p>
          <a:p>
            <a:r>
              <a:rPr lang="fr-CA" dirty="0" smtClean="0"/>
              <a:t>Bonne question. Sans tomber dans les clichés,</a:t>
            </a:r>
            <a:r>
              <a:rPr lang="fr-CA" baseline="0" dirty="0" smtClean="0"/>
              <a:t> la promotion à outrance et en me sortant de mes paradigmes. J’essaie d’apporter une réflexion plus critique sur le sujet.</a:t>
            </a:r>
            <a:endParaRPr lang="fr-CA" dirty="0"/>
          </a:p>
        </p:txBody>
      </p:sp>
      <p:sp>
        <p:nvSpPr>
          <p:cNvPr id="4" name="Espace réservé du numéro de diapositive 3"/>
          <p:cNvSpPr>
            <a:spLocks noGrp="1"/>
          </p:cNvSpPr>
          <p:nvPr>
            <p:ph type="sldNum" sz="quarter" idx="10"/>
          </p:nvPr>
        </p:nvSpPr>
        <p:spPr/>
        <p:txBody>
          <a:bodyPr/>
          <a:lstStyle/>
          <a:p>
            <a:fld id="{3CCDA5E3-BAF5-4398-980F-30C90C84EB8A}" type="slidenum">
              <a:rPr lang="fr-CA" smtClean="0"/>
              <a:t>5</a:t>
            </a:fld>
            <a:endParaRPr lang="fr-CA" dirty="0"/>
          </a:p>
        </p:txBody>
      </p:sp>
    </p:spTree>
    <p:extLst>
      <p:ext uri="{BB962C8B-B14F-4D97-AF65-F5344CB8AC3E}">
        <p14:creationId xmlns:p14="http://schemas.microsoft.com/office/powerpoint/2010/main" val="27833003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smtClean="0"/>
              <a:t>À partir de différents modèles dans</a:t>
            </a:r>
            <a:r>
              <a:rPr lang="fr-CA" baseline="0" dirty="0" smtClean="0"/>
              <a:t> la littérature qui aborde la performance en santé.</a:t>
            </a:r>
          </a:p>
          <a:p>
            <a:r>
              <a:rPr lang="fr-CA" baseline="0" dirty="0" smtClean="0"/>
              <a:t>On remarque la fréquence dans les textes.</a:t>
            </a:r>
          </a:p>
          <a:p>
            <a:r>
              <a:rPr lang="fr-CA" baseline="0" dirty="0" smtClean="0"/>
              <a:t>Au Québec on a certain points qui reviennent plus. C’est ce qui conditionne nos différentes définition de la performance.</a:t>
            </a:r>
          </a:p>
          <a:p>
            <a:r>
              <a:rPr lang="fr-CA" baseline="0" dirty="0" smtClean="0"/>
              <a:t>Le thème de la qualité. Souvent au même niveau que la performance. Son sens varie.</a:t>
            </a:r>
          </a:p>
          <a:p>
            <a:r>
              <a:rPr lang="fr-CA" baseline="0" dirty="0" smtClean="0"/>
              <a:t>On constate une variété du vocabulaire</a:t>
            </a:r>
          </a:p>
          <a:p>
            <a:r>
              <a:rPr lang="fr-CA" baseline="0" dirty="0" smtClean="0"/>
              <a:t>Comment construisez-vous votre définition de la performance?</a:t>
            </a:r>
            <a:endParaRPr lang="fr-CA" dirty="0"/>
          </a:p>
        </p:txBody>
      </p:sp>
      <p:sp>
        <p:nvSpPr>
          <p:cNvPr id="4" name="Espace réservé du numéro de diapositive 3"/>
          <p:cNvSpPr>
            <a:spLocks noGrp="1"/>
          </p:cNvSpPr>
          <p:nvPr>
            <p:ph type="sldNum" sz="quarter" idx="10"/>
          </p:nvPr>
        </p:nvSpPr>
        <p:spPr/>
        <p:txBody>
          <a:bodyPr/>
          <a:lstStyle/>
          <a:p>
            <a:fld id="{3CCDA5E3-BAF5-4398-980F-30C90C84EB8A}" type="slidenum">
              <a:rPr lang="fr-CA" smtClean="0"/>
              <a:t>6</a:t>
            </a:fld>
            <a:endParaRPr lang="fr-CA"/>
          </a:p>
        </p:txBody>
      </p:sp>
    </p:spTree>
    <p:extLst>
      <p:ext uri="{BB962C8B-B14F-4D97-AF65-F5344CB8AC3E}">
        <p14:creationId xmlns:p14="http://schemas.microsoft.com/office/powerpoint/2010/main" val="2371085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smtClean="0"/>
              <a:t>Il n’y a pas vraiment de définition de ce qu’est la performance en soit.</a:t>
            </a:r>
            <a:r>
              <a:rPr lang="fr-CA" baseline="0" dirty="0" smtClean="0"/>
              <a:t> Je parle de la définition de la définition. Voici une réflexion en cours sur le sujet.</a:t>
            </a:r>
          </a:p>
          <a:p>
            <a:endParaRPr lang="fr-CA" dirty="0" smtClean="0"/>
          </a:p>
          <a:p>
            <a:r>
              <a:rPr lang="fr-CA" dirty="0" smtClean="0"/>
              <a:t>Intuitivement comment décrivez-vous</a:t>
            </a:r>
            <a:r>
              <a:rPr lang="fr-CA" baseline="0" dirty="0" smtClean="0"/>
              <a:t> la performance.</a:t>
            </a:r>
          </a:p>
          <a:p>
            <a:r>
              <a:rPr lang="fr-CA" baseline="0" dirty="0" smtClean="0"/>
              <a:t>C’est le reflet des attentes de différentes personnes.</a:t>
            </a:r>
          </a:p>
          <a:p>
            <a:endParaRPr lang="fr-CA" baseline="0" dirty="0" smtClean="0"/>
          </a:p>
          <a:p>
            <a:r>
              <a:rPr lang="fr-CA" baseline="0" dirty="0" smtClean="0"/>
              <a:t>Il faut donner un sens à l’amélioration continue. Il faut que les gens arrivent à se faire leur propre raison, parce qu’il y en a plein de raisons.</a:t>
            </a:r>
          </a:p>
          <a:p>
            <a:endParaRPr lang="fr-CA" dirty="0"/>
          </a:p>
        </p:txBody>
      </p:sp>
      <p:sp>
        <p:nvSpPr>
          <p:cNvPr id="4" name="Espace réservé du numéro de diapositive 3"/>
          <p:cNvSpPr>
            <a:spLocks noGrp="1"/>
          </p:cNvSpPr>
          <p:nvPr>
            <p:ph type="sldNum" sz="quarter" idx="10"/>
          </p:nvPr>
        </p:nvSpPr>
        <p:spPr/>
        <p:txBody>
          <a:bodyPr/>
          <a:lstStyle/>
          <a:p>
            <a:fld id="{3CCDA5E3-BAF5-4398-980F-30C90C84EB8A}" type="slidenum">
              <a:rPr lang="fr-CA" smtClean="0"/>
              <a:t>7</a:t>
            </a:fld>
            <a:endParaRPr lang="fr-CA"/>
          </a:p>
        </p:txBody>
      </p:sp>
    </p:spTree>
    <p:extLst>
      <p:ext uri="{BB962C8B-B14F-4D97-AF65-F5344CB8AC3E}">
        <p14:creationId xmlns:p14="http://schemas.microsoft.com/office/powerpoint/2010/main" val="5238936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smtClean="0"/>
              <a:t>Ça sert à quoi tout ça? Sans</a:t>
            </a:r>
            <a:r>
              <a:rPr lang="fr-CA" baseline="0" dirty="0" smtClean="0"/>
              <a:t> le concept de performance comment savoir si ce que l’on fait est bien?</a:t>
            </a:r>
            <a:endParaRPr lang="fr-CA" dirty="0"/>
          </a:p>
        </p:txBody>
      </p:sp>
      <p:sp>
        <p:nvSpPr>
          <p:cNvPr id="4" name="Espace réservé du numéro de diapositive 3"/>
          <p:cNvSpPr>
            <a:spLocks noGrp="1"/>
          </p:cNvSpPr>
          <p:nvPr>
            <p:ph type="sldNum" sz="quarter" idx="10"/>
          </p:nvPr>
        </p:nvSpPr>
        <p:spPr/>
        <p:txBody>
          <a:bodyPr/>
          <a:lstStyle/>
          <a:p>
            <a:fld id="{3CCDA5E3-BAF5-4398-980F-30C90C84EB8A}" type="slidenum">
              <a:rPr lang="fr-CA" smtClean="0"/>
              <a:t>8</a:t>
            </a:fld>
            <a:endParaRPr lang="fr-CA"/>
          </a:p>
        </p:txBody>
      </p:sp>
    </p:spTree>
    <p:extLst>
      <p:ext uri="{BB962C8B-B14F-4D97-AF65-F5344CB8AC3E}">
        <p14:creationId xmlns:p14="http://schemas.microsoft.com/office/powerpoint/2010/main" val="5641709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smtClean="0"/>
              <a:t>C’est quoi être performant</a:t>
            </a:r>
            <a:r>
              <a:rPr lang="fr-CA" baseline="0" dirty="0" smtClean="0"/>
              <a:t> en santé mentale? Y </a:t>
            </a:r>
            <a:r>
              <a:rPr lang="fr-CA" baseline="0" dirty="0" err="1" smtClean="0"/>
              <a:t>a-t-il</a:t>
            </a:r>
            <a:r>
              <a:rPr lang="fr-CA" baseline="0" dirty="0" smtClean="0"/>
              <a:t> des éléments particulier à distinguer? Donc, jusqu’à présent on démontre que l’amélioration continue a besoin d’un préalable. Une mise en contexte qui lui indique les finalités à atteindre qui prend en considération les préoccupations de tous ceux impliqués parce qu’elle touche dans ses actions.</a:t>
            </a:r>
          </a:p>
          <a:p>
            <a:r>
              <a:rPr lang="fr-CA" baseline="0" dirty="0" smtClean="0"/>
              <a:t> </a:t>
            </a:r>
            <a:endParaRPr lang="fr-CA" dirty="0"/>
          </a:p>
        </p:txBody>
      </p:sp>
      <p:sp>
        <p:nvSpPr>
          <p:cNvPr id="4" name="Espace réservé du numéro de diapositive 3"/>
          <p:cNvSpPr>
            <a:spLocks noGrp="1"/>
          </p:cNvSpPr>
          <p:nvPr>
            <p:ph type="sldNum" sz="quarter" idx="10"/>
          </p:nvPr>
        </p:nvSpPr>
        <p:spPr/>
        <p:txBody>
          <a:bodyPr/>
          <a:lstStyle/>
          <a:p>
            <a:fld id="{3CCDA5E3-BAF5-4398-980F-30C90C84EB8A}" type="slidenum">
              <a:rPr lang="fr-CA" smtClean="0"/>
              <a:t>9</a:t>
            </a:fld>
            <a:endParaRPr lang="fr-CA"/>
          </a:p>
        </p:txBody>
      </p:sp>
    </p:spTree>
    <p:extLst>
      <p:ext uri="{BB962C8B-B14F-4D97-AF65-F5344CB8AC3E}">
        <p14:creationId xmlns:p14="http://schemas.microsoft.com/office/powerpoint/2010/main" val="9144454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smtClean="0"/>
              <a:t>C’est un moyen, un moyen d’améliorer la performance. Faut-il</a:t>
            </a:r>
            <a:r>
              <a:rPr lang="fr-CA" baseline="0" dirty="0" smtClean="0"/>
              <a:t> savoir ce qu’est la performance?</a:t>
            </a:r>
          </a:p>
          <a:p>
            <a:r>
              <a:rPr lang="fr-CA" baseline="0" dirty="0" smtClean="0"/>
              <a:t>La distinction entre les écoles mentionnées relève plus du besoin de les expliquer ou de les discriminer que du besoin de les mettre en application.</a:t>
            </a:r>
          </a:p>
          <a:p>
            <a:r>
              <a:rPr lang="fr-CA" baseline="0" dirty="0" smtClean="0"/>
              <a:t>Quand on les utilises, ce n’est pas nécessairement utile de faire cette distinction. En AC on pige dans tout. Le principe est le même, mieux utiliser son temps, pour le client et favoriser des démarches structurées et participatives.</a:t>
            </a:r>
          </a:p>
          <a:p>
            <a:endParaRPr lang="fr-CA" dirty="0"/>
          </a:p>
        </p:txBody>
      </p:sp>
      <p:sp>
        <p:nvSpPr>
          <p:cNvPr id="4" name="Espace réservé du numéro de diapositive 3"/>
          <p:cNvSpPr>
            <a:spLocks noGrp="1"/>
          </p:cNvSpPr>
          <p:nvPr>
            <p:ph type="sldNum" sz="quarter" idx="10"/>
          </p:nvPr>
        </p:nvSpPr>
        <p:spPr/>
        <p:txBody>
          <a:bodyPr/>
          <a:lstStyle/>
          <a:p>
            <a:fld id="{3CCDA5E3-BAF5-4398-980F-30C90C84EB8A}" type="slidenum">
              <a:rPr lang="fr-CA" smtClean="0"/>
              <a:t>10</a:t>
            </a:fld>
            <a:endParaRPr lang="fr-CA" dirty="0"/>
          </a:p>
        </p:txBody>
      </p:sp>
    </p:spTree>
    <p:extLst>
      <p:ext uri="{BB962C8B-B14F-4D97-AF65-F5344CB8AC3E}">
        <p14:creationId xmlns:p14="http://schemas.microsoft.com/office/powerpoint/2010/main" val="833741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CA"/>
          </a:p>
        </p:txBody>
      </p:sp>
      <p:sp>
        <p:nvSpPr>
          <p:cNvPr id="4" name="Espace réservé de la date 3"/>
          <p:cNvSpPr>
            <a:spLocks noGrp="1"/>
          </p:cNvSpPr>
          <p:nvPr>
            <p:ph type="dt" sz="half" idx="10"/>
          </p:nvPr>
        </p:nvSpPr>
        <p:spPr/>
        <p:txBody>
          <a:bodyPr/>
          <a:lstStyle/>
          <a:p>
            <a:fld id="{932BB00D-0210-45E3-9394-8992690587BD}" type="datetimeFigureOut">
              <a:rPr lang="fr-CA" smtClean="0"/>
              <a:t>2014-06-25</a:t>
            </a:fld>
            <a:endParaRPr lang="fr-CA" dirty="0"/>
          </a:p>
        </p:txBody>
      </p:sp>
      <p:sp>
        <p:nvSpPr>
          <p:cNvPr id="5" name="Espace réservé du pied de page 4"/>
          <p:cNvSpPr>
            <a:spLocks noGrp="1"/>
          </p:cNvSpPr>
          <p:nvPr>
            <p:ph type="ftr" sz="quarter" idx="11"/>
          </p:nvPr>
        </p:nvSpPr>
        <p:spPr/>
        <p:txBody>
          <a:bodyPr/>
          <a:lstStyle/>
          <a:p>
            <a:endParaRPr lang="fr-CA" dirty="0"/>
          </a:p>
        </p:txBody>
      </p:sp>
      <p:sp>
        <p:nvSpPr>
          <p:cNvPr id="6" name="Espace réservé du numéro de diapositive 5"/>
          <p:cNvSpPr>
            <a:spLocks noGrp="1"/>
          </p:cNvSpPr>
          <p:nvPr>
            <p:ph type="sldNum" sz="quarter" idx="12"/>
          </p:nvPr>
        </p:nvSpPr>
        <p:spPr/>
        <p:txBody>
          <a:bodyPr/>
          <a:lstStyle/>
          <a:p>
            <a:fld id="{8A639590-B1AC-4BBA-8D11-76D71B51417B}" type="slidenum">
              <a:rPr lang="fr-CA" smtClean="0"/>
              <a:t>‹N°›</a:t>
            </a:fld>
            <a:endParaRPr lang="fr-CA" dirty="0"/>
          </a:p>
        </p:txBody>
      </p:sp>
    </p:spTree>
    <p:extLst>
      <p:ext uri="{BB962C8B-B14F-4D97-AF65-F5344CB8AC3E}">
        <p14:creationId xmlns:p14="http://schemas.microsoft.com/office/powerpoint/2010/main" val="2790944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932BB00D-0210-45E3-9394-8992690587BD}" type="datetimeFigureOut">
              <a:rPr lang="fr-CA" smtClean="0"/>
              <a:t>2014-06-25</a:t>
            </a:fld>
            <a:endParaRPr lang="fr-CA" dirty="0"/>
          </a:p>
        </p:txBody>
      </p:sp>
      <p:sp>
        <p:nvSpPr>
          <p:cNvPr id="5" name="Espace réservé du pied de page 4"/>
          <p:cNvSpPr>
            <a:spLocks noGrp="1"/>
          </p:cNvSpPr>
          <p:nvPr>
            <p:ph type="ftr" sz="quarter" idx="11"/>
          </p:nvPr>
        </p:nvSpPr>
        <p:spPr/>
        <p:txBody>
          <a:bodyPr/>
          <a:lstStyle/>
          <a:p>
            <a:endParaRPr lang="fr-CA" dirty="0"/>
          </a:p>
        </p:txBody>
      </p:sp>
      <p:sp>
        <p:nvSpPr>
          <p:cNvPr id="6" name="Espace réservé du numéro de diapositive 5"/>
          <p:cNvSpPr>
            <a:spLocks noGrp="1"/>
          </p:cNvSpPr>
          <p:nvPr>
            <p:ph type="sldNum" sz="quarter" idx="12"/>
          </p:nvPr>
        </p:nvSpPr>
        <p:spPr/>
        <p:txBody>
          <a:bodyPr/>
          <a:lstStyle/>
          <a:p>
            <a:fld id="{8A639590-B1AC-4BBA-8D11-76D71B51417B}" type="slidenum">
              <a:rPr lang="fr-CA" smtClean="0"/>
              <a:t>‹N°›</a:t>
            </a:fld>
            <a:endParaRPr lang="fr-CA" dirty="0"/>
          </a:p>
        </p:txBody>
      </p:sp>
    </p:spTree>
    <p:extLst>
      <p:ext uri="{BB962C8B-B14F-4D97-AF65-F5344CB8AC3E}">
        <p14:creationId xmlns:p14="http://schemas.microsoft.com/office/powerpoint/2010/main" val="67323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932BB00D-0210-45E3-9394-8992690587BD}" type="datetimeFigureOut">
              <a:rPr lang="fr-CA" smtClean="0"/>
              <a:t>2014-06-25</a:t>
            </a:fld>
            <a:endParaRPr lang="fr-CA" dirty="0"/>
          </a:p>
        </p:txBody>
      </p:sp>
      <p:sp>
        <p:nvSpPr>
          <p:cNvPr id="5" name="Espace réservé du pied de page 4"/>
          <p:cNvSpPr>
            <a:spLocks noGrp="1"/>
          </p:cNvSpPr>
          <p:nvPr>
            <p:ph type="ftr" sz="quarter" idx="11"/>
          </p:nvPr>
        </p:nvSpPr>
        <p:spPr/>
        <p:txBody>
          <a:bodyPr/>
          <a:lstStyle/>
          <a:p>
            <a:endParaRPr lang="fr-CA" dirty="0"/>
          </a:p>
        </p:txBody>
      </p:sp>
      <p:sp>
        <p:nvSpPr>
          <p:cNvPr id="6" name="Espace réservé du numéro de diapositive 5"/>
          <p:cNvSpPr>
            <a:spLocks noGrp="1"/>
          </p:cNvSpPr>
          <p:nvPr>
            <p:ph type="sldNum" sz="quarter" idx="12"/>
          </p:nvPr>
        </p:nvSpPr>
        <p:spPr/>
        <p:txBody>
          <a:bodyPr/>
          <a:lstStyle/>
          <a:p>
            <a:fld id="{8A639590-B1AC-4BBA-8D11-76D71B51417B}" type="slidenum">
              <a:rPr lang="fr-CA" smtClean="0"/>
              <a:t>‹N°›</a:t>
            </a:fld>
            <a:endParaRPr lang="fr-CA" dirty="0"/>
          </a:p>
        </p:txBody>
      </p:sp>
    </p:spTree>
    <p:extLst>
      <p:ext uri="{BB962C8B-B14F-4D97-AF65-F5344CB8AC3E}">
        <p14:creationId xmlns:p14="http://schemas.microsoft.com/office/powerpoint/2010/main" val="2214185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932BB00D-0210-45E3-9394-8992690587BD}" type="datetimeFigureOut">
              <a:rPr lang="fr-CA" smtClean="0"/>
              <a:t>2014-06-25</a:t>
            </a:fld>
            <a:endParaRPr lang="fr-CA" dirty="0"/>
          </a:p>
        </p:txBody>
      </p:sp>
      <p:sp>
        <p:nvSpPr>
          <p:cNvPr id="5" name="Espace réservé du pied de page 4"/>
          <p:cNvSpPr>
            <a:spLocks noGrp="1"/>
          </p:cNvSpPr>
          <p:nvPr>
            <p:ph type="ftr" sz="quarter" idx="11"/>
          </p:nvPr>
        </p:nvSpPr>
        <p:spPr/>
        <p:txBody>
          <a:bodyPr/>
          <a:lstStyle/>
          <a:p>
            <a:endParaRPr lang="fr-CA" dirty="0"/>
          </a:p>
        </p:txBody>
      </p:sp>
      <p:sp>
        <p:nvSpPr>
          <p:cNvPr id="6" name="Espace réservé du numéro de diapositive 5"/>
          <p:cNvSpPr>
            <a:spLocks noGrp="1"/>
          </p:cNvSpPr>
          <p:nvPr>
            <p:ph type="sldNum" sz="quarter" idx="12"/>
          </p:nvPr>
        </p:nvSpPr>
        <p:spPr/>
        <p:txBody>
          <a:bodyPr/>
          <a:lstStyle/>
          <a:p>
            <a:fld id="{8A639590-B1AC-4BBA-8D11-76D71B51417B}" type="slidenum">
              <a:rPr lang="fr-CA" smtClean="0"/>
              <a:t>‹N°›</a:t>
            </a:fld>
            <a:endParaRPr lang="fr-CA" dirty="0"/>
          </a:p>
        </p:txBody>
      </p:sp>
    </p:spTree>
    <p:extLst>
      <p:ext uri="{BB962C8B-B14F-4D97-AF65-F5344CB8AC3E}">
        <p14:creationId xmlns:p14="http://schemas.microsoft.com/office/powerpoint/2010/main" val="3952830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932BB00D-0210-45E3-9394-8992690587BD}" type="datetimeFigureOut">
              <a:rPr lang="fr-CA" smtClean="0"/>
              <a:t>2014-06-25</a:t>
            </a:fld>
            <a:endParaRPr lang="fr-CA" dirty="0"/>
          </a:p>
        </p:txBody>
      </p:sp>
      <p:sp>
        <p:nvSpPr>
          <p:cNvPr id="5" name="Espace réservé du pied de page 4"/>
          <p:cNvSpPr>
            <a:spLocks noGrp="1"/>
          </p:cNvSpPr>
          <p:nvPr>
            <p:ph type="ftr" sz="quarter" idx="11"/>
          </p:nvPr>
        </p:nvSpPr>
        <p:spPr/>
        <p:txBody>
          <a:bodyPr/>
          <a:lstStyle/>
          <a:p>
            <a:endParaRPr lang="fr-CA" dirty="0"/>
          </a:p>
        </p:txBody>
      </p:sp>
      <p:sp>
        <p:nvSpPr>
          <p:cNvPr id="6" name="Espace réservé du numéro de diapositive 5"/>
          <p:cNvSpPr>
            <a:spLocks noGrp="1"/>
          </p:cNvSpPr>
          <p:nvPr>
            <p:ph type="sldNum" sz="quarter" idx="12"/>
          </p:nvPr>
        </p:nvSpPr>
        <p:spPr/>
        <p:txBody>
          <a:bodyPr/>
          <a:lstStyle/>
          <a:p>
            <a:fld id="{8A639590-B1AC-4BBA-8D11-76D71B51417B}" type="slidenum">
              <a:rPr lang="fr-CA" smtClean="0"/>
              <a:t>‹N°›</a:t>
            </a:fld>
            <a:endParaRPr lang="fr-CA" dirty="0"/>
          </a:p>
        </p:txBody>
      </p:sp>
    </p:spTree>
    <p:extLst>
      <p:ext uri="{BB962C8B-B14F-4D97-AF65-F5344CB8AC3E}">
        <p14:creationId xmlns:p14="http://schemas.microsoft.com/office/powerpoint/2010/main" val="4026083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e la date 4"/>
          <p:cNvSpPr>
            <a:spLocks noGrp="1"/>
          </p:cNvSpPr>
          <p:nvPr>
            <p:ph type="dt" sz="half" idx="10"/>
          </p:nvPr>
        </p:nvSpPr>
        <p:spPr/>
        <p:txBody>
          <a:bodyPr/>
          <a:lstStyle/>
          <a:p>
            <a:fld id="{932BB00D-0210-45E3-9394-8992690587BD}" type="datetimeFigureOut">
              <a:rPr lang="fr-CA" smtClean="0"/>
              <a:t>2014-06-25</a:t>
            </a:fld>
            <a:endParaRPr lang="fr-CA" dirty="0"/>
          </a:p>
        </p:txBody>
      </p:sp>
      <p:sp>
        <p:nvSpPr>
          <p:cNvPr id="6" name="Espace réservé du pied de page 5"/>
          <p:cNvSpPr>
            <a:spLocks noGrp="1"/>
          </p:cNvSpPr>
          <p:nvPr>
            <p:ph type="ftr" sz="quarter" idx="11"/>
          </p:nvPr>
        </p:nvSpPr>
        <p:spPr/>
        <p:txBody>
          <a:bodyPr/>
          <a:lstStyle/>
          <a:p>
            <a:endParaRPr lang="fr-CA" dirty="0"/>
          </a:p>
        </p:txBody>
      </p:sp>
      <p:sp>
        <p:nvSpPr>
          <p:cNvPr id="7" name="Espace réservé du numéro de diapositive 6"/>
          <p:cNvSpPr>
            <a:spLocks noGrp="1"/>
          </p:cNvSpPr>
          <p:nvPr>
            <p:ph type="sldNum" sz="quarter" idx="12"/>
          </p:nvPr>
        </p:nvSpPr>
        <p:spPr/>
        <p:txBody>
          <a:bodyPr/>
          <a:lstStyle/>
          <a:p>
            <a:fld id="{8A639590-B1AC-4BBA-8D11-76D71B51417B}" type="slidenum">
              <a:rPr lang="fr-CA" smtClean="0"/>
              <a:t>‹N°›</a:t>
            </a:fld>
            <a:endParaRPr lang="fr-CA" dirty="0"/>
          </a:p>
        </p:txBody>
      </p:sp>
    </p:spTree>
    <p:extLst>
      <p:ext uri="{BB962C8B-B14F-4D97-AF65-F5344CB8AC3E}">
        <p14:creationId xmlns:p14="http://schemas.microsoft.com/office/powerpoint/2010/main" val="3977995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7" name="Espace réservé de la date 6"/>
          <p:cNvSpPr>
            <a:spLocks noGrp="1"/>
          </p:cNvSpPr>
          <p:nvPr>
            <p:ph type="dt" sz="half" idx="10"/>
          </p:nvPr>
        </p:nvSpPr>
        <p:spPr/>
        <p:txBody>
          <a:bodyPr/>
          <a:lstStyle/>
          <a:p>
            <a:fld id="{932BB00D-0210-45E3-9394-8992690587BD}" type="datetimeFigureOut">
              <a:rPr lang="fr-CA" smtClean="0"/>
              <a:t>2014-06-25</a:t>
            </a:fld>
            <a:endParaRPr lang="fr-CA" dirty="0"/>
          </a:p>
        </p:txBody>
      </p:sp>
      <p:sp>
        <p:nvSpPr>
          <p:cNvPr id="8" name="Espace réservé du pied de page 7"/>
          <p:cNvSpPr>
            <a:spLocks noGrp="1"/>
          </p:cNvSpPr>
          <p:nvPr>
            <p:ph type="ftr" sz="quarter" idx="11"/>
          </p:nvPr>
        </p:nvSpPr>
        <p:spPr/>
        <p:txBody>
          <a:bodyPr/>
          <a:lstStyle/>
          <a:p>
            <a:endParaRPr lang="fr-CA" dirty="0"/>
          </a:p>
        </p:txBody>
      </p:sp>
      <p:sp>
        <p:nvSpPr>
          <p:cNvPr id="9" name="Espace réservé du numéro de diapositive 8"/>
          <p:cNvSpPr>
            <a:spLocks noGrp="1"/>
          </p:cNvSpPr>
          <p:nvPr>
            <p:ph type="sldNum" sz="quarter" idx="12"/>
          </p:nvPr>
        </p:nvSpPr>
        <p:spPr/>
        <p:txBody>
          <a:bodyPr/>
          <a:lstStyle/>
          <a:p>
            <a:fld id="{8A639590-B1AC-4BBA-8D11-76D71B51417B}" type="slidenum">
              <a:rPr lang="fr-CA" smtClean="0"/>
              <a:t>‹N°›</a:t>
            </a:fld>
            <a:endParaRPr lang="fr-CA" dirty="0"/>
          </a:p>
        </p:txBody>
      </p:sp>
    </p:spTree>
    <p:extLst>
      <p:ext uri="{BB962C8B-B14F-4D97-AF65-F5344CB8AC3E}">
        <p14:creationId xmlns:p14="http://schemas.microsoft.com/office/powerpoint/2010/main" val="3246400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e la date 2"/>
          <p:cNvSpPr>
            <a:spLocks noGrp="1"/>
          </p:cNvSpPr>
          <p:nvPr>
            <p:ph type="dt" sz="half" idx="10"/>
          </p:nvPr>
        </p:nvSpPr>
        <p:spPr/>
        <p:txBody>
          <a:bodyPr/>
          <a:lstStyle/>
          <a:p>
            <a:fld id="{932BB00D-0210-45E3-9394-8992690587BD}" type="datetimeFigureOut">
              <a:rPr lang="fr-CA" smtClean="0"/>
              <a:t>2014-06-25</a:t>
            </a:fld>
            <a:endParaRPr lang="fr-CA" dirty="0"/>
          </a:p>
        </p:txBody>
      </p:sp>
      <p:sp>
        <p:nvSpPr>
          <p:cNvPr id="4" name="Espace réservé du pied de page 3"/>
          <p:cNvSpPr>
            <a:spLocks noGrp="1"/>
          </p:cNvSpPr>
          <p:nvPr>
            <p:ph type="ftr" sz="quarter" idx="11"/>
          </p:nvPr>
        </p:nvSpPr>
        <p:spPr/>
        <p:txBody>
          <a:bodyPr/>
          <a:lstStyle/>
          <a:p>
            <a:endParaRPr lang="fr-CA" dirty="0"/>
          </a:p>
        </p:txBody>
      </p:sp>
      <p:sp>
        <p:nvSpPr>
          <p:cNvPr id="5" name="Espace réservé du numéro de diapositive 4"/>
          <p:cNvSpPr>
            <a:spLocks noGrp="1"/>
          </p:cNvSpPr>
          <p:nvPr>
            <p:ph type="sldNum" sz="quarter" idx="12"/>
          </p:nvPr>
        </p:nvSpPr>
        <p:spPr/>
        <p:txBody>
          <a:bodyPr/>
          <a:lstStyle/>
          <a:p>
            <a:fld id="{8A639590-B1AC-4BBA-8D11-76D71B51417B}" type="slidenum">
              <a:rPr lang="fr-CA" smtClean="0"/>
              <a:t>‹N°›</a:t>
            </a:fld>
            <a:endParaRPr lang="fr-CA" dirty="0"/>
          </a:p>
        </p:txBody>
      </p:sp>
    </p:spTree>
    <p:extLst>
      <p:ext uri="{BB962C8B-B14F-4D97-AF65-F5344CB8AC3E}">
        <p14:creationId xmlns:p14="http://schemas.microsoft.com/office/powerpoint/2010/main" val="3578169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32BB00D-0210-45E3-9394-8992690587BD}" type="datetimeFigureOut">
              <a:rPr lang="fr-CA" smtClean="0"/>
              <a:t>2014-06-25</a:t>
            </a:fld>
            <a:endParaRPr lang="fr-CA" dirty="0"/>
          </a:p>
        </p:txBody>
      </p:sp>
      <p:sp>
        <p:nvSpPr>
          <p:cNvPr id="3" name="Espace réservé du pied de page 2"/>
          <p:cNvSpPr>
            <a:spLocks noGrp="1"/>
          </p:cNvSpPr>
          <p:nvPr>
            <p:ph type="ftr" sz="quarter" idx="11"/>
          </p:nvPr>
        </p:nvSpPr>
        <p:spPr/>
        <p:txBody>
          <a:bodyPr/>
          <a:lstStyle/>
          <a:p>
            <a:endParaRPr lang="fr-CA" dirty="0"/>
          </a:p>
        </p:txBody>
      </p:sp>
      <p:sp>
        <p:nvSpPr>
          <p:cNvPr id="4" name="Espace réservé du numéro de diapositive 3"/>
          <p:cNvSpPr>
            <a:spLocks noGrp="1"/>
          </p:cNvSpPr>
          <p:nvPr>
            <p:ph type="sldNum" sz="quarter" idx="12"/>
          </p:nvPr>
        </p:nvSpPr>
        <p:spPr/>
        <p:txBody>
          <a:bodyPr/>
          <a:lstStyle/>
          <a:p>
            <a:fld id="{8A639590-B1AC-4BBA-8D11-76D71B51417B}" type="slidenum">
              <a:rPr lang="fr-CA" smtClean="0"/>
              <a:t>‹N°›</a:t>
            </a:fld>
            <a:endParaRPr lang="fr-CA" dirty="0"/>
          </a:p>
        </p:txBody>
      </p:sp>
    </p:spTree>
    <p:extLst>
      <p:ext uri="{BB962C8B-B14F-4D97-AF65-F5344CB8AC3E}">
        <p14:creationId xmlns:p14="http://schemas.microsoft.com/office/powerpoint/2010/main" val="2556606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932BB00D-0210-45E3-9394-8992690587BD}" type="datetimeFigureOut">
              <a:rPr lang="fr-CA" smtClean="0"/>
              <a:t>2014-06-25</a:t>
            </a:fld>
            <a:endParaRPr lang="fr-CA" dirty="0"/>
          </a:p>
        </p:txBody>
      </p:sp>
      <p:sp>
        <p:nvSpPr>
          <p:cNvPr id="6" name="Espace réservé du pied de page 5"/>
          <p:cNvSpPr>
            <a:spLocks noGrp="1"/>
          </p:cNvSpPr>
          <p:nvPr>
            <p:ph type="ftr" sz="quarter" idx="11"/>
          </p:nvPr>
        </p:nvSpPr>
        <p:spPr/>
        <p:txBody>
          <a:bodyPr/>
          <a:lstStyle/>
          <a:p>
            <a:endParaRPr lang="fr-CA" dirty="0"/>
          </a:p>
        </p:txBody>
      </p:sp>
      <p:sp>
        <p:nvSpPr>
          <p:cNvPr id="7" name="Espace réservé du numéro de diapositive 6"/>
          <p:cNvSpPr>
            <a:spLocks noGrp="1"/>
          </p:cNvSpPr>
          <p:nvPr>
            <p:ph type="sldNum" sz="quarter" idx="12"/>
          </p:nvPr>
        </p:nvSpPr>
        <p:spPr/>
        <p:txBody>
          <a:bodyPr/>
          <a:lstStyle/>
          <a:p>
            <a:fld id="{8A639590-B1AC-4BBA-8D11-76D71B51417B}" type="slidenum">
              <a:rPr lang="fr-CA" smtClean="0"/>
              <a:t>‹N°›</a:t>
            </a:fld>
            <a:endParaRPr lang="fr-CA" dirty="0"/>
          </a:p>
        </p:txBody>
      </p:sp>
    </p:spTree>
    <p:extLst>
      <p:ext uri="{BB962C8B-B14F-4D97-AF65-F5344CB8AC3E}">
        <p14:creationId xmlns:p14="http://schemas.microsoft.com/office/powerpoint/2010/main" val="1343835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CA"/>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932BB00D-0210-45E3-9394-8992690587BD}" type="datetimeFigureOut">
              <a:rPr lang="fr-CA" smtClean="0"/>
              <a:t>2014-06-25</a:t>
            </a:fld>
            <a:endParaRPr lang="fr-CA" dirty="0"/>
          </a:p>
        </p:txBody>
      </p:sp>
      <p:sp>
        <p:nvSpPr>
          <p:cNvPr id="6" name="Espace réservé du pied de page 5"/>
          <p:cNvSpPr>
            <a:spLocks noGrp="1"/>
          </p:cNvSpPr>
          <p:nvPr>
            <p:ph type="ftr" sz="quarter" idx="11"/>
          </p:nvPr>
        </p:nvSpPr>
        <p:spPr/>
        <p:txBody>
          <a:bodyPr/>
          <a:lstStyle/>
          <a:p>
            <a:endParaRPr lang="fr-CA" dirty="0"/>
          </a:p>
        </p:txBody>
      </p:sp>
      <p:sp>
        <p:nvSpPr>
          <p:cNvPr id="7" name="Espace réservé du numéro de diapositive 6"/>
          <p:cNvSpPr>
            <a:spLocks noGrp="1"/>
          </p:cNvSpPr>
          <p:nvPr>
            <p:ph type="sldNum" sz="quarter" idx="12"/>
          </p:nvPr>
        </p:nvSpPr>
        <p:spPr/>
        <p:txBody>
          <a:bodyPr/>
          <a:lstStyle/>
          <a:p>
            <a:fld id="{8A639590-B1AC-4BBA-8D11-76D71B51417B}" type="slidenum">
              <a:rPr lang="fr-CA" smtClean="0"/>
              <a:t>‹N°›</a:t>
            </a:fld>
            <a:endParaRPr lang="fr-CA" dirty="0"/>
          </a:p>
        </p:txBody>
      </p:sp>
    </p:spTree>
    <p:extLst>
      <p:ext uri="{BB962C8B-B14F-4D97-AF65-F5344CB8AC3E}">
        <p14:creationId xmlns:p14="http://schemas.microsoft.com/office/powerpoint/2010/main" val="2153901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CA"/>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2BB00D-0210-45E3-9394-8992690587BD}" type="datetimeFigureOut">
              <a:rPr lang="fr-CA" smtClean="0"/>
              <a:t>2014-06-25</a:t>
            </a:fld>
            <a:endParaRPr lang="fr-CA"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639590-B1AC-4BBA-8D11-76D71B51417B}" type="slidenum">
              <a:rPr lang="fr-CA" smtClean="0"/>
              <a:t>‹N°›</a:t>
            </a:fld>
            <a:endParaRPr lang="fr-CA" dirty="0"/>
          </a:p>
        </p:txBody>
      </p:sp>
    </p:spTree>
    <p:extLst>
      <p:ext uri="{BB962C8B-B14F-4D97-AF65-F5344CB8AC3E}">
        <p14:creationId xmlns:p14="http://schemas.microsoft.com/office/powerpoint/2010/main" val="25489192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notesSlide" Target="../notesSlides/notesSlide10.xml"/><Relationship Id="rId7" Type="http://schemas.openxmlformats.org/officeDocument/2006/relationships/diagramColors" Target="../diagrams/colors2.xml"/><Relationship Id="rId2" Type="http://schemas.openxmlformats.org/officeDocument/2006/relationships/slideLayout" Target="../slideLayouts/slideLayout2.xml"/><Relationship Id="rId1" Type="http://schemas.openxmlformats.org/officeDocument/2006/relationships/tags" Target="../tags/tag1.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 Id="rId9" Type="http://schemas.openxmlformats.org/officeDocument/2006/relationships/image" Target="../media/image6.jpe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9.jpeg"/></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5.jpeg"/></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G:\DQ\Logo\Logo + engagé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681" y="188640"/>
            <a:ext cx="1650704" cy="792088"/>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p:cNvSpPr>
            <a:spLocks noGrp="1"/>
          </p:cNvSpPr>
          <p:nvPr>
            <p:ph type="ctrTitle"/>
          </p:nvPr>
        </p:nvSpPr>
        <p:spPr>
          <a:xfrm>
            <a:off x="395536" y="1052736"/>
            <a:ext cx="8424936" cy="1470025"/>
          </a:xfrm>
        </p:spPr>
        <p:txBody>
          <a:bodyPr/>
          <a:lstStyle/>
          <a:p>
            <a:r>
              <a:rPr lang="fr-CA" b="1" dirty="0" smtClean="0">
                <a:solidFill>
                  <a:schemeClr val="tx2">
                    <a:lumMod val="75000"/>
                  </a:schemeClr>
                </a:solidFill>
              </a:rPr>
              <a:t>Performance et amélioration continue</a:t>
            </a:r>
            <a:endParaRPr lang="fr-CA" b="1" dirty="0">
              <a:solidFill>
                <a:schemeClr val="tx2">
                  <a:lumMod val="75000"/>
                </a:schemeClr>
              </a:solidFill>
            </a:endParaRPr>
          </a:p>
        </p:txBody>
      </p:sp>
      <p:sp>
        <p:nvSpPr>
          <p:cNvPr id="3" name="Sous-titre 2"/>
          <p:cNvSpPr>
            <a:spLocks noGrp="1"/>
          </p:cNvSpPr>
          <p:nvPr>
            <p:ph type="subTitle" idx="1"/>
          </p:nvPr>
        </p:nvSpPr>
        <p:spPr>
          <a:xfrm>
            <a:off x="323528" y="3789040"/>
            <a:ext cx="6400800" cy="1752600"/>
          </a:xfrm>
        </p:spPr>
        <p:txBody>
          <a:bodyPr>
            <a:normAutofit/>
          </a:bodyPr>
          <a:lstStyle/>
          <a:p>
            <a:pPr algn="l"/>
            <a:r>
              <a:rPr lang="fr-CA" sz="2800" dirty="0" smtClean="0">
                <a:solidFill>
                  <a:schemeClr val="tx1">
                    <a:lumMod val="65000"/>
                    <a:lumOff val="35000"/>
                  </a:schemeClr>
                </a:solidFill>
              </a:rPr>
              <a:t>Ludovick </a:t>
            </a:r>
            <a:r>
              <a:rPr lang="fr-CA" sz="2800" dirty="0" err="1" smtClean="0">
                <a:solidFill>
                  <a:schemeClr val="tx1">
                    <a:lumMod val="65000"/>
                    <a:lumOff val="35000"/>
                  </a:schemeClr>
                </a:solidFill>
              </a:rPr>
              <a:t>Valéra</a:t>
            </a:r>
            <a:r>
              <a:rPr lang="fr-CA" sz="2800" dirty="0" smtClean="0">
                <a:solidFill>
                  <a:schemeClr val="tx1">
                    <a:lumMod val="65000"/>
                    <a:lumOff val="35000"/>
                  </a:schemeClr>
                </a:solidFill>
              </a:rPr>
              <a:t>, </a:t>
            </a:r>
            <a:r>
              <a:rPr lang="fr-CA" sz="2800" dirty="0" err="1" smtClean="0">
                <a:solidFill>
                  <a:schemeClr val="tx1">
                    <a:lumMod val="65000"/>
                    <a:lumOff val="35000"/>
                  </a:schemeClr>
                </a:solidFill>
              </a:rPr>
              <a:t>ing</a:t>
            </a:r>
            <a:r>
              <a:rPr lang="fr-CA" sz="2800" dirty="0" smtClean="0">
                <a:solidFill>
                  <a:schemeClr val="tx1">
                    <a:lumMod val="65000"/>
                    <a:lumOff val="35000"/>
                  </a:schemeClr>
                </a:solidFill>
              </a:rPr>
              <a:t>., M. Sc. A.</a:t>
            </a:r>
          </a:p>
          <a:p>
            <a:pPr algn="l"/>
            <a:r>
              <a:rPr lang="fr-CA" sz="2800" dirty="0" smtClean="0">
                <a:solidFill>
                  <a:schemeClr val="tx1">
                    <a:lumMod val="65000"/>
                    <a:lumOff val="35000"/>
                  </a:schemeClr>
                </a:solidFill>
              </a:rPr>
              <a:t>Conseiller à la performance </a:t>
            </a:r>
          </a:p>
          <a:p>
            <a:pPr algn="l"/>
            <a:r>
              <a:rPr lang="fr-CA" sz="2800" dirty="0" smtClean="0">
                <a:solidFill>
                  <a:schemeClr val="tx1">
                    <a:lumMod val="65000"/>
                    <a:lumOff val="35000"/>
                  </a:schemeClr>
                </a:solidFill>
              </a:rPr>
              <a:t>CSSS Drummond</a:t>
            </a:r>
            <a:endParaRPr lang="fr-CA" sz="2800" dirty="0">
              <a:solidFill>
                <a:schemeClr val="tx1">
                  <a:lumMod val="65000"/>
                  <a:lumOff val="35000"/>
                </a:schemeClr>
              </a:solidFill>
            </a:endParaRPr>
          </a:p>
        </p:txBody>
      </p:sp>
      <p:sp>
        <p:nvSpPr>
          <p:cNvPr id="4" name="Titre 1"/>
          <p:cNvSpPr txBox="1">
            <a:spLocks/>
          </p:cNvSpPr>
          <p:nvPr/>
        </p:nvSpPr>
        <p:spPr>
          <a:xfrm>
            <a:off x="611560" y="2204864"/>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CA" sz="3200" i="1" dirty="0" smtClean="0"/>
              <a:t>Dites-moi…Quels sont les motifs qui vous poussent à faire cette démarche?</a:t>
            </a:r>
            <a:endParaRPr lang="fr-CA" sz="3200" i="1" dirty="0"/>
          </a:p>
        </p:txBody>
      </p:sp>
      <p:sp>
        <p:nvSpPr>
          <p:cNvPr id="6" name="Organigramme : Processus 5"/>
          <p:cNvSpPr/>
          <p:nvPr/>
        </p:nvSpPr>
        <p:spPr>
          <a:xfrm>
            <a:off x="0" y="5949280"/>
            <a:ext cx="9144000" cy="908720"/>
          </a:xfrm>
          <a:prstGeom prst="flowChartProcess">
            <a:avLst/>
          </a:prstGeom>
          <a:gradFill flip="none" rotWithShape="1">
            <a:gsLst>
              <a:gs pos="0">
                <a:schemeClr val="accent1">
                  <a:shade val="30000"/>
                  <a:satMod val="115000"/>
                </a:schemeClr>
              </a:gs>
              <a:gs pos="50000">
                <a:schemeClr val="accent1">
                  <a:shade val="67500"/>
                  <a:satMod val="115000"/>
                </a:schemeClr>
              </a:gs>
              <a:gs pos="100000">
                <a:schemeClr val="accent1">
                  <a:lumMod val="20000"/>
                  <a:lumOff val="8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7" name="Rectangle 6"/>
          <p:cNvSpPr/>
          <p:nvPr/>
        </p:nvSpPr>
        <p:spPr>
          <a:xfrm>
            <a:off x="1115616" y="6093296"/>
            <a:ext cx="8028384" cy="45719"/>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8" name="Rectangle 7"/>
          <p:cNvSpPr/>
          <p:nvPr/>
        </p:nvSpPr>
        <p:spPr>
          <a:xfrm>
            <a:off x="1403648" y="6237312"/>
            <a:ext cx="7740352" cy="457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Tree>
    <p:extLst>
      <p:ext uri="{BB962C8B-B14F-4D97-AF65-F5344CB8AC3E}">
        <p14:creationId xmlns:p14="http://schemas.microsoft.com/office/powerpoint/2010/main" val="36631605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smtClean="0">
                <a:solidFill>
                  <a:schemeClr val="accent1">
                    <a:lumMod val="75000"/>
                  </a:schemeClr>
                </a:solidFill>
              </a:rPr>
              <a:t>L’amélioration continue</a:t>
            </a:r>
            <a:endParaRPr lang="fr-CA" b="1" dirty="0">
              <a:solidFill>
                <a:schemeClr val="accent1">
                  <a:lumMod val="75000"/>
                </a:schemeClr>
              </a:solidFill>
            </a:endParaRPr>
          </a:p>
        </p:txBody>
      </p:sp>
      <p:sp>
        <p:nvSpPr>
          <p:cNvPr id="3" name="Espace réservé du contenu 2"/>
          <p:cNvSpPr>
            <a:spLocks noGrp="1"/>
          </p:cNvSpPr>
          <p:nvPr>
            <p:ph idx="1"/>
          </p:nvPr>
        </p:nvSpPr>
        <p:spPr/>
        <p:txBody>
          <a:bodyPr/>
          <a:lstStyle/>
          <a:p>
            <a:r>
              <a:rPr lang="fr-CA" dirty="0" smtClean="0"/>
              <a:t>Les principes derrière l’amélioration continue:</a:t>
            </a:r>
          </a:p>
          <a:p>
            <a:pPr lvl="1"/>
            <a:r>
              <a:rPr lang="fr-CA" dirty="0" smtClean="0"/>
              <a:t>On cherche </a:t>
            </a:r>
            <a:r>
              <a:rPr lang="fr-CA" b="1" dirty="0" smtClean="0">
                <a:solidFill>
                  <a:schemeClr val="tx2">
                    <a:lumMod val="60000"/>
                    <a:lumOff val="40000"/>
                  </a:schemeClr>
                </a:solidFill>
              </a:rPr>
              <a:t>continuellement</a:t>
            </a:r>
            <a:r>
              <a:rPr lang="fr-CA" dirty="0" smtClean="0"/>
              <a:t> à faire mieux.</a:t>
            </a:r>
          </a:p>
          <a:p>
            <a:pPr lvl="1"/>
            <a:r>
              <a:rPr lang="fr-CA" dirty="0" smtClean="0"/>
              <a:t>On n’est </a:t>
            </a:r>
            <a:r>
              <a:rPr lang="fr-CA" b="1" dirty="0" smtClean="0">
                <a:solidFill>
                  <a:schemeClr val="tx2">
                    <a:lumMod val="60000"/>
                    <a:lumOff val="40000"/>
                  </a:schemeClr>
                </a:solidFill>
              </a:rPr>
              <a:t>jamais parfait</a:t>
            </a:r>
            <a:r>
              <a:rPr lang="fr-CA" dirty="0" smtClean="0"/>
              <a:t>, mais on sait </a:t>
            </a:r>
            <a:r>
              <a:rPr lang="fr-CA" b="1" dirty="0" smtClean="0">
                <a:solidFill>
                  <a:schemeClr val="tx2">
                    <a:lumMod val="60000"/>
                    <a:lumOff val="40000"/>
                  </a:schemeClr>
                </a:solidFill>
              </a:rPr>
              <a:t>parfaitement</a:t>
            </a:r>
            <a:r>
              <a:rPr lang="fr-CA" dirty="0" smtClean="0"/>
              <a:t> que ce sera </a:t>
            </a:r>
            <a:r>
              <a:rPr lang="fr-CA" b="1" dirty="0" smtClean="0">
                <a:solidFill>
                  <a:schemeClr val="tx2">
                    <a:lumMod val="60000"/>
                    <a:lumOff val="40000"/>
                  </a:schemeClr>
                </a:solidFill>
              </a:rPr>
              <a:t>mieux</a:t>
            </a:r>
            <a:r>
              <a:rPr lang="fr-CA" dirty="0" smtClean="0"/>
              <a:t> qu’avant.</a:t>
            </a:r>
          </a:p>
          <a:p>
            <a:pPr lvl="1"/>
            <a:r>
              <a:rPr lang="fr-CA" dirty="0" smtClean="0"/>
              <a:t>Une </a:t>
            </a:r>
            <a:r>
              <a:rPr lang="fr-CA" b="1" dirty="0" smtClean="0">
                <a:solidFill>
                  <a:schemeClr val="tx2">
                    <a:lumMod val="60000"/>
                    <a:lumOff val="40000"/>
                  </a:schemeClr>
                </a:solidFill>
              </a:rPr>
              <a:t>boucle sans fin </a:t>
            </a:r>
            <a:r>
              <a:rPr lang="fr-CA" dirty="0" smtClean="0"/>
              <a:t>avec une intensité qui varie.</a:t>
            </a:r>
          </a:p>
          <a:p>
            <a:r>
              <a:rPr lang="fr-CA" dirty="0" smtClean="0"/>
              <a:t>Elle se base sur plusieurs philosophies comme le Lean, le système Toyota, le 6-sigma, etc.</a:t>
            </a:r>
          </a:p>
        </p:txBody>
      </p:sp>
      <p:pic>
        <p:nvPicPr>
          <p:cNvPr id="4" name="Picture 2" descr="G:\DQ\Logo\Logo + engagé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05" y="116633"/>
            <a:ext cx="1584176" cy="76016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G:\DQ\Logo\Logo + engagé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32240" y="5675448"/>
            <a:ext cx="2250957" cy="10801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07403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A" b="1" dirty="0" smtClean="0">
                <a:solidFill>
                  <a:schemeClr val="accent1">
                    <a:lumMod val="75000"/>
                  </a:schemeClr>
                </a:solidFill>
              </a:rPr>
              <a:t>Simplement, l’amélioration continue </a:t>
            </a:r>
            <a:endParaRPr lang="fr-CA" b="1" dirty="0">
              <a:solidFill>
                <a:schemeClr val="accent1">
                  <a:lumMod val="75000"/>
                </a:schemeClr>
              </a:solidFill>
            </a:endParaRPr>
          </a:p>
        </p:txBody>
      </p:sp>
      <p:graphicFrame>
        <p:nvGraphicFramePr>
          <p:cNvPr id="4" name="Espace réservé du contenu 3"/>
          <p:cNvGraphicFramePr>
            <a:graphicFrameLocks noGrp="1"/>
          </p:cNvGraphicFramePr>
          <p:nvPr>
            <p:ph idx="1"/>
            <p:custDataLst>
              <p:tags r:id="rId1"/>
            </p:custDataLst>
            <p:extLst>
              <p:ext uri="{D42A27DB-BD31-4B8C-83A1-F6EECF244321}">
                <p14:modId xmlns:p14="http://schemas.microsoft.com/office/powerpoint/2010/main" val="12542982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6" name="Picture 2" descr="G:\DQ\Logo\Logo + engagés.jp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732240" y="5675448"/>
            <a:ext cx="2250957" cy="10801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18552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smtClean="0">
                <a:solidFill>
                  <a:schemeClr val="accent1">
                    <a:lumMod val="75000"/>
                  </a:schemeClr>
                </a:solidFill>
              </a:rPr>
              <a:t>VA et NVA</a:t>
            </a:r>
            <a:endParaRPr lang="fr-CA" b="1" dirty="0">
              <a:solidFill>
                <a:schemeClr val="accent1">
                  <a:lumMod val="75000"/>
                </a:schemeClr>
              </a:solidFill>
            </a:endParaRPr>
          </a:p>
        </p:txBody>
      </p:sp>
      <p:sp>
        <p:nvSpPr>
          <p:cNvPr id="4" name="Espace réservé du contenu 2"/>
          <p:cNvSpPr>
            <a:spLocks noGrp="1"/>
          </p:cNvSpPr>
          <p:nvPr>
            <p:ph idx="1"/>
            <p:custDataLst>
              <p:tags r:id="rId1"/>
            </p:custDataLst>
          </p:nvPr>
        </p:nvSpPr>
        <p:spPr/>
        <p:txBody>
          <a:bodyPr>
            <a:normAutofit lnSpcReduction="10000"/>
          </a:bodyPr>
          <a:lstStyle/>
          <a:p>
            <a:r>
              <a:rPr lang="fr-CA" dirty="0" smtClean="0"/>
              <a:t>On maximise la valeur ajoutée et </a:t>
            </a:r>
            <a:r>
              <a:rPr lang="fr-CA" b="1" dirty="0" smtClean="0">
                <a:solidFill>
                  <a:schemeClr val="tx2">
                    <a:lumMod val="60000"/>
                    <a:lumOff val="40000"/>
                  </a:schemeClr>
                </a:solidFill>
              </a:rPr>
              <a:t>éliminant</a:t>
            </a:r>
            <a:r>
              <a:rPr lang="fr-CA" dirty="0" smtClean="0"/>
              <a:t> la </a:t>
            </a:r>
            <a:r>
              <a:rPr lang="fr-CA" b="1" dirty="0" smtClean="0">
                <a:solidFill>
                  <a:schemeClr val="tx2">
                    <a:lumMod val="60000"/>
                    <a:lumOff val="40000"/>
                  </a:schemeClr>
                </a:solidFill>
              </a:rPr>
              <a:t>non-valeur ajoutée</a:t>
            </a:r>
            <a:r>
              <a:rPr lang="fr-CA" dirty="0" smtClean="0"/>
              <a:t>.</a:t>
            </a:r>
          </a:p>
          <a:p>
            <a:r>
              <a:rPr lang="fr-CA" dirty="0" smtClean="0"/>
              <a:t>VA = Ce que le </a:t>
            </a:r>
            <a:r>
              <a:rPr lang="fr-CA" b="1" dirty="0" smtClean="0">
                <a:solidFill>
                  <a:schemeClr val="tx2">
                    <a:lumMod val="60000"/>
                    <a:lumOff val="40000"/>
                  </a:schemeClr>
                </a:solidFill>
              </a:rPr>
              <a:t>patient/usager veut</a:t>
            </a:r>
            <a:r>
              <a:rPr lang="fr-CA" dirty="0" smtClean="0"/>
              <a:t>, activité </a:t>
            </a:r>
            <a:r>
              <a:rPr lang="fr-CA" b="1" dirty="0" smtClean="0">
                <a:solidFill>
                  <a:schemeClr val="tx2">
                    <a:lumMod val="60000"/>
                    <a:lumOff val="40000"/>
                  </a:schemeClr>
                </a:solidFill>
              </a:rPr>
              <a:t>essentielle</a:t>
            </a:r>
            <a:r>
              <a:rPr lang="fr-CA" dirty="0" smtClean="0"/>
              <a:t> qui </a:t>
            </a:r>
            <a:r>
              <a:rPr lang="fr-CA" b="1" dirty="0" smtClean="0">
                <a:solidFill>
                  <a:schemeClr val="tx2">
                    <a:lumMod val="60000"/>
                    <a:lumOff val="40000"/>
                  </a:schemeClr>
                </a:solidFill>
              </a:rPr>
              <a:t>contribue directement </a:t>
            </a:r>
            <a:r>
              <a:rPr lang="fr-CA" dirty="0" smtClean="0"/>
              <a:t>à améliorer sa </a:t>
            </a:r>
            <a:r>
              <a:rPr lang="fr-CA" b="1" dirty="0" smtClean="0">
                <a:solidFill>
                  <a:schemeClr val="tx2">
                    <a:lumMod val="60000"/>
                    <a:lumOff val="40000"/>
                  </a:schemeClr>
                </a:solidFill>
              </a:rPr>
              <a:t>condition</a:t>
            </a:r>
            <a:r>
              <a:rPr lang="fr-CA" dirty="0" smtClean="0"/>
              <a:t>. (ex : le temps avec le patient)</a:t>
            </a:r>
          </a:p>
          <a:p>
            <a:r>
              <a:rPr lang="fr-CA" dirty="0" smtClean="0"/>
              <a:t>NVA= </a:t>
            </a:r>
            <a:r>
              <a:rPr lang="fr-CA" b="1" dirty="0" smtClean="0">
                <a:solidFill>
                  <a:schemeClr val="tx2">
                    <a:lumMod val="60000"/>
                    <a:lumOff val="40000"/>
                  </a:schemeClr>
                </a:solidFill>
              </a:rPr>
              <a:t>Tout le reste</a:t>
            </a:r>
            <a:r>
              <a:rPr lang="fr-CA" dirty="0" smtClean="0"/>
              <a:t>, toute activité non essentielle</a:t>
            </a:r>
            <a:r>
              <a:rPr lang="fr-CA" dirty="0"/>
              <a:t> </a:t>
            </a:r>
            <a:r>
              <a:rPr lang="fr-CA" dirty="0" smtClean="0"/>
              <a:t>qu’elle soit obligatoire ou non. (ex. : formulaires, demandes de services, etc.)</a:t>
            </a:r>
            <a:endParaRPr lang="fr-CA" dirty="0"/>
          </a:p>
        </p:txBody>
      </p:sp>
      <p:pic>
        <p:nvPicPr>
          <p:cNvPr id="5" name="Picture 2" descr="G:\DQ\Logo\Logo + engagé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36296" y="5934770"/>
            <a:ext cx="1530877" cy="7345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62090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smtClean="0">
                <a:solidFill>
                  <a:schemeClr val="accent1">
                    <a:lumMod val="75000"/>
                  </a:schemeClr>
                </a:solidFill>
              </a:rPr>
              <a:t>L’élimination des gaspillages</a:t>
            </a:r>
            <a:endParaRPr lang="fr-CA" b="1" dirty="0">
              <a:solidFill>
                <a:schemeClr val="accent1">
                  <a:lumMod val="75000"/>
                </a:schemeClr>
              </a:solidFill>
            </a:endParaRPr>
          </a:p>
        </p:txBody>
      </p:sp>
      <p:pic>
        <p:nvPicPr>
          <p:cNvPr id="307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92342" y="1484784"/>
            <a:ext cx="8751458" cy="47525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ZoneTexte 4"/>
          <p:cNvSpPr txBox="1"/>
          <p:nvPr/>
        </p:nvSpPr>
        <p:spPr>
          <a:xfrm>
            <a:off x="179512" y="6194443"/>
            <a:ext cx="4248472" cy="369332"/>
          </a:xfrm>
          <a:prstGeom prst="rect">
            <a:avLst/>
          </a:prstGeom>
          <a:noFill/>
        </p:spPr>
        <p:txBody>
          <a:bodyPr wrap="square" rtlCol="0">
            <a:spAutoFit/>
          </a:bodyPr>
          <a:lstStyle/>
          <a:p>
            <a:r>
              <a:rPr lang="fr-CA" dirty="0" smtClean="0"/>
              <a:t>Pascal Forget, notes de cours, UQTR</a:t>
            </a:r>
            <a:endParaRPr lang="fr-CA" dirty="0"/>
          </a:p>
        </p:txBody>
      </p:sp>
    </p:spTree>
    <p:extLst>
      <p:ext uri="{BB962C8B-B14F-4D97-AF65-F5344CB8AC3E}">
        <p14:creationId xmlns:p14="http://schemas.microsoft.com/office/powerpoint/2010/main" val="42544558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smtClean="0">
                <a:solidFill>
                  <a:schemeClr val="accent1">
                    <a:lumMod val="75000"/>
                  </a:schemeClr>
                </a:solidFill>
              </a:rPr>
              <a:t>Les principaux outils</a:t>
            </a:r>
            <a:endParaRPr lang="fr-CA" b="1" dirty="0">
              <a:solidFill>
                <a:schemeClr val="accent1">
                  <a:lumMod val="75000"/>
                </a:schemeClr>
              </a:solidFill>
            </a:endParaRPr>
          </a:p>
        </p:txBody>
      </p:sp>
      <p:sp>
        <p:nvSpPr>
          <p:cNvPr id="4" name="Espace réservé du contenu 2"/>
          <p:cNvSpPr>
            <a:spLocks noGrp="1"/>
          </p:cNvSpPr>
          <p:nvPr>
            <p:ph idx="1"/>
            <p:custDataLst>
              <p:tags r:id="rId1"/>
            </p:custDataLst>
          </p:nvPr>
        </p:nvSpPr>
        <p:spPr/>
        <p:txBody>
          <a:bodyPr>
            <a:normAutofit fontScale="77500" lnSpcReduction="20000"/>
          </a:bodyPr>
          <a:lstStyle/>
          <a:p>
            <a:r>
              <a:rPr lang="fr-CA" b="1" dirty="0" smtClean="0">
                <a:solidFill>
                  <a:schemeClr val="tx2">
                    <a:lumMod val="60000"/>
                    <a:lumOff val="40000"/>
                  </a:schemeClr>
                </a:solidFill>
              </a:rPr>
              <a:t>5S </a:t>
            </a:r>
          </a:p>
          <a:p>
            <a:pPr lvl="1"/>
            <a:r>
              <a:rPr lang="fr-CA" dirty="0" smtClean="0"/>
              <a:t>(Séparer-trier, Situer-ranger, Scintiller-nettoyer, Standardiser, Suivre-impliquer)</a:t>
            </a:r>
          </a:p>
          <a:p>
            <a:r>
              <a:rPr lang="fr-CA" b="1" dirty="0" smtClean="0">
                <a:solidFill>
                  <a:schemeClr val="tx2">
                    <a:lumMod val="60000"/>
                    <a:lumOff val="40000"/>
                  </a:schemeClr>
                </a:solidFill>
              </a:rPr>
              <a:t>SMED </a:t>
            </a:r>
          </a:p>
          <a:p>
            <a:pPr lvl="1"/>
            <a:r>
              <a:rPr lang="fr-CA" dirty="0" smtClean="0"/>
              <a:t>(Single Minute Exchange of Die)</a:t>
            </a:r>
          </a:p>
          <a:p>
            <a:r>
              <a:rPr lang="fr-CA" b="1" dirty="0" smtClean="0">
                <a:solidFill>
                  <a:schemeClr val="tx2">
                    <a:lumMod val="60000"/>
                    <a:lumOff val="40000"/>
                  </a:schemeClr>
                </a:solidFill>
              </a:rPr>
              <a:t>DMAIC, PDCA</a:t>
            </a:r>
          </a:p>
          <a:p>
            <a:r>
              <a:rPr lang="fr-CA" b="1" dirty="0" smtClean="0">
                <a:solidFill>
                  <a:schemeClr val="tx2">
                    <a:lumMod val="60000"/>
                    <a:lumOff val="40000"/>
                  </a:schemeClr>
                </a:solidFill>
              </a:rPr>
              <a:t>Événement </a:t>
            </a:r>
            <a:r>
              <a:rPr lang="fr-CA" b="1" dirty="0" err="1" smtClean="0">
                <a:solidFill>
                  <a:schemeClr val="tx2">
                    <a:lumMod val="60000"/>
                    <a:lumOff val="40000"/>
                  </a:schemeClr>
                </a:solidFill>
              </a:rPr>
              <a:t>Kaizen</a:t>
            </a:r>
            <a:r>
              <a:rPr lang="fr-CA" dirty="0" smtClean="0"/>
              <a:t>, </a:t>
            </a:r>
            <a:r>
              <a:rPr lang="fr-CA" dirty="0" err="1" smtClean="0"/>
              <a:t>kaizen</a:t>
            </a:r>
            <a:r>
              <a:rPr lang="fr-CA" dirty="0" smtClean="0"/>
              <a:t>-blitz, </a:t>
            </a:r>
            <a:r>
              <a:rPr lang="fr-CA" i="1" dirty="0" err="1" smtClean="0"/>
              <a:t>Rapid</a:t>
            </a:r>
            <a:r>
              <a:rPr lang="fr-CA" i="1" dirty="0" smtClean="0"/>
              <a:t> </a:t>
            </a:r>
            <a:r>
              <a:rPr lang="fr-CA" i="1" dirty="0" err="1" smtClean="0"/>
              <a:t>Improvement</a:t>
            </a:r>
            <a:r>
              <a:rPr lang="fr-CA" i="1" dirty="0" smtClean="0"/>
              <a:t> </a:t>
            </a:r>
            <a:r>
              <a:rPr lang="fr-CA" i="1" dirty="0" err="1" smtClean="0"/>
              <a:t>Event</a:t>
            </a:r>
            <a:endParaRPr lang="fr-CA" i="1" dirty="0" smtClean="0"/>
          </a:p>
          <a:p>
            <a:r>
              <a:rPr lang="fr-CA" b="1" dirty="0" smtClean="0">
                <a:solidFill>
                  <a:schemeClr val="tx2">
                    <a:lumMod val="60000"/>
                    <a:lumOff val="40000"/>
                  </a:schemeClr>
                </a:solidFill>
              </a:rPr>
              <a:t>Cartographie</a:t>
            </a:r>
          </a:p>
          <a:p>
            <a:r>
              <a:rPr lang="fr-CA" b="1" dirty="0" smtClean="0">
                <a:solidFill>
                  <a:schemeClr val="tx2">
                    <a:lumMod val="60000"/>
                    <a:lumOff val="40000"/>
                  </a:schemeClr>
                </a:solidFill>
              </a:rPr>
              <a:t>Kanban</a:t>
            </a:r>
          </a:p>
          <a:p>
            <a:r>
              <a:rPr lang="fr-CA" dirty="0" smtClean="0"/>
              <a:t>Théorie des contraintes (</a:t>
            </a:r>
            <a:r>
              <a:rPr lang="fr-CA" b="1" dirty="0" smtClean="0">
                <a:solidFill>
                  <a:schemeClr val="tx2">
                    <a:lumMod val="60000"/>
                    <a:lumOff val="40000"/>
                  </a:schemeClr>
                </a:solidFill>
              </a:rPr>
              <a:t>goulot</a:t>
            </a:r>
            <a:r>
              <a:rPr lang="fr-CA" dirty="0" smtClean="0"/>
              <a:t>)</a:t>
            </a:r>
          </a:p>
          <a:p>
            <a:r>
              <a:rPr lang="fr-CA" dirty="0" smtClean="0"/>
              <a:t>Cellules de travail</a:t>
            </a:r>
          </a:p>
          <a:p>
            <a:r>
              <a:rPr lang="fr-CA" dirty="0" smtClean="0"/>
              <a:t>Etc.</a:t>
            </a:r>
            <a:endParaRPr lang="fr-CA" dirty="0"/>
          </a:p>
        </p:txBody>
      </p:sp>
      <p:pic>
        <p:nvPicPr>
          <p:cNvPr id="5" name="Picture 2" descr="G:\DQ\Logo\Logo + engagé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92280" y="5805264"/>
            <a:ext cx="1800765" cy="8640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68442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smtClean="0">
                <a:solidFill>
                  <a:schemeClr val="accent1">
                    <a:lumMod val="75000"/>
                  </a:schemeClr>
                </a:solidFill>
              </a:rPr>
              <a:t>Et encore…</a:t>
            </a:r>
            <a:endParaRPr lang="fr-CA" b="1" dirty="0">
              <a:solidFill>
                <a:schemeClr val="accent1">
                  <a:lumMod val="75000"/>
                </a:schemeClr>
              </a:solidFill>
            </a:endParaRP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74359" y="1340768"/>
            <a:ext cx="8388179" cy="50405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oneTexte 3"/>
          <p:cNvSpPr txBox="1"/>
          <p:nvPr/>
        </p:nvSpPr>
        <p:spPr>
          <a:xfrm>
            <a:off x="323528" y="6381328"/>
            <a:ext cx="4248472" cy="369332"/>
          </a:xfrm>
          <a:prstGeom prst="rect">
            <a:avLst/>
          </a:prstGeom>
          <a:noFill/>
        </p:spPr>
        <p:txBody>
          <a:bodyPr wrap="square" rtlCol="0">
            <a:spAutoFit/>
          </a:bodyPr>
          <a:lstStyle/>
          <a:p>
            <a:r>
              <a:rPr lang="fr-CA" dirty="0" smtClean="0"/>
              <a:t>Pascal Forget, notes de cours, UQTR</a:t>
            </a:r>
            <a:endParaRPr lang="fr-CA" dirty="0"/>
          </a:p>
        </p:txBody>
      </p:sp>
    </p:spTree>
    <p:extLst>
      <p:ext uri="{BB962C8B-B14F-4D97-AF65-F5344CB8AC3E}">
        <p14:creationId xmlns:p14="http://schemas.microsoft.com/office/powerpoint/2010/main" val="32461313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A" b="1" dirty="0" smtClean="0">
                <a:solidFill>
                  <a:schemeClr val="accent1">
                    <a:lumMod val="75000"/>
                  </a:schemeClr>
                </a:solidFill>
              </a:rPr>
              <a:t>Démarche d’amélioration continue et recherche de la performance</a:t>
            </a:r>
            <a:endParaRPr lang="fr-CA" b="1" dirty="0">
              <a:solidFill>
                <a:schemeClr val="accent1">
                  <a:lumMod val="75000"/>
                </a:schemeClr>
              </a:solidFill>
            </a:endParaRPr>
          </a:p>
        </p:txBody>
      </p:sp>
      <p:sp>
        <p:nvSpPr>
          <p:cNvPr id="3" name="Espace réservé du contenu 2"/>
          <p:cNvSpPr>
            <a:spLocks noGrp="1"/>
          </p:cNvSpPr>
          <p:nvPr>
            <p:ph idx="1"/>
          </p:nvPr>
        </p:nvSpPr>
        <p:spPr/>
        <p:txBody>
          <a:bodyPr/>
          <a:lstStyle/>
          <a:p>
            <a:r>
              <a:rPr lang="fr-CA" dirty="0" smtClean="0"/>
              <a:t>Complémentarité entre les deux</a:t>
            </a:r>
          </a:p>
          <a:p>
            <a:r>
              <a:rPr lang="fr-CA" dirty="0" smtClean="0"/>
              <a:t>La performance aide à déterminer la finalité, l’idéal à rechercher (équilibre entre patients, personnels, MSSS, etc.)</a:t>
            </a:r>
          </a:p>
          <a:p>
            <a:r>
              <a:rPr lang="fr-CA" dirty="0" smtClean="0"/>
              <a:t>L’amélioration continue est un moyen pour y contribuer par projet ou par action. </a:t>
            </a:r>
            <a:endParaRPr lang="fr-CA" dirty="0"/>
          </a:p>
        </p:txBody>
      </p:sp>
      <p:pic>
        <p:nvPicPr>
          <p:cNvPr id="4" name="Picture 2" descr="G:\DQ\Logo\Logo + engagé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2280" y="5805264"/>
            <a:ext cx="1800765" cy="8640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36245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smtClean="0">
                <a:solidFill>
                  <a:schemeClr val="accent1">
                    <a:lumMod val="75000"/>
                  </a:schemeClr>
                </a:solidFill>
              </a:rPr>
              <a:t>Avez-vous remarqué?</a:t>
            </a:r>
            <a:endParaRPr lang="fr-CA" b="1" dirty="0">
              <a:solidFill>
                <a:schemeClr val="accent1">
                  <a:lumMod val="75000"/>
                </a:schemeClr>
              </a:solidFill>
            </a:endParaRPr>
          </a:p>
        </p:txBody>
      </p:sp>
      <p:sp>
        <p:nvSpPr>
          <p:cNvPr id="3" name="Espace réservé du contenu 2"/>
          <p:cNvSpPr>
            <a:spLocks noGrp="1"/>
          </p:cNvSpPr>
          <p:nvPr>
            <p:ph idx="1"/>
          </p:nvPr>
        </p:nvSpPr>
        <p:spPr/>
        <p:txBody>
          <a:bodyPr>
            <a:normAutofit/>
          </a:bodyPr>
          <a:lstStyle/>
          <a:p>
            <a:r>
              <a:rPr lang="fr-CA" sz="3600" dirty="0" smtClean="0"/>
              <a:t>Je n’ai pas directement parlé de santé mentale?</a:t>
            </a:r>
          </a:p>
          <a:p>
            <a:r>
              <a:rPr lang="fr-CA" sz="3600" dirty="0" smtClean="0"/>
              <a:t>Est-ce que le contenu a un sens pour vous?</a:t>
            </a:r>
          </a:p>
          <a:p>
            <a:r>
              <a:rPr lang="fr-CA" sz="3600" dirty="0" smtClean="0"/>
              <a:t>Est-ce applicable, utilisable?</a:t>
            </a:r>
            <a:endParaRPr lang="fr-CA" sz="3600" dirty="0"/>
          </a:p>
        </p:txBody>
      </p:sp>
      <p:pic>
        <p:nvPicPr>
          <p:cNvPr id="4" name="Picture 2" descr="G:\DQ\Logo\Logo + engagé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86104" y="5661248"/>
            <a:ext cx="2100893" cy="10081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41251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smtClean="0">
                <a:solidFill>
                  <a:schemeClr val="accent1">
                    <a:lumMod val="75000"/>
                  </a:schemeClr>
                </a:solidFill>
              </a:rPr>
              <a:t>Pourquoi ? </a:t>
            </a:r>
            <a:endParaRPr lang="fr-CA" b="1" dirty="0">
              <a:solidFill>
                <a:schemeClr val="accent1">
                  <a:lumMod val="75000"/>
                </a:schemeClr>
              </a:solidFill>
            </a:endParaRPr>
          </a:p>
        </p:txBody>
      </p:sp>
      <p:sp>
        <p:nvSpPr>
          <p:cNvPr id="3" name="Espace réservé du contenu 2"/>
          <p:cNvSpPr>
            <a:spLocks noGrp="1"/>
          </p:cNvSpPr>
          <p:nvPr>
            <p:ph idx="1"/>
          </p:nvPr>
        </p:nvSpPr>
        <p:spPr>
          <a:xfrm>
            <a:off x="457200" y="1600201"/>
            <a:ext cx="8229600" cy="3773016"/>
          </a:xfrm>
        </p:spPr>
        <p:txBody>
          <a:bodyPr/>
          <a:lstStyle/>
          <a:p>
            <a:r>
              <a:rPr lang="fr-CA" dirty="0" smtClean="0"/>
              <a:t>Adopter une approche orienté sur la performance</a:t>
            </a:r>
          </a:p>
          <a:p>
            <a:pPr lvl="1"/>
            <a:r>
              <a:rPr lang="fr-CA" dirty="0" smtClean="0"/>
              <a:t>Savoir à quelles préoccupations je réponds?</a:t>
            </a:r>
          </a:p>
          <a:p>
            <a:pPr lvl="1"/>
            <a:r>
              <a:rPr lang="fr-CA" dirty="0" smtClean="0"/>
              <a:t>Savoir ce qui me fait dire que je fais du bon travail?</a:t>
            </a:r>
          </a:p>
          <a:p>
            <a:pPr lvl="1"/>
            <a:r>
              <a:rPr lang="fr-CA" dirty="0" smtClean="0"/>
              <a:t>Savoir mesurer (clarifier, démontrer) l’impact de ce que je fais?</a:t>
            </a:r>
            <a:endParaRPr lang="fr-CA" dirty="0"/>
          </a:p>
        </p:txBody>
      </p:sp>
      <p:pic>
        <p:nvPicPr>
          <p:cNvPr id="4" name="Picture 2" descr="G:\DQ\Logo\Logo + engagé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04248" y="5589240"/>
            <a:ext cx="2100893" cy="10081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08658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smtClean="0">
                <a:solidFill>
                  <a:schemeClr val="accent1">
                    <a:lumMod val="75000"/>
                  </a:schemeClr>
                </a:solidFill>
              </a:rPr>
              <a:t>Pourquoi ? </a:t>
            </a:r>
            <a:endParaRPr lang="fr-CA" b="1" dirty="0">
              <a:solidFill>
                <a:schemeClr val="accent1">
                  <a:lumMod val="75000"/>
                </a:schemeClr>
              </a:solidFill>
            </a:endParaRPr>
          </a:p>
        </p:txBody>
      </p:sp>
      <p:sp>
        <p:nvSpPr>
          <p:cNvPr id="3" name="Espace réservé du contenu 2"/>
          <p:cNvSpPr>
            <a:spLocks noGrp="1"/>
          </p:cNvSpPr>
          <p:nvPr>
            <p:ph idx="1"/>
          </p:nvPr>
        </p:nvSpPr>
        <p:spPr>
          <a:xfrm>
            <a:off x="457200" y="1600201"/>
            <a:ext cx="8229600" cy="3773016"/>
          </a:xfrm>
        </p:spPr>
        <p:txBody>
          <a:bodyPr/>
          <a:lstStyle/>
          <a:p>
            <a:r>
              <a:rPr lang="fr-CA" dirty="0" smtClean="0"/>
              <a:t>Adopter une approche orienté sur l’amélioration continue</a:t>
            </a:r>
          </a:p>
          <a:p>
            <a:pPr lvl="1"/>
            <a:r>
              <a:rPr lang="fr-CA" dirty="0" smtClean="0"/>
              <a:t>Pour s’adapter continuellement à un environnement qui change?</a:t>
            </a:r>
          </a:p>
          <a:p>
            <a:pPr lvl="1"/>
            <a:r>
              <a:rPr lang="fr-CA" dirty="0" smtClean="0"/>
              <a:t>Pour concentrer mes efforts sur ce qui améliore la condition d’un patient/usager?</a:t>
            </a:r>
          </a:p>
          <a:p>
            <a:pPr lvl="1"/>
            <a:r>
              <a:rPr lang="fr-CA" dirty="0" smtClean="0"/>
              <a:t>Pou profiter d’un coffre à outils existant?</a:t>
            </a:r>
            <a:endParaRPr lang="fr-CA" dirty="0"/>
          </a:p>
        </p:txBody>
      </p:sp>
      <p:pic>
        <p:nvPicPr>
          <p:cNvPr id="4" name="Picture 2" descr="G:\DQ\Logo\Logo + engagé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2240" y="5589240"/>
            <a:ext cx="2100893" cy="10081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30283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4638"/>
            <a:ext cx="9144000" cy="1143000"/>
          </a:xfrm>
        </p:spPr>
        <p:txBody>
          <a:bodyPr>
            <a:normAutofit fontScale="90000"/>
          </a:bodyPr>
          <a:lstStyle/>
          <a:p>
            <a:r>
              <a:rPr lang="fr-CA" b="1" dirty="0" smtClean="0">
                <a:solidFill>
                  <a:schemeClr val="accent1">
                    <a:lumMod val="75000"/>
                  </a:schemeClr>
                </a:solidFill>
              </a:rPr>
              <a:t>Une approche d’amélioration continue pour améliorer la performance</a:t>
            </a:r>
            <a:endParaRPr lang="fr-CA" b="1" dirty="0">
              <a:solidFill>
                <a:schemeClr val="accent1">
                  <a:lumMod val="75000"/>
                </a:schemeClr>
              </a:solidFill>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891976960"/>
              </p:ext>
            </p:extLst>
          </p:nvPr>
        </p:nvGraphicFramePr>
        <p:xfrm>
          <a:off x="238332" y="1559906"/>
          <a:ext cx="8229600" cy="19728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Émoticône 4"/>
          <p:cNvSpPr/>
          <p:nvPr/>
        </p:nvSpPr>
        <p:spPr>
          <a:xfrm>
            <a:off x="7092280" y="1741265"/>
            <a:ext cx="1785467" cy="1656184"/>
          </a:xfrm>
          <a:prstGeom prst="smileyFace">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fr-CA"/>
          </a:p>
        </p:txBody>
      </p:sp>
      <p:sp>
        <p:nvSpPr>
          <p:cNvPr id="6" name="ZoneTexte 5"/>
          <p:cNvSpPr txBox="1"/>
          <p:nvPr/>
        </p:nvSpPr>
        <p:spPr>
          <a:xfrm>
            <a:off x="7668344" y="1321604"/>
            <a:ext cx="871598" cy="523220"/>
          </a:xfrm>
          <a:prstGeom prst="rect">
            <a:avLst/>
          </a:prstGeom>
          <a:noFill/>
        </p:spPr>
        <p:txBody>
          <a:bodyPr wrap="square" rtlCol="0">
            <a:spAutoFit/>
          </a:bodyPr>
          <a:lstStyle/>
          <a:p>
            <a:r>
              <a:rPr lang="fr-CA" sz="2800" b="1" dirty="0" smtClean="0">
                <a:solidFill>
                  <a:schemeClr val="accent3">
                    <a:lumMod val="75000"/>
                  </a:schemeClr>
                </a:solidFill>
              </a:rPr>
              <a:t>$$$</a:t>
            </a:r>
            <a:endParaRPr lang="fr-CA" sz="2800" b="1" dirty="0">
              <a:solidFill>
                <a:schemeClr val="accent3">
                  <a:lumMod val="75000"/>
                </a:schemeClr>
              </a:solidFill>
            </a:endParaRPr>
          </a:p>
        </p:txBody>
      </p:sp>
      <p:sp>
        <p:nvSpPr>
          <p:cNvPr id="7" name="Trapèze 6"/>
          <p:cNvSpPr/>
          <p:nvPr/>
        </p:nvSpPr>
        <p:spPr>
          <a:xfrm>
            <a:off x="539552" y="3401806"/>
            <a:ext cx="5616624" cy="906608"/>
          </a:xfrm>
          <a:prstGeom prst="trapezoi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2000" b="1" dirty="0" smtClean="0"/>
              <a:t>Environnement de travail sain et sécuritaire</a:t>
            </a:r>
          </a:p>
        </p:txBody>
      </p:sp>
      <p:pic>
        <p:nvPicPr>
          <p:cNvPr id="1026" name="Picture 2" descr="C:\Users\Ludovick\AppData\Local\Microsoft\Windows\Temporary Internet Files\Content.IE5\AOI899WD\MC900440347[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7544" y="4896558"/>
            <a:ext cx="2419792" cy="117628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Ludovick\AppData\Local\Microsoft\Windows\Temporary Internet Files\Content.IE5\AOI899WD\MC900440406[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876256" y="4437112"/>
            <a:ext cx="1803648" cy="1803648"/>
          </a:xfrm>
          <a:prstGeom prst="rect">
            <a:avLst/>
          </a:prstGeom>
          <a:noFill/>
          <a:extLst>
            <a:ext uri="{909E8E84-426E-40DD-AFC4-6F175D3DCCD1}">
              <a14:hiddenFill xmlns:a14="http://schemas.microsoft.com/office/drawing/2010/main">
                <a:solidFill>
                  <a:srgbClr val="FFFFFF"/>
                </a:solidFill>
              </a14:hiddenFill>
            </a:ext>
          </a:extLst>
        </p:spPr>
      </p:pic>
      <p:sp>
        <p:nvSpPr>
          <p:cNvPr id="8" name="ZoneTexte 7"/>
          <p:cNvSpPr txBox="1"/>
          <p:nvPr/>
        </p:nvSpPr>
        <p:spPr>
          <a:xfrm>
            <a:off x="3131840" y="5161536"/>
            <a:ext cx="3384376" cy="646331"/>
          </a:xfrm>
          <a:prstGeom prst="rect">
            <a:avLst/>
          </a:prstGeom>
          <a:noFill/>
        </p:spPr>
        <p:txBody>
          <a:bodyPr wrap="square" rtlCol="0">
            <a:spAutoFit/>
          </a:bodyPr>
          <a:lstStyle/>
          <a:p>
            <a:r>
              <a:rPr lang="fr-CA" sz="3600" dirty="0" smtClean="0"/>
              <a:t>On est d’accord !</a:t>
            </a:r>
            <a:endParaRPr lang="fr-CA" sz="3600" dirty="0"/>
          </a:p>
        </p:txBody>
      </p:sp>
    </p:spTree>
    <p:extLst>
      <p:ext uri="{BB962C8B-B14F-4D97-AF65-F5344CB8AC3E}">
        <p14:creationId xmlns:p14="http://schemas.microsoft.com/office/powerpoint/2010/main" val="1693621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0-#ppt_w/2"/>
                                          </p:val>
                                        </p:tav>
                                        <p:tav tm="100000">
                                          <p:val>
                                            <p:strVal val="#ppt_x"/>
                                          </p:val>
                                        </p:tav>
                                      </p:tavLst>
                                    </p:anim>
                                    <p:anim calcmode="lin" valueType="num">
                                      <p:cBhvr additive="base">
                                        <p:cTn id="8" dur="500" fill="hold"/>
                                        <p:tgtEl>
                                          <p:spTgt spid="102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1028"/>
                                        </p:tgtEl>
                                        <p:attrNameLst>
                                          <p:attrName>style.visibility</p:attrName>
                                        </p:attrNameLst>
                                      </p:cBhvr>
                                      <p:to>
                                        <p:strVal val="visible"/>
                                      </p:to>
                                    </p:set>
                                    <p:anim calcmode="lin" valueType="num">
                                      <p:cBhvr>
                                        <p:cTn id="13" dur="500" fill="hold"/>
                                        <p:tgtEl>
                                          <p:spTgt spid="1028"/>
                                        </p:tgtEl>
                                        <p:attrNameLst>
                                          <p:attrName>ppt_w</p:attrName>
                                        </p:attrNameLst>
                                      </p:cBhvr>
                                      <p:tavLst>
                                        <p:tav tm="0">
                                          <p:val>
                                            <p:fltVal val="0"/>
                                          </p:val>
                                        </p:tav>
                                        <p:tav tm="100000">
                                          <p:val>
                                            <p:strVal val="#ppt_w"/>
                                          </p:val>
                                        </p:tav>
                                      </p:tavLst>
                                    </p:anim>
                                    <p:anim calcmode="lin" valueType="num">
                                      <p:cBhvr>
                                        <p:cTn id="14" dur="500" fill="hold"/>
                                        <p:tgtEl>
                                          <p:spTgt spid="1028"/>
                                        </p:tgtEl>
                                        <p:attrNameLst>
                                          <p:attrName>ppt_h</p:attrName>
                                        </p:attrNameLst>
                                      </p:cBhvr>
                                      <p:tavLst>
                                        <p:tav tm="0">
                                          <p:val>
                                            <p:fltVal val="0"/>
                                          </p:val>
                                        </p:tav>
                                        <p:tav tm="100000">
                                          <p:val>
                                            <p:strVal val="#ppt_h"/>
                                          </p:val>
                                        </p:tav>
                                      </p:tavLst>
                                    </p:anim>
                                    <p:animEffect transition="in" filter="fade">
                                      <p:cBhvr>
                                        <p:cTn id="15" dur="500"/>
                                        <p:tgtEl>
                                          <p:spTgt spid="1028"/>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smtClean="0">
                <a:solidFill>
                  <a:schemeClr val="accent1">
                    <a:lumMod val="75000"/>
                  </a:schemeClr>
                </a:solidFill>
              </a:rPr>
              <a:t>Des exemples d’application</a:t>
            </a:r>
            <a:endParaRPr lang="fr-CA" b="1" dirty="0">
              <a:solidFill>
                <a:schemeClr val="accent1">
                  <a:lumMod val="75000"/>
                </a:schemeClr>
              </a:solidFill>
            </a:endParaRPr>
          </a:p>
        </p:txBody>
      </p:sp>
      <p:sp>
        <p:nvSpPr>
          <p:cNvPr id="3" name="Espace réservé du contenu 2"/>
          <p:cNvSpPr>
            <a:spLocks noGrp="1"/>
          </p:cNvSpPr>
          <p:nvPr>
            <p:ph idx="1"/>
          </p:nvPr>
        </p:nvSpPr>
        <p:spPr/>
        <p:txBody>
          <a:bodyPr/>
          <a:lstStyle/>
          <a:p>
            <a:r>
              <a:rPr lang="fr-CA" dirty="0" smtClean="0"/>
              <a:t>Puisque j’y étais …</a:t>
            </a:r>
          </a:p>
          <a:p>
            <a:r>
              <a:rPr lang="fr-CA" dirty="0" smtClean="0"/>
              <a:t>Impact de l’amélioration continue</a:t>
            </a:r>
          </a:p>
          <a:p>
            <a:r>
              <a:rPr lang="fr-CA" dirty="0" smtClean="0"/>
              <a:t>Impact de la recherche de performance</a:t>
            </a:r>
          </a:p>
          <a:p>
            <a:r>
              <a:rPr lang="fr-CA" dirty="0" smtClean="0"/>
              <a:t>Comparatif « avec ou sans »</a:t>
            </a:r>
          </a:p>
          <a:p>
            <a:pPr marL="0" indent="0">
              <a:buNone/>
            </a:pPr>
            <a:endParaRPr lang="fr-CA" dirty="0"/>
          </a:p>
          <a:p>
            <a:r>
              <a:rPr lang="fr-CA" dirty="0" smtClean="0"/>
              <a:t>Avec une équipe au CLSC </a:t>
            </a:r>
          </a:p>
          <a:p>
            <a:r>
              <a:rPr lang="fr-CA" dirty="0" smtClean="0"/>
              <a:t>Avec un guichet d’accès</a:t>
            </a:r>
            <a:endParaRPr lang="fr-CA" dirty="0"/>
          </a:p>
        </p:txBody>
      </p:sp>
      <p:pic>
        <p:nvPicPr>
          <p:cNvPr id="4" name="Picture 2" descr="G:\DQ\Logo\Logo + engagé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2240" y="5675448"/>
            <a:ext cx="2250957" cy="10801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61053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smtClean="0">
                <a:solidFill>
                  <a:schemeClr val="accent1">
                    <a:lumMod val="75000"/>
                  </a:schemeClr>
                </a:solidFill>
              </a:rPr>
              <a:t>Équipe au CLSC</a:t>
            </a:r>
            <a:endParaRPr lang="fr-CA" b="1" dirty="0">
              <a:solidFill>
                <a:schemeClr val="accent1">
                  <a:lumMod val="75000"/>
                </a:schemeClr>
              </a:solidFill>
            </a:endParaRPr>
          </a:p>
        </p:txBody>
      </p:sp>
      <p:sp>
        <p:nvSpPr>
          <p:cNvPr id="3" name="Espace réservé du contenu 2"/>
          <p:cNvSpPr>
            <a:spLocks noGrp="1"/>
          </p:cNvSpPr>
          <p:nvPr>
            <p:ph idx="1"/>
          </p:nvPr>
        </p:nvSpPr>
        <p:spPr/>
        <p:txBody>
          <a:bodyPr>
            <a:normAutofit lnSpcReduction="10000"/>
          </a:bodyPr>
          <a:lstStyle/>
          <a:p>
            <a:r>
              <a:rPr lang="fr-CA" dirty="0" smtClean="0"/>
              <a:t>État initial:</a:t>
            </a:r>
          </a:p>
          <a:p>
            <a:pPr lvl="1"/>
            <a:r>
              <a:rPr lang="fr-CA" dirty="0" smtClean="0"/>
              <a:t>Problématique de climat de travail</a:t>
            </a:r>
          </a:p>
          <a:p>
            <a:pPr lvl="1"/>
            <a:r>
              <a:rPr lang="fr-CA" dirty="0" smtClean="0"/>
              <a:t>Urgence de changer les choses</a:t>
            </a:r>
          </a:p>
          <a:p>
            <a:pPr lvl="1"/>
            <a:r>
              <a:rPr lang="fr-CA" dirty="0" smtClean="0"/>
              <a:t>Tous prêts à passer à l’action</a:t>
            </a:r>
          </a:p>
          <a:p>
            <a:pPr lvl="1"/>
            <a:r>
              <a:rPr lang="fr-CA" dirty="0" smtClean="0"/>
              <a:t>Équipe mobilisé</a:t>
            </a:r>
          </a:p>
          <a:p>
            <a:pPr lvl="1"/>
            <a:r>
              <a:rPr lang="fr-CA" dirty="0" smtClean="0"/>
              <a:t>Besoin de revoir les rôles et responsabilités</a:t>
            </a:r>
          </a:p>
          <a:p>
            <a:pPr lvl="1"/>
            <a:r>
              <a:rPr lang="fr-CA" dirty="0" smtClean="0"/>
              <a:t>Irritants relationnels</a:t>
            </a:r>
          </a:p>
          <a:p>
            <a:r>
              <a:rPr lang="fr-CA" dirty="0" smtClean="0"/>
              <a:t>Problématique déjà abordée depuis plusieurs mois</a:t>
            </a:r>
          </a:p>
          <a:p>
            <a:endParaRPr lang="fr-CA" dirty="0"/>
          </a:p>
        </p:txBody>
      </p:sp>
      <p:pic>
        <p:nvPicPr>
          <p:cNvPr id="5" name="Picture 2" descr="G:\DQ\Logo\Logo + engagé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32240" y="5675448"/>
            <a:ext cx="2250957" cy="10801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31635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smtClean="0">
                <a:solidFill>
                  <a:schemeClr val="accent1">
                    <a:lumMod val="75000"/>
                  </a:schemeClr>
                </a:solidFill>
              </a:rPr>
              <a:t>Mon grain de sel…</a:t>
            </a:r>
            <a:endParaRPr lang="fr-CA" b="1" dirty="0">
              <a:solidFill>
                <a:schemeClr val="accent1">
                  <a:lumMod val="75000"/>
                </a:schemeClr>
              </a:solidFill>
            </a:endParaRPr>
          </a:p>
        </p:txBody>
      </p:sp>
      <p:sp>
        <p:nvSpPr>
          <p:cNvPr id="3" name="Espace réservé du contenu 2"/>
          <p:cNvSpPr>
            <a:spLocks noGrp="1"/>
          </p:cNvSpPr>
          <p:nvPr>
            <p:ph idx="1"/>
          </p:nvPr>
        </p:nvSpPr>
        <p:spPr/>
        <p:txBody>
          <a:bodyPr>
            <a:normAutofit lnSpcReduction="10000"/>
          </a:bodyPr>
          <a:lstStyle/>
          <a:p>
            <a:r>
              <a:rPr lang="fr-CA" dirty="0" smtClean="0"/>
              <a:t>Démarche structurée: DMAIC où l’on retarde volontairement le passage à l’action</a:t>
            </a:r>
          </a:p>
          <a:p>
            <a:r>
              <a:rPr lang="fr-CA" dirty="0" smtClean="0"/>
              <a:t>Cartographie: perspective de l’ensemble du processus</a:t>
            </a:r>
          </a:p>
          <a:p>
            <a:r>
              <a:rPr lang="fr-CA" dirty="0" smtClean="0"/>
              <a:t>Parallèle entre les irritants et la structure du processus (dépersonnaliser les conflits)</a:t>
            </a:r>
          </a:p>
          <a:p>
            <a:r>
              <a:rPr lang="fr-CA" dirty="0" smtClean="0"/>
              <a:t>Cibler précisément ce que l’on s’attend de la démarche</a:t>
            </a:r>
          </a:p>
          <a:p>
            <a:r>
              <a:rPr lang="fr-CA" dirty="0" smtClean="0"/>
              <a:t>Analyse de la sur qualité</a:t>
            </a:r>
          </a:p>
          <a:p>
            <a:endParaRPr lang="fr-CA" dirty="0"/>
          </a:p>
        </p:txBody>
      </p:sp>
      <p:pic>
        <p:nvPicPr>
          <p:cNvPr id="4" name="Picture 2" descr="G:\DQ\Logo\Logo + engagé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02775" y="5805264"/>
            <a:ext cx="1980422" cy="9503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98709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smtClean="0">
                <a:solidFill>
                  <a:schemeClr val="accent1">
                    <a:lumMod val="75000"/>
                  </a:schemeClr>
                </a:solidFill>
              </a:rPr>
              <a:t>Mon influence…</a:t>
            </a:r>
            <a:endParaRPr lang="fr-CA" b="1" dirty="0">
              <a:solidFill>
                <a:schemeClr val="accent1">
                  <a:lumMod val="75000"/>
                </a:schemeClr>
              </a:solidFill>
            </a:endParaRPr>
          </a:p>
        </p:txBody>
      </p:sp>
      <p:sp>
        <p:nvSpPr>
          <p:cNvPr id="3" name="Espace réservé du contenu 2"/>
          <p:cNvSpPr>
            <a:spLocks noGrp="1"/>
          </p:cNvSpPr>
          <p:nvPr>
            <p:ph idx="1"/>
          </p:nvPr>
        </p:nvSpPr>
        <p:spPr/>
        <p:txBody>
          <a:bodyPr>
            <a:normAutofit fontScale="92500" lnSpcReduction="20000"/>
          </a:bodyPr>
          <a:lstStyle/>
          <a:p>
            <a:r>
              <a:rPr lang="fr-CA" dirty="0" smtClean="0"/>
              <a:t>Recherche des problématiques sources</a:t>
            </a:r>
          </a:p>
          <a:p>
            <a:r>
              <a:rPr lang="fr-CA" dirty="0" smtClean="0"/>
              <a:t>Repérage des problématiques dans le processus</a:t>
            </a:r>
          </a:p>
          <a:p>
            <a:r>
              <a:rPr lang="fr-CA" dirty="0" smtClean="0"/>
              <a:t>Introduction d’indicateurs opérationnels dans l’interprétation de l’état de leur processus</a:t>
            </a:r>
          </a:p>
          <a:p>
            <a:r>
              <a:rPr lang="fr-CA" dirty="0" smtClean="0"/>
              <a:t>La possibilité d’expérimenter</a:t>
            </a:r>
          </a:p>
          <a:p>
            <a:r>
              <a:rPr lang="fr-CA" dirty="0" smtClean="0"/>
              <a:t>Améliorer le filtre de ce qui entre dans le processus</a:t>
            </a:r>
            <a:endParaRPr lang="fr-CA" dirty="0"/>
          </a:p>
          <a:p>
            <a:endParaRPr lang="fr-CA" dirty="0"/>
          </a:p>
          <a:p>
            <a:r>
              <a:rPr lang="fr-CA" dirty="0" smtClean="0"/>
              <a:t>La volonté de refaire un exercice du même genre…</a:t>
            </a:r>
            <a:endParaRPr lang="fr-CA" dirty="0"/>
          </a:p>
        </p:txBody>
      </p:sp>
      <p:pic>
        <p:nvPicPr>
          <p:cNvPr id="4" name="Picture 2" descr="G:\DQ\Logo\Logo + engagé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32240" y="5675448"/>
            <a:ext cx="2250957" cy="10801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65661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smtClean="0">
                <a:solidFill>
                  <a:schemeClr val="accent1">
                    <a:lumMod val="75000"/>
                  </a:schemeClr>
                </a:solidFill>
              </a:rPr>
              <a:t>Équipe guichet d’accès</a:t>
            </a:r>
            <a:endParaRPr lang="fr-CA" b="1" dirty="0">
              <a:solidFill>
                <a:schemeClr val="accent1">
                  <a:lumMod val="75000"/>
                </a:schemeClr>
              </a:solidFill>
            </a:endParaRPr>
          </a:p>
        </p:txBody>
      </p:sp>
      <p:sp>
        <p:nvSpPr>
          <p:cNvPr id="3" name="Espace réservé du contenu 2"/>
          <p:cNvSpPr>
            <a:spLocks noGrp="1"/>
          </p:cNvSpPr>
          <p:nvPr>
            <p:ph idx="1"/>
          </p:nvPr>
        </p:nvSpPr>
        <p:spPr/>
        <p:txBody>
          <a:bodyPr/>
          <a:lstStyle/>
          <a:p>
            <a:r>
              <a:rPr lang="fr-CA" dirty="0" smtClean="0"/>
              <a:t>Objectifs: maximiser l’accès</a:t>
            </a:r>
          </a:p>
          <a:p>
            <a:r>
              <a:rPr lang="fr-CA" dirty="0"/>
              <a:t>C</a:t>
            </a:r>
            <a:r>
              <a:rPr lang="fr-CA" dirty="0" smtClean="0"/>
              <a:t>entraliser les demandes de 1</a:t>
            </a:r>
            <a:r>
              <a:rPr lang="fr-CA" baseline="30000" dirty="0" smtClean="0"/>
              <a:t>e</a:t>
            </a:r>
            <a:r>
              <a:rPr lang="fr-CA" dirty="0" smtClean="0"/>
              <a:t> et 2</a:t>
            </a:r>
            <a:r>
              <a:rPr lang="fr-CA" baseline="30000" dirty="0" smtClean="0"/>
              <a:t>e</a:t>
            </a:r>
            <a:r>
              <a:rPr lang="fr-CA" dirty="0" smtClean="0"/>
              <a:t> ligne dans nouveau guichet d’accès</a:t>
            </a:r>
          </a:p>
          <a:p>
            <a:r>
              <a:rPr lang="fr-CA" dirty="0" smtClean="0"/>
              <a:t>Savoir qui sera « rattaché » au nouveau guichet</a:t>
            </a:r>
          </a:p>
          <a:p>
            <a:endParaRPr lang="fr-CA" dirty="0" smtClean="0"/>
          </a:p>
        </p:txBody>
      </p:sp>
      <p:pic>
        <p:nvPicPr>
          <p:cNvPr id="5" name="Picture 2" descr="G:\DQ\Logo\Logo + engagé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32240" y="5675448"/>
            <a:ext cx="2250957" cy="10801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95209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smtClean="0">
                <a:solidFill>
                  <a:schemeClr val="accent1">
                    <a:lumMod val="75000"/>
                  </a:schemeClr>
                </a:solidFill>
              </a:rPr>
              <a:t>Mon influence…</a:t>
            </a:r>
            <a:endParaRPr lang="fr-CA" b="1" dirty="0">
              <a:solidFill>
                <a:schemeClr val="accent1">
                  <a:lumMod val="75000"/>
                </a:schemeClr>
              </a:solidFill>
            </a:endParaRPr>
          </a:p>
        </p:txBody>
      </p:sp>
      <p:sp>
        <p:nvSpPr>
          <p:cNvPr id="3" name="Espace réservé du contenu 2"/>
          <p:cNvSpPr>
            <a:spLocks noGrp="1"/>
          </p:cNvSpPr>
          <p:nvPr>
            <p:ph idx="1"/>
          </p:nvPr>
        </p:nvSpPr>
        <p:spPr/>
        <p:txBody>
          <a:bodyPr>
            <a:normAutofit lnSpcReduction="10000"/>
          </a:bodyPr>
          <a:lstStyle/>
          <a:p>
            <a:r>
              <a:rPr lang="fr-CA" dirty="0" smtClean="0"/>
              <a:t>Recul sur la création du plan d’action</a:t>
            </a:r>
          </a:p>
          <a:p>
            <a:r>
              <a:rPr lang="fr-CA" dirty="0" smtClean="0"/>
              <a:t>Perspective qui déborde du guichet en soi</a:t>
            </a:r>
          </a:p>
          <a:p>
            <a:r>
              <a:rPr lang="fr-CA" dirty="0" smtClean="0"/>
              <a:t>Précision sur ce que veut dire maximiser l’accès</a:t>
            </a:r>
          </a:p>
          <a:p>
            <a:pPr lvl="1"/>
            <a:r>
              <a:rPr lang="fr-CA" dirty="0" smtClean="0"/>
              <a:t>Longueur des listes d’attente</a:t>
            </a:r>
          </a:p>
          <a:p>
            <a:pPr lvl="1"/>
            <a:r>
              <a:rPr lang="fr-CA" dirty="0" smtClean="0"/>
              <a:t>Délais d’accès</a:t>
            </a:r>
          </a:p>
          <a:p>
            <a:pPr lvl="1"/>
            <a:r>
              <a:rPr lang="fr-CA" dirty="0"/>
              <a:t> </a:t>
            </a:r>
            <a:r>
              <a:rPr lang="fr-CA" dirty="0" smtClean="0"/>
              <a:t>la qualité des références</a:t>
            </a:r>
          </a:p>
          <a:p>
            <a:r>
              <a:rPr lang="fr-CA" dirty="0" smtClean="0"/>
              <a:t>Cartographie du processus analysé</a:t>
            </a:r>
          </a:p>
          <a:p>
            <a:r>
              <a:rPr lang="fr-CA" dirty="0" smtClean="0"/>
              <a:t>Approche systémique</a:t>
            </a:r>
          </a:p>
          <a:p>
            <a:endParaRPr lang="fr-CA" dirty="0"/>
          </a:p>
        </p:txBody>
      </p:sp>
      <p:pic>
        <p:nvPicPr>
          <p:cNvPr id="4" name="Picture 2" descr="G:\DQ\Logo\Logo + engagé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6603" y="5674715"/>
            <a:ext cx="2250957" cy="10801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22415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smtClean="0">
                <a:solidFill>
                  <a:schemeClr val="accent1">
                    <a:lumMod val="75000"/>
                  </a:schemeClr>
                </a:solidFill>
              </a:rPr>
              <a:t>A.C. et performance</a:t>
            </a:r>
            <a:endParaRPr lang="fr-CA" b="1" dirty="0">
              <a:solidFill>
                <a:schemeClr val="accent1">
                  <a:lumMod val="75000"/>
                </a:schemeClr>
              </a:solidFill>
            </a:endParaRPr>
          </a:p>
        </p:txBody>
      </p:sp>
      <p:sp>
        <p:nvSpPr>
          <p:cNvPr id="3" name="Espace réservé du contenu 2"/>
          <p:cNvSpPr>
            <a:spLocks noGrp="1"/>
          </p:cNvSpPr>
          <p:nvPr>
            <p:ph idx="1"/>
          </p:nvPr>
        </p:nvSpPr>
        <p:spPr/>
        <p:txBody>
          <a:bodyPr/>
          <a:lstStyle/>
          <a:p>
            <a:r>
              <a:rPr lang="fr-CA" dirty="0" smtClean="0"/>
              <a:t>Amélioration continue s’applique facilement dès qu’il y a des étapes administratives. (dossier, demande de service, etc.)</a:t>
            </a:r>
          </a:p>
          <a:p>
            <a:r>
              <a:rPr lang="fr-CA" dirty="0" smtClean="0"/>
              <a:t>La performance décrit le bon travail et la manière de l’évaluer (démontrer par la mesure)</a:t>
            </a:r>
            <a:endParaRPr lang="fr-CA" dirty="0"/>
          </a:p>
        </p:txBody>
      </p:sp>
      <p:pic>
        <p:nvPicPr>
          <p:cNvPr id="4" name="Picture 2" descr="G:\DQ\Logo\Logo + engagé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2240" y="5675448"/>
            <a:ext cx="2250957" cy="10801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18213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Conclusion</a:t>
            </a:r>
            <a:endParaRPr lang="fr-CA" dirty="0"/>
          </a:p>
        </p:txBody>
      </p:sp>
      <p:sp>
        <p:nvSpPr>
          <p:cNvPr id="3" name="Espace réservé du contenu 2"/>
          <p:cNvSpPr>
            <a:spLocks noGrp="1"/>
          </p:cNvSpPr>
          <p:nvPr>
            <p:ph idx="1"/>
          </p:nvPr>
        </p:nvSpPr>
        <p:spPr/>
        <p:txBody>
          <a:bodyPr/>
          <a:lstStyle/>
          <a:p>
            <a:r>
              <a:rPr lang="fr-CA" dirty="0" smtClean="0"/>
              <a:t>Toutes les routes mènent à Rome</a:t>
            </a:r>
          </a:p>
          <a:p>
            <a:r>
              <a:rPr lang="fr-CA" dirty="0" smtClean="0"/>
              <a:t>Encore plus vrai puisque la Terre est ronde</a:t>
            </a:r>
          </a:p>
          <a:p>
            <a:r>
              <a:rPr lang="fr-CA" dirty="0" smtClean="0"/>
              <a:t>Par contre, il y a des routes </a:t>
            </a:r>
            <a:r>
              <a:rPr lang="fr-CA" smtClean="0"/>
              <a:t>plus rapides que </a:t>
            </a:r>
            <a:r>
              <a:rPr lang="fr-CA" dirty="0" smtClean="0"/>
              <a:t>d’autres….avec ce que ça implique!</a:t>
            </a:r>
            <a:endParaRPr lang="fr-CA" dirty="0"/>
          </a:p>
        </p:txBody>
      </p:sp>
    </p:spTree>
    <p:extLst>
      <p:ext uri="{BB962C8B-B14F-4D97-AF65-F5344CB8AC3E}">
        <p14:creationId xmlns:p14="http://schemas.microsoft.com/office/powerpoint/2010/main" val="997743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smtClean="0">
                <a:solidFill>
                  <a:schemeClr val="accent1">
                    <a:lumMod val="75000"/>
                  </a:schemeClr>
                </a:solidFill>
              </a:rPr>
              <a:t>Je me présente</a:t>
            </a:r>
            <a:endParaRPr lang="fr-CA" b="1" dirty="0">
              <a:solidFill>
                <a:schemeClr val="accent1">
                  <a:lumMod val="75000"/>
                </a:schemeClr>
              </a:solidFill>
            </a:endParaRPr>
          </a:p>
        </p:txBody>
      </p:sp>
      <p:sp>
        <p:nvSpPr>
          <p:cNvPr id="3" name="Espace réservé du contenu 2"/>
          <p:cNvSpPr>
            <a:spLocks noGrp="1"/>
          </p:cNvSpPr>
          <p:nvPr>
            <p:ph idx="1"/>
          </p:nvPr>
        </p:nvSpPr>
        <p:spPr/>
        <p:txBody>
          <a:bodyPr/>
          <a:lstStyle/>
          <a:p>
            <a:r>
              <a:rPr lang="fr-CA" dirty="0" smtClean="0"/>
              <a:t>Formation d’ingénieur industriel</a:t>
            </a:r>
          </a:p>
          <a:p>
            <a:pPr lvl="1"/>
            <a:r>
              <a:rPr lang="fr-CA" dirty="0" smtClean="0"/>
              <a:t>Baccalauréat et maîtrise</a:t>
            </a:r>
          </a:p>
          <a:p>
            <a:r>
              <a:rPr lang="fr-CA" dirty="0" smtClean="0"/>
              <a:t>Étudiant au doctorat en ingénierie</a:t>
            </a:r>
          </a:p>
          <a:p>
            <a:pPr lvl="1"/>
            <a:r>
              <a:rPr lang="fr-CA" dirty="0" smtClean="0"/>
              <a:t>La performance du système de santé (</a:t>
            </a:r>
            <a:r>
              <a:rPr lang="fr-CA" dirty="0"/>
              <a:t>L</a:t>
            </a:r>
            <a:r>
              <a:rPr lang="fr-CA" dirty="0" smtClean="0"/>
              <a:t>ean)</a:t>
            </a:r>
          </a:p>
          <a:p>
            <a:endParaRPr lang="fr-CA" dirty="0"/>
          </a:p>
          <a:p>
            <a:r>
              <a:rPr lang="fr-CA" dirty="0" smtClean="0"/>
              <a:t>Conseiller à la performance au CSSS Drummond</a:t>
            </a:r>
          </a:p>
        </p:txBody>
      </p:sp>
      <p:pic>
        <p:nvPicPr>
          <p:cNvPr id="4" name="Picture 2" descr="G:\DQ\Logo\Logo + engagé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6256" y="5745958"/>
            <a:ext cx="2100893" cy="10081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2640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a:solidFill>
                  <a:schemeClr val="accent1">
                    <a:lumMod val="75000"/>
                  </a:schemeClr>
                </a:solidFill>
              </a:rPr>
              <a:t>C</a:t>
            </a:r>
            <a:r>
              <a:rPr lang="fr-CA" b="1" dirty="0" smtClean="0">
                <a:solidFill>
                  <a:schemeClr val="accent1">
                    <a:lumMod val="75000"/>
                  </a:schemeClr>
                </a:solidFill>
              </a:rPr>
              <a:t>e que je fais</a:t>
            </a:r>
            <a:endParaRPr lang="fr-CA" b="1" dirty="0">
              <a:solidFill>
                <a:schemeClr val="accent1">
                  <a:lumMod val="75000"/>
                </a:schemeClr>
              </a:solidFill>
            </a:endParaRPr>
          </a:p>
        </p:txBody>
      </p:sp>
      <p:sp>
        <p:nvSpPr>
          <p:cNvPr id="3" name="Espace réservé du contenu 2"/>
          <p:cNvSpPr>
            <a:spLocks noGrp="1"/>
          </p:cNvSpPr>
          <p:nvPr>
            <p:ph idx="1"/>
          </p:nvPr>
        </p:nvSpPr>
        <p:spPr/>
        <p:txBody>
          <a:bodyPr>
            <a:normAutofit lnSpcReduction="10000"/>
          </a:bodyPr>
          <a:lstStyle/>
          <a:p>
            <a:r>
              <a:rPr lang="fr-CA" b="1" dirty="0" smtClean="0">
                <a:solidFill>
                  <a:schemeClr val="accent1">
                    <a:lumMod val="75000"/>
                  </a:schemeClr>
                </a:solidFill>
              </a:rPr>
              <a:t>Je pense…</a:t>
            </a:r>
          </a:p>
          <a:p>
            <a:pPr lvl="1"/>
            <a:r>
              <a:rPr lang="fr-CA" dirty="0" smtClean="0"/>
              <a:t>Tracer la ligne de la planification stratégique jusqu’à la réalisation d’actions d’amélioration de la performance</a:t>
            </a:r>
          </a:p>
          <a:p>
            <a:r>
              <a:rPr lang="fr-CA" b="1" dirty="0" smtClean="0">
                <a:solidFill>
                  <a:schemeClr val="accent1">
                    <a:lumMod val="75000"/>
                  </a:schemeClr>
                </a:solidFill>
              </a:rPr>
              <a:t>Je travaille.</a:t>
            </a:r>
          </a:p>
          <a:p>
            <a:pPr lvl="1"/>
            <a:r>
              <a:rPr lang="fr-CA" dirty="0" smtClean="0"/>
              <a:t>Un service au service des autres services</a:t>
            </a:r>
          </a:p>
          <a:p>
            <a:pPr lvl="1"/>
            <a:r>
              <a:rPr lang="fr-CA" dirty="0" smtClean="0"/>
              <a:t>Officiellement en soutien aux projets organisationnels de mon établissement</a:t>
            </a:r>
          </a:p>
          <a:p>
            <a:pPr lvl="1"/>
            <a:r>
              <a:rPr lang="fr-CA" dirty="0" smtClean="0"/>
              <a:t>Soutien à toute émergence pouvant contribuer à l’amélioration de la performance</a:t>
            </a:r>
            <a:endParaRPr lang="fr-CA" dirty="0"/>
          </a:p>
        </p:txBody>
      </p:sp>
      <p:pic>
        <p:nvPicPr>
          <p:cNvPr id="4" name="Picture 2" descr="G:\DQ\Logo\Logo + engagé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10424" y="5805264"/>
            <a:ext cx="1800765" cy="8640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32795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smtClean="0">
                <a:solidFill>
                  <a:schemeClr val="accent1">
                    <a:lumMod val="75000"/>
                  </a:schemeClr>
                </a:solidFill>
              </a:rPr>
              <a:t>Commençons par</a:t>
            </a:r>
            <a:endParaRPr lang="fr-CA" b="1" dirty="0">
              <a:solidFill>
                <a:schemeClr val="accent1">
                  <a:lumMod val="75000"/>
                </a:schemeClr>
              </a:solidFill>
            </a:endParaRPr>
          </a:p>
        </p:txBody>
      </p:sp>
      <p:sp>
        <p:nvSpPr>
          <p:cNvPr id="3" name="Espace réservé du contenu 2"/>
          <p:cNvSpPr>
            <a:spLocks noGrp="1"/>
          </p:cNvSpPr>
          <p:nvPr>
            <p:ph idx="1"/>
          </p:nvPr>
        </p:nvSpPr>
        <p:spPr/>
        <p:txBody>
          <a:bodyPr>
            <a:normAutofit/>
          </a:bodyPr>
          <a:lstStyle/>
          <a:p>
            <a:r>
              <a:rPr lang="fr-CA" sz="4800" dirty="0" smtClean="0"/>
              <a:t>Définir la performance en santé et en services sociaux</a:t>
            </a:r>
            <a:endParaRPr lang="fr-CA" sz="4800" dirty="0"/>
          </a:p>
          <a:p>
            <a:endParaRPr lang="fr-CA" sz="4800" dirty="0" smtClean="0"/>
          </a:p>
          <a:p>
            <a:endParaRPr lang="fr-CA" sz="4800" dirty="0" smtClean="0"/>
          </a:p>
          <a:p>
            <a:r>
              <a:rPr lang="fr-CA" sz="4800" dirty="0" smtClean="0"/>
              <a:t>Définir l’amélioration continue</a:t>
            </a:r>
          </a:p>
        </p:txBody>
      </p:sp>
      <p:pic>
        <p:nvPicPr>
          <p:cNvPr id="4" name="Picture 2" descr="G:\DQ\Logo\Logo + engagé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2240" y="5675448"/>
            <a:ext cx="2250957" cy="1080119"/>
          </a:xfrm>
          <a:prstGeom prst="rect">
            <a:avLst/>
          </a:prstGeom>
          <a:noFill/>
          <a:extLst>
            <a:ext uri="{909E8E84-426E-40DD-AFC4-6F175D3DCCD1}">
              <a14:hiddenFill xmlns:a14="http://schemas.microsoft.com/office/drawing/2010/main">
                <a:solidFill>
                  <a:srgbClr val="FFFFFF"/>
                </a:solidFill>
              </a14:hiddenFill>
            </a:ext>
          </a:extLst>
        </p:spPr>
      </p:pic>
      <p:sp>
        <p:nvSpPr>
          <p:cNvPr id="5" name="Double flèche verticale 4"/>
          <p:cNvSpPr/>
          <p:nvPr/>
        </p:nvSpPr>
        <p:spPr>
          <a:xfrm>
            <a:off x="4019364" y="3212976"/>
            <a:ext cx="984684" cy="18002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Tree>
    <p:extLst>
      <p:ext uri="{BB962C8B-B14F-4D97-AF65-F5344CB8AC3E}">
        <p14:creationId xmlns:p14="http://schemas.microsoft.com/office/powerpoint/2010/main" val="27715716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b="1" dirty="0" smtClean="0">
                <a:solidFill>
                  <a:schemeClr val="accent1">
                    <a:lumMod val="75000"/>
                  </a:schemeClr>
                </a:solidFill>
              </a:rPr>
              <a:t>La performance en santé</a:t>
            </a:r>
            <a:endParaRPr lang="fr-CA" b="1" dirty="0">
              <a:solidFill>
                <a:schemeClr val="accent1">
                  <a:lumMod val="75000"/>
                </a:schemeClr>
              </a:solidFill>
            </a:endParaRPr>
          </a:p>
        </p:txBody>
      </p:sp>
      <p:sp>
        <p:nvSpPr>
          <p:cNvPr id="3" name="Espace réservé du contenu 2"/>
          <p:cNvSpPr>
            <a:spLocks noGrp="1"/>
          </p:cNvSpPr>
          <p:nvPr>
            <p:ph idx="1"/>
          </p:nvPr>
        </p:nvSpPr>
        <p:spPr/>
        <p:txBody>
          <a:bodyPr/>
          <a:lstStyle/>
          <a:p>
            <a:r>
              <a:rPr lang="fr-CA" dirty="0" smtClean="0"/>
              <a:t>Les dimensions de la performance</a:t>
            </a:r>
            <a:endParaRPr lang="fr-CA" dirty="0"/>
          </a:p>
        </p:txBody>
      </p:sp>
      <p:sp>
        <p:nvSpPr>
          <p:cNvPr id="4" name="Pentagone 3"/>
          <p:cNvSpPr/>
          <p:nvPr/>
        </p:nvSpPr>
        <p:spPr>
          <a:xfrm>
            <a:off x="282575" y="2328863"/>
            <a:ext cx="6281738" cy="684212"/>
          </a:xfrm>
          <a:prstGeom prst="homePlat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sz="3200">
              <a:solidFill>
                <a:prstClr val="white"/>
              </a:solidFill>
            </a:endParaRPr>
          </a:p>
        </p:txBody>
      </p:sp>
      <p:sp>
        <p:nvSpPr>
          <p:cNvPr id="5" name="Chevron 4"/>
          <p:cNvSpPr/>
          <p:nvPr/>
        </p:nvSpPr>
        <p:spPr>
          <a:xfrm>
            <a:off x="6465888" y="2328863"/>
            <a:ext cx="598487" cy="684212"/>
          </a:xfrm>
          <a:prstGeom prst="chevron">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sz="3200">
              <a:solidFill>
                <a:prstClr val="black"/>
              </a:solidFill>
            </a:endParaRPr>
          </a:p>
        </p:txBody>
      </p:sp>
      <p:sp>
        <p:nvSpPr>
          <p:cNvPr id="6" name="Chevron 5"/>
          <p:cNvSpPr/>
          <p:nvPr/>
        </p:nvSpPr>
        <p:spPr>
          <a:xfrm>
            <a:off x="7097713" y="2328863"/>
            <a:ext cx="598487" cy="684212"/>
          </a:xfrm>
          <a:prstGeom prst="chevron">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sz="3200">
              <a:solidFill>
                <a:prstClr val="black"/>
              </a:solidFill>
            </a:endParaRPr>
          </a:p>
        </p:txBody>
      </p:sp>
      <p:sp>
        <p:nvSpPr>
          <p:cNvPr id="7" name="Chevron 6"/>
          <p:cNvSpPr/>
          <p:nvPr/>
        </p:nvSpPr>
        <p:spPr>
          <a:xfrm>
            <a:off x="7924800" y="2328863"/>
            <a:ext cx="598488" cy="684212"/>
          </a:xfrm>
          <a:prstGeom prst="chevro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sz="3200">
              <a:solidFill>
                <a:prstClr val="black"/>
              </a:solidFill>
            </a:endParaRPr>
          </a:p>
        </p:txBody>
      </p:sp>
      <p:sp>
        <p:nvSpPr>
          <p:cNvPr id="8" name="ZoneTexte 7"/>
          <p:cNvSpPr txBox="1"/>
          <p:nvPr/>
        </p:nvSpPr>
        <p:spPr>
          <a:xfrm>
            <a:off x="315682" y="2296893"/>
            <a:ext cx="4103918" cy="707886"/>
          </a:xfrm>
          <a:prstGeom prst="rect">
            <a:avLst/>
          </a:prstGeom>
          <a:noFill/>
        </p:spPr>
        <p:txBody>
          <a:bodyPr>
            <a:spAutoFit/>
          </a:bodyPr>
          <a:lstStyle/>
          <a:p>
            <a:pPr>
              <a:defRPr/>
            </a:pPr>
            <a:r>
              <a:rPr lang="fr-CA" sz="2000" b="1" dirty="0">
                <a:ln>
                  <a:solidFill>
                    <a:sysClr val="windowText" lastClr="000000"/>
                  </a:solidFill>
                </a:ln>
                <a:solidFill>
                  <a:prstClr val="white"/>
                </a:solidFill>
                <a:effectLst>
                  <a:outerShdw blurRad="63500" sx="102000" sy="102000" algn="ctr" rotWithShape="0">
                    <a:prstClr val="black">
                      <a:alpha val="40000"/>
                    </a:prstClr>
                  </a:outerShdw>
                </a:effectLst>
                <a:latin typeface="Arial Black" pitchFamily="34" charset="0"/>
              </a:rPr>
              <a:t>Mentionnées</a:t>
            </a:r>
          </a:p>
          <a:p>
            <a:pPr>
              <a:defRPr/>
            </a:pPr>
            <a:r>
              <a:rPr lang="fr-CA" sz="2000" b="1" dirty="0">
                <a:ln>
                  <a:solidFill>
                    <a:sysClr val="windowText" lastClr="000000"/>
                  </a:solidFill>
                </a:ln>
                <a:solidFill>
                  <a:prstClr val="white"/>
                </a:solidFill>
                <a:effectLst>
                  <a:outerShdw blurRad="63500" sx="102000" sy="102000" algn="ctr" rotWithShape="0">
                    <a:prstClr val="black">
                      <a:alpha val="40000"/>
                    </a:prstClr>
                  </a:outerShdw>
                </a:effectLst>
                <a:latin typeface="Arial Black" pitchFamily="34" charset="0"/>
              </a:rPr>
              <a:t>Fréquemment</a:t>
            </a:r>
          </a:p>
        </p:txBody>
      </p:sp>
      <p:sp>
        <p:nvSpPr>
          <p:cNvPr id="9" name="ZoneTexte 8"/>
          <p:cNvSpPr txBox="1"/>
          <p:nvPr/>
        </p:nvSpPr>
        <p:spPr>
          <a:xfrm>
            <a:off x="5257845" y="2275106"/>
            <a:ext cx="3015298" cy="707886"/>
          </a:xfrm>
          <a:prstGeom prst="rect">
            <a:avLst/>
          </a:prstGeom>
          <a:noFill/>
        </p:spPr>
        <p:txBody>
          <a:bodyPr>
            <a:spAutoFit/>
          </a:bodyPr>
          <a:lstStyle/>
          <a:p>
            <a:pPr>
              <a:defRPr/>
            </a:pPr>
            <a:r>
              <a:rPr lang="fr-CA" sz="2000" b="1" dirty="0">
                <a:ln>
                  <a:solidFill>
                    <a:sysClr val="windowText" lastClr="000000"/>
                  </a:solidFill>
                </a:ln>
                <a:solidFill>
                  <a:prstClr val="white"/>
                </a:solidFill>
                <a:effectLst>
                  <a:outerShdw blurRad="63500" sx="102000" sy="102000" algn="ctr" rotWithShape="0">
                    <a:prstClr val="black">
                      <a:alpha val="40000"/>
                    </a:prstClr>
                  </a:outerShdw>
                </a:effectLst>
                <a:latin typeface="Arial Black" pitchFamily="34" charset="0"/>
              </a:rPr>
              <a:t>Mentionnées</a:t>
            </a:r>
          </a:p>
          <a:p>
            <a:pPr>
              <a:defRPr/>
            </a:pPr>
            <a:r>
              <a:rPr lang="fr-CA" sz="2000" b="1" dirty="0">
                <a:ln>
                  <a:solidFill>
                    <a:sysClr val="windowText" lastClr="000000"/>
                  </a:solidFill>
                </a:ln>
                <a:solidFill>
                  <a:prstClr val="white"/>
                </a:solidFill>
                <a:effectLst>
                  <a:outerShdw blurRad="63500" sx="102000" sy="102000" algn="ctr" rotWithShape="0">
                    <a:prstClr val="black">
                      <a:alpha val="40000"/>
                    </a:prstClr>
                  </a:outerShdw>
                </a:effectLst>
                <a:latin typeface="Arial Black" pitchFamily="34" charset="0"/>
              </a:rPr>
              <a:t>Occasionnellement</a:t>
            </a:r>
          </a:p>
        </p:txBody>
      </p:sp>
      <p:sp>
        <p:nvSpPr>
          <p:cNvPr id="10" name="Rectangle à coins arrondis 9"/>
          <p:cNvSpPr/>
          <p:nvPr/>
        </p:nvSpPr>
        <p:spPr>
          <a:xfrm>
            <a:off x="293907" y="3265713"/>
            <a:ext cx="1800000" cy="674914"/>
          </a:xfrm>
          <a:prstGeom prst="roundRect">
            <a:avLst/>
          </a:prstGeom>
          <a:solidFill>
            <a:schemeClr val="accent1">
              <a:lumMod val="50000"/>
            </a:schemeClr>
          </a:solidFill>
          <a:ln>
            <a:solidFill>
              <a:schemeClr val="tx2">
                <a:lumMod val="5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CA" dirty="0">
                <a:ln>
                  <a:solidFill>
                    <a:prstClr val="black"/>
                  </a:solidFill>
                </a:ln>
                <a:solidFill>
                  <a:prstClr val="white"/>
                </a:solidFill>
                <a:latin typeface="Arial Black" pitchFamily="34" charset="0"/>
              </a:rPr>
              <a:t>Efficience</a:t>
            </a:r>
          </a:p>
        </p:txBody>
      </p:sp>
      <p:sp>
        <p:nvSpPr>
          <p:cNvPr id="11" name="Rectangle à coins arrondis 10"/>
          <p:cNvSpPr/>
          <p:nvPr/>
        </p:nvSpPr>
        <p:spPr>
          <a:xfrm>
            <a:off x="304793" y="4016827"/>
            <a:ext cx="1800000" cy="674914"/>
          </a:xfrm>
          <a:prstGeom prst="roundRect">
            <a:avLst/>
          </a:prstGeom>
          <a:solidFill>
            <a:schemeClr val="accent1">
              <a:lumMod val="50000"/>
            </a:schemeClr>
          </a:solidFill>
          <a:ln>
            <a:solidFill>
              <a:schemeClr val="tx2">
                <a:lumMod val="5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CA" dirty="0">
                <a:ln>
                  <a:solidFill>
                    <a:prstClr val="black"/>
                  </a:solidFill>
                </a:ln>
                <a:solidFill>
                  <a:prstClr val="white"/>
                </a:solidFill>
                <a:latin typeface="Arial Black" pitchFamily="34" charset="0"/>
              </a:rPr>
              <a:t>Processus</a:t>
            </a:r>
          </a:p>
        </p:txBody>
      </p:sp>
      <p:sp>
        <p:nvSpPr>
          <p:cNvPr id="12" name="Rectangle à coins arrondis 11"/>
          <p:cNvSpPr/>
          <p:nvPr/>
        </p:nvSpPr>
        <p:spPr>
          <a:xfrm>
            <a:off x="304793" y="4789713"/>
            <a:ext cx="1800000" cy="674914"/>
          </a:xfrm>
          <a:prstGeom prst="roundRect">
            <a:avLst/>
          </a:prstGeom>
          <a:solidFill>
            <a:schemeClr val="accent1">
              <a:lumMod val="50000"/>
            </a:schemeClr>
          </a:solidFill>
          <a:ln>
            <a:solidFill>
              <a:schemeClr val="tx2">
                <a:lumMod val="5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CA" dirty="0">
                <a:ln>
                  <a:solidFill>
                    <a:prstClr val="black"/>
                  </a:solidFill>
                </a:ln>
                <a:solidFill>
                  <a:prstClr val="white"/>
                </a:solidFill>
                <a:latin typeface="Arial Black" pitchFamily="34" charset="0"/>
              </a:rPr>
              <a:t>Efficacité</a:t>
            </a:r>
          </a:p>
        </p:txBody>
      </p:sp>
      <p:sp>
        <p:nvSpPr>
          <p:cNvPr id="13" name="Rectangle à coins arrondis 12"/>
          <p:cNvSpPr/>
          <p:nvPr/>
        </p:nvSpPr>
        <p:spPr>
          <a:xfrm>
            <a:off x="2177139" y="3265713"/>
            <a:ext cx="1800000" cy="674914"/>
          </a:xfrm>
          <a:prstGeom prst="roundRect">
            <a:avLst/>
          </a:prstGeom>
          <a:solidFill>
            <a:schemeClr val="accent1">
              <a:lumMod val="75000"/>
            </a:schemeClr>
          </a:solidFill>
          <a:ln>
            <a:solidFill>
              <a:schemeClr val="tx2">
                <a:lumMod val="5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CA" dirty="0">
                <a:ln>
                  <a:solidFill>
                    <a:prstClr val="black"/>
                  </a:solidFill>
                </a:ln>
                <a:solidFill>
                  <a:prstClr val="white"/>
                </a:solidFill>
                <a:latin typeface="Arial Black" pitchFamily="34" charset="0"/>
              </a:rPr>
              <a:t>Coûts</a:t>
            </a:r>
          </a:p>
        </p:txBody>
      </p:sp>
      <p:sp>
        <p:nvSpPr>
          <p:cNvPr id="14" name="Rectangle à coins arrondis 13"/>
          <p:cNvSpPr/>
          <p:nvPr/>
        </p:nvSpPr>
        <p:spPr>
          <a:xfrm>
            <a:off x="2188025" y="4016827"/>
            <a:ext cx="1800000" cy="674914"/>
          </a:xfrm>
          <a:prstGeom prst="roundRect">
            <a:avLst/>
          </a:prstGeom>
          <a:solidFill>
            <a:schemeClr val="accent1">
              <a:lumMod val="75000"/>
            </a:schemeClr>
          </a:solidFill>
          <a:ln>
            <a:solidFill>
              <a:schemeClr val="tx2">
                <a:lumMod val="5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CA" sz="1600" dirty="0">
                <a:ln>
                  <a:solidFill>
                    <a:prstClr val="black"/>
                  </a:solidFill>
                </a:ln>
                <a:solidFill>
                  <a:prstClr val="white"/>
                </a:solidFill>
                <a:latin typeface="Arial Black" pitchFamily="34" charset="0"/>
              </a:rPr>
              <a:t>RH</a:t>
            </a:r>
            <a:endParaRPr lang="fr-CA" sz="1400" dirty="0">
              <a:ln>
                <a:solidFill>
                  <a:prstClr val="black"/>
                </a:solidFill>
              </a:ln>
              <a:solidFill>
                <a:prstClr val="white"/>
              </a:solidFill>
              <a:latin typeface="Arial Black" pitchFamily="34" charset="0"/>
            </a:endParaRPr>
          </a:p>
        </p:txBody>
      </p:sp>
      <p:sp>
        <p:nvSpPr>
          <p:cNvPr id="15" name="Rectangle à coins arrondis 14"/>
          <p:cNvSpPr/>
          <p:nvPr/>
        </p:nvSpPr>
        <p:spPr>
          <a:xfrm>
            <a:off x="2188025" y="4789713"/>
            <a:ext cx="1800000" cy="674914"/>
          </a:xfrm>
          <a:prstGeom prst="roundRect">
            <a:avLst/>
          </a:prstGeom>
          <a:solidFill>
            <a:schemeClr val="accent1">
              <a:lumMod val="75000"/>
            </a:schemeClr>
          </a:solidFill>
          <a:ln>
            <a:solidFill>
              <a:schemeClr val="tx2">
                <a:lumMod val="5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CA" sz="1600" dirty="0">
                <a:ln>
                  <a:solidFill>
                    <a:prstClr val="black"/>
                  </a:solidFill>
                </a:ln>
                <a:solidFill>
                  <a:prstClr val="white"/>
                </a:solidFill>
                <a:latin typeface="Arial Black" pitchFamily="34" charset="0"/>
              </a:rPr>
              <a:t>Gouvernance</a:t>
            </a:r>
          </a:p>
        </p:txBody>
      </p:sp>
      <p:sp>
        <p:nvSpPr>
          <p:cNvPr id="16" name="Rectangle à coins arrondis 15"/>
          <p:cNvSpPr/>
          <p:nvPr/>
        </p:nvSpPr>
        <p:spPr>
          <a:xfrm>
            <a:off x="4060825" y="3265488"/>
            <a:ext cx="1800225" cy="674687"/>
          </a:xfrm>
          <a:prstGeom prst="roundRect">
            <a:avLst/>
          </a:prstGeom>
          <a:solidFill>
            <a:schemeClr val="accent1">
              <a:lumMod val="60000"/>
              <a:lumOff val="40000"/>
            </a:schemeClr>
          </a:solidFill>
          <a:ln>
            <a:solidFill>
              <a:schemeClr val="tx2">
                <a:lumMod val="5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CA" sz="1600" dirty="0">
                <a:solidFill>
                  <a:prstClr val="black"/>
                </a:solidFill>
                <a:latin typeface="Arial Black" pitchFamily="34" charset="0"/>
              </a:rPr>
              <a:t>Adaptation</a:t>
            </a:r>
            <a:endParaRPr lang="fr-CA" sz="1400" dirty="0">
              <a:solidFill>
                <a:prstClr val="black"/>
              </a:solidFill>
              <a:latin typeface="Arial Black" pitchFamily="34" charset="0"/>
            </a:endParaRPr>
          </a:p>
        </p:txBody>
      </p:sp>
      <p:sp>
        <p:nvSpPr>
          <p:cNvPr id="17" name="Rectangle à coins arrondis 16"/>
          <p:cNvSpPr/>
          <p:nvPr/>
        </p:nvSpPr>
        <p:spPr>
          <a:xfrm>
            <a:off x="304793" y="5540828"/>
            <a:ext cx="1800000" cy="674914"/>
          </a:xfrm>
          <a:prstGeom prst="roundRect">
            <a:avLst/>
          </a:prstGeom>
          <a:solidFill>
            <a:schemeClr val="accent1">
              <a:lumMod val="50000"/>
            </a:schemeClr>
          </a:solidFill>
          <a:ln>
            <a:solidFill>
              <a:schemeClr val="tx2">
                <a:lumMod val="5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CA" dirty="0">
                <a:ln>
                  <a:solidFill>
                    <a:prstClr val="black"/>
                  </a:solidFill>
                </a:ln>
                <a:solidFill>
                  <a:prstClr val="white"/>
                </a:solidFill>
                <a:latin typeface="Arial Black" pitchFamily="34" charset="0"/>
              </a:rPr>
              <a:t>Valeurs</a:t>
            </a:r>
          </a:p>
        </p:txBody>
      </p:sp>
      <p:sp>
        <p:nvSpPr>
          <p:cNvPr id="18" name="Rectangle à coins arrondis 17"/>
          <p:cNvSpPr/>
          <p:nvPr/>
        </p:nvSpPr>
        <p:spPr>
          <a:xfrm>
            <a:off x="2188025" y="5551712"/>
            <a:ext cx="1800000" cy="674914"/>
          </a:xfrm>
          <a:prstGeom prst="roundRect">
            <a:avLst/>
          </a:prstGeom>
          <a:solidFill>
            <a:schemeClr val="accent1">
              <a:lumMod val="75000"/>
            </a:schemeClr>
          </a:solidFill>
          <a:ln>
            <a:solidFill>
              <a:schemeClr val="tx2">
                <a:lumMod val="5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CA" dirty="0">
                <a:ln>
                  <a:solidFill>
                    <a:prstClr val="black"/>
                  </a:solidFill>
                </a:ln>
                <a:solidFill>
                  <a:prstClr val="white"/>
                </a:solidFill>
                <a:latin typeface="Arial Black" pitchFamily="34" charset="0"/>
              </a:rPr>
              <a:t>Sécurité</a:t>
            </a:r>
          </a:p>
        </p:txBody>
      </p:sp>
      <p:sp>
        <p:nvSpPr>
          <p:cNvPr id="19" name="Rectangle à coins arrondis 18"/>
          <p:cNvSpPr/>
          <p:nvPr/>
        </p:nvSpPr>
        <p:spPr>
          <a:xfrm>
            <a:off x="5940425" y="3258369"/>
            <a:ext cx="1800225" cy="674687"/>
          </a:xfrm>
          <a:prstGeom prst="roundRect">
            <a:avLst/>
          </a:prstGeom>
          <a:solidFill>
            <a:schemeClr val="accent1">
              <a:lumMod val="20000"/>
              <a:lumOff val="80000"/>
            </a:schemeClr>
          </a:solidFill>
          <a:ln>
            <a:solidFill>
              <a:schemeClr val="tx2">
                <a:lumMod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CA" sz="1600" dirty="0">
                <a:solidFill>
                  <a:prstClr val="black"/>
                </a:solidFill>
                <a:latin typeface="Arial Black" pitchFamily="34" charset="0"/>
              </a:rPr>
              <a:t>Quantité de ressources</a:t>
            </a:r>
          </a:p>
        </p:txBody>
      </p:sp>
      <p:sp>
        <p:nvSpPr>
          <p:cNvPr id="20" name="Rectangle à coins arrondis 19"/>
          <p:cNvSpPr/>
          <p:nvPr/>
        </p:nvSpPr>
        <p:spPr>
          <a:xfrm>
            <a:off x="5940425" y="4029076"/>
            <a:ext cx="1800225" cy="676275"/>
          </a:xfrm>
          <a:prstGeom prst="roundRect">
            <a:avLst/>
          </a:prstGeom>
          <a:solidFill>
            <a:schemeClr val="accent1">
              <a:lumMod val="20000"/>
              <a:lumOff val="80000"/>
            </a:schemeClr>
          </a:solidFill>
          <a:ln>
            <a:solidFill>
              <a:schemeClr val="tx2">
                <a:lumMod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CA" sz="1600" dirty="0">
                <a:solidFill>
                  <a:prstClr val="black"/>
                </a:solidFill>
                <a:latin typeface="Arial Black" pitchFamily="34" charset="0"/>
              </a:rPr>
              <a:t>Accessibilité</a:t>
            </a:r>
          </a:p>
        </p:txBody>
      </p:sp>
      <p:sp>
        <p:nvSpPr>
          <p:cNvPr id="21" name="Rectangle à coins arrondis 20"/>
          <p:cNvSpPr/>
          <p:nvPr/>
        </p:nvSpPr>
        <p:spPr>
          <a:xfrm>
            <a:off x="5940424" y="4780840"/>
            <a:ext cx="1800225" cy="674688"/>
          </a:xfrm>
          <a:prstGeom prst="roundRect">
            <a:avLst/>
          </a:prstGeom>
          <a:solidFill>
            <a:schemeClr val="accent1">
              <a:lumMod val="20000"/>
              <a:lumOff val="80000"/>
            </a:schemeClr>
          </a:solidFill>
          <a:ln>
            <a:solidFill>
              <a:schemeClr val="tx2">
                <a:lumMod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CA" sz="1600" dirty="0">
                <a:solidFill>
                  <a:prstClr val="black"/>
                </a:solidFill>
                <a:latin typeface="Arial Black" pitchFamily="34" charset="0"/>
              </a:rPr>
              <a:t>Équité</a:t>
            </a:r>
          </a:p>
        </p:txBody>
      </p:sp>
      <p:sp>
        <p:nvSpPr>
          <p:cNvPr id="22" name="Rectangle à coins arrondis 21"/>
          <p:cNvSpPr/>
          <p:nvPr/>
        </p:nvSpPr>
        <p:spPr>
          <a:xfrm>
            <a:off x="5940425" y="5516563"/>
            <a:ext cx="1800225" cy="674687"/>
          </a:xfrm>
          <a:prstGeom prst="roundRect">
            <a:avLst/>
          </a:prstGeom>
          <a:solidFill>
            <a:schemeClr val="accent1">
              <a:lumMod val="20000"/>
              <a:lumOff val="80000"/>
            </a:schemeClr>
          </a:solidFill>
          <a:ln>
            <a:solidFill>
              <a:schemeClr val="tx2">
                <a:lumMod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CA" sz="1600" dirty="0">
                <a:solidFill>
                  <a:prstClr val="black"/>
                </a:solidFill>
                <a:latin typeface="Arial Black" pitchFamily="34" charset="0"/>
              </a:rPr>
              <a:t>Qualité des données</a:t>
            </a:r>
          </a:p>
        </p:txBody>
      </p:sp>
      <p:sp>
        <p:nvSpPr>
          <p:cNvPr id="23" name="Rectangle à coins arrondis 22"/>
          <p:cNvSpPr/>
          <p:nvPr/>
        </p:nvSpPr>
        <p:spPr>
          <a:xfrm>
            <a:off x="4060825" y="4027488"/>
            <a:ext cx="1800225" cy="674687"/>
          </a:xfrm>
          <a:prstGeom prst="roundRect">
            <a:avLst/>
          </a:prstGeom>
          <a:solidFill>
            <a:schemeClr val="accent1">
              <a:lumMod val="60000"/>
              <a:lumOff val="40000"/>
            </a:schemeClr>
          </a:solidFill>
          <a:ln>
            <a:solidFill>
              <a:schemeClr val="tx2">
                <a:lumMod val="5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CA" sz="1600" dirty="0">
                <a:solidFill>
                  <a:prstClr val="black"/>
                </a:solidFill>
                <a:latin typeface="Arial Black" pitchFamily="34" charset="0"/>
              </a:rPr>
              <a:t>Compétences</a:t>
            </a:r>
            <a:endParaRPr lang="fr-CA" sz="1400" dirty="0">
              <a:solidFill>
                <a:prstClr val="black"/>
              </a:solidFill>
              <a:latin typeface="Arial Black" pitchFamily="34" charset="0"/>
            </a:endParaRPr>
          </a:p>
        </p:txBody>
      </p:sp>
      <p:sp>
        <p:nvSpPr>
          <p:cNvPr id="24" name="Étoile à 5 branches 23"/>
          <p:cNvSpPr/>
          <p:nvPr/>
        </p:nvSpPr>
        <p:spPr>
          <a:xfrm>
            <a:off x="3584505" y="3940175"/>
            <a:ext cx="411684" cy="432048"/>
          </a:xfrm>
          <a:prstGeom prst="star5">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CA">
              <a:solidFill>
                <a:prstClr val="white"/>
              </a:solidFill>
            </a:endParaRPr>
          </a:p>
        </p:txBody>
      </p:sp>
      <p:sp>
        <p:nvSpPr>
          <p:cNvPr id="25" name="Étoile à 5 branches 24"/>
          <p:cNvSpPr/>
          <p:nvPr/>
        </p:nvSpPr>
        <p:spPr>
          <a:xfrm>
            <a:off x="7513116" y="3911352"/>
            <a:ext cx="411684" cy="432048"/>
          </a:xfrm>
          <a:prstGeom prst="star5">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CA">
              <a:solidFill>
                <a:prstClr val="white"/>
              </a:solidFill>
            </a:endParaRPr>
          </a:p>
        </p:txBody>
      </p:sp>
      <p:sp>
        <p:nvSpPr>
          <p:cNvPr id="26" name="Étoile à 5 branches 25"/>
          <p:cNvSpPr/>
          <p:nvPr/>
        </p:nvSpPr>
        <p:spPr>
          <a:xfrm>
            <a:off x="3624644" y="5516563"/>
            <a:ext cx="411684" cy="432048"/>
          </a:xfrm>
          <a:prstGeom prst="star5">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CA">
              <a:solidFill>
                <a:prstClr val="white"/>
              </a:solidFill>
            </a:endParaRPr>
          </a:p>
        </p:txBody>
      </p:sp>
      <p:sp>
        <p:nvSpPr>
          <p:cNvPr id="27" name="Étoile à 5 branches 26"/>
          <p:cNvSpPr/>
          <p:nvPr/>
        </p:nvSpPr>
        <p:spPr>
          <a:xfrm>
            <a:off x="1765455" y="4731932"/>
            <a:ext cx="411684" cy="432048"/>
          </a:xfrm>
          <a:prstGeom prst="star5">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CA">
              <a:solidFill>
                <a:prstClr val="white"/>
              </a:solidFill>
            </a:endParaRPr>
          </a:p>
        </p:txBody>
      </p:sp>
      <p:sp>
        <p:nvSpPr>
          <p:cNvPr id="28" name="Étoile à 5 branches 27"/>
          <p:cNvSpPr/>
          <p:nvPr/>
        </p:nvSpPr>
        <p:spPr>
          <a:xfrm>
            <a:off x="1755552" y="3145523"/>
            <a:ext cx="411684" cy="432048"/>
          </a:xfrm>
          <a:prstGeom prst="star5">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CA">
              <a:solidFill>
                <a:prstClr val="white"/>
              </a:solidFill>
            </a:endParaRPr>
          </a:p>
        </p:txBody>
      </p:sp>
      <p:sp>
        <p:nvSpPr>
          <p:cNvPr id="29" name="Rectangle à coins arrondis 28"/>
          <p:cNvSpPr/>
          <p:nvPr/>
        </p:nvSpPr>
        <p:spPr>
          <a:xfrm>
            <a:off x="4060824" y="4789713"/>
            <a:ext cx="1800225" cy="674687"/>
          </a:xfrm>
          <a:prstGeom prst="roundRect">
            <a:avLst/>
          </a:prstGeom>
          <a:noFill/>
          <a:ln w="38100"/>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fr-CA" sz="1600" dirty="0">
                <a:solidFill>
                  <a:srgbClr val="9BBB59">
                    <a:lumMod val="50000"/>
                  </a:srgbClr>
                </a:solidFill>
                <a:latin typeface="Arial Black" pitchFamily="34" charset="0"/>
              </a:rPr>
              <a:t>Continuité</a:t>
            </a:r>
            <a:endParaRPr lang="fr-CA" sz="1400" dirty="0">
              <a:solidFill>
                <a:srgbClr val="9BBB59">
                  <a:lumMod val="50000"/>
                </a:srgbClr>
              </a:solidFill>
              <a:latin typeface="Arial Black" pitchFamily="34" charset="0"/>
            </a:endParaRPr>
          </a:p>
        </p:txBody>
      </p:sp>
      <p:sp>
        <p:nvSpPr>
          <p:cNvPr id="30" name="Étoile à 5 branches 29"/>
          <p:cNvSpPr/>
          <p:nvPr/>
        </p:nvSpPr>
        <p:spPr>
          <a:xfrm>
            <a:off x="5528740" y="4685744"/>
            <a:ext cx="411684" cy="432048"/>
          </a:xfrm>
          <a:prstGeom prst="star5">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CA">
              <a:solidFill>
                <a:prstClr val="white"/>
              </a:solidFill>
            </a:endParaRPr>
          </a:p>
        </p:txBody>
      </p:sp>
      <p:sp>
        <p:nvSpPr>
          <p:cNvPr id="31" name="Ellipse 30"/>
          <p:cNvSpPr/>
          <p:nvPr/>
        </p:nvSpPr>
        <p:spPr>
          <a:xfrm rot="19891842">
            <a:off x="7031075" y="1238137"/>
            <a:ext cx="1995909" cy="997285"/>
          </a:xfrm>
          <a:prstGeom prst="ellipse">
            <a:avLst/>
          </a:prstGeom>
          <a:noFill/>
          <a:ln>
            <a:solidFill>
              <a:schemeClr val="accent6">
                <a:lumMod val="75000"/>
              </a:schemeClr>
            </a:solidFill>
          </a:ln>
        </p:spPr>
        <p:style>
          <a:lnRef idx="3">
            <a:schemeClr val="lt1"/>
          </a:lnRef>
          <a:fillRef idx="1">
            <a:schemeClr val="accent6"/>
          </a:fillRef>
          <a:effectRef idx="1">
            <a:schemeClr val="accent6"/>
          </a:effectRef>
          <a:fontRef idx="minor">
            <a:schemeClr val="lt1"/>
          </a:fontRef>
        </p:style>
        <p:txBody>
          <a:bodyPr rtlCol="0" anchor="ctr"/>
          <a:lstStyle/>
          <a:p>
            <a:pPr algn="ctr"/>
            <a:r>
              <a:rPr lang="fr-CA" sz="2400" dirty="0">
                <a:solidFill>
                  <a:srgbClr val="F79646">
                    <a:lumMod val="75000"/>
                  </a:srgbClr>
                </a:solidFill>
                <a:latin typeface="Arial Black" pitchFamily="34" charset="0"/>
              </a:rPr>
              <a:t>Qualité </a:t>
            </a:r>
          </a:p>
        </p:txBody>
      </p:sp>
    </p:spTree>
    <p:extLst>
      <p:ext uri="{BB962C8B-B14F-4D97-AF65-F5344CB8AC3E}">
        <p14:creationId xmlns:p14="http://schemas.microsoft.com/office/powerpoint/2010/main" val="1818572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fade">
                                      <p:cBhvr>
                                        <p:cTn id="10" dur="500"/>
                                        <p:tgtEl>
                                          <p:spTgt spid="2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fade">
                                      <p:cBhvr>
                                        <p:cTn id="13" dur="500"/>
                                        <p:tgtEl>
                                          <p:spTgt spid="24"/>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fade">
                                      <p:cBhvr>
                                        <p:cTn id="16" dur="500"/>
                                        <p:tgtEl>
                                          <p:spTgt spid="2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fade">
                                      <p:cBhvr>
                                        <p:cTn id="19" dur="500"/>
                                        <p:tgtEl>
                                          <p:spTgt spid="2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fade">
                                      <p:cBhvr>
                                        <p:cTn id="22" dur="500"/>
                                        <p:tgtEl>
                                          <p:spTgt spid="25"/>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0"/>
                                        </p:tgtEl>
                                        <p:attrNameLst>
                                          <p:attrName>style.visibility</p:attrName>
                                        </p:attrNameLst>
                                      </p:cBhvr>
                                      <p:to>
                                        <p:strVal val="visible"/>
                                      </p:to>
                                    </p:set>
                                    <p:animEffect transition="in" filter="fade">
                                      <p:cBhvr>
                                        <p:cTn id="25" dur="500"/>
                                        <p:tgtEl>
                                          <p:spTgt spid="30"/>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1"/>
                                        </p:tgtEl>
                                        <p:attrNameLst>
                                          <p:attrName>style.visibility</p:attrName>
                                        </p:attrNameLst>
                                      </p:cBhvr>
                                      <p:to>
                                        <p:strVal val="visible"/>
                                      </p:to>
                                    </p:set>
                                    <p:animEffect transition="in" filter="fade">
                                      <p:cBhvr>
                                        <p:cTn id="30" dur="1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26" grpId="0" animBg="1"/>
      <p:bldP spid="27" grpId="0" animBg="1"/>
      <p:bldP spid="28" grpId="0" animBg="1"/>
      <p:bldP spid="29" grpId="0" animBg="1"/>
      <p:bldP spid="30" grpId="0" animBg="1"/>
      <p:bldP spid="3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b="1" dirty="0">
                <a:solidFill>
                  <a:schemeClr val="accent1">
                    <a:lumMod val="75000"/>
                  </a:schemeClr>
                </a:solidFill>
              </a:rPr>
              <a:t>D</a:t>
            </a:r>
            <a:r>
              <a:rPr lang="fr-CA" b="1" dirty="0" smtClean="0">
                <a:solidFill>
                  <a:schemeClr val="accent1">
                    <a:lumMod val="75000"/>
                  </a:schemeClr>
                </a:solidFill>
              </a:rPr>
              <a:t>éfinir la performance en santé</a:t>
            </a:r>
            <a:endParaRPr lang="fr-CA" b="1" dirty="0">
              <a:solidFill>
                <a:schemeClr val="accent1">
                  <a:lumMod val="75000"/>
                </a:schemeClr>
              </a:solidFill>
            </a:endParaRPr>
          </a:p>
        </p:txBody>
      </p:sp>
      <p:sp>
        <p:nvSpPr>
          <p:cNvPr id="3" name="Espace réservé du contenu 2"/>
          <p:cNvSpPr>
            <a:spLocks noGrp="1"/>
          </p:cNvSpPr>
          <p:nvPr>
            <p:ph idx="1"/>
          </p:nvPr>
        </p:nvSpPr>
        <p:spPr/>
        <p:txBody>
          <a:bodyPr>
            <a:normAutofit fontScale="85000" lnSpcReduction="10000"/>
          </a:bodyPr>
          <a:lstStyle/>
          <a:p>
            <a:r>
              <a:rPr lang="fr-CA" dirty="0" smtClean="0"/>
              <a:t>Se décrit par des dimensions (thèmes)</a:t>
            </a:r>
          </a:p>
          <a:p>
            <a:r>
              <a:rPr lang="fr-CA" dirty="0" smtClean="0"/>
              <a:t>Un équilibre dynamique entre les dimensions</a:t>
            </a:r>
          </a:p>
          <a:p>
            <a:r>
              <a:rPr lang="fr-CA" dirty="0" smtClean="0"/>
              <a:t>Un état à un moment donné </a:t>
            </a:r>
          </a:p>
          <a:p>
            <a:r>
              <a:rPr lang="fr-CA" dirty="0" smtClean="0"/>
              <a:t>État qui évolue dans le temps</a:t>
            </a:r>
          </a:p>
          <a:p>
            <a:r>
              <a:rPr lang="fr-CA" dirty="0" smtClean="0"/>
              <a:t>On s’attends à ce que ça s’évalue (indicateurs, comparaisons possibles)</a:t>
            </a:r>
          </a:p>
          <a:p>
            <a:r>
              <a:rPr lang="fr-CA" dirty="0" smtClean="0"/>
              <a:t>Relatif aux attentes des clients (internes et externes)</a:t>
            </a:r>
          </a:p>
          <a:p>
            <a:endParaRPr lang="fr-CA" dirty="0"/>
          </a:p>
          <a:p>
            <a:pPr marL="0" indent="0">
              <a:buNone/>
            </a:pPr>
            <a:r>
              <a:rPr lang="fr-CA" i="1" dirty="0" smtClean="0"/>
              <a:t>Il y a des nuances à apporter avec : être performant, améliorer la performance, etc.</a:t>
            </a:r>
          </a:p>
          <a:p>
            <a:endParaRPr lang="fr-CA" dirty="0" smtClean="0"/>
          </a:p>
          <a:p>
            <a:endParaRPr lang="fr-CA" dirty="0" smtClean="0"/>
          </a:p>
          <a:p>
            <a:endParaRPr lang="fr-CA" dirty="0" smtClean="0"/>
          </a:p>
          <a:p>
            <a:endParaRPr lang="fr-CA" dirty="0"/>
          </a:p>
        </p:txBody>
      </p:sp>
      <p:pic>
        <p:nvPicPr>
          <p:cNvPr id="4" name="Picture 2" descr="G:\DQ\Logo\Logo + engagé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2280" y="5848213"/>
            <a:ext cx="1890917" cy="9073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30354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A" b="1" dirty="0" smtClean="0">
                <a:solidFill>
                  <a:schemeClr val="accent1">
                    <a:lumMod val="75000"/>
                  </a:schemeClr>
                </a:solidFill>
              </a:rPr>
              <a:t>C’est quoi la performance en santé?</a:t>
            </a:r>
            <a:endParaRPr lang="fr-CA" b="1" dirty="0">
              <a:solidFill>
                <a:schemeClr val="accent1">
                  <a:lumMod val="75000"/>
                </a:schemeClr>
              </a:solidFill>
            </a:endParaRPr>
          </a:p>
        </p:txBody>
      </p:sp>
      <p:sp>
        <p:nvSpPr>
          <p:cNvPr id="3" name="Espace réservé du contenu 2"/>
          <p:cNvSpPr>
            <a:spLocks noGrp="1"/>
          </p:cNvSpPr>
          <p:nvPr>
            <p:ph idx="1"/>
          </p:nvPr>
        </p:nvSpPr>
        <p:spPr/>
        <p:txBody>
          <a:bodyPr/>
          <a:lstStyle/>
          <a:p>
            <a:r>
              <a:rPr lang="fr-CA" dirty="0" smtClean="0"/>
              <a:t>Ça peut prendre plusieurs formes</a:t>
            </a:r>
          </a:p>
          <a:p>
            <a:r>
              <a:rPr lang="fr-CA" dirty="0" smtClean="0"/>
              <a:t>Elle peut se définir selon plusieurs échelles : organisation, programme-service, opérationnel, etc.</a:t>
            </a:r>
          </a:p>
          <a:p>
            <a:endParaRPr lang="fr-CA" dirty="0"/>
          </a:p>
          <a:p>
            <a:r>
              <a:rPr lang="fr-CA" dirty="0" smtClean="0"/>
              <a:t>C’est une façon de répondre à la question: </a:t>
            </a:r>
            <a:r>
              <a:rPr lang="fr-CA" b="1" dirty="0" smtClean="0">
                <a:solidFill>
                  <a:schemeClr val="accent1">
                    <a:lumMod val="75000"/>
                  </a:schemeClr>
                </a:solidFill>
              </a:rPr>
              <a:t>Faisons-nous du bon travail?  </a:t>
            </a:r>
            <a:endParaRPr lang="fr-CA" b="1" dirty="0">
              <a:solidFill>
                <a:schemeClr val="accent1">
                  <a:lumMod val="75000"/>
                </a:schemeClr>
              </a:solidFill>
            </a:endParaRPr>
          </a:p>
        </p:txBody>
      </p:sp>
      <p:pic>
        <p:nvPicPr>
          <p:cNvPr id="4" name="Picture 2" descr="G:\DQ\Logo\Logo + engagé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2240" y="5675448"/>
            <a:ext cx="2250957" cy="10801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68793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smtClean="0">
                <a:solidFill>
                  <a:schemeClr val="accent1">
                    <a:lumMod val="75000"/>
                  </a:schemeClr>
                </a:solidFill>
              </a:rPr>
              <a:t>Être performant</a:t>
            </a:r>
            <a:endParaRPr lang="fr-CA" b="1" dirty="0">
              <a:solidFill>
                <a:schemeClr val="accent1">
                  <a:lumMod val="75000"/>
                </a:schemeClr>
              </a:solidFill>
            </a:endParaRPr>
          </a:p>
        </p:txBody>
      </p:sp>
      <p:sp>
        <p:nvSpPr>
          <p:cNvPr id="3" name="Espace réservé du contenu 2"/>
          <p:cNvSpPr>
            <a:spLocks noGrp="1"/>
          </p:cNvSpPr>
          <p:nvPr>
            <p:ph idx="1"/>
          </p:nvPr>
        </p:nvSpPr>
        <p:spPr/>
        <p:txBody>
          <a:bodyPr>
            <a:normAutofit lnSpcReduction="10000"/>
          </a:bodyPr>
          <a:lstStyle/>
          <a:p>
            <a:r>
              <a:rPr lang="fr-CA" dirty="0" smtClean="0"/>
              <a:t>Comment savoir si l’on fait du bon travail sans le concept de performance?</a:t>
            </a:r>
          </a:p>
          <a:p>
            <a:pPr lvl="1"/>
            <a:r>
              <a:rPr lang="fr-CA" dirty="0" smtClean="0"/>
              <a:t>Est-ce que ce point de vue est unanime?</a:t>
            </a:r>
          </a:p>
          <a:p>
            <a:pPr lvl="1"/>
            <a:r>
              <a:rPr lang="fr-CA" dirty="0" smtClean="0"/>
              <a:t>Est-il discutable?</a:t>
            </a:r>
          </a:p>
          <a:p>
            <a:pPr lvl="1"/>
            <a:r>
              <a:rPr lang="fr-CA" dirty="0" smtClean="0"/>
              <a:t>Est-il clair pour tous?</a:t>
            </a:r>
          </a:p>
          <a:p>
            <a:r>
              <a:rPr lang="fr-CA" dirty="0" smtClean="0"/>
              <a:t>La performance est un point de référence. Une visée vers laquelle se diriger.</a:t>
            </a:r>
          </a:p>
          <a:p>
            <a:r>
              <a:rPr lang="fr-CA" dirty="0" smtClean="0"/>
              <a:t>C’est un préalable pour l’amélioration continu</a:t>
            </a:r>
            <a:r>
              <a:rPr lang="fr-CA" dirty="0"/>
              <a:t>e</a:t>
            </a:r>
          </a:p>
        </p:txBody>
      </p:sp>
      <p:pic>
        <p:nvPicPr>
          <p:cNvPr id="4" name="Picture 2" descr="G:\DQ\Logo\Logo + engagé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04" y="116633"/>
            <a:ext cx="1650701" cy="79208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G:\DQ\Logo\Logo + engagé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32240" y="5675448"/>
            <a:ext cx="2250957" cy="10801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24408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2"/>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544</TotalTime>
  <Words>2114</Words>
  <Application>Microsoft Office PowerPoint</Application>
  <PresentationFormat>Affichage à l'écran (4:3)</PresentationFormat>
  <Paragraphs>252</Paragraphs>
  <Slides>27</Slides>
  <Notes>18</Notes>
  <HiddenSlides>0</HiddenSlides>
  <MMClips>0</MMClips>
  <ScaleCrop>false</ScaleCrop>
  <HeadingPairs>
    <vt:vector size="4" baseType="variant">
      <vt:variant>
        <vt:lpstr>Thème</vt:lpstr>
      </vt:variant>
      <vt:variant>
        <vt:i4>1</vt:i4>
      </vt:variant>
      <vt:variant>
        <vt:lpstr>Titres des diapositives</vt:lpstr>
      </vt:variant>
      <vt:variant>
        <vt:i4>27</vt:i4>
      </vt:variant>
    </vt:vector>
  </HeadingPairs>
  <TitlesOfParts>
    <vt:vector size="28" baseType="lpstr">
      <vt:lpstr>Thème Office</vt:lpstr>
      <vt:lpstr>Performance et amélioration continue</vt:lpstr>
      <vt:lpstr>Une approche d’amélioration continue pour améliorer la performance</vt:lpstr>
      <vt:lpstr>Je me présente</vt:lpstr>
      <vt:lpstr>Ce que je fais</vt:lpstr>
      <vt:lpstr>Commençons par</vt:lpstr>
      <vt:lpstr>La performance en santé</vt:lpstr>
      <vt:lpstr>Définir la performance en santé</vt:lpstr>
      <vt:lpstr>C’est quoi la performance en santé?</vt:lpstr>
      <vt:lpstr>Être performant</vt:lpstr>
      <vt:lpstr>L’amélioration continue</vt:lpstr>
      <vt:lpstr>Simplement, l’amélioration continue </vt:lpstr>
      <vt:lpstr>VA et NVA</vt:lpstr>
      <vt:lpstr>L’élimination des gaspillages</vt:lpstr>
      <vt:lpstr>Les principaux outils</vt:lpstr>
      <vt:lpstr>Et encore…</vt:lpstr>
      <vt:lpstr>Démarche d’amélioration continue et recherche de la performance</vt:lpstr>
      <vt:lpstr>Avez-vous remarqué?</vt:lpstr>
      <vt:lpstr>Pourquoi ? </vt:lpstr>
      <vt:lpstr>Pourquoi ? </vt:lpstr>
      <vt:lpstr>Des exemples d’application</vt:lpstr>
      <vt:lpstr>Équipe au CLSC</vt:lpstr>
      <vt:lpstr>Mon grain de sel…</vt:lpstr>
      <vt:lpstr>Mon influence…</vt:lpstr>
      <vt:lpstr>Équipe guichet d’accès</vt:lpstr>
      <vt:lpstr>Mon influence…</vt:lpstr>
      <vt:lpstr>A.C. et performance</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et amélioration continue</dc:title>
  <dc:creator>Ludovick Valéra</dc:creator>
  <cp:lastModifiedBy>Dorice Grenier</cp:lastModifiedBy>
  <cp:revision>48</cp:revision>
  <dcterms:created xsi:type="dcterms:W3CDTF">2014-05-12T02:31:06Z</dcterms:created>
  <dcterms:modified xsi:type="dcterms:W3CDTF">2014-06-25T19:00:57Z</dcterms:modified>
</cp:coreProperties>
</file>