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63" r:id="rId2"/>
    <p:sldId id="258" r:id="rId3"/>
    <p:sldId id="261" r:id="rId4"/>
    <p:sldId id="298" r:id="rId5"/>
    <p:sldId id="322" r:id="rId6"/>
    <p:sldId id="270" r:id="rId7"/>
    <p:sldId id="299" r:id="rId8"/>
    <p:sldId id="294" r:id="rId9"/>
    <p:sldId id="297" r:id="rId10"/>
    <p:sldId id="300" r:id="rId11"/>
    <p:sldId id="301" r:id="rId12"/>
    <p:sldId id="303" r:id="rId13"/>
    <p:sldId id="278" r:id="rId14"/>
    <p:sldId id="290" r:id="rId15"/>
    <p:sldId id="306" r:id="rId16"/>
    <p:sldId id="307" r:id="rId17"/>
    <p:sldId id="308" r:id="rId18"/>
    <p:sldId id="279" r:id="rId19"/>
    <p:sldId id="281" r:id="rId20"/>
    <p:sldId id="292" r:id="rId21"/>
    <p:sldId id="309"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288" r:id="rId3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Marie Cloutier" initials="AM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EAEAEA"/>
    <a:srgbClr val="A4B032"/>
    <a:srgbClr val="0093D3"/>
    <a:srgbClr val="002060"/>
    <a:srgbClr val="2D2D8A"/>
    <a:srgbClr val="653A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66" autoAdjust="0"/>
  </p:normalViewPr>
  <p:slideViewPr>
    <p:cSldViewPr snapToGrid="0" snapToObjects="1">
      <p:cViewPr>
        <p:scale>
          <a:sx n="76" d="100"/>
          <a:sy n="76" d="100"/>
        </p:scale>
        <p:origin x="-984" y="-450"/>
      </p:cViewPr>
      <p:guideLst>
        <p:guide orient="horz" pos="2160"/>
        <p:guide pos="2880"/>
      </p:guideLst>
    </p:cSldViewPr>
  </p:slideViewPr>
  <p:notesTextViewPr>
    <p:cViewPr>
      <p:scale>
        <a:sx n="100" d="100"/>
        <a:sy n="100" d="100"/>
      </p:scale>
      <p:origin x="0" y="0"/>
    </p:cViewPr>
  </p:notesTextViewPr>
  <p:sorterViewPr>
    <p:cViewPr>
      <p:scale>
        <a:sx n="72" d="100"/>
        <a:sy n="72" d="100"/>
      </p:scale>
      <p:origin x="0" y="1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8ADA6-6C90-4961-B0D9-ADA155858D1A}" type="doc">
      <dgm:prSet loTypeId="urn:microsoft.com/office/officeart/2005/8/layout/hProcess9" loCatId="process" qsTypeId="urn:microsoft.com/office/officeart/2005/8/quickstyle/simple4" qsCatId="simple" csTypeId="urn:microsoft.com/office/officeart/2005/8/colors/accent6_2" csCatId="accent6" phldr="1"/>
      <dgm:spPr/>
      <dgm:t>
        <a:bodyPr/>
        <a:lstStyle/>
        <a:p>
          <a:endParaRPr lang="fr-FR"/>
        </a:p>
      </dgm:t>
    </dgm:pt>
    <dgm:pt modelId="{C2214345-0B9D-4B97-9B45-69A5EF3C33CB}">
      <dgm:prSet phldrT="[Texte]" custT="1"/>
      <dgm:spPr/>
      <dgm:t>
        <a:bodyPr/>
        <a:lstStyle/>
        <a:p>
          <a:pPr algn="ctr"/>
          <a:r>
            <a:rPr lang="en-CA" sz="1600" b="1" dirty="0" smtClean="0">
              <a:latin typeface="Calibri" pitchFamily="34" charset="0"/>
            </a:rPr>
            <a:t>PHASE 1</a:t>
          </a:r>
        </a:p>
        <a:p>
          <a:pPr algn="ctr"/>
          <a:r>
            <a:rPr lang="en-CA" sz="1600" b="1" dirty="0" smtClean="0">
              <a:latin typeface="Calibri" pitchFamily="34" charset="0"/>
            </a:rPr>
            <a:t>APPLICATION DES CONNAISSANCES</a:t>
          </a:r>
        </a:p>
        <a:p>
          <a:pPr algn="ctr"/>
          <a:r>
            <a:rPr lang="en-CA" sz="1600" b="1" dirty="0" smtClean="0">
              <a:latin typeface="Calibri" pitchFamily="34" charset="0"/>
            </a:rPr>
            <a:t>6 </a:t>
          </a:r>
          <a:r>
            <a:rPr lang="en-CA" sz="1600" b="1" dirty="0" err="1" smtClean="0">
              <a:latin typeface="Calibri" pitchFamily="34" charset="0"/>
            </a:rPr>
            <a:t>rencontres</a:t>
          </a:r>
          <a:r>
            <a:rPr lang="en-CA" sz="1600" b="1" dirty="0" smtClean="0">
              <a:latin typeface="Calibri" pitchFamily="34" charset="0"/>
            </a:rPr>
            <a:t> / 10 modules</a:t>
          </a:r>
        </a:p>
        <a:p>
          <a:pPr algn="ctr"/>
          <a:endParaRPr lang="en-CA" sz="1600" b="1" dirty="0" smtClean="0">
            <a:latin typeface="Calibri" pitchFamily="34" charset="0"/>
          </a:endParaRPr>
        </a:p>
      </dgm:t>
    </dgm:pt>
    <dgm:pt modelId="{9D80D25A-A428-4F33-A8ED-2D727973EA48}" type="parTrans" cxnId="{05318D2B-70F2-4A7B-90FD-7F82CFFFBAFC}">
      <dgm:prSet/>
      <dgm:spPr/>
      <dgm:t>
        <a:bodyPr/>
        <a:lstStyle/>
        <a:p>
          <a:endParaRPr lang="fr-CA" sz="1200">
            <a:latin typeface="Calibri" pitchFamily="34" charset="0"/>
          </a:endParaRPr>
        </a:p>
      </dgm:t>
    </dgm:pt>
    <dgm:pt modelId="{EFFB7464-DBE5-47F2-ABF1-B33EF99D20A7}" type="sibTrans" cxnId="{05318D2B-70F2-4A7B-90FD-7F82CFFFBAFC}">
      <dgm:prSet/>
      <dgm:spPr/>
      <dgm:t>
        <a:bodyPr/>
        <a:lstStyle/>
        <a:p>
          <a:endParaRPr lang="fr-CA" sz="1200">
            <a:latin typeface="Calibri" pitchFamily="34" charset="0"/>
          </a:endParaRPr>
        </a:p>
      </dgm:t>
    </dgm:pt>
    <dgm:pt modelId="{C932AB59-9467-42EE-BB9F-7D8CF3019FF7}">
      <dgm:prSet phldrT="[Texte]" custT="1"/>
      <dgm:spPr/>
      <dgm:t>
        <a:bodyPr/>
        <a:lstStyle/>
        <a:p>
          <a:r>
            <a:rPr lang="en-CA" sz="1600" b="1" dirty="0" smtClean="0">
              <a:latin typeface="Calibri" pitchFamily="34" charset="0"/>
            </a:rPr>
            <a:t>PHASE 2</a:t>
          </a:r>
        </a:p>
        <a:p>
          <a:r>
            <a:rPr lang="en-CA" sz="1600" b="1" dirty="0" err="1" smtClean="0">
              <a:latin typeface="Calibri" pitchFamily="34" charset="0"/>
            </a:rPr>
            <a:t>Élaboration</a:t>
          </a:r>
          <a:r>
            <a:rPr lang="en-CA" sz="1600" b="1" dirty="0" smtClean="0">
              <a:latin typeface="Calibri" pitchFamily="34" charset="0"/>
            </a:rPr>
            <a:t> du Plan </a:t>
          </a:r>
          <a:r>
            <a:rPr lang="en-CA" sz="1600" b="1" dirty="0" err="1" smtClean="0">
              <a:latin typeface="Calibri" pitchFamily="34" charset="0"/>
            </a:rPr>
            <a:t>d’action</a:t>
          </a:r>
          <a:r>
            <a:rPr lang="en-CA" sz="1600" b="1" dirty="0" smtClean="0">
              <a:latin typeface="Calibri" pitchFamily="34" charset="0"/>
            </a:rPr>
            <a:t> local</a:t>
          </a:r>
        </a:p>
      </dgm:t>
    </dgm:pt>
    <dgm:pt modelId="{A41180B2-C06B-4E76-B216-E372938C0365}" type="parTrans" cxnId="{CBBAD0CC-7742-4746-B685-87849ACD45DF}">
      <dgm:prSet/>
      <dgm:spPr/>
      <dgm:t>
        <a:bodyPr/>
        <a:lstStyle/>
        <a:p>
          <a:endParaRPr lang="fr-CA" sz="1200">
            <a:latin typeface="Calibri" pitchFamily="34" charset="0"/>
          </a:endParaRPr>
        </a:p>
      </dgm:t>
    </dgm:pt>
    <dgm:pt modelId="{84711E96-8856-4882-AE77-AE6155D025D7}" type="sibTrans" cxnId="{CBBAD0CC-7742-4746-B685-87849ACD45DF}">
      <dgm:prSet/>
      <dgm:spPr/>
      <dgm:t>
        <a:bodyPr/>
        <a:lstStyle/>
        <a:p>
          <a:endParaRPr lang="fr-CA" sz="1200">
            <a:latin typeface="Calibri" pitchFamily="34" charset="0"/>
          </a:endParaRPr>
        </a:p>
      </dgm:t>
    </dgm:pt>
    <dgm:pt modelId="{3ED77F39-9BBA-428F-9A8D-8401F5CF0758}">
      <dgm:prSet phldrT="[Texte]" custT="1"/>
      <dgm:spPr/>
      <dgm:t>
        <a:bodyPr/>
        <a:lstStyle/>
        <a:p>
          <a:pPr algn="ctr"/>
          <a:r>
            <a:rPr lang="en-CA" sz="1600" b="1" dirty="0" smtClean="0">
              <a:latin typeface="Calibri" pitchFamily="34" charset="0"/>
            </a:rPr>
            <a:t>PHASE 3</a:t>
          </a:r>
        </a:p>
        <a:p>
          <a:pPr algn="ctr"/>
          <a:r>
            <a:rPr lang="en-CA" sz="1600" b="1" dirty="0" smtClean="0">
              <a:latin typeface="Calibri" pitchFamily="34" charset="0"/>
            </a:rPr>
            <a:t>Implantation</a:t>
          </a:r>
        </a:p>
      </dgm:t>
    </dgm:pt>
    <dgm:pt modelId="{34DCB3FB-9C4E-4020-A2BD-BF4E79AB8DD8}" type="parTrans" cxnId="{4A4E075D-B43E-4D0E-AE5C-F50736488A32}">
      <dgm:prSet/>
      <dgm:spPr/>
      <dgm:t>
        <a:bodyPr/>
        <a:lstStyle/>
        <a:p>
          <a:endParaRPr lang="fr-CA" sz="1200">
            <a:latin typeface="Calibri" pitchFamily="34" charset="0"/>
          </a:endParaRPr>
        </a:p>
      </dgm:t>
    </dgm:pt>
    <dgm:pt modelId="{96ED971D-6425-4001-83B8-B3132A18EA19}" type="sibTrans" cxnId="{4A4E075D-B43E-4D0E-AE5C-F50736488A32}">
      <dgm:prSet/>
      <dgm:spPr/>
      <dgm:t>
        <a:bodyPr/>
        <a:lstStyle/>
        <a:p>
          <a:endParaRPr lang="fr-CA" sz="1200">
            <a:latin typeface="Calibri" pitchFamily="34" charset="0"/>
          </a:endParaRPr>
        </a:p>
      </dgm:t>
    </dgm:pt>
    <dgm:pt modelId="{08BE4153-2EB6-42A4-8D20-A5E897B65079}" type="pres">
      <dgm:prSet presAssocID="{6098ADA6-6C90-4961-B0D9-ADA155858D1A}" presName="CompostProcess" presStyleCnt="0">
        <dgm:presLayoutVars>
          <dgm:dir/>
          <dgm:resizeHandles val="exact"/>
        </dgm:presLayoutVars>
      </dgm:prSet>
      <dgm:spPr/>
      <dgm:t>
        <a:bodyPr/>
        <a:lstStyle/>
        <a:p>
          <a:endParaRPr lang="fr-FR"/>
        </a:p>
      </dgm:t>
    </dgm:pt>
    <dgm:pt modelId="{FFC60D83-55D4-4598-B266-C0C3C2A27D58}" type="pres">
      <dgm:prSet presAssocID="{6098ADA6-6C90-4961-B0D9-ADA155858D1A}" presName="arrow" presStyleLbl="bgShp" presStyleIdx="0" presStyleCnt="1" custScaleX="109738" custLinFactNeighborY="484"/>
      <dgm:spPr/>
      <dgm:t>
        <a:bodyPr/>
        <a:lstStyle/>
        <a:p>
          <a:endParaRPr lang="fr-FR"/>
        </a:p>
      </dgm:t>
    </dgm:pt>
    <dgm:pt modelId="{90222B3C-2A65-4851-8072-989BFE52D28F}" type="pres">
      <dgm:prSet presAssocID="{6098ADA6-6C90-4961-B0D9-ADA155858D1A}" presName="linearProcess" presStyleCnt="0"/>
      <dgm:spPr/>
      <dgm:t>
        <a:bodyPr/>
        <a:lstStyle/>
        <a:p>
          <a:endParaRPr lang="fr-FR"/>
        </a:p>
      </dgm:t>
    </dgm:pt>
    <dgm:pt modelId="{60F319B5-8770-4320-9F4C-416AFB625C1E}" type="pres">
      <dgm:prSet presAssocID="{C2214345-0B9D-4B97-9B45-69A5EF3C33CB}" presName="textNode" presStyleLbl="node1" presStyleIdx="0" presStyleCnt="3" custScaleX="123298" custLinFactX="-32902" custLinFactNeighborX="-100000" custLinFactNeighborY="8998">
        <dgm:presLayoutVars>
          <dgm:bulletEnabled val="1"/>
        </dgm:presLayoutVars>
      </dgm:prSet>
      <dgm:spPr/>
      <dgm:t>
        <a:bodyPr/>
        <a:lstStyle/>
        <a:p>
          <a:endParaRPr lang="fr-CA"/>
        </a:p>
      </dgm:t>
    </dgm:pt>
    <dgm:pt modelId="{66EFBB1E-1D9F-4F49-9831-64367DE14093}" type="pres">
      <dgm:prSet presAssocID="{EFFB7464-DBE5-47F2-ABF1-B33EF99D20A7}" presName="sibTrans" presStyleCnt="0"/>
      <dgm:spPr/>
      <dgm:t>
        <a:bodyPr/>
        <a:lstStyle/>
        <a:p>
          <a:endParaRPr lang="fr-FR"/>
        </a:p>
      </dgm:t>
    </dgm:pt>
    <dgm:pt modelId="{CCA01EBE-AAA5-4C9C-83E1-F5ECE7A21866}" type="pres">
      <dgm:prSet presAssocID="{C932AB59-9467-42EE-BB9F-7D8CF3019FF7}" presName="textNode" presStyleLbl="node1" presStyleIdx="1" presStyleCnt="3" custScaleX="114915" custLinFactNeighborX="-59339" custLinFactNeighborY="4332">
        <dgm:presLayoutVars>
          <dgm:bulletEnabled val="1"/>
        </dgm:presLayoutVars>
      </dgm:prSet>
      <dgm:spPr/>
      <dgm:t>
        <a:bodyPr/>
        <a:lstStyle/>
        <a:p>
          <a:endParaRPr lang="fr-CA"/>
        </a:p>
      </dgm:t>
    </dgm:pt>
    <dgm:pt modelId="{844C6F75-624E-46F2-82CB-9AC56A4ACF82}" type="pres">
      <dgm:prSet presAssocID="{84711E96-8856-4882-AE77-AE6155D025D7}" presName="sibTrans" presStyleCnt="0"/>
      <dgm:spPr/>
      <dgm:t>
        <a:bodyPr/>
        <a:lstStyle/>
        <a:p>
          <a:endParaRPr lang="fr-FR"/>
        </a:p>
      </dgm:t>
    </dgm:pt>
    <dgm:pt modelId="{0E44F955-7759-402F-AABA-FE5A7A65530B}" type="pres">
      <dgm:prSet presAssocID="{3ED77F39-9BBA-428F-9A8D-8401F5CF0758}" presName="textNode" presStyleLbl="node1" presStyleIdx="2" presStyleCnt="3" custScaleX="125350" custLinFactX="-1399" custLinFactNeighborX="-100000" custLinFactNeighborY="4332">
        <dgm:presLayoutVars>
          <dgm:bulletEnabled val="1"/>
        </dgm:presLayoutVars>
      </dgm:prSet>
      <dgm:spPr/>
      <dgm:t>
        <a:bodyPr/>
        <a:lstStyle/>
        <a:p>
          <a:endParaRPr lang="fr-CA"/>
        </a:p>
      </dgm:t>
    </dgm:pt>
  </dgm:ptLst>
  <dgm:cxnLst>
    <dgm:cxn modelId="{C04DDE12-C7B0-174B-8778-C5650DCE5F70}" type="presOf" srcId="{C932AB59-9467-42EE-BB9F-7D8CF3019FF7}" destId="{CCA01EBE-AAA5-4C9C-83E1-F5ECE7A21866}" srcOrd="0" destOrd="0" presId="urn:microsoft.com/office/officeart/2005/8/layout/hProcess9"/>
    <dgm:cxn modelId="{4A4E075D-B43E-4D0E-AE5C-F50736488A32}" srcId="{6098ADA6-6C90-4961-B0D9-ADA155858D1A}" destId="{3ED77F39-9BBA-428F-9A8D-8401F5CF0758}" srcOrd="2" destOrd="0" parTransId="{34DCB3FB-9C4E-4020-A2BD-BF4E79AB8DD8}" sibTransId="{96ED971D-6425-4001-83B8-B3132A18EA19}"/>
    <dgm:cxn modelId="{75A835E8-6871-BD4D-BC70-C500CA0BD4A9}" type="presOf" srcId="{C2214345-0B9D-4B97-9B45-69A5EF3C33CB}" destId="{60F319B5-8770-4320-9F4C-416AFB625C1E}" srcOrd="0" destOrd="0" presId="urn:microsoft.com/office/officeart/2005/8/layout/hProcess9"/>
    <dgm:cxn modelId="{CBBAD0CC-7742-4746-B685-87849ACD45DF}" srcId="{6098ADA6-6C90-4961-B0D9-ADA155858D1A}" destId="{C932AB59-9467-42EE-BB9F-7D8CF3019FF7}" srcOrd="1" destOrd="0" parTransId="{A41180B2-C06B-4E76-B216-E372938C0365}" sibTransId="{84711E96-8856-4882-AE77-AE6155D025D7}"/>
    <dgm:cxn modelId="{A87EA1B0-9C88-6F4D-8A92-61EE5DC317C8}" type="presOf" srcId="{6098ADA6-6C90-4961-B0D9-ADA155858D1A}" destId="{08BE4153-2EB6-42A4-8D20-A5E897B65079}" srcOrd="0" destOrd="0" presId="urn:microsoft.com/office/officeart/2005/8/layout/hProcess9"/>
    <dgm:cxn modelId="{05318D2B-70F2-4A7B-90FD-7F82CFFFBAFC}" srcId="{6098ADA6-6C90-4961-B0D9-ADA155858D1A}" destId="{C2214345-0B9D-4B97-9B45-69A5EF3C33CB}" srcOrd="0" destOrd="0" parTransId="{9D80D25A-A428-4F33-A8ED-2D727973EA48}" sibTransId="{EFFB7464-DBE5-47F2-ABF1-B33EF99D20A7}"/>
    <dgm:cxn modelId="{8804BA32-5FF3-834E-A17C-74188E7144E3}" type="presOf" srcId="{3ED77F39-9BBA-428F-9A8D-8401F5CF0758}" destId="{0E44F955-7759-402F-AABA-FE5A7A65530B}" srcOrd="0" destOrd="0" presId="urn:microsoft.com/office/officeart/2005/8/layout/hProcess9"/>
    <dgm:cxn modelId="{E97D3B80-B957-D641-97E7-546B5CF91A4C}" type="presParOf" srcId="{08BE4153-2EB6-42A4-8D20-A5E897B65079}" destId="{FFC60D83-55D4-4598-B266-C0C3C2A27D58}" srcOrd="0" destOrd="0" presId="urn:microsoft.com/office/officeart/2005/8/layout/hProcess9"/>
    <dgm:cxn modelId="{5F6F974D-2B1A-1444-BA3B-8E1C89098F92}" type="presParOf" srcId="{08BE4153-2EB6-42A4-8D20-A5E897B65079}" destId="{90222B3C-2A65-4851-8072-989BFE52D28F}" srcOrd="1" destOrd="0" presId="urn:microsoft.com/office/officeart/2005/8/layout/hProcess9"/>
    <dgm:cxn modelId="{8B55929E-267C-2249-AB64-882D440B0378}" type="presParOf" srcId="{90222B3C-2A65-4851-8072-989BFE52D28F}" destId="{60F319B5-8770-4320-9F4C-416AFB625C1E}" srcOrd="0" destOrd="0" presId="urn:microsoft.com/office/officeart/2005/8/layout/hProcess9"/>
    <dgm:cxn modelId="{DA149785-EFA3-2B41-9A48-4F5CD7E8E2D8}" type="presParOf" srcId="{90222B3C-2A65-4851-8072-989BFE52D28F}" destId="{66EFBB1E-1D9F-4F49-9831-64367DE14093}" srcOrd="1" destOrd="0" presId="urn:microsoft.com/office/officeart/2005/8/layout/hProcess9"/>
    <dgm:cxn modelId="{B8FC1E08-928A-7E40-822B-CD29045392F6}" type="presParOf" srcId="{90222B3C-2A65-4851-8072-989BFE52D28F}" destId="{CCA01EBE-AAA5-4C9C-83E1-F5ECE7A21866}" srcOrd="2" destOrd="0" presId="urn:microsoft.com/office/officeart/2005/8/layout/hProcess9"/>
    <dgm:cxn modelId="{D491006B-6F78-8C44-AE00-5671B6503B98}" type="presParOf" srcId="{90222B3C-2A65-4851-8072-989BFE52D28F}" destId="{844C6F75-624E-46F2-82CB-9AC56A4ACF82}" srcOrd="3" destOrd="0" presId="urn:microsoft.com/office/officeart/2005/8/layout/hProcess9"/>
    <dgm:cxn modelId="{4BBA4EBC-7244-004C-A744-E047F9E2646F}" type="presParOf" srcId="{90222B3C-2A65-4851-8072-989BFE52D28F}" destId="{0E44F955-7759-402F-AABA-FE5A7A65530B}"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60D83-55D4-4598-B266-C0C3C2A27D58}">
      <dsp:nvSpPr>
        <dsp:cNvPr id="0" name=""/>
        <dsp:cNvSpPr/>
      </dsp:nvSpPr>
      <dsp:spPr>
        <a:xfrm>
          <a:off x="288032" y="0"/>
          <a:ext cx="7992887" cy="3857652"/>
        </a:xfrm>
        <a:prstGeom prst="rightArrow">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F319B5-8770-4320-9F4C-416AFB625C1E}">
      <dsp:nvSpPr>
        <dsp:cNvPr id="0" name=""/>
        <dsp:cNvSpPr/>
      </dsp:nvSpPr>
      <dsp:spPr>
        <a:xfrm>
          <a:off x="0" y="1296140"/>
          <a:ext cx="2710723" cy="1543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latin typeface="Calibri" pitchFamily="34" charset="0"/>
            </a:rPr>
            <a:t>PHASE 1</a:t>
          </a:r>
        </a:p>
        <a:p>
          <a:pPr lvl="0" algn="ctr" defTabSz="711200">
            <a:lnSpc>
              <a:spcPct val="90000"/>
            </a:lnSpc>
            <a:spcBef>
              <a:spcPct val="0"/>
            </a:spcBef>
            <a:spcAft>
              <a:spcPct val="35000"/>
            </a:spcAft>
          </a:pPr>
          <a:r>
            <a:rPr lang="en-CA" sz="1600" b="1" kern="1200" dirty="0" smtClean="0">
              <a:latin typeface="Calibri" pitchFamily="34" charset="0"/>
            </a:rPr>
            <a:t>APPLICATION DES CONNAISSANCES</a:t>
          </a:r>
        </a:p>
        <a:p>
          <a:pPr lvl="0" algn="ctr" defTabSz="711200">
            <a:lnSpc>
              <a:spcPct val="90000"/>
            </a:lnSpc>
            <a:spcBef>
              <a:spcPct val="0"/>
            </a:spcBef>
            <a:spcAft>
              <a:spcPct val="35000"/>
            </a:spcAft>
          </a:pPr>
          <a:r>
            <a:rPr lang="en-CA" sz="1600" b="1" kern="1200" dirty="0" smtClean="0">
              <a:latin typeface="Calibri" pitchFamily="34" charset="0"/>
            </a:rPr>
            <a:t>6 </a:t>
          </a:r>
          <a:r>
            <a:rPr lang="en-CA" sz="1600" b="1" kern="1200" dirty="0" err="1" smtClean="0">
              <a:latin typeface="Calibri" pitchFamily="34" charset="0"/>
            </a:rPr>
            <a:t>rencontres</a:t>
          </a:r>
          <a:r>
            <a:rPr lang="en-CA" sz="1600" b="1" kern="1200" dirty="0" smtClean="0">
              <a:latin typeface="Calibri" pitchFamily="34" charset="0"/>
            </a:rPr>
            <a:t> / 10 modules</a:t>
          </a:r>
        </a:p>
        <a:p>
          <a:pPr lvl="0" algn="ctr" defTabSz="711200">
            <a:lnSpc>
              <a:spcPct val="90000"/>
            </a:lnSpc>
            <a:spcBef>
              <a:spcPct val="0"/>
            </a:spcBef>
            <a:spcAft>
              <a:spcPct val="35000"/>
            </a:spcAft>
          </a:pPr>
          <a:endParaRPr lang="en-CA" sz="1600" b="1" kern="1200" dirty="0" smtClean="0">
            <a:latin typeface="Calibri" pitchFamily="34" charset="0"/>
          </a:endParaRPr>
        </a:p>
      </dsp:txBody>
      <dsp:txXfrm>
        <a:off x="75326" y="1371466"/>
        <a:ext cx="2560071" cy="1392408"/>
      </dsp:txXfrm>
    </dsp:sp>
    <dsp:sp modelId="{CCA01EBE-AAA5-4C9C-83E1-F5ECE7A21866}">
      <dsp:nvSpPr>
        <dsp:cNvPr id="0" name=""/>
        <dsp:cNvSpPr/>
      </dsp:nvSpPr>
      <dsp:spPr>
        <a:xfrm>
          <a:off x="2830375" y="1224140"/>
          <a:ext cx="2526421" cy="1543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latin typeface="Calibri" pitchFamily="34" charset="0"/>
            </a:rPr>
            <a:t>PHASE 2</a:t>
          </a:r>
        </a:p>
        <a:p>
          <a:pPr lvl="0" algn="ctr" defTabSz="711200">
            <a:lnSpc>
              <a:spcPct val="90000"/>
            </a:lnSpc>
            <a:spcBef>
              <a:spcPct val="0"/>
            </a:spcBef>
            <a:spcAft>
              <a:spcPct val="35000"/>
            </a:spcAft>
          </a:pPr>
          <a:r>
            <a:rPr lang="en-CA" sz="1600" b="1" kern="1200" dirty="0" err="1" smtClean="0">
              <a:latin typeface="Calibri" pitchFamily="34" charset="0"/>
            </a:rPr>
            <a:t>Élaboration</a:t>
          </a:r>
          <a:r>
            <a:rPr lang="en-CA" sz="1600" b="1" kern="1200" dirty="0" smtClean="0">
              <a:latin typeface="Calibri" pitchFamily="34" charset="0"/>
            </a:rPr>
            <a:t> du Plan </a:t>
          </a:r>
          <a:r>
            <a:rPr lang="en-CA" sz="1600" b="1" kern="1200" dirty="0" err="1" smtClean="0">
              <a:latin typeface="Calibri" pitchFamily="34" charset="0"/>
            </a:rPr>
            <a:t>d’action</a:t>
          </a:r>
          <a:r>
            <a:rPr lang="en-CA" sz="1600" b="1" kern="1200" dirty="0" smtClean="0">
              <a:latin typeface="Calibri" pitchFamily="34" charset="0"/>
            </a:rPr>
            <a:t> local</a:t>
          </a:r>
        </a:p>
      </dsp:txBody>
      <dsp:txXfrm>
        <a:off x="2905701" y="1299466"/>
        <a:ext cx="2375769" cy="1392408"/>
      </dsp:txXfrm>
    </dsp:sp>
    <dsp:sp modelId="{0E44F955-7759-402F-AABA-FE5A7A65530B}">
      <dsp:nvSpPr>
        <dsp:cNvPr id="0" name=""/>
        <dsp:cNvSpPr/>
      </dsp:nvSpPr>
      <dsp:spPr>
        <a:xfrm>
          <a:off x="5494372" y="1224140"/>
          <a:ext cx="2755836" cy="15430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1" kern="1200" dirty="0" smtClean="0">
              <a:latin typeface="Calibri" pitchFamily="34" charset="0"/>
            </a:rPr>
            <a:t>PHASE 3</a:t>
          </a:r>
        </a:p>
        <a:p>
          <a:pPr lvl="0" algn="ctr" defTabSz="711200">
            <a:lnSpc>
              <a:spcPct val="90000"/>
            </a:lnSpc>
            <a:spcBef>
              <a:spcPct val="0"/>
            </a:spcBef>
            <a:spcAft>
              <a:spcPct val="35000"/>
            </a:spcAft>
          </a:pPr>
          <a:r>
            <a:rPr lang="en-CA" sz="1600" b="1" kern="1200" dirty="0" smtClean="0">
              <a:latin typeface="Calibri" pitchFamily="34" charset="0"/>
            </a:rPr>
            <a:t>Implantation</a:t>
          </a:r>
        </a:p>
      </dsp:txBody>
      <dsp:txXfrm>
        <a:off x="5569698" y="1299466"/>
        <a:ext cx="2605184" cy="13924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1A8AB-A511-7548-B993-28954D06DADA}" type="datetimeFigureOut">
              <a:rPr lang="fr-FR" smtClean="0"/>
              <a:t>25/06/2014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A01A8-88AD-D24A-957A-3E39DC0A0E68}" type="slidenum">
              <a:rPr lang="fr-FR" smtClean="0"/>
              <a:t>‹N°›</a:t>
            </a:fld>
            <a:endParaRPr lang="fr-FR"/>
          </a:p>
        </p:txBody>
      </p:sp>
    </p:spTree>
    <p:extLst>
      <p:ext uri="{BB962C8B-B14F-4D97-AF65-F5344CB8AC3E}">
        <p14:creationId xmlns:p14="http://schemas.microsoft.com/office/powerpoint/2010/main" val="3993795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028" y="8684930"/>
            <a:ext cx="2972420" cy="457514"/>
          </a:xfrm>
          <a:prstGeom prst="rect">
            <a:avLst/>
          </a:prstGeom>
          <a:noFill/>
          <a:ln w="9525">
            <a:noFill/>
            <a:miter lim="800000"/>
            <a:headEnd/>
            <a:tailEnd/>
          </a:ln>
        </p:spPr>
        <p:txBody>
          <a:bodyPr lIns="92554" tIns="46278" rIns="92554" bIns="46278" anchor="b"/>
          <a:lstStyle/>
          <a:p>
            <a:pPr algn="r" defTabSz="921978" eaLnBrk="0" hangingPunct="0"/>
            <a:fld id="{95E25947-3EB4-429F-9CA8-209C66A94A06}" type="slidenum">
              <a:rPr lang="fr-FR" sz="1300"/>
              <a:pPr algn="r" defTabSz="921978" eaLnBrk="0" hangingPunct="0"/>
              <a:t>1</a:t>
            </a:fld>
            <a:endParaRPr lang="fr-FR" sz="1300"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fr-FR" b="0" dirty="0" smtClean="0">
                <a:solidFill>
                  <a:schemeClr val="tx1"/>
                </a:solidFill>
              </a:rPr>
              <a:t>Bonjour</a:t>
            </a:r>
            <a:r>
              <a:rPr lang="fr-FR" b="0" baseline="0" dirty="0" smtClean="0">
                <a:solidFill>
                  <a:schemeClr val="tx1"/>
                </a:solidFill>
              </a:rPr>
              <a:t> à vous tous, et bienvenu à </a:t>
            </a:r>
            <a:r>
              <a:rPr lang="fr-FR" b="0" dirty="0" smtClean="0">
                <a:solidFill>
                  <a:schemeClr val="tx1"/>
                </a:solidFill>
              </a:rPr>
              <a:t>notre atelier Mesurer</a:t>
            </a:r>
            <a:r>
              <a:rPr lang="fr-FR" b="0" baseline="0" dirty="0" smtClean="0">
                <a:solidFill>
                  <a:schemeClr val="tx1"/>
                </a:solidFill>
              </a:rPr>
              <a:t> la qualité des soins dans une perspective d’amélioration continue, où nous vous présenterons l’exemple de CQII.</a:t>
            </a:r>
          </a:p>
          <a:p>
            <a:pPr>
              <a:spcBef>
                <a:spcPct val="0"/>
              </a:spcBef>
            </a:pPr>
            <a:r>
              <a:rPr lang="fr-FR" b="0" baseline="0" dirty="0" smtClean="0">
                <a:solidFill>
                  <a:schemeClr val="tx1"/>
                </a:solidFill>
              </a:rPr>
              <a:t>J’aimerais remercier le comité Organisateur des JASM pour cette belle opportunité qu’il nous a offert de partager notre expérience.</a:t>
            </a:r>
          </a:p>
          <a:p>
            <a:pPr>
              <a:spcBef>
                <a:spcPct val="0"/>
              </a:spcBef>
            </a:pPr>
            <a:endParaRPr lang="fr-FR" b="0" dirty="0" smtClean="0">
              <a:solidFill>
                <a:srgbClr val="FF0000"/>
              </a:solidFill>
            </a:endParaRPr>
          </a:p>
        </p:txBody>
      </p:sp>
      <p:sp>
        <p:nvSpPr>
          <p:cNvPr id="5" name="Espace réservé du numéro de diapositive 4"/>
          <p:cNvSpPr>
            <a:spLocks noGrp="1"/>
          </p:cNvSpPr>
          <p:nvPr>
            <p:ph type="sldNum" sz="quarter" idx="10"/>
          </p:nvPr>
        </p:nvSpPr>
        <p:spPr/>
        <p:txBody>
          <a:bodyPr/>
          <a:lstStyle/>
          <a:p>
            <a:pPr>
              <a:defRPr/>
            </a:pPr>
            <a:fld id="{3BBF245A-CDEA-46E5-9A15-6FA61438CAE8}"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1568B-A932-4437-9DA6-DBABB9C1FD27}" type="slidenum">
              <a:rPr lang="fr-FR">
                <a:latin typeface="Arial" pitchFamily="34" charset="0"/>
                <a:ea typeface="ＭＳ Ｐゴシック" pitchFamily="34" charset="-128"/>
              </a:rPr>
              <a:pPr/>
              <a:t>10</a:t>
            </a:fld>
            <a:endParaRPr lang="fr-FR">
              <a:latin typeface="Arial" pitchFamily="34" charset="0"/>
              <a:ea typeface="ＭＳ Ｐゴシック" pitchFamily="34" charset="-128"/>
            </a:endParaRPr>
          </a:p>
        </p:txBody>
      </p:sp>
      <p:sp>
        <p:nvSpPr>
          <p:cNvPr id="71684" name="Espace réservé des commentaires 4"/>
          <p:cNvSpPr>
            <a:spLocks noGrp="1"/>
          </p:cNvSpPr>
          <p:nvPr>
            <p:ph type="body" sz="quarter" idx="11"/>
          </p:nvPr>
        </p:nvSpPr>
        <p:spPr bwMode="auto">
          <a:noFill/>
        </p:spPr>
        <p:txBody>
          <a:bodyPr wrap="square" numCol="1" anchor="t" anchorCtr="0" compatLnSpc="1">
            <a:prstTxWarp prst="textNoShape">
              <a:avLst/>
            </a:prstTxWarp>
          </a:bodyPr>
          <a:lstStyle/>
          <a:p>
            <a:r>
              <a:rPr lang="fr-FR" sz="1000" dirty="0" smtClean="0"/>
              <a:t>Au</a:t>
            </a:r>
            <a:r>
              <a:rPr lang="fr-FR" sz="1000" baseline="0" dirty="0" smtClean="0"/>
              <a:t> d</a:t>
            </a:r>
            <a:r>
              <a:rPr lang="fr-FR" sz="1000" dirty="0" smtClean="0"/>
              <a:t>épart nous</a:t>
            </a:r>
            <a:r>
              <a:rPr lang="fr-FR" sz="1000" baseline="0" dirty="0" smtClean="0"/>
              <a:t> avions de grandes ambitions:</a:t>
            </a:r>
          </a:p>
          <a:p>
            <a:pPr marL="171450" indent="-171450">
              <a:buFontTx/>
              <a:buChar char="-"/>
            </a:pPr>
            <a:r>
              <a:rPr lang="fr-FR" sz="1000" baseline="0" dirty="0" smtClean="0"/>
              <a:t>Nous voulions que les 6 milieux mettent en place un système d’information clinique informatisé partagé entre les divers établissement pour permettre la communication entre les  différents intervenants impliqués dans la prise en charge du patient. </a:t>
            </a:r>
          </a:p>
          <a:p>
            <a:pPr marL="171450" indent="-171450">
              <a:buFontTx/>
              <a:buChar char="-"/>
            </a:pPr>
            <a:r>
              <a:rPr lang="fr-FR" sz="1000" baseline="0" dirty="0" smtClean="0"/>
              <a:t>Nous voulions aussi que ce SIC ait un registre de patients intégré, qui permet d’organiser les données patients de sorte d’offrir un suivi systématique et assurer la coordination des soins offert au patient.</a:t>
            </a:r>
          </a:p>
          <a:p>
            <a:pPr marL="0" indent="0">
              <a:buFontTx/>
              <a:buNone/>
            </a:pPr>
            <a:endParaRPr lang="fr-FR" sz="1000" baseline="0" dirty="0" smtClean="0"/>
          </a:p>
          <a:p>
            <a:pPr marL="0" indent="0">
              <a:buFontTx/>
              <a:buNone/>
            </a:pPr>
            <a:r>
              <a:rPr lang="fr-FR" sz="1000" baseline="0" dirty="0" smtClean="0"/>
              <a:t>Nous voulions que tous les patients de la clinique partenaire qui présentent un nouvel épisode de troubles anxieux ou dépressif soient inclus au registre de patients.</a:t>
            </a:r>
          </a:p>
          <a:p>
            <a:pPr marL="0" indent="0">
              <a:buFontTx/>
              <a:buNone/>
            </a:pPr>
            <a:r>
              <a:rPr lang="fr-FR" sz="1000" baseline="0" dirty="0" smtClean="0"/>
              <a:t>Finalement, avec le SIC, chaque milieu aurait pu </a:t>
            </a:r>
            <a:r>
              <a:rPr lang="fr-CA" sz="1000" dirty="0" smtClean="0">
                <a:solidFill>
                  <a:srgbClr val="002060"/>
                </a:solidFill>
                <a:latin typeface="Calibri" pitchFamily="34" charset="0"/>
                <a:cs typeface="Calibri" pitchFamily="34" charset="0"/>
              </a:rPr>
              <a:t>développer des </a:t>
            </a:r>
            <a:r>
              <a:rPr lang="fr-CA" sz="1000" b="1" dirty="0" smtClean="0">
                <a:solidFill>
                  <a:srgbClr val="002060"/>
                </a:solidFill>
                <a:latin typeface="Calibri" pitchFamily="34" charset="0"/>
                <a:cs typeface="Calibri" pitchFamily="34" charset="0"/>
              </a:rPr>
              <a:t>modules complémentaires</a:t>
            </a:r>
            <a:r>
              <a:rPr lang="fr-CA" sz="1000" dirty="0" smtClean="0">
                <a:solidFill>
                  <a:srgbClr val="002060"/>
                </a:solidFill>
                <a:latin typeface="Calibri" pitchFamily="34" charset="0"/>
                <a:cs typeface="Calibri" pitchFamily="34" charset="0"/>
              </a:rPr>
              <a:t>, comme des outils de communication</a:t>
            </a:r>
            <a:r>
              <a:rPr lang="fr-CA" sz="1000" baseline="0" dirty="0" smtClean="0">
                <a:solidFill>
                  <a:srgbClr val="002060"/>
                </a:solidFill>
                <a:latin typeface="Calibri" pitchFamily="34" charset="0"/>
                <a:cs typeface="Calibri" pitchFamily="34" charset="0"/>
              </a:rPr>
              <a:t> ou </a:t>
            </a:r>
            <a:r>
              <a:rPr lang="fr-CA" sz="1000" dirty="0" smtClean="0">
                <a:solidFill>
                  <a:srgbClr val="002060"/>
                </a:solidFill>
                <a:latin typeface="Calibri" pitchFamily="34" charset="0"/>
                <a:cs typeface="Calibri" pitchFamily="34" charset="0"/>
              </a:rPr>
              <a:t>des systèmes de rappel. </a:t>
            </a:r>
            <a:endParaRPr lang="fr-FR" sz="1000" baseline="0" dirty="0" smtClean="0"/>
          </a:p>
          <a:p>
            <a:pPr marL="0" marR="0" lvl="1" indent="0" algn="l" defTabSz="457200" rtl="0" eaLnBrk="1" fontAlgn="auto" latinLnBrk="0" hangingPunct="1">
              <a:lnSpc>
                <a:spcPct val="100000"/>
              </a:lnSpc>
              <a:spcBef>
                <a:spcPct val="0"/>
              </a:spcBef>
              <a:spcAft>
                <a:spcPts val="0"/>
              </a:spcAft>
              <a:buClrTx/>
              <a:buSzTx/>
              <a:buFontTx/>
              <a:buNone/>
              <a:tabLst/>
              <a:defRPr/>
            </a:pPr>
            <a:r>
              <a:rPr lang="fr-CA" sz="1000" dirty="0" smtClean="0">
                <a:solidFill>
                  <a:schemeClr val="accent2"/>
                </a:solidFill>
                <a:latin typeface="Calibri" pitchFamily="34" charset="0"/>
                <a:cs typeface="Calibri" pitchFamily="34" charset="0"/>
              </a:rPr>
              <a:t>SIC sera développé en </a:t>
            </a:r>
            <a:r>
              <a:rPr lang="fr-CA" sz="1000" b="1" dirty="0" smtClean="0">
                <a:solidFill>
                  <a:schemeClr val="accent2"/>
                </a:solidFill>
                <a:latin typeface="Calibri" pitchFamily="34" charset="0"/>
                <a:cs typeface="Calibri" pitchFamily="34" charset="0"/>
              </a:rPr>
              <a:t>fonction du contexte local </a:t>
            </a:r>
            <a:r>
              <a:rPr lang="fr-CA" sz="1000" dirty="0" smtClean="0">
                <a:solidFill>
                  <a:schemeClr val="accent2"/>
                </a:solidFill>
                <a:latin typeface="Calibri" pitchFamily="34" charset="0"/>
                <a:cs typeface="Calibri" pitchFamily="34" charset="0"/>
              </a:rPr>
              <a:t>de chaque CSSS.</a:t>
            </a:r>
          </a:p>
          <a:p>
            <a:pPr>
              <a:spcBef>
                <a:spcPct val="0"/>
              </a:spcBef>
            </a:pPr>
            <a:endParaRPr lang="fr-CA"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1568B-A932-4437-9DA6-DBABB9C1FD27}" type="slidenum">
              <a:rPr lang="fr-FR">
                <a:latin typeface="Arial" pitchFamily="34" charset="0"/>
                <a:ea typeface="ＭＳ Ｐゴシック" pitchFamily="34" charset="-128"/>
              </a:rPr>
              <a:pPr/>
              <a:t>11</a:t>
            </a:fld>
            <a:endParaRPr lang="fr-FR">
              <a:latin typeface="Arial" pitchFamily="34" charset="0"/>
              <a:ea typeface="ＭＳ Ｐゴシック" pitchFamily="34" charset="-128"/>
            </a:endParaRPr>
          </a:p>
        </p:txBody>
      </p:sp>
      <p:sp>
        <p:nvSpPr>
          <p:cNvPr id="71684" name="Espace réservé des commentaires 4"/>
          <p:cNvSpPr>
            <a:spLocks noGrp="1"/>
          </p:cNvSpPr>
          <p:nvPr>
            <p:ph type="body" sz="quarter" idx="1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fr-CA" sz="1000" dirty="0" smtClean="0"/>
              <a:t>Par contre, la réalité sur le terrain était différente de nos appréhensions</a:t>
            </a:r>
            <a:r>
              <a:rPr lang="fr-CA" sz="1000" baseline="0" dirty="0" smtClean="0"/>
              <a:t> et un peu en contradiction avec nos ambitions. En fait nous avons rencontré des e</a:t>
            </a:r>
            <a:r>
              <a:rPr lang="fr-CA" sz="1000" dirty="0" smtClean="0"/>
              <a:t>njeux </a:t>
            </a:r>
            <a:r>
              <a:rPr lang="fr-FR" sz="1000" b="0" dirty="0" smtClean="0">
                <a:solidFill>
                  <a:srgbClr val="002060"/>
                </a:solidFill>
                <a:latin typeface="+mn-lt"/>
                <a:cs typeface="Calibri"/>
              </a:rPr>
              <a:t>qu’on ne connaissaient pas avant le projet.</a:t>
            </a:r>
          </a:p>
          <a:p>
            <a:pPr marL="0" marR="0" indent="0" algn="l" defTabSz="457200" rtl="0" eaLnBrk="1" fontAlgn="auto" latinLnBrk="0" hangingPunct="1">
              <a:lnSpc>
                <a:spcPct val="100000"/>
              </a:lnSpc>
              <a:spcBef>
                <a:spcPct val="0"/>
              </a:spcBef>
              <a:spcAft>
                <a:spcPts val="0"/>
              </a:spcAft>
              <a:buClrTx/>
              <a:buSzTx/>
              <a:buFontTx/>
              <a:buNone/>
              <a:tabLst/>
              <a:defRPr/>
            </a:pPr>
            <a:r>
              <a:rPr lang="fr-FR" sz="1000" b="0" dirty="0" smtClean="0">
                <a:solidFill>
                  <a:srgbClr val="002060"/>
                </a:solidFill>
                <a:latin typeface="+mn-lt"/>
                <a:cs typeface="Calibri"/>
              </a:rPr>
              <a:t>Nous avons constaté que sur les</a:t>
            </a:r>
            <a:r>
              <a:rPr lang="fr-FR" sz="1000" b="0" baseline="0" dirty="0" smtClean="0">
                <a:solidFill>
                  <a:srgbClr val="002060"/>
                </a:solidFill>
                <a:latin typeface="+mn-lt"/>
                <a:cs typeface="Calibri"/>
              </a:rPr>
              <a:t> différents milieux, de l’information est collectée, mais qu’elle n’est pas consignée de manière structurée et que les façons de faire ne sont pas systématisées, les systèmes en place </a:t>
            </a:r>
            <a:r>
              <a:rPr lang="fr-CA" sz="1000" b="0" dirty="0" smtClean="0">
                <a:solidFill>
                  <a:srgbClr val="002060"/>
                </a:solidFill>
                <a:latin typeface="+mn-lt"/>
                <a:cs typeface="Calibri"/>
              </a:rPr>
              <a:t>sont complexes, distincts et </a:t>
            </a:r>
            <a:r>
              <a:rPr lang="fr-FR" sz="1000" b="0" dirty="0" smtClean="0">
                <a:solidFill>
                  <a:srgbClr val="002060"/>
                </a:solidFill>
                <a:latin typeface="+mn-lt"/>
                <a:cs typeface="Calibri"/>
              </a:rPr>
              <a:t>incompatibles </a:t>
            </a:r>
            <a:r>
              <a:rPr lang="fr-CA" sz="1000" b="0" dirty="0" smtClean="0">
                <a:solidFill>
                  <a:srgbClr val="002060"/>
                </a:solidFill>
                <a:latin typeface="+mn-lt"/>
                <a:cs typeface="Calibri"/>
              </a:rPr>
              <a:t>entre chaque CSSS </a:t>
            </a:r>
            <a:r>
              <a:rPr lang="fr-FR" sz="1000" b="0" dirty="0" smtClean="0">
                <a:solidFill>
                  <a:srgbClr val="002060"/>
                </a:solidFill>
                <a:latin typeface="+mn-lt"/>
                <a:cs typeface="Calibri"/>
              </a:rPr>
              <a:t>et les cliniques médicales. Nous avons aussi constater que la communication entre</a:t>
            </a:r>
            <a:r>
              <a:rPr lang="fr-FR" sz="1000" b="0" baseline="0" dirty="0" smtClean="0">
                <a:solidFill>
                  <a:srgbClr val="002060"/>
                </a:solidFill>
                <a:latin typeface="+mn-lt"/>
                <a:cs typeface="Calibri"/>
              </a:rPr>
              <a:t> les équipes de santé mentale et les clinique médicale se fait encore majoritairement par fax et l’utilisation du dossier papier est toujours très répandue. </a:t>
            </a:r>
          </a:p>
          <a:p>
            <a:pPr marL="0" marR="0" indent="0" algn="l" defTabSz="457200" rtl="0" eaLnBrk="1" fontAlgn="auto" latinLnBrk="0" hangingPunct="1">
              <a:lnSpc>
                <a:spcPct val="100000"/>
              </a:lnSpc>
              <a:spcBef>
                <a:spcPct val="0"/>
              </a:spcBef>
              <a:spcAft>
                <a:spcPts val="0"/>
              </a:spcAft>
              <a:buClrTx/>
              <a:buSzTx/>
              <a:buFontTx/>
              <a:buNone/>
              <a:tabLst/>
              <a:defRPr/>
            </a:pPr>
            <a:r>
              <a:rPr lang="fr-FR" sz="1000" b="0" baseline="0" dirty="0" smtClean="0">
                <a:solidFill>
                  <a:srgbClr val="002060"/>
                </a:solidFill>
                <a:latin typeface="+mn-lt"/>
                <a:cs typeface="Calibri"/>
              </a:rPr>
              <a:t>Une autre barrière importante est les coûts très importants liés à la conception, l’installation sur l’ensemble du territoire et la formation des intervenants sur l’utilisation d’un SIC informatisé. Finalement, les en</a:t>
            </a:r>
            <a:r>
              <a:rPr lang="fr-FR" sz="1000" b="0" dirty="0" smtClean="0">
                <a:solidFill>
                  <a:srgbClr val="002060"/>
                </a:solidFill>
                <a:latin typeface="+mn-lt"/>
                <a:cs typeface="Calibri"/>
              </a:rPr>
              <a:t>jeux politiques </a:t>
            </a:r>
            <a:r>
              <a:rPr lang="fr-CA" sz="1000" b="0" dirty="0" smtClean="0">
                <a:solidFill>
                  <a:srgbClr val="002060"/>
                </a:solidFill>
                <a:latin typeface="+mn-lt"/>
                <a:cs typeface="Calibri"/>
              </a:rPr>
              <a:t>et éthiques liés à l’hébergement et au partage des données</a:t>
            </a:r>
            <a:r>
              <a:rPr lang="fr-CA" sz="1000" b="0" baseline="0" dirty="0" smtClean="0">
                <a:solidFill>
                  <a:srgbClr val="002060"/>
                </a:solidFill>
                <a:latin typeface="+mn-lt"/>
                <a:cs typeface="Calibri"/>
              </a:rPr>
              <a:t> ne sont pas à négliger.</a:t>
            </a:r>
            <a:r>
              <a:rPr lang="fr-CA" sz="1000" b="0" dirty="0" smtClean="0">
                <a:solidFill>
                  <a:srgbClr val="002060"/>
                </a:solidFill>
                <a:latin typeface="+mn-lt"/>
                <a:cs typeface="Calibri"/>
              </a:rPr>
              <a:t> </a:t>
            </a:r>
            <a:endParaRPr lang="fr-FR" sz="1000" b="0" dirty="0" smtClean="0">
              <a:solidFill>
                <a:srgbClr val="002060"/>
              </a:solidFill>
              <a:latin typeface="+mn-lt"/>
              <a:cs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1568B-A932-4437-9DA6-DBABB9C1FD27}" type="slidenum">
              <a:rPr lang="fr-FR">
                <a:latin typeface="Arial" pitchFamily="34" charset="0"/>
                <a:ea typeface="ＭＳ Ｐゴシック" pitchFamily="34" charset="-128"/>
              </a:rPr>
              <a:pPr/>
              <a:t>12</a:t>
            </a:fld>
            <a:endParaRPr lang="fr-FR">
              <a:latin typeface="Arial" pitchFamily="34" charset="0"/>
              <a:ea typeface="ＭＳ Ｐゴシック" pitchFamily="34" charset="-128"/>
            </a:endParaRPr>
          </a:p>
        </p:txBody>
      </p:sp>
      <p:sp>
        <p:nvSpPr>
          <p:cNvPr id="71684" name="Espace réservé des commentaires 4"/>
          <p:cNvSpPr>
            <a:spLocks noGrp="1"/>
          </p:cNvSpPr>
          <p:nvPr>
            <p:ph type="body" sz="quarter" idx="1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fr-CA" sz="1000" dirty="0" smtClean="0"/>
              <a:t>Considérant</a:t>
            </a:r>
            <a:r>
              <a:rPr lang="fr-CA" sz="1000" baseline="0" dirty="0" smtClean="0"/>
              <a:t> les enjeux que nous avons rencontrés sur le terrains, et que </a:t>
            </a:r>
            <a:r>
              <a:rPr lang="fr-FR" sz="1000" dirty="0" smtClean="0"/>
              <a:t>notre objectif premier était davantage d’insuffler une culture d’évaluation continue de la qualité des soins que d’implanter</a:t>
            </a:r>
            <a:r>
              <a:rPr lang="fr-FR" sz="1000" baseline="0" dirty="0" smtClean="0"/>
              <a:t> un SIC sophistiqué,</a:t>
            </a:r>
            <a:r>
              <a:rPr lang="fr-CA" sz="1000" baseline="0" dirty="0" smtClean="0"/>
              <a:t> nous avons dû ajusté le tir et revu nos ambitions.</a:t>
            </a:r>
          </a:p>
          <a:p>
            <a:pPr marL="0" marR="0" indent="0" algn="l" defTabSz="457200" rtl="0" eaLnBrk="1" fontAlgn="auto" latinLnBrk="0" hangingPunct="1">
              <a:lnSpc>
                <a:spcPct val="100000"/>
              </a:lnSpc>
              <a:spcBef>
                <a:spcPct val="0"/>
              </a:spcBef>
              <a:spcAft>
                <a:spcPts val="0"/>
              </a:spcAft>
              <a:buClrTx/>
              <a:buSzTx/>
              <a:buFontTx/>
              <a:buNone/>
              <a:tabLst/>
              <a:defRPr/>
            </a:pPr>
            <a:r>
              <a:rPr lang="fr-FR" sz="1000" b="0" dirty="0" smtClean="0">
                <a:solidFill>
                  <a:srgbClr val="002060"/>
                </a:solidFill>
                <a:latin typeface="+mn-lt"/>
                <a:cs typeface="Calibri"/>
              </a:rPr>
              <a:t>Nous avons donc décidé de proposer un</a:t>
            </a:r>
            <a:r>
              <a:rPr lang="fr-FR" sz="1000" b="0" baseline="0" dirty="0" smtClean="0">
                <a:solidFill>
                  <a:srgbClr val="002060"/>
                </a:solidFill>
                <a:latin typeface="+mn-lt"/>
                <a:cs typeface="Calibri"/>
              </a:rPr>
              <a:t> système d’information clinique en format papier.</a:t>
            </a:r>
            <a:endParaRPr lang="fr-FR" sz="1000" b="1" dirty="0" smtClean="0">
              <a:solidFill>
                <a:srgbClr val="002060"/>
              </a:solidFill>
              <a:latin typeface="+mn-lt"/>
              <a:cs typeface="Calibri"/>
              <a:sym typeface="Wingdings"/>
            </a:endParaRPr>
          </a:p>
          <a:p>
            <a:pPr marL="0" marR="0" indent="0" algn="l" defTabSz="457200" rtl="0" eaLnBrk="1" fontAlgn="auto" latinLnBrk="0" hangingPunct="1">
              <a:lnSpc>
                <a:spcPct val="100000"/>
              </a:lnSpc>
              <a:spcBef>
                <a:spcPct val="0"/>
              </a:spcBef>
              <a:spcAft>
                <a:spcPts val="0"/>
              </a:spcAft>
              <a:buClrTx/>
              <a:buSzTx/>
              <a:buFontTx/>
              <a:buNone/>
              <a:tabLst/>
              <a:defRPr/>
            </a:pPr>
            <a:r>
              <a:rPr lang="fr-FR" sz="1000" dirty="0" smtClean="0"/>
              <a:t>Pour</a:t>
            </a:r>
            <a:r>
              <a:rPr lang="fr-FR" sz="1000" baseline="0" dirty="0" smtClean="0"/>
              <a:t> ce faire, </a:t>
            </a:r>
            <a:r>
              <a:rPr lang="fr-FR" sz="1000" dirty="0" smtClean="0"/>
              <a:t>nous avons d’abord</a:t>
            </a:r>
            <a:r>
              <a:rPr lang="fr-FR" sz="1000" baseline="0" dirty="0" smtClean="0"/>
              <a:t> dresser une liste d’</a:t>
            </a:r>
            <a:r>
              <a:rPr lang="fr-FR" sz="1000" dirty="0" smtClean="0"/>
              <a:t>indicateurs</a:t>
            </a:r>
            <a:r>
              <a:rPr lang="fr-FR" sz="1000" baseline="0" dirty="0" smtClean="0"/>
              <a:t> de qualité mesurables sur le terrain. Des indicateurs ont été identifiés dans la littérature et les GPC ainsi que sur les sites d’instituts réputés. Des indicateurs répertoriés, près de 40 indicateurs ont été retenus et adaptés afin qu’ils soient mesurables. Les indicateurs ont été regroupés en 10 catégories d’indicateurs. À partir de ces indicateurs, nous avons créé une grille de suivi du patient en format papier de 3 pages. </a:t>
            </a:r>
            <a:endParaRPr lang="fr-FR"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13</a:t>
            </a:fld>
            <a:endParaRPr lang="fr-FR"/>
          </a:p>
        </p:txBody>
      </p:sp>
    </p:spTree>
    <p:extLst>
      <p:ext uri="{BB962C8B-B14F-4D97-AF65-F5344CB8AC3E}">
        <p14:creationId xmlns:p14="http://schemas.microsoft.com/office/powerpoint/2010/main" val="141316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0" kern="1200" dirty="0" smtClean="0">
                <a:solidFill>
                  <a:srgbClr val="000000"/>
                </a:solidFill>
                <a:effectLst/>
                <a:latin typeface="+mn-lt"/>
                <a:ea typeface="+mn-ea"/>
                <a:cs typeface="+mn-cs"/>
              </a:rPr>
              <a:t>Les différents indicateurs de qualité</a:t>
            </a:r>
            <a:r>
              <a:rPr lang="fr-FR" sz="1000" b="0" kern="1200" baseline="0" dirty="0" smtClean="0">
                <a:solidFill>
                  <a:srgbClr val="000000"/>
                </a:solidFill>
                <a:effectLst/>
                <a:latin typeface="+mn-lt"/>
                <a:ea typeface="+mn-ea"/>
                <a:cs typeface="+mn-cs"/>
              </a:rPr>
              <a:t> qui nous ont permis de créé la grille de suivi du patient ont été sélectionné en fonction du modèle de soins par étapes.</a:t>
            </a:r>
            <a:endParaRPr lang="fr-FR" sz="1000" b="0" kern="1200" dirty="0" smtClean="0">
              <a:solidFill>
                <a:srgbClr val="000000"/>
              </a:solidFill>
              <a:effectLst/>
              <a:latin typeface="+mn-lt"/>
              <a:ea typeface="+mn-ea"/>
              <a:cs typeface="+mn-cs"/>
            </a:endParaRPr>
          </a:p>
          <a:p>
            <a:r>
              <a:rPr lang="fr-FR" sz="1000" b="0" kern="1200" dirty="0" smtClean="0">
                <a:solidFill>
                  <a:srgbClr val="000000"/>
                </a:solidFill>
                <a:effectLst/>
                <a:latin typeface="+mn-lt"/>
                <a:ea typeface="+mn-ea"/>
                <a:cs typeface="+mn-cs"/>
              </a:rPr>
              <a:t>Dans ce modèle de soins, les interventions sont hiérarchisées en fonction des profils cliniques</a:t>
            </a:r>
            <a:r>
              <a:rPr lang="fr-FR" sz="1000" b="0" kern="1200" baseline="0" dirty="0" smtClean="0">
                <a:solidFill>
                  <a:srgbClr val="000000"/>
                </a:solidFill>
                <a:effectLst/>
                <a:latin typeface="+mn-lt"/>
                <a:ea typeface="+mn-ea"/>
                <a:cs typeface="+mn-cs"/>
              </a:rPr>
              <a:t> et des </a:t>
            </a:r>
            <a:r>
              <a:rPr lang="fr-FR" sz="1000" b="0" kern="1200" dirty="0" smtClean="0">
                <a:solidFill>
                  <a:srgbClr val="000000"/>
                </a:solidFill>
                <a:effectLst/>
                <a:latin typeface="+mn-lt"/>
                <a:ea typeface="+mn-ea"/>
                <a:cs typeface="+mn-cs"/>
              </a:rPr>
              <a:t>besoins de la personne,</a:t>
            </a:r>
            <a:r>
              <a:rPr lang="fr-FR" sz="1000" b="0" kern="1200" baseline="0" dirty="0" smtClean="0">
                <a:solidFill>
                  <a:srgbClr val="000000"/>
                </a:solidFill>
                <a:effectLst/>
                <a:latin typeface="+mn-lt"/>
                <a:ea typeface="+mn-ea"/>
                <a:cs typeface="+mn-cs"/>
              </a:rPr>
              <a:t> et non en fonction du diagnostic.</a:t>
            </a:r>
            <a:r>
              <a:rPr lang="fr-FR" sz="1000" b="0" kern="1200" dirty="0" smtClean="0">
                <a:solidFill>
                  <a:srgbClr val="000000"/>
                </a:solidFill>
                <a:effectLst/>
                <a:latin typeface="+mn-lt"/>
                <a:ea typeface="+mn-ea"/>
                <a:cs typeface="+mn-cs"/>
              </a:rPr>
              <a:t> </a:t>
            </a:r>
            <a:endParaRPr lang="fr-CA" sz="1000" b="0" kern="1200" dirty="0" smtClean="0">
              <a:solidFill>
                <a:srgbClr val="000000"/>
              </a:solidFill>
              <a:effectLst/>
              <a:latin typeface="+mn-lt"/>
              <a:ea typeface="+mn-ea"/>
              <a:cs typeface="+mn-cs"/>
            </a:endParaRPr>
          </a:p>
          <a:p>
            <a:r>
              <a:rPr lang="fr-FR" sz="1000" b="0" kern="1200" dirty="0" smtClean="0">
                <a:solidFill>
                  <a:srgbClr val="000000"/>
                </a:solidFill>
                <a:effectLst/>
                <a:latin typeface="+mn-lt"/>
                <a:ea typeface="+mn-ea"/>
                <a:cs typeface="+mn-cs"/>
              </a:rPr>
              <a:t>La progression vers des degrés de soins plus complexes est envisagée lorsque l’état de santé du patient ne s’améliore pas à la suite des interventions offertes. </a:t>
            </a:r>
            <a:endParaRPr lang="fr-CA" sz="1000" b="0" kern="1200" dirty="0" smtClean="0">
              <a:solidFill>
                <a:srgbClr val="000000"/>
              </a:solidFill>
              <a:effectLst/>
              <a:latin typeface="+mn-lt"/>
              <a:ea typeface="+mn-ea"/>
              <a:cs typeface="+mn-cs"/>
            </a:endParaRPr>
          </a:p>
          <a:p>
            <a:r>
              <a:rPr lang="fr-FR" sz="1000" b="0" kern="1200" dirty="0" smtClean="0">
                <a:solidFill>
                  <a:srgbClr val="000000"/>
                </a:solidFill>
                <a:effectLst/>
                <a:latin typeface="+mn-lt"/>
                <a:ea typeface="+mn-ea"/>
                <a:cs typeface="+mn-cs"/>
              </a:rPr>
              <a:t>L’une des prémisse</a:t>
            </a:r>
            <a:r>
              <a:rPr lang="fr-FR" sz="1000" b="0" kern="1200" baseline="0" dirty="0" smtClean="0">
                <a:solidFill>
                  <a:srgbClr val="000000"/>
                </a:solidFill>
                <a:effectLst/>
                <a:latin typeface="+mn-lt"/>
                <a:ea typeface="+mn-ea"/>
                <a:cs typeface="+mn-cs"/>
              </a:rPr>
              <a:t>s de ce </a:t>
            </a:r>
            <a:r>
              <a:rPr lang="fr-FR" sz="1000" b="0" kern="1200" dirty="0" smtClean="0">
                <a:solidFill>
                  <a:srgbClr val="000000"/>
                </a:solidFill>
                <a:effectLst/>
                <a:latin typeface="+mn-lt"/>
                <a:ea typeface="+mn-ea"/>
                <a:cs typeface="+mn-cs"/>
              </a:rPr>
              <a:t>modèle est donc que l’évaluation continue et systématique de la réponse au traitement soit faite de manière périodique afin de s’assurer que les patients reçoivent le niveau de soins requis à leur profil clinique.</a:t>
            </a:r>
          </a:p>
          <a:p>
            <a:endParaRPr lang="fr-FR" sz="1000" b="0" kern="1200" dirty="0" smtClean="0">
              <a:solidFill>
                <a:srgbClr val="00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000" baseline="0" dirty="0" smtClean="0"/>
              <a:t>Comme je l’ai mentionné, la grille est bâtie selon un modèle de soins par étapes et le niveau de soins requis pour chaque personne dépend de son profil clinique et de ses besoins. Donc, il faut se rappeler que tous les services indiqués dans la grille ne seront pas offerts à tous les patients.</a:t>
            </a:r>
            <a:endParaRPr lang="fr-FR" sz="1000" dirty="0" smtClean="0"/>
          </a:p>
          <a:p>
            <a:endParaRPr lang="fr-CA" sz="1000" dirty="0">
              <a:solidFill>
                <a:srgbClr val="000000"/>
              </a:solidFill>
            </a:endParaRPr>
          </a:p>
        </p:txBody>
      </p:sp>
      <p:sp>
        <p:nvSpPr>
          <p:cNvPr id="4" name="Espace réservé du numéro de diapositive 3"/>
          <p:cNvSpPr>
            <a:spLocks noGrp="1"/>
          </p:cNvSpPr>
          <p:nvPr>
            <p:ph type="sldNum" sz="quarter" idx="10"/>
          </p:nvPr>
        </p:nvSpPr>
        <p:spPr/>
        <p:txBody>
          <a:bodyPr/>
          <a:lstStyle/>
          <a:p>
            <a:fld id="{8DA7BB3E-BAA6-4593-91D8-845ECE170CC2}" type="slidenum">
              <a:rPr lang="fr-CA" smtClean="0"/>
              <a:pPr/>
              <a:t>14</a:t>
            </a:fld>
            <a:endParaRPr lang="fr-CA"/>
          </a:p>
        </p:txBody>
      </p:sp>
    </p:spTree>
    <p:extLst>
      <p:ext uri="{BB962C8B-B14F-4D97-AF65-F5344CB8AC3E}">
        <p14:creationId xmlns:p14="http://schemas.microsoft.com/office/powerpoint/2010/main" val="2947614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rgbClr val="653A71"/>
              </a:buClr>
              <a:buSzPct val="75000"/>
              <a:buFont typeface="Lucida Grande"/>
              <a:buNone/>
            </a:pPr>
            <a:r>
              <a:rPr lang="fr-FR" sz="1000" b="0" baseline="0" dirty="0" smtClean="0">
                <a:solidFill>
                  <a:schemeClr val="tx1"/>
                </a:solidFill>
                <a:latin typeface="+mn-lt"/>
                <a:ea typeface="ＭＳ Ｐゴシック" pitchFamily="1" charset="-128"/>
                <a:cs typeface="Calibri"/>
              </a:rPr>
              <a:t>La première page de la grille ne devrait être remplie qu’une seule fois, lors de la première rencontre, lors de l’évaluation initiale. Elle comprend des informations sociodémographiques sur le patient, </a:t>
            </a:r>
            <a:r>
              <a:rPr lang="fr-FR" sz="1000" b="0" baseline="0" dirty="0" smtClean="0">
                <a:solidFill>
                  <a:schemeClr val="tx1"/>
                </a:solidFill>
                <a:latin typeface="+mn-lt"/>
                <a:ea typeface="+mn-ea"/>
                <a:cs typeface="Calibri"/>
              </a:rPr>
              <a:t>l’é</a:t>
            </a:r>
            <a:r>
              <a:rPr lang="fr-FR" sz="1000" b="0" dirty="0" smtClean="0">
                <a:solidFill>
                  <a:schemeClr val="tx1"/>
                </a:solidFill>
                <a:latin typeface="+mn-lt"/>
                <a:cs typeface="Calibri"/>
              </a:rPr>
              <a:t>valuation complète incluant le</a:t>
            </a:r>
            <a:r>
              <a:rPr lang="fr-FR" sz="1000" b="0" baseline="0" dirty="0" smtClean="0">
                <a:solidFill>
                  <a:schemeClr val="tx1"/>
                </a:solidFill>
                <a:latin typeface="+mn-lt"/>
                <a:cs typeface="Calibri"/>
              </a:rPr>
              <a:t> d</a:t>
            </a:r>
            <a:r>
              <a:rPr lang="fr-FR" sz="1000" dirty="0" smtClean="0">
                <a:solidFill>
                  <a:schemeClr val="tx1"/>
                </a:solidFill>
                <a:latin typeface="+mn-lt"/>
                <a:cs typeface="Calibri"/>
              </a:rPr>
              <a:t>iagnostic ou l’impression diagnostique,</a:t>
            </a:r>
            <a:r>
              <a:rPr lang="fr-FR" sz="1000" baseline="0" dirty="0" smtClean="0">
                <a:solidFill>
                  <a:schemeClr val="tx1"/>
                </a:solidFill>
                <a:latin typeface="+mn-lt"/>
                <a:cs typeface="Calibri"/>
              </a:rPr>
              <a:t> l’historique et les antécédents de c</a:t>
            </a:r>
            <a:r>
              <a:rPr lang="fr-FR" sz="1000" dirty="0" smtClean="0">
                <a:solidFill>
                  <a:schemeClr val="tx1"/>
                </a:solidFill>
                <a:latin typeface="+mn-lt"/>
                <a:cs typeface="Calibri"/>
              </a:rPr>
              <a:t>omorbidité physique et psychiatrique,</a:t>
            </a:r>
            <a:r>
              <a:rPr lang="fr-FR" sz="1000" baseline="0" dirty="0" smtClean="0">
                <a:solidFill>
                  <a:schemeClr val="tx1"/>
                </a:solidFill>
                <a:latin typeface="+mn-lt"/>
                <a:cs typeface="Calibri"/>
              </a:rPr>
              <a:t> </a:t>
            </a:r>
            <a:r>
              <a:rPr lang="fr-FR" sz="1000" b="0" baseline="0" dirty="0" smtClean="0">
                <a:solidFill>
                  <a:schemeClr val="tx1"/>
                </a:solidFill>
                <a:latin typeface="+mn-lt"/>
                <a:cs typeface="Calibri"/>
              </a:rPr>
              <a:t>la présence de p</a:t>
            </a:r>
            <a:r>
              <a:rPr lang="fr-FR" sz="1000" b="0" dirty="0" smtClean="0">
                <a:solidFill>
                  <a:schemeClr val="tx1"/>
                </a:solidFill>
                <a:latin typeface="+mn-lt"/>
                <a:cs typeface="Calibri"/>
              </a:rPr>
              <a:t>roblèmes psychosociaux ainsi que</a:t>
            </a:r>
            <a:r>
              <a:rPr lang="fr-FR" sz="1000" b="0" baseline="0" dirty="0" smtClean="0">
                <a:solidFill>
                  <a:schemeClr val="tx1"/>
                </a:solidFill>
                <a:latin typeface="+mn-lt"/>
                <a:cs typeface="Calibri"/>
              </a:rPr>
              <a:t> les forces et les </a:t>
            </a:r>
            <a:r>
              <a:rPr lang="fr-FR" sz="1000" dirty="0" smtClean="0">
                <a:solidFill>
                  <a:schemeClr val="tx1"/>
                </a:solidFill>
                <a:latin typeface="+mn-lt"/>
                <a:cs typeface="Calibri"/>
              </a:rPr>
              <a:t>facteurs de protection de la personne.</a:t>
            </a:r>
            <a:endParaRPr lang="fr-FR" sz="1000" b="0" dirty="0" smtClean="0">
              <a:solidFill>
                <a:schemeClr val="tx1"/>
              </a:solidFill>
              <a:latin typeface="+mn-lt"/>
              <a:cs typeface="Calibri"/>
            </a:endParaRPr>
          </a:p>
          <a:p>
            <a:pPr marL="0" marR="0" indent="0" algn="l" defTabSz="914400" rtl="0" eaLnBrk="0" fontAlgn="base" latinLnBrk="0" hangingPunct="0">
              <a:lnSpc>
                <a:spcPct val="100000"/>
              </a:lnSpc>
              <a:spcBef>
                <a:spcPct val="0"/>
              </a:spcBef>
              <a:spcAft>
                <a:spcPct val="0"/>
              </a:spcAft>
              <a:buClrTx/>
              <a:buSzTx/>
              <a:buFontTx/>
              <a:buNone/>
              <a:tabLst/>
            </a:pPr>
            <a:endParaRPr lang="fr-FR" sz="1000" b="0" dirty="0" smtClean="0">
              <a:solidFill>
                <a:schemeClr val="tx1"/>
              </a:solidFill>
              <a:latin typeface="+mn-lt"/>
              <a:ea typeface="ＭＳ Ｐゴシック" pitchFamily="1" charset="-128"/>
              <a:cs typeface="Calibri"/>
            </a:endParaRPr>
          </a:p>
          <a:p>
            <a:pPr marL="0" marR="0" indent="0" algn="l" defTabSz="914400" rtl="0" eaLnBrk="0" fontAlgn="base" latinLnBrk="0" hangingPunct="0">
              <a:lnSpc>
                <a:spcPct val="100000"/>
              </a:lnSpc>
              <a:spcBef>
                <a:spcPct val="0"/>
              </a:spcBef>
              <a:spcAft>
                <a:spcPct val="0"/>
              </a:spcAft>
              <a:buClrTx/>
              <a:buSzTx/>
              <a:buFontTx/>
              <a:buNone/>
              <a:tabLst/>
            </a:pPr>
            <a:r>
              <a:rPr lang="fr-FR" sz="1000" b="1" dirty="0" smtClean="0">
                <a:solidFill>
                  <a:schemeClr val="tx1"/>
                </a:solidFill>
                <a:latin typeface="+mn-lt"/>
                <a:ea typeface="ＭＳ Ｐゴシック" pitchFamily="1" charset="-128"/>
                <a:cs typeface="Calibri"/>
              </a:rPr>
              <a:t>Avec ces informations</a:t>
            </a:r>
            <a:r>
              <a:rPr lang="fr-FR" sz="1000" b="1" baseline="0" dirty="0" smtClean="0">
                <a:solidFill>
                  <a:schemeClr val="tx1"/>
                </a:solidFill>
                <a:latin typeface="+mn-lt"/>
                <a:ea typeface="ＭＳ Ｐゴシック" pitchFamily="1" charset="-128"/>
                <a:cs typeface="Calibri"/>
              </a:rPr>
              <a:t> </a:t>
            </a:r>
            <a:r>
              <a:rPr lang="fr-FR" sz="1000" b="1" dirty="0" smtClean="0">
                <a:solidFill>
                  <a:schemeClr val="tx1"/>
                </a:solidFill>
                <a:latin typeface="+mn-lt"/>
                <a:ea typeface="ＭＳ Ｐゴシック" pitchFamily="1" charset="-128"/>
                <a:cs typeface="Calibri"/>
              </a:rPr>
              <a:t>on</a:t>
            </a:r>
            <a:r>
              <a:rPr lang="fr-FR" sz="1000" b="1" baseline="0" dirty="0" smtClean="0">
                <a:solidFill>
                  <a:schemeClr val="tx1"/>
                </a:solidFill>
                <a:latin typeface="+mn-lt"/>
                <a:ea typeface="ＭＳ Ｐゴシック" pitchFamily="1" charset="-128"/>
                <a:cs typeface="Calibri"/>
              </a:rPr>
              <a:t> peut mesurer des indicateurs relatifs à l’évaluation initiale complète, comme:</a:t>
            </a:r>
            <a:endParaRPr lang="fr-FR" sz="1000" b="1" dirty="0" smtClean="0">
              <a:solidFill>
                <a:schemeClr val="tx1"/>
              </a:solidFill>
              <a:latin typeface="+mn-lt"/>
              <a:ea typeface="ＭＳ Ｐゴシック" pitchFamily="1" charset="-128"/>
              <a:cs typeface="Calibri"/>
            </a:endParaRPr>
          </a:p>
          <a:p>
            <a:pPr marL="0" marR="0" indent="0" algn="l" defTabSz="914400" rtl="0" eaLnBrk="0" fontAlgn="base" latinLnBrk="0" hangingPunct="0">
              <a:lnSpc>
                <a:spcPct val="100000"/>
              </a:lnSpc>
              <a:spcBef>
                <a:spcPct val="0"/>
              </a:spcBef>
              <a:spcAft>
                <a:spcPct val="0"/>
              </a:spcAft>
              <a:buClrTx/>
              <a:buSzTx/>
              <a:buFontTx/>
              <a:buNone/>
              <a:tabLst/>
            </a:pPr>
            <a:endParaRPr lang="fr-FR" sz="1000" b="1" dirty="0" smtClean="0">
              <a:solidFill>
                <a:schemeClr val="tx1"/>
              </a:solidFill>
              <a:latin typeface="+mn-lt"/>
              <a:ea typeface="ＭＳ Ｐゴシック" pitchFamily="1" charset="-128"/>
              <a:cs typeface="Calibri"/>
            </a:endParaRPr>
          </a:p>
          <a:p>
            <a:pPr marL="0" marR="0" indent="0" algn="l" defTabSz="914400" rtl="0" eaLnBrk="0" fontAlgn="base" latinLnBrk="0" hangingPunct="0">
              <a:lnSpc>
                <a:spcPct val="100000"/>
              </a:lnSpc>
              <a:spcBef>
                <a:spcPct val="0"/>
              </a:spcBef>
              <a:spcAft>
                <a:spcPct val="0"/>
              </a:spcAft>
              <a:buClrTx/>
              <a:buSzTx/>
              <a:buFontTx/>
              <a:buNone/>
              <a:tabLst/>
            </a:pPr>
            <a:r>
              <a:rPr lang="fr-FR" sz="1000" b="1" dirty="0" smtClean="0">
                <a:solidFill>
                  <a:schemeClr val="tx1"/>
                </a:solidFill>
                <a:latin typeface="+mn-lt"/>
                <a:ea typeface="ＭＳ Ｐゴシック" pitchFamily="1" charset="-128"/>
                <a:cs typeface="Calibri"/>
              </a:rPr>
              <a:t>Indicateur – Évaluation initiale </a:t>
            </a:r>
          </a:p>
          <a:p>
            <a:pPr marL="0" marR="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mn-lt"/>
                <a:ea typeface="ＭＳ Ｐゴシック" pitchFamily="1" charset="-128"/>
                <a:cs typeface="Calibri"/>
              </a:rPr>
              <a:t>Pourcentage</a:t>
            </a:r>
            <a:r>
              <a:rPr kumimoji="0" lang="fr-FR" sz="1000" b="0" i="0" u="none" strike="noStrike" cap="none" normalizeH="0" dirty="0" smtClean="0">
                <a:ln>
                  <a:noFill/>
                </a:ln>
                <a:solidFill>
                  <a:schemeClr val="tx1"/>
                </a:solidFill>
                <a:effectLst/>
                <a:latin typeface="+mn-lt"/>
                <a:ea typeface="ＭＳ Ｐゴシック" pitchFamily="1" charset="-128"/>
                <a:cs typeface="Calibri"/>
              </a:rPr>
              <a:t> de patients avec un diagnostic de TD ou TA dont les </a:t>
            </a:r>
            <a:r>
              <a:rPr lang="fr-FR" sz="1000" dirty="0" smtClean="0">
                <a:solidFill>
                  <a:schemeClr val="tx1"/>
                </a:solidFill>
                <a:latin typeface="+mn-lt"/>
                <a:ea typeface="ＭＳ Ｐゴシック" pitchFamily="1" charset="-128"/>
                <a:cs typeface="Calibri"/>
              </a:rPr>
              <a:t>antécédents et comorbidités psychiatriques ont été considérés lors de l’évaluation initiale.</a:t>
            </a:r>
            <a:r>
              <a:rPr kumimoji="0" lang="fr-FR" sz="1000" b="0" i="0" u="none" strike="noStrike" cap="none" normalizeH="0" dirty="0" smtClean="0">
                <a:ln>
                  <a:noFill/>
                </a:ln>
                <a:solidFill>
                  <a:schemeClr val="tx1"/>
                </a:solidFill>
                <a:effectLst/>
                <a:latin typeface="+mn-lt"/>
                <a:ea typeface="ＭＳ Ｐゴシック" pitchFamily="1" charset="-128"/>
                <a:cs typeface="Calibri"/>
              </a:rPr>
              <a:t> </a:t>
            </a:r>
            <a:endParaRPr kumimoji="0" lang="fr-FR" sz="1000" b="0" i="0" u="none" strike="noStrike" cap="none" normalizeH="0" baseline="0" dirty="0" smtClean="0">
              <a:ln>
                <a:noFill/>
              </a:ln>
              <a:solidFill>
                <a:schemeClr val="tx1"/>
              </a:solidFill>
              <a:effectLst/>
              <a:latin typeface="+mn-lt"/>
              <a:ea typeface="ＭＳ Ｐゴシック" pitchFamily="1" charset="-128"/>
              <a:cs typeface="Calibri"/>
            </a:endParaRPr>
          </a:p>
          <a:p>
            <a:endParaRPr lang="fr-FR" sz="1000" dirty="0">
              <a:solidFill>
                <a:schemeClr val="tx1"/>
              </a:solidFill>
            </a:endParaRPr>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15</a:t>
            </a:fld>
            <a:endParaRPr lang="fr-FR"/>
          </a:p>
        </p:txBody>
      </p:sp>
    </p:spTree>
    <p:extLst>
      <p:ext uri="{BB962C8B-B14F-4D97-AF65-F5344CB8AC3E}">
        <p14:creationId xmlns:p14="http://schemas.microsoft.com/office/powerpoint/2010/main" val="3371641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rgbClr val="653A71"/>
              </a:buClr>
              <a:buSzPct val="75000"/>
              <a:buFont typeface="Lucida Grande"/>
              <a:buNone/>
            </a:pPr>
            <a:r>
              <a:rPr lang="fr-FR" sz="1000" b="0" dirty="0" smtClean="0">
                <a:solidFill>
                  <a:srgbClr val="000000"/>
                </a:solidFill>
                <a:latin typeface="+mn-lt"/>
                <a:cs typeface="Calibri"/>
              </a:rPr>
              <a:t>La deuxième et troisième page de la grille </a:t>
            </a:r>
            <a:r>
              <a:rPr lang="fr-FR" sz="1000" b="0" baseline="0" dirty="0" smtClean="0">
                <a:solidFill>
                  <a:srgbClr val="000000"/>
                </a:solidFill>
                <a:latin typeface="+mn-lt"/>
                <a:cs typeface="Calibri"/>
              </a:rPr>
              <a:t>doivent être remplies à chaque visite. Il y a une colonne pour chaque visite. Cela permet de faire un suivi dans le temps de l’évolution  du patient et de son plan de traitement.</a:t>
            </a:r>
          </a:p>
          <a:p>
            <a:pPr>
              <a:buClr>
                <a:srgbClr val="653A71"/>
              </a:buClr>
              <a:buSzPct val="75000"/>
              <a:buFont typeface="Lucida Grande"/>
              <a:buNone/>
            </a:pPr>
            <a:endParaRPr lang="fr-FR" sz="1000" b="0" baseline="0" dirty="0" smtClean="0">
              <a:solidFill>
                <a:srgbClr val="000000"/>
              </a:solidFill>
              <a:latin typeface="+mn-lt"/>
              <a:cs typeface="Calibri"/>
            </a:endParaRPr>
          </a:p>
          <a:p>
            <a:pPr>
              <a:buClr>
                <a:srgbClr val="653A71"/>
              </a:buClr>
              <a:buSzPct val="75000"/>
              <a:buFont typeface="Lucida Grande"/>
              <a:buNone/>
            </a:pPr>
            <a:r>
              <a:rPr lang="fr-FR" sz="1000" b="0" baseline="0" dirty="0" smtClean="0">
                <a:solidFill>
                  <a:srgbClr val="000000"/>
                </a:solidFill>
                <a:latin typeface="+mn-lt"/>
                <a:cs typeface="Calibri"/>
              </a:rPr>
              <a:t>La deuxième page, qu’on voit ici, contient des informations sur l’éva</a:t>
            </a:r>
            <a:r>
              <a:rPr lang="fr-FR" sz="1000" b="0" dirty="0" smtClean="0">
                <a:solidFill>
                  <a:srgbClr val="000000"/>
                </a:solidFill>
                <a:latin typeface="+mn-lt"/>
                <a:cs typeface="Calibri"/>
              </a:rPr>
              <a:t>luation de la sévérité et</a:t>
            </a:r>
            <a:r>
              <a:rPr lang="fr-FR" sz="1000" b="0" baseline="0" dirty="0" smtClean="0">
                <a:solidFill>
                  <a:srgbClr val="000000"/>
                </a:solidFill>
                <a:latin typeface="+mn-lt"/>
                <a:cs typeface="Calibri"/>
              </a:rPr>
              <a:t> le</a:t>
            </a:r>
            <a:r>
              <a:rPr lang="fr-FR" sz="1000" b="0" dirty="0" smtClean="0">
                <a:solidFill>
                  <a:srgbClr val="000000"/>
                </a:solidFill>
                <a:latin typeface="+mn-lt"/>
                <a:cs typeface="Calibri"/>
              </a:rPr>
              <a:t> suivi des symptômes et du fonctionnement de la personne,</a:t>
            </a:r>
            <a:r>
              <a:rPr lang="fr-FR" sz="1000" b="0" baseline="0" dirty="0" smtClean="0">
                <a:solidFill>
                  <a:srgbClr val="000000"/>
                </a:solidFill>
                <a:latin typeface="+mn-lt"/>
                <a:cs typeface="Calibri"/>
              </a:rPr>
              <a:t> sur l’é</a:t>
            </a:r>
            <a:r>
              <a:rPr lang="fr-FR" sz="1000" b="0" dirty="0" smtClean="0">
                <a:solidFill>
                  <a:srgbClr val="000000"/>
                </a:solidFill>
                <a:latin typeface="+mn-lt"/>
                <a:cs typeface="Calibri"/>
              </a:rPr>
              <a:t>valuation et suivi de la dangerosité suicidaire,</a:t>
            </a:r>
            <a:r>
              <a:rPr lang="fr-FR" sz="1000" b="0" baseline="0" dirty="0" smtClean="0">
                <a:solidFill>
                  <a:srgbClr val="000000"/>
                </a:solidFill>
                <a:latin typeface="+mn-lt"/>
                <a:cs typeface="Calibri"/>
              </a:rPr>
              <a:t> sur les différentes interventions offertes au patient. Comme je le mentionnais plus tôt, la grille a été bâti selon un modèle de soin par étape, ainsi les interventions inscrites à la grille se décline selon ces principes, c’est-à-dire des interventions les moins complexe aux intervention plus complexes. Ainsi, on retrouve de l’information sur l’é</a:t>
            </a:r>
            <a:r>
              <a:rPr lang="fr-FR" sz="1000" b="0" dirty="0" smtClean="0">
                <a:solidFill>
                  <a:srgbClr val="000000"/>
                </a:solidFill>
                <a:latin typeface="+mn-lt"/>
                <a:cs typeface="Calibri"/>
              </a:rPr>
              <a:t>ducation faite au patient, la surveillance</a:t>
            </a:r>
            <a:r>
              <a:rPr lang="fr-FR" sz="1000" b="0" baseline="0" dirty="0" smtClean="0">
                <a:solidFill>
                  <a:srgbClr val="000000"/>
                </a:solidFill>
                <a:latin typeface="+mn-lt"/>
                <a:cs typeface="Calibri"/>
              </a:rPr>
              <a:t> active, les interventions de faible intensité comme le soutien à l’autogestion des soins, et les interventions de haute intensité, comme la pharmacothérapie et la psychothérapie. </a:t>
            </a:r>
            <a:endParaRPr lang="fr-FR" sz="1000" b="0" dirty="0" smtClean="0">
              <a:solidFill>
                <a:srgbClr val="000000"/>
              </a:solidFill>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cap="none" normalizeH="0" baseline="0" dirty="0" smtClean="0">
              <a:ln>
                <a:noFill/>
              </a:ln>
              <a:solidFill>
                <a:srgbClr val="000000"/>
              </a:solidFill>
              <a:effectLst/>
              <a:latin typeface="+mn-lt"/>
              <a:ea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cap="none" normalizeH="0" baseline="0" dirty="0" smtClean="0">
                <a:ln>
                  <a:noFill/>
                </a:ln>
                <a:solidFill>
                  <a:srgbClr val="000000"/>
                </a:solidFill>
                <a:effectLst/>
                <a:latin typeface="+mn-lt"/>
                <a:ea typeface="ＭＳ Ｐゴシック" pitchFamily="1" charset="-128"/>
              </a:rPr>
              <a:t>En utilisant la grille après chaque rencontre avec le patient permet de mesurer plusieurs indicateurs. Je vous présente un exemple d’indicateur pour chacune des étapes du modèle de soins par étape, donc pour chaque niveau d’intensité de services offert au patient, selon son profil clinique et ses besoins. Il est donc possible qu’une personne ne reçoive pas tous les services qui sont indiqué sur la grille.</a:t>
            </a:r>
          </a:p>
          <a:p>
            <a:pPr marL="0" marR="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cap="none" normalizeH="0" baseline="0" dirty="0" smtClean="0">
              <a:ln>
                <a:noFill/>
              </a:ln>
              <a:solidFill>
                <a:srgbClr val="000000"/>
              </a:solidFill>
              <a:effectLst/>
              <a:latin typeface="+mn-lt"/>
              <a:ea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cap="none" normalizeH="0" baseline="0" dirty="0" smtClean="0">
                <a:ln>
                  <a:noFill/>
                </a:ln>
                <a:solidFill>
                  <a:srgbClr val="000000"/>
                </a:solidFill>
                <a:effectLst/>
                <a:latin typeface="+mn-lt"/>
                <a:ea typeface="ＭＳ Ｐゴシック" pitchFamily="1" charset="-128"/>
              </a:rPr>
              <a:t>Pour la première étape du modèle de soins et un concept, est l'évaluation et la réévaluation des symptômes du patient.</a:t>
            </a:r>
          </a:p>
          <a:p>
            <a:pPr marL="0" marR="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cap="none" normalizeH="0" baseline="0" dirty="0" smtClean="0">
                <a:ln>
                  <a:noFill/>
                </a:ln>
                <a:solidFill>
                  <a:srgbClr val="000000"/>
                </a:solidFill>
                <a:effectLst/>
                <a:latin typeface="+mn-lt"/>
                <a:ea typeface="ＭＳ Ｐゴシック" pitchFamily="1" charset="-128"/>
              </a:rPr>
              <a:t>Ainsi, pour l’évaluation clinique d</a:t>
            </a:r>
            <a:r>
              <a:rPr lang="fr-FR" sz="1000" dirty="0" smtClean="0">
                <a:solidFill>
                  <a:srgbClr val="000000"/>
                </a:solidFill>
                <a:latin typeface="+mn-lt"/>
                <a:ea typeface="ＭＳ Ｐゴシック" pitchFamily="1" charset="-128"/>
              </a:rPr>
              <a:t>’un patient qui a un trouble dépressif qui est suivi au CSSS</a:t>
            </a:r>
            <a:r>
              <a:rPr lang="fr-FR" sz="1000" baseline="0" dirty="0" smtClean="0">
                <a:solidFill>
                  <a:srgbClr val="000000"/>
                </a:solidFill>
                <a:latin typeface="+mn-lt"/>
                <a:ea typeface="ＭＳ Ｐゴシック" pitchFamily="1" charset="-128"/>
              </a:rPr>
              <a:t>, </a:t>
            </a:r>
            <a:r>
              <a:rPr lang="fr-FR" sz="1000" dirty="0" smtClean="0">
                <a:solidFill>
                  <a:srgbClr val="000000"/>
                </a:solidFill>
                <a:latin typeface="+mn-lt"/>
                <a:ea typeface="ＭＳ Ｐゴシック" pitchFamily="1" charset="-128"/>
              </a:rPr>
              <a:t>la sévérité de sa</a:t>
            </a:r>
            <a:r>
              <a:rPr lang="fr-FR" sz="1000" baseline="0" dirty="0" smtClean="0">
                <a:solidFill>
                  <a:srgbClr val="000000"/>
                </a:solidFill>
                <a:latin typeface="+mn-lt"/>
                <a:ea typeface="ＭＳ Ｐゴシック" pitchFamily="1" charset="-128"/>
              </a:rPr>
              <a:t> dépression sera évaluée à la première rencontre avec une échelle validée, comme le PHQ9. On inscrit le score dans la case. Au cours du suivi que nous assurons avec le patient, nous réévaluons ses symptômes, exemple après 4 semaines et on indique le nouveau score dans la grille. </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baseline="0" dirty="0" smtClean="0">
                <a:solidFill>
                  <a:srgbClr val="000000"/>
                </a:solidFill>
                <a:latin typeface="+mn-lt"/>
                <a:ea typeface="ＭＳ Ｐゴシック" pitchFamily="1" charset="-128"/>
              </a:rPr>
              <a:t>En indiquant les scores du patient au PHQ9, ça permet de mesurer le pourcentage de patients dépressifs dont leur sévérité a été évaluée dès le départ avec une échelle validée, le PHQ9.</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baseline="0" dirty="0" smtClean="0">
                <a:solidFill>
                  <a:srgbClr val="000000"/>
                </a:solidFill>
                <a:latin typeface="+mn-lt"/>
                <a:ea typeface="ＭＳ Ｐゴシック" pitchFamily="1" charset="-128"/>
              </a:rPr>
              <a:t>Aussi, en mesurant de nouveau le score, ça indique au clinicien l’évolution des symptômes du patient, et du point de vue des indicateurs ça permet de mesurer le pourcentage de patients qui ont une dépression dont la sévérité des symptômes a été réévaluée.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000" baseline="0" dirty="0" smtClean="0">
              <a:solidFill>
                <a:srgbClr val="000000"/>
              </a:solidFill>
              <a:latin typeface="+mn-lt"/>
              <a:ea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000" baseline="0" dirty="0" smtClean="0">
                <a:solidFill>
                  <a:srgbClr val="000000"/>
                </a:solidFill>
                <a:latin typeface="+mn-lt"/>
                <a:ea typeface="ＭＳ Ｐゴシック" pitchFamily="1" charset="-128"/>
              </a:rPr>
              <a:t>Pour la seconde étape, on favorise des interventions de faible intensité</a:t>
            </a:r>
            <a:endParaRPr lang="fr-FR" sz="1000" dirty="0" smtClean="0">
              <a:solidFill>
                <a:srgbClr val="000000"/>
              </a:solidFill>
              <a:latin typeface="+mn-lt"/>
              <a:ea typeface="ＭＳ Ｐゴシック" pitchFamily="1" charset="-128"/>
            </a:endParaRPr>
          </a:p>
          <a:p>
            <a:r>
              <a:rPr lang="fr-FR" sz="1000" dirty="0" smtClean="0">
                <a:solidFill>
                  <a:srgbClr val="000000"/>
                </a:solidFill>
                <a:latin typeface="+mn-lt"/>
              </a:rPr>
              <a:t>Lorsqu’un services d’autogestion</a:t>
            </a:r>
            <a:r>
              <a:rPr lang="fr-FR" sz="1000" baseline="0" dirty="0" smtClean="0">
                <a:solidFill>
                  <a:srgbClr val="000000"/>
                </a:solidFill>
                <a:latin typeface="+mn-lt"/>
              </a:rPr>
              <a:t> des soins est offert au patient, l’intervenant l’indique dans la grille.</a:t>
            </a:r>
          </a:p>
          <a:p>
            <a:r>
              <a:rPr lang="fr-FR" sz="1000" baseline="0" dirty="0" smtClean="0">
                <a:solidFill>
                  <a:srgbClr val="000000"/>
                </a:solidFill>
                <a:latin typeface="+mn-lt"/>
              </a:rPr>
              <a:t>On peut alors mesurer le pourcentage de patient qui a une dépression ou un TA qui a reçu du soutien à l’autogestion des soins.</a:t>
            </a:r>
          </a:p>
          <a:p>
            <a:endParaRPr lang="fr-FR" sz="1000" dirty="0" smtClean="0">
              <a:solidFill>
                <a:srgbClr val="000000"/>
              </a:solidFill>
              <a:latin typeface="+mn-lt"/>
            </a:endParaRPr>
          </a:p>
          <a:p>
            <a:r>
              <a:rPr lang="fr-FR" sz="1000" dirty="0" smtClean="0">
                <a:solidFill>
                  <a:srgbClr val="000000"/>
                </a:solidFill>
                <a:latin typeface="+mn-lt"/>
              </a:rPr>
              <a:t>À la troisième étape,</a:t>
            </a:r>
            <a:r>
              <a:rPr lang="fr-FR" sz="1000" baseline="0" dirty="0" smtClean="0">
                <a:solidFill>
                  <a:srgbClr val="000000"/>
                </a:solidFill>
                <a:latin typeface="+mn-lt"/>
              </a:rPr>
              <a:t> lorsque les patient présente un profil plus sévère et complexe, des interventions de haute intensité sont offertes</a:t>
            </a:r>
          </a:p>
          <a:p>
            <a:r>
              <a:rPr lang="fr-FR" sz="1000" baseline="0" dirty="0" smtClean="0">
                <a:solidFill>
                  <a:srgbClr val="000000"/>
                </a:solidFill>
                <a:latin typeface="+mn-lt"/>
              </a:rPr>
              <a:t>Ainsi dans la grille l’intervenant indique si le patient entreprend un psychothérapie, il peut spécifier le type de psychothérapie, et avec l’aide du patient, il indique si celui-ci a une médication pour son trouble dépressif ou anxieux.</a:t>
            </a:r>
          </a:p>
          <a:p>
            <a:r>
              <a:rPr lang="fr-FR" sz="1000" baseline="0" dirty="0" smtClean="0">
                <a:solidFill>
                  <a:srgbClr val="000000"/>
                </a:solidFill>
                <a:latin typeface="+mn-lt"/>
              </a:rPr>
              <a:t>Avec ces informations on peut mesurer le pourcentage de patient qui a un TD ou TA qui reçoit des services de psychothérapie, de même que le pourcentage de patient qui reçoit un </a:t>
            </a:r>
            <a:r>
              <a:rPr lang="fr-FR" sz="1000" baseline="0" dirty="0" err="1" smtClean="0">
                <a:solidFill>
                  <a:srgbClr val="000000"/>
                </a:solidFill>
                <a:latin typeface="+mn-lt"/>
              </a:rPr>
              <a:t>tx</a:t>
            </a:r>
            <a:r>
              <a:rPr lang="fr-FR" sz="1000" baseline="0" dirty="0" smtClean="0">
                <a:solidFill>
                  <a:srgbClr val="000000"/>
                </a:solidFill>
                <a:latin typeface="+mn-lt"/>
              </a:rPr>
              <a:t> pharmacologique.</a:t>
            </a:r>
          </a:p>
          <a:p>
            <a:endParaRPr lang="fr-FR" sz="1000" baseline="0" dirty="0" smtClean="0">
              <a:solidFill>
                <a:srgbClr val="000000"/>
              </a:solidFill>
              <a:latin typeface="+mn-lt"/>
            </a:endParaRPr>
          </a:p>
          <a:p>
            <a:endParaRPr lang="fr-FR" sz="1000" baseline="0" dirty="0" smtClean="0">
              <a:solidFill>
                <a:srgbClr val="000000"/>
              </a:solidFill>
              <a:latin typeface="+mn-lt"/>
            </a:endParaRPr>
          </a:p>
          <a:p>
            <a:endParaRPr lang="fr-FR" sz="1000" baseline="0" dirty="0" smtClean="0">
              <a:solidFill>
                <a:srgbClr val="000000"/>
              </a:solidFill>
              <a:latin typeface="+mn-lt"/>
            </a:endParaRPr>
          </a:p>
          <a:p>
            <a:endParaRPr lang="fr-FR" sz="1000" dirty="0">
              <a:solidFill>
                <a:srgbClr val="000000"/>
              </a:solidFill>
              <a:latin typeface="+mn-lt"/>
            </a:endParaRPr>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16</a:t>
            </a:fld>
            <a:endParaRPr lang="fr-FR"/>
          </a:p>
        </p:txBody>
      </p:sp>
    </p:spTree>
    <p:extLst>
      <p:ext uri="{BB962C8B-B14F-4D97-AF65-F5344CB8AC3E}">
        <p14:creationId xmlns:p14="http://schemas.microsoft.com/office/powerpoint/2010/main" val="91048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aseline="0" dirty="0" smtClean="0">
                <a:solidFill>
                  <a:srgbClr val="000000"/>
                </a:solidFill>
              </a:rPr>
              <a:t>Finalement, la dernière page de la grille adresse grandement la collaboration, qui peut être requise pour certains patients.</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baseline="0" dirty="0" smtClean="0">
                <a:solidFill>
                  <a:srgbClr val="000000"/>
                </a:solidFill>
              </a:rPr>
              <a:t>Les informations qui y sont recueillie comprennent la </a:t>
            </a:r>
            <a:r>
              <a:rPr lang="fr-FR" sz="1000" b="0" baseline="0" dirty="0" smtClean="0">
                <a:solidFill>
                  <a:srgbClr val="000000"/>
                </a:solidFill>
                <a:latin typeface="+mn-lt"/>
                <a:cs typeface="Calibri"/>
              </a:rPr>
              <a:t>c</a:t>
            </a:r>
            <a:r>
              <a:rPr lang="fr-FR" sz="1000" b="0" dirty="0" smtClean="0">
                <a:solidFill>
                  <a:srgbClr val="000000"/>
                </a:solidFill>
                <a:latin typeface="+mn-lt"/>
                <a:cs typeface="Calibri"/>
              </a:rPr>
              <a:t>onsultation d’un autre professionnel en lien avec le(s) TD et/ou TA du patient,</a:t>
            </a:r>
            <a:r>
              <a:rPr lang="fr-FR" sz="1000" b="0" baseline="0" dirty="0" smtClean="0">
                <a:solidFill>
                  <a:srgbClr val="000000"/>
                </a:solidFill>
                <a:latin typeface="+mn-lt"/>
                <a:cs typeface="Calibri"/>
              </a:rPr>
              <a:t> la c</a:t>
            </a:r>
            <a:r>
              <a:rPr lang="fr-FR" sz="1000" b="0" dirty="0" smtClean="0">
                <a:solidFill>
                  <a:srgbClr val="000000"/>
                </a:solidFill>
                <a:latin typeface="+mn-lt"/>
                <a:cs typeface="Calibri"/>
              </a:rPr>
              <a:t>onsultation d’un spécialiste répondant en santé mentale</a:t>
            </a:r>
            <a:r>
              <a:rPr lang="fr-FR" sz="1000" b="0" baseline="0" dirty="0" smtClean="0">
                <a:solidFill>
                  <a:srgbClr val="000000"/>
                </a:solidFill>
                <a:latin typeface="+mn-lt"/>
                <a:cs typeface="Calibri"/>
              </a:rPr>
              <a:t> e</a:t>
            </a:r>
            <a:r>
              <a:rPr lang="fr-FR" sz="1000" b="0" dirty="0" smtClean="0">
                <a:solidFill>
                  <a:srgbClr val="000000"/>
                </a:solidFill>
                <a:latin typeface="+mn-lt"/>
                <a:cs typeface="Calibri"/>
              </a:rPr>
              <a:t>t l’orientation vers un spécialiste répondant en santé mentale.</a:t>
            </a:r>
          </a:p>
          <a:p>
            <a:pPr marL="0" marR="0" indent="0" algn="l" defTabSz="457200" rtl="0" eaLnBrk="1" fontAlgn="auto" latinLnBrk="0" hangingPunct="1">
              <a:lnSpc>
                <a:spcPct val="100000"/>
              </a:lnSpc>
              <a:spcBef>
                <a:spcPts val="0"/>
              </a:spcBef>
              <a:spcAft>
                <a:spcPts val="0"/>
              </a:spcAft>
              <a:buClrTx/>
              <a:buSzTx/>
              <a:buFontTx/>
              <a:buNone/>
              <a:tabLst/>
              <a:defRPr/>
            </a:pPr>
            <a:r>
              <a:rPr lang="fr-FR" sz="1000" b="0" dirty="0" smtClean="0">
                <a:solidFill>
                  <a:srgbClr val="000000"/>
                </a:solidFill>
                <a:latin typeface="+mn-lt"/>
                <a:cs typeface="Calibri"/>
              </a:rPr>
              <a:t>En indiquant</a:t>
            </a:r>
            <a:r>
              <a:rPr lang="fr-FR" sz="1000" b="0" baseline="0" dirty="0" smtClean="0">
                <a:solidFill>
                  <a:srgbClr val="000000"/>
                </a:solidFill>
                <a:latin typeface="+mn-lt"/>
                <a:cs typeface="Calibri"/>
              </a:rPr>
              <a:t> ces informations dans la grille, ça permet de mesurer des indicateurs relatifs à la collaboration interprofessionnelle, comme le pourcentage de patients qui ont été vus par plus d’un type de professionnel.</a:t>
            </a:r>
            <a:endParaRPr lang="fr-FR" sz="1000" b="0" dirty="0" smtClean="0">
              <a:solidFill>
                <a:srgbClr val="000000"/>
              </a:solidFill>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000" baseline="0" dirty="0" smtClean="0">
              <a:solidFill>
                <a:srgbClr val="000000"/>
              </a:solidFill>
            </a:endParaRPr>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17</a:t>
            </a:fld>
            <a:endParaRPr lang="fr-FR"/>
          </a:p>
        </p:txBody>
      </p:sp>
    </p:spTree>
    <p:extLst>
      <p:ext uri="{BB962C8B-B14F-4D97-AF65-F5344CB8AC3E}">
        <p14:creationId xmlns:p14="http://schemas.microsoft.com/office/powerpoint/2010/main" val="97887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itchFamily="34" charset="0"/>
              <a:buNone/>
              <a:tabLst>
                <a:tab pos="176213" algn="l"/>
              </a:tabLst>
            </a:pPr>
            <a:r>
              <a:rPr lang="fr-FR" sz="1000" dirty="0" smtClean="0">
                <a:solidFill>
                  <a:srgbClr val="000000"/>
                </a:solidFill>
              </a:rPr>
              <a:t>Cette</a:t>
            </a:r>
            <a:r>
              <a:rPr lang="fr-FR" sz="1000" baseline="0" dirty="0" smtClean="0">
                <a:solidFill>
                  <a:srgbClr val="000000"/>
                </a:solidFill>
              </a:rPr>
              <a:t> grille de suivi est un outil d’aide à la décision clinique qui a été bâti pour les intervenants. Elle permet entre autre d’</a:t>
            </a:r>
            <a:r>
              <a:rPr lang="fr-CA" sz="1000" b="0" baseline="0" dirty="0" smtClean="0">
                <a:solidFill>
                  <a:srgbClr val="000000"/>
                </a:solidFill>
                <a:latin typeface="+mn-lt"/>
                <a:cs typeface="Calibri"/>
              </a:rPr>
              <a:t>a</a:t>
            </a:r>
            <a:r>
              <a:rPr lang="fr-CA" sz="1000" b="0" dirty="0" smtClean="0">
                <a:solidFill>
                  <a:srgbClr val="000000"/>
                </a:solidFill>
                <a:latin typeface="+mn-lt"/>
                <a:cs typeface="Calibri"/>
              </a:rPr>
              <a:t>ssurer une rigueur dans le suivi et le choix des interventions, de</a:t>
            </a:r>
            <a:r>
              <a:rPr lang="fr-CA" sz="1000" b="0" baseline="0" dirty="0" smtClean="0">
                <a:solidFill>
                  <a:srgbClr val="000000"/>
                </a:solidFill>
                <a:latin typeface="+mn-lt"/>
                <a:cs typeface="Calibri"/>
              </a:rPr>
              <a:t> s</a:t>
            </a:r>
            <a:r>
              <a:rPr lang="fr-CA" sz="1000" b="0" dirty="0" smtClean="0">
                <a:solidFill>
                  <a:srgbClr val="000000"/>
                </a:solidFill>
                <a:latin typeface="+mn-lt"/>
                <a:cs typeface="Calibri"/>
              </a:rPr>
              <a:t>ystématiser certaines étapes du traitement, d’Uniformiser la manière de consigner les informations,</a:t>
            </a:r>
            <a:r>
              <a:rPr lang="fr-CA" sz="1000" b="0" baseline="0" dirty="0" smtClean="0">
                <a:solidFill>
                  <a:srgbClr val="000000"/>
                </a:solidFill>
                <a:latin typeface="+mn-lt"/>
                <a:cs typeface="Calibri"/>
              </a:rPr>
              <a:t> d’</a:t>
            </a:r>
            <a:r>
              <a:rPr lang="fr-CA" sz="1000" b="0" dirty="0" smtClean="0">
                <a:solidFill>
                  <a:srgbClr val="000000"/>
                </a:solidFill>
                <a:latin typeface="+mn-lt"/>
                <a:cs typeface="Calibri"/>
              </a:rPr>
              <a:t>Harmoniser les outils utilisés,</a:t>
            </a:r>
            <a:r>
              <a:rPr lang="fr-CA" sz="1000" b="0" baseline="0" dirty="0" smtClean="0">
                <a:solidFill>
                  <a:srgbClr val="000000"/>
                </a:solidFill>
                <a:latin typeface="+mn-lt"/>
                <a:cs typeface="Calibri"/>
              </a:rPr>
              <a:t> de </a:t>
            </a:r>
            <a:r>
              <a:rPr lang="fr-CA" sz="1000" b="0" dirty="0" smtClean="0">
                <a:solidFill>
                  <a:srgbClr val="000000"/>
                </a:solidFill>
                <a:latin typeface="+mn-lt"/>
                <a:cs typeface="Calibri"/>
              </a:rPr>
              <a:t>Structurer la collaboration,</a:t>
            </a:r>
            <a:r>
              <a:rPr lang="fr-CA" sz="1000" b="0" baseline="0" dirty="0" smtClean="0">
                <a:solidFill>
                  <a:srgbClr val="000000"/>
                </a:solidFill>
                <a:latin typeface="+mn-lt"/>
                <a:cs typeface="Calibri"/>
              </a:rPr>
              <a:t> de </a:t>
            </a:r>
            <a:r>
              <a:rPr lang="fr-CA" sz="1000" b="0" dirty="0" smtClean="0">
                <a:solidFill>
                  <a:srgbClr val="000000"/>
                </a:solidFill>
                <a:latin typeface="+mn-lt"/>
                <a:cs typeface="Calibri"/>
              </a:rPr>
              <a:t>Planifier le suivi des patients;</a:t>
            </a:r>
            <a:r>
              <a:rPr lang="fr-FR" sz="1000" b="0" baseline="0" dirty="0" smtClean="0">
                <a:solidFill>
                  <a:srgbClr val="000000"/>
                </a:solidFill>
                <a:latin typeface="+mn-lt"/>
                <a:cs typeface="Calibri"/>
              </a:rPr>
              <a:t> de </a:t>
            </a:r>
            <a:r>
              <a:rPr lang="fr-CA" sz="1000" b="0" dirty="0" smtClean="0">
                <a:solidFill>
                  <a:srgbClr val="000000"/>
                </a:solidFill>
                <a:latin typeface="+mn-lt"/>
                <a:cs typeface="Calibri"/>
              </a:rPr>
              <a:t>Prévoir des évaluations complémentaires</a:t>
            </a:r>
            <a:r>
              <a:rPr lang="fr-CA" sz="1000" b="0" baseline="0" dirty="0" smtClean="0">
                <a:solidFill>
                  <a:srgbClr val="000000"/>
                </a:solidFill>
                <a:latin typeface="+mn-lt"/>
                <a:cs typeface="Calibri"/>
              </a:rPr>
              <a:t> et de </a:t>
            </a:r>
            <a:r>
              <a:rPr lang="fr-CA" sz="1000" b="0" dirty="0" smtClean="0">
                <a:solidFill>
                  <a:srgbClr val="000000"/>
                </a:solidFill>
                <a:latin typeface="+mn-lt"/>
                <a:cs typeface="Calibri"/>
              </a:rPr>
              <a:t>Transmettre des informations aux</a:t>
            </a:r>
            <a:r>
              <a:rPr lang="fr-CA" sz="1000" b="0" baseline="0" dirty="0" smtClean="0">
                <a:solidFill>
                  <a:srgbClr val="000000"/>
                </a:solidFill>
                <a:latin typeface="+mn-lt"/>
                <a:cs typeface="Calibri"/>
              </a:rPr>
              <a:t> partenaires impliqué dans le suivi du patient.</a:t>
            </a:r>
          </a:p>
          <a:p>
            <a:pPr marL="0" lvl="0" indent="0">
              <a:buFont typeface="Arial" pitchFamily="34" charset="0"/>
              <a:buNone/>
              <a:tabLst>
                <a:tab pos="176213" algn="l"/>
              </a:tabLst>
            </a:pPr>
            <a:endParaRPr lang="fr-CA" sz="1000" b="0" baseline="0" dirty="0" smtClean="0">
              <a:solidFill>
                <a:srgbClr val="000000"/>
              </a:solidFill>
              <a:latin typeface="+mn-lt"/>
              <a:cs typeface="Calibri"/>
            </a:endParaRPr>
          </a:p>
          <a:p>
            <a:pPr marL="0" lvl="0" indent="0">
              <a:buFont typeface="Arial" pitchFamily="34" charset="0"/>
              <a:buNone/>
              <a:tabLst>
                <a:tab pos="176213" algn="l"/>
              </a:tabLst>
            </a:pPr>
            <a:r>
              <a:rPr lang="fr-CA" sz="1000" b="0" baseline="0" dirty="0" smtClean="0">
                <a:solidFill>
                  <a:srgbClr val="000000"/>
                </a:solidFill>
                <a:latin typeface="+mn-lt"/>
                <a:cs typeface="Calibri"/>
              </a:rPr>
              <a:t>Elle n’est toutefois pas un outil de décision clinique. Elle aide, elle soutien la décision, mais ce n’est pas un outil qui une fois qu’on l’a rempli nous indique quoi faire. Toutes les informations doivent être interprétés et mise en contexte pour chaque patient. La grille ne supplante en aucun cas le jugement de l’intervenant.</a:t>
            </a:r>
          </a:p>
          <a:p>
            <a:pPr marL="0" lvl="0" indent="0">
              <a:buFont typeface="Arial" pitchFamily="34" charset="0"/>
              <a:buNone/>
              <a:tabLst>
                <a:tab pos="176213" algn="l"/>
              </a:tabLst>
            </a:pPr>
            <a:endParaRPr lang="fr-CA" sz="1000" b="0" baseline="0" dirty="0" smtClean="0">
              <a:solidFill>
                <a:srgbClr val="000000"/>
              </a:solidFill>
              <a:latin typeface="+mn-lt"/>
              <a:cs typeface="Calibri"/>
            </a:endParaRPr>
          </a:p>
          <a:p>
            <a:pPr marL="0" lvl="0" indent="0">
              <a:buFont typeface="Arial" pitchFamily="34" charset="0"/>
              <a:buNone/>
              <a:tabLst>
                <a:tab pos="176213" algn="l"/>
              </a:tabLst>
            </a:pPr>
            <a:endParaRPr lang="fr-FR" sz="1000" dirty="0" smtClean="0">
              <a:solidFill>
                <a:srgbClr val="000000"/>
              </a:solidFill>
            </a:endParaRPr>
          </a:p>
          <a:p>
            <a:r>
              <a:rPr lang="fr-FR" sz="1000" dirty="0" smtClean="0">
                <a:solidFill>
                  <a:srgbClr val="000000"/>
                </a:solidFill>
              </a:rPr>
              <a:t>Commentaire</a:t>
            </a:r>
            <a:r>
              <a:rPr lang="fr-FR" sz="1000" baseline="0" dirty="0" smtClean="0">
                <a:solidFill>
                  <a:srgbClr val="000000"/>
                </a:solidFill>
              </a:rPr>
              <a:t> HB sur :  </a:t>
            </a:r>
            <a:r>
              <a:rPr lang="fr-CA" sz="1000" dirty="0" smtClean="0">
                <a:solidFill>
                  <a:srgbClr val="000000"/>
                </a:solidFill>
                <a:latin typeface="+mn-lt"/>
                <a:ea typeface="+mn-ea"/>
                <a:cs typeface="Calibri"/>
              </a:rPr>
              <a:t>Ce n’est pas un outil de décision clinique...  C’est </a:t>
            </a:r>
            <a:r>
              <a:rPr lang="fr-CA" sz="1000" b="1" dirty="0" smtClean="0">
                <a:solidFill>
                  <a:srgbClr val="000000"/>
                </a:solidFill>
                <a:latin typeface="+mn-lt"/>
                <a:ea typeface="+mn-ea"/>
                <a:cs typeface="Calibri"/>
              </a:rPr>
              <a:t>un outil d’aide </a:t>
            </a:r>
            <a:r>
              <a:rPr lang="fr-CA" sz="1000" dirty="0" smtClean="0">
                <a:solidFill>
                  <a:srgbClr val="000000"/>
                </a:solidFill>
                <a:latin typeface="+mn-lt"/>
                <a:ea typeface="+mn-ea"/>
                <a:cs typeface="Calibri"/>
              </a:rPr>
              <a:t>à la décision </a:t>
            </a:r>
            <a:r>
              <a:rPr lang="fr-CA" sz="1000" dirty="0" smtClean="0">
                <a:solidFill>
                  <a:srgbClr val="000000"/>
                </a:solidFill>
                <a:latin typeface="+mn-lt"/>
                <a:ea typeface="+mn-ea"/>
                <a:cs typeface="Calibri"/>
                <a:sym typeface="Wingdings"/>
              </a:rPr>
              <a:t> Ça</a:t>
            </a:r>
            <a:r>
              <a:rPr lang="fr-CA" sz="1000" baseline="0" dirty="0" smtClean="0">
                <a:solidFill>
                  <a:srgbClr val="000000"/>
                </a:solidFill>
                <a:latin typeface="+mn-lt"/>
                <a:ea typeface="+mn-ea"/>
                <a:cs typeface="Calibri"/>
                <a:sym typeface="Wingdings"/>
              </a:rPr>
              <a:t> ne te dit pas quoi faire, mais ça offre un indicateur qui t’aide à prendre tes discussions.</a:t>
            </a:r>
            <a:endParaRPr lang="fr-CA" sz="1000" dirty="0" smtClean="0">
              <a:solidFill>
                <a:srgbClr val="000000"/>
              </a:solidFill>
              <a:latin typeface="+mn-lt"/>
              <a:ea typeface="+mn-ea"/>
              <a:cs typeface="Calibri"/>
            </a:endParaRPr>
          </a:p>
          <a:p>
            <a:endParaRPr lang="fr-FR" sz="1000" dirty="0">
              <a:solidFill>
                <a:srgbClr val="000000"/>
              </a:solidFill>
            </a:endParaRPr>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18</a:t>
            </a:fld>
            <a:endParaRPr lang="fr-FR"/>
          </a:p>
        </p:txBody>
      </p:sp>
    </p:spTree>
    <p:extLst>
      <p:ext uri="{BB962C8B-B14F-4D97-AF65-F5344CB8AC3E}">
        <p14:creationId xmlns:p14="http://schemas.microsoft.com/office/powerpoint/2010/main" val="249082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kern="1200" dirty="0" smtClean="0">
                <a:solidFill>
                  <a:srgbClr val="000000"/>
                </a:solidFill>
                <a:latin typeface="+mn-lt"/>
                <a:ea typeface="+mn-ea"/>
                <a:cs typeface="+mn-cs"/>
              </a:rPr>
              <a:t>Dans CQII nous avons proposer à nos</a:t>
            </a:r>
            <a:r>
              <a:rPr lang="fr-FR" sz="1000" kern="1200" baseline="0" dirty="0" smtClean="0">
                <a:solidFill>
                  <a:srgbClr val="000000"/>
                </a:solidFill>
                <a:latin typeface="+mn-lt"/>
                <a:ea typeface="+mn-ea"/>
                <a:cs typeface="+mn-cs"/>
              </a:rPr>
              <a:t> 6 CSSS participants la grille de suivi. Notre démarche en était une exploratoire et l’objectif principal était d’insuffler une culture d’évaluation continue de la qualité des soins.</a:t>
            </a:r>
          </a:p>
          <a:p>
            <a:endParaRPr lang="fr-FR" sz="1000" kern="1200" baseline="0" dirty="0" smtClean="0">
              <a:solidFill>
                <a:srgbClr val="000000"/>
              </a:solidFill>
              <a:latin typeface="+mn-lt"/>
              <a:ea typeface="+mn-ea"/>
              <a:cs typeface="+mn-cs"/>
            </a:endParaRPr>
          </a:p>
          <a:p>
            <a:r>
              <a:rPr lang="fr-FR" sz="1000" kern="1200" baseline="0" dirty="0" smtClean="0">
                <a:solidFill>
                  <a:srgbClr val="000000"/>
                </a:solidFill>
                <a:latin typeface="+mn-lt"/>
                <a:ea typeface="+mn-ea"/>
                <a:cs typeface="+mn-cs"/>
              </a:rPr>
              <a:t>Ainsi nous étions très flexible quant au format et la manière dont chaque milieux voulait procéder. Ils pouvait adopter notre grille telle quelle, l’adapter à leur contexte local, ou intégrer les indicateurs que nous avions identifié à leur système déjà en place.</a:t>
            </a:r>
          </a:p>
          <a:p>
            <a:endParaRPr lang="fr-FR" sz="1000" kern="1200" baseline="0" dirty="0" smtClean="0">
              <a:solidFill>
                <a:srgbClr val="000000"/>
              </a:solidFill>
              <a:latin typeface="+mn-lt"/>
              <a:ea typeface="+mn-ea"/>
              <a:cs typeface="+mn-cs"/>
            </a:endParaRPr>
          </a:p>
          <a:p>
            <a:r>
              <a:rPr lang="fr-FR" sz="1000" kern="1200" baseline="0" dirty="0" smtClean="0">
                <a:solidFill>
                  <a:srgbClr val="000000"/>
                </a:solidFill>
                <a:latin typeface="+mn-lt"/>
                <a:ea typeface="+mn-ea"/>
                <a:cs typeface="+mn-cs"/>
              </a:rPr>
              <a:t>Jusqu’à présent, seuls deux CSSS ont mis en place un tel outil de suivi du patient. </a:t>
            </a:r>
          </a:p>
          <a:p>
            <a:r>
              <a:rPr lang="fr-FR" sz="1000" kern="1200" baseline="0" dirty="0" smtClean="0">
                <a:solidFill>
                  <a:srgbClr val="000000"/>
                </a:solidFill>
                <a:latin typeface="+mn-lt"/>
                <a:ea typeface="+mn-ea"/>
                <a:cs typeface="+mn-cs"/>
              </a:rPr>
              <a:t>Néanmoins, tous les milieux ont mis en place l’évaluation continue et systématique de la symptomatologie des patients. </a:t>
            </a:r>
          </a:p>
          <a:p>
            <a:endParaRPr lang="fr-FR" sz="1000" kern="1200" baseline="0" dirty="0" smtClean="0">
              <a:solidFill>
                <a:srgbClr val="000000"/>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19</a:t>
            </a:fld>
            <a:endParaRPr lang="fr-FR"/>
          </a:p>
        </p:txBody>
      </p:sp>
    </p:spTree>
    <p:extLst>
      <p:ext uri="{BB962C8B-B14F-4D97-AF65-F5344CB8AC3E}">
        <p14:creationId xmlns:p14="http://schemas.microsoft.com/office/powerpoint/2010/main" val="46851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Je vous ferez d’abord une brève mise en contexte et vous présenterez le projet Cible Qualité II, ensuite je mettrai la table sur notre expérience d’implantation d’un système d’information clinique, et donnerai la parole à nos deux invités afin qu’ils nous expliquent concrètement leur expérience d’utilisation d’un SIC. </a:t>
            </a:r>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2</a:t>
            </a:fld>
            <a:endParaRPr lang="fr-FR"/>
          </a:p>
        </p:txBody>
      </p:sp>
    </p:spTree>
    <p:extLst>
      <p:ext uri="{BB962C8B-B14F-4D97-AF65-F5344CB8AC3E}">
        <p14:creationId xmlns:p14="http://schemas.microsoft.com/office/powerpoint/2010/main" val="390611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Aujourd’hui,</a:t>
            </a:r>
            <a:r>
              <a:rPr lang="fr-FR" sz="1200" kern="1200" baseline="0" dirty="0" smtClean="0">
                <a:solidFill>
                  <a:schemeClr val="tx1"/>
                </a:solidFill>
                <a:latin typeface="+mn-lt"/>
                <a:ea typeface="+mn-ea"/>
                <a:cs typeface="+mn-cs"/>
              </a:rPr>
              <a:t> les deux milieux qui ont mis en place un système d’information clinique vous présenterons leur outil et leur expérience.</a:t>
            </a:r>
          </a:p>
          <a:p>
            <a:endParaRPr lang="fr-FR" dirty="0"/>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20</a:t>
            </a:fld>
            <a:endParaRPr lang="fr-FR"/>
          </a:p>
        </p:txBody>
      </p:sp>
    </p:spTree>
    <p:extLst>
      <p:ext uri="{BB962C8B-B14F-4D97-AF65-F5344CB8AC3E}">
        <p14:creationId xmlns:p14="http://schemas.microsoft.com/office/powerpoint/2010/main" val="2855229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000" dirty="0" smtClean="0">
                <a:solidFill>
                  <a:srgbClr val="000000"/>
                </a:solidFill>
              </a:rPr>
              <a:t>J’invite d’abord,</a:t>
            </a:r>
            <a:r>
              <a:rPr lang="fr-FR" sz="1000" baseline="0" dirty="0" smtClean="0">
                <a:solidFill>
                  <a:srgbClr val="000000"/>
                </a:solidFill>
              </a:rPr>
              <a:t> Anne-Marie Caron, psychologue à </a:t>
            </a:r>
            <a:r>
              <a:rPr lang="fr-CA" sz="1000" baseline="0" dirty="0" smtClean="0">
                <a:solidFill>
                  <a:srgbClr val="000000"/>
                </a:solidFill>
                <a:latin typeface="+mn-lt"/>
                <a:cs typeface="Calibri"/>
              </a:rPr>
              <a:t>l’</a:t>
            </a:r>
            <a:r>
              <a:rPr lang="fr-CA" sz="1000" dirty="0" smtClean="0">
                <a:solidFill>
                  <a:srgbClr val="000000"/>
                </a:solidFill>
                <a:latin typeface="+mn-lt"/>
                <a:cs typeface="Calibri"/>
              </a:rPr>
              <a:t>Équipe santé mentale première ligne</a:t>
            </a:r>
            <a:r>
              <a:rPr lang="fr-CA" sz="1000" baseline="0" dirty="0" smtClean="0">
                <a:solidFill>
                  <a:srgbClr val="000000"/>
                </a:solidFill>
                <a:latin typeface="+mn-lt"/>
                <a:cs typeface="Calibri"/>
              </a:rPr>
              <a:t> du </a:t>
            </a:r>
            <a:r>
              <a:rPr lang="fr-CA" sz="1000" dirty="0" smtClean="0">
                <a:solidFill>
                  <a:srgbClr val="000000"/>
                </a:solidFill>
                <a:latin typeface="+mn-lt"/>
                <a:cs typeface="Calibri"/>
              </a:rPr>
              <a:t>CSSS Laval, a vous présenter leur expérience.</a:t>
            </a:r>
          </a:p>
          <a:p>
            <a:endParaRPr lang="fr-FR" dirty="0"/>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21</a:t>
            </a:fld>
            <a:endParaRPr lang="fr-FR"/>
          </a:p>
        </p:txBody>
      </p:sp>
    </p:spTree>
    <p:extLst>
      <p:ext uri="{BB962C8B-B14F-4D97-AF65-F5344CB8AC3E}">
        <p14:creationId xmlns:p14="http://schemas.microsoft.com/office/powerpoint/2010/main" val="734326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atin typeface="Calibri" charset="0"/>
              </a:rPr>
              <a:t>Lorsqu’on intervient avec les clients aux prises avec un tr. dépressif ou un trouble anxieux, on est dans une course contre la montre. Je dirais même une course à relais contre la montre.</a:t>
            </a:r>
          </a:p>
          <a:p>
            <a:pPr eaLnBrk="1" hangingPunct="1">
              <a:spcBef>
                <a:spcPct val="0"/>
              </a:spcBef>
            </a:pPr>
            <a:r>
              <a:rPr lang="fr-CA">
                <a:latin typeface="Calibri" charset="0"/>
              </a:rPr>
              <a:t> </a:t>
            </a:r>
          </a:p>
          <a:p>
            <a:pPr eaLnBrk="1" hangingPunct="1">
              <a:spcBef>
                <a:spcPct val="0"/>
              </a:spcBef>
            </a:pPr>
            <a:r>
              <a:rPr lang="fr-CA">
                <a:latin typeface="Calibri" charset="0"/>
              </a:rPr>
              <a:t>Il a été démontré et nous, les intervenants, avons constaté que pour éviter les détériorations, l’atteinte plus ou moins grande de toutes les sphères de vie du client et surtout, la chronicisation, il est payant d’intervenir le plus tôt possible, de la meilleure façon possible.</a:t>
            </a:r>
          </a:p>
          <a:p>
            <a:pPr eaLnBrk="1" hangingPunct="1">
              <a:spcBef>
                <a:spcPct val="0"/>
              </a:spcBef>
            </a:pPr>
            <a:r>
              <a:rPr lang="fr-CA">
                <a:latin typeface="Calibri" charset="0"/>
              </a:rPr>
              <a:t> </a:t>
            </a:r>
          </a:p>
          <a:p>
            <a:pPr eaLnBrk="1" hangingPunct="1">
              <a:spcBef>
                <a:spcPct val="0"/>
              </a:spcBef>
            </a:pPr>
            <a:r>
              <a:rPr lang="fr-CA">
                <a:latin typeface="Calibri" charset="0"/>
              </a:rPr>
              <a:t>Notre implication dans le projet de recherche Cible-Qualité II n’a pas été un mariage arrangé, au contraire! Au CSSS Laval, avec la naissance d’un nouveau point de service est née une nouvelle équipe en Santé Mentale qui avait pour but de développer et mettre en pratique de nouvelles pratiques collaboratives auprès des clients ayant des maladies chroniques. À l’équipe de Santé Mentale 1</a:t>
            </a:r>
            <a:r>
              <a:rPr lang="fr-CA" baseline="30000">
                <a:latin typeface="Calibri" charset="0"/>
              </a:rPr>
              <a:t>e</a:t>
            </a:r>
            <a:r>
              <a:rPr lang="fr-CA">
                <a:latin typeface="Calibri" charset="0"/>
              </a:rPr>
              <a:t> ligne du CSSS Laval, on a vu, dans le modèle de soins de collaboration, une façon d’améliorer notre pratique pour aider les clients à se rétablir plus rapidement, pour voir d’autres clients et les aider à se rétablir plus rapidement, pour voir d’autres clients et les aider à se rétablir plus rapidement… cela s’appelle une meilleure accessibilité à des soins d’une meilleure qualité!</a:t>
            </a:r>
          </a:p>
        </p:txBody>
      </p:sp>
      <p:sp>
        <p:nvSpPr>
          <p:cNvPr id="593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A0AD73-B13B-1D44-B382-E131E41A1D93}" type="slidenum">
              <a:rPr lang="fr-FR">
                <a:latin typeface="Calibri" charset="0"/>
              </a:rPr>
              <a:pPr eaLnBrk="1" hangingPunct="1"/>
              <a:t>22</a:t>
            </a:fld>
            <a:endParaRPr lang="fr-FR">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atin typeface="Calibri" charset="0"/>
              </a:rPr>
              <a:t>Je suis Anne-Marie Caron, psychologue au sein de l’équipe Santé Mentale 1</a:t>
            </a:r>
            <a:r>
              <a:rPr lang="fr-CA" baseline="30000">
                <a:latin typeface="Calibri" charset="0"/>
              </a:rPr>
              <a:t>e</a:t>
            </a:r>
            <a:r>
              <a:rPr lang="fr-CA">
                <a:latin typeface="Calibri" charset="0"/>
              </a:rPr>
              <a:t> ligne du CSSS Laval. </a:t>
            </a:r>
          </a:p>
          <a:p>
            <a:pPr eaLnBrk="1" hangingPunct="1">
              <a:spcBef>
                <a:spcPct val="0"/>
              </a:spcBef>
            </a:pPr>
            <a:r>
              <a:rPr lang="fr-CA">
                <a:latin typeface="Calibri" charset="0"/>
              </a:rPr>
              <a:t>Je fais du suivi psychothérapeutique dans le cadre des soins de collaboration.</a:t>
            </a:r>
          </a:p>
          <a:p>
            <a:pPr eaLnBrk="1" hangingPunct="1">
              <a:spcBef>
                <a:spcPct val="0"/>
              </a:spcBef>
            </a:pPr>
            <a:r>
              <a:rPr lang="fr-CA">
                <a:latin typeface="Calibri" charset="0"/>
              </a:rPr>
              <a:t>Je travaille au sein d’une équipe composée d’une gestionnaire, coordonnatrice clinique, ASI, infirmière clinicienne, travailleurs sociaux, psychologues, ergothérapeute, psychoéducatrice, psychiatres répondants et un chargé de projet. Nous avions un médecin dans la composition de l’équipe à sa naissance. Hélas, il nous a quitté.</a:t>
            </a:r>
          </a:p>
          <a:p>
            <a:pPr eaLnBrk="1" hangingPunct="1">
              <a:spcBef>
                <a:spcPct val="0"/>
              </a:spcBef>
            </a:pPr>
            <a:r>
              <a:rPr lang="fr-CA">
                <a:latin typeface="Calibri" charset="0"/>
              </a:rPr>
              <a:t>La plupart des intervenants de notre équipe font également des évaluations dans le cadre du GASMA, la grande porte d’entrée des demandes pour des soins en santé mentale 1</a:t>
            </a:r>
            <a:r>
              <a:rPr lang="fr-CA" baseline="30000">
                <a:latin typeface="Calibri" charset="0"/>
              </a:rPr>
              <a:t>ère</a:t>
            </a:r>
            <a:r>
              <a:rPr lang="fr-CA">
                <a:latin typeface="Calibri" charset="0"/>
              </a:rPr>
              <a:t> et 2</a:t>
            </a:r>
            <a:r>
              <a:rPr lang="fr-CA" baseline="30000">
                <a:latin typeface="Calibri" charset="0"/>
              </a:rPr>
              <a:t>ème</a:t>
            </a:r>
            <a:r>
              <a:rPr lang="fr-CA">
                <a:latin typeface="Calibri" charset="0"/>
              </a:rPr>
              <a:t> ligne. </a:t>
            </a:r>
          </a:p>
          <a:p>
            <a:pPr eaLnBrk="1" hangingPunct="1">
              <a:spcBef>
                <a:spcPct val="0"/>
              </a:spcBef>
            </a:pPr>
            <a:r>
              <a:rPr lang="fr-CA">
                <a:latin typeface="Calibri" charset="0"/>
              </a:rPr>
              <a:t>Nous avons eu la chance, dans notre point de service, de participer à la recherche Cible-Qualité II. Notre pratique a été bonifiée par notre participation à la recherche. Je vous ai parlé d’une course à relais contre la montre, laissez-moi vous parler du relais : la grille de suivi systématique du client </a:t>
            </a:r>
            <a:r>
              <a:rPr lang="fr-CA" i="1">
                <a:latin typeface="Calibri" charset="0"/>
              </a:rPr>
              <a:t>«Informations cliniques sur le processus de soins»</a:t>
            </a:r>
            <a:r>
              <a:rPr lang="fr-CA">
                <a:latin typeface="Calibri" charset="0"/>
              </a:rPr>
              <a:t>. </a:t>
            </a:r>
          </a:p>
          <a:p>
            <a:pPr eaLnBrk="1" hangingPunct="1">
              <a:spcBef>
                <a:spcPct val="0"/>
              </a:spcBef>
            </a:pPr>
            <a:r>
              <a:rPr lang="fr-CA">
                <a:latin typeface="Calibri" charset="0"/>
              </a:rPr>
              <a:t>Son titre illustre bien notre vision des soins: c’est un processus, c’est dynamique, comme une course!</a:t>
            </a:r>
          </a:p>
        </p:txBody>
      </p:sp>
      <p:sp>
        <p:nvSpPr>
          <p:cNvPr id="604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C6A0EF-2AE9-8B4A-9B64-FFE877D180DE}" type="slidenum">
              <a:rPr lang="fr-FR">
                <a:latin typeface="Calibri" charset="0"/>
              </a:rPr>
              <a:pPr eaLnBrk="1" hangingPunct="1"/>
              <a:t>23</a:t>
            </a:fld>
            <a:endParaRPr lang="fr-FR">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atin typeface="Calibri" charset="0"/>
              </a:rPr>
              <a:t>La grille que nous utilisons a été modifiée car nous la trouvions trop longue. L’aspect visuel était important pour nous. Nous aimons le fait que notre grille tienne sur une page. De plus, les informations se retrouvant dans les rubriques enlevées de la grille peuvent tout à fait se retrouver dans la note de suivi, au dossier.</a:t>
            </a:r>
          </a:p>
          <a:p>
            <a:pPr eaLnBrk="1" hangingPunct="1">
              <a:spcBef>
                <a:spcPct val="0"/>
              </a:spcBef>
            </a:pPr>
            <a:r>
              <a:rPr lang="fr-CA">
                <a:latin typeface="Calibri" charset="0"/>
              </a:rPr>
              <a:t>Nous avons également modifié la grille afin qu’elle nous ressemble, pour la mettre à l’image de nos besoins en tant qu’équipe (la composition de l’équipe notamment) que pour les besoins des uasgers.</a:t>
            </a:r>
          </a:p>
          <a:p>
            <a:pPr eaLnBrk="1" hangingPunct="1">
              <a:spcBef>
                <a:spcPct val="0"/>
              </a:spcBef>
            </a:pPr>
            <a:endParaRPr lang="fr-CA">
              <a:latin typeface="Calibri" charset="0"/>
            </a:endParaRPr>
          </a:p>
          <a:p>
            <a:pPr eaLnBrk="1" hangingPunct="1">
              <a:spcBef>
                <a:spcPct val="0"/>
              </a:spcBef>
            </a:pPr>
            <a:r>
              <a:rPr lang="fr-CA">
                <a:latin typeface="Calibri" charset="0"/>
              </a:rPr>
              <a:t>Nous avons la chance de nous rencontrer à toutes les semaines en lien avec le projet de soins de collaboration. La grille fait partie des sujets abordés. La version actuelle n’est pas la première ni la dernière version. Nous nous assurons que la grille répond à nos besoins et nous nous questionnons beaucoup actuellement à ce sujet, par exemple, ous songeons à une façon d’introduire et d’utiliser la grille lors de nos présentations de cas, lors des rencontres d’équipe.</a:t>
            </a:r>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DD587C1-C11E-2446-ADA8-62BCF53B5B5D}" type="slidenum">
              <a:rPr lang="fr-FR">
                <a:latin typeface="Calibri" charset="0"/>
              </a:rPr>
              <a:pPr eaLnBrk="1" hangingPunct="1"/>
              <a:t>24</a:t>
            </a:fld>
            <a:endParaRPr lang="fr-FR">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pPr>
            <a:r>
              <a:rPr lang="fr-CA" b="1">
                <a:latin typeface="Calibri" charset="0"/>
              </a:rPr>
              <a:t>Quelles sont les grandes sections de la grille (ex. : Éducation au patient sur la dépression)?</a:t>
            </a:r>
            <a:endParaRPr lang="fr-CA">
              <a:latin typeface="Calibri" charset="0"/>
            </a:endParaRPr>
          </a:p>
          <a:p>
            <a:pPr eaLnBrk="1" hangingPunct="1">
              <a:spcBef>
                <a:spcPct val="0"/>
              </a:spcBef>
            </a:pPr>
            <a:r>
              <a:rPr lang="fr-CA">
                <a:latin typeface="Calibri" charset="0"/>
              </a:rPr>
              <a:t>Intervenant et modalité de la consultation: Qui a fait l’intervention et de quelle façon.</a:t>
            </a:r>
          </a:p>
          <a:p>
            <a:pPr eaLnBrk="1" hangingPunct="1">
              <a:spcBef>
                <a:spcPct val="0"/>
              </a:spcBef>
            </a:pPr>
            <a:r>
              <a:rPr lang="fr-CA">
                <a:latin typeface="Calibri" charset="0"/>
              </a:rPr>
              <a:t>Évaluations cliniques : dangerosité suicidaire, dépression, anxiété, fonctionnement. Donc toute la symptomatologie de la clientèle qui nous concerne y est objectivée à l’aide des questionnaires mentionnés.</a:t>
            </a:r>
          </a:p>
          <a:p>
            <a:pPr eaLnBrk="1" hangingPunct="1">
              <a:spcBef>
                <a:spcPct val="0"/>
              </a:spcBef>
            </a:pPr>
            <a:r>
              <a:rPr lang="fr-CA">
                <a:latin typeface="Calibri" charset="0"/>
              </a:rPr>
              <a:t>Éducation faite à l’usager au sujet de: Les interventions éducatives font partie des guides de bonnes pratiques visant le rétablissement des usagers en ce qui a trait au trouble dépressif et trouble anxieux. Ça pourrait aussi être à l’entourage…</a:t>
            </a:r>
          </a:p>
          <a:p>
            <a:pPr eaLnBrk="1" hangingPunct="1">
              <a:spcBef>
                <a:spcPct val="0"/>
              </a:spcBef>
            </a:pPr>
            <a:r>
              <a:rPr lang="fr-CA">
                <a:latin typeface="Calibri" charset="0"/>
              </a:rPr>
              <a:t>Interventions psychosociales ou psychologique de faible intensité et de haute intensité : exemple d’haute intensité: un usager pairé avec un thérapeute, une heure par semaine pour psychothérapie. Faible intensité: intervention dans l’optique d’un niveau de soins minimal pour un gain optimal. Interventions habituellement simples et brèves, offert par des prestataires de soins de diverses professions. Ex: suivi téléphonique.</a:t>
            </a:r>
          </a:p>
          <a:p>
            <a:pPr eaLnBrk="1" hangingPunct="1">
              <a:spcBef>
                <a:spcPct val="0"/>
              </a:spcBef>
            </a:pPr>
            <a:r>
              <a:rPr lang="fr-CA">
                <a:latin typeface="Calibri" charset="0"/>
              </a:rPr>
              <a:t>Traitement pharmacologique : noter les changements, mesurer l’efficacité, les effets secondaire, les ingrédients pour favoriser l’observance au traitement pharmaco.</a:t>
            </a:r>
          </a:p>
          <a:p>
            <a:pPr eaLnBrk="1" hangingPunct="1">
              <a:spcBef>
                <a:spcPct val="0"/>
              </a:spcBef>
            </a:pPr>
            <a:r>
              <a:rPr lang="fr-CA">
                <a:latin typeface="Calibri" charset="0"/>
              </a:rPr>
              <a:t>Clinicien consulté : un clinicien que le client ou l’intervenant consulte.</a:t>
            </a:r>
          </a:p>
          <a:p>
            <a:pPr eaLnBrk="1" hangingPunct="1">
              <a:spcBef>
                <a:spcPct val="0"/>
              </a:spcBef>
            </a:pPr>
            <a:r>
              <a:rPr lang="fr-CA" b="1">
                <a:latin typeface="Calibri" charset="0"/>
              </a:rPr>
              <a:t> </a:t>
            </a:r>
            <a:endParaRPr lang="fr-CA">
              <a:latin typeface="Calibri" charset="0"/>
            </a:endParaRPr>
          </a:p>
          <a:p>
            <a:pPr eaLnBrk="1" hangingPunct="1">
              <a:spcBef>
                <a:spcPct val="0"/>
              </a:spcBef>
            </a:pPr>
            <a:r>
              <a:rPr lang="fr-CA">
                <a:latin typeface="Calibri" charset="0"/>
              </a:rPr>
              <a:t>Nous aimerions inclure une rubrique en lien avec les choix ou les options qui sont présentés au client afin que nous soyons certains d’en faire un client-partenaire de son traitement vers le rétablissement.</a:t>
            </a:r>
          </a:p>
        </p:txBody>
      </p:sp>
      <p:sp>
        <p:nvSpPr>
          <p:cNvPr id="6246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4FBAD78-1F0D-EE43-9D34-B6843A4B8853}" type="slidenum">
              <a:rPr lang="fr-FR">
                <a:latin typeface="Calibri" charset="0"/>
              </a:rPr>
              <a:pPr eaLnBrk="1" hangingPunct="1"/>
              <a:t>25</a:t>
            </a:fld>
            <a:endParaRPr lang="fr-FR">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pPr>
            <a:r>
              <a:rPr lang="fr-CA" b="1">
                <a:latin typeface="Calibri" charset="0"/>
              </a:rPr>
              <a:t>Comment est-elle/serait-elle transmise aux autres intervenants impliqués dans le dossier (le cas échéant)</a:t>
            </a:r>
          </a:p>
          <a:p>
            <a:pPr eaLnBrk="1" hangingPunct="1">
              <a:spcBef>
                <a:spcPct val="0"/>
              </a:spcBef>
            </a:pPr>
            <a:r>
              <a:rPr lang="fr-CA">
                <a:latin typeface="Calibri" charset="0"/>
              </a:rPr>
              <a:t>Qu’est-ce qu’un gestionnaire de cas:</a:t>
            </a:r>
          </a:p>
          <a:p>
            <a:pPr eaLnBrk="1" hangingPunct="1">
              <a:spcBef>
                <a:spcPct val="0"/>
              </a:spcBef>
            </a:pPr>
            <a:endParaRPr lang="fr-CA">
              <a:latin typeface="Calibri" charset="0"/>
            </a:endParaRPr>
          </a:p>
          <a:p>
            <a:pPr eaLnBrk="1" hangingPunct="1">
              <a:spcBef>
                <a:spcPct val="0"/>
              </a:spcBef>
            </a:pPr>
            <a:r>
              <a:rPr lang="fr-CA">
                <a:latin typeface="Calibri" charset="0"/>
              </a:rPr>
              <a:t>Deux façons de faire : </a:t>
            </a:r>
          </a:p>
          <a:p>
            <a:pPr eaLnBrk="1" hangingPunct="1">
              <a:spcBef>
                <a:spcPct val="0"/>
              </a:spcBef>
            </a:pPr>
            <a:r>
              <a:rPr lang="fr-CA">
                <a:latin typeface="Calibri" charset="0"/>
              </a:rPr>
              <a:t>A) les gestionnaires de cas n’ont pas forcément les dossiers des usagers, surtout si ce dernier est suivi en attendant une évaluation en 2</a:t>
            </a:r>
            <a:r>
              <a:rPr lang="fr-CA" baseline="30000">
                <a:latin typeface="Calibri" charset="0"/>
              </a:rPr>
              <a:t>e</a:t>
            </a:r>
            <a:r>
              <a:rPr lang="fr-CA">
                <a:latin typeface="Calibri" charset="0"/>
              </a:rPr>
              <a:t> ligne. Alors les grilles sont compilées dans un cartable que tient le GC. </a:t>
            </a:r>
          </a:p>
          <a:p>
            <a:pPr eaLnBrk="1" hangingPunct="1">
              <a:spcBef>
                <a:spcPct val="0"/>
              </a:spcBef>
            </a:pPr>
            <a:r>
              <a:rPr lang="fr-CA">
                <a:latin typeface="Calibri" charset="0"/>
              </a:rPr>
              <a:t>B) Si l’usager est référé à un suivi actif en 1</a:t>
            </a:r>
            <a:r>
              <a:rPr lang="fr-CA" baseline="30000">
                <a:latin typeface="Calibri" charset="0"/>
              </a:rPr>
              <a:t>e</a:t>
            </a:r>
            <a:r>
              <a:rPr lang="fr-CA">
                <a:latin typeface="Calibri" charset="0"/>
              </a:rPr>
              <a:t> ligne et nécessite un GC ou un (ou plusieurs) intervenants, la grille est placée au dossier de l’usager. </a:t>
            </a:r>
          </a:p>
          <a:p>
            <a:pPr eaLnBrk="1" hangingPunct="1">
              <a:spcBef>
                <a:spcPct val="0"/>
              </a:spcBef>
            </a:pPr>
            <a:endParaRPr lang="fr-CA">
              <a:latin typeface="Calibri" charset="0"/>
            </a:endParaRPr>
          </a:p>
          <a:p>
            <a:pPr eaLnBrk="1" hangingPunct="1">
              <a:spcBef>
                <a:spcPct val="0"/>
              </a:spcBef>
            </a:pPr>
            <a:r>
              <a:rPr lang="fr-CA">
                <a:latin typeface="Calibri" charset="0"/>
              </a:rPr>
              <a:t>Le GC soutient les intervenants de l’équipe 1ère ligne en:</a:t>
            </a:r>
          </a:p>
          <a:p>
            <a:pPr eaLnBrk="1" hangingPunct="1">
              <a:spcBef>
                <a:spcPct val="0"/>
              </a:spcBef>
            </a:pPr>
            <a:r>
              <a:rPr lang="fr-CA">
                <a:latin typeface="Calibri" charset="0"/>
              </a:rPr>
              <a:t>Améliorant l’éducation à l’usager</a:t>
            </a:r>
          </a:p>
          <a:p>
            <a:pPr eaLnBrk="1" hangingPunct="1">
              <a:spcBef>
                <a:spcPct val="0"/>
              </a:spcBef>
            </a:pPr>
            <a:r>
              <a:rPr lang="fr-CA">
                <a:latin typeface="Calibri" charset="0"/>
              </a:rPr>
              <a:t>Motivant l’usager à participer à ses soins</a:t>
            </a:r>
          </a:p>
          <a:p>
            <a:pPr eaLnBrk="1" hangingPunct="1">
              <a:spcBef>
                <a:spcPct val="0"/>
              </a:spcBef>
            </a:pPr>
            <a:r>
              <a:rPr lang="fr-CA">
                <a:latin typeface="Calibri" charset="0"/>
              </a:rPr>
              <a:t>Assurant un suivi de la symptomatologie et de l’observance au traitement</a:t>
            </a:r>
          </a:p>
          <a:p>
            <a:pPr eaLnBrk="1" hangingPunct="1">
              <a:spcBef>
                <a:spcPct val="0"/>
              </a:spcBef>
            </a:pPr>
            <a:r>
              <a:rPr lang="fr-CA">
                <a:latin typeface="Calibri" charset="0"/>
              </a:rPr>
              <a:t>Facilitant des visites de suivi auprès du médecin.</a:t>
            </a:r>
          </a:p>
        </p:txBody>
      </p:sp>
      <p:sp>
        <p:nvSpPr>
          <p:cNvPr id="634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73C2215-7608-274C-AE89-D0A3B2F7FA28}" type="slidenum">
              <a:rPr lang="fr-FR">
                <a:latin typeface="Calibri" charset="0"/>
              </a:rPr>
              <a:pPr eaLnBrk="1" hangingPunct="1"/>
              <a:t>26</a:t>
            </a:fld>
            <a:endParaRPr lang="fr-FR">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pPr>
            <a:r>
              <a:rPr lang="fr-CA" b="1">
                <a:latin typeface="Calibri" charset="0"/>
              </a:rPr>
              <a:t>Quels indicateurs pouvez-vous avoir avec la grille de suivi</a:t>
            </a:r>
          </a:p>
          <a:p>
            <a:pPr lvl="1" eaLnBrk="1" hangingPunct="1">
              <a:spcBef>
                <a:spcPct val="0"/>
              </a:spcBef>
            </a:pPr>
            <a:endParaRPr lang="fr-CA" b="1">
              <a:latin typeface="Calibri" charset="0"/>
            </a:endParaRPr>
          </a:p>
          <a:p>
            <a:pPr lvl="1" eaLnBrk="1" hangingPunct="1">
              <a:spcBef>
                <a:spcPct val="0"/>
              </a:spcBef>
            </a:pPr>
            <a:r>
              <a:rPr lang="fr-CA">
                <a:latin typeface="Calibri" charset="0"/>
              </a:rPr>
              <a:t>Nous surveillons l’amélioration de l’état des clients à l’aide des questionnaires qui servent à objectiver les symptômes. </a:t>
            </a:r>
          </a:p>
          <a:p>
            <a:pPr lvl="1" eaLnBrk="1" hangingPunct="1">
              <a:spcBef>
                <a:spcPct val="0"/>
              </a:spcBef>
            </a:pPr>
            <a:r>
              <a:rPr lang="fr-CA">
                <a:latin typeface="Calibri" charset="0"/>
              </a:rPr>
              <a:t>Bien sûr, nous ne mettons jamais de côté notre jugement clinique, qui est notre outil numéro 1 lorsque nous intervenons auprès du client. </a:t>
            </a:r>
          </a:p>
          <a:p>
            <a:pPr lvl="1" eaLnBrk="1" hangingPunct="1">
              <a:spcBef>
                <a:spcPct val="0"/>
              </a:spcBef>
            </a:pPr>
            <a:r>
              <a:rPr lang="fr-CA">
                <a:latin typeface="Calibri" charset="0"/>
              </a:rPr>
              <a:t>Nous nous servons des questionnaires de façon quantitative (les scores, les résultats) mais aussi qualitative (nous discutons avec l’usager de la nature des Sx : leur évolution, changement…).</a:t>
            </a:r>
          </a:p>
        </p:txBody>
      </p:sp>
      <p:sp>
        <p:nvSpPr>
          <p:cNvPr id="645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D4FF985-1032-1444-AF35-772E5A570A5F}" type="slidenum">
              <a:rPr lang="fr-FR">
                <a:latin typeface="Calibri" charset="0"/>
              </a:rPr>
              <a:pPr eaLnBrk="1" hangingPunct="1"/>
              <a:t>27</a:t>
            </a:fld>
            <a:endParaRPr lang="fr-FR">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b="1">
                <a:latin typeface="Calibri" charset="0"/>
              </a:rPr>
              <a:t>Le contexte dans lequel vous avez débuté l’utilisation de l’outil</a:t>
            </a:r>
            <a:r>
              <a:rPr lang="fr-CA">
                <a:latin typeface="Calibri" charset="0"/>
              </a:rPr>
              <a:t> - </a:t>
            </a:r>
            <a:r>
              <a:rPr lang="fr-CA" b="1">
                <a:latin typeface="Calibri" charset="0"/>
              </a:rPr>
              <a:t>Comment s’est passée la mise en place de la grille [début] </a:t>
            </a:r>
          </a:p>
          <a:p>
            <a:pPr eaLnBrk="1" hangingPunct="1">
              <a:spcBef>
                <a:spcPct val="0"/>
              </a:spcBef>
            </a:pPr>
            <a:r>
              <a:rPr lang="fr-CA">
                <a:latin typeface="Calibri" charset="0"/>
              </a:rPr>
              <a:t>Il y a eu progression dans l’utilisation de l’outil. </a:t>
            </a:r>
          </a:p>
          <a:p>
            <a:pPr eaLnBrk="1" hangingPunct="1">
              <a:spcBef>
                <a:spcPct val="0"/>
              </a:spcBef>
            </a:pPr>
            <a:r>
              <a:rPr lang="fr-CA">
                <a:latin typeface="Calibri" charset="0"/>
              </a:rPr>
              <a:t>1</a:t>
            </a:r>
            <a:r>
              <a:rPr lang="fr-CA" baseline="30000">
                <a:latin typeface="Calibri" charset="0"/>
              </a:rPr>
              <a:t>ère</a:t>
            </a:r>
            <a:r>
              <a:rPr lang="fr-CA">
                <a:latin typeface="Calibri" charset="0"/>
              </a:rPr>
              <a:t> étape : Tout d’abord, la grille a introduite avec les patients référés par les deux médecins qui ont suivi la formation Cible-Qualité II avec nous. Ces médecins font partie de deux GMF sur le territoire de notre point de service, soit l’ouest de l’Île de Laval.</a:t>
            </a:r>
          </a:p>
          <a:p>
            <a:pPr eaLnBrk="1" hangingPunct="1">
              <a:spcBef>
                <a:spcPct val="0"/>
              </a:spcBef>
            </a:pPr>
            <a:r>
              <a:rPr lang="fr-CA">
                <a:latin typeface="Calibri" charset="0"/>
              </a:rPr>
              <a:t>2</a:t>
            </a:r>
            <a:r>
              <a:rPr lang="fr-CA" baseline="30000">
                <a:latin typeface="Calibri" charset="0"/>
              </a:rPr>
              <a:t>e</a:t>
            </a:r>
            <a:r>
              <a:rPr lang="fr-CA">
                <a:latin typeface="Calibri" charset="0"/>
              </a:rPr>
              <a:t> étape : L’utilisation de la grille a été étendue aux références de tous les médecins des deux GMF mentionnés précédemment.</a:t>
            </a:r>
          </a:p>
          <a:p>
            <a:pPr eaLnBrk="1" hangingPunct="1">
              <a:spcBef>
                <a:spcPct val="0"/>
              </a:spcBef>
            </a:pPr>
            <a:r>
              <a:rPr lang="fr-CA">
                <a:latin typeface="Calibri" charset="0"/>
              </a:rPr>
              <a:t>3</a:t>
            </a:r>
            <a:r>
              <a:rPr lang="fr-CA" baseline="30000">
                <a:latin typeface="Calibri" charset="0"/>
              </a:rPr>
              <a:t>e</a:t>
            </a:r>
            <a:r>
              <a:rPr lang="fr-CA">
                <a:latin typeface="Calibri" charset="0"/>
              </a:rPr>
              <a:t> étape : Utilisation de l’outil avec tous les médecins référents, qui accepte de dispenser les soins collaboration avec notre équipe. (Rubrique cochée sur le formulaire de référence ou questionnaire PHQ-9 complété avec le patient (au autre questionnaire) envoyé avec la référence). </a:t>
            </a:r>
          </a:p>
          <a:p>
            <a:pPr eaLnBrk="1" hangingPunct="1">
              <a:spcBef>
                <a:spcPct val="0"/>
              </a:spcBef>
            </a:pPr>
            <a:r>
              <a:rPr lang="fr-CA">
                <a:latin typeface="Calibri" charset="0"/>
              </a:rPr>
              <a:t>Clientèle aux prises avec un trouble dépressif et/ou trouble anxieux qui accepte un suivi à notre point de service.</a:t>
            </a:r>
          </a:p>
          <a:p>
            <a:pPr eaLnBrk="1" hangingPunct="1">
              <a:spcBef>
                <a:spcPct val="0"/>
              </a:spcBef>
            </a:pPr>
            <a:r>
              <a:rPr lang="fr-CA">
                <a:latin typeface="Calibri" charset="0"/>
              </a:rPr>
              <a:t>Tous les intervenants de l’équipe SM 1</a:t>
            </a:r>
            <a:r>
              <a:rPr lang="fr-CA" baseline="30000">
                <a:latin typeface="Calibri" charset="0"/>
              </a:rPr>
              <a:t>ère</a:t>
            </a:r>
            <a:r>
              <a:rPr lang="fr-CA">
                <a:latin typeface="Calibri" charset="0"/>
              </a:rPr>
              <a:t> ligne de notre point de service CISPLOI utilisent la grille avec les usagersqui répondent aux critères pour recevoir soins de collaboration et ce, peu importe leur niveau de soins requis dans la pyramide.</a:t>
            </a:r>
          </a:p>
          <a:p>
            <a:pPr eaLnBrk="1" hangingPunct="1">
              <a:spcBef>
                <a:spcPct val="0"/>
              </a:spcBef>
            </a:pPr>
            <a:r>
              <a:rPr lang="fr-CA">
                <a:latin typeface="Calibri" charset="0"/>
              </a:rPr>
              <a:t>Une colonne de la grille est complétée à chaque fois qu’une intervention est faite avec ou en lien avec un usager. Cela peut être un suivi systématique par téléphone, un fax envoyé au médecin ou une rencontre avec l’usager. Ce n’est pas la grille qui est partagée aux intervenants externe actuellement (plutôt questionnaires et PI), mais nous croyons que cela serait très pertinent. Nous y réfléchissons très sérieusement. Il est à noter que nous faisons actuellement des tests pour utiliser la grille avec d’autres clientèles nécessitant une forme de soins de collaboration (qq personnes ayant un trouble de la personnalité). </a:t>
            </a:r>
          </a:p>
        </p:txBody>
      </p:sp>
      <p:sp>
        <p:nvSpPr>
          <p:cNvPr id="655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D0F0026-E394-2B4B-A300-185EE0AE0582}" type="slidenum">
              <a:rPr lang="fr-FR">
                <a:latin typeface="Calibri" charset="0"/>
              </a:rPr>
              <a:pPr eaLnBrk="1" hangingPunct="1"/>
              <a:t>28</a:t>
            </a:fld>
            <a:endParaRPr lang="fr-FR">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u="sng">
                <a:latin typeface="Calibri" charset="0"/>
              </a:rPr>
              <a:t>Défi 1</a:t>
            </a:r>
            <a:r>
              <a:rPr lang="fr-CA">
                <a:latin typeface="Calibri" charset="0"/>
              </a:rPr>
              <a:t> : «Encore un document à compléter!»</a:t>
            </a:r>
          </a:p>
          <a:p>
            <a:pPr eaLnBrk="1" hangingPunct="1">
              <a:spcBef>
                <a:spcPct val="0"/>
              </a:spcBef>
            </a:pPr>
            <a:r>
              <a:rPr lang="fr-CA">
                <a:latin typeface="Calibri" charset="0"/>
              </a:rPr>
              <a:t>Lorsqu’on travaille au sein d’un CSSS ou de toute autre institution, on a beaucoup de papiers à remplir pour être conforme aux archives, aux normes institutionnelles et à nos ordres professionnels respectifs.</a:t>
            </a:r>
          </a:p>
          <a:p>
            <a:pPr eaLnBrk="1" hangingPunct="1">
              <a:spcBef>
                <a:spcPct val="0"/>
              </a:spcBef>
            </a:pPr>
            <a:r>
              <a:rPr lang="fr-CA" u="sng">
                <a:latin typeface="Calibri" charset="0"/>
              </a:rPr>
              <a:t>Ce qui motive à persister</a:t>
            </a:r>
            <a:r>
              <a:rPr lang="fr-CA">
                <a:latin typeface="Calibri" charset="0"/>
              </a:rPr>
              <a:t> : penser à plus grand que «sa partie». Se souvenir que compléter le document aide nos collaborateurs et nos usagers à prendre leur place qui leur est propre. Nous savons ce qui a déjà été fait, ce qui reste à faire.  Comme on pense en fonction de «trouble chronique et d’épisodes de soins», nous croyons que les prochains intervenants à rouvrir un nouvel épisode de service sera avantagé d’avoir autant d’informations compilés au sujet de ce qui a contribué au rétablissement d’un usager.</a:t>
            </a:r>
          </a:p>
          <a:p>
            <a:pPr eaLnBrk="1" hangingPunct="1">
              <a:spcBef>
                <a:spcPct val="0"/>
              </a:spcBef>
            </a:pPr>
            <a:endParaRPr lang="fr-CA">
              <a:latin typeface="Calibri" charset="0"/>
            </a:endParaRPr>
          </a:p>
          <a:p>
            <a:pPr eaLnBrk="1" hangingPunct="1">
              <a:spcBef>
                <a:spcPct val="0"/>
              </a:spcBef>
            </a:pPr>
            <a:r>
              <a:rPr lang="fr-CA" u="sng">
                <a:latin typeface="Calibri" charset="0"/>
              </a:rPr>
              <a:t>Défi 2</a:t>
            </a:r>
            <a:r>
              <a:rPr lang="fr-CA">
                <a:latin typeface="Calibri" charset="0"/>
              </a:rPr>
              <a:t> : «Rigueur, rigueur, rigueur!»</a:t>
            </a:r>
          </a:p>
          <a:p>
            <a:pPr eaLnBrk="1" hangingPunct="1">
              <a:spcBef>
                <a:spcPct val="0"/>
              </a:spcBef>
            </a:pPr>
            <a:r>
              <a:rPr lang="fr-CA">
                <a:latin typeface="Calibri" charset="0"/>
              </a:rPr>
              <a:t>Pour être pleinement utile, on doit jeter un œil avant chaque rencontre avec l’usager .Compléter la grille le plus rapidement possible après l’intervention avec l’usager. Cela semble être l’évidence, laissez-moi vous parler rapidement d’une journée au CLSC.</a:t>
            </a:r>
          </a:p>
          <a:p>
            <a:pPr eaLnBrk="1" hangingPunct="1">
              <a:spcBef>
                <a:spcPct val="0"/>
              </a:spcBef>
            </a:pPr>
            <a:r>
              <a:rPr lang="fr-CA">
                <a:latin typeface="Calibri" charset="0"/>
              </a:rPr>
              <a:t> </a:t>
            </a:r>
            <a:r>
              <a:rPr lang="fr-CA" u="sng">
                <a:latin typeface="Calibri" charset="0"/>
              </a:rPr>
              <a:t>Ce qui motive à persister</a:t>
            </a:r>
            <a:r>
              <a:rPr lang="fr-CA">
                <a:latin typeface="Calibri" charset="0"/>
              </a:rPr>
              <a:t> : Notre rigueur dans l’utilisation de la grille augmente notre efficacité comme équipe d’intervention auprès de l’usager= le client est impliqué plus rapidement = nous voyons plus rapidement ce qui fonctionne et ce qui ne fonctionne pas auprès du client= augmentation des chances de voir l’usager se rétablir plus rapidement = congé = voir davantage de personnes souffrantes plus rapidement = meilleure accessibilité pour la clientèle.</a:t>
            </a:r>
          </a:p>
          <a:p>
            <a:pPr eaLnBrk="1" hangingPunct="1">
              <a:spcBef>
                <a:spcPct val="0"/>
              </a:spcBef>
            </a:pPr>
            <a:r>
              <a:rPr lang="fr-CA" u="sng">
                <a:latin typeface="Calibri" charset="0"/>
              </a:rPr>
              <a:t>Défi 3 :</a:t>
            </a:r>
            <a:r>
              <a:rPr lang="fr-CA">
                <a:latin typeface="Calibri" charset="0"/>
              </a:rPr>
              <a:t> «Les partenaires externes ne peuvent pas compléter leur colonne».</a:t>
            </a:r>
          </a:p>
          <a:p>
            <a:pPr eaLnBrk="1" hangingPunct="1">
              <a:spcBef>
                <a:spcPct val="0"/>
              </a:spcBef>
            </a:pPr>
            <a:r>
              <a:rPr lang="fr-CA">
                <a:latin typeface="Calibri" charset="0"/>
              </a:rPr>
              <a:t>Non. On n’est pas rendu là. Et cela est une limite réelle à la collaboration efficiente «des deux côtés». L’info circule mieux à l’interne, de l’interne vers l’externe que de l’externe vers l’interne.</a:t>
            </a:r>
          </a:p>
          <a:p>
            <a:pPr eaLnBrk="1" hangingPunct="1">
              <a:spcBef>
                <a:spcPct val="0"/>
              </a:spcBef>
            </a:pPr>
            <a:r>
              <a:rPr lang="fr-CA" u="sng">
                <a:latin typeface="Calibri" charset="0"/>
              </a:rPr>
              <a:t>Ce qui motive à persister</a:t>
            </a:r>
            <a:r>
              <a:rPr lang="fr-CA">
                <a:latin typeface="Calibri" charset="0"/>
              </a:rPr>
              <a:t> : L’ESPOIR!!! Les dossiers communs informatisés arriveront peut-être avant que nous allions sur Mars! Cela nous pousse à être créatifs afin de bien transmettre et surtout, recevoir les infos.</a:t>
            </a:r>
          </a:p>
          <a:p>
            <a:pPr eaLnBrk="1" hangingPunct="1">
              <a:spcBef>
                <a:spcPct val="0"/>
              </a:spcBef>
            </a:pPr>
            <a:endParaRPr lang="fr-CA">
              <a:latin typeface="Calibri" charset="0"/>
            </a:endParaRPr>
          </a:p>
        </p:txBody>
      </p:sp>
      <p:sp>
        <p:nvSpPr>
          <p:cNvPr id="665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55A006-5982-E445-BE8E-6AAFBEB50696}" type="slidenum">
              <a:rPr lang="fr-FR">
                <a:latin typeface="Calibri" charset="0"/>
              </a:rPr>
              <a:pPr eaLnBrk="1" hangingPunct="1"/>
              <a:t>30</a:t>
            </a:fld>
            <a:endParaRPr lang="fr-FR">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L’objectif d’aujourd’hui est de vous présenter une expérience d’implantation d’un système d’information clinique dans 6</a:t>
            </a:r>
            <a:r>
              <a:rPr lang="fr-FR" baseline="0" dirty="0" smtClean="0"/>
              <a:t> CSSS.</a:t>
            </a:r>
            <a:endParaRPr lang="fr-FR" dirty="0"/>
          </a:p>
        </p:txBody>
      </p:sp>
      <p:sp>
        <p:nvSpPr>
          <p:cNvPr id="4" name="Espace réservé du numéro de diapositive 3"/>
          <p:cNvSpPr>
            <a:spLocks noGrp="1"/>
          </p:cNvSpPr>
          <p:nvPr>
            <p:ph type="sldNum" sz="quarter" idx="10"/>
          </p:nvPr>
        </p:nvSpPr>
        <p:spPr/>
        <p:txBody>
          <a:bodyPr/>
          <a:lstStyle/>
          <a:p>
            <a:pPr>
              <a:defRPr/>
            </a:pPr>
            <a:fld id="{3BBF245A-CDEA-46E5-9A15-6FA61438CAE8}"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b="1">
                <a:latin typeface="Calibri" charset="0"/>
              </a:rPr>
              <a:t>Intervenants :</a:t>
            </a:r>
            <a:endParaRPr lang="fr-CA">
              <a:latin typeface="Calibri" charset="0"/>
            </a:endParaRPr>
          </a:p>
          <a:p>
            <a:pPr eaLnBrk="1" hangingPunct="1">
              <a:spcBef>
                <a:spcPct val="0"/>
              </a:spcBef>
            </a:pPr>
            <a:r>
              <a:rPr lang="fr-CA">
                <a:latin typeface="Calibri" charset="0"/>
              </a:rPr>
              <a:t>Outil collaboratif visuel simple, concret, synthétique. (il sert à synthétiser les informations) : où en est l’usager dans sa symptomatologie, son rétablissement? Qu’est ce qui a été fait? Que reste-t-il à faire?</a:t>
            </a:r>
          </a:p>
          <a:p>
            <a:pPr eaLnBrk="1" hangingPunct="1">
              <a:spcBef>
                <a:spcPct val="0"/>
              </a:spcBef>
            </a:pPr>
            <a:endParaRPr lang="fr-CA">
              <a:latin typeface="Calibri" charset="0"/>
            </a:endParaRPr>
          </a:p>
          <a:p>
            <a:pPr eaLnBrk="1" hangingPunct="1">
              <a:spcBef>
                <a:spcPct val="0"/>
              </a:spcBef>
            </a:pPr>
            <a:r>
              <a:rPr lang="fr-CA">
                <a:latin typeface="Calibri" charset="0"/>
              </a:rPr>
              <a:t>Il permet l’évaluation de la progression de l’usager en continu, ce qui nous permet de nous ajuster plus rapidement que si nous utilisions seulement un PI ré-évalué au 5-10 rencontres.</a:t>
            </a:r>
          </a:p>
          <a:p>
            <a:pPr eaLnBrk="1" hangingPunct="1">
              <a:spcBef>
                <a:spcPct val="0"/>
              </a:spcBef>
            </a:pPr>
            <a:endParaRPr lang="fr-CA">
              <a:latin typeface="Calibri" charset="0"/>
            </a:endParaRPr>
          </a:p>
          <a:p>
            <a:pPr eaLnBrk="1" hangingPunct="1">
              <a:spcBef>
                <a:spcPct val="0"/>
              </a:spcBef>
            </a:pPr>
            <a:r>
              <a:rPr lang="fr-CA">
                <a:latin typeface="Calibri" charset="0"/>
              </a:rPr>
              <a:t>La grille sert également d’aide mémoire clinique pour être «conforme» aux guides de bonnes pratiques (Quand devons-nous compléter un nouveau questionnaire? Le faire suivre à un partenaire? Devrions-nous passer à un autre niveau de soin?).</a:t>
            </a:r>
          </a:p>
          <a:p>
            <a:pPr eaLnBrk="1" hangingPunct="1">
              <a:spcBef>
                <a:spcPct val="0"/>
              </a:spcBef>
            </a:pPr>
            <a:endParaRPr lang="fr-CA">
              <a:latin typeface="Calibri" charset="0"/>
            </a:endParaRPr>
          </a:p>
          <a:p>
            <a:pPr eaLnBrk="1" hangingPunct="1">
              <a:spcBef>
                <a:spcPct val="0"/>
              </a:spcBef>
            </a:pPr>
            <a:r>
              <a:rPr lang="fr-CA">
                <a:latin typeface="Calibri" charset="0"/>
              </a:rPr>
              <a:t>Outil qui favorise grandement la cohésion de l’équipe, favorise l’utilisation d’un langage commun tout en gardant nos spécificités professionnelles : on parle donc d’une meilleure collaboration interdisciplinaire.</a:t>
            </a:r>
          </a:p>
          <a:p>
            <a:pPr eaLnBrk="1" hangingPunct="1">
              <a:spcBef>
                <a:spcPct val="0"/>
              </a:spcBef>
            </a:pPr>
            <a:endParaRPr lang="fr-CA">
              <a:latin typeface="Calibri" charset="0"/>
            </a:endParaRPr>
          </a:p>
        </p:txBody>
      </p:sp>
      <p:sp>
        <p:nvSpPr>
          <p:cNvPr id="675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71BA54-3B76-CC48-A1DA-DDEB70B57545}" type="slidenum">
              <a:rPr lang="fr-FR">
                <a:latin typeface="Calibri" charset="0"/>
              </a:rPr>
              <a:pPr eaLnBrk="1" hangingPunct="1"/>
              <a:t>31</a:t>
            </a:fld>
            <a:endParaRPr lang="fr-FR">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b="1">
                <a:latin typeface="Calibri" charset="0"/>
              </a:rPr>
              <a:t>Patients :</a:t>
            </a:r>
            <a:endParaRPr lang="fr-CA">
              <a:latin typeface="Calibri" charset="0"/>
            </a:endParaRPr>
          </a:p>
          <a:p>
            <a:pPr eaLnBrk="1" hangingPunct="1">
              <a:spcBef>
                <a:spcPct val="0"/>
              </a:spcBef>
            </a:pPr>
            <a:r>
              <a:rPr lang="fr-CA">
                <a:latin typeface="Calibri" charset="0"/>
              </a:rPr>
              <a:t>Favorise la collaboration de l’usager comme partenaire dans les choix à faire concernant son rétablissement. Une pratique qui favorise l’inclusion, le respect.</a:t>
            </a:r>
          </a:p>
          <a:p>
            <a:pPr eaLnBrk="1" hangingPunct="1">
              <a:spcBef>
                <a:spcPct val="0"/>
              </a:spcBef>
            </a:pPr>
            <a:r>
              <a:rPr lang="fr-CA">
                <a:latin typeface="Calibri" charset="0"/>
              </a:rPr>
              <a:t>Lui assure une mise en œuvre des bonnes pratiques pour l’aider à son rétablissement.</a:t>
            </a:r>
          </a:p>
          <a:p>
            <a:pPr eaLnBrk="1" hangingPunct="1">
              <a:spcBef>
                <a:spcPct val="0"/>
              </a:spcBef>
            </a:pPr>
            <a:r>
              <a:rPr lang="fr-CA">
                <a:latin typeface="Calibri" charset="0"/>
              </a:rPr>
              <a:t>Un usager qui voit que tous les partenaires sont en communication (autant les partenaires internes qu’externes) sent qu’il est entouré de façon cohérente et constante, augment le sentiment de sécurité et confiance envers l’équipe et les soins.</a:t>
            </a:r>
          </a:p>
          <a:p>
            <a:pPr eaLnBrk="1" hangingPunct="1">
              <a:spcBef>
                <a:spcPct val="0"/>
              </a:spcBef>
            </a:pPr>
            <a:endParaRPr lang="fr-CA">
              <a:latin typeface="Calibri" charset="0"/>
            </a:endParaRPr>
          </a:p>
          <a:p>
            <a:pPr eaLnBrk="1" hangingPunct="1">
              <a:spcBef>
                <a:spcPct val="0"/>
              </a:spcBef>
            </a:pPr>
            <a:r>
              <a:rPr lang="fr-CA" b="1">
                <a:latin typeface="Calibri" charset="0"/>
              </a:rPr>
              <a:t>Partenaires :</a:t>
            </a:r>
            <a:endParaRPr lang="fr-CA">
              <a:latin typeface="Calibri" charset="0"/>
            </a:endParaRPr>
          </a:p>
          <a:p>
            <a:pPr eaLnBrk="1" hangingPunct="1">
              <a:spcBef>
                <a:spcPct val="0"/>
              </a:spcBef>
            </a:pPr>
            <a:r>
              <a:rPr lang="fr-CA">
                <a:latin typeface="Calibri" charset="0"/>
              </a:rPr>
              <a:t>Les partenaires externes se sentent moins seuls à être responsables de la sécurité et du rétablissement de l’usager. La grille permet de systématiser le partage des informations aux partenaires externes, leur meilleure inclusion pour s’assurer de soins de collaboration en interdisciplinarité.</a:t>
            </a:r>
          </a:p>
          <a:p>
            <a:pPr eaLnBrk="1" hangingPunct="1">
              <a:spcBef>
                <a:spcPct val="0"/>
              </a:spcBef>
            </a:pPr>
            <a:endParaRPr lang="fr-CA">
              <a:latin typeface="Calibri" charset="0"/>
            </a:endParaRPr>
          </a:p>
        </p:txBody>
      </p:sp>
      <p:sp>
        <p:nvSpPr>
          <p:cNvPr id="686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6C3F48-C538-724A-8A56-C6575874C784}" type="slidenum">
              <a:rPr lang="fr-FR">
                <a:latin typeface="Calibri" charset="0"/>
              </a:rPr>
              <a:pPr eaLnBrk="1" hangingPunct="1"/>
              <a:t>32</a:t>
            </a:fld>
            <a:endParaRPr lang="fr-FR">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atin typeface="Calibri" charset="0"/>
              </a:rPr>
              <a:t>Pour toutes les raisons mentionnées précédemment, l’équipe Santé Mentale 1ère ligne du CISPLOI dressons un bilan positif de l’utilisation de la grille de suivi systématique </a:t>
            </a:r>
            <a:r>
              <a:rPr lang="fr-CA" i="1">
                <a:latin typeface="Calibri" charset="0"/>
              </a:rPr>
              <a:t>Informations cliniques sur le processus de soins</a:t>
            </a:r>
            <a:r>
              <a:rPr lang="fr-CA">
                <a:latin typeface="Calibri" charset="0"/>
              </a:rPr>
              <a:t>. </a:t>
            </a:r>
          </a:p>
          <a:p>
            <a:pPr eaLnBrk="1" hangingPunct="1">
              <a:spcBef>
                <a:spcPct val="0"/>
              </a:spcBef>
            </a:pPr>
            <a:r>
              <a:rPr lang="fr-CA">
                <a:latin typeface="Calibri" charset="0"/>
              </a:rPr>
              <a:t>Nous croyons que nous sortons vainqueur de la course à relais du rétablissement. Nous incluons l’usager dans le «nous».</a:t>
            </a:r>
          </a:p>
          <a:p>
            <a:pPr eaLnBrk="1" hangingPunct="1">
              <a:spcBef>
                <a:spcPct val="0"/>
              </a:spcBef>
            </a:pPr>
            <a:r>
              <a:rPr lang="fr-CA">
                <a:latin typeface="Calibri" charset="0"/>
              </a:rPr>
              <a:t>C’est un outil qui est retenu et entériné par les membres de l’équipe et notre gestionnaire. </a:t>
            </a:r>
          </a:p>
          <a:p>
            <a:pPr eaLnBrk="1" hangingPunct="1">
              <a:spcBef>
                <a:spcPct val="0"/>
              </a:spcBef>
            </a:pPr>
            <a:r>
              <a:rPr lang="fr-CA">
                <a:latin typeface="Calibri" charset="0"/>
              </a:rPr>
              <a:t>Nous voulons en faire un modèle de pratique régional et c’est  là que réside notre prochain défi que nous relèverons avec enthousiasme.</a:t>
            </a:r>
          </a:p>
          <a:p>
            <a:pPr eaLnBrk="1" hangingPunct="1">
              <a:spcBef>
                <a:spcPct val="0"/>
              </a:spcBef>
            </a:pPr>
            <a:endParaRPr lang="fr-CA">
              <a:latin typeface="Calibri" charset="0"/>
            </a:endParaRPr>
          </a:p>
          <a:p>
            <a:pPr eaLnBrk="1" hangingPunct="1">
              <a:spcBef>
                <a:spcPct val="0"/>
              </a:spcBef>
            </a:pPr>
            <a:r>
              <a:rPr lang="fr-CA">
                <a:latin typeface="Calibri" charset="0"/>
              </a:rPr>
              <a:t>Merci à la motivée et motivante équipe SM 1ère ligne du CISPLOI, Denis notre chargé de projet.</a:t>
            </a:r>
          </a:p>
          <a:p>
            <a:pPr eaLnBrk="1" hangingPunct="1">
              <a:spcBef>
                <a:spcPct val="0"/>
              </a:spcBef>
            </a:pPr>
            <a:r>
              <a:rPr lang="fr-CA">
                <a:latin typeface="Calibri" charset="0"/>
              </a:rPr>
              <a:t>Un gros merci à la toute l’équipe CQ-II, particulièrement AM-Cloutier et Hélène Brouillet pour leur intelligence et enthousiasme grimpants, qui nous inspire.</a:t>
            </a:r>
          </a:p>
        </p:txBody>
      </p:sp>
      <p:sp>
        <p:nvSpPr>
          <p:cNvPr id="696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3603" eaLnBrk="0" hangingPunct="0">
              <a:defRPr>
                <a:solidFill>
                  <a:schemeClr val="tx1"/>
                </a:solidFill>
                <a:latin typeface="Arial" charset="0"/>
                <a:ea typeface="ＭＳ Ｐゴシック" charset="0"/>
                <a:cs typeface="ＭＳ Ｐゴシック" charset="0"/>
              </a:defRPr>
            </a:lvl1pPr>
            <a:lvl2pPr marL="724525" indent="-278663" defTabSz="453603" eaLnBrk="0" hangingPunct="0">
              <a:defRPr>
                <a:solidFill>
                  <a:schemeClr val="tx1"/>
                </a:solidFill>
                <a:latin typeface="Arial" charset="0"/>
                <a:ea typeface="ＭＳ Ｐゴシック" charset="0"/>
              </a:defRPr>
            </a:lvl2pPr>
            <a:lvl3pPr marL="1114654" indent="-222931" defTabSz="453603" eaLnBrk="0" hangingPunct="0">
              <a:defRPr>
                <a:solidFill>
                  <a:schemeClr val="tx1"/>
                </a:solidFill>
                <a:latin typeface="Arial" charset="0"/>
                <a:ea typeface="ＭＳ Ｐゴシック" charset="0"/>
              </a:defRPr>
            </a:lvl3pPr>
            <a:lvl4pPr marL="1560515" indent="-222931" defTabSz="453603" eaLnBrk="0" hangingPunct="0">
              <a:defRPr>
                <a:solidFill>
                  <a:schemeClr val="tx1"/>
                </a:solidFill>
                <a:latin typeface="Arial" charset="0"/>
                <a:ea typeface="ＭＳ Ｐゴシック" charset="0"/>
              </a:defRPr>
            </a:lvl4pPr>
            <a:lvl5pPr marL="2006376" indent="-222931" defTabSz="453603" eaLnBrk="0" hangingPunct="0">
              <a:defRPr>
                <a:solidFill>
                  <a:schemeClr val="tx1"/>
                </a:solidFill>
                <a:latin typeface="Arial" charset="0"/>
                <a:ea typeface="ＭＳ Ｐゴシック" charset="0"/>
              </a:defRPr>
            </a:lvl5pPr>
            <a:lvl6pPr marL="2452238" indent="-222931" defTabSz="453603" eaLnBrk="0" fontAlgn="base" hangingPunct="0">
              <a:spcBef>
                <a:spcPct val="0"/>
              </a:spcBef>
              <a:spcAft>
                <a:spcPct val="0"/>
              </a:spcAft>
              <a:defRPr>
                <a:solidFill>
                  <a:schemeClr val="tx1"/>
                </a:solidFill>
                <a:latin typeface="Arial" charset="0"/>
                <a:ea typeface="ＭＳ Ｐゴシック" charset="0"/>
              </a:defRPr>
            </a:lvl6pPr>
            <a:lvl7pPr marL="2898099" indent="-222931" defTabSz="453603" eaLnBrk="0" fontAlgn="base" hangingPunct="0">
              <a:spcBef>
                <a:spcPct val="0"/>
              </a:spcBef>
              <a:spcAft>
                <a:spcPct val="0"/>
              </a:spcAft>
              <a:defRPr>
                <a:solidFill>
                  <a:schemeClr val="tx1"/>
                </a:solidFill>
                <a:latin typeface="Arial" charset="0"/>
                <a:ea typeface="ＭＳ Ｐゴシック" charset="0"/>
              </a:defRPr>
            </a:lvl7pPr>
            <a:lvl8pPr marL="3343961" indent="-222931" defTabSz="453603" eaLnBrk="0" fontAlgn="base" hangingPunct="0">
              <a:spcBef>
                <a:spcPct val="0"/>
              </a:spcBef>
              <a:spcAft>
                <a:spcPct val="0"/>
              </a:spcAft>
              <a:defRPr>
                <a:solidFill>
                  <a:schemeClr val="tx1"/>
                </a:solidFill>
                <a:latin typeface="Arial" charset="0"/>
                <a:ea typeface="ＭＳ Ｐゴシック" charset="0"/>
              </a:defRPr>
            </a:lvl8pPr>
            <a:lvl9pPr marL="3789822" indent="-222931" defTabSz="45360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9DE59E-191E-1346-9223-058C3880F622}" type="slidenum">
              <a:rPr lang="fr-FR">
                <a:latin typeface="Calibri" charset="0"/>
              </a:rPr>
              <a:pPr eaLnBrk="1" hangingPunct="1"/>
              <a:t>33</a:t>
            </a:fld>
            <a:endParaRPr lang="fr-FR">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CA">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Aujourd’hui,</a:t>
            </a:r>
            <a:r>
              <a:rPr lang="fr-FR" sz="1200" kern="1200" baseline="0" dirty="0" smtClean="0">
                <a:solidFill>
                  <a:schemeClr val="tx1"/>
                </a:solidFill>
                <a:latin typeface="+mn-lt"/>
                <a:ea typeface="+mn-ea"/>
                <a:cs typeface="+mn-cs"/>
              </a:rPr>
              <a:t> les deux milieux qui ont mis en place un système d’information clinique vous présenterons leur outil et leur expérience.</a:t>
            </a:r>
          </a:p>
          <a:p>
            <a:endParaRPr lang="fr-FR" dirty="0"/>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35</a:t>
            </a:fld>
            <a:endParaRPr lang="fr-FR"/>
          </a:p>
        </p:txBody>
      </p:sp>
    </p:spTree>
    <p:extLst>
      <p:ext uri="{BB962C8B-B14F-4D97-AF65-F5344CB8AC3E}">
        <p14:creationId xmlns:p14="http://schemas.microsoft.com/office/powerpoint/2010/main" val="285522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a:ln/>
        </p:spPr>
      </p:sp>
      <p:sp>
        <p:nvSpPr>
          <p:cNvPr id="50178" name="Espace réservé des commentaires 2"/>
          <p:cNvSpPr>
            <a:spLocks noGrp="1"/>
          </p:cNvSpPr>
          <p:nvPr>
            <p:ph type="body" idx="1"/>
          </p:nvPr>
        </p:nvSpPr>
        <p:spPr>
          <a:noFill/>
          <a:ln/>
        </p:spPr>
        <p:txBody>
          <a:bodyPr/>
          <a:lstStyle/>
          <a:p>
            <a:r>
              <a:rPr lang="fr-CA" dirty="0" smtClean="0">
                <a:latin typeface="Arial" pitchFamily="34" charset="0"/>
                <a:ea typeface="ＭＳ Ｐゴシック" pitchFamily="34" charset="-128"/>
              </a:rPr>
              <a:t>L’utilisation d’outils d’évaluation,</a:t>
            </a:r>
            <a:r>
              <a:rPr lang="fr-CA" baseline="0" dirty="0" smtClean="0">
                <a:latin typeface="Arial" pitchFamily="34" charset="0"/>
                <a:ea typeface="ＭＳ Ｐゴシック" pitchFamily="34" charset="-128"/>
              </a:rPr>
              <a:t> comme le PHQ9, le GAD7 et le questionnaire d’évaluation du fonctionnement de </a:t>
            </a:r>
            <a:r>
              <a:rPr lang="fr-CA" baseline="0" dirty="0" err="1" smtClean="0">
                <a:latin typeface="Arial" pitchFamily="34" charset="0"/>
                <a:ea typeface="ＭＳ Ｐゴシック" pitchFamily="34" charset="-128"/>
              </a:rPr>
              <a:t>Sheehan</a:t>
            </a:r>
            <a:r>
              <a:rPr lang="fr-CA" baseline="0" dirty="0" smtClean="0">
                <a:latin typeface="Arial" pitchFamily="34" charset="0"/>
                <a:ea typeface="ＭＳ Ｐゴシック" pitchFamily="34" charset="-128"/>
              </a:rPr>
              <a:t> </a:t>
            </a:r>
            <a:r>
              <a:rPr lang="fr-CA" dirty="0" smtClean="0">
                <a:latin typeface="Arial" pitchFamily="34" charset="0"/>
                <a:ea typeface="ＭＳ Ｐゴシック" pitchFamily="34" charset="-128"/>
              </a:rPr>
              <a:t>est recommandée pour faire les évaluations cliniques requises et d’assurer le suivi continu.</a:t>
            </a:r>
          </a:p>
          <a:p>
            <a:endParaRPr lang="fr-CA" dirty="0" smtClean="0">
              <a:latin typeface="Arial" pitchFamily="34" charset="0"/>
              <a:ea typeface="ＭＳ Ｐゴシック" pitchFamily="34" charset="-128"/>
            </a:endParaRPr>
          </a:p>
          <a:p>
            <a:r>
              <a:rPr lang="fr-CA" b="1" dirty="0" smtClean="0">
                <a:latin typeface="Arial" pitchFamily="34" charset="0"/>
                <a:ea typeface="ＭＳ Ｐゴシック" pitchFamily="34" charset="-128"/>
              </a:rPr>
              <a:t>OUI Mais plus loin</a:t>
            </a:r>
            <a:r>
              <a:rPr lang="fr-CA" b="1" baseline="0" dirty="0" smtClean="0">
                <a:latin typeface="Arial" pitchFamily="34" charset="0"/>
                <a:ea typeface="ＭＳ Ｐゴシック" pitchFamily="34" charset="-128"/>
              </a:rPr>
              <a:t> dans résultats</a:t>
            </a:r>
          </a:p>
          <a:p>
            <a:r>
              <a:rPr lang="fr-FR" sz="1200" kern="1200" dirty="0" smtClean="0">
                <a:solidFill>
                  <a:schemeClr val="tx1"/>
                </a:solidFill>
                <a:latin typeface="+mn-lt"/>
                <a:ea typeface="+mn-ea"/>
                <a:cs typeface="+mn-cs"/>
              </a:rPr>
              <a:t>Quand on parle que l'évaluation et le suivi des symptômes et indicateur de qualité ? Voir diapo 16, première série d'indicateur.</a:t>
            </a:r>
            <a:endParaRPr lang="fr-CA" b="1" dirty="0" smtClean="0">
              <a:latin typeface="Arial" pitchFamily="34" charset="0"/>
              <a:ea typeface="ＭＳ Ｐゴシック" pitchFamily="34" charset="-128"/>
            </a:endParaRPr>
          </a:p>
        </p:txBody>
      </p:sp>
      <p:sp>
        <p:nvSpPr>
          <p:cNvPr id="50179" name="Espace réservé du numéro de diapositive 3"/>
          <p:cNvSpPr>
            <a:spLocks noGrp="1"/>
          </p:cNvSpPr>
          <p:nvPr>
            <p:ph type="sldNum" sz="quarter" idx="5"/>
          </p:nvPr>
        </p:nvSpPr>
        <p:spPr>
          <a:noFill/>
        </p:spPr>
        <p:txBody>
          <a:bodyPr/>
          <a:lstStyle/>
          <a:p>
            <a:pPr defTabSz="918587"/>
            <a:fld id="{7709F07F-9DED-4EA0-803B-0DBBB20A2679}" type="slidenum">
              <a:rPr lang="fr-FR"/>
              <a:pPr defTabSz="918587"/>
              <a:t>37</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444500" lvl="1" indent="-265113">
              <a:lnSpc>
                <a:spcPct val="80000"/>
              </a:lnSpc>
              <a:buSzTx/>
            </a:pPr>
            <a:r>
              <a:rPr lang="fr-CA" sz="1000" dirty="0" smtClean="0">
                <a:solidFill>
                  <a:srgbClr val="000000"/>
                </a:solidFill>
                <a:latin typeface="Calibri" pitchFamily="34" charset="0"/>
              </a:rPr>
              <a:t>Malgré</a:t>
            </a:r>
            <a:r>
              <a:rPr lang="fr-CA" sz="1000" baseline="0" dirty="0" smtClean="0">
                <a:solidFill>
                  <a:srgbClr val="000000"/>
                </a:solidFill>
                <a:latin typeface="Calibri" pitchFamily="34" charset="0"/>
              </a:rPr>
              <a:t> les différents </a:t>
            </a:r>
            <a:r>
              <a:rPr lang="fr-CA" sz="1000" b="1" dirty="0" smtClean="0">
                <a:solidFill>
                  <a:srgbClr val="000000"/>
                </a:solidFill>
                <a:latin typeface="Calibri" pitchFamily="34" charset="0"/>
              </a:rPr>
              <a:t>traitements pharmacologiques et psychologiques</a:t>
            </a:r>
            <a:r>
              <a:rPr lang="fr-CA" sz="1000" dirty="0" smtClean="0">
                <a:solidFill>
                  <a:srgbClr val="000000"/>
                </a:solidFill>
                <a:latin typeface="Calibri" pitchFamily="34" charset="0"/>
              </a:rPr>
              <a:t> éprouvés qui existent pour le traitement des</a:t>
            </a:r>
            <a:r>
              <a:rPr lang="fr-CA" sz="1000" baseline="0" dirty="0" smtClean="0">
                <a:solidFill>
                  <a:srgbClr val="000000"/>
                </a:solidFill>
                <a:latin typeface="Calibri" pitchFamily="34" charset="0"/>
              </a:rPr>
              <a:t> troubles anxieux et dépressifs</a:t>
            </a:r>
            <a:r>
              <a:rPr lang="fr-CA" sz="1000" dirty="0" smtClean="0">
                <a:solidFill>
                  <a:srgbClr val="000000"/>
                </a:solidFill>
                <a:latin typeface="Calibri" pitchFamily="34" charset="0"/>
              </a:rPr>
              <a:t>,</a:t>
            </a:r>
            <a:r>
              <a:rPr lang="fr-CA" sz="1000" baseline="0" dirty="0" smtClean="0">
                <a:solidFill>
                  <a:srgbClr val="000000"/>
                </a:solidFill>
                <a:latin typeface="Calibri" pitchFamily="34" charset="0"/>
              </a:rPr>
              <a:t> seul environ une personne sur quatre reçoit des soins qui correspondent aux recommandations des guide de pratique clinique.</a:t>
            </a:r>
          </a:p>
          <a:p>
            <a:pPr marL="444500" lvl="1" indent="-265113">
              <a:lnSpc>
                <a:spcPct val="80000"/>
              </a:lnSpc>
              <a:buSzTx/>
            </a:pPr>
            <a:endParaRPr lang="fr-CA" sz="1000" baseline="0" dirty="0" smtClean="0">
              <a:solidFill>
                <a:srgbClr val="000000"/>
              </a:solidFill>
              <a:latin typeface="Calibri" pitchFamily="34" charset="0"/>
            </a:endParaRPr>
          </a:p>
          <a:p>
            <a:pPr marL="444500" lvl="1" indent="-265113">
              <a:lnSpc>
                <a:spcPct val="80000"/>
              </a:lnSpc>
              <a:buSzTx/>
            </a:pPr>
            <a:r>
              <a:rPr lang="fr-CA" sz="1000" baseline="0" dirty="0" smtClean="0">
                <a:solidFill>
                  <a:srgbClr val="000000"/>
                </a:solidFill>
                <a:latin typeface="Calibri" pitchFamily="34" charset="0"/>
              </a:rPr>
              <a:t>Plusieurs études ont montré que la qualité des soins et l’état de </a:t>
            </a:r>
            <a:r>
              <a:rPr lang="fr-CA" sz="1000" b="0" dirty="0" smtClean="0">
                <a:solidFill>
                  <a:srgbClr val="000000"/>
                </a:solidFill>
                <a:latin typeface="Calibri" pitchFamily="34" charset="0"/>
                <a:cs typeface="Calibri" pitchFamily="34" charset="0"/>
              </a:rPr>
              <a:t>santé des patients de la 1</a:t>
            </a:r>
            <a:r>
              <a:rPr lang="fr-CA" sz="1000" b="0" baseline="30000" dirty="0" smtClean="0">
                <a:solidFill>
                  <a:srgbClr val="000000"/>
                </a:solidFill>
                <a:latin typeface="Calibri" pitchFamily="34" charset="0"/>
                <a:cs typeface="Calibri" pitchFamily="34" charset="0"/>
              </a:rPr>
              <a:t>ère</a:t>
            </a:r>
            <a:r>
              <a:rPr lang="fr-CA" sz="1000" b="0" dirty="0" smtClean="0">
                <a:solidFill>
                  <a:srgbClr val="000000"/>
                </a:solidFill>
                <a:latin typeface="Calibri" pitchFamily="34" charset="0"/>
                <a:cs typeface="Calibri" pitchFamily="34" charset="0"/>
              </a:rPr>
              <a:t> ligne peuvent être améliorés</a:t>
            </a:r>
            <a:r>
              <a:rPr lang="fr-CA" sz="1000" b="0" baseline="0" dirty="0" smtClean="0">
                <a:solidFill>
                  <a:srgbClr val="000000"/>
                </a:solidFill>
                <a:latin typeface="Calibri" pitchFamily="34" charset="0"/>
                <a:cs typeface="Calibri" pitchFamily="34" charset="0"/>
              </a:rPr>
              <a:t> </a:t>
            </a:r>
            <a:r>
              <a:rPr lang="fr-CA" sz="1000" b="0" dirty="0" smtClean="0">
                <a:solidFill>
                  <a:srgbClr val="000000"/>
                </a:solidFill>
                <a:latin typeface="Calibri" pitchFamily="34" charset="0"/>
                <a:cs typeface="Calibri" pitchFamily="34" charset="0"/>
              </a:rPr>
              <a:t>par l’implantation de </a:t>
            </a:r>
            <a:r>
              <a:rPr lang="fr-CA" sz="1000" dirty="0" smtClean="0">
                <a:solidFill>
                  <a:srgbClr val="000000"/>
                </a:solidFill>
                <a:latin typeface="Calibri" pitchFamily="34" charset="0"/>
                <a:cs typeface="Calibri" pitchFamily="34" charset="0"/>
              </a:rPr>
              <a:t>stratégies d’interventions complexes </a:t>
            </a:r>
            <a:r>
              <a:rPr lang="fr-CA" sz="1000" b="0" dirty="0" smtClean="0">
                <a:solidFill>
                  <a:srgbClr val="000000"/>
                </a:solidFill>
                <a:latin typeface="Calibri" pitchFamily="34" charset="0"/>
                <a:cs typeface="Calibri" pitchFamily="34" charset="0"/>
              </a:rPr>
              <a:t>qui incluent des composantes à la fois organisationnelles et éducationnelles. </a:t>
            </a:r>
          </a:p>
          <a:p>
            <a:pPr marL="444500" lvl="1" indent="-265113">
              <a:lnSpc>
                <a:spcPct val="80000"/>
              </a:lnSpc>
              <a:buSzTx/>
            </a:pPr>
            <a:r>
              <a:rPr lang="fr-CA" sz="1000" b="0" dirty="0" smtClean="0">
                <a:solidFill>
                  <a:srgbClr val="000000"/>
                </a:solidFill>
                <a:latin typeface="Calibri" pitchFamily="34" charset="0"/>
                <a:cs typeface="Calibri" pitchFamily="34" charset="0"/>
              </a:rPr>
              <a:t>Le MGMC offre un </a:t>
            </a:r>
            <a:r>
              <a:rPr lang="fr-CA" sz="1000" dirty="0" smtClean="0">
                <a:solidFill>
                  <a:srgbClr val="000000"/>
                </a:solidFill>
                <a:latin typeface="Calibri" pitchFamily="34" charset="0"/>
                <a:cs typeface="Calibri" pitchFamily="34" charset="0"/>
              </a:rPr>
              <a:t>cadre structurant </a:t>
            </a:r>
            <a:r>
              <a:rPr lang="fr-CA" sz="1000" b="0" dirty="0" smtClean="0">
                <a:solidFill>
                  <a:srgbClr val="000000"/>
                </a:solidFill>
                <a:latin typeface="Calibri" pitchFamily="34" charset="0"/>
                <a:cs typeface="Calibri" pitchFamily="34" charset="0"/>
              </a:rPr>
              <a:t>qui regroupe six composantes essentielles et modifiables d’une prestation des soins de qualité.</a:t>
            </a:r>
            <a:r>
              <a:rPr lang="fr-CA" sz="1000" b="0" baseline="0" dirty="0" smtClean="0">
                <a:solidFill>
                  <a:srgbClr val="000000"/>
                </a:solidFill>
                <a:latin typeface="Calibri" pitchFamily="34" charset="0"/>
                <a:cs typeface="Calibri" pitchFamily="34" charset="0"/>
              </a:rPr>
              <a:t> D’ailleurs, u</a:t>
            </a:r>
            <a:r>
              <a:rPr lang="fr-CA" sz="1000" b="0" dirty="0" smtClean="0">
                <a:solidFill>
                  <a:srgbClr val="000000"/>
                </a:solidFill>
                <a:latin typeface="Calibri" pitchFamily="34" charset="0"/>
                <a:cs typeface="Calibri" pitchFamily="34" charset="0"/>
              </a:rPr>
              <a:t>n nombre croissant d’études évaluatives indiquent que les programmes d’amélioration de la qualité des soins qui s’appuient sur le modèle de soins chroniques entraînent des </a:t>
            </a:r>
            <a:r>
              <a:rPr lang="fr-CA" sz="1000" dirty="0" smtClean="0">
                <a:solidFill>
                  <a:srgbClr val="000000"/>
                </a:solidFill>
                <a:latin typeface="Calibri" pitchFamily="34" charset="0"/>
                <a:cs typeface="Calibri" pitchFamily="34" charset="0"/>
              </a:rPr>
              <a:t>changements dans les processus de soins et l’état de santé des patients </a:t>
            </a:r>
            <a:r>
              <a:rPr lang="fr-CA" sz="1000" b="0" dirty="0" smtClean="0">
                <a:solidFill>
                  <a:srgbClr val="000000"/>
                </a:solidFill>
                <a:latin typeface="Calibri" pitchFamily="34" charset="0"/>
                <a:cs typeface="Calibri" pitchFamily="34" charset="0"/>
              </a:rPr>
              <a:t>. </a:t>
            </a:r>
          </a:p>
          <a:p>
            <a:pPr marL="444500" lvl="1" indent="-265113">
              <a:lnSpc>
                <a:spcPct val="80000"/>
              </a:lnSpc>
              <a:buSzTx/>
            </a:pPr>
            <a:endParaRPr lang="fr-CA" sz="2000" dirty="0" smtClean="0">
              <a:solidFill>
                <a:schemeClr val="accent6"/>
              </a:solidFill>
              <a:latin typeface="Calibri"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3BBF245A-CDEA-46E5-9A15-6FA61438CAE8}"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028" y="8684927"/>
            <a:ext cx="2972421" cy="457513"/>
          </a:xfrm>
          <a:prstGeom prst="rect">
            <a:avLst/>
          </a:prstGeom>
          <a:noFill/>
          <a:ln w="9525">
            <a:noFill/>
            <a:miter lim="800000"/>
            <a:headEnd/>
            <a:tailEnd/>
          </a:ln>
        </p:spPr>
        <p:txBody>
          <a:bodyPr lIns="90365" tIns="45184" rIns="90365" bIns="45184" anchor="b"/>
          <a:lstStyle/>
          <a:p>
            <a:pPr algn="r" defTabSz="901647" eaLnBrk="0" hangingPunct="0"/>
            <a:fld id="{4DA8F431-AA57-4832-B18B-354671D2753F}" type="slidenum">
              <a:rPr lang="fr-FR" sz="1200"/>
              <a:pPr algn="r" defTabSz="901647" eaLnBrk="0" hangingPunct="0"/>
              <a:t>5</a:t>
            </a:fld>
            <a:endParaRPr lang="fr-FR" sz="1200" dirty="0"/>
          </a:p>
        </p:txBody>
      </p:sp>
      <p:sp>
        <p:nvSpPr>
          <p:cNvPr id="68611" name="Rectangle 2"/>
          <p:cNvSpPr>
            <a:spLocks noGrp="1" noRot="1" noChangeAspect="1" noChangeArrowheads="1" noTextEdit="1"/>
          </p:cNvSpPr>
          <p:nvPr>
            <p:ph type="sldImg"/>
          </p:nvPr>
        </p:nvSpPr>
        <p:spPr bwMode="auto">
          <a:xfrm>
            <a:off x="1143000" y="322263"/>
            <a:ext cx="4572000" cy="3430587"/>
          </a:xfrm>
          <a:noFill/>
          <a:ln>
            <a:solidFill>
              <a:srgbClr val="000000"/>
            </a:solidFill>
            <a:miter lim="800000"/>
            <a:headEnd/>
            <a:tailEnd/>
          </a:ln>
        </p:spPr>
      </p:sp>
      <p:sp>
        <p:nvSpPr>
          <p:cNvPr id="68612" name="Rectangle 3"/>
          <p:cNvSpPr>
            <a:spLocks noGrp="1" noChangeArrowheads="1"/>
          </p:cNvSpPr>
          <p:nvPr>
            <p:ph type="body" idx="1"/>
          </p:nvPr>
        </p:nvSpPr>
        <p:spPr bwMode="auto">
          <a:xfrm>
            <a:off x="0" y="3794385"/>
            <a:ext cx="6858000" cy="4426784"/>
          </a:xfrm>
          <a:noFill/>
        </p:spPr>
        <p:txBody>
          <a:bodyPr wrap="square" lIns="90365" tIns="45184" rIns="90365" bIns="45184" numCol="1" anchor="t" anchorCtr="0" compatLnSpc="1">
            <a:prstTxWarp prst="textNoShape">
              <a:avLst/>
            </a:prstTxWarp>
          </a:bodyPr>
          <a:lstStyle/>
          <a:p>
            <a:pPr>
              <a:lnSpc>
                <a:spcPct val="80000"/>
              </a:lnSpc>
              <a:spcBef>
                <a:spcPct val="0"/>
              </a:spcBef>
            </a:pPr>
            <a:r>
              <a:rPr lang="en-CA" sz="900" b="1" dirty="0" err="1" smtClean="0"/>
              <a:t>Une</a:t>
            </a:r>
            <a:r>
              <a:rPr lang="en-CA" sz="900" b="1" baseline="0" dirty="0" smtClean="0"/>
              <a:t> des </a:t>
            </a:r>
            <a:r>
              <a:rPr lang="en-CA" sz="900" b="1" baseline="0" dirty="0" err="1" smtClean="0"/>
              <a:t>composante</a:t>
            </a:r>
            <a:r>
              <a:rPr lang="en-CA" sz="900" b="1" baseline="0" dirty="0" smtClean="0"/>
              <a:t> d’un MGMC </a:t>
            </a:r>
            <a:r>
              <a:rPr lang="en-CA" sz="900" b="1" baseline="0" dirty="0" err="1" smtClean="0"/>
              <a:t>est</a:t>
            </a:r>
            <a:r>
              <a:rPr lang="en-CA" sz="900" b="1" baseline="0" dirty="0" smtClean="0"/>
              <a:t> le SIC.</a:t>
            </a:r>
          </a:p>
          <a:p>
            <a:pPr>
              <a:lnSpc>
                <a:spcPct val="80000"/>
              </a:lnSpc>
              <a:spcBef>
                <a:spcPct val="0"/>
              </a:spcBef>
            </a:pPr>
            <a:endParaRPr lang="en-CA" sz="900" b="1" dirty="0" smtClean="0"/>
          </a:p>
          <a:p>
            <a:pPr>
              <a:lnSpc>
                <a:spcPct val="80000"/>
              </a:lnSpc>
              <a:spcBef>
                <a:spcPct val="0"/>
              </a:spcBef>
            </a:pPr>
            <a:r>
              <a:rPr lang="en-CA" sz="900" b="1" dirty="0" smtClean="0"/>
              <a:t>TOUS </a:t>
            </a:r>
            <a:r>
              <a:rPr lang="en-CA" sz="900" b="1" dirty="0"/>
              <a:t>LES CAS DE TROUBLES DÉPRESSIF OU ANXIEUX N’ÉVOLUERONT PAS VERS LA CHRONICITÉ.</a:t>
            </a:r>
          </a:p>
          <a:p>
            <a:pPr>
              <a:lnSpc>
                <a:spcPct val="80000"/>
              </a:lnSpc>
              <a:spcBef>
                <a:spcPct val="0"/>
              </a:spcBef>
            </a:pPr>
            <a:r>
              <a:rPr lang="en-CA" sz="900" b="1" dirty="0"/>
              <a:t>LE MODÈLE CCM REJOINT LA LITTÉRATURE SUR L’AMÉLIORATION DE LA QUALITÉ DES SOINS – ENGLOBE CE QUE NOUS AVONS TROUVÉ DANS LA LITTÉRATURE</a:t>
            </a:r>
          </a:p>
          <a:p>
            <a:pPr>
              <a:lnSpc>
                <a:spcPct val="80000"/>
              </a:lnSpc>
              <a:spcBef>
                <a:spcPct val="0"/>
              </a:spcBef>
            </a:pPr>
            <a:r>
              <a:rPr lang="en-CA" sz="900" b="1" dirty="0"/>
              <a:t>NE PAS S’ARRÊTER À LA TERMINOLOGIE (MALDIE ET CHRONIQUE) MAIS DAVANTAGE AUX COMPOSANTES ET À SA STRUCTURE</a:t>
            </a:r>
          </a:p>
          <a:p>
            <a:pPr>
              <a:lnSpc>
                <a:spcPct val="80000"/>
              </a:lnSpc>
              <a:spcBef>
                <a:spcPct val="0"/>
              </a:spcBef>
            </a:pPr>
            <a:endParaRPr lang="en-CA" sz="900" dirty="0"/>
          </a:p>
          <a:p>
            <a:pPr>
              <a:lnSpc>
                <a:spcPct val="80000"/>
              </a:lnSpc>
              <a:spcBef>
                <a:spcPct val="0"/>
              </a:spcBef>
            </a:pPr>
            <a:r>
              <a:rPr lang="en-CA" sz="900" dirty="0"/>
              <a:t>L’IDÉE EST DE POUVOIR AGIR EN AMONT LE PLUS POSSIBLE.</a:t>
            </a:r>
          </a:p>
          <a:p>
            <a:pPr>
              <a:lnSpc>
                <a:spcPct val="80000"/>
              </a:lnSpc>
              <a:spcBef>
                <a:spcPct val="0"/>
              </a:spcBef>
            </a:pPr>
            <a:r>
              <a:rPr lang="en-CA" sz="900" dirty="0"/>
              <a:t>LES INTERVENTIONS PROPOSÉES TIENNENT COMPTE DE L’ÉTAT CLINIQUE DU PATIENT ET DE SES BESOINS </a:t>
            </a:r>
          </a:p>
          <a:p>
            <a:pPr>
              <a:lnSpc>
                <a:spcPct val="80000"/>
              </a:lnSpc>
              <a:spcBef>
                <a:spcPct val="0"/>
              </a:spcBef>
            </a:pPr>
            <a:r>
              <a:rPr lang="en-CA" sz="900" dirty="0"/>
              <a:t>A CET EFFET – IL EXISTE UNE ADAPTATION DU CHRONIC CARE MODEL – L’EXPANDED CHRONIC CARE MODEL QUI INTÈGRE LA PROMOTION ET LA PRÉVENTION.</a:t>
            </a:r>
          </a:p>
          <a:p>
            <a:pPr>
              <a:lnSpc>
                <a:spcPct val="80000"/>
              </a:lnSpc>
              <a:spcBef>
                <a:spcPct val="0"/>
              </a:spcBef>
            </a:pPr>
            <a:endParaRPr lang="en-CA" sz="900" dirty="0"/>
          </a:p>
          <a:p>
            <a:pPr>
              <a:lnSpc>
                <a:spcPct val="80000"/>
              </a:lnSpc>
              <a:spcBef>
                <a:spcPct val="0"/>
              </a:spcBef>
            </a:pPr>
            <a:r>
              <a:rPr lang="en-US" sz="900" dirty="0"/>
              <a:t>AVANT: </a:t>
            </a:r>
            <a:r>
              <a:rPr lang="en-US" sz="900" dirty="0" err="1"/>
              <a:t>Logique</a:t>
            </a:r>
            <a:r>
              <a:rPr lang="en-US" sz="900" dirty="0"/>
              <a:t> de la </a:t>
            </a:r>
            <a:r>
              <a:rPr lang="en-US" sz="900" dirty="0" err="1"/>
              <a:t>qualité</a:t>
            </a:r>
            <a:r>
              <a:rPr lang="en-US" sz="900" dirty="0"/>
              <a:t> des </a:t>
            </a:r>
            <a:r>
              <a:rPr lang="en-US" sz="900" dirty="0" err="1"/>
              <a:t>soins</a:t>
            </a:r>
            <a:r>
              <a:rPr lang="en-US" sz="900" dirty="0"/>
              <a:t> “un </a:t>
            </a:r>
            <a:r>
              <a:rPr lang="en-US" sz="900" dirty="0" err="1"/>
              <a:t>prestataire</a:t>
            </a:r>
            <a:r>
              <a:rPr lang="en-US" sz="900" dirty="0"/>
              <a:t> à la </a:t>
            </a:r>
            <a:r>
              <a:rPr lang="en-US" sz="900" dirty="0" err="1"/>
              <a:t>fois</a:t>
            </a:r>
            <a:r>
              <a:rPr lang="en-US" sz="900" dirty="0"/>
              <a:t>”   “</a:t>
            </a:r>
            <a:r>
              <a:rPr lang="en-US" sz="900" dirty="0" err="1"/>
              <a:t>Blâmer</a:t>
            </a:r>
            <a:r>
              <a:rPr lang="en-US" sz="900" dirty="0"/>
              <a:t> les MD </a:t>
            </a:r>
            <a:r>
              <a:rPr lang="en-US" sz="900" dirty="0" err="1"/>
              <a:t>ou</a:t>
            </a:r>
            <a:r>
              <a:rPr lang="en-US" sz="900" dirty="0"/>
              <a:t> </a:t>
            </a:r>
            <a:r>
              <a:rPr lang="en-US" sz="900" dirty="0" err="1"/>
              <a:t>autres</a:t>
            </a:r>
            <a:r>
              <a:rPr lang="en-US" sz="900" dirty="0"/>
              <a:t> </a:t>
            </a:r>
            <a:r>
              <a:rPr lang="en-US" sz="900" dirty="0" err="1"/>
              <a:t>prof</a:t>
            </a:r>
            <a:r>
              <a:rPr lang="en-US" sz="900" dirty="0"/>
              <a:t>.”= </a:t>
            </a:r>
            <a:r>
              <a:rPr lang="en-US" sz="900" dirty="0" err="1"/>
              <a:t>éducation</a:t>
            </a:r>
            <a:r>
              <a:rPr lang="en-US" sz="900" dirty="0"/>
              <a:t> du </a:t>
            </a:r>
            <a:r>
              <a:rPr lang="en-US" sz="900" dirty="0" err="1"/>
              <a:t>professionnel</a:t>
            </a:r>
            <a:r>
              <a:rPr lang="en-US" sz="900" dirty="0"/>
              <a:t>. </a:t>
            </a:r>
          </a:p>
          <a:p>
            <a:pPr>
              <a:lnSpc>
                <a:spcPct val="80000"/>
              </a:lnSpc>
              <a:spcBef>
                <a:spcPct val="0"/>
              </a:spcBef>
              <a:buFontTx/>
              <a:buChar char="•"/>
            </a:pPr>
            <a:r>
              <a:rPr lang="en-US" sz="900" dirty="0"/>
              <a:t>MAINTENANT: On </a:t>
            </a:r>
            <a:r>
              <a:rPr lang="en-US" sz="900" dirty="0" err="1"/>
              <a:t>sait</a:t>
            </a:r>
            <a:r>
              <a:rPr lang="en-US" sz="900" dirty="0"/>
              <a:t> </a:t>
            </a:r>
            <a:r>
              <a:rPr lang="en-US" sz="900" dirty="0" err="1"/>
              <a:t>que</a:t>
            </a:r>
            <a:r>
              <a:rPr lang="en-US" sz="900" dirty="0"/>
              <a:t> </a:t>
            </a:r>
            <a:r>
              <a:rPr lang="en-US" sz="900" dirty="0" err="1"/>
              <a:t>souvent</a:t>
            </a:r>
            <a:r>
              <a:rPr lang="en-US" sz="900" dirty="0"/>
              <a:t> + de variation </a:t>
            </a:r>
            <a:r>
              <a:rPr lang="en-US" sz="900" dirty="0" err="1"/>
              <a:t>dans</a:t>
            </a:r>
            <a:r>
              <a:rPr lang="en-US" sz="900" dirty="0"/>
              <a:t> la </a:t>
            </a:r>
            <a:r>
              <a:rPr lang="en-US" sz="900" dirty="0" err="1"/>
              <a:t>qualité</a:t>
            </a:r>
            <a:r>
              <a:rPr lang="en-US" sz="900" dirty="0"/>
              <a:t> entre les </a:t>
            </a:r>
            <a:r>
              <a:rPr lang="en-US" sz="900" dirty="0" err="1"/>
              <a:t>professionnels</a:t>
            </a:r>
            <a:r>
              <a:rPr lang="en-US" sz="900" dirty="0"/>
              <a:t> </a:t>
            </a:r>
            <a:r>
              <a:rPr lang="en-US" sz="900" dirty="0" err="1"/>
              <a:t>d’une</a:t>
            </a:r>
            <a:r>
              <a:rPr lang="en-US" sz="900" dirty="0"/>
              <a:t> </a:t>
            </a:r>
            <a:r>
              <a:rPr lang="en-US" sz="900" dirty="0" err="1"/>
              <a:t>clinique</a:t>
            </a:r>
            <a:r>
              <a:rPr lang="en-US" sz="900" dirty="0"/>
              <a:t> </a:t>
            </a:r>
            <a:r>
              <a:rPr lang="en-US" sz="900" dirty="0" err="1"/>
              <a:t>que</a:t>
            </a:r>
            <a:r>
              <a:rPr lang="en-US" sz="900" dirty="0"/>
              <a:t> entre les </a:t>
            </a:r>
            <a:r>
              <a:rPr lang="en-US" sz="900" dirty="0" err="1"/>
              <a:t>cliniques</a:t>
            </a:r>
            <a:r>
              <a:rPr lang="en-US" sz="900" dirty="0"/>
              <a:t>.</a:t>
            </a:r>
          </a:p>
          <a:p>
            <a:pPr>
              <a:lnSpc>
                <a:spcPct val="80000"/>
              </a:lnSpc>
              <a:spcBef>
                <a:spcPct val="0"/>
              </a:spcBef>
              <a:buFontTx/>
              <a:buChar char="•"/>
            </a:pPr>
            <a:r>
              <a:rPr lang="en-US" sz="900" dirty="0"/>
              <a:t>TOUS </a:t>
            </a:r>
            <a:r>
              <a:rPr lang="en-US" sz="900" dirty="0" err="1"/>
              <a:t>offrent</a:t>
            </a:r>
            <a:r>
              <a:rPr lang="en-US" sz="900" dirty="0"/>
              <a:t> </a:t>
            </a:r>
            <a:r>
              <a:rPr lang="en-US" sz="900" dirty="0" err="1"/>
              <a:t>parfois</a:t>
            </a:r>
            <a:r>
              <a:rPr lang="en-US" sz="900" dirty="0"/>
              <a:t> des </a:t>
            </a:r>
            <a:r>
              <a:rPr lang="en-US" sz="900" dirty="0" err="1"/>
              <a:t>soins</a:t>
            </a:r>
            <a:r>
              <a:rPr lang="en-US" sz="900" dirty="0"/>
              <a:t> de </a:t>
            </a:r>
            <a:r>
              <a:rPr lang="en-US" sz="900" dirty="0" err="1"/>
              <a:t>qualité</a:t>
            </a:r>
            <a:r>
              <a:rPr lang="en-US" sz="900" dirty="0"/>
              <a:t> (</a:t>
            </a:r>
            <a:r>
              <a:rPr lang="en-US" sz="900" dirty="0" err="1"/>
              <a:t>individus</a:t>
            </a:r>
            <a:r>
              <a:rPr lang="en-US" sz="900" dirty="0"/>
              <a:t> </a:t>
            </a:r>
            <a:r>
              <a:rPr lang="en-US" sz="900" dirty="0" err="1"/>
              <a:t>ou</a:t>
            </a:r>
            <a:r>
              <a:rPr lang="en-US" sz="900" dirty="0"/>
              <a:t> </a:t>
            </a:r>
            <a:r>
              <a:rPr lang="en-US" sz="900" dirty="0" err="1"/>
              <a:t>cliniques</a:t>
            </a:r>
            <a:r>
              <a:rPr lang="en-US" sz="900" dirty="0"/>
              <a:t>). </a:t>
            </a:r>
          </a:p>
          <a:p>
            <a:pPr>
              <a:lnSpc>
                <a:spcPct val="80000"/>
              </a:lnSpc>
              <a:spcBef>
                <a:spcPct val="0"/>
              </a:spcBef>
              <a:buFontTx/>
              <a:buChar char="•"/>
            </a:pPr>
            <a:r>
              <a:rPr lang="en-US" sz="900" dirty="0"/>
              <a:t>COMMENT augmenter les </a:t>
            </a:r>
            <a:r>
              <a:rPr lang="en-US" sz="900" dirty="0" err="1"/>
              <a:t>probabilités</a:t>
            </a:r>
            <a:r>
              <a:rPr lang="en-US" sz="900" dirty="0"/>
              <a:t> de </a:t>
            </a:r>
            <a:r>
              <a:rPr lang="en-US" sz="900" dirty="0" err="1"/>
              <a:t>soins</a:t>
            </a:r>
            <a:r>
              <a:rPr lang="en-US" sz="900" dirty="0"/>
              <a:t> de </a:t>
            </a:r>
            <a:r>
              <a:rPr lang="en-US" sz="900" dirty="0" err="1"/>
              <a:t>qualité</a:t>
            </a:r>
            <a:r>
              <a:rPr lang="en-US" sz="900" dirty="0"/>
              <a:t>? </a:t>
            </a:r>
            <a:r>
              <a:rPr lang="en-US" sz="900" dirty="0" err="1"/>
              <a:t>Mettre</a:t>
            </a:r>
            <a:r>
              <a:rPr lang="en-US" sz="900" dirty="0"/>
              <a:t> </a:t>
            </a:r>
            <a:r>
              <a:rPr lang="en-US" sz="900" dirty="0" err="1"/>
              <a:t>l’emphase</a:t>
            </a:r>
            <a:r>
              <a:rPr lang="en-US" sz="900" dirty="0"/>
              <a:t> </a:t>
            </a:r>
            <a:r>
              <a:rPr lang="en-US" sz="900" dirty="0" err="1"/>
              <a:t>sur</a:t>
            </a:r>
            <a:r>
              <a:rPr lang="en-US" sz="900" dirty="0"/>
              <a:t> le </a:t>
            </a:r>
            <a:r>
              <a:rPr lang="en-US" sz="900" dirty="0" err="1"/>
              <a:t>système</a:t>
            </a:r>
            <a:r>
              <a:rPr lang="en-US" sz="900" dirty="0"/>
              <a:t> et les </a:t>
            </a:r>
            <a:r>
              <a:rPr lang="en-US" sz="900" dirty="0" err="1"/>
              <a:t>soins</a:t>
            </a:r>
            <a:r>
              <a:rPr lang="en-US" sz="900" dirty="0"/>
              <a:t> – </a:t>
            </a:r>
            <a:r>
              <a:rPr lang="en-US" sz="900" dirty="0" err="1"/>
              <a:t>outiller</a:t>
            </a:r>
            <a:r>
              <a:rPr lang="en-US" sz="900" dirty="0"/>
              <a:t>/</a:t>
            </a:r>
            <a:r>
              <a:rPr lang="en-US" sz="900" dirty="0" err="1"/>
              <a:t>données</a:t>
            </a:r>
            <a:r>
              <a:rPr lang="en-US" sz="900" dirty="0"/>
              <a:t> </a:t>
            </a:r>
            <a:r>
              <a:rPr lang="en-US" sz="900" dirty="0" err="1"/>
              <a:t>probantes</a:t>
            </a:r>
            <a:r>
              <a:rPr lang="en-US" sz="900" dirty="0"/>
              <a:t>.</a:t>
            </a:r>
          </a:p>
          <a:p>
            <a:pPr>
              <a:lnSpc>
                <a:spcPct val="80000"/>
              </a:lnSpc>
              <a:spcBef>
                <a:spcPct val="0"/>
              </a:spcBef>
            </a:pPr>
            <a:endParaRPr lang="en-US" sz="900" dirty="0"/>
          </a:p>
          <a:p>
            <a:pPr>
              <a:lnSpc>
                <a:spcPct val="80000"/>
              </a:lnSpc>
              <a:spcBef>
                <a:spcPct val="0"/>
              </a:spcBef>
              <a:buFontTx/>
              <a:buChar char="•"/>
            </a:pPr>
            <a:r>
              <a:rPr lang="en-US" sz="900" dirty="0"/>
              <a:t>CCM: </a:t>
            </a:r>
            <a:r>
              <a:rPr lang="en-US" sz="900" dirty="0" err="1"/>
              <a:t>Emphase</a:t>
            </a:r>
            <a:r>
              <a:rPr lang="en-US" sz="900" dirty="0"/>
              <a:t> </a:t>
            </a:r>
            <a:r>
              <a:rPr lang="en-US" sz="900" dirty="0" err="1"/>
              <a:t>sur</a:t>
            </a:r>
            <a:r>
              <a:rPr lang="en-US" sz="900" dirty="0"/>
              <a:t> les </a:t>
            </a:r>
            <a:r>
              <a:rPr lang="en-US" sz="900" dirty="0" err="1"/>
              <a:t>résultats</a:t>
            </a:r>
            <a:r>
              <a:rPr lang="en-US" sz="900" dirty="0"/>
              <a:t> </a:t>
            </a:r>
            <a:r>
              <a:rPr lang="en-US" sz="900" dirty="0" err="1"/>
              <a:t>cliniques</a:t>
            </a:r>
            <a:r>
              <a:rPr lang="en-US" sz="900" dirty="0"/>
              <a:t> (santé et satisfaction)</a:t>
            </a:r>
          </a:p>
          <a:p>
            <a:pPr>
              <a:lnSpc>
                <a:spcPct val="80000"/>
              </a:lnSpc>
              <a:spcBef>
                <a:spcPct val="0"/>
              </a:spcBef>
              <a:buFontTx/>
              <a:buChar char="•"/>
            </a:pPr>
            <a:r>
              <a:rPr lang="en-US" sz="900" dirty="0"/>
              <a:t>Pour </a:t>
            </a:r>
            <a:r>
              <a:rPr lang="en-US" sz="900" dirty="0" err="1"/>
              <a:t>cela</a:t>
            </a:r>
            <a:r>
              <a:rPr lang="en-US" sz="900" dirty="0"/>
              <a:t> – interactions </a:t>
            </a:r>
            <a:r>
              <a:rPr lang="en-US" sz="900" dirty="0" err="1"/>
              <a:t>productives</a:t>
            </a:r>
            <a:r>
              <a:rPr lang="en-US" sz="900" dirty="0"/>
              <a:t> patient &amp; </a:t>
            </a:r>
            <a:r>
              <a:rPr lang="en-US" sz="900" dirty="0" err="1"/>
              <a:t>équipe</a:t>
            </a:r>
            <a:r>
              <a:rPr lang="en-US" sz="900" dirty="0"/>
              <a:t> de </a:t>
            </a:r>
            <a:r>
              <a:rPr lang="en-US" sz="900" dirty="0" err="1"/>
              <a:t>soins</a:t>
            </a:r>
            <a:endParaRPr lang="en-US" sz="900" dirty="0"/>
          </a:p>
          <a:p>
            <a:pPr>
              <a:lnSpc>
                <a:spcPct val="80000"/>
              </a:lnSpc>
              <a:spcBef>
                <a:spcPct val="0"/>
              </a:spcBef>
              <a:buFontTx/>
              <a:buChar char="•"/>
            </a:pPr>
            <a:r>
              <a:rPr lang="en-US" sz="900" dirty="0"/>
              <a:t>Patients </a:t>
            </a:r>
            <a:r>
              <a:rPr lang="en-US" sz="900" dirty="0" err="1"/>
              <a:t>bien</a:t>
            </a:r>
            <a:r>
              <a:rPr lang="en-US" sz="900" dirty="0"/>
              <a:t> </a:t>
            </a:r>
            <a:r>
              <a:rPr lang="en-US" sz="900" dirty="0" err="1"/>
              <a:t>informés</a:t>
            </a:r>
            <a:r>
              <a:rPr lang="en-US" sz="900" dirty="0"/>
              <a:t>, </a:t>
            </a:r>
            <a:r>
              <a:rPr lang="en-US" sz="900" dirty="0" err="1"/>
              <a:t>professionnels</a:t>
            </a:r>
            <a:r>
              <a:rPr lang="en-US" sz="900" dirty="0"/>
              <a:t> </a:t>
            </a:r>
            <a:r>
              <a:rPr lang="en-US" sz="900" dirty="0" err="1"/>
              <a:t>bien</a:t>
            </a:r>
            <a:r>
              <a:rPr lang="en-US" sz="900" dirty="0"/>
              <a:t> </a:t>
            </a:r>
            <a:r>
              <a:rPr lang="en-US" sz="900" dirty="0" err="1"/>
              <a:t>préparés</a:t>
            </a:r>
            <a:r>
              <a:rPr lang="en-US" sz="900" dirty="0"/>
              <a:t> (</a:t>
            </a:r>
            <a:r>
              <a:rPr lang="en-US" sz="900" dirty="0" err="1"/>
              <a:t>connaissances</a:t>
            </a:r>
            <a:r>
              <a:rPr lang="en-US" sz="900" dirty="0"/>
              <a:t>, </a:t>
            </a:r>
            <a:r>
              <a:rPr lang="en-US" sz="900" dirty="0" err="1"/>
              <a:t>soutien</a:t>
            </a:r>
            <a:r>
              <a:rPr lang="en-US" sz="900" dirty="0"/>
              <a:t> org. et comm., </a:t>
            </a:r>
            <a:r>
              <a:rPr lang="en-US" sz="900" dirty="0" err="1"/>
              <a:t>ressources</a:t>
            </a:r>
            <a:r>
              <a:rPr lang="en-US" sz="900" dirty="0"/>
              <a:t>) = interaction </a:t>
            </a:r>
            <a:r>
              <a:rPr lang="en-US" sz="900" dirty="0" err="1"/>
              <a:t>très</a:t>
            </a:r>
            <a:r>
              <a:rPr lang="en-US" sz="900" dirty="0"/>
              <a:t> </a:t>
            </a:r>
            <a:r>
              <a:rPr lang="en-US" sz="900" dirty="0" err="1"/>
              <a:t>probablement</a:t>
            </a:r>
            <a:r>
              <a:rPr lang="en-US" sz="900" dirty="0"/>
              <a:t> </a:t>
            </a:r>
            <a:r>
              <a:rPr lang="en-US" sz="900" dirty="0" err="1"/>
              <a:t>bénéfique</a:t>
            </a:r>
            <a:r>
              <a:rPr lang="en-US" sz="900" dirty="0"/>
              <a:t>!</a:t>
            </a:r>
          </a:p>
          <a:p>
            <a:pPr>
              <a:lnSpc>
                <a:spcPct val="80000"/>
              </a:lnSpc>
              <a:spcBef>
                <a:spcPct val="0"/>
              </a:spcBef>
              <a:buFontTx/>
              <a:buChar char="•"/>
            </a:pPr>
            <a:endParaRPr lang="en-US" sz="900" dirty="0"/>
          </a:p>
          <a:p>
            <a:pPr>
              <a:lnSpc>
                <a:spcPct val="80000"/>
              </a:lnSpc>
              <a:spcBef>
                <a:spcPct val="0"/>
              </a:spcBef>
              <a:buFontTx/>
              <a:buChar char="•"/>
            </a:pPr>
            <a:r>
              <a:rPr lang="en-US" sz="900" dirty="0"/>
              <a:t>6 concepts </a:t>
            </a:r>
            <a:r>
              <a:rPr lang="en-US" sz="900" dirty="0" err="1"/>
              <a:t>distincts</a:t>
            </a:r>
            <a:r>
              <a:rPr lang="en-US" sz="900" dirty="0"/>
              <a:t> – </a:t>
            </a:r>
            <a:r>
              <a:rPr lang="en-US" sz="900" dirty="0" err="1"/>
              <a:t>composantes</a:t>
            </a:r>
            <a:r>
              <a:rPr lang="en-US" sz="900" dirty="0"/>
              <a:t> </a:t>
            </a:r>
            <a:r>
              <a:rPr lang="en-US" sz="900" dirty="0" err="1"/>
              <a:t>modifiables</a:t>
            </a:r>
            <a:r>
              <a:rPr lang="en-US" sz="900" dirty="0"/>
              <a:t> de la </a:t>
            </a:r>
            <a:r>
              <a:rPr lang="en-US" sz="900" dirty="0" err="1"/>
              <a:t>prestation</a:t>
            </a:r>
            <a:r>
              <a:rPr lang="en-US" sz="900" dirty="0"/>
              <a:t> des </a:t>
            </a:r>
            <a:r>
              <a:rPr lang="en-US" sz="900" dirty="0" err="1"/>
              <a:t>soins</a:t>
            </a:r>
            <a:endParaRPr lang="en-US" sz="900" dirty="0"/>
          </a:p>
          <a:p>
            <a:pPr>
              <a:lnSpc>
                <a:spcPct val="80000"/>
              </a:lnSpc>
              <a:spcBef>
                <a:spcPct val="0"/>
              </a:spcBef>
              <a:buFontTx/>
              <a:buChar char="•"/>
            </a:pPr>
            <a:r>
              <a:rPr lang="en-US" sz="900" dirty="0"/>
              <a:t>4 </a:t>
            </a:r>
            <a:r>
              <a:rPr lang="en-US" sz="900" dirty="0" err="1"/>
              <a:t>stratégies</a:t>
            </a:r>
            <a:r>
              <a:rPr lang="en-US" sz="900" dirty="0"/>
              <a:t> qui </a:t>
            </a:r>
            <a:r>
              <a:rPr lang="en-US" sz="900" dirty="0" err="1"/>
              <a:t>adressent</a:t>
            </a:r>
            <a:r>
              <a:rPr lang="en-US" sz="900" dirty="0"/>
              <a:t> les </a:t>
            </a:r>
            <a:r>
              <a:rPr lang="en-US" sz="900" dirty="0" err="1"/>
              <a:t>pratiques</a:t>
            </a:r>
            <a:endParaRPr lang="en-US" sz="900" dirty="0"/>
          </a:p>
          <a:p>
            <a:pPr>
              <a:lnSpc>
                <a:spcPct val="80000"/>
              </a:lnSpc>
              <a:spcBef>
                <a:spcPct val="0"/>
              </a:spcBef>
              <a:buFontTx/>
              <a:buChar char="•"/>
            </a:pPr>
            <a:r>
              <a:rPr lang="en-US" sz="900" dirty="0"/>
              <a:t>2 </a:t>
            </a:r>
            <a:r>
              <a:rPr lang="en-US" sz="900" dirty="0" err="1"/>
              <a:t>stratégies</a:t>
            </a:r>
            <a:r>
              <a:rPr lang="en-US" sz="900" dirty="0"/>
              <a:t> </a:t>
            </a:r>
            <a:r>
              <a:rPr lang="en-US" sz="900" dirty="0" err="1"/>
              <a:t>centrées</a:t>
            </a:r>
            <a:r>
              <a:rPr lang="en-US" sz="900" dirty="0"/>
              <a:t> </a:t>
            </a:r>
            <a:r>
              <a:rPr lang="en-US" sz="900" dirty="0" err="1"/>
              <a:t>sur</a:t>
            </a:r>
            <a:r>
              <a:rPr lang="en-US" sz="900" dirty="0"/>
              <a:t> le patient (</a:t>
            </a:r>
            <a:r>
              <a:rPr lang="en-US" sz="900" dirty="0" err="1"/>
              <a:t>Communauté</a:t>
            </a:r>
            <a:r>
              <a:rPr lang="en-US" sz="900" dirty="0"/>
              <a:t>, </a:t>
            </a:r>
            <a:r>
              <a:rPr lang="en-US" sz="900" dirty="0" err="1"/>
              <a:t>Autogestion</a:t>
            </a:r>
            <a:r>
              <a:rPr lang="en-US" sz="900" dirty="0"/>
              <a:t>) </a:t>
            </a:r>
          </a:p>
          <a:p>
            <a:pPr>
              <a:lnSpc>
                <a:spcPct val="80000"/>
              </a:lnSpc>
              <a:spcBef>
                <a:spcPct val="0"/>
              </a:spcBef>
              <a:buFontTx/>
              <a:buChar char="•"/>
            </a:pPr>
            <a:r>
              <a:rPr lang="en-US" sz="900" dirty="0"/>
              <a:t>4 types de </a:t>
            </a:r>
            <a:r>
              <a:rPr lang="en-US" sz="900" dirty="0" err="1"/>
              <a:t>changements</a:t>
            </a:r>
            <a:r>
              <a:rPr lang="en-US" sz="900" dirty="0"/>
              <a:t> </a:t>
            </a:r>
            <a:r>
              <a:rPr lang="en-US" sz="900" dirty="0" err="1"/>
              <a:t>dans</a:t>
            </a:r>
            <a:r>
              <a:rPr lang="en-US" sz="900" dirty="0"/>
              <a:t> les </a:t>
            </a:r>
            <a:r>
              <a:rPr lang="en-US" sz="900" dirty="0" err="1"/>
              <a:t>pratiques</a:t>
            </a:r>
            <a:endParaRPr lang="en-US" sz="900" dirty="0"/>
          </a:p>
          <a:p>
            <a:pPr lvl="1">
              <a:lnSpc>
                <a:spcPct val="80000"/>
              </a:lnSpc>
              <a:spcBef>
                <a:spcPct val="0"/>
              </a:spcBef>
              <a:buFontTx/>
              <a:buChar char="•"/>
            </a:pPr>
            <a:r>
              <a:rPr lang="en-US" sz="900" dirty="0" err="1"/>
              <a:t>Autogestion</a:t>
            </a:r>
            <a:r>
              <a:rPr lang="en-US" sz="900" dirty="0"/>
              <a:t> (vivre avec </a:t>
            </a:r>
            <a:r>
              <a:rPr lang="en-US" sz="900" dirty="0" err="1"/>
              <a:t>problème</a:t>
            </a:r>
            <a:r>
              <a:rPr lang="en-US" sz="900" dirty="0"/>
              <a:t>)</a:t>
            </a:r>
          </a:p>
          <a:p>
            <a:pPr lvl="1">
              <a:lnSpc>
                <a:spcPct val="80000"/>
              </a:lnSpc>
              <a:spcBef>
                <a:spcPct val="0"/>
              </a:spcBef>
              <a:buFontTx/>
              <a:buChar char="•"/>
            </a:pPr>
            <a:r>
              <a:rPr lang="en-US" sz="900" dirty="0" err="1"/>
              <a:t>Soutien</a:t>
            </a:r>
            <a:r>
              <a:rPr lang="en-US" sz="900" dirty="0"/>
              <a:t> à la </a:t>
            </a:r>
            <a:r>
              <a:rPr lang="en-US" sz="900" dirty="0" err="1"/>
              <a:t>décision</a:t>
            </a:r>
            <a:r>
              <a:rPr lang="en-US" sz="900" dirty="0"/>
              <a:t> </a:t>
            </a:r>
            <a:r>
              <a:rPr lang="en-US" sz="900" dirty="0" err="1"/>
              <a:t>clinique</a:t>
            </a:r>
            <a:r>
              <a:rPr lang="en-US" sz="900" dirty="0"/>
              <a:t> (</a:t>
            </a:r>
            <a:r>
              <a:rPr lang="en-US" sz="900" dirty="0" err="1"/>
              <a:t>quelles</a:t>
            </a:r>
            <a:r>
              <a:rPr lang="en-US" sz="900" dirty="0"/>
              <a:t> </a:t>
            </a:r>
            <a:r>
              <a:rPr lang="en-US" sz="900" dirty="0" err="1"/>
              <a:t>sont</a:t>
            </a:r>
            <a:r>
              <a:rPr lang="en-US" sz="900" dirty="0"/>
              <a:t> les </a:t>
            </a:r>
            <a:r>
              <a:rPr lang="en-US" sz="900" dirty="0" err="1"/>
              <a:t>meilleures</a:t>
            </a:r>
            <a:r>
              <a:rPr lang="en-US" sz="900" dirty="0"/>
              <a:t> </a:t>
            </a:r>
            <a:r>
              <a:rPr lang="en-US" sz="900" dirty="0" err="1"/>
              <a:t>pratiques</a:t>
            </a:r>
            <a:r>
              <a:rPr lang="en-US" sz="900" dirty="0"/>
              <a:t> &amp; comment les implanter)</a:t>
            </a:r>
          </a:p>
          <a:p>
            <a:pPr lvl="1">
              <a:lnSpc>
                <a:spcPct val="80000"/>
              </a:lnSpc>
              <a:spcBef>
                <a:spcPct val="0"/>
              </a:spcBef>
              <a:buFontTx/>
              <a:buChar char="•"/>
            </a:pPr>
            <a:r>
              <a:rPr lang="en-US" sz="900" dirty="0" err="1"/>
              <a:t>Modèle</a:t>
            </a:r>
            <a:r>
              <a:rPr lang="en-US" sz="900" dirty="0"/>
              <a:t> de </a:t>
            </a:r>
            <a:r>
              <a:rPr lang="en-US" sz="900" dirty="0" err="1"/>
              <a:t>prestation</a:t>
            </a:r>
            <a:r>
              <a:rPr lang="en-US" sz="900" dirty="0"/>
              <a:t> (qui </a:t>
            </a:r>
            <a:r>
              <a:rPr lang="en-US" sz="900" dirty="0" err="1"/>
              <a:t>est</a:t>
            </a:r>
            <a:r>
              <a:rPr lang="en-US" sz="900" dirty="0"/>
              <a:t> </a:t>
            </a:r>
            <a:r>
              <a:rPr lang="en-US" sz="900" dirty="0" err="1"/>
              <a:t>l’équipe</a:t>
            </a:r>
            <a:r>
              <a:rPr lang="en-US" sz="900" dirty="0"/>
              <a:t> &amp; </a:t>
            </a:r>
            <a:r>
              <a:rPr lang="en-US" sz="900" dirty="0" err="1"/>
              <a:t>que</a:t>
            </a:r>
            <a:r>
              <a:rPr lang="en-US" sz="900" dirty="0"/>
              <a:t> fait-</a:t>
            </a:r>
            <a:r>
              <a:rPr lang="en-US" sz="900" dirty="0" err="1"/>
              <a:t>elle</a:t>
            </a:r>
            <a:r>
              <a:rPr lang="en-US" sz="900" dirty="0"/>
              <a:t>)</a:t>
            </a:r>
          </a:p>
          <a:p>
            <a:pPr lvl="1">
              <a:lnSpc>
                <a:spcPct val="80000"/>
              </a:lnSpc>
              <a:spcBef>
                <a:spcPct val="0"/>
              </a:spcBef>
              <a:buFontTx/>
              <a:buChar char="•"/>
            </a:pPr>
            <a:r>
              <a:rPr lang="en-US" sz="900" dirty="0" err="1"/>
              <a:t>Systèmes</a:t>
            </a:r>
            <a:r>
              <a:rPr lang="en-US" sz="900" dirty="0"/>
              <a:t> </a:t>
            </a:r>
            <a:r>
              <a:rPr lang="en-US" sz="900" dirty="0" err="1"/>
              <a:t>d’info</a:t>
            </a:r>
            <a:r>
              <a:rPr lang="en-US" sz="900" dirty="0"/>
              <a:t>. (</a:t>
            </a:r>
            <a:r>
              <a:rPr lang="en-US" sz="900" dirty="0" err="1"/>
              <a:t>recueillir</a:t>
            </a:r>
            <a:r>
              <a:rPr lang="en-US" sz="900" dirty="0"/>
              <a:t> </a:t>
            </a:r>
            <a:r>
              <a:rPr lang="en-US" sz="900" dirty="0" err="1"/>
              <a:t>l’info</a:t>
            </a:r>
            <a:r>
              <a:rPr lang="en-US" sz="900" dirty="0"/>
              <a:t> et </a:t>
            </a:r>
            <a:r>
              <a:rPr lang="en-US" sz="900" dirty="0" err="1"/>
              <a:t>l’utiliser</a:t>
            </a:r>
            <a:r>
              <a:rPr lang="en-US" sz="900" dirty="0"/>
              <a:t>)</a:t>
            </a:r>
          </a:p>
          <a:p>
            <a:pPr lvl="1">
              <a:lnSpc>
                <a:spcPct val="80000"/>
              </a:lnSpc>
              <a:spcBef>
                <a:spcPct val="0"/>
              </a:spcBef>
              <a:buFontTx/>
              <a:buChar char="•"/>
            </a:pPr>
            <a:endParaRPr lang="en-US" sz="900" dirty="0"/>
          </a:p>
          <a:p>
            <a:pPr>
              <a:lnSpc>
                <a:spcPct val="80000"/>
              </a:lnSpc>
              <a:spcBef>
                <a:spcPct val="0"/>
              </a:spcBef>
              <a:buFontTx/>
              <a:buChar char="•"/>
            </a:pPr>
            <a:r>
              <a:rPr lang="en-US" sz="900" dirty="0" err="1"/>
              <a:t>Besoin</a:t>
            </a:r>
            <a:r>
              <a:rPr lang="en-US" sz="900" dirty="0"/>
              <a:t> de </a:t>
            </a:r>
            <a:r>
              <a:rPr lang="en-US" sz="900" dirty="0" err="1"/>
              <a:t>changements</a:t>
            </a:r>
            <a:r>
              <a:rPr lang="en-US" sz="900" dirty="0"/>
              <a:t> + larges pour influencer les </a:t>
            </a:r>
            <a:r>
              <a:rPr lang="en-US" sz="900" dirty="0" err="1"/>
              <a:t>pratiques</a:t>
            </a:r>
            <a:endParaRPr lang="en-US" sz="900" dirty="0"/>
          </a:p>
          <a:p>
            <a:pPr lvl="1">
              <a:lnSpc>
                <a:spcPct val="80000"/>
              </a:lnSpc>
              <a:spcBef>
                <a:spcPct val="0"/>
              </a:spcBef>
              <a:buFontTx/>
              <a:buChar char="•"/>
            </a:pPr>
            <a:r>
              <a:rPr lang="en-US" sz="900" dirty="0" err="1"/>
              <a:t>Ressources</a:t>
            </a:r>
            <a:r>
              <a:rPr lang="en-US" sz="900" dirty="0"/>
              <a:t> et </a:t>
            </a:r>
            <a:r>
              <a:rPr lang="en-US" sz="900" dirty="0" err="1"/>
              <a:t>politiques</a:t>
            </a:r>
            <a:r>
              <a:rPr lang="en-US" sz="900" dirty="0"/>
              <a:t> </a:t>
            </a:r>
            <a:r>
              <a:rPr lang="en-US" sz="900" dirty="0" err="1"/>
              <a:t>dans</a:t>
            </a:r>
            <a:r>
              <a:rPr lang="en-US" sz="900" dirty="0"/>
              <a:t> la </a:t>
            </a:r>
            <a:r>
              <a:rPr lang="en-US" sz="900" dirty="0" err="1"/>
              <a:t>communauté</a:t>
            </a:r>
            <a:r>
              <a:rPr lang="en-US" sz="900" dirty="0"/>
              <a:t> (influence)</a:t>
            </a:r>
          </a:p>
          <a:p>
            <a:pPr lvl="1">
              <a:lnSpc>
                <a:spcPct val="80000"/>
              </a:lnSpc>
              <a:spcBef>
                <a:spcPct val="0"/>
              </a:spcBef>
              <a:buFontTx/>
              <a:buChar char="•"/>
            </a:pPr>
            <a:r>
              <a:rPr lang="en-US" sz="900" dirty="0" err="1"/>
              <a:t>Organisation</a:t>
            </a:r>
            <a:r>
              <a:rPr lang="en-US" sz="900" dirty="0"/>
              <a:t> du </a:t>
            </a:r>
            <a:r>
              <a:rPr lang="en-US" sz="900" dirty="0" err="1"/>
              <a:t>système</a:t>
            </a:r>
            <a:endParaRPr lang="en-US" sz="900" dirty="0"/>
          </a:p>
          <a:p>
            <a:pPr lvl="1">
              <a:lnSpc>
                <a:spcPct val="80000"/>
              </a:lnSpc>
              <a:spcBef>
                <a:spcPct val="0"/>
              </a:spcBef>
              <a:buFontTx/>
              <a:buChar char="•"/>
            </a:pPr>
            <a:endParaRPr lang="en-US" sz="900" dirty="0"/>
          </a:p>
          <a:p>
            <a:pPr>
              <a:lnSpc>
                <a:spcPct val="80000"/>
              </a:lnSpc>
              <a:spcBef>
                <a:spcPct val="0"/>
              </a:spcBef>
              <a:buFontTx/>
              <a:buChar char="•"/>
            </a:pPr>
            <a:r>
              <a:rPr lang="en-US" sz="900" dirty="0" err="1"/>
              <a:t>Stratégies</a:t>
            </a:r>
            <a:r>
              <a:rPr lang="en-US" sz="900" dirty="0"/>
              <a:t> </a:t>
            </a:r>
            <a:r>
              <a:rPr lang="en-US" sz="900" dirty="0" err="1"/>
              <a:t>basées</a:t>
            </a:r>
            <a:r>
              <a:rPr lang="en-US" sz="900" dirty="0"/>
              <a:t> </a:t>
            </a:r>
            <a:r>
              <a:rPr lang="en-US" sz="900" dirty="0" err="1"/>
              <a:t>sur</a:t>
            </a:r>
            <a:r>
              <a:rPr lang="en-US" sz="900" dirty="0"/>
              <a:t> les concepts </a:t>
            </a:r>
            <a:r>
              <a:rPr lang="en-US" sz="900" dirty="0" err="1"/>
              <a:t>distincts</a:t>
            </a:r>
            <a:r>
              <a:rPr lang="en-US" sz="900" dirty="0"/>
              <a:t> </a:t>
            </a:r>
            <a:r>
              <a:rPr lang="en-US" sz="900" dirty="0" err="1"/>
              <a:t>ou</a:t>
            </a:r>
            <a:r>
              <a:rPr lang="en-US" sz="900" dirty="0"/>
              <a:t> </a:t>
            </a:r>
            <a:r>
              <a:rPr lang="en-US" sz="900" dirty="0" err="1"/>
              <a:t>sur</a:t>
            </a:r>
            <a:r>
              <a:rPr lang="en-US" sz="900" dirty="0"/>
              <a:t> le </a:t>
            </a:r>
            <a:r>
              <a:rPr lang="en-US" sz="900" dirty="0" err="1"/>
              <a:t>modèle</a:t>
            </a:r>
            <a:r>
              <a:rPr lang="en-US" sz="900" dirty="0"/>
              <a:t> </a:t>
            </a:r>
            <a:r>
              <a:rPr lang="en-US" sz="900" dirty="0" err="1"/>
              <a:t>d’ensemble</a:t>
            </a:r>
            <a:r>
              <a:rPr lang="en-US" sz="900" dirty="0"/>
              <a:t> (diff. </a:t>
            </a:r>
            <a:r>
              <a:rPr lang="en-US" sz="900" dirty="0" err="1"/>
              <a:t>ds</a:t>
            </a:r>
            <a:r>
              <a:rPr lang="en-US" sz="900" dirty="0"/>
              <a:t> les petites </a:t>
            </a:r>
            <a:r>
              <a:rPr lang="en-US" sz="900" dirty="0" err="1"/>
              <a:t>organisations</a:t>
            </a:r>
            <a:r>
              <a:rPr lang="en-US" sz="900" dirty="0"/>
              <a:t> </a:t>
            </a:r>
            <a:r>
              <a:rPr lang="en-US" sz="900" dirty="0" err="1"/>
              <a:t>vs</a:t>
            </a:r>
            <a:r>
              <a:rPr lang="en-US" sz="900" dirty="0"/>
              <a:t> HMO)</a:t>
            </a:r>
          </a:p>
          <a:p>
            <a:pPr>
              <a:lnSpc>
                <a:spcPct val="80000"/>
              </a:lnSpc>
              <a:spcBef>
                <a:spcPct val="0"/>
              </a:spcBef>
              <a:buFontTx/>
              <a:buChar char="•"/>
            </a:pPr>
            <a:r>
              <a:rPr lang="en-US" sz="900" dirty="0" err="1"/>
              <a:t>Responsabilité</a:t>
            </a:r>
            <a:r>
              <a:rPr lang="en-US" sz="900" dirty="0"/>
              <a:t> </a:t>
            </a:r>
            <a:r>
              <a:rPr lang="en-US" sz="900" dirty="0" err="1"/>
              <a:t>populationnelle</a:t>
            </a:r>
            <a:r>
              <a:rPr lang="en-US" sz="900" dirty="0"/>
              <a:t> – </a:t>
            </a:r>
            <a:r>
              <a:rPr lang="en-US" sz="900" dirty="0" err="1"/>
              <a:t>approche</a:t>
            </a:r>
            <a:r>
              <a:rPr lang="en-US" sz="900" dirty="0"/>
              <a:t> </a:t>
            </a:r>
            <a:r>
              <a:rPr lang="en-US" sz="900" dirty="0" err="1"/>
              <a:t>populationnelle</a:t>
            </a:r>
            <a:r>
              <a:rPr lang="en-US" sz="900" dirty="0"/>
              <a:t> de services</a:t>
            </a:r>
          </a:p>
          <a:p>
            <a:pPr>
              <a:lnSpc>
                <a:spcPct val="80000"/>
              </a:lnSpc>
              <a:spcBef>
                <a:spcPct val="0"/>
              </a:spcBef>
            </a:pPr>
            <a:endParaRPr lang="en-CA" sz="900" dirty="0"/>
          </a:p>
          <a:p>
            <a:pPr>
              <a:lnSpc>
                <a:spcPct val="80000"/>
              </a:lnSpc>
              <a:spcBef>
                <a:spcPct val="0"/>
              </a:spcBef>
            </a:pPr>
            <a:endParaRPr lang="fr-FR"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3BF52-AF3D-41A8-90C2-F2DCB82C608E}" type="slidenum">
              <a:rPr lang="fr-FR"/>
              <a:pPr/>
              <a:t>6</a:t>
            </a:fld>
            <a:endParaRPr lang="fr-F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fr-FR" sz="1000" dirty="0" smtClean="0">
                <a:solidFill>
                  <a:srgbClr val="000000"/>
                </a:solidFill>
              </a:rPr>
              <a:t>Pour soutenir une démarche d’amélioration de la qualité,</a:t>
            </a:r>
            <a:r>
              <a:rPr lang="fr-FR" sz="1000" baseline="0" dirty="0" smtClean="0">
                <a:solidFill>
                  <a:srgbClr val="000000"/>
                </a:solidFill>
              </a:rPr>
              <a:t> il est recommandé de se doter d’un système d’information clinique. </a:t>
            </a:r>
          </a:p>
          <a:p>
            <a:r>
              <a:rPr lang="fr-FR" sz="1000" baseline="0" dirty="0" smtClean="0">
                <a:solidFill>
                  <a:srgbClr val="000000"/>
                </a:solidFill>
              </a:rPr>
              <a:t>Le SIC permet d’organiser les données </a:t>
            </a:r>
            <a:r>
              <a:rPr lang="fr-CA" sz="1000" dirty="0" smtClean="0">
                <a:solidFill>
                  <a:srgbClr val="000000"/>
                </a:solidFill>
                <a:latin typeface="+mn-lt"/>
                <a:cs typeface="Calibri"/>
              </a:rPr>
              <a:t>cliniques des patients  afin de favoriser des</a:t>
            </a:r>
            <a:r>
              <a:rPr lang="fr-CA" sz="1000" baseline="0" dirty="0" smtClean="0">
                <a:solidFill>
                  <a:srgbClr val="000000"/>
                </a:solidFill>
                <a:latin typeface="+mn-lt"/>
                <a:cs typeface="Calibri"/>
              </a:rPr>
              <a:t> soins efficaces et efficients.</a:t>
            </a:r>
          </a:p>
          <a:p>
            <a:pPr marL="446088" lvl="2" indent="-363538">
              <a:buClr>
                <a:srgbClr val="002060"/>
              </a:buClr>
              <a:buSzPct val="85000"/>
              <a:buFont typeface="Wingdings" charset="2"/>
              <a:buChar char="Ø"/>
            </a:pPr>
            <a:r>
              <a:rPr lang="fr-CA" sz="1000" b="0" dirty="0" smtClean="0">
                <a:solidFill>
                  <a:srgbClr val="000000"/>
                </a:solidFill>
                <a:latin typeface="Calibri" pitchFamily="34" charset="0"/>
                <a:cs typeface="Calibri" pitchFamily="34" charset="0"/>
              </a:rPr>
              <a:t>Identifier les populations cibles,</a:t>
            </a:r>
            <a:r>
              <a:rPr lang="fr-CA" sz="1000" b="0" baseline="0" dirty="0" smtClean="0">
                <a:solidFill>
                  <a:srgbClr val="000000"/>
                </a:solidFill>
                <a:latin typeface="Calibri" pitchFamily="34" charset="0"/>
                <a:cs typeface="Calibri" pitchFamily="34" charset="0"/>
              </a:rPr>
              <a:t> qui pourrait être à risque par exemple de dépression et lui offrir des </a:t>
            </a:r>
            <a:r>
              <a:rPr lang="fr-CA" sz="1000" dirty="0" smtClean="0">
                <a:solidFill>
                  <a:srgbClr val="000000"/>
                </a:solidFill>
                <a:latin typeface="Calibri" pitchFamily="34" charset="0"/>
                <a:cs typeface="Calibri" pitchFamily="34" charset="0"/>
              </a:rPr>
              <a:t>soins proactifs.</a:t>
            </a:r>
          </a:p>
          <a:p>
            <a:pPr marL="446088" lvl="2" indent="-363538">
              <a:buClr>
                <a:srgbClr val="002060"/>
              </a:buClr>
              <a:buSzPct val="85000"/>
              <a:buFont typeface="Wingdings" charset="2"/>
              <a:buChar char="Ø"/>
            </a:pPr>
            <a:r>
              <a:rPr lang="fr-CA" sz="1000" b="0" dirty="0" smtClean="0">
                <a:solidFill>
                  <a:srgbClr val="000000"/>
                </a:solidFill>
                <a:latin typeface="Calibri" pitchFamily="34" charset="0"/>
                <a:cs typeface="Calibri" pitchFamily="34" charset="0"/>
              </a:rPr>
              <a:t>Fournir des rappels réguliers.</a:t>
            </a:r>
            <a:r>
              <a:rPr lang="fr-CA" sz="1000" b="0" baseline="0" dirty="0" smtClean="0">
                <a:solidFill>
                  <a:srgbClr val="000000"/>
                </a:solidFill>
                <a:latin typeface="Calibri" pitchFamily="34" charset="0"/>
                <a:cs typeface="Calibri" pitchFamily="34" charset="0"/>
              </a:rPr>
              <a:t> Dépendamment de la complexité du système et de qui y a accès, le SIC peut offrir des rappels au patients pour leur RDV ou aux prestataires de soins de réévaluer les symptômes du patient</a:t>
            </a:r>
          </a:p>
          <a:p>
            <a:pPr marL="446088" lvl="2" indent="-363538">
              <a:buClr>
                <a:srgbClr val="002060"/>
              </a:buClr>
              <a:buSzPct val="85000"/>
              <a:buFont typeface="Wingdings" charset="2"/>
              <a:buChar char="Ø"/>
            </a:pPr>
            <a:r>
              <a:rPr lang="fr-CA" sz="1000" b="0" dirty="0" smtClean="0">
                <a:solidFill>
                  <a:srgbClr val="000000"/>
                </a:solidFill>
                <a:latin typeface="Calibri" pitchFamily="34" charset="0"/>
                <a:cs typeface="Calibri" pitchFamily="34" charset="0"/>
              </a:rPr>
              <a:t>Assurer la coordination des soins, lorsqu’un patient est vu par plus d’un intervenant</a:t>
            </a:r>
            <a:r>
              <a:rPr lang="fr-CA" sz="1000" b="0" baseline="0" dirty="0" smtClean="0">
                <a:solidFill>
                  <a:srgbClr val="000000"/>
                </a:solidFill>
                <a:latin typeface="Calibri" pitchFamily="34" charset="0"/>
                <a:cs typeface="Calibri" pitchFamily="34" charset="0"/>
              </a:rPr>
              <a:t> le système permet, surtout lorsqu’il est informatisé de </a:t>
            </a:r>
            <a:r>
              <a:rPr lang="fr-CA" sz="1000" b="0" dirty="0" smtClean="0">
                <a:solidFill>
                  <a:srgbClr val="000000"/>
                </a:solidFill>
                <a:latin typeface="Calibri" pitchFamily="34" charset="0"/>
                <a:cs typeface="Calibri" pitchFamily="34" charset="0"/>
              </a:rPr>
              <a:t>partager de l’information</a:t>
            </a:r>
            <a:r>
              <a:rPr lang="fr-CA" sz="1000" b="0" baseline="0" dirty="0" smtClean="0">
                <a:solidFill>
                  <a:srgbClr val="000000"/>
                </a:solidFill>
                <a:latin typeface="Calibri" pitchFamily="34" charset="0"/>
                <a:cs typeface="Calibri" pitchFamily="34" charset="0"/>
              </a:rPr>
              <a:t> sur l’état de santé du patient entre les prestataires.</a:t>
            </a:r>
            <a:endParaRPr lang="fr-CA" sz="1000" b="0" dirty="0" smtClean="0">
              <a:solidFill>
                <a:srgbClr val="000000"/>
              </a:solidFill>
              <a:latin typeface="Calibri" pitchFamily="34" charset="0"/>
              <a:cs typeface="Calibri" pitchFamily="34" charset="0"/>
            </a:endParaRPr>
          </a:p>
          <a:p>
            <a:pPr marL="446088" lvl="2" indent="-363538">
              <a:buClr>
                <a:srgbClr val="002060"/>
              </a:buClr>
              <a:buSzPct val="85000"/>
              <a:buFont typeface="Wingdings" charset="2"/>
              <a:buChar char="Ø"/>
            </a:pPr>
            <a:r>
              <a:rPr lang="fr-CA" sz="1000" b="0" dirty="0" smtClean="0">
                <a:solidFill>
                  <a:srgbClr val="000000"/>
                </a:solidFill>
                <a:latin typeface="Calibri" pitchFamily="34" charset="0"/>
                <a:cs typeface="Calibri" pitchFamily="34" charset="0"/>
              </a:rPr>
              <a:t>Mesurer la qualité des soins. Avec des indicateurs de qualité préétablit, les systèmes d’information clinique permettent de</a:t>
            </a:r>
            <a:r>
              <a:rPr lang="fr-CA" sz="1000" b="0" baseline="0" dirty="0" smtClean="0">
                <a:solidFill>
                  <a:srgbClr val="000000"/>
                </a:solidFill>
                <a:latin typeface="Calibri" pitchFamily="34" charset="0"/>
                <a:cs typeface="Calibri" pitchFamily="34" charset="0"/>
              </a:rPr>
              <a:t> faire l</a:t>
            </a:r>
            <a:r>
              <a:rPr lang="fr-CA" sz="1000" b="0" dirty="0" smtClean="0">
                <a:solidFill>
                  <a:srgbClr val="000000"/>
                </a:solidFill>
                <a:latin typeface="Calibri" pitchFamily="34" charset="0"/>
                <a:cs typeface="Calibri" pitchFamily="34" charset="0"/>
              </a:rPr>
              <a:t>’évaluation continue et systématique.</a:t>
            </a:r>
          </a:p>
          <a:p>
            <a:pPr marL="446088" lvl="2" indent="-363538">
              <a:buClr>
                <a:srgbClr val="002060"/>
              </a:buClr>
              <a:buSzPct val="85000"/>
              <a:buFont typeface="Wingdings" charset="2"/>
              <a:buChar char="Ø"/>
            </a:pPr>
            <a:r>
              <a:rPr lang="fr-FR" sz="1000" kern="1200" dirty="0" smtClean="0">
                <a:solidFill>
                  <a:srgbClr val="000000"/>
                </a:solidFill>
                <a:effectLst/>
                <a:latin typeface="+mn-lt"/>
                <a:ea typeface="+mn-ea"/>
                <a:cs typeface="+mn-cs"/>
              </a:rPr>
              <a:t>Soutenir l’éducation du patient et l’autogestion des soins</a:t>
            </a:r>
            <a:endParaRPr lang="en-GB" sz="1000" kern="1200" dirty="0" smtClean="0">
              <a:solidFill>
                <a:srgbClr val="000000"/>
              </a:solidFill>
              <a:effectLst/>
              <a:latin typeface="+mn-lt"/>
              <a:ea typeface="+mn-ea"/>
              <a:cs typeface="+mn-cs"/>
            </a:endParaRPr>
          </a:p>
          <a:p>
            <a:pPr marL="446088" lvl="2" indent="-363538">
              <a:buClr>
                <a:srgbClr val="002060"/>
              </a:buClr>
              <a:buSzPct val="85000"/>
              <a:buFont typeface="Wingdings" charset="2"/>
              <a:buChar char="Ø"/>
            </a:pPr>
            <a:r>
              <a:rPr lang="fr-FR" sz="1000" kern="1200" dirty="0" smtClean="0">
                <a:solidFill>
                  <a:srgbClr val="000000"/>
                </a:solidFill>
                <a:effectLst/>
                <a:latin typeface="+mn-lt"/>
                <a:ea typeface="+mn-ea"/>
                <a:cs typeface="+mn-cs"/>
              </a:rPr>
              <a:t>Soutenir la décision clinique</a:t>
            </a:r>
            <a:endParaRPr lang="fr-CA" sz="1000" b="0" dirty="0" smtClean="0">
              <a:solidFill>
                <a:srgbClr val="000000"/>
              </a:solidFill>
              <a:latin typeface="+mn-lt"/>
              <a:cs typeface="Calibri"/>
            </a:endParaRPr>
          </a:p>
          <a:p>
            <a:endParaRPr lang="fr-CA" sz="1000" baseline="0" dirty="0" smtClean="0">
              <a:solidFill>
                <a:srgbClr val="000000"/>
              </a:solidFill>
              <a:latin typeface="+mn-lt"/>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CA01A8-88AD-D24A-957A-3E39DC0A0E68}" type="slidenum">
              <a:rPr lang="fr-FR" smtClean="0"/>
              <a:t>7</a:t>
            </a:fld>
            <a:endParaRPr lang="fr-FR"/>
          </a:p>
        </p:txBody>
      </p:sp>
    </p:spTree>
    <p:extLst>
      <p:ext uri="{BB962C8B-B14F-4D97-AF65-F5344CB8AC3E}">
        <p14:creationId xmlns:p14="http://schemas.microsoft.com/office/powerpoint/2010/main" val="373926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4" tIns="45183" rIns="90364" bIns="45183" anchor="b"/>
          <a:lstStyle>
            <a:lvl1pPr defTabSz="915988" eaLnBrk="0" hangingPunct="0">
              <a:defRPr sz="2400">
                <a:solidFill>
                  <a:schemeClr val="tx1"/>
                </a:solidFill>
                <a:latin typeface="Arial" charset="0"/>
                <a:ea typeface="ＭＳ Ｐゴシック" charset="0"/>
                <a:cs typeface="ＭＳ Ｐゴシック" charset="0"/>
              </a:defRPr>
            </a:lvl1pPr>
            <a:lvl2pPr marL="742950" indent="-285750" defTabSz="915988" eaLnBrk="0" hangingPunct="0">
              <a:defRPr sz="2400">
                <a:solidFill>
                  <a:schemeClr val="tx1"/>
                </a:solidFill>
                <a:latin typeface="Arial" charset="0"/>
                <a:ea typeface="ＭＳ Ｐゴシック" charset="0"/>
              </a:defRPr>
            </a:lvl2pPr>
            <a:lvl3pPr marL="1143000" indent="-228600" defTabSz="915988" eaLnBrk="0" hangingPunct="0">
              <a:defRPr sz="2400">
                <a:solidFill>
                  <a:schemeClr val="tx1"/>
                </a:solidFill>
                <a:latin typeface="Arial" charset="0"/>
                <a:ea typeface="ＭＳ Ｐゴシック" charset="0"/>
              </a:defRPr>
            </a:lvl3pPr>
            <a:lvl4pPr marL="1600200" indent="-228600" defTabSz="915988" eaLnBrk="0" hangingPunct="0">
              <a:defRPr sz="2400">
                <a:solidFill>
                  <a:schemeClr val="tx1"/>
                </a:solidFill>
                <a:latin typeface="Arial" charset="0"/>
                <a:ea typeface="ＭＳ Ｐゴシック" charset="0"/>
              </a:defRPr>
            </a:lvl4pPr>
            <a:lvl5pPr marL="2057400" indent="-228600" defTabSz="915988" eaLnBrk="0" hangingPunct="0">
              <a:defRPr sz="2400">
                <a:solidFill>
                  <a:schemeClr val="tx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Arial" charset="0"/>
                <a:ea typeface="ＭＳ Ｐゴシック" charset="0"/>
              </a:defRPr>
            </a:lvl9pPr>
          </a:lstStyle>
          <a:p>
            <a:pPr algn="r"/>
            <a:fld id="{B2EC87BE-072E-4544-93AB-C606D50350BB}" type="slidenum">
              <a:rPr lang="fr-FR" sz="1200"/>
              <a:pPr algn="r"/>
              <a:t>8</a:t>
            </a:fld>
            <a:endParaRPr lang="fr-FR"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fr-CA" sz="1000" u="none" dirty="0" smtClean="0">
                <a:solidFill>
                  <a:srgbClr val="000000"/>
                </a:solidFill>
                <a:latin typeface="+mn-lt"/>
                <a:cs typeface="Calibri"/>
              </a:rPr>
              <a:t>Le projet CQII est un programme d’amélioration</a:t>
            </a:r>
            <a:r>
              <a:rPr lang="fr-CA" sz="1000" u="none" baseline="0" dirty="0" smtClean="0">
                <a:solidFill>
                  <a:srgbClr val="000000"/>
                </a:solidFill>
                <a:latin typeface="+mn-lt"/>
                <a:cs typeface="Calibri"/>
              </a:rPr>
              <a:t> de la qualité des soins qui est déployé dans 6 ÉSMA de première ligne de CSSS et de cliniques médicales partenaires.</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fr-CA" sz="1000" u="none" baseline="0" dirty="0" smtClean="0">
                <a:solidFill>
                  <a:srgbClr val="000000"/>
                </a:solidFill>
                <a:latin typeface="+mn-lt"/>
                <a:cs typeface="Calibri"/>
              </a:rPr>
              <a:t>Les objectifs du projet étaient :</a:t>
            </a:r>
          </a:p>
          <a:p>
            <a:pPr lvl="1" eaLnBrk="1" hangingPunct="1">
              <a:spcBef>
                <a:spcPct val="20000"/>
              </a:spcBef>
              <a:buFontTx/>
              <a:buAutoNum type="arabicPeriod"/>
            </a:pPr>
            <a:r>
              <a:rPr lang="fr-CA" sz="1000" u="none" baseline="0" dirty="0" smtClean="0">
                <a:solidFill>
                  <a:srgbClr val="000000"/>
                </a:solidFill>
                <a:latin typeface="+mn-lt"/>
                <a:cs typeface="Calibri"/>
              </a:rPr>
              <a:t> </a:t>
            </a:r>
            <a:r>
              <a:rPr lang="fr-CA" sz="1000" dirty="0" smtClean="0">
                <a:solidFill>
                  <a:srgbClr val="000000"/>
                </a:solidFill>
                <a:latin typeface="Calibri" charset="0"/>
              </a:rPr>
              <a:t>Implanter le programme Cible Qualité II; </a:t>
            </a:r>
          </a:p>
          <a:p>
            <a:pPr lvl="1" eaLnBrk="1" hangingPunct="1">
              <a:spcBef>
                <a:spcPct val="20000"/>
              </a:spcBef>
              <a:buFontTx/>
              <a:buAutoNum type="arabicPeriod"/>
            </a:pPr>
            <a:r>
              <a:rPr lang="fr-CA" sz="1000" dirty="0" smtClean="0">
                <a:solidFill>
                  <a:srgbClr val="000000"/>
                </a:solidFill>
                <a:latin typeface="Calibri" charset="0"/>
              </a:rPr>
              <a:t>Étudier les </a:t>
            </a:r>
            <a:r>
              <a:rPr lang="fr-CA" sz="1000" b="1" dirty="0" smtClean="0">
                <a:solidFill>
                  <a:srgbClr val="000000"/>
                </a:solidFill>
                <a:latin typeface="Calibri" charset="0"/>
              </a:rPr>
              <a:t>facteurs contextuels et organisationnels </a:t>
            </a:r>
            <a:r>
              <a:rPr lang="fr-CA" sz="1000" dirty="0" smtClean="0">
                <a:solidFill>
                  <a:srgbClr val="000000"/>
                </a:solidFill>
                <a:latin typeface="Calibri" charset="0"/>
              </a:rPr>
              <a:t>associés au degré d’implantation de chacune des composantes du programme; </a:t>
            </a:r>
          </a:p>
          <a:p>
            <a:pPr lvl="1" eaLnBrk="1" hangingPunct="1">
              <a:spcBef>
                <a:spcPct val="20000"/>
              </a:spcBef>
              <a:buFontTx/>
              <a:buAutoNum type="arabicPeriod"/>
            </a:pPr>
            <a:r>
              <a:rPr lang="fr-CA" sz="1000" dirty="0" smtClean="0">
                <a:solidFill>
                  <a:srgbClr val="000000"/>
                </a:solidFill>
                <a:latin typeface="Calibri" charset="0"/>
              </a:rPr>
              <a:t>Évaluer les </a:t>
            </a:r>
            <a:r>
              <a:rPr lang="fr-CA" sz="1000" b="1" dirty="0" smtClean="0">
                <a:solidFill>
                  <a:srgbClr val="000000"/>
                </a:solidFill>
                <a:latin typeface="Calibri" charset="0"/>
              </a:rPr>
              <a:t>changements dans les processus de soins </a:t>
            </a:r>
            <a:r>
              <a:rPr lang="fr-CA" sz="1000" dirty="0" smtClean="0">
                <a:solidFill>
                  <a:srgbClr val="000000"/>
                </a:solidFill>
                <a:latin typeface="Calibri" charset="0"/>
              </a:rPr>
              <a:t>suite à l’implantation du programme; </a:t>
            </a:r>
          </a:p>
          <a:p>
            <a:pPr lvl="1" eaLnBrk="1" hangingPunct="1">
              <a:spcBef>
                <a:spcPct val="20000"/>
              </a:spcBef>
              <a:buFontTx/>
              <a:buAutoNum type="arabicPeriod"/>
            </a:pPr>
            <a:r>
              <a:rPr lang="fr-CA" sz="1000" dirty="0" smtClean="0">
                <a:solidFill>
                  <a:srgbClr val="000000"/>
                </a:solidFill>
                <a:latin typeface="Calibri" charset="0"/>
              </a:rPr>
              <a:t>Évaluer l’impact de la composante des systèmes d’information clinique (SIC) sur le développement et la </a:t>
            </a:r>
            <a:r>
              <a:rPr lang="fr-CA" sz="1000" b="1" dirty="0" smtClean="0">
                <a:solidFill>
                  <a:srgbClr val="000000"/>
                </a:solidFill>
                <a:latin typeface="Calibri" charset="0"/>
              </a:rPr>
              <a:t>mise en œuvre de stratégies locales de mesure de la qualité des soins</a:t>
            </a:r>
            <a:r>
              <a:rPr lang="fr-CA" sz="1000" dirty="0" smtClean="0">
                <a:solidFill>
                  <a:srgbClr val="000000"/>
                </a:solidFill>
                <a:latin typeface="Calibri"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64" tIns="44081" rIns="88164" bIns="44081" anchor="b"/>
          <a:lstStyle>
            <a:lvl1pPr defTabSz="895350" eaLnBrk="0" hangingPunct="0">
              <a:defRPr sz="2400">
                <a:solidFill>
                  <a:schemeClr val="tx1"/>
                </a:solidFill>
                <a:latin typeface="Arial" charset="0"/>
                <a:ea typeface="ＭＳ Ｐゴシック" charset="0"/>
                <a:cs typeface="ＭＳ Ｐゴシック" charset="0"/>
              </a:defRPr>
            </a:lvl1pPr>
            <a:lvl2pPr marL="742950" indent="-285750" defTabSz="895350" eaLnBrk="0" hangingPunct="0">
              <a:defRPr sz="2400">
                <a:solidFill>
                  <a:schemeClr val="tx1"/>
                </a:solidFill>
                <a:latin typeface="Arial" charset="0"/>
                <a:ea typeface="ＭＳ Ｐゴシック" charset="0"/>
              </a:defRPr>
            </a:lvl2pPr>
            <a:lvl3pPr marL="1143000" indent="-228600" defTabSz="895350" eaLnBrk="0" hangingPunct="0">
              <a:defRPr sz="2400">
                <a:solidFill>
                  <a:schemeClr val="tx1"/>
                </a:solidFill>
                <a:latin typeface="Arial" charset="0"/>
                <a:ea typeface="ＭＳ Ｐゴシック" charset="0"/>
              </a:defRPr>
            </a:lvl3pPr>
            <a:lvl4pPr marL="1600200" indent="-228600" defTabSz="895350" eaLnBrk="0" hangingPunct="0">
              <a:defRPr sz="2400">
                <a:solidFill>
                  <a:schemeClr val="tx1"/>
                </a:solidFill>
                <a:latin typeface="Arial" charset="0"/>
                <a:ea typeface="ＭＳ Ｐゴシック" charset="0"/>
              </a:defRPr>
            </a:lvl4pPr>
            <a:lvl5pPr marL="2057400" indent="-228600" defTabSz="895350" eaLnBrk="0" hangingPunct="0">
              <a:defRPr sz="2400">
                <a:solidFill>
                  <a:schemeClr val="tx1"/>
                </a:solidFill>
                <a:latin typeface="Arial" charset="0"/>
                <a:ea typeface="ＭＳ Ｐゴシック" charset="0"/>
              </a:defRPr>
            </a:lvl5pPr>
            <a:lvl6pPr marL="2514600" indent="-228600" defTabSz="895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95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95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9535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548F643-B28A-B64C-931D-9E3B141F6B71}" type="slidenum">
              <a:rPr lang="fr-FR" sz="1200"/>
              <a:pPr algn="r" eaLnBrk="1" hangingPunct="1"/>
              <a:t>9</a:t>
            </a:fld>
            <a:endParaRPr lang="fr-FR" sz="120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bwMode="auto">
          <a:xfrm>
            <a:off x="684869" y="4344025"/>
            <a:ext cx="5488264"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88164" tIns="44081" rIns="88164" bIns="44081"/>
          <a:lstStyle/>
          <a:p>
            <a:pPr marL="0" marR="0" indent="0" algn="l" defTabSz="457200" rtl="0" eaLnBrk="1" fontAlgn="auto" latinLnBrk="0" hangingPunct="1">
              <a:lnSpc>
                <a:spcPct val="100000"/>
              </a:lnSpc>
              <a:spcBef>
                <a:spcPts val="0"/>
              </a:spcBef>
              <a:spcAft>
                <a:spcPts val="0"/>
              </a:spcAft>
              <a:buClrTx/>
              <a:buSzTx/>
              <a:buFontTx/>
              <a:buNone/>
              <a:tabLst/>
              <a:defRPr/>
            </a:pPr>
            <a:r>
              <a:rPr lang="fr-CA" sz="1000" u="none" baseline="0" dirty="0" smtClean="0">
                <a:solidFill>
                  <a:srgbClr val="222268"/>
                </a:solidFill>
                <a:latin typeface="+mn-lt"/>
                <a:cs typeface="Calibri"/>
              </a:rPr>
              <a:t>Le projet CQII est divisé en 3 phases: </a:t>
            </a:r>
            <a:r>
              <a:rPr lang="fr-CA" sz="1000" dirty="0" smtClean="0">
                <a:solidFill>
                  <a:srgbClr val="002060"/>
                </a:solidFill>
                <a:latin typeface="Calibri" charset="0"/>
                <a:cs typeface="Arial" charset="0"/>
              </a:rPr>
              <a:t>application des connaissances, création d’un plan action, implantation du plan d’action.</a:t>
            </a:r>
          </a:p>
          <a:p>
            <a:pPr marL="0" marR="0" indent="0" algn="l" defTabSz="457200" rtl="0" eaLnBrk="1" fontAlgn="auto" latinLnBrk="0" hangingPunct="1">
              <a:lnSpc>
                <a:spcPct val="100000"/>
              </a:lnSpc>
              <a:spcBef>
                <a:spcPts val="0"/>
              </a:spcBef>
              <a:spcAft>
                <a:spcPts val="0"/>
              </a:spcAft>
              <a:buClrTx/>
              <a:buSzTx/>
              <a:buFontTx/>
              <a:buNone/>
              <a:tabLst/>
              <a:defRPr/>
            </a:pPr>
            <a:r>
              <a:rPr lang="fr-CA" sz="1000" dirty="0" smtClean="0">
                <a:solidFill>
                  <a:srgbClr val="002060"/>
                </a:solidFill>
                <a:latin typeface="Calibri" charset="0"/>
                <a:cs typeface="Arial" charset="0"/>
              </a:rPr>
              <a:t>Si on dit CQII c’est qu’il y a eu un CQI.</a:t>
            </a:r>
            <a:r>
              <a:rPr lang="fr-CA" sz="1000" baseline="0" dirty="0" smtClean="0">
                <a:solidFill>
                  <a:srgbClr val="002060"/>
                </a:solidFill>
                <a:latin typeface="Calibri" charset="0"/>
                <a:cs typeface="Arial" charset="0"/>
              </a:rPr>
              <a:t> Le projet CQII a été mis en place afin de répondre à deux principaux manque à gagner identifiés durant le projet CQI, qui s’est déroulé de 2008 à 2010.</a:t>
            </a:r>
            <a:endParaRPr lang="fr-FR"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000" dirty="0" smtClean="0"/>
              <a:t>En</a:t>
            </a:r>
            <a:r>
              <a:rPr lang="fr-FR" sz="1000" baseline="0" dirty="0" smtClean="0"/>
              <a:t> effet, durant le projet CQI nous avons c</a:t>
            </a:r>
            <a:r>
              <a:rPr lang="fr-FR" sz="1000" dirty="0" smtClean="0"/>
              <a:t>onstaté qu’il y avait</a:t>
            </a:r>
            <a:r>
              <a:rPr lang="fr-FR" sz="1000" baseline="0" dirty="0" smtClean="0"/>
              <a:t> un </a:t>
            </a:r>
            <a:r>
              <a:rPr lang="fr-FR" sz="1000" dirty="0" smtClean="0"/>
              <a:t>manque important quant à la collaboration entre</a:t>
            </a:r>
            <a:r>
              <a:rPr lang="fr-FR" sz="1000" baseline="0" dirty="0" smtClean="0"/>
              <a:t> les</a:t>
            </a:r>
            <a:r>
              <a:rPr lang="fr-FR" sz="1000" dirty="0" smtClean="0"/>
              <a:t> MD</a:t>
            </a:r>
            <a:r>
              <a:rPr lang="fr-FR" sz="1000" baseline="0" dirty="0" smtClean="0"/>
              <a:t> et les </a:t>
            </a:r>
            <a:r>
              <a:rPr lang="fr-FR" sz="1000" dirty="0" smtClean="0"/>
              <a:t>ÉSMA,</a:t>
            </a:r>
            <a:r>
              <a:rPr lang="fr-FR" sz="1000" baseline="0" dirty="0" smtClean="0"/>
              <a:t> </a:t>
            </a:r>
            <a:r>
              <a:rPr lang="fr-FR" sz="1000" dirty="0" smtClean="0"/>
              <a:t>et qu’il n’y avait pas de SIC pour faire un suivi adéquat de la clientèle. Ainsi</a:t>
            </a:r>
            <a:r>
              <a:rPr lang="fr-FR" sz="1000" baseline="0" dirty="0" smtClean="0"/>
              <a:t>, les deux nouveautés pour la version 2 de Cible Qualité était la présence des médecins et la mise en place d’un SIC, qui est le sujet de notre atelier aujourd’hui.</a:t>
            </a:r>
            <a:endParaRPr lang="fr-FR"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A"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175845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405926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57950" y="76200"/>
            <a:ext cx="2000250" cy="6019800"/>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76200"/>
            <a:ext cx="5848350" cy="60198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143754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3406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146191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76400"/>
            <a:ext cx="39243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533900" y="1676400"/>
            <a:ext cx="39243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243287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200574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53093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3" name="Rectangle 5"/>
          <p:cNvSpPr>
            <a:spLocks noGrp="1" noChangeArrowheads="1"/>
          </p:cNvSpPr>
          <p:nvPr>
            <p:ph type="ftr" sz="quarter" idx="11"/>
          </p:nvPr>
        </p:nvSpPr>
        <p:spPr>
          <a:ln/>
        </p:spPr>
        <p:txBody>
          <a:bodyPr/>
          <a:lstStyle>
            <a:lvl1pPr>
              <a:defRPr/>
            </a:lvl1pPr>
          </a:lstStyle>
          <a:p>
            <a:endParaRPr lang="fr-FR"/>
          </a:p>
        </p:txBody>
      </p:sp>
      <p:sp>
        <p:nvSpPr>
          <p:cNvPr id="4"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362571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373091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smtClean="0"/>
              <a:t>Faire glisser l'image vers l'espace réservé ou cliquer sur l'icône pour l'ajouter</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B4141533-1B70-BB43-8073-9A94E1D165CE}" type="datetimeFigureOut">
              <a:rPr lang="fr-FR" smtClean="0"/>
              <a:t>25/06/2014</a:t>
            </a:fld>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A089F86B-E585-494D-8500-6182DEF59795}" type="slidenum">
              <a:rPr lang="fr-FR" smtClean="0"/>
              <a:t>‹N°›</a:t>
            </a:fld>
            <a:endParaRPr lang="fr-FR"/>
          </a:p>
        </p:txBody>
      </p:sp>
    </p:spTree>
    <p:extLst>
      <p:ext uri="{BB962C8B-B14F-4D97-AF65-F5344CB8AC3E}">
        <p14:creationId xmlns:p14="http://schemas.microsoft.com/office/powerpoint/2010/main" val="31327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62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smtClean="0"/>
              <a:t>Cliquez et modifiez le titre</a:t>
            </a:r>
            <a:endParaRPr lang="en-US"/>
          </a:p>
        </p:txBody>
      </p:sp>
      <p:sp>
        <p:nvSpPr>
          <p:cNvPr id="1028" name="Rectangle 3"/>
          <p:cNvSpPr>
            <a:spLocks noGrp="1" noChangeArrowheads="1"/>
          </p:cNvSpPr>
          <p:nvPr>
            <p:ph type="body" idx="1"/>
          </p:nvPr>
        </p:nvSpPr>
        <p:spPr bwMode="auto">
          <a:xfrm>
            <a:off x="457200" y="16764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1" charset="-128"/>
                <a:cs typeface="+mn-cs"/>
              </a:defRPr>
            </a:lvl1pPr>
          </a:lstStyle>
          <a:p>
            <a:fld id="{B4141533-1B70-BB43-8073-9A94E1D165CE}" type="datetimeFigureOut">
              <a:rPr lang="fr-FR" smtClean="0"/>
              <a:t>25/06/2014</a:t>
            </a:fld>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1" charset="-128"/>
                <a:cs typeface="+mn-cs"/>
              </a:defRPr>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653A71"/>
                </a:solidFill>
              </a:defRPr>
            </a:lvl1pPr>
          </a:lstStyle>
          <a:p>
            <a:fld id="{A089F86B-E585-494D-8500-6182DEF5979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rgbClr val="653A71"/>
          </a:solidFill>
          <a:latin typeface="+mj-lt"/>
          <a:ea typeface="+mj-ea"/>
          <a:cs typeface="ＭＳ Ｐゴシック" charset="0"/>
        </a:defRPr>
      </a:lvl1pPr>
      <a:lvl2pPr algn="l" rtl="0" eaLnBrk="1" fontAlgn="base" hangingPunct="1">
        <a:spcBef>
          <a:spcPct val="0"/>
        </a:spcBef>
        <a:spcAft>
          <a:spcPct val="0"/>
        </a:spcAft>
        <a:defRPr sz="3600">
          <a:solidFill>
            <a:srgbClr val="653A71"/>
          </a:solidFill>
          <a:latin typeface="Arial" charset="0"/>
          <a:ea typeface="ＭＳ Ｐゴシック" pitchFamily="1" charset="-128"/>
          <a:cs typeface="ＭＳ Ｐゴシック" charset="0"/>
        </a:defRPr>
      </a:lvl2pPr>
      <a:lvl3pPr algn="l" rtl="0" eaLnBrk="1" fontAlgn="base" hangingPunct="1">
        <a:spcBef>
          <a:spcPct val="0"/>
        </a:spcBef>
        <a:spcAft>
          <a:spcPct val="0"/>
        </a:spcAft>
        <a:defRPr sz="3600">
          <a:solidFill>
            <a:srgbClr val="653A71"/>
          </a:solidFill>
          <a:latin typeface="Arial" charset="0"/>
          <a:ea typeface="ＭＳ Ｐゴシック" pitchFamily="1" charset="-128"/>
          <a:cs typeface="ＭＳ Ｐゴシック" charset="0"/>
        </a:defRPr>
      </a:lvl3pPr>
      <a:lvl4pPr algn="l" rtl="0" eaLnBrk="1" fontAlgn="base" hangingPunct="1">
        <a:spcBef>
          <a:spcPct val="0"/>
        </a:spcBef>
        <a:spcAft>
          <a:spcPct val="0"/>
        </a:spcAft>
        <a:defRPr sz="3600">
          <a:solidFill>
            <a:srgbClr val="653A71"/>
          </a:solidFill>
          <a:latin typeface="Arial" charset="0"/>
          <a:ea typeface="ＭＳ Ｐゴシック" pitchFamily="1" charset="-128"/>
          <a:cs typeface="ＭＳ Ｐゴシック" charset="0"/>
        </a:defRPr>
      </a:lvl4pPr>
      <a:lvl5pPr algn="l" rtl="0" eaLnBrk="1" fontAlgn="base" hangingPunct="1">
        <a:spcBef>
          <a:spcPct val="0"/>
        </a:spcBef>
        <a:spcAft>
          <a:spcPct val="0"/>
        </a:spcAft>
        <a:defRPr sz="3600">
          <a:solidFill>
            <a:srgbClr val="653A71"/>
          </a:solidFill>
          <a:latin typeface="Arial" charset="0"/>
          <a:ea typeface="ＭＳ Ｐゴシック" pitchFamily="1" charset="-128"/>
          <a:cs typeface="ＭＳ Ｐゴシック" charset="0"/>
        </a:defRPr>
      </a:lvl5pPr>
      <a:lvl6pPr marL="457200" algn="l" rtl="0" eaLnBrk="1" fontAlgn="base" hangingPunct="1">
        <a:spcBef>
          <a:spcPct val="0"/>
        </a:spcBef>
        <a:spcAft>
          <a:spcPct val="0"/>
        </a:spcAft>
        <a:defRPr sz="3600">
          <a:solidFill>
            <a:srgbClr val="653A71"/>
          </a:solidFill>
          <a:latin typeface="Arial" charset="0"/>
          <a:ea typeface="ＭＳ Ｐゴシック" pitchFamily="1" charset="-128"/>
        </a:defRPr>
      </a:lvl6pPr>
      <a:lvl7pPr marL="914400" algn="l" rtl="0" eaLnBrk="1" fontAlgn="base" hangingPunct="1">
        <a:spcBef>
          <a:spcPct val="0"/>
        </a:spcBef>
        <a:spcAft>
          <a:spcPct val="0"/>
        </a:spcAft>
        <a:defRPr sz="3600">
          <a:solidFill>
            <a:srgbClr val="653A71"/>
          </a:solidFill>
          <a:latin typeface="Arial" charset="0"/>
          <a:ea typeface="ＭＳ Ｐゴシック" pitchFamily="1" charset="-128"/>
        </a:defRPr>
      </a:lvl7pPr>
      <a:lvl8pPr marL="1371600" algn="l" rtl="0" eaLnBrk="1" fontAlgn="base" hangingPunct="1">
        <a:spcBef>
          <a:spcPct val="0"/>
        </a:spcBef>
        <a:spcAft>
          <a:spcPct val="0"/>
        </a:spcAft>
        <a:defRPr sz="3600">
          <a:solidFill>
            <a:srgbClr val="653A71"/>
          </a:solidFill>
          <a:latin typeface="Arial" charset="0"/>
          <a:ea typeface="ＭＳ Ｐゴシック" pitchFamily="1" charset="-128"/>
        </a:defRPr>
      </a:lvl8pPr>
      <a:lvl9pPr marL="1828800" algn="l" rtl="0" eaLnBrk="1" fontAlgn="base" hangingPunct="1">
        <a:spcBef>
          <a:spcPct val="0"/>
        </a:spcBef>
        <a:spcAft>
          <a:spcPct val="0"/>
        </a:spcAft>
        <a:defRPr sz="3600">
          <a:solidFill>
            <a:srgbClr val="653A7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400" b="1">
          <a:solidFill>
            <a:srgbClr val="0093D3"/>
          </a:solidFill>
          <a:latin typeface="+mn-lt"/>
          <a:ea typeface="+mn-ea"/>
          <a:cs typeface="ＭＳ Ｐゴシック" charset="0"/>
        </a:defRPr>
      </a:lvl1pPr>
      <a:lvl2pPr marL="742950" indent="-285750" algn="l" rtl="0" eaLnBrk="1" fontAlgn="base" hangingPunct="1">
        <a:spcBef>
          <a:spcPct val="20000"/>
        </a:spcBef>
        <a:spcAft>
          <a:spcPct val="0"/>
        </a:spcAft>
        <a:buClr>
          <a:srgbClr val="653A71"/>
        </a:buClr>
        <a:buSzPct val="75000"/>
        <a:buFont typeface="Times"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0093D3"/>
        </a:buClr>
        <a:buFont typeface="Wingding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653A71"/>
        </a:buClr>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0093D3"/>
        </a:buClr>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jpeg"/><Relationship Id="rId12" Type="http://schemas.microsoft.com/office/2007/relationships/hdphoto" Target="../media/hdphoto6.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6.jpeg"/><Relationship Id="rId5" Type="http://schemas.openxmlformats.org/officeDocument/2006/relationships/image" Target="../media/image13.jpeg"/><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jpe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3.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3.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52.xml"/><Relationship Id="rId7" Type="http://schemas.openxmlformats.org/officeDocument/2006/relationships/image" Target="../media/image26.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www.phqscreeners.com" TargetMode="External"/><Relationship Id="rId5" Type="http://schemas.openxmlformats.org/officeDocument/2006/relationships/notesSlide" Target="../notesSlides/notesSlide35.xml"/><Relationship Id="rId10" Type="http://schemas.openxmlformats.org/officeDocument/2006/relationships/image" Target="../media/image29.jpeg"/><Relationship Id="rId4" Type="http://schemas.openxmlformats.org/officeDocument/2006/relationships/slideLayout" Target="../slideLayouts/slideLayout6.xml"/><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4.xml"/><Relationship Id="rId7" Type="http://schemas.openxmlformats.org/officeDocument/2006/relationships/diagramData" Target="../diagrams/data1.xml"/><Relationship Id="rId12"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9.xml"/><Relationship Id="rId11" Type="http://schemas.microsoft.com/office/2007/relationships/diagramDrawing" Target="../diagrams/drawing1.xml"/><Relationship Id="rId5" Type="http://schemas.openxmlformats.org/officeDocument/2006/relationships/slideLayout" Target="../slideLayouts/slideLayout7.xml"/><Relationship Id="rId10" Type="http://schemas.openxmlformats.org/officeDocument/2006/relationships/diagramColors" Target="../diagrams/colors1.xml"/><Relationship Id="rId4" Type="http://schemas.openxmlformats.org/officeDocument/2006/relationships/tags" Target="../tags/tag15.xml"/><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ext Box 8"/>
          <p:cNvSpPr txBox="1">
            <a:spLocks noChangeArrowheads="1"/>
          </p:cNvSpPr>
          <p:nvPr>
            <p:custDataLst>
              <p:tags r:id="rId1"/>
            </p:custDataLst>
          </p:nvPr>
        </p:nvSpPr>
        <p:spPr bwMode="auto">
          <a:xfrm>
            <a:off x="1527175" y="6113463"/>
            <a:ext cx="184150" cy="366712"/>
          </a:xfrm>
          <a:prstGeom prst="rect">
            <a:avLst/>
          </a:prstGeom>
          <a:noFill/>
          <a:ln w="9525">
            <a:noFill/>
            <a:miter lim="800000"/>
            <a:headEnd/>
            <a:tailEnd/>
          </a:ln>
        </p:spPr>
        <p:txBody>
          <a:bodyPr wrap="none">
            <a:spAutoFit/>
          </a:bodyPr>
          <a:lstStyle/>
          <a:p>
            <a:pPr eaLnBrk="0" hangingPunct="0"/>
            <a:endParaRPr lang="fr-FR"/>
          </a:p>
        </p:txBody>
      </p:sp>
      <p:sp>
        <p:nvSpPr>
          <p:cNvPr id="1033" name="Rectangle 15"/>
          <p:cNvSpPr>
            <a:spLocks noGrp="1" noChangeArrowheads="1"/>
          </p:cNvSpPr>
          <p:nvPr>
            <p:ph type="subTitle" idx="4294967295"/>
            <p:custDataLst>
              <p:tags r:id="rId2"/>
            </p:custDataLst>
          </p:nvPr>
        </p:nvSpPr>
        <p:spPr>
          <a:xfrm>
            <a:off x="1000126" y="1454841"/>
            <a:ext cx="7782714" cy="1663706"/>
          </a:xfrm>
        </p:spPr>
        <p:txBody>
          <a:bodyPr/>
          <a:lstStyle/>
          <a:p>
            <a:pPr marL="0" indent="0" algn="r" eaLnBrk="1" hangingPunct="1">
              <a:spcBef>
                <a:spcPct val="0"/>
              </a:spcBef>
              <a:buFont typeface="Wingdings" pitchFamily="2" charset="2"/>
              <a:buNone/>
              <a:defRPr/>
            </a:pPr>
            <a:r>
              <a:rPr lang="fr-CA" sz="3200" dirty="0" smtClean="0">
                <a:solidFill>
                  <a:srgbClr val="653A71"/>
                </a:solidFill>
                <a:latin typeface="+mj-lt"/>
              </a:rPr>
              <a:t>Mesurer la qualité des soins dans une perspective d’amélioration continue : </a:t>
            </a:r>
          </a:p>
          <a:p>
            <a:pPr marL="0" indent="0" algn="r" eaLnBrk="1" hangingPunct="1">
              <a:spcBef>
                <a:spcPct val="0"/>
              </a:spcBef>
              <a:buFont typeface="Wingdings" pitchFamily="2" charset="2"/>
              <a:buNone/>
              <a:defRPr/>
            </a:pPr>
            <a:r>
              <a:rPr lang="fr-CA" sz="3000" b="0" dirty="0">
                <a:solidFill>
                  <a:srgbClr val="653A71"/>
                </a:solidFill>
                <a:latin typeface="+mj-lt"/>
              </a:rPr>
              <a:t>l</a:t>
            </a:r>
            <a:r>
              <a:rPr lang="fr-CA" sz="3000" b="0" dirty="0" smtClean="0">
                <a:solidFill>
                  <a:srgbClr val="653A71"/>
                </a:solidFill>
                <a:latin typeface="+mj-lt"/>
              </a:rPr>
              <a:t>’expérience de Cible Qualité II</a:t>
            </a:r>
          </a:p>
          <a:p>
            <a:pPr marL="0" indent="0" algn="r" eaLnBrk="1" hangingPunct="1">
              <a:buFont typeface="Wingdings" pitchFamily="2" charset="2"/>
              <a:buNone/>
              <a:defRPr/>
            </a:pPr>
            <a:endParaRPr lang="fr-FR" sz="2000" dirty="0" smtClean="0">
              <a:solidFill>
                <a:srgbClr val="653A71"/>
              </a:solidFill>
              <a:latin typeface="+mj-lt"/>
            </a:endParaRPr>
          </a:p>
          <a:p>
            <a:pPr marL="0" indent="0" algn="r" eaLnBrk="1" hangingPunct="1">
              <a:buFont typeface="Wingdings" pitchFamily="2" charset="2"/>
              <a:buNone/>
              <a:defRPr/>
            </a:pPr>
            <a:endParaRPr lang="fr-FR" sz="3200" dirty="0" smtClean="0">
              <a:solidFill>
                <a:srgbClr val="653A71"/>
              </a:solidFill>
              <a:latin typeface="+mj-lt"/>
            </a:endParaRPr>
          </a:p>
        </p:txBody>
      </p:sp>
      <p:sp>
        <p:nvSpPr>
          <p:cNvPr id="21" name="AutoShape 9"/>
          <p:cNvSpPr>
            <a:spLocks noChangeArrowheads="1"/>
          </p:cNvSpPr>
          <p:nvPr>
            <p:custDataLst>
              <p:tags r:id="rId3"/>
            </p:custDataLst>
          </p:nvPr>
        </p:nvSpPr>
        <p:spPr bwMode="auto">
          <a:xfrm>
            <a:off x="1000125" y="3254782"/>
            <a:ext cx="8143875" cy="98182"/>
          </a:xfrm>
          <a:prstGeom prst="roundRect">
            <a:avLst>
              <a:gd name="adj" fmla="val 16667"/>
            </a:avLst>
          </a:prstGeom>
          <a:solidFill>
            <a:schemeClr val="bg1"/>
          </a:solidFill>
          <a:ln w="9525">
            <a:noFill/>
            <a:round/>
            <a:headEnd/>
            <a:tailEnd/>
          </a:ln>
        </p:spPr>
        <p:txBody>
          <a:bodyPr wrap="none" anchor="ctr"/>
          <a:lstStyle/>
          <a:p>
            <a:pPr eaLnBrk="0" hangingPunct="0"/>
            <a:endParaRPr lang="fr-FR"/>
          </a:p>
        </p:txBody>
      </p:sp>
      <p:sp>
        <p:nvSpPr>
          <p:cNvPr id="22" name="Sous-titre 2"/>
          <p:cNvSpPr txBox="1">
            <a:spLocks/>
          </p:cNvSpPr>
          <p:nvPr>
            <p:custDataLst>
              <p:tags r:id="rId4"/>
            </p:custDataLst>
          </p:nvPr>
        </p:nvSpPr>
        <p:spPr>
          <a:xfrm>
            <a:off x="457981" y="4038144"/>
            <a:ext cx="8324858" cy="1963275"/>
          </a:xfrm>
          <a:prstGeom prst="rect">
            <a:avLst/>
          </a:prstGeom>
        </p:spPr>
        <p:txBody>
          <a:bodyPr>
            <a:noAutofit/>
          </a:bodyPr>
          <a:lstStyle>
            <a:lvl1pPr marL="342900" indent="-342900" algn="l" rtl="0" eaLnBrk="1" fontAlgn="base" hangingPunct="1">
              <a:spcBef>
                <a:spcPct val="20000"/>
              </a:spcBef>
              <a:spcAft>
                <a:spcPct val="0"/>
              </a:spcAft>
              <a:defRPr sz="2400" b="1">
                <a:solidFill>
                  <a:srgbClr val="0093D3"/>
                </a:solidFill>
                <a:latin typeface="+mn-lt"/>
                <a:ea typeface="+mn-ea"/>
                <a:cs typeface="ＭＳ Ｐゴシック" charset="0"/>
              </a:defRPr>
            </a:lvl1pPr>
            <a:lvl2pPr marL="742950" indent="-285750" algn="l" rtl="0" eaLnBrk="1" fontAlgn="base" hangingPunct="1">
              <a:spcBef>
                <a:spcPct val="20000"/>
              </a:spcBef>
              <a:spcAft>
                <a:spcPct val="0"/>
              </a:spcAft>
              <a:buClr>
                <a:srgbClr val="653A71"/>
              </a:buClr>
              <a:buSzPct val="75000"/>
              <a:buFont typeface="Times"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0093D3"/>
              </a:buClr>
              <a:buFont typeface="Wingding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653A71"/>
              </a:buClr>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0093D3"/>
              </a:buClr>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9pPr>
          </a:lstStyle>
          <a:p>
            <a:pPr>
              <a:spcBef>
                <a:spcPts val="0"/>
              </a:spcBef>
              <a:tabLst>
                <a:tab pos="1701800" algn="l"/>
                <a:tab pos="1800225" algn="l"/>
              </a:tabLst>
            </a:pPr>
            <a:r>
              <a:rPr lang="fr-CA" sz="1800" dirty="0" smtClean="0">
                <a:solidFill>
                  <a:srgbClr val="002060"/>
                </a:solidFill>
              </a:rPr>
              <a:t>Conférencière:         Anne-Marie Cloutier, </a:t>
            </a:r>
            <a:r>
              <a:rPr lang="fr-CA" sz="1800" dirty="0" err="1" smtClean="0">
                <a:solidFill>
                  <a:srgbClr val="002060"/>
                </a:solidFill>
              </a:rPr>
              <a:t>M.Sc</a:t>
            </a:r>
            <a:r>
              <a:rPr lang="fr-CA" sz="1800" dirty="0" smtClean="0">
                <a:solidFill>
                  <a:srgbClr val="002060"/>
                </a:solidFill>
              </a:rPr>
              <a:t>.</a:t>
            </a:r>
          </a:p>
          <a:p>
            <a:pPr indent="1804988">
              <a:spcBef>
                <a:spcPts val="0"/>
              </a:spcBef>
              <a:tabLst>
                <a:tab pos="1701800" algn="l"/>
                <a:tab pos="1800225" algn="l"/>
              </a:tabLst>
            </a:pPr>
            <a:r>
              <a:rPr lang="fr-CA" sz="1800" b="0" dirty="0" smtClean="0">
                <a:solidFill>
                  <a:srgbClr val="002060"/>
                </a:solidFill>
              </a:rPr>
              <a:t>Agente de recherche, CRCHUM</a:t>
            </a:r>
          </a:p>
          <a:p>
            <a:pPr>
              <a:spcBef>
                <a:spcPts val="0"/>
              </a:spcBef>
              <a:tabLst>
                <a:tab pos="1701800" algn="l"/>
                <a:tab pos="1800225" algn="l"/>
              </a:tabLst>
            </a:pPr>
            <a:endParaRPr lang="fr-CA" sz="1800" b="0" dirty="0" smtClean="0">
              <a:solidFill>
                <a:srgbClr val="002060"/>
              </a:solidFill>
            </a:endParaRPr>
          </a:p>
          <a:p>
            <a:pPr marL="1436688" indent="-1436688">
              <a:spcBef>
                <a:spcPts val="0"/>
              </a:spcBef>
              <a:tabLst>
                <a:tab pos="1701800" algn="l"/>
                <a:tab pos="1800225" algn="l"/>
              </a:tabLst>
            </a:pPr>
            <a:r>
              <a:rPr lang="fr-CA" sz="1800" dirty="0" smtClean="0">
                <a:solidFill>
                  <a:srgbClr val="002060"/>
                </a:solidFill>
              </a:rPr>
              <a:t>Autres auteures :    Louise Fournier, </a:t>
            </a:r>
            <a:r>
              <a:rPr lang="fr-CA" sz="1800" dirty="0" err="1" smtClean="0">
                <a:solidFill>
                  <a:srgbClr val="002060"/>
                </a:solidFill>
              </a:rPr>
              <a:t>Ph.D</a:t>
            </a:r>
            <a:r>
              <a:rPr lang="fr-CA" sz="1800" dirty="0" smtClean="0">
                <a:solidFill>
                  <a:srgbClr val="002060"/>
                </a:solidFill>
              </a:rPr>
              <a:t>.</a:t>
            </a:r>
          </a:p>
          <a:p>
            <a:pPr marL="1436688" indent="711200">
              <a:spcBef>
                <a:spcPts val="0"/>
              </a:spcBef>
              <a:tabLst>
                <a:tab pos="1701800" algn="l"/>
                <a:tab pos="1800225" algn="l"/>
              </a:tabLst>
            </a:pPr>
            <a:r>
              <a:rPr lang="fr-CA" sz="1800" dirty="0" err="1" smtClean="0">
                <a:solidFill>
                  <a:srgbClr val="002060"/>
                </a:solidFill>
              </a:rPr>
              <a:t>Pasquale</a:t>
            </a:r>
            <a:r>
              <a:rPr lang="fr-CA" sz="1800" dirty="0" smtClean="0">
                <a:solidFill>
                  <a:srgbClr val="002060"/>
                </a:solidFill>
              </a:rPr>
              <a:t> Roberge, </a:t>
            </a:r>
            <a:r>
              <a:rPr lang="fr-CA" sz="1800" dirty="0" err="1" smtClean="0">
                <a:solidFill>
                  <a:srgbClr val="002060"/>
                </a:solidFill>
              </a:rPr>
              <a:t>Ph.D</a:t>
            </a:r>
            <a:r>
              <a:rPr lang="fr-CA" sz="1800" dirty="0" smtClean="0">
                <a:solidFill>
                  <a:srgbClr val="002060"/>
                </a:solidFill>
              </a:rPr>
              <a:t>.</a:t>
            </a:r>
          </a:p>
          <a:p>
            <a:pPr marL="1436688" indent="711200">
              <a:spcBef>
                <a:spcPts val="0"/>
              </a:spcBef>
              <a:tabLst>
                <a:tab pos="1701800" algn="l"/>
                <a:tab pos="1800225" algn="l"/>
              </a:tabLst>
            </a:pPr>
            <a:r>
              <a:rPr lang="fr-CA" sz="1800" dirty="0" smtClean="0">
                <a:solidFill>
                  <a:srgbClr val="002060"/>
                </a:solidFill>
              </a:rPr>
              <a:t>Hélène Brouillet, </a:t>
            </a:r>
            <a:r>
              <a:rPr lang="fr-CA" sz="1800" dirty="0" err="1" smtClean="0">
                <a:solidFill>
                  <a:srgbClr val="002060"/>
                </a:solidFill>
              </a:rPr>
              <a:t>M.Ps</a:t>
            </a:r>
            <a:r>
              <a:rPr lang="fr-CA" sz="1800" dirty="0" smtClean="0">
                <a:solidFill>
                  <a:srgbClr val="002060"/>
                </a:solidFill>
              </a:rPr>
              <a:t>.</a:t>
            </a:r>
            <a:endParaRPr lang="fr-CA" sz="1800" dirty="0">
              <a:solidFill>
                <a:srgbClr val="002060"/>
              </a:solidFill>
            </a:endParaRPr>
          </a:p>
        </p:txBody>
      </p:sp>
      <p:sp>
        <p:nvSpPr>
          <p:cNvPr id="28" name="ZoneTexte 27"/>
          <p:cNvSpPr txBox="1"/>
          <p:nvPr>
            <p:custDataLst>
              <p:tags r:id="rId5"/>
            </p:custDataLst>
          </p:nvPr>
        </p:nvSpPr>
        <p:spPr>
          <a:xfrm>
            <a:off x="1711326" y="3472814"/>
            <a:ext cx="7071513" cy="338554"/>
          </a:xfrm>
          <a:prstGeom prst="rect">
            <a:avLst/>
          </a:prstGeom>
          <a:noFill/>
        </p:spPr>
        <p:txBody>
          <a:bodyPr wrap="square" rtlCol="0">
            <a:spAutoFit/>
          </a:bodyPr>
          <a:lstStyle/>
          <a:p>
            <a:pPr algn="r">
              <a:defRPr/>
            </a:pPr>
            <a:r>
              <a:rPr lang="fr-CA" sz="1600" b="1" dirty="0" smtClean="0">
                <a:solidFill>
                  <a:srgbClr val="653A71"/>
                </a:solidFill>
              </a:rPr>
              <a:t>JASM – 12 MAI 2014</a:t>
            </a:r>
            <a:endParaRPr lang="fr-CA" sz="1600" b="1" dirty="0">
              <a:solidFill>
                <a:srgbClr val="653A71"/>
              </a:solidFill>
            </a:endParaRPr>
          </a:p>
        </p:txBody>
      </p:sp>
      <p:pic>
        <p:nvPicPr>
          <p:cNvPr id="4" name="Image 3" descr="Capture d’écran 2014-04-02 à 14.45.4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563" y="52923"/>
            <a:ext cx="2146300" cy="1003300"/>
          </a:xfrm>
          <a:prstGeom prst="rect">
            <a:avLst/>
          </a:prstGeom>
        </p:spPr>
      </p:pic>
    </p:spTree>
    <p:extLst>
      <p:ext uri="{BB962C8B-B14F-4D97-AF65-F5344CB8AC3E}">
        <p14:creationId xmlns:p14="http://schemas.microsoft.com/office/powerpoint/2010/main" val="1238659451"/>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720" y="37712"/>
            <a:ext cx="8001000" cy="1143000"/>
          </a:xfrm>
        </p:spPr>
        <p:txBody>
          <a:bodyPr>
            <a:normAutofit/>
          </a:bodyPr>
          <a:lstStyle/>
          <a:p>
            <a:r>
              <a:rPr lang="fr-CA" b="1" dirty="0" smtClean="0"/>
              <a:t>SIC – Nos ambitions de départ</a:t>
            </a:r>
            <a:endParaRPr lang="fr-CA" dirty="0"/>
          </a:p>
        </p:txBody>
      </p:sp>
      <p:sp>
        <p:nvSpPr>
          <p:cNvPr id="3" name="Espace réservé du contenu 2"/>
          <p:cNvSpPr>
            <a:spLocks noGrp="1"/>
          </p:cNvSpPr>
          <p:nvPr>
            <p:ph idx="1"/>
          </p:nvPr>
        </p:nvSpPr>
        <p:spPr>
          <a:xfrm>
            <a:off x="298809" y="1357232"/>
            <a:ext cx="8516036" cy="5102238"/>
          </a:xfrm>
        </p:spPr>
        <p:txBody>
          <a:bodyPr/>
          <a:lstStyle/>
          <a:p>
            <a:pPr marL="0" indent="0" eaLnBrk="0" hangingPunct="0">
              <a:spcBef>
                <a:spcPct val="45000"/>
              </a:spcBef>
              <a:buClr>
                <a:srgbClr val="653A71"/>
              </a:buClr>
              <a:buSzPct val="75000"/>
            </a:pPr>
            <a:r>
              <a:rPr lang="fr-CA" dirty="0">
                <a:solidFill>
                  <a:srgbClr val="002060"/>
                </a:solidFill>
                <a:latin typeface="Calibri" pitchFamily="34" charset="0"/>
                <a:cs typeface="Calibri" pitchFamily="34" charset="0"/>
              </a:rPr>
              <a:t>Mettre en place un SIC informatisé dans chacun des six sites :</a:t>
            </a:r>
          </a:p>
          <a:p>
            <a:pPr marL="444500" lvl="1" indent="-342900" eaLnBrk="0" hangingPunct="0">
              <a:spcBef>
                <a:spcPct val="45000"/>
              </a:spcBef>
              <a:buFont typeface="Lucida Grande"/>
              <a:buChar char="➜"/>
            </a:pPr>
            <a:r>
              <a:rPr lang="fr-CA" sz="2200" dirty="0">
                <a:solidFill>
                  <a:srgbClr val="002060"/>
                </a:solidFill>
                <a:latin typeface="Calibri" pitchFamily="34" charset="0"/>
                <a:cs typeface="Calibri" pitchFamily="34" charset="0"/>
              </a:rPr>
              <a:t>Un </a:t>
            </a:r>
            <a:r>
              <a:rPr lang="fr-CA" sz="2200" b="1" dirty="0">
                <a:solidFill>
                  <a:srgbClr val="002060"/>
                </a:solidFill>
                <a:latin typeface="Calibri" pitchFamily="34" charset="0"/>
                <a:cs typeface="Calibri" pitchFamily="34" charset="0"/>
              </a:rPr>
              <a:t>registre de patients </a:t>
            </a:r>
            <a:r>
              <a:rPr lang="fr-CA" sz="2200" dirty="0">
                <a:solidFill>
                  <a:srgbClr val="002060"/>
                </a:solidFill>
                <a:latin typeface="Calibri" pitchFamily="34" charset="0"/>
                <a:cs typeface="Calibri" pitchFamily="34" charset="0"/>
              </a:rPr>
              <a:t>qui permettra d’organiser les données des patients et des populations :</a:t>
            </a:r>
          </a:p>
          <a:p>
            <a:pPr marL="1074738" lvl="3" indent="-457200" eaLnBrk="0" hangingPunct="0">
              <a:lnSpc>
                <a:spcPct val="90000"/>
              </a:lnSpc>
              <a:spcBef>
                <a:spcPct val="45000"/>
              </a:spcBef>
              <a:buFont typeface="+mj-lt"/>
              <a:buAutoNum type="arabicPeriod"/>
              <a:tabLst>
                <a:tab pos="1250950" algn="l"/>
              </a:tabLst>
            </a:pPr>
            <a:r>
              <a:rPr lang="fr-CA" sz="2200" dirty="0">
                <a:solidFill>
                  <a:srgbClr val="002060"/>
                </a:solidFill>
                <a:latin typeface="Calibri" pitchFamily="34" charset="0"/>
                <a:ea typeface="ＭＳ Ｐゴシック" pitchFamily="1" charset="-128"/>
                <a:cs typeface="Calibri" pitchFamily="34" charset="0"/>
              </a:rPr>
              <a:t>suivi systématique;</a:t>
            </a:r>
          </a:p>
          <a:p>
            <a:pPr marL="1074738" lvl="3" indent="-457200" eaLnBrk="0" hangingPunct="0">
              <a:lnSpc>
                <a:spcPct val="90000"/>
              </a:lnSpc>
              <a:spcBef>
                <a:spcPct val="45000"/>
              </a:spcBef>
              <a:buFont typeface="+mj-lt"/>
              <a:buAutoNum type="arabicPeriod"/>
              <a:tabLst>
                <a:tab pos="1250950" algn="l"/>
              </a:tabLst>
            </a:pPr>
            <a:r>
              <a:rPr lang="fr-CA" sz="2200" dirty="0">
                <a:solidFill>
                  <a:srgbClr val="002060"/>
                </a:solidFill>
                <a:latin typeface="Calibri" pitchFamily="34" charset="0"/>
                <a:ea typeface="ＭＳ Ｐゴシック" pitchFamily="1" charset="-128"/>
                <a:cs typeface="Calibri" pitchFamily="34" charset="0"/>
              </a:rPr>
              <a:t>coordination des soins.  </a:t>
            </a:r>
            <a:endParaRPr lang="fr-CA" sz="1000" dirty="0">
              <a:solidFill>
                <a:srgbClr val="002060"/>
              </a:solidFill>
              <a:latin typeface="Calibri" pitchFamily="34" charset="0"/>
              <a:ea typeface="ＭＳ Ｐゴシック" pitchFamily="1" charset="-128"/>
              <a:cs typeface="Calibri" pitchFamily="34" charset="0"/>
            </a:endParaRPr>
          </a:p>
          <a:p>
            <a:pPr marL="85725" lvl="1">
              <a:tabLst>
                <a:tab pos="803275" algn="l"/>
              </a:tabLst>
            </a:pPr>
            <a:endParaRPr lang="fr-CA" sz="1200" dirty="0">
              <a:solidFill>
                <a:srgbClr val="002060"/>
              </a:solidFill>
              <a:latin typeface="Calibri" pitchFamily="34" charset="0"/>
              <a:cs typeface="Calibri" pitchFamily="34" charset="0"/>
            </a:endParaRPr>
          </a:p>
          <a:p>
            <a:pPr marL="444500" lvl="1" indent="-342900">
              <a:buFont typeface="Lucida Grande"/>
              <a:buChar char="➜"/>
              <a:tabLst>
                <a:tab pos="447675" algn="l"/>
              </a:tabLst>
            </a:pPr>
            <a:r>
              <a:rPr lang="fr-CA" sz="2200" dirty="0">
                <a:solidFill>
                  <a:srgbClr val="002060"/>
                </a:solidFill>
                <a:latin typeface="Calibri" pitchFamily="34" charset="0"/>
                <a:cs typeface="Calibri" pitchFamily="34" charset="0"/>
              </a:rPr>
              <a:t>Les </a:t>
            </a:r>
            <a:r>
              <a:rPr lang="fr-CA" sz="2200" b="1" dirty="0">
                <a:solidFill>
                  <a:srgbClr val="002060"/>
                </a:solidFill>
                <a:latin typeface="Calibri" pitchFamily="34" charset="0"/>
                <a:cs typeface="Calibri" pitchFamily="34" charset="0"/>
              </a:rPr>
              <a:t>patients</a:t>
            </a:r>
            <a:r>
              <a:rPr lang="fr-CA" sz="2200" dirty="0">
                <a:solidFill>
                  <a:srgbClr val="002060"/>
                </a:solidFill>
                <a:latin typeface="Calibri" pitchFamily="34" charset="0"/>
                <a:cs typeface="Calibri" pitchFamily="34" charset="0"/>
              </a:rPr>
              <a:t> de la clinique </a:t>
            </a:r>
            <a:r>
              <a:rPr lang="fr-CA" sz="2200" dirty="0" smtClean="0">
                <a:solidFill>
                  <a:srgbClr val="002060"/>
                </a:solidFill>
                <a:latin typeface="Calibri" pitchFamily="34" charset="0"/>
                <a:cs typeface="Calibri" pitchFamily="34" charset="0"/>
              </a:rPr>
              <a:t>qui présentent </a:t>
            </a:r>
            <a:br>
              <a:rPr lang="fr-CA" sz="2200" dirty="0" smtClean="0">
                <a:solidFill>
                  <a:srgbClr val="002060"/>
                </a:solidFill>
                <a:latin typeface="Calibri" pitchFamily="34" charset="0"/>
                <a:cs typeface="Calibri" pitchFamily="34" charset="0"/>
              </a:rPr>
            </a:br>
            <a:r>
              <a:rPr lang="fr-CA" sz="2200" dirty="0" smtClean="0">
                <a:solidFill>
                  <a:srgbClr val="002060"/>
                </a:solidFill>
                <a:latin typeface="Calibri" pitchFamily="34" charset="0"/>
                <a:cs typeface="Calibri" pitchFamily="34" charset="0"/>
              </a:rPr>
              <a:t>un </a:t>
            </a:r>
            <a:r>
              <a:rPr lang="fr-CA" sz="2200" b="1" dirty="0">
                <a:solidFill>
                  <a:srgbClr val="002060"/>
                </a:solidFill>
                <a:latin typeface="Calibri" pitchFamily="34" charset="0"/>
                <a:cs typeface="Calibri" pitchFamily="34" charset="0"/>
              </a:rPr>
              <a:t>nouvel épisode </a:t>
            </a:r>
            <a:r>
              <a:rPr lang="fr-CA" sz="2200" dirty="0">
                <a:solidFill>
                  <a:srgbClr val="002060"/>
                </a:solidFill>
                <a:latin typeface="Calibri" pitchFamily="34" charset="0"/>
                <a:cs typeface="Calibri" pitchFamily="34" charset="0"/>
              </a:rPr>
              <a:t>de troubles anxieux ou </a:t>
            </a:r>
            <a:r>
              <a:rPr lang="fr-CA" sz="2200" dirty="0" smtClean="0">
                <a:solidFill>
                  <a:srgbClr val="002060"/>
                </a:solidFill>
                <a:latin typeface="Calibri" pitchFamily="34" charset="0"/>
                <a:cs typeface="Calibri" pitchFamily="34" charset="0"/>
              </a:rPr>
              <a:t/>
            </a:r>
            <a:br>
              <a:rPr lang="fr-CA" sz="2200" dirty="0" smtClean="0">
                <a:solidFill>
                  <a:srgbClr val="002060"/>
                </a:solidFill>
                <a:latin typeface="Calibri" pitchFamily="34" charset="0"/>
                <a:cs typeface="Calibri" pitchFamily="34" charset="0"/>
              </a:rPr>
            </a:br>
            <a:r>
              <a:rPr lang="fr-CA" sz="2200" dirty="0" smtClean="0">
                <a:solidFill>
                  <a:srgbClr val="002060"/>
                </a:solidFill>
                <a:latin typeface="Calibri" pitchFamily="34" charset="0"/>
                <a:cs typeface="Calibri" pitchFamily="34" charset="0"/>
              </a:rPr>
              <a:t>dépressif seront </a:t>
            </a:r>
            <a:r>
              <a:rPr lang="fr-CA" sz="2200" dirty="0">
                <a:solidFill>
                  <a:srgbClr val="002060"/>
                </a:solidFill>
                <a:latin typeface="Calibri" pitchFamily="34" charset="0"/>
                <a:cs typeface="Calibri" pitchFamily="34" charset="0"/>
              </a:rPr>
              <a:t>intégrés </a:t>
            </a:r>
            <a:r>
              <a:rPr lang="fr-CA" sz="2200" dirty="0" smtClean="0">
                <a:solidFill>
                  <a:srgbClr val="002060"/>
                </a:solidFill>
                <a:latin typeface="Calibri" pitchFamily="34" charset="0"/>
                <a:cs typeface="Calibri" pitchFamily="34" charset="0"/>
              </a:rPr>
              <a:t>systématiquement </a:t>
            </a:r>
            <a:br>
              <a:rPr lang="fr-CA" sz="2200" dirty="0" smtClean="0">
                <a:solidFill>
                  <a:srgbClr val="002060"/>
                </a:solidFill>
                <a:latin typeface="Calibri" pitchFamily="34" charset="0"/>
                <a:cs typeface="Calibri" pitchFamily="34" charset="0"/>
              </a:rPr>
            </a:br>
            <a:r>
              <a:rPr lang="fr-CA" sz="2200" dirty="0" smtClean="0">
                <a:solidFill>
                  <a:srgbClr val="002060"/>
                </a:solidFill>
                <a:latin typeface="Calibri" pitchFamily="34" charset="0"/>
                <a:cs typeface="Calibri" pitchFamily="34" charset="0"/>
              </a:rPr>
              <a:t>au </a:t>
            </a:r>
            <a:r>
              <a:rPr lang="fr-CA" sz="2200" dirty="0">
                <a:solidFill>
                  <a:srgbClr val="002060"/>
                </a:solidFill>
                <a:latin typeface="Calibri" pitchFamily="34" charset="0"/>
                <a:cs typeface="Calibri" pitchFamily="34" charset="0"/>
              </a:rPr>
              <a:t>registre de patients. </a:t>
            </a:r>
          </a:p>
          <a:p>
            <a:pPr marL="444500" lvl="1" indent="-342900">
              <a:tabLst>
                <a:tab pos="447675" algn="l"/>
              </a:tabLst>
            </a:pPr>
            <a:endParaRPr lang="fr-CA" sz="1000" dirty="0">
              <a:solidFill>
                <a:srgbClr val="002060"/>
              </a:solidFill>
              <a:latin typeface="Calibri" pitchFamily="34" charset="0"/>
              <a:cs typeface="Calibri" pitchFamily="34" charset="0"/>
            </a:endParaRPr>
          </a:p>
          <a:p>
            <a:pPr marL="444500" lvl="1" indent="-342900">
              <a:buFont typeface="Lucida Grande"/>
              <a:buChar char="➜"/>
              <a:tabLst>
                <a:tab pos="447675" algn="l"/>
              </a:tabLst>
            </a:pPr>
            <a:r>
              <a:rPr lang="fr-CA" sz="2200" dirty="0">
                <a:solidFill>
                  <a:srgbClr val="002060"/>
                </a:solidFill>
                <a:latin typeface="Calibri" pitchFamily="34" charset="0"/>
                <a:cs typeface="Calibri" pitchFamily="34" charset="0"/>
              </a:rPr>
              <a:t>Chaque milieu </a:t>
            </a:r>
            <a:r>
              <a:rPr lang="fr-CA" sz="2200" dirty="0" smtClean="0">
                <a:solidFill>
                  <a:srgbClr val="002060"/>
                </a:solidFill>
                <a:latin typeface="Calibri" pitchFamily="34" charset="0"/>
                <a:cs typeface="Calibri" pitchFamily="34" charset="0"/>
              </a:rPr>
              <a:t>peut </a:t>
            </a:r>
            <a:r>
              <a:rPr lang="fr-CA" sz="2200" dirty="0">
                <a:solidFill>
                  <a:srgbClr val="002060"/>
                </a:solidFill>
                <a:latin typeface="Calibri" pitchFamily="34" charset="0"/>
                <a:cs typeface="Calibri" pitchFamily="34" charset="0"/>
              </a:rPr>
              <a:t>développer des </a:t>
            </a:r>
            <a:r>
              <a:rPr lang="fr-CA" sz="2200" b="1" dirty="0">
                <a:solidFill>
                  <a:srgbClr val="002060"/>
                </a:solidFill>
                <a:latin typeface="Calibri" pitchFamily="34" charset="0"/>
                <a:cs typeface="Calibri" pitchFamily="34" charset="0"/>
              </a:rPr>
              <a:t>modules complémentaires</a:t>
            </a:r>
            <a:r>
              <a:rPr lang="fr-CA" sz="2200" dirty="0">
                <a:solidFill>
                  <a:srgbClr val="002060"/>
                </a:solidFill>
                <a:latin typeface="Calibri" pitchFamily="34" charset="0"/>
                <a:cs typeface="Calibri" pitchFamily="34" charset="0"/>
              </a:rPr>
              <a:t>, tels des outils de communication, </a:t>
            </a:r>
            <a:r>
              <a:rPr lang="fr-CA" sz="2200" dirty="0" smtClean="0">
                <a:solidFill>
                  <a:srgbClr val="002060"/>
                </a:solidFill>
                <a:latin typeface="Calibri" pitchFamily="34" charset="0"/>
                <a:cs typeface="Calibri" pitchFamily="34" charset="0"/>
              </a:rPr>
              <a:t>des systèmes </a:t>
            </a:r>
            <a:r>
              <a:rPr lang="fr-CA" sz="2200" dirty="0">
                <a:solidFill>
                  <a:srgbClr val="002060"/>
                </a:solidFill>
                <a:latin typeface="Calibri" pitchFamily="34" charset="0"/>
                <a:cs typeface="Calibri" pitchFamily="34" charset="0"/>
              </a:rPr>
              <a:t>de rappel et rétroaction. </a:t>
            </a:r>
          </a:p>
        </p:txBody>
      </p:sp>
      <p:pic>
        <p:nvPicPr>
          <p:cNvPr id="4" name="Image 3" descr="Capture d’écran 2014-04-22 à 16.0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198" y="2561126"/>
            <a:ext cx="2606517" cy="2634696"/>
          </a:xfrm>
          <a:prstGeom prst="rect">
            <a:avLst/>
          </a:prstGeom>
        </p:spPr>
      </p:pic>
    </p:spTree>
    <p:extLst>
      <p:ext uri="{BB962C8B-B14F-4D97-AF65-F5344CB8AC3E}">
        <p14:creationId xmlns:p14="http://schemas.microsoft.com/office/powerpoint/2010/main" val="12071651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ChangeArrowheads="1"/>
          </p:cNvSpPr>
          <p:nvPr/>
        </p:nvSpPr>
        <p:spPr bwMode="auto">
          <a:xfrm>
            <a:off x="179512" y="1268760"/>
            <a:ext cx="8784976" cy="430887"/>
          </a:xfrm>
          <a:prstGeom prst="rect">
            <a:avLst/>
          </a:prstGeom>
          <a:noFill/>
          <a:ln w="9525">
            <a:noFill/>
            <a:miter lim="800000"/>
            <a:headEnd/>
            <a:tailEnd/>
          </a:ln>
        </p:spPr>
        <p:txBody>
          <a:bodyPr wrap="square">
            <a:spAutoFit/>
          </a:bodyPr>
          <a:lstStyle/>
          <a:p>
            <a:pPr marL="342900" indent="-342900" eaLnBrk="0" hangingPunct="0">
              <a:spcBef>
                <a:spcPct val="45000"/>
              </a:spcBef>
              <a:buClr>
                <a:srgbClr val="653A71"/>
              </a:buClr>
              <a:buSzPct val="75000"/>
              <a:buFont typeface="Lucida Grande"/>
              <a:buChar char="➜"/>
            </a:pPr>
            <a:endParaRPr lang="fr-CA" sz="2200" dirty="0">
              <a:solidFill>
                <a:schemeClr val="accent2"/>
              </a:solidFill>
              <a:latin typeface="Calibri" pitchFamily="34" charset="0"/>
              <a:cs typeface="Calibri" pitchFamily="34" charset="0"/>
            </a:endParaRPr>
          </a:p>
        </p:txBody>
      </p:sp>
      <p:sp>
        <p:nvSpPr>
          <p:cNvPr id="4" name="Titre 3"/>
          <p:cNvSpPr>
            <a:spLocks noGrp="1"/>
          </p:cNvSpPr>
          <p:nvPr>
            <p:ph type="title"/>
          </p:nvPr>
        </p:nvSpPr>
        <p:spPr>
          <a:xfrm>
            <a:off x="457200" y="20178"/>
            <a:ext cx="8001000" cy="1143000"/>
          </a:xfrm>
        </p:spPr>
        <p:txBody>
          <a:bodyPr>
            <a:normAutofit/>
          </a:bodyPr>
          <a:lstStyle/>
          <a:p>
            <a:r>
              <a:rPr lang="fr-CA" b="1" dirty="0" smtClean="0"/>
              <a:t>SIC – La </a:t>
            </a:r>
            <a:r>
              <a:rPr lang="fr-CA" b="1" dirty="0"/>
              <a:t>réalité sur le </a:t>
            </a:r>
            <a:r>
              <a:rPr lang="fr-CA" b="1" dirty="0" smtClean="0"/>
              <a:t>terrain</a:t>
            </a:r>
            <a:endParaRPr lang="fr-FR" dirty="0"/>
          </a:p>
        </p:txBody>
      </p:sp>
      <p:sp>
        <p:nvSpPr>
          <p:cNvPr id="5" name="Espace réservé du contenu 4"/>
          <p:cNvSpPr>
            <a:spLocks noGrp="1"/>
          </p:cNvSpPr>
          <p:nvPr>
            <p:ph idx="1"/>
          </p:nvPr>
        </p:nvSpPr>
        <p:spPr>
          <a:xfrm>
            <a:off x="317484" y="1221321"/>
            <a:ext cx="8647004" cy="4934171"/>
          </a:xfrm>
        </p:spPr>
        <p:txBody>
          <a:bodyPr/>
          <a:lstStyle/>
          <a:p>
            <a:pPr marL="355600" indent="-355600">
              <a:buClr>
                <a:srgbClr val="653A71"/>
              </a:buClr>
              <a:buSzPct val="75000"/>
              <a:buFont typeface="Lucida Grande"/>
              <a:buChar char="➜"/>
            </a:pPr>
            <a:r>
              <a:rPr lang="fr-CA" b="0" dirty="0">
                <a:solidFill>
                  <a:srgbClr val="002060"/>
                </a:solidFill>
                <a:latin typeface="Calibri"/>
                <a:cs typeface="Calibri"/>
              </a:rPr>
              <a:t>Les informations </a:t>
            </a:r>
            <a:r>
              <a:rPr lang="fr-CA" b="0" dirty="0" smtClean="0">
                <a:solidFill>
                  <a:srgbClr val="002060"/>
                </a:solidFill>
                <a:latin typeface="Calibri"/>
                <a:cs typeface="Calibri"/>
              </a:rPr>
              <a:t>qui sont collectées </a:t>
            </a:r>
            <a:r>
              <a:rPr lang="fr-CA" b="0" dirty="0">
                <a:solidFill>
                  <a:srgbClr val="002060"/>
                </a:solidFill>
                <a:latin typeface="Calibri"/>
                <a:cs typeface="Calibri"/>
              </a:rPr>
              <a:t>ne sont pas </a:t>
            </a:r>
            <a:r>
              <a:rPr lang="fr-CA" b="0" dirty="0" smtClean="0">
                <a:solidFill>
                  <a:srgbClr val="002060"/>
                </a:solidFill>
                <a:latin typeface="Calibri"/>
                <a:cs typeface="Calibri"/>
              </a:rPr>
              <a:t>consignées </a:t>
            </a:r>
            <a:r>
              <a:rPr lang="fr-CA" b="0" dirty="0">
                <a:solidFill>
                  <a:srgbClr val="002060"/>
                </a:solidFill>
                <a:latin typeface="Calibri"/>
                <a:cs typeface="Calibri"/>
              </a:rPr>
              <a:t>de </a:t>
            </a:r>
            <a:r>
              <a:rPr lang="fr-CA" b="0" dirty="0" smtClean="0">
                <a:solidFill>
                  <a:srgbClr val="002060"/>
                </a:solidFill>
                <a:latin typeface="Calibri"/>
                <a:cs typeface="Calibri"/>
              </a:rPr>
              <a:t>manière structurée.</a:t>
            </a:r>
          </a:p>
          <a:p>
            <a:pPr marL="0" indent="0">
              <a:buClr>
                <a:srgbClr val="653A71"/>
              </a:buClr>
              <a:buSzPct val="75000"/>
            </a:pPr>
            <a:endParaRPr lang="fr-CA" sz="600" b="0" dirty="0" smtClean="0">
              <a:solidFill>
                <a:srgbClr val="002060"/>
              </a:solidFill>
              <a:latin typeface="Calibri"/>
              <a:cs typeface="Calibri"/>
            </a:endParaRPr>
          </a:p>
          <a:p>
            <a:pPr marL="355600" indent="-355600">
              <a:buClr>
                <a:srgbClr val="653A71"/>
              </a:buClr>
              <a:buSzPct val="75000"/>
              <a:buFont typeface="Lucida Grande"/>
              <a:buChar char="➜"/>
            </a:pPr>
            <a:r>
              <a:rPr lang="fr-CA" b="0" dirty="0" smtClean="0">
                <a:solidFill>
                  <a:srgbClr val="002060"/>
                </a:solidFill>
                <a:latin typeface="Calibri"/>
                <a:cs typeface="Calibri"/>
              </a:rPr>
              <a:t>Les SIC en </a:t>
            </a:r>
            <a:r>
              <a:rPr lang="fr-CA" b="0" dirty="0">
                <a:solidFill>
                  <a:srgbClr val="002060"/>
                </a:solidFill>
                <a:latin typeface="Calibri"/>
                <a:cs typeface="Calibri"/>
              </a:rPr>
              <a:t>place sont </a:t>
            </a:r>
            <a:r>
              <a:rPr lang="fr-CA" b="0" dirty="0" smtClean="0">
                <a:solidFill>
                  <a:srgbClr val="002060"/>
                </a:solidFill>
                <a:latin typeface="Calibri"/>
                <a:cs typeface="Calibri"/>
              </a:rPr>
              <a:t>complexes, distincts et </a:t>
            </a:r>
            <a:r>
              <a:rPr lang="fr-FR" b="0" dirty="0" smtClean="0">
                <a:solidFill>
                  <a:srgbClr val="002060"/>
                </a:solidFill>
                <a:latin typeface="Calibri"/>
                <a:cs typeface="Calibri"/>
              </a:rPr>
              <a:t>incompatibles </a:t>
            </a:r>
            <a:r>
              <a:rPr lang="fr-CA" b="0" dirty="0" smtClean="0">
                <a:solidFill>
                  <a:srgbClr val="002060"/>
                </a:solidFill>
                <a:latin typeface="Calibri"/>
                <a:cs typeface="Calibri"/>
              </a:rPr>
              <a:t>entre chaque CSSS </a:t>
            </a:r>
            <a:r>
              <a:rPr lang="fr-FR" b="0" dirty="0" smtClean="0">
                <a:solidFill>
                  <a:srgbClr val="002060"/>
                </a:solidFill>
                <a:latin typeface="Calibri"/>
                <a:cs typeface="Calibri"/>
              </a:rPr>
              <a:t>et les cliniques médicales.</a:t>
            </a:r>
          </a:p>
          <a:p>
            <a:pPr marL="0" indent="0">
              <a:buClr>
                <a:srgbClr val="653A71"/>
              </a:buClr>
              <a:buSzPct val="75000"/>
            </a:pPr>
            <a:endParaRPr lang="fr-FR" sz="600" b="0" dirty="0" smtClean="0">
              <a:solidFill>
                <a:srgbClr val="002060"/>
              </a:solidFill>
              <a:latin typeface="Calibri"/>
              <a:cs typeface="Calibri"/>
            </a:endParaRPr>
          </a:p>
          <a:p>
            <a:pPr marL="355600" indent="-355600">
              <a:buClr>
                <a:srgbClr val="653A71"/>
              </a:buClr>
              <a:buSzPct val="75000"/>
              <a:buFont typeface="Lucida Grande"/>
              <a:buChar char="➜"/>
            </a:pPr>
            <a:r>
              <a:rPr lang="fr-CA" b="0" dirty="0">
                <a:solidFill>
                  <a:srgbClr val="002060"/>
                </a:solidFill>
                <a:latin typeface="Calibri"/>
                <a:cs typeface="Calibri"/>
              </a:rPr>
              <a:t>La communication </a:t>
            </a:r>
            <a:r>
              <a:rPr lang="fr-CA" b="0" dirty="0" smtClean="0">
                <a:solidFill>
                  <a:srgbClr val="002060"/>
                </a:solidFill>
                <a:latin typeface="Calibri"/>
                <a:cs typeface="Calibri"/>
              </a:rPr>
              <a:t>est </a:t>
            </a:r>
            <a:r>
              <a:rPr lang="fr-CA" b="0" dirty="0">
                <a:solidFill>
                  <a:srgbClr val="002060"/>
                </a:solidFill>
                <a:latin typeface="Calibri"/>
                <a:cs typeface="Calibri"/>
              </a:rPr>
              <a:t>faite de manière cléricale (ex.: </a:t>
            </a:r>
            <a:r>
              <a:rPr lang="fr-CA" b="0" dirty="0" smtClean="0">
                <a:solidFill>
                  <a:srgbClr val="002060"/>
                </a:solidFill>
                <a:latin typeface="Calibri"/>
                <a:cs typeface="Calibri"/>
              </a:rPr>
              <a:t>fax).</a:t>
            </a:r>
          </a:p>
          <a:p>
            <a:pPr marL="0" indent="0">
              <a:buClr>
                <a:srgbClr val="653A71"/>
              </a:buClr>
              <a:buSzPct val="75000"/>
            </a:pPr>
            <a:endParaRPr lang="fr-CA" sz="600" b="0" dirty="0">
              <a:solidFill>
                <a:srgbClr val="002060"/>
              </a:solidFill>
              <a:latin typeface="Calibri"/>
              <a:cs typeface="Calibri"/>
            </a:endParaRPr>
          </a:p>
          <a:p>
            <a:pPr marL="355600" indent="-355600">
              <a:buClr>
                <a:srgbClr val="653A71"/>
              </a:buClr>
              <a:buSzPct val="75000"/>
              <a:buFont typeface="Lucida Grande"/>
              <a:buChar char="➜"/>
            </a:pPr>
            <a:r>
              <a:rPr lang="fr-CA" b="0" dirty="0" smtClean="0">
                <a:solidFill>
                  <a:srgbClr val="002060"/>
                </a:solidFill>
                <a:latin typeface="Calibri"/>
                <a:cs typeface="Calibri"/>
              </a:rPr>
              <a:t>L’utilisation </a:t>
            </a:r>
            <a:r>
              <a:rPr lang="fr-CA" b="0" dirty="0">
                <a:solidFill>
                  <a:srgbClr val="002060"/>
                </a:solidFill>
                <a:latin typeface="Calibri"/>
                <a:cs typeface="Calibri"/>
              </a:rPr>
              <a:t>du dossier « papier » est encore très </a:t>
            </a:r>
            <a:r>
              <a:rPr lang="fr-CA" b="0" dirty="0" smtClean="0">
                <a:solidFill>
                  <a:srgbClr val="002060"/>
                </a:solidFill>
                <a:latin typeface="Calibri"/>
                <a:cs typeface="Calibri"/>
              </a:rPr>
              <a:t>répandue.</a:t>
            </a:r>
            <a:endParaRPr lang="fr-CA" sz="500" b="0" dirty="0" smtClean="0">
              <a:solidFill>
                <a:srgbClr val="002060"/>
              </a:solidFill>
              <a:latin typeface="Calibri"/>
              <a:cs typeface="Calibri"/>
            </a:endParaRPr>
          </a:p>
          <a:p>
            <a:pPr marL="0" indent="0">
              <a:buClr>
                <a:srgbClr val="653A71"/>
              </a:buClr>
              <a:buSzPct val="75000"/>
            </a:pPr>
            <a:endParaRPr lang="fr-CA" sz="600" b="0" dirty="0" smtClean="0">
              <a:solidFill>
                <a:srgbClr val="002060"/>
              </a:solidFill>
              <a:latin typeface="Calibri"/>
              <a:cs typeface="Calibri"/>
            </a:endParaRPr>
          </a:p>
          <a:p>
            <a:pPr marL="355600" indent="-355600">
              <a:buClr>
                <a:srgbClr val="653A71"/>
              </a:buClr>
              <a:buSzPct val="75000"/>
              <a:buFont typeface="Lucida Grande"/>
              <a:buChar char="➜"/>
            </a:pPr>
            <a:r>
              <a:rPr lang="fr-CA" b="0" dirty="0" smtClean="0">
                <a:solidFill>
                  <a:srgbClr val="002060"/>
                </a:solidFill>
                <a:latin typeface="Calibri"/>
                <a:cs typeface="Calibri"/>
              </a:rPr>
              <a:t>Les coûts associés </a:t>
            </a:r>
            <a:r>
              <a:rPr lang="fr-CA" b="0" dirty="0">
                <a:solidFill>
                  <a:srgbClr val="002060"/>
                </a:solidFill>
                <a:latin typeface="Calibri"/>
                <a:cs typeface="Calibri"/>
              </a:rPr>
              <a:t>à la </a:t>
            </a:r>
            <a:r>
              <a:rPr lang="fr-CA" b="0" dirty="0" smtClean="0">
                <a:solidFill>
                  <a:srgbClr val="002060"/>
                </a:solidFill>
                <a:latin typeface="Calibri"/>
                <a:cs typeface="Calibri"/>
              </a:rPr>
              <a:t>conception, </a:t>
            </a:r>
            <a:r>
              <a:rPr lang="fr-CA" b="0" dirty="0">
                <a:solidFill>
                  <a:srgbClr val="002060"/>
                </a:solidFill>
                <a:latin typeface="Calibri"/>
                <a:cs typeface="Calibri"/>
              </a:rPr>
              <a:t>l’installation </a:t>
            </a:r>
            <a:r>
              <a:rPr lang="fr-CA" b="0" dirty="0" smtClean="0">
                <a:solidFill>
                  <a:srgbClr val="002060"/>
                </a:solidFill>
                <a:latin typeface="Calibri"/>
                <a:cs typeface="Calibri"/>
              </a:rPr>
              <a:t>sur tout le territoire et la </a:t>
            </a:r>
            <a:r>
              <a:rPr lang="fr-CA" b="0" dirty="0">
                <a:solidFill>
                  <a:srgbClr val="002060"/>
                </a:solidFill>
                <a:latin typeface="Calibri"/>
                <a:cs typeface="Calibri"/>
              </a:rPr>
              <a:t>formation sur </a:t>
            </a:r>
            <a:r>
              <a:rPr lang="fr-CA" b="0" dirty="0" smtClean="0">
                <a:solidFill>
                  <a:srgbClr val="002060"/>
                </a:solidFill>
                <a:latin typeface="Calibri"/>
                <a:cs typeface="Calibri"/>
              </a:rPr>
              <a:t>l’utilisation d’un SIC informatisé sont élevés.</a:t>
            </a:r>
          </a:p>
          <a:p>
            <a:pPr marL="0" indent="0">
              <a:buClr>
                <a:srgbClr val="653A71"/>
              </a:buClr>
              <a:buSzPct val="75000"/>
            </a:pPr>
            <a:endParaRPr lang="fr-CA" sz="600" b="0" dirty="0" smtClean="0">
              <a:solidFill>
                <a:srgbClr val="002060"/>
              </a:solidFill>
              <a:latin typeface="Calibri"/>
              <a:cs typeface="Calibri"/>
            </a:endParaRPr>
          </a:p>
          <a:p>
            <a:pPr marL="355600" indent="-355600">
              <a:buClr>
                <a:srgbClr val="653A71"/>
              </a:buClr>
              <a:buSzPct val="75000"/>
              <a:buFont typeface="Lucida Grande"/>
              <a:buChar char="➜"/>
            </a:pPr>
            <a:r>
              <a:rPr lang="fr-FR" b="0" dirty="0" smtClean="0">
                <a:solidFill>
                  <a:srgbClr val="002060"/>
                </a:solidFill>
                <a:latin typeface="Calibri"/>
                <a:cs typeface="Calibri"/>
              </a:rPr>
              <a:t>Enjeux politiques </a:t>
            </a:r>
            <a:r>
              <a:rPr lang="fr-CA" b="0" dirty="0">
                <a:solidFill>
                  <a:srgbClr val="002060"/>
                </a:solidFill>
                <a:latin typeface="Calibri"/>
                <a:cs typeface="Calibri"/>
              </a:rPr>
              <a:t>et éthiques liés à l’hébergement et au partage des </a:t>
            </a:r>
            <a:r>
              <a:rPr lang="fr-CA" b="0" dirty="0" smtClean="0">
                <a:solidFill>
                  <a:srgbClr val="002060"/>
                </a:solidFill>
                <a:latin typeface="Calibri"/>
                <a:cs typeface="Calibri"/>
              </a:rPr>
              <a:t>données. </a:t>
            </a:r>
            <a:endParaRPr lang="fr-FR" b="0" dirty="0">
              <a:solidFill>
                <a:srgbClr val="002060"/>
              </a:solidFill>
              <a:latin typeface="Calibri"/>
              <a:cs typeface="Calibri"/>
            </a:endParaRPr>
          </a:p>
        </p:txBody>
      </p:sp>
    </p:spTree>
    <p:extLst>
      <p:ext uri="{BB962C8B-B14F-4D97-AF65-F5344CB8AC3E}">
        <p14:creationId xmlns:p14="http://schemas.microsoft.com/office/powerpoint/2010/main" val="5041090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7"/>
          <p:cNvSpPr>
            <a:spLocks noChangeArrowheads="1"/>
          </p:cNvSpPr>
          <p:nvPr/>
        </p:nvSpPr>
        <p:spPr bwMode="auto">
          <a:xfrm>
            <a:off x="179512" y="1268760"/>
            <a:ext cx="8784976" cy="430887"/>
          </a:xfrm>
          <a:prstGeom prst="rect">
            <a:avLst/>
          </a:prstGeom>
          <a:noFill/>
          <a:ln w="9525">
            <a:noFill/>
            <a:miter lim="800000"/>
            <a:headEnd/>
            <a:tailEnd/>
          </a:ln>
        </p:spPr>
        <p:txBody>
          <a:bodyPr wrap="square">
            <a:spAutoFit/>
          </a:bodyPr>
          <a:lstStyle/>
          <a:p>
            <a:pPr marL="342900" indent="-342900" eaLnBrk="0" hangingPunct="0">
              <a:spcBef>
                <a:spcPct val="45000"/>
              </a:spcBef>
              <a:buClr>
                <a:srgbClr val="653A71"/>
              </a:buClr>
              <a:buSzPct val="75000"/>
              <a:buFont typeface="Lucida Grande"/>
              <a:buChar char="➜"/>
            </a:pPr>
            <a:endParaRPr lang="fr-CA" sz="2200" dirty="0">
              <a:solidFill>
                <a:schemeClr val="accent2"/>
              </a:solidFill>
              <a:latin typeface="Calibri" pitchFamily="34" charset="0"/>
              <a:cs typeface="Calibri" pitchFamily="34" charset="0"/>
            </a:endParaRPr>
          </a:p>
        </p:txBody>
      </p:sp>
      <p:sp>
        <p:nvSpPr>
          <p:cNvPr id="4" name="Titre 3"/>
          <p:cNvSpPr>
            <a:spLocks noGrp="1"/>
          </p:cNvSpPr>
          <p:nvPr>
            <p:ph type="title"/>
          </p:nvPr>
        </p:nvSpPr>
        <p:spPr>
          <a:xfrm>
            <a:off x="457200" y="20178"/>
            <a:ext cx="8001000" cy="1143000"/>
          </a:xfrm>
        </p:spPr>
        <p:txBody>
          <a:bodyPr>
            <a:normAutofit/>
          </a:bodyPr>
          <a:lstStyle/>
          <a:p>
            <a:r>
              <a:rPr lang="fr-CA" b="1" dirty="0" smtClean="0"/>
              <a:t>SIC – Adaptation de notre objectif</a:t>
            </a:r>
            <a:endParaRPr lang="fr-FR" dirty="0"/>
          </a:p>
        </p:txBody>
      </p:sp>
      <p:sp>
        <p:nvSpPr>
          <p:cNvPr id="5" name="Espace réservé du contenu 4"/>
          <p:cNvSpPr>
            <a:spLocks noGrp="1"/>
          </p:cNvSpPr>
          <p:nvPr>
            <p:ph idx="1"/>
          </p:nvPr>
        </p:nvSpPr>
        <p:spPr>
          <a:xfrm>
            <a:off x="317484" y="1321593"/>
            <a:ext cx="8647004" cy="4934171"/>
          </a:xfrm>
        </p:spPr>
        <p:txBody>
          <a:bodyPr/>
          <a:lstStyle/>
          <a:p>
            <a:pPr marL="355600" indent="-355600">
              <a:buClr>
                <a:srgbClr val="653A71"/>
              </a:buClr>
              <a:buSzPct val="75000"/>
              <a:buFont typeface="Lucida Grande"/>
              <a:buChar char="➜"/>
            </a:pPr>
            <a:r>
              <a:rPr lang="fr-FR" b="0" dirty="0" smtClean="0">
                <a:solidFill>
                  <a:srgbClr val="002060"/>
                </a:solidFill>
                <a:latin typeface="Calibri"/>
                <a:cs typeface="Calibri"/>
              </a:rPr>
              <a:t>Séries indicateurs de qualité des soins pour la dépression et troubles anxieux</a:t>
            </a:r>
          </a:p>
          <a:p>
            <a:pPr marL="755650" lvl="1" indent="-355600">
              <a:buFont typeface="Lucida Grande"/>
              <a:buChar char="➜"/>
            </a:pPr>
            <a:r>
              <a:rPr lang="fr-FR" dirty="0" smtClean="0">
                <a:solidFill>
                  <a:srgbClr val="002060"/>
                </a:solidFill>
                <a:latin typeface="Calibri"/>
                <a:cs typeface="Calibri"/>
              </a:rPr>
              <a:t>Sélection indicateurs à partir d’une revue de la littérature et de sites web</a:t>
            </a:r>
          </a:p>
          <a:p>
            <a:pPr marL="1155700" lvl="2" indent="-355600">
              <a:buFont typeface="Wingdings" charset="2"/>
              <a:buChar char="ü"/>
            </a:pPr>
            <a:r>
              <a:rPr lang="fr-FR" dirty="0" smtClean="0">
                <a:solidFill>
                  <a:srgbClr val="002060"/>
                </a:solidFill>
                <a:latin typeface="Calibri"/>
                <a:cs typeface="Calibri"/>
              </a:rPr>
              <a:t>National Institute for </a:t>
            </a:r>
            <a:r>
              <a:rPr lang="fr-FR" dirty="0" err="1" smtClean="0">
                <a:solidFill>
                  <a:srgbClr val="002060"/>
                </a:solidFill>
                <a:latin typeface="Calibri"/>
                <a:cs typeface="Calibri"/>
              </a:rPr>
              <a:t>Health</a:t>
            </a:r>
            <a:r>
              <a:rPr lang="fr-FR" dirty="0" smtClean="0">
                <a:solidFill>
                  <a:srgbClr val="002060"/>
                </a:solidFill>
                <a:latin typeface="Calibri"/>
                <a:cs typeface="Calibri"/>
              </a:rPr>
              <a:t> Care Excellence (NICE)</a:t>
            </a:r>
          </a:p>
          <a:p>
            <a:pPr marL="1155700" lvl="2" indent="-355600">
              <a:buFont typeface="Wingdings" charset="2"/>
              <a:buChar char="ü"/>
            </a:pPr>
            <a:r>
              <a:rPr lang="fr-FR" dirty="0" smtClean="0">
                <a:solidFill>
                  <a:srgbClr val="002060"/>
                </a:solidFill>
                <a:latin typeface="Calibri"/>
                <a:cs typeface="Calibri"/>
              </a:rPr>
              <a:t>Agency for </a:t>
            </a:r>
            <a:r>
              <a:rPr lang="fr-FR" dirty="0" err="1" smtClean="0">
                <a:solidFill>
                  <a:srgbClr val="002060"/>
                </a:solidFill>
                <a:latin typeface="Calibri"/>
                <a:cs typeface="Calibri"/>
              </a:rPr>
              <a:t>Health</a:t>
            </a:r>
            <a:r>
              <a:rPr lang="fr-FR" dirty="0" smtClean="0">
                <a:solidFill>
                  <a:srgbClr val="002060"/>
                </a:solidFill>
                <a:latin typeface="Calibri"/>
                <a:cs typeface="Calibri"/>
              </a:rPr>
              <a:t> Care </a:t>
            </a:r>
            <a:r>
              <a:rPr lang="fr-FR" dirty="0" err="1" smtClean="0">
                <a:solidFill>
                  <a:srgbClr val="002060"/>
                </a:solidFill>
                <a:latin typeface="Calibri"/>
                <a:cs typeface="Calibri"/>
              </a:rPr>
              <a:t>Research</a:t>
            </a:r>
            <a:r>
              <a:rPr lang="fr-FR" dirty="0" smtClean="0">
                <a:solidFill>
                  <a:srgbClr val="002060"/>
                </a:solidFill>
                <a:latin typeface="Calibri"/>
                <a:cs typeface="Calibri"/>
              </a:rPr>
              <a:t> and </a:t>
            </a:r>
            <a:r>
              <a:rPr lang="fr-FR" dirty="0" err="1" smtClean="0">
                <a:solidFill>
                  <a:srgbClr val="002060"/>
                </a:solidFill>
                <a:latin typeface="Calibri"/>
                <a:cs typeface="Calibri"/>
              </a:rPr>
              <a:t>Quality</a:t>
            </a:r>
            <a:endParaRPr lang="fr-FR" dirty="0" smtClean="0">
              <a:solidFill>
                <a:srgbClr val="002060"/>
              </a:solidFill>
              <a:latin typeface="Calibri"/>
              <a:cs typeface="Calibri"/>
            </a:endParaRPr>
          </a:p>
          <a:p>
            <a:pPr marL="1155700" lvl="2" indent="-355600">
              <a:buFont typeface="Wingdings" charset="2"/>
              <a:buChar char="ü"/>
            </a:pPr>
            <a:r>
              <a:rPr lang="fr-FR" dirty="0" err="1" smtClean="0">
                <a:solidFill>
                  <a:srgbClr val="002060"/>
                </a:solidFill>
                <a:latin typeface="Calibri"/>
                <a:cs typeface="Calibri"/>
              </a:rPr>
              <a:t>Health</a:t>
            </a:r>
            <a:r>
              <a:rPr lang="fr-FR" dirty="0" smtClean="0">
                <a:solidFill>
                  <a:srgbClr val="002060"/>
                </a:solidFill>
                <a:latin typeface="Calibri"/>
                <a:cs typeface="Calibri"/>
              </a:rPr>
              <a:t> and Social Care Information Centre</a:t>
            </a:r>
          </a:p>
          <a:p>
            <a:pPr marL="1155700" lvl="2" indent="-355600">
              <a:buFont typeface="Wingdings" charset="2"/>
              <a:buChar char="ü"/>
            </a:pPr>
            <a:r>
              <a:rPr lang="fr-FR" dirty="0" smtClean="0">
                <a:solidFill>
                  <a:srgbClr val="002060"/>
                </a:solidFill>
                <a:latin typeface="Calibri"/>
                <a:cs typeface="Calibri"/>
              </a:rPr>
              <a:t>National </a:t>
            </a:r>
            <a:r>
              <a:rPr lang="fr-FR" dirty="0" err="1" smtClean="0">
                <a:solidFill>
                  <a:srgbClr val="002060"/>
                </a:solidFill>
                <a:latin typeface="Calibri"/>
                <a:cs typeface="Calibri"/>
              </a:rPr>
              <a:t>Health</a:t>
            </a:r>
            <a:r>
              <a:rPr lang="fr-FR" dirty="0" smtClean="0">
                <a:solidFill>
                  <a:srgbClr val="002060"/>
                </a:solidFill>
                <a:latin typeface="Calibri"/>
                <a:cs typeface="Calibri"/>
              </a:rPr>
              <a:t> Services</a:t>
            </a:r>
          </a:p>
          <a:p>
            <a:pPr marL="755650" lvl="1" indent="-355600">
              <a:buFont typeface="Lucida Grande"/>
              <a:buChar char="➜"/>
            </a:pPr>
            <a:r>
              <a:rPr lang="fr-FR" b="0" dirty="0" smtClean="0">
                <a:solidFill>
                  <a:srgbClr val="002060"/>
                </a:solidFill>
                <a:latin typeface="Calibri"/>
                <a:cs typeface="Calibri"/>
              </a:rPr>
              <a:t>40 indicateurs retenus et adaptés</a:t>
            </a:r>
            <a:endParaRPr lang="fr-FR" dirty="0">
              <a:solidFill>
                <a:srgbClr val="002060"/>
              </a:solidFill>
              <a:latin typeface="Calibri"/>
              <a:cs typeface="Calibri"/>
            </a:endParaRPr>
          </a:p>
          <a:p>
            <a:pPr marL="355600" lvl="1" indent="-355600">
              <a:buFont typeface="Lucida Grande"/>
              <a:buChar char="➜"/>
            </a:pPr>
            <a:r>
              <a:rPr lang="fr-FR" b="0" dirty="0">
                <a:solidFill>
                  <a:srgbClr val="002060"/>
                </a:solidFill>
                <a:latin typeface="Calibri"/>
                <a:cs typeface="Calibri"/>
              </a:rPr>
              <a:t>Grille de suivi du patient en format </a:t>
            </a:r>
            <a:r>
              <a:rPr lang="fr-FR" b="0" dirty="0" smtClean="0">
                <a:solidFill>
                  <a:srgbClr val="002060"/>
                </a:solidFill>
                <a:latin typeface="Calibri"/>
                <a:cs typeface="Calibri"/>
              </a:rPr>
              <a:t>papier (3 pages)</a:t>
            </a:r>
            <a:endParaRPr lang="fr-FR" b="0" dirty="0">
              <a:solidFill>
                <a:srgbClr val="002060"/>
              </a:solidFill>
              <a:latin typeface="Calibri"/>
              <a:cs typeface="Calibri"/>
            </a:endParaRPr>
          </a:p>
          <a:p>
            <a:pPr marL="755650" lvl="1" indent="-355600">
              <a:buFont typeface="Lucida Grande"/>
              <a:buChar char="➜"/>
            </a:pPr>
            <a:endParaRPr lang="fr-FR" b="0" dirty="0" smtClean="0">
              <a:solidFill>
                <a:srgbClr val="002060"/>
              </a:solidFill>
              <a:latin typeface="Calibri"/>
              <a:cs typeface="Calibri"/>
            </a:endParaRPr>
          </a:p>
        </p:txBody>
      </p:sp>
    </p:spTree>
    <p:extLst>
      <p:ext uri="{BB962C8B-B14F-4D97-AF65-F5344CB8AC3E}">
        <p14:creationId xmlns:p14="http://schemas.microsoft.com/office/powerpoint/2010/main" val="35855540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pt_qualaxia_sep_blank"/>
          <p:cNvPicPr>
            <a:picLocks noChangeAspect="1" noChangeArrowheads="1"/>
          </p:cNvPicPr>
          <p:nvPr>
            <p:custDataLst>
              <p:tags r:id="rId1"/>
            </p:custDataLst>
          </p:nvPr>
        </p:nvPicPr>
        <p:blipFill>
          <a:blip r:embed="rId7" cstate="print"/>
          <a:srcRect/>
          <a:stretch>
            <a:fillRect/>
          </a:stretch>
        </p:blipFill>
        <p:spPr bwMode="auto">
          <a:xfrm>
            <a:off x="0" y="0"/>
            <a:ext cx="9289032" cy="6967979"/>
          </a:xfrm>
          <a:prstGeom prst="rect">
            <a:avLst/>
          </a:prstGeom>
          <a:noFill/>
          <a:ln w="9525">
            <a:noFill/>
            <a:miter lim="800000"/>
            <a:headEnd/>
            <a:tailEnd/>
          </a:ln>
        </p:spPr>
      </p:pic>
      <p:sp>
        <p:nvSpPr>
          <p:cNvPr id="8195" name="Rectangle 5"/>
          <p:cNvSpPr>
            <a:spLocks noChangeArrowheads="1"/>
          </p:cNvSpPr>
          <p:nvPr>
            <p:custDataLst>
              <p:tags r:id="rId2"/>
            </p:custDataLst>
          </p:nvPr>
        </p:nvSpPr>
        <p:spPr bwMode="auto">
          <a:xfrm>
            <a:off x="3995936" y="2564904"/>
            <a:ext cx="5545137" cy="2857500"/>
          </a:xfrm>
          <a:prstGeom prst="rect">
            <a:avLst/>
          </a:prstGeom>
          <a:noFill/>
          <a:ln w="9525">
            <a:noFill/>
            <a:miter lim="800000"/>
            <a:headEnd/>
            <a:tailEnd/>
          </a:ln>
        </p:spPr>
        <p:txBody>
          <a:bodyPr anchor="b"/>
          <a:lstStyle/>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36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i="1" dirty="0">
              <a:solidFill>
                <a:schemeClr val="bg1"/>
              </a:solidFill>
              <a:latin typeface="Calibri" pitchFamily="34" charset="0"/>
            </a:endParaRPr>
          </a:p>
        </p:txBody>
      </p:sp>
      <p:sp>
        <p:nvSpPr>
          <p:cNvPr id="7" name="ZoneTexte 6"/>
          <p:cNvSpPr txBox="1"/>
          <p:nvPr>
            <p:custDataLst>
              <p:tags r:id="rId3"/>
            </p:custDataLst>
          </p:nvPr>
        </p:nvSpPr>
        <p:spPr>
          <a:xfrm>
            <a:off x="5220072" y="2136568"/>
            <a:ext cx="3923928" cy="2554545"/>
          </a:xfrm>
          <a:prstGeom prst="rect">
            <a:avLst/>
          </a:prstGeom>
          <a:noFill/>
        </p:spPr>
        <p:txBody>
          <a:bodyPr wrap="square" rtlCol="0">
            <a:spAutoFit/>
          </a:bodyPr>
          <a:lstStyle/>
          <a:p>
            <a:pPr algn="r"/>
            <a:r>
              <a:rPr lang="fr-CA" sz="4000" dirty="0" smtClean="0">
                <a:solidFill>
                  <a:schemeClr val="bg1"/>
                </a:solidFill>
                <a:latin typeface="Calibri" pitchFamily="34" charset="0"/>
                <a:cs typeface="Calibri" pitchFamily="34" charset="0"/>
              </a:rPr>
              <a:t>GRILLE DE SUIVI DU PATIENT &amp; </a:t>
            </a:r>
            <a:r>
              <a:rPr lang="fr-CA" sz="4000" cap="all" dirty="0" smtClean="0">
                <a:solidFill>
                  <a:schemeClr val="bg1"/>
                </a:solidFill>
                <a:latin typeface="Calibri" pitchFamily="34" charset="0"/>
                <a:cs typeface="Calibri" pitchFamily="34" charset="0"/>
              </a:rPr>
              <a:t>Indicateurs de qualité</a:t>
            </a:r>
            <a:endParaRPr lang="fr-FR" sz="4000" cap="all" dirty="0">
              <a:solidFill>
                <a:schemeClr val="bg1"/>
              </a:solidFill>
              <a:latin typeface="Calibri" pitchFamily="34" charset="0"/>
              <a:cs typeface="Calibri" pitchFamily="34" charset="0"/>
            </a:endParaRPr>
          </a:p>
        </p:txBody>
      </p:sp>
      <p:pic>
        <p:nvPicPr>
          <p:cNvPr id="48130" name="Picture 2"/>
          <p:cNvPicPr>
            <a:picLocks noChangeAspect="1" noChangeArrowheads="1"/>
          </p:cNvPicPr>
          <p:nvPr>
            <p:custDataLst>
              <p:tags r:id="rId4"/>
            </p:custDataLst>
          </p:nvPr>
        </p:nvPicPr>
        <p:blipFill>
          <a:blip r:embed="rId8" cstate="print"/>
          <a:srcRect/>
          <a:stretch>
            <a:fillRect/>
          </a:stretch>
        </p:blipFill>
        <p:spPr bwMode="auto">
          <a:xfrm>
            <a:off x="272036" y="469603"/>
            <a:ext cx="4680520" cy="6006548"/>
          </a:xfrm>
          <a:prstGeom prst="rect">
            <a:avLst/>
          </a:prstGeom>
          <a:noFill/>
          <a:ln w="9525">
            <a:noFill/>
            <a:miter lim="800000"/>
            <a:headEnd/>
            <a:tailEnd/>
          </a:ln>
        </p:spPr>
      </p:pic>
    </p:spTree>
    <p:extLst>
      <p:ext uri="{BB962C8B-B14F-4D97-AF65-F5344CB8AC3E}">
        <p14:creationId xmlns:p14="http://schemas.microsoft.com/office/powerpoint/2010/main" val="1814980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13714" y="5859573"/>
            <a:ext cx="3959999" cy="75607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b="1" dirty="0" smtClean="0">
                <a:solidFill>
                  <a:schemeClr val="bg1"/>
                </a:solidFill>
                <a:latin typeface="+mj-lt"/>
              </a:rPr>
              <a:t>Étape 1 :</a:t>
            </a:r>
          </a:p>
          <a:p>
            <a:r>
              <a:rPr lang="fr-CA" sz="1200" dirty="0" smtClean="0">
                <a:solidFill>
                  <a:schemeClr val="bg1"/>
                </a:solidFill>
                <a:latin typeface="+mj-lt"/>
              </a:rPr>
              <a:t>Toutes les présentations connues et soupçonnées de la dépression.</a:t>
            </a:r>
            <a:endParaRPr lang="fr-CA" sz="1200" dirty="0">
              <a:solidFill>
                <a:schemeClr val="bg1"/>
              </a:solidFill>
              <a:latin typeface="+mj-lt"/>
            </a:endParaRPr>
          </a:p>
        </p:txBody>
      </p:sp>
      <p:sp>
        <p:nvSpPr>
          <p:cNvPr id="17" name="Rectangle à coins arrondis 16"/>
          <p:cNvSpPr/>
          <p:nvPr/>
        </p:nvSpPr>
        <p:spPr>
          <a:xfrm>
            <a:off x="4465265" y="5855533"/>
            <a:ext cx="3959998" cy="74557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bg1"/>
                </a:solidFill>
                <a:latin typeface="+mj-lt"/>
              </a:rPr>
              <a:t>Évaluation, soutien, psychoéducation, surveillance active et aiguillage vers des </a:t>
            </a:r>
            <a:r>
              <a:rPr lang="fr-CA" sz="1600" b="1" dirty="0" smtClean="0">
                <a:solidFill>
                  <a:schemeClr val="bg1"/>
                </a:solidFill>
                <a:latin typeface="+mj-lt"/>
              </a:rPr>
              <a:t>évaluations</a:t>
            </a:r>
            <a:r>
              <a:rPr lang="fr-CA" sz="1200" dirty="0" smtClean="0">
                <a:solidFill>
                  <a:schemeClr val="bg1"/>
                </a:solidFill>
                <a:latin typeface="+mj-lt"/>
              </a:rPr>
              <a:t> et interventions plus poussées.</a:t>
            </a:r>
            <a:endParaRPr lang="fr-CA" sz="1200" dirty="0">
              <a:solidFill>
                <a:schemeClr val="bg1"/>
              </a:solidFill>
              <a:latin typeface="+mj-lt"/>
            </a:endParaRPr>
          </a:p>
        </p:txBody>
      </p:sp>
      <p:sp>
        <p:nvSpPr>
          <p:cNvPr id="18" name="Rectangle à coins arrondis 17"/>
          <p:cNvSpPr/>
          <p:nvPr/>
        </p:nvSpPr>
        <p:spPr>
          <a:xfrm>
            <a:off x="573314" y="4672324"/>
            <a:ext cx="3600399" cy="1007995"/>
          </a:xfrm>
          <a:prstGeom prst="roundRect">
            <a:avLst/>
          </a:prstGeom>
          <a:solidFill>
            <a:srgbClr val="A4B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b="1" dirty="0" smtClean="0">
                <a:solidFill>
                  <a:schemeClr val="bg1"/>
                </a:solidFill>
                <a:latin typeface="+mj-lt"/>
              </a:rPr>
              <a:t>Étape 2 :</a:t>
            </a:r>
          </a:p>
          <a:p>
            <a:r>
              <a:rPr lang="fr-CA" sz="1200" dirty="0" smtClean="0">
                <a:solidFill>
                  <a:schemeClr val="bg1"/>
                </a:solidFill>
                <a:latin typeface="+mj-lt"/>
              </a:rPr>
              <a:t>Persistance de symptômes dépressifs sous le seuil diagnostique ou dépression légère à modérée.</a:t>
            </a:r>
            <a:endParaRPr lang="fr-CA" sz="1200" dirty="0">
              <a:solidFill>
                <a:schemeClr val="bg1"/>
              </a:solidFill>
              <a:latin typeface="+mj-lt"/>
            </a:endParaRPr>
          </a:p>
        </p:txBody>
      </p:sp>
      <p:sp>
        <p:nvSpPr>
          <p:cNvPr id="19" name="Rectangle à coins arrondis 18"/>
          <p:cNvSpPr/>
          <p:nvPr/>
        </p:nvSpPr>
        <p:spPr>
          <a:xfrm>
            <a:off x="4465265" y="4672324"/>
            <a:ext cx="3600399" cy="1007997"/>
          </a:xfrm>
          <a:prstGeom prst="roundRect">
            <a:avLst/>
          </a:prstGeom>
          <a:solidFill>
            <a:srgbClr val="A4B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bg1"/>
                </a:solidFill>
                <a:latin typeface="+mj-lt"/>
              </a:rPr>
              <a:t>Interventions psychologiques et psychosociales de faible intensité, traitements pharmacologiques et aiguillage vers des</a:t>
            </a:r>
            <a:r>
              <a:rPr lang="fr-CA" sz="1600" dirty="0" smtClean="0">
                <a:solidFill>
                  <a:schemeClr val="bg1"/>
                </a:solidFill>
                <a:latin typeface="+mj-lt"/>
              </a:rPr>
              <a:t> </a:t>
            </a:r>
            <a:r>
              <a:rPr lang="fr-CA" sz="1600" b="1" dirty="0" smtClean="0">
                <a:solidFill>
                  <a:schemeClr val="bg1"/>
                </a:solidFill>
                <a:latin typeface="+mj-lt"/>
              </a:rPr>
              <a:t>évaluations</a:t>
            </a:r>
            <a:r>
              <a:rPr lang="fr-CA" sz="1600" dirty="0" smtClean="0">
                <a:solidFill>
                  <a:schemeClr val="bg1"/>
                </a:solidFill>
                <a:latin typeface="+mj-lt"/>
              </a:rPr>
              <a:t> </a:t>
            </a:r>
            <a:r>
              <a:rPr lang="fr-CA" sz="1200" dirty="0" smtClean="0">
                <a:solidFill>
                  <a:schemeClr val="bg1"/>
                </a:solidFill>
                <a:latin typeface="+mj-lt"/>
              </a:rPr>
              <a:t>et interventions plus poussées.</a:t>
            </a:r>
            <a:endParaRPr lang="fr-CA" sz="1200" dirty="0">
              <a:solidFill>
                <a:schemeClr val="bg1"/>
              </a:solidFill>
              <a:latin typeface="+mj-lt"/>
            </a:endParaRPr>
          </a:p>
        </p:txBody>
      </p:sp>
      <p:sp>
        <p:nvSpPr>
          <p:cNvPr id="20" name="Rectangle à coins arrondis 19"/>
          <p:cNvSpPr/>
          <p:nvPr/>
        </p:nvSpPr>
        <p:spPr>
          <a:xfrm>
            <a:off x="933724" y="3060586"/>
            <a:ext cx="3239989" cy="1440108"/>
          </a:xfrm>
          <a:prstGeom prst="roundRect">
            <a:avLst/>
          </a:prstGeom>
          <a:solidFill>
            <a:srgbClr val="008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b="1" dirty="0" smtClean="0">
                <a:solidFill>
                  <a:schemeClr val="bg1"/>
                </a:solidFill>
                <a:latin typeface="+mj-lt"/>
              </a:rPr>
              <a:t>Étape 3 :</a:t>
            </a:r>
          </a:p>
          <a:p>
            <a:r>
              <a:rPr lang="fr-CA" sz="1200" dirty="0" smtClean="0">
                <a:solidFill>
                  <a:schemeClr val="bg1"/>
                </a:solidFill>
                <a:latin typeface="+mj-lt"/>
              </a:rPr>
              <a:t>Persistance de symptômes dépressifs sous le seuil diagnostique, ou dépression légère ou modérée avec une réponse inadéquate aux interventions initiales. Dépression modérée à sévère.</a:t>
            </a:r>
            <a:endParaRPr lang="fr-CA" sz="1200" dirty="0">
              <a:solidFill>
                <a:schemeClr val="bg1"/>
              </a:solidFill>
              <a:latin typeface="+mj-lt"/>
            </a:endParaRPr>
          </a:p>
        </p:txBody>
      </p:sp>
      <p:sp>
        <p:nvSpPr>
          <p:cNvPr id="21" name="Rectangle à coins arrondis 20"/>
          <p:cNvSpPr/>
          <p:nvPr/>
        </p:nvSpPr>
        <p:spPr>
          <a:xfrm>
            <a:off x="4483941" y="3060697"/>
            <a:ext cx="3239992" cy="1439997"/>
          </a:xfrm>
          <a:prstGeom prst="roundRect">
            <a:avLst/>
          </a:prstGeom>
          <a:solidFill>
            <a:srgbClr val="008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bg1"/>
                </a:solidFill>
                <a:latin typeface="+mj-lt"/>
              </a:rPr>
              <a:t>Traitements pharmacologiques, interventions psychologiques de haute intensité, traitements combinés, soins en collaboration, et aiguillage vers des </a:t>
            </a:r>
            <a:r>
              <a:rPr lang="fr-CA" sz="1600" b="1" dirty="0" smtClean="0">
                <a:solidFill>
                  <a:schemeClr val="bg1"/>
                </a:solidFill>
                <a:latin typeface="+mj-lt"/>
              </a:rPr>
              <a:t>évaluations</a:t>
            </a:r>
            <a:r>
              <a:rPr lang="fr-CA" sz="1600" dirty="0" smtClean="0">
                <a:solidFill>
                  <a:schemeClr val="bg1"/>
                </a:solidFill>
                <a:latin typeface="+mj-lt"/>
              </a:rPr>
              <a:t> </a:t>
            </a:r>
            <a:r>
              <a:rPr lang="fr-CA" sz="1200" dirty="0" smtClean="0">
                <a:solidFill>
                  <a:schemeClr val="bg1"/>
                </a:solidFill>
                <a:latin typeface="+mj-lt"/>
              </a:rPr>
              <a:t>et interventions plus poussées.</a:t>
            </a:r>
            <a:endParaRPr lang="fr-CA" sz="1200" dirty="0">
              <a:solidFill>
                <a:schemeClr val="bg1"/>
              </a:solidFill>
              <a:latin typeface="+mj-lt"/>
            </a:endParaRPr>
          </a:p>
        </p:txBody>
      </p:sp>
      <p:sp>
        <p:nvSpPr>
          <p:cNvPr id="22" name="Rectangle à coins arrondis 21"/>
          <p:cNvSpPr/>
          <p:nvPr/>
        </p:nvSpPr>
        <p:spPr>
          <a:xfrm>
            <a:off x="1257325" y="1624766"/>
            <a:ext cx="2916388" cy="1260120"/>
          </a:xfrm>
          <a:prstGeom prst="roundRect">
            <a:avLst/>
          </a:prstGeom>
          <a:solidFill>
            <a:srgbClr val="C9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400" b="1" dirty="0" smtClean="0">
                <a:solidFill>
                  <a:schemeClr val="bg1"/>
                </a:solidFill>
                <a:effectLst/>
                <a:latin typeface="+mj-lt"/>
              </a:rPr>
              <a:t>Étape 4 :</a:t>
            </a:r>
          </a:p>
          <a:p>
            <a:r>
              <a:rPr lang="fr-CA" sz="1250" dirty="0" smtClean="0">
                <a:solidFill>
                  <a:schemeClr val="bg1"/>
                </a:solidFill>
                <a:latin typeface="+mj-lt"/>
              </a:rPr>
              <a:t>Dépression sévère et complexe</a:t>
            </a:r>
            <a:r>
              <a:rPr lang="fr-CA" sz="1250" baseline="30000" dirty="0" smtClean="0">
                <a:solidFill>
                  <a:schemeClr val="bg1"/>
                </a:solidFill>
                <a:latin typeface="+mj-lt"/>
              </a:rPr>
              <a:t>2 </a:t>
            </a:r>
            <a:r>
              <a:rPr lang="fr-CA" sz="1250" dirty="0" smtClean="0">
                <a:solidFill>
                  <a:schemeClr val="bg1"/>
                </a:solidFill>
                <a:latin typeface="+mj-lt"/>
              </a:rPr>
              <a:t>, risque pour la vie ; autonégligence grave.</a:t>
            </a:r>
            <a:endParaRPr lang="fr-CA" sz="1250" baseline="30000" dirty="0">
              <a:solidFill>
                <a:schemeClr val="bg1"/>
              </a:solidFill>
              <a:latin typeface="+mj-lt"/>
            </a:endParaRPr>
          </a:p>
        </p:txBody>
      </p:sp>
      <p:sp>
        <p:nvSpPr>
          <p:cNvPr id="23" name="Rectangle à coins arrondis 22"/>
          <p:cNvSpPr/>
          <p:nvPr/>
        </p:nvSpPr>
        <p:spPr>
          <a:xfrm>
            <a:off x="4483941" y="1624766"/>
            <a:ext cx="2915999" cy="1260120"/>
          </a:xfrm>
          <a:prstGeom prst="roundRect">
            <a:avLst/>
          </a:prstGeom>
          <a:solidFill>
            <a:srgbClr val="C96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200" dirty="0" smtClean="0">
                <a:solidFill>
                  <a:schemeClr val="bg1"/>
                </a:solidFill>
                <a:latin typeface="+mj-lt"/>
              </a:rPr>
              <a:t>Traitements pharmacologiques, interventions psychologiques de haute intensité, électroconvulsivothérapies, services de gestion de crise, traitements combinés, soins multidisciplinaires, et hospitalisation.</a:t>
            </a:r>
            <a:endParaRPr lang="fr-CA" sz="1200" baseline="30000" dirty="0">
              <a:solidFill>
                <a:schemeClr val="bg1"/>
              </a:solidFill>
              <a:latin typeface="+mj-lt"/>
            </a:endParaRPr>
          </a:p>
        </p:txBody>
      </p:sp>
      <p:sp>
        <p:nvSpPr>
          <p:cNvPr id="3" name="Titre 2"/>
          <p:cNvSpPr>
            <a:spLocks noGrp="1"/>
          </p:cNvSpPr>
          <p:nvPr>
            <p:ph type="title"/>
          </p:nvPr>
        </p:nvSpPr>
        <p:spPr/>
        <p:txBody>
          <a:bodyPr/>
          <a:lstStyle/>
          <a:p>
            <a:r>
              <a:rPr lang="fr-FR" kern="1200" dirty="0"/>
              <a:t>Un modèle de soins par étapes </a:t>
            </a:r>
            <a:r>
              <a:rPr lang="fr-FR" kern="1200" baseline="30000" dirty="0"/>
              <a:t>NICE</a:t>
            </a:r>
            <a:endParaRPr lang="fr-FR" dirty="0"/>
          </a:p>
        </p:txBody>
      </p:sp>
      <p:sp>
        <p:nvSpPr>
          <p:cNvPr id="24" name="Espace réservé du texte 8"/>
          <p:cNvSpPr txBox="1">
            <a:spLocks/>
          </p:cNvSpPr>
          <p:nvPr>
            <p:custDataLst>
              <p:tags r:id="rId1"/>
            </p:custDataLst>
          </p:nvPr>
        </p:nvSpPr>
        <p:spPr bwMode="auto">
          <a:xfrm>
            <a:off x="1655924" y="1155870"/>
            <a:ext cx="2275001" cy="46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400" b="1">
                <a:solidFill>
                  <a:srgbClr val="0093D3"/>
                </a:solidFill>
                <a:latin typeface="+mn-lt"/>
                <a:ea typeface="+mn-ea"/>
                <a:cs typeface="ＭＳ Ｐゴシック" charset="0"/>
              </a:defRPr>
            </a:lvl1pPr>
            <a:lvl2pPr marL="742950" indent="-285750" algn="l" rtl="0" eaLnBrk="1" fontAlgn="base" hangingPunct="1">
              <a:spcBef>
                <a:spcPct val="20000"/>
              </a:spcBef>
              <a:spcAft>
                <a:spcPct val="0"/>
              </a:spcAft>
              <a:buClr>
                <a:srgbClr val="653A71"/>
              </a:buClr>
              <a:buSzPct val="75000"/>
              <a:buFont typeface="Times"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0093D3"/>
              </a:buClr>
              <a:buFont typeface="Wingding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653A71"/>
              </a:buClr>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0093D3"/>
              </a:buClr>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9pPr>
          </a:lstStyle>
          <a:p>
            <a:pPr algn="r"/>
            <a:r>
              <a:rPr lang="fr-FR" sz="2100" dirty="0" smtClean="0">
                <a:solidFill>
                  <a:srgbClr val="002060"/>
                </a:solidFill>
              </a:rPr>
              <a:t>Profils cliniques</a:t>
            </a:r>
            <a:endParaRPr lang="fr-FR" sz="2100" dirty="0">
              <a:solidFill>
                <a:srgbClr val="002060"/>
              </a:solidFill>
            </a:endParaRPr>
          </a:p>
        </p:txBody>
      </p:sp>
      <p:sp>
        <p:nvSpPr>
          <p:cNvPr id="25" name="Espace réservé du texte 9"/>
          <p:cNvSpPr txBox="1">
            <a:spLocks/>
          </p:cNvSpPr>
          <p:nvPr>
            <p:custDataLst>
              <p:tags r:id="rId2"/>
            </p:custDataLst>
          </p:nvPr>
        </p:nvSpPr>
        <p:spPr bwMode="auto">
          <a:xfrm>
            <a:off x="4859451" y="1155870"/>
            <a:ext cx="2031823" cy="46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400" b="1">
                <a:solidFill>
                  <a:srgbClr val="0093D3"/>
                </a:solidFill>
                <a:latin typeface="+mn-lt"/>
                <a:ea typeface="+mn-ea"/>
                <a:cs typeface="ＭＳ Ｐゴシック" charset="0"/>
              </a:defRPr>
            </a:lvl1pPr>
            <a:lvl2pPr marL="742950" indent="-285750" algn="l" rtl="0" eaLnBrk="1" fontAlgn="base" hangingPunct="1">
              <a:spcBef>
                <a:spcPct val="20000"/>
              </a:spcBef>
              <a:spcAft>
                <a:spcPct val="0"/>
              </a:spcAft>
              <a:buClr>
                <a:srgbClr val="653A71"/>
              </a:buClr>
              <a:buSzPct val="75000"/>
              <a:buFont typeface="Times"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0093D3"/>
              </a:buClr>
              <a:buFont typeface="Wingding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653A71"/>
              </a:buClr>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0093D3"/>
              </a:buClr>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9pPr>
          </a:lstStyle>
          <a:p>
            <a:r>
              <a:rPr lang="fr-FR" sz="2100" dirty="0" smtClean="0">
                <a:solidFill>
                  <a:srgbClr val="002060"/>
                </a:solidFill>
              </a:rPr>
              <a:t>Interventions</a:t>
            </a:r>
            <a:endParaRPr lang="fr-FR" sz="2100" dirty="0">
              <a:solidFill>
                <a:srgbClr val="002060"/>
              </a:solidFill>
            </a:endParaRPr>
          </a:p>
        </p:txBody>
      </p:sp>
    </p:spTree>
    <p:extLst>
      <p:ext uri="{BB962C8B-B14F-4D97-AF65-F5344CB8AC3E}">
        <p14:creationId xmlns:p14="http://schemas.microsoft.com/office/powerpoint/2010/main" val="3488397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Grille de suivi du patient – </a:t>
            </a:r>
            <a:r>
              <a:rPr lang="fr-FR" sz="2400" dirty="0" smtClean="0"/>
              <a:t>1/3</a:t>
            </a:r>
            <a:endParaRPr lang="fr-FR" sz="2400" dirty="0"/>
          </a:p>
        </p:txBody>
      </p:sp>
      <p:sp>
        <p:nvSpPr>
          <p:cNvPr id="3" name="Espace réservé du contenu 2"/>
          <p:cNvSpPr>
            <a:spLocks noGrp="1"/>
          </p:cNvSpPr>
          <p:nvPr>
            <p:ph idx="1"/>
          </p:nvPr>
        </p:nvSpPr>
        <p:spPr>
          <a:xfrm>
            <a:off x="345143" y="1321594"/>
            <a:ext cx="3654323" cy="4990192"/>
          </a:xfrm>
        </p:spPr>
        <p:txBody>
          <a:bodyPr/>
          <a:lstStyle/>
          <a:p>
            <a:pPr>
              <a:buClr>
                <a:srgbClr val="653A71"/>
              </a:buClr>
              <a:buSzPct val="75000"/>
              <a:buFont typeface="Lucida Grande"/>
              <a:buChar char="➜"/>
            </a:pPr>
            <a:r>
              <a:rPr lang="fr-FR" sz="2300" b="0" dirty="0" smtClean="0">
                <a:solidFill>
                  <a:srgbClr val="002060"/>
                </a:solidFill>
                <a:latin typeface="Calibri"/>
                <a:cs typeface="Calibri"/>
              </a:rPr>
              <a:t>Informations sociodémographiques </a:t>
            </a:r>
          </a:p>
          <a:p>
            <a:pPr>
              <a:buClr>
                <a:srgbClr val="653A71"/>
              </a:buClr>
              <a:buSzPct val="75000"/>
              <a:buFont typeface="Lucida Grande"/>
              <a:buChar char="➜"/>
            </a:pPr>
            <a:r>
              <a:rPr lang="fr-FR" sz="2300" b="0" dirty="0" smtClean="0">
                <a:solidFill>
                  <a:srgbClr val="002060"/>
                </a:solidFill>
                <a:latin typeface="Calibri"/>
                <a:cs typeface="Calibri"/>
              </a:rPr>
              <a:t>Évaluation complète</a:t>
            </a:r>
          </a:p>
          <a:p>
            <a:pPr lvl="1">
              <a:buClr>
                <a:srgbClr val="0093D3"/>
              </a:buClr>
              <a:buFont typeface="Wingdings" charset="2"/>
              <a:buChar char="ü"/>
            </a:pPr>
            <a:r>
              <a:rPr lang="fr-FR" sz="2200" dirty="0" smtClean="0">
                <a:solidFill>
                  <a:srgbClr val="002060"/>
                </a:solidFill>
                <a:latin typeface="Calibri"/>
                <a:cs typeface="Calibri"/>
              </a:rPr>
              <a:t>Diagnostic ou impression diagnostique</a:t>
            </a:r>
          </a:p>
          <a:p>
            <a:pPr lvl="1">
              <a:buClr>
                <a:srgbClr val="0093D3"/>
              </a:buClr>
              <a:buFont typeface="Wingdings" charset="2"/>
              <a:buChar char="ü"/>
            </a:pPr>
            <a:r>
              <a:rPr lang="fr-FR" sz="2200" dirty="0">
                <a:solidFill>
                  <a:srgbClr val="002060"/>
                </a:solidFill>
                <a:latin typeface="Calibri"/>
                <a:cs typeface="Calibri"/>
              </a:rPr>
              <a:t>C</a:t>
            </a:r>
            <a:r>
              <a:rPr lang="fr-FR" sz="2200" dirty="0" smtClean="0">
                <a:solidFill>
                  <a:srgbClr val="002060"/>
                </a:solidFill>
                <a:latin typeface="Calibri"/>
                <a:cs typeface="Calibri"/>
              </a:rPr>
              <a:t>omorbidité physique et psychiatrique</a:t>
            </a:r>
          </a:p>
          <a:p>
            <a:pPr lvl="1">
              <a:buClr>
                <a:srgbClr val="0093D3"/>
              </a:buClr>
              <a:buFont typeface="Wingdings" charset="2"/>
              <a:buChar char="ü"/>
            </a:pPr>
            <a:r>
              <a:rPr lang="fr-FR" sz="2200" b="0" dirty="0" smtClean="0">
                <a:solidFill>
                  <a:srgbClr val="002060"/>
                </a:solidFill>
                <a:latin typeface="Calibri"/>
                <a:cs typeface="Calibri"/>
              </a:rPr>
              <a:t>Problèmes psychosociaux</a:t>
            </a:r>
          </a:p>
          <a:p>
            <a:pPr lvl="1">
              <a:buClr>
                <a:srgbClr val="0093D3"/>
              </a:buClr>
              <a:buFont typeface="Wingdings" charset="2"/>
              <a:buChar char="ü"/>
            </a:pPr>
            <a:r>
              <a:rPr lang="fr-FR" sz="2200" dirty="0" smtClean="0">
                <a:solidFill>
                  <a:srgbClr val="002060"/>
                </a:solidFill>
                <a:latin typeface="Calibri"/>
                <a:cs typeface="Calibri"/>
              </a:rPr>
              <a:t>Forces et facteurs de protection</a:t>
            </a:r>
            <a:endParaRPr lang="fr-FR" sz="2200" b="0" dirty="0">
              <a:solidFill>
                <a:srgbClr val="002060"/>
              </a:solidFill>
              <a:latin typeface="Calibri"/>
              <a:cs typeface="Calibri"/>
            </a:endParaRPr>
          </a:p>
        </p:txBody>
      </p:sp>
      <p:pic>
        <p:nvPicPr>
          <p:cNvPr id="11" name="Image 10" descr="Capture d’écran 2014-04-18 à 21.18.29.png"/>
          <p:cNvPicPr>
            <a:picLocks/>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111523" y="1269826"/>
            <a:ext cx="4832244" cy="5436086"/>
          </a:xfrm>
          <a:prstGeom prst="rect">
            <a:avLst/>
          </a:prstGeom>
        </p:spPr>
      </p:pic>
      <p:pic>
        <p:nvPicPr>
          <p:cNvPr id="4" name="Image 3" descr="IndQ 1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143" y="2457507"/>
            <a:ext cx="8598625" cy="1083365"/>
          </a:xfrm>
          <a:prstGeom prst="rect">
            <a:avLst/>
          </a:prstGeom>
        </p:spPr>
      </p:pic>
      <p:pic>
        <p:nvPicPr>
          <p:cNvPr id="5" name="Image 4" descr="Capture d’écran 2014-05-11 à 19.29.2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43" y="3724704"/>
            <a:ext cx="8604000" cy="859422"/>
          </a:xfrm>
          <a:prstGeom prst="rect">
            <a:avLst/>
          </a:prstGeom>
        </p:spPr>
      </p:pic>
    </p:spTree>
    <p:extLst>
      <p:ext uri="{BB962C8B-B14F-4D97-AF65-F5344CB8AC3E}">
        <p14:creationId xmlns:p14="http://schemas.microsoft.com/office/powerpoint/2010/main" val="32580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Grille de suivi du patient – </a:t>
            </a:r>
            <a:r>
              <a:rPr lang="fr-FR" sz="2400" dirty="0"/>
              <a:t>2</a:t>
            </a:r>
            <a:r>
              <a:rPr lang="fr-FR" sz="2400" dirty="0" smtClean="0"/>
              <a:t>/3</a:t>
            </a:r>
            <a:endParaRPr lang="fr-FR" sz="2400" dirty="0"/>
          </a:p>
        </p:txBody>
      </p:sp>
      <p:sp>
        <p:nvSpPr>
          <p:cNvPr id="3" name="Espace réservé du contenu 2"/>
          <p:cNvSpPr>
            <a:spLocks noGrp="1"/>
          </p:cNvSpPr>
          <p:nvPr>
            <p:ph idx="1"/>
          </p:nvPr>
        </p:nvSpPr>
        <p:spPr>
          <a:xfrm>
            <a:off x="345143" y="1398570"/>
            <a:ext cx="3654323" cy="4990192"/>
          </a:xfrm>
        </p:spPr>
        <p:txBody>
          <a:bodyPr/>
          <a:lstStyle/>
          <a:p>
            <a:pPr>
              <a:buClr>
                <a:srgbClr val="653A71"/>
              </a:buClr>
              <a:buSzPct val="75000"/>
              <a:buFont typeface="Lucida Grande"/>
              <a:buChar char="➜"/>
            </a:pPr>
            <a:r>
              <a:rPr lang="fr-FR" sz="2300" b="0" dirty="0" smtClean="0">
                <a:solidFill>
                  <a:srgbClr val="002060"/>
                </a:solidFill>
                <a:latin typeface="Calibri"/>
                <a:cs typeface="Calibri"/>
              </a:rPr>
              <a:t>Évaluation et suivi des symptômes et du fonctionnement</a:t>
            </a:r>
          </a:p>
          <a:p>
            <a:pPr marL="0" indent="0">
              <a:buClr>
                <a:srgbClr val="653A71"/>
              </a:buClr>
              <a:buSzPct val="75000"/>
            </a:pPr>
            <a:endParaRPr lang="fr-FR" sz="5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Évaluation et suivi de la dangerosité suicidaire</a:t>
            </a:r>
          </a:p>
          <a:p>
            <a:pPr marL="0" indent="0">
              <a:buClr>
                <a:srgbClr val="653A71"/>
              </a:buClr>
              <a:buSzPct val="75000"/>
            </a:pPr>
            <a:endParaRPr lang="fr-FR" sz="5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Éducation</a:t>
            </a:r>
          </a:p>
          <a:p>
            <a:pPr marL="0" indent="0">
              <a:buClr>
                <a:srgbClr val="653A71"/>
              </a:buClr>
              <a:buSzPct val="75000"/>
            </a:pPr>
            <a:endParaRPr lang="fr-FR" sz="5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Surveillance active</a:t>
            </a:r>
          </a:p>
          <a:p>
            <a:pPr marL="0" indent="0">
              <a:buClr>
                <a:srgbClr val="653A71"/>
              </a:buClr>
              <a:buSzPct val="75000"/>
            </a:pPr>
            <a:endParaRPr lang="fr-FR" sz="5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Interventions de faible intensité</a:t>
            </a:r>
          </a:p>
          <a:p>
            <a:pPr marL="0" indent="0">
              <a:buClr>
                <a:srgbClr val="653A71"/>
              </a:buClr>
              <a:buSzPct val="75000"/>
            </a:pPr>
            <a:endParaRPr lang="fr-FR" sz="5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Interventions haute intensité </a:t>
            </a:r>
            <a:endParaRPr lang="fr-FR" sz="2300" b="0" dirty="0">
              <a:solidFill>
                <a:srgbClr val="002060"/>
              </a:solidFill>
              <a:latin typeface="Calibri"/>
              <a:cs typeface="Calibri"/>
            </a:endParaRPr>
          </a:p>
        </p:txBody>
      </p:sp>
      <p:pic>
        <p:nvPicPr>
          <p:cNvPr id="4" name="Image 3" descr="SIC_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467" y="1083088"/>
            <a:ext cx="5032478" cy="5732896"/>
          </a:xfrm>
          <a:prstGeom prst="rect">
            <a:avLst/>
          </a:prstGeom>
        </p:spPr>
      </p:pic>
      <p:pic>
        <p:nvPicPr>
          <p:cNvPr id="9" name="Image 8" descr="Capture d’écran 2014-04-22 à 14.06.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40" y="1213840"/>
            <a:ext cx="8916501" cy="2482273"/>
          </a:xfrm>
          <a:prstGeom prst="rect">
            <a:avLst/>
          </a:prstGeom>
        </p:spPr>
      </p:pic>
      <p:pic>
        <p:nvPicPr>
          <p:cNvPr id="12" name="Image 11" descr="Ind qual _ 8a8c.png"/>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53924" y="4059938"/>
            <a:ext cx="8916501" cy="1404045"/>
          </a:xfrm>
          <a:prstGeom prst="rect">
            <a:avLst/>
          </a:prstGeom>
        </p:spPr>
      </p:pic>
      <p:pic>
        <p:nvPicPr>
          <p:cNvPr id="14" name="Image 13" descr="Grille_ind qual_8.png"/>
          <p:cNvPicPr>
            <a:picLocks/>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115440" y="1253989"/>
            <a:ext cx="8916501" cy="2303275"/>
          </a:xfrm>
          <a:prstGeom prst="rect">
            <a:avLst/>
          </a:prstGeom>
        </p:spPr>
      </p:pic>
      <p:pic>
        <p:nvPicPr>
          <p:cNvPr id="15" name="Image 14" descr="Grille _ind qual 910.png"/>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tretch>
            <a:fillRect/>
          </a:stretch>
        </p:blipFill>
        <p:spPr>
          <a:xfrm>
            <a:off x="0" y="1253989"/>
            <a:ext cx="8916501" cy="3143970"/>
          </a:xfrm>
          <a:prstGeom prst="rect">
            <a:avLst/>
          </a:prstGeom>
        </p:spPr>
      </p:pic>
      <p:pic>
        <p:nvPicPr>
          <p:cNvPr id="16" name="Image 15" descr="ind_qual 910.png"/>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tretch>
            <a:fillRect/>
          </a:stretch>
        </p:blipFill>
        <p:spPr>
          <a:xfrm>
            <a:off x="0" y="4498231"/>
            <a:ext cx="8916502" cy="997367"/>
          </a:xfrm>
          <a:prstGeom prst="rect">
            <a:avLst/>
          </a:prstGeom>
        </p:spPr>
      </p:pic>
      <p:pic>
        <p:nvPicPr>
          <p:cNvPr id="5" name="Image 4" descr="Capture d’écran 2014-05-11 à 18.29.2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941" y="4059938"/>
            <a:ext cx="8928000" cy="1533708"/>
          </a:xfrm>
          <a:prstGeom prst="rect">
            <a:avLst/>
          </a:prstGeom>
        </p:spPr>
      </p:pic>
    </p:spTree>
    <p:extLst>
      <p:ext uri="{BB962C8B-B14F-4D97-AF65-F5344CB8AC3E}">
        <p14:creationId xmlns:p14="http://schemas.microsoft.com/office/powerpoint/2010/main" val="3158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Grille de suivi du patient – </a:t>
            </a:r>
            <a:r>
              <a:rPr lang="fr-FR" sz="2400" dirty="0"/>
              <a:t>3</a:t>
            </a:r>
            <a:r>
              <a:rPr lang="fr-FR" sz="2400" dirty="0" smtClean="0"/>
              <a:t>/3</a:t>
            </a:r>
            <a:endParaRPr lang="fr-FR" sz="2400" dirty="0"/>
          </a:p>
        </p:txBody>
      </p:sp>
      <p:sp>
        <p:nvSpPr>
          <p:cNvPr id="3" name="Espace réservé du contenu 2"/>
          <p:cNvSpPr>
            <a:spLocks noGrp="1"/>
          </p:cNvSpPr>
          <p:nvPr>
            <p:ph idx="1"/>
          </p:nvPr>
        </p:nvSpPr>
        <p:spPr>
          <a:xfrm>
            <a:off x="345143" y="1398570"/>
            <a:ext cx="3654323" cy="4990192"/>
          </a:xfrm>
        </p:spPr>
        <p:txBody>
          <a:bodyPr/>
          <a:lstStyle/>
          <a:p>
            <a:pPr>
              <a:buClr>
                <a:srgbClr val="653A71"/>
              </a:buClr>
              <a:buSzPct val="75000"/>
              <a:buFont typeface="Lucida Grande"/>
              <a:buChar char="➜"/>
            </a:pPr>
            <a:r>
              <a:rPr lang="fr-FR" sz="2300" b="0" dirty="0" smtClean="0">
                <a:solidFill>
                  <a:srgbClr val="002060"/>
                </a:solidFill>
                <a:latin typeface="Calibri"/>
                <a:cs typeface="Calibri"/>
              </a:rPr>
              <a:t>Consultation d’un autre professionnel en lien avec le(s) TD et/ou TA du patient</a:t>
            </a:r>
          </a:p>
          <a:p>
            <a:pPr marL="0" indent="0">
              <a:buClr>
                <a:srgbClr val="653A71"/>
              </a:buClr>
              <a:buSzPct val="75000"/>
            </a:pPr>
            <a:endParaRPr lang="fr-FR" sz="8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Consultation d’un spécialiste répondant en santé mentale</a:t>
            </a:r>
          </a:p>
          <a:p>
            <a:pPr marL="0" indent="0">
              <a:buClr>
                <a:srgbClr val="653A71"/>
              </a:buClr>
              <a:buSzPct val="75000"/>
            </a:pPr>
            <a:endParaRPr lang="fr-FR" sz="800" b="0" dirty="0" smtClean="0">
              <a:solidFill>
                <a:srgbClr val="002060"/>
              </a:solidFill>
              <a:latin typeface="Calibri"/>
              <a:cs typeface="Calibri"/>
            </a:endParaRPr>
          </a:p>
          <a:p>
            <a:pPr>
              <a:buClr>
                <a:srgbClr val="653A71"/>
              </a:buClr>
              <a:buSzPct val="75000"/>
              <a:buFont typeface="Lucida Grande"/>
              <a:buChar char="➜"/>
            </a:pPr>
            <a:r>
              <a:rPr lang="fr-FR" sz="2300" b="0" dirty="0" smtClean="0">
                <a:solidFill>
                  <a:srgbClr val="002060"/>
                </a:solidFill>
                <a:latin typeface="Calibri"/>
                <a:cs typeface="Calibri"/>
              </a:rPr>
              <a:t>Orientation vers </a:t>
            </a:r>
            <a:r>
              <a:rPr lang="fr-FR" sz="2300" b="0" dirty="0">
                <a:solidFill>
                  <a:srgbClr val="002060"/>
                </a:solidFill>
                <a:latin typeface="Calibri"/>
                <a:cs typeface="Calibri"/>
              </a:rPr>
              <a:t>un spécialiste répondant en santé mentale</a:t>
            </a:r>
          </a:p>
          <a:p>
            <a:pPr marL="0" indent="0">
              <a:buClr>
                <a:srgbClr val="653A71"/>
              </a:buClr>
              <a:buSzPct val="75000"/>
            </a:pPr>
            <a:endParaRPr lang="fr-FR" sz="2300" b="0" dirty="0">
              <a:solidFill>
                <a:srgbClr val="002060"/>
              </a:solidFill>
              <a:latin typeface="Calibri"/>
              <a:cs typeface="Calibri"/>
            </a:endParaRPr>
          </a:p>
        </p:txBody>
      </p:sp>
      <p:pic>
        <p:nvPicPr>
          <p:cNvPr id="5" name="Image 4" descr="SIC_P3.p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271369" y="1276932"/>
            <a:ext cx="4737950" cy="5410200"/>
          </a:xfrm>
          <a:prstGeom prst="rect">
            <a:avLst/>
          </a:prstGeom>
        </p:spPr>
      </p:pic>
      <p:pic>
        <p:nvPicPr>
          <p:cNvPr id="7" name="Image 6" descr="ind qual 11.png"/>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33503" y="4091391"/>
            <a:ext cx="8893876" cy="1652104"/>
          </a:xfrm>
          <a:prstGeom prst="rect">
            <a:avLst/>
          </a:prstGeom>
        </p:spPr>
      </p:pic>
      <p:pic>
        <p:nvPicPr>
          <p:cNvPr id="8" name="Image 7" descr="Capture d’écran 2014-04-22 à 15.37.34.png"/>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133503" y="1276932"/>
            <a:ext cx="8893876" cy="2642373"/>
          </a:xfrm>
          <a:prstGeom prst="rect">
            <a:avLst/>
          </a:prstGeom>
        </p:spPr>
      </p:pic>
    </p:spTree>
    <p:extLst>
      <p:ext uri="{BB962C8B-B14F-4D97-AF65-F5344CB8AC3E}">
        <p14:creationId xmlns:p14="http://schemas.microsoft.com/office/powerpoint/2010/main" val="35203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76200"/>
            <a:ext cx="8001000" cy="988214"/>
          </a:xfrm>
        </p:spPr>
        <p:txBody>
          <a:bodyPr/>
          <a:lstStyle/>
          <a:p>
            <a:r>
              <a:rPr lang="fr-CA" dirty="0" smtClean="0"/>
              <a:t>Grille </a:t>
            </a:r>
            <a:r>
              <a:rPr lang="fr-CA" dirty="0" smtClean="0">
                <a:cs typeface="Calibri"/>
              </a:rPr>
              <a:t>du suivi du patient</a:t>
            </a:r>
            <a:endParaRPr lang="fr-FR" dirty="0" smtClean="0">
              <a:cs typeface="Calibri"/>
            </a:endParaRPr>
          </a:p>
        </p:txBody>
      </p:sp>
      <p:sp>
        <p:nvSpPr>
          <p:cNvPr id="3" name="Espace réservé du contenu 2"/>
          <p:cNvSpPr>
            <a:spLocks noGrp="1"/>
          </p:cNvSpPr>
          <p:nvPr>
            <p:ph idx="1"/>
            <p:custDataLst>
              <p:tags r:id="rId2"/>
            </p:custDataLst>
          </p:nvPr>
        </p:nvSpPr>
        <p:spPr>
          <a:xfrm>
            <a:off x="323528" y="1268760"/>
            <a:ext cx="3878463" cy="4856288"/>
          </a:xfrm>
        </p:spPr>
        <p:txBody>
          <a:bodyPr/>
          <a:lstStyle/>
          <a:p>
            <a:r>
              <a:rPr lang="fr-CA" sz="2300" dirty="0" smtClean="0">
                <a:solidFill>
                  <a:srgbClr val="002060"/>
                </a:solidFill>
                <a:latin typeface="Calibri"/>
                <a:cs typeface="Calibri"/>
              </a:rPr>
              <a:t>Ce qu’elle permet :</a:t>
            </a:r>
            <a:endParaRPr lang="fr-FR" sz="230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Assurer une rigueur dans le suivi et le choix des interventions;</a:t>
            </a:r>
            <a:endParaRPr lang="fr-FR" sz="2100" b="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Systématiser certaines étapes du traitement;</a:t>
            </a:r>
            <a:endParaRPr lang="fr-FR" sz="2100" b="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Uniformiser la manière de consigner les informations ;</a:t>
            </a:r>
            <a:endParaRPr lang="fr-FR" sz="2100" b="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Harmoniser les outils utilisés;</a:t>
            </a:r>
          </a:p>
          <a:p>
            <a:pPr marL="176213" lvl="0" indent="-176213">
              <a:buFont typeface="Arial" pitchFamily="34" charset="0"/>
              <a:buChar char="•"/>
              <a:tabLst>
                <a:tab pos="176213" algn="l"/>
              </a:tabLst>
            </a:pPr>
            <a:r>
              <a:rPr lang="fr-CA" sz="2100" b="0" dirty="0" smtClean="0">
                <a:solidFill>
                  <a:srgbClr val="002060"/>
                </a:solidFill>
                <a:latin typeface="Calibri"/>
                <a:cs typeface="Calibri"/>
              </a:rPr>
              <a:t>Structurer la collaboration;</a:t>
            </a:r>
            <a:endParaRPr lang="fr-FR" sz="2100" b="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Planifier le suivi des patients;</a:t>
            </a:r>
            <a:endParaRPr lang="fr-FR" sz="2100" b="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Prévoir des évaluations complémentaires;</a:t>
            </a:r>
            <a:endParaRPr lang="fr-FR" sz="2100" b="0" dirty="0" smtClean="0">
              <a:solidFill>
                <a:srgbClr val="002060"/>
              </a:solidFill>
              <a:latin typeface="Calibri"/>
              <a:cs typeface="Calibri"/>
            </a:endParaRPr>
          </a:p>
          <a:p>
            <a:pPr marL="176213" lvl="0" indent="-176213">
              <a:buFont typeface="Arial" pitchFamily="34" charset="0"/>
              <a:buChar char="•"/>
              <a:tabLst>
                <a:tab pos="176213" algn="l"/>
              </a:tabLst>
            </a:pPr>
            <a:r>
              <a:rPr lang="fr-CA" sz="2100" b="0" dirty="0" smtClean="0">
                <a:solidFill>
                  <a:srgbClr val="002060"/>
                </a:solidFill>
                <a:latin typeface="Calibri"/>
                <a:cs typeface="Calibri"/>
              </a:rPr>
              <a:t>Transmettre des informations.</a:t>
            </a:r>
            <a:r>
              <a:rPr lang="fr-CA" sz="1800" b="0" dirty="0" smtClean="0">
                <a:solidFill>
                  <a:srgbClr val="002060"/>
                </a:solidFill>
                <a:latin typeface="Calibri"/>
                <a:cs typeface="Calibri"/>
              </a:rPr>
              <a:t> </a:t>
            </a:r>
            <a:endParaRPr lang="fr-FR" sz="1800" b="0" dirty="0" smtClean="0">
              <a:solidFill>
                <a:srgbClr val="002060"/>
              </a:solidFill>
              <a:latin typeface="Calibri"/>
              <a:cs typeface="Calibri"/>
            </a:endParaRPr>
          </a:p>
        </p:txBody>
      </p:sp>
      <p:sp>
        <p:nvSpPr>
          <p:cNvPr id="5" name="Espace réservé du contenu 2"/>
          <p:cNvSpPr txBox="1">
            <a:spLocks/>
          </p:cNvSpPr>
          <p:nvPr>
            <p:custDataLst>
              <p:tags r:id="rId3"/>
            </p:custDataLst>
          </p:nvPr>
        </p:nvSpPr>
        <p:spPr bwMode="auto">
          <a:xfrm>
            <a:off x="4932040" y="1266072"/>
            <a:ext cx="3898776"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0" latinLnBrk="0" hangingPunct="0">
              <a:lnSpc>
                <a:spcPct val="100000"/>
              </a:lnSpc>
              <a:spcBef>
                <a:spcPct val="20000"/>
              </a:spcBef>
              <a:buClrTx/>
              <a:buSzTx/>
              <a:buFontTx/>
              <a:buNone/>
              <a:tabLst/>
              <a:defRPr/>
            </a:pPr>
            <a:r>
              <a:rPr lang="fr-CA" sz="2300" b="1" dirty="0" smtClean="0">
                <a:solidFill>
                  <a:srgbClr val="002060"/>
                </a:solidFill>
                <a:latin typeface="Calibri"/>
                <a:ea typeface="+mn-ea"/>
                <a:cs typeface="Calibri"/>
              </a:rPr>
              <a:t>Ce qu’elle ne permet pas :</a:t>
            </a:r>
            <a:endParaRPr lang="fr-FR" sz="2300" b="1" dirty="0" smtClean="0">
              <a:solidFill>
                <a:srgbClr val="002060"/>
              </a:solidFill>
              <a:latin typeface="Calibri"/>
              <a:ea typeface="+mn-ea"/>
              <a:cs typeface="Calibri"/>
            </a:endParaRPr>
          </a:p>
          <a:p>
            <a:pPr marL="176213" marR="0" indent="-176213" defTabSz="914400" eaLnBrk="0" latinLnBrk="0" hangingPunct="0">
              <a:lnSpc>
                <a:spcPct val="100000"/>
              </a:lnSpc>
              <a:spcBef>
                <a:spcPct val="20000"/>
              </a:spcBef>
              <a:buClrTx/>
              <a:buSzTx/>
              <a:buFont typeface="Arial" pitchFamily="34" charset="0"/>
              <a:buChar char="•"/>
              <a:tabLst>
                <a:tab pos="176213" algn="l"/>
              </a:tabLst>
              <a:defRPr/>
            </a:pPr>
            <a:r>
              <a:rPr lang="fr-CA" sz="2100" dirty="0" smtClean="0">
                <a:solidFill>
                  <a:srgbClr val="002060"/>
                </a:solidFill>
                <a:latin typeface="Calibri"/>
                <a:ea typeface="+mn-ea"/>
                <a:cs typeface="Calibri"/>
              </a:rPr>
              <a:t>Ce n’est pas un outil de décision clinique...  C’est </a:t>
            </a:r>
            <a:r>
              <a:rPr lang="fr-CA" sz="2100" b="1" dirty="0" smtClean="0">
                <a:solidFill>
                  <a:srgbClr val="002060"/>
                </a:solidFill>
                <a:latin typeface="Calibri"/>
                <a:ea typeface="+mn-ea"/>
                <a:cs typeface="Calibri"/>
              </a:rPr>
              <a:t>un outil d’aide </a:t>
            </a:r>
            <a:r>
              <a:rPr lang="fr-CA" sz="2100" dirty="0" smtClean="0">
                <a:solidFill>
                  <a:srgbClr val="002060"/>
                </a:solidFill>
                <a:latin typeface="Calibri"/>
                <a:ea typeface="+mn-ea"/>
                <a:cs typeface="Calibri"/>
              </a:rPr>
              <a:t>à la décision.</a:t>
            </a:r>
            <a:endParaRPr lang="fr-FR" sz="2100" dirty="0" smtClean="0">
              <a:solidFill>
                <a:srgbClr val="002060"/>
              </a:solidFill>
              <a:latin typeface="Calibri"/>
              <a:ea typeface="+mn-ea"/>
              <a:cs typeface="Calibri"/>
            </a:endParaRPr>
          </a:p>
          <a:p>
            <a:pPr marL="176213" marR="0" indent="-176213" defTabSz="914400" eaLnBrk="0" latinLnBrk="0" hangingPunct="0">
              <a:lnSpc>
                <a:spcPct val="100000"/>
              </a:lnSpc>
              <a:spcBef>
                <a:spcPct val="20000"/>
              </a:spcBef>
              <a:buClrTx/>
              <a:buSzTx/>
              <a:buFont typeface="Arial" pitchFamily="34" charset="0"/>
              <a:buChar char="•"/>
              <a:tabLst>
                <a:tab pos="176213" algn="l"/>
              </a:tabLst>
              <a:defRPr/>
            </a:pPr>
            <a:r>
              <a:rPr lang="fr-CA" sz="2100" dirty="0" smtClean="0">
                <a:solidFill>
                  <a:srgbClr val="002060"/>
                </a:solidFill>
                <a:latin typeface="Calibri"/>
                <a:ea typeface="+mn-ea"/>
                <a:cs typeface="Calibri"/>
              </a:rPr>
              <a:t>Les informations colligées doivent être interprétées et mises en contexte pour chaque patient.</a:t>
            </a:r>
            <a:endParaRPr lang="fr-FR" sz="2100" dirty="0" smtClean="0">
              <a:solidFill>
                <a:srgbClr val="002060"/>
              </a:solidFill>
              <a:latin typeface="Calibri"/>
              <a:ea typeface="+mn-ea"/>
              <a:cs typeface="Calibri"/>
            </a:endParaRPr>
          </a:p>
          <a:p>
            <a:pPr marL="176213" marR="0" indent="-176213" defTabSz="914400" eaLnBrk="0" latinLnBrk="0" hangingPunct="0">
              <a:lnSpc>
                <a:spcPct val="100000"/>
              </a:lnSpc>
              <a:spcBef>
                <a:spcPct val="20000"/>
              </a:spcBef>
              <a:buClrTx/>
              <a:buSzTx/>
              <a:buFont typeface="Arial" pitchFamily="34" charset="0"/>
              <a:buChar char="•"/>
              <a:tabLst>
                <a:tab pos="176213" algn="l"/>
              </a:tabLst>
              <a:defRPr/>
            </a:pPr>
            <a:r>
              <a:rPr lang="fr-CA" sz="2100" dirty="0" smtClean="0">
                <a:solidFill>
                  <a:srgbClr val="002060"/>
                </a:solidFill>
                <a:latin typeface="Calibri"/>
                <a:ea typeface="+mn-ea"/>
                <a:cs typeface="Calibri"/>
              </a:rPr>
              <a:t>Le jugement clinique est essentiel…</a:t>
            </a:r>
            <a:endParaRPr lang="fr-FR" sz="2100" dirty="0" smtClean="0">
              <a:solidFill>
                <a:srgbClr val="002060"/>
              </a:solidFill>
              <a:latin typeface="Calibri"/>
              <a:ea typeface="+mn-ea"/>
              <a:cs typeface="Calibri"/>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fr-FR" sz="1800" b="0" i="0" u="none" strike="noStrike" kern="0" cap="none" spc="0" normalizeH="0" baseline="0" noProof="0" dirty="0" smtClean="0">
              <a:ln>
                <a:noFill/>
              </a:ln>
              <a:solidFill>
                <a:srgbClr val="002060"/>
              </a:solidFill>
              <a:effectLst/>
              <a:uLnTx/>
              <a:uFillTx/>
              <a:latin typeface="Calibri"/>
              <a:ea typeface="+mn-ea"/>
              <a:cs typeface="Calibri"/>
            </a:endParaRPr>
          </a:p>
        </p:txBody>
      </p:sp>
      <p:cxnSp>
        <p:nvCxnSpPr>
          <p:cNvPr id="7" name="Connecteur droit 6"/>
          <p:cNvCxnSpPr/>
          <p:nvPr>
            <p:custDataLst>
              <p:tags r:id="rId4"/>
            </p:custDataLst>
          </p:nvPr>
        </p:nvCxnSpPr>
        <p:spPr bwMode="auto">
          <a:xfrm>
            <a:off x="4572000" y="1268760"/>
            <a:ext cx="0" cy="468052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10" name="Image 9" descr="Capture d’écran 2014-04-02 à 14.45.4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Tree>
    <p:extLst>
      <p:ext uri="{BB962C8B-B14F-4D97-AF65-F5344CB8AC3E}">
        <p14:creationId xmlns:p14="http://schemas.microsoft.com/office/powerpoint/2010/main" val="20214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3200" b="1" dirty="0" smtClean="0">
                <a:latin typeface="Calibri"/>
                <a:cs typeface="Calibri"/>
              </a:rPr>
              <a:t>Description de la démarche</a:t>
            </a:r>
            <a:endParaRPr lang="fr-FR" sz="3200" b="1" dirty="0" smtClean="0">
              <a:latin typeface="Calibri"/>
              <a:cs typeface="Calibri"/>
            </a:endParaRPr>
          </a:p>
        </p:txBody>
      </p:sp>
      <p:sp>
        <p:nvSpPr>
          <p:cNvPr id="3" name="Espace réservé du contenu 2"/>
          <p:cNvSpPr>
            <a:spLocks noGrp="1"/>
          </p:cNvSpPr>
          <p:nvPr>
            <p:ph idx="1"/>
            <p:custDataLst>
              <p:tags r:id="rId2"/>
            </p:custDataLst>
          </p:nvPr>
        </p:nvSpPr>
        <p:spPr>
          <a:xfrm>
            <a:off x="395535" y="1255976"/>
            <a:ext cx="8343271" cy="5127826"/>
          </a:xfrm>
        </p:spPr>
        <p:txBody>
          <a:bodyPr/>
          <a:lstStyle/>
          <a:p>
            <a:pPr>
              <a:buClr>
                <a:srgbClr val="653A71"/>
              </a:buClr>
              <a:buSzPct val="75000"/>
              <a:buFont typeface="Lucida Grande"/>
              <a:buChar char="➜"/>
            </a:pPr>
            <a:r>
              <a:rPr lang="fr-CA" dirty="0" smtClean="0">
                <a:solidFill>
                  <a:srgbClr val="002060"/>
                </a:solidFill>
                <a:latin typeface="Calibri"/>
                <a:cs typeface="Calibri"/>
              </a:rPr>
              <a:t>Démarche exploratoire </a:t>
            </a:r>
            <a:r>
              <a:rPr lang="fr-CA" dirty="0">
                <a:solidFill>
                  <a:srgbClr val="002060"/>
                </a:solidFill>
                <a:latin typeface="Calibri"/>
                <a:cs typeface="Calibri"/>
              </a:rPr>
              <a:t>qui a comme principal objectif d’insuffler une culture d’évaluation de la </a:t>
            </a:r>
            <a:r>
              <a:rPr lang="fr-CA" dirty="0" smtClean="0">
                <a:solidFill>
                  <a:srgbClr val="002060"/>
                </a:solidFill>
                <a:latin typeface="Calibri"/>
                <a:cs typeface="Calibri"/>
              </a:rPr>
              <a:t>qualité.</a:t>
            </a:r>
          </a:p>
          <a:p>
            <a:pPr marL="0" indent="0">
              <a:buClr>
                <a:srgbClr val="653A71"/>
              </a:buClr>
              <a:buSzPct val="75000"/>
            </a:pPr>
            <a:endParaRPr lang="fr-CA" sz="1200" dirty="0" smtClean="0">
              <a:solidFill>
                <a:srgbClr val="002060"/>
              </a:solidFill>
              <a:latin typeface="Calibri"/>
              <a:cs typeface="Calibri"/>
            </a:endParaRPr>
          </a:p>
          <a:p>
            <a:pPr>
              <a:buClr>
                <a:srgbClr val="653A71"/>
              </a:buClr>
              <a:buSzPct val="75000"/>
              <a:buFont typeface="Lucida Grande"/>
              <a:buChar char="➜"/>
            </a:pPr>
            <a:r>
              <a:rPr lang="fr-CA" dirty="0" smtClean="0">
                <a:solidFill>
                  <a:srgbClr val="002060"/>
                </a:solidFill>
                <a:latin typeface="Calibri"/>
                <a:cs typeface="Calibri"/>
              </a:rPr>
              <a:t>Flexibilité </a:t>
            </a:r>
            <a:r>
              <a:rPr lang="fr-CA" dirty="0">
                <a:solidFill>
                  <a:srgbClr val="002060"/>
                </a:solidFill>
                <a:latin typeface="Calibri"/>
                <a:cs typeface="Calibri"/>
              </a:rPr>
              <a:t>quant au format et à la manière de procéder</a:t>
            </a:r>
            <a:endParaRPr lang="fr-FR" dirty="0">
              <a:solidFill>
                <a:srgbClr val="002060"/>
              </a:solidFill>
              <a:latin typeface="Calibri"/>
              <a:cs typeface="Calibri"/>
            </a:endParaRPr>
          </a:p>
          <a:p>
            <a:pPr lvl="0"/>
            <a:r>
              <a:rPr lang="fr-CA" dirty="0">
                <a:solidFill>
                  <a:srgbClr val="002060"/>
                </a:solidFill>
                <a:latin typeface="Calibri"/>
                <a:cs typeface="Calibri"/>
              </a:rPr>
              <a:t>	</a:t>
            </a:r>
            <a:r>
              <a:rPr lang="fr-CA" b="0" dirty="0" smtClean="0">
                <a:solidFill>
                  <a:srgbClr val="002060"/>
                </a:solidFill>
                <a:latin typeface="Calibri"/>
                <a:cs typeface="Calibri"/>
              </a:rPr>
              <a:t>Ce qui est possible :</a:t>
            </a:r>
            <a:endParaRPr lang="fr-FR" b="0" dirty="0" smtClean="0">
              <a:solidFill>
                <a:srgbClr val="002060"/>
              </a:solidFill>
              <a:latin typeface="Calibri"/>
              <a:cs typeface="Calibri"/>
            </a:endParaRPr>
          </a:p>
          <a:p>
            <a:pPr marL="847725" lvl="1" indent="-271463">
              <a:buFont typeface="Arial" pitchFamily="34" charset="0"/>
              <a:buChar char="•"/>
              <a:tabLst>
                <a:tab pos="447675" algn="l"/>
              </a:tabLst>
            </a:pPr>
            <a:r>
              <a:rPr lang="fr-CA" sz="2200" b="1" dirty="0">
                <a:solidFill>
                  <a:srgbClr val="002060"/>
                </a:solidFill>
                <a:latin typeface="Calibri"/>
                <a:cs typeface="Calibri"/>
              </a:rPr>
              <a:t>Adopter</a:t>
            </a:r>
            <a:r>
              <a:rPr lang="fr-CA" sz="2200" dirty="0">
                <a:solidFill>
                  <a:srgbClr val="002060"/>
                </a:solidFill>
                <a:latin typeface="Calibri"/>
                <a:cs typeface="Calibri"/>
              </a:rPr>
              <a:t> l’outil tel quel</a:t>
            </a:r>
            <a:endParaRPr lang="fr-FR" sz="2200" dirty="0">
              <a:solidFill>
                <a:srgbClr val="002060"/>
              </a:solidFill>
              <a:latin typeface="Calibri"/>
              <a:cs typeface="Calibri"/>
            </a:endParaRPr>
          </a:p>
          <a:p>
            <a:pPr marL="847725" lvl="1" indent="-271463">
              <a:buFont typeface="Arial" pitchFamily="34" charset="0"/>
              <a:buChar char="•"/>
              <a:tabLst>
                <a:tab pos="447675" algn="l"/>
              </a:tabLst>
            </a:pPr>
            <a:r>
              <a:rPr lang="fr-CA" sz="2200" b="1" dirty="0" smtClean="0">
                <a:solidFill>
                  <a:srgbClr val="002060"/>
                </a:solidFill>
                <a:latin typeface="Calibri"/>
                <a:cs typeface="Calibri"/>
              </a:rPr>
              <a:t>Adapter</a:t>
            </a:r>
            <a:r>
              <a:rPr lang="fr-CA" sz="2200" b="0" dirty="0" smtClean="0">
                <a:solidFill>
                  <a:srgbClr val="002060"/>
                </a:solidFill>
                <a:latin typeface="Calibri"/>
                <a:cs typeface="Calibri"/>
              </a:rPr>
              <a:t> l’outil proposé en y ajoutant des informations</a:t>
            </a:r>
            <a:endParaRPr lang="fr-FR" sz="2200" b="0" dirty="0" smtClean="0">
              <a:solidFill>
                <a:srgbClr val="002060"/>
              </a:solidFill>
              <a:latin typeface="Calibri"/>
              <a:cs typeface="Calibri"/>
            </a:endParaRPr>
          </a:p>
          <a:p>
            <a:pPr marL="847725" lvl="1" indent="-271463">
              <a:buFont typeface="Arial" pitchFamily="34" charset="0"/>
              <a:buChar char="•"/>
              <a:tabLst>
                <a:tab pos="447675" algn="l"/>
              </a:tabLst>
            </a:pPr>
            <a:r>
              <a:rPr lang="fr-CA" sz="2200" b="1" dirty="0" smtClean="0">
                <a:solidFill>
                  <a:srgbClr val="002060"/>
                </a:solidFill>
                <a:latin typeface="Calibri"/>
                <a:cs typeface="Calibri"/>
              </a:rPr>
              <a:t>Intégrer</a:t>
            </a:r>
            <a:r>
              <a:rPr lang="fr-CA" sz="2200" b="0" dirty="0" smtClean="0">
                <a:solidFill>
                  <a:srgbClr val="002060"/>
                </a:solidFill>
                <a:latin typeface="Calibri"/>
                <a:cs typeface="Calibri"/>
              </a:rPr>
              <a:t> les indicateurs proposés </a:t>
            </a:r>
            <a:r>
              <a:rPr lang="fr-CA" sz="2200" dirty="0" smtClean="0">
                <a:solidFill>
                  <a:srgbClr val="002060"/>
                </a:solidFill>
                <a:latin typeface="Calibri"/>
                <a:cs typeface="Calibri"/>
              </a:rPr>
              <a:t>dans la </a:t>
            </a:r>
            <a:r>
              <a:rPr lang="fr-CA" sz="2200" smtClean="0">
                <a:solidFill>
                  <a:srgbClr val="002060"/>
                </a:solidFill>
                <a:latin typeface="Calibri"/>
                <a:cs typeface="Calibri"/>
              </a:rPr>
              <a:t>grille</a:t>
            </a:r>
            <a:r>
              <a:rPr lang="fr-CA" sz="2200" b="0" smtClean="0">
                <a:solidFill>
                  <a:srgbClr val="002060"/>
                </a:solidFill>
                <a:latin typeface="Calibri"/>
                <a:cs typeface="Calibri"/>
              </a:rPr>
              <a:t> aux </a:t>
            </a:r>
            <a:r>
              <a:rPr lang="fr-CA" sz="2200" b="0" dirty="0" smtClean="0">
                <a:solidFill>
                  <a:srgbClr val="002060"/>
                </a:solidFill>
                <a:latin typeface="Calibri"/>
                <a:cs typeface="Calibri"/>
              </a:rPr>
              <a:t>outils déjà en place au CSSS</a:t>
            </a:r>
          </a:p>
          <a:p>
            <a:pPr marL="576262" lvl="1" indent="0">
              <a:buNone/>
              <a:tabLst>
                <a:tab pos="447675" algn="l"/>
              </a:tabLst>
            </a:pPr>
            <a:endParaRPr lang="fr-CA" sz="1000" b="0" dirty="0" smtClean="0">
              <a:solidFill>
                <a:srgbClr val="002060"/>
              </a:solidFill>
              <a:latin typeface="Calibri"/>
              <a:cs typeface="Calibri"/>
            </a:endParaRPr>
          </a:p>
          <a:p>
            <a:pPr marL="519112">
              <a:buClr>
                <a:srgbClr val="653A71"/>
              </a:buClr>
              <a:buSzPct val="75000"/>
              <a:buFont typeface="Lucida Grande"/>
              <a:buChar char="➜"/>
              <a:tabLst>
                <a:tab pos="447675" algn="l"/>
              </a:tabLst>
            </a:pPr>
            <a:r>
              <a:rPr lang="fr-CA" b="0" dirty="0" smtClean="0">
                <a:solidFill>
                  <a:srgbClr val="002060"/>
                </a:solidFill>
                <a:latin typeface="Calibri"/>
                <a:cs typeface="Calibri"/>
              </a:rPr>
              <a:t>2 CSSS ont mis en place un SIC</a:t>
            </a:r>
          </a:p>
          <a:p>
            <a:pPr marL="519112">
              <a:buClr>
                <a:srgbClr val="653A71"/>
              </a:buClr>
              <a:buSzPct val="75000"/>
              <a:buFont typeface="Lucida Grande"/>
              <a:buChar char="➜"/>
              <a:tabLst>
                <a:tab pos="447675" algn="l"/>
              </a:tabLst>
            </a:pPr>
            <a:r>
              <a:rPr lang="fr-CA" b="0" dirty="0" smtClean="0">
                <a:solidFill>
                  <a:srgbClr val="002060"/>
                </a:solidFill>
                <a:latin typeface="Calibri"/>
                <a:cs typeface="Calibri"/>
              </a:rPr>
              <a:t>Tous ont mis en place l’évaluation continue et systématique de la sévérité des symptômes avec des échelles validées</a:t>
            </a:r>
          </a:p>
        </p:txBody>
      </p:sp>
      <p:pic>
        <p:nvPicPr>
          <p:cNvPr id="7"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Tree>
    <p:extLst>
      <p:ext uri="{BB962C8B-B14F-4D97-AF65-F5344CB8AC3E}">
        <p14:creationId xmlns:p14="http://schemas.microsoft.com/office/powerpoint/2010/main" val="293302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2"/>
          <p:cNvSpPr>
            <a:spLocks noGrp="1" noChangeArrowheads="1"/>
          </p:cNvSpPr>
          <p:nvPr>
            <p:ph type="title"/>
            <p:custDataLst>
              <p:tags r:id="rId1"/>
            </p:custDataLst>
          </p:nvPr>
        </p:nvSpPr>
        <p:spPr/>
        <p:txBody>
          <a:bodyPr/>
          <a:lstStyle/>
          <a:p>
            <a:pPr eaLnBrk="1" hangingPunct="1"/>
            <a:r>
              <a:rPr lang="fr-CA" b="1" dirty="0" smtClean="0">
                <a:latin typeface="+mn-lt"/>
              </a:rPr>
              <a:t>Déroulement de l’atelier</a:t>
            </a:r>
          </a:p>
        </p:txBody>
      </p:sp>
      <p:sp>
        <p:nvSpPr>
          <p:cNvPr id="2" name="Espace réservé du contenu 1"/>
          <p:cNvSpPr>
            <a:spLocks noGrp="1"/>
          </p:cNvSpPr>
          <p:nvPr>
            <p:ph idx="1"/>
          </p:nvPr>
        </p:nvSpPr>
        <p:spPr>
          <a:xfrm>
            <a:off x="457200" y="1358941"/>
            <a:ext cx="8001000" cy="4672737"/>
          </a:xfrm>
        </p:spPr>
        <p:txBody>
          <a:bodyPr/>
          <a:lstStyle/>
          <a:p>
            <a:pPr marL="457200" indent="-457200">
              <a:spcBef>
                <a:spcPts val="0"/>
              </a:spcBef>
              <a:buClr>
                <a:srgbClr val="653A71"/>
              </a:buClr>
              <a:buSzPct val="75000"/>
              <a:buFont typeface="Lucida Grande"/>
              <a:buChar char="➜"/>
              <a:tabLst>
                <a:tab pos="1701800" algn="l"/>
                <a:tab pos="1800225" algn="l"/>
              </a:tabLst>
            </a:pPr>
            <a:r>
              <a:rPr lang="fr-CA" b="0" dirty="0" smtClean="0">
                <a:solidFill>
                  <a:srgbClr val="002060"/>
                </a:solidFill>
                <a:latin typeface="Calibri"/>
                <a:cs typeface="Calibri"/>
              </a:rPr>
              <a:t>Mise en contexte</a:t>
            </a:r>
          </a:p>
          <a:p>
            <a:pPr marL="0" indent="0">
              <a:spcBef>
                <a:spcPts val="0"/>
              </a:spcBef>
              <a:buClr>
                <a:srgbClr val="653A71"/>
              </a:buClr>
              <a:buSzPct val="75000"/>
              <a:tabLst>
                <a:tab pos="1701800" algn="l"/>
                <a:tab pos="1800225" algn="l"/>
              </a:tabLst>
            </a:pPr>
            <a:endParaRPr lang="fr-CA" sz="1000" b="0" dirty="0" smtClean="0">
              <a:solidFill>
                <a:srgbClr val="FF6600"/>
              </a:solidFill>
              <a:latin typeface="Calibri"/>
              <a:cs typeface="Calibri"/>
            </a:endParaRPr>
          </a:p>
          <a:p>
            <a:pPr marL="457200" indent="-457200">
              <a:spcBef>
                <a:spcPts val="0"/>
              </a:spcBef>
              <a:buClr>
                <a:srgbClr val="653A71"/>
              </a:buClr>
              <a:buSzPct val="75000"/>
              <a:buFont typeface="Lucida Grande"/>
              <a:buChar char="➜"/>
              <a:tabLst>
                <a:tab pos="1701800" algn="l"/>
                <a:tab pos="1800225" algn="l"/>
              </a:tabLst>
            </a:pPr>
            <a:r>
              <a:rPr lang="fr-CA" b="0" dirty="0" smtClean="0">
                <a:solidFill>
                  <a:srgbClr val="002060"/>
                </a:solidFill>
                <a:latin typeface="Calibri"/>
                <a:cs typeface="Calibri"/>
              </a:rPr>
              <a:t>Le projet Cible Qualité II</a:t>
            </a:r>
          </a:p>
          <a:p>
            <a:pPr marL="0" indent="0">
              <a:spcBef>
                <a:spcPts val="0"/>
              </a:spcBef>
              <a:buClr>
                <a:srgbClr val="653A71"/>
              </a:buClr>
              <a:buSzPct val="75000"/>
              <a:tabLst>
                <a:tab pos="1701800" algn="l"/>
                <a:tab pos="1800225" algn="l"/>
              </a:tabLst>
            </a:pPr>
            <a:endParaRPr lang="fr-CA" sz="1000" b="0" dirty="0" smtClean="0">
              <a:solidFill>
                <a:srgbClr val="002060"/>
              </a:solidFill>
              <a:latin typeface="Calibri"/>
              <a:cs typeface="Calibri"/>
            </a:endParaRPr>
          </a:p>
          <a:p>
            <a:pPr marL="457200" indent="-457200">
              <a:spcBef>
                <a:spcPts val="0"/>
              </a:spcBef>
              <a:buClr>
                <a:srgbClr val="653A71"/>
              </a:buClr>
              <a:buSzPct val="75000"/>
              <a:buFont typeface="Lucida Grande"/>
              <a:buChar char="➜"/>
              <a:tabLst>
                <a:tab pos="1701800" algn="l"/>
                <a:tab pos="1800225" algn="l"/>
              </a:tabLst>
            </a:pPr>
            <a:r>
              <a:rPr lang="fr-CA" b="0" dirty="0" smtClean="0">
                <a:solidFill>
                  <a:srgbClr val="002060"/>
                </a:solidFill>
                <a:latin typeface="Calibri"/>
                <a:cs typeface="Calibri"/>
              </a:rPr>
              <a:t>Notre expérience d’implantation d’un système d’information clinique</a:t>
            </a:r>
          </a:p>
          <a:p>
            <a:pPr marL="457200" indent="-457200">
              <a:spcBef>
                <a:spcPts val="0"/>
              </a:spcBef>
              <a:buClr>
                <a:srgbClr val="653A71"/>
              </a:buClr>
              <a:buSzPct val="75000"/>
              <a:buFont typeface="Lucida Grande"/>
              <a:buChar char="➜"/>
              <a:tabLst>
                <a:tab pos="1701800" algn="l"/>
                <a:tab pos="1800225" algn="l"/>
              </a:tabLst>
            </a:pPr>
            <a:endParaRPr lang="fr-CA" sz="1000" b="0" dirty="0" smtClean="0">
              <a:solidFill>
                <a:srgbClr val="002060"/>
              </a:solidFill>
              <a:latin typeface="Calibri"/>
              <a:cs typeface="Calibri"/>
            </a:endParaRPr>
          </a:p>
          <a:p>
            <a:pPr marL="457200" indent="-457200">
              <a:spcBef>
                <a:spcPts val="0"/>
              </a:spcBef>
              <a:buClr>
                <a:srgbClr val="653A71"/>
              </a:buClr>
              <a:buSzPct val="75000"/>
              <a:buFont typeface="Lucida Grande"/>
              <a:buChar char="➜"/>
              <a:tabLst>
                <a:tab pos="1701800" algn="l"/>
                <a:tab pos="1800225" algn="l"/>
              </a:tabLst>
            </a:pPr>
            <a:r>
              <a:rPr lang="fr-CA" b="0" dirty="0" smtClean="0">
                <a:solidFill>
                  <a:srgbClr val="002060"/>
                </a:solidFill>
                <a:latin typeface="Calibri"/>
                <a:cs typeface="Calibri"/>
              </a:rPr>
              <a:t>L’expérience de nos invités</a:t>
            </a:r>
          </a:p>
          <a:p>
            <a:pPr marL="896938" lvl="1" indent="-496888">
              <a:spcBef>
                <a:spcPts val="0"/>
              </a:spcBef>
              <a:buFont typeface="Wingdings" charset="2"/>
              <a:buChar char="§"/>
              <a:tabLst>
                <a:tab pos="1701800" algn="l"/>
                <a:tab pos="1800225" algn="l"/>
              </a:tabLst>
            </a:pPr>
            <a:r>
              <a:rPr lang="fr-CA" b="1" dirty="0">
                <a:solidFill>
                  <a:srgbClr val="002060"/>
                </a:solidFill>
                <a:latin typeface="Calibri"/>
                <a:cs typeface="Calibri"/>
              </a:rPr>
              <a:t>Anne-Marie Caron, </a:t>
            </a:r>
            <a:r>
              <a:rPr lang="fr-CA" b="1" dirty="0" err="1">
                <a:solidFill>
                  <a:srgbClr val="002060"/>
                </a:solidFill>
                <a:latin typeface="Calibri"/>
                <a:cs typeface="Calibri"/>
              </a:rPr>
              <a:t>M.Ps</a:t>
            </a:r>
            <a:r>
              <a:rPr lang="fr-CA" b="1" dirty="0">
                <a:solidFill>
                  <a:srgbClr val="002060"/>
                </a:solidFill>
                <a:latin typeface="Calibri"/>
                <a:cs typeface="Calibri"/>
              </a:rPr>
              <a:t>.</a:t>
            </a:r>
          </a:p>
          <a:p>
            <a:pPr marL="904875" lvl="1" indent="0">
              <a:spcBef>
                <a:spcPts val="0"/>
              </a:spcBef>
              <a:buNone/>
              <a:tabLst>
                <a:tab pos="896938" algn="l"/>
                <a:tab pos="1701800" algn="l"/>
                <a:tab pos="1800225" algn="l"/>
              </a:tabLst>
            </a:pPr>
            <a:r>
              <a:rPr lang="fr-CA" sz="2000" dirty="0">
                <a:solidFill>
                  <a:srgbClr val="002060"/>
                </a:solidFill>
                <a:latin typeface="Calibri"/>
                <a:cs typeface="Calibri"/>
              </a:rPr>
              <a:t>Psychologue, Équipe santé mentale première ligne, CSSS Laval</a:t>
            </a:r>
          </a:p>
          <a:p>
            <a:pPr marL="896938" lvl="1" indent="-496888">
              <a:spcBef>
                <a:spcPts val="0"/>
              </a:spcBef>
              <a:buFont typeface="Wingdings" charset="2"/>
              <a:buChar char="§"/>
              <a:tabLst>
                <a:tab pos="1701800" algn="l"/>
                <a:tab pos="1800225" algn="l"/>
              </a:tabLst>
            </a:pPr>
            <a:r>
              <a:rPr lang="fr-CA" b="1" dirty="0" smtClean="0">
                <a:solidFill>
                  <a:srgbClr val="002060"/>
                </a:solidFill>
                <a:latin typeface="Calibri"/>
                <a:cs typeface="Calibri"/>
              </a:rPr>
              <a:t>Bernard </a:t>
            </a:r>
            <a:r>
              <a:rPr lang="fr-CA" b="1" dirty="0" err="1">
                <a:solidFill>
                  <a:srgbClr val="002060"/>
                </a:solidFill>
                <a:latin typeface="Calibri"/>
                <a:cs typeface="Calibri"/>
              </a:rPr>
              <a:t>Fisette</a:t>
            </a:r>
            <a:r>
              <a:rPr lang="fr-CA" b="1" dirty="0">
                <a:solidFill>
                  <a:srgbClr val="002060"/>
                </a:solidFill>
                <a:latin typeface="Calibri"/>
                <a:cs typeface="Calibri"/>
              </a:rPr>
              <a:t>, inf. </a:t>
            </a:r>
            <a:endParaRPr lang="fr-CA" b="1" dirty="0" smtClean="0">
              <a:solidFill>
                <a:srgbClr val="002060"/>
              </a:solidFill>
              <a:latin typeface="Calibri"/>
              <a:cs typeface="Calibri"/>
            </a:endParaRPr>
          </a:p>
          <a:p>
            <a:pPr marL="904875" lvl="1" indent="0">
              <a:spcBef>
                <a:spcPts val="0"/>
              </a:spcBef>
              <a:buNone/>
              <a:tabLst>
                <a:tab pos="1701800" algn="l"/>
                <a:tab pos="1800225" algn="l"/>
              </a:tabLst>
            </a:pPr>
            <a:r>
              <a:rPr lang="fr-CA" sz="2000" b="0" dirty="0" smtClean="0">
                <a:solidFill>
                  <a:srgbClr val="002060"/>
                </a:solidFill>
                <a:latin typeface="Calibri"/>
                <a:cs typeface="Calibri"/>
              </a:rPr>
              <a:t>Infirmier</a:t>
            </a:r>
            <a:r>
              <a:rPr lang="fr-CA" sz="2000" b="0" dirty="0">
                <a:solidFill>
                  <a:srgbClr val="002060"/>
                </a:solidFill>
                <a:latin typeface="Calibri"/>
                <a:cs typeface="Calibri"/>
              </a:rPr>
              <a:t>, Guichet d’accès et équipe santé mentale adulte, CSSS Pierre-Boucher </a:t>
            </a:r>
            <a:endParaRPr lang="fr-CA" sz="2000" b="0" dirty="0" smtClean="0">
              <a:solidFill>
                <a:srgbClr val="002060"/>
              </a:solidFill>
              <a:latin typeface="Calibri"/>
              <a:cs typeface="Calibri"/>
            </a:endParaRPr>
          </a:p>
          <a:p>
            <a:pPr marL="904875" lvl="1" indent="0">
              <a:spcBef>
                <a:spcPts val="0"/>
              </a:spcBef>
              <a:buNone/>
              <a:tabLst>
                <a:tab pos="896938" algn="l"/>
                <a:tab pos="1701800" algn="l"/>
                <a:tab pos="1800225" algn="l"/>
              </a:tabLst>
            </a:pPr>
            <a:endParaRPr lang="fr-CA" sz="1000" dirty="0" smtClean="0">
              <a:solidFill>
                <a:srgbClr val="002060"/>
              </a:solidFill>
              <a:latin typeface="Calibri"/>
              <a:cs typeface="Calibri"/>
            </a:endParaRPr>
          </a:p>
          <a:p>
            <a:pPr marL="457200" indent="-457200">
              <a:spcBef>
                <a:spcPts val="0"/>
              </a:spcBef>
              <a:buClr>
                <a:srgbClr val="653A71"/>
              </a:buClr>
              <a:buSzPct val="75000"/>
              <a:buFont typeface="Lucida Grande"/>
              <a:buChar char="➜"/>
              <a:tabLst>
                <a:tab pos="1701800" algn="l"/>
                <a:tab pos="1800225" algn="l"/>
              </a:tabLst>
            </a:pPr>
            <a:r>
              <a:rPr lang="fr-CA" b="0" dirty="0" smtClean="0">
                <a:solidFill>
                  <a:srgbClr val="002060"/>
                </a:solidFill>
                <a:latin typeface="Calibri"/>
                <a:cs typeface="Calibri"/>
              </a:rPr>
              <a:t>Échanges ouverts à l’audience</a:t>
            </a:r>
            <a:endParaRPr lang="fr-CA" sz="1800" dirty="0">
              <a:solidFill>
                <a:srgbClr val="002060"/>
              </a:solidFill>
              <a:latin typeface="Calibri"/>
              <a:cs typeface="Calibri"/>
            </a:endParaRPr>
          </a:p>
        </p:txBody>
      </p:sp>
      <p:pic>
        <p:nvPicPr>
          <p:cNvPr id="9" name="Image 8" descr="Capture d’écran 2014-04-02 à 14.45.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Tree>
    <p:extLst>
      <p:ext uri="{BB962C8B-B14F-4D97-AF65-F5344CB8AC3E}">
        <p14:creationId xmlns:p14="http://schemas.microsoft.com/office/powerpoint/2010/main" val="98680684"/>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pt_qualaxia_sep_blank"/>
          <p:cNvPicPr>
            <a:picLocks noChangeAspect="1" noChangeArrowheads="1"/>
          </p:cNvPicPr>
          <p:nvPr/>
        </p:nvPicPr>
        <p:blipFill>
          <a:blip r:embed="rId3" cstate="print"/>
          <a:srcRect/>
          <a:stretch>
            <a:fillRect/>
          </a:stretch>
        </p:blipFill>
        <p:spPr bwMode="auto">
          <a:xfrm>
            <a:off x="-38100" y="0"/>
            <a:ext cx="9182100" cy="6886576"/>
          </a:xfrm>
          <a:prstGeom prst="rect">
            <a:avLst/>
          </a:prstGeom>
          <a:noFill/>
        </p:spPr>
      </p:pic>
      <p:sp>
        <p:nvSpPr>
          <p:cNvPr id="7" name="Rectangle 5"/>
          <p:cNvSpPr>
            <a:spLocks noChangeArrowheads="1"/>
          </p:cNvSpPr>
          <p:nvPr/>
        </p:nvSpPr>
        <p:spPr bwMode="auto">
          <a:xfrm>
            <a:off x="1285852" y="4049736"/>
            <a:ext cx="7643866" cy="2665412"/>
          </a:xfrm>
          <a:prstGeom prst="rect">
            <a:avLst/>
          </a:prstGeom>
          <a:noFill/>
          <a:ln w="9525">
            <a:noFill/>
            <a:miter lim="800000"/>
            <a:headEnd/>
            <a:tailEnd/>
          </a:ln>
        </p:spPr>
        <p:txBody>
          <a:bodyPr anchor="b"/>
          <a:lstStyle/>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t>
            </a:r>
          </a:p>
          <a:p>
            <a:pPr algn="r">
              <a:lnSpc>
                <a:spcPct val="80000"/>
              </a:lnSpc>
            </a:pPr>
            <a:endParaRPr lang="fr-FR" sz="4400" dirty="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dirty="0">
              <a:solidFill>
                <a:schemeClr val="bg1"/>
              </a:solidFill>
              <a:latin typeface="Calibri" pitchFamily="34" charset="0"/>
            </a:endParaRPr>
          </a:p>
        </p:txBody>
      </p:sp>
      <p:pic>
        <p:nvPicPr>
          <p:cNvPr id="72706" name="Picture 2" descr="http://img.over-blog.com/300x300/2/24/74/36/belles-images/discussion.jpg"/>
          <p:cNvPicPr>
            <a:picLocks noChangeAspect="1" noChangeArrowheads="1"/>
          </p:cNvPicPr>
          <p:nvPr/>
        </p:nvPicPr>
        <p:blipFill>
          <a:blip r:embed="rId4" cstate="print"/>
          <a:srcRect/>
          <a:stretch>
            <a:fillRect/>
          </a:stretch>
        </p:blipFill>
        <p:spPr bwMode="auto">
          <a:xfrm>
            <a:off x="0" y="1857364"/>
            <a:ext cx="5009711" cy="30842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a:xfrm>
            <a:off x="5143504" y="2428868"/>
            <a:ext cx="3714776" cy="1446550"/>
          </a:xfrm>
          <a:prstGeom prst="rect">
            <a:avLst/>
          </a:prstGeom>
          <a:noFill/>
        </p:spPr>
        <p:txBody>
          <a:bodyPr wrap="square" rtlCol="0">
            <a:spAutoFit/>
          </a:bodyPr>
          <a:lstStyle/>
          <a:p>
            <a:r>
              <a:rPr lang="fr-CA" sz="4400" dirty="0" smtClean="0">
                <a:solidFill>
                  <a:schemeClr val="bg1"/>
                </a:solidFill>
                <a:latin typeface="Calibri" pitchFamily="34" charset="0"/>
                <a:cs typeface="Calibri" pitchFamily="34" charset="0"/>
              </a:rPr>
              <a:t>PLACE AUX MILIEUX</a:t>
            </a:r>
            <a:endParaRPr lang="fr-FR" sz="44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35616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pt_qualaxia_sep_blank"/>
          <p:cNvPicPr>
            <a:picLocks noChangeAspect="1" noChangeArrowheads="1"/>
          </p:cNvPicPr>
          <p:nvPr/>
        </p:nvPicPr>
        <p:blipFill>
          <a:blip r:embed="rId3" cstate="print"/>
          <a:srcRect/>
          <a:stretch>
            <a:fillRect/>
          </a:stretch>
        </p:blipFill>
        <p:spPr bwMode="auto">
          <a:xfrm>
            <a:off x="-38100" y="-15680"/>
            <a:ext cx="9182100" cy="6886576"/>
          </a:xfrm>
          <a:prstGeom prst="rect">
            <a:avLst/>
          </a:prstGeom>
          <a:noFill/>
        </p:spPr>
      </p:pic>
      <p:sp>
        <p:nvSpPr>
          <p:cNvPr id="6" name="ZoneTexte 5"/>
          <p:cNvSpPr txBox="1"/>
          <p:nvPr/>
        </p:nvSpPr>
        <p:spPr>
          <a:xfrm>
            <a:off x="5143504" y="2041673"/>
            <a:ext cx="3714776" cy="1446550"/>
          </a:xfrm>
          <a:prstGeom prst="rect">
            <a:avLst/>
          </a:prstGeom>
          <a:noFill/>
        </p:spPr>
        <p:txBody>
          <a:bodyPr wrap="square" rtlCol="0">
            <a:spAutoFit/>
          </a:bodyPr>
          <a:lstStyle/>
          <a:p>
            <a:r>
              <a:rPr lang="fr-CA" sz="4400" dirty="0" smtClean="0">
                <a:solidFill>
                  <a:schemeClr val="bg1"/>
                </a:solidFill>
                <a:latin typeface="Calibri" pitchFamily="34" charset="0"/>
                <a:cs typeface="Calibri" pitchFamily="34" charset="0"/>
              </a:rPr>
              <a:t>L’EXPÉRIENCE DU CSSS LAVAL</a:t>
            </a:r>
            <a:endParaRPr lang="fr-FR" sz="4400" dirty="0">
              <a:solidFill>
                <a:schemeClr val="bg1"/>
              </a:solidFill>
              <a:latin typeface="Calibri" pitchFamily="34" charset="0"/>
              <a:cs typeface="Calibri" pitchFamily="34" charset="0"/>
            </a:endParaRPr>
          </a:p>
        </p:txBody>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27" y="2099591"/>
            <a:ext cx="4083013" cy="2369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515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88"/>
            <a:ext cx="8001000" cy="1143001"/>
          </a:xfrm>
        </p:spPr>
        <p:txBody>
          <a:bodyPr/>
          <a:lstStyle/>
          <a:p>
            <a:pPr eaLnBrk="1" hangingPunct="1"/>
            <a:r>
              <a:rPr lang="fr-CA" sz="3200" b="1">
                <a:latin typeface="Calibri" charset="0"/>
                <a:ea typeface="ＭＳ Ｐゴシック" charset="0"/>
                <a:cs typeface="Calibri" charset="0"/>
              </a:rPr>
              <a:t>UNE OPPORTUNITÉ, UNE APPROCHE PAR ÉTAPES : CONTEXTE DU CSSS LAVAL</a:t>
            </a:r>
          </a:p>
        </p:txBody>
      </p:sp>
      <p:sp>
        <p:nvSpPr>
          <p:cNvPr id="25603" name="Espace réservé du contenu 2"/>
          <p:cNvSpPr>
            <a:spLocks noGrp="1"/>
          </p:cNvSpPr>
          <p:nvPr>
            <p:ph idx="1"/>
            <p:custDataLst>
              <p:tags r:id="rId2"/>
            </p:custDataLst>
          </p:nvPr>
        </p:nvSpPr>
        <p:spPr>
          <a:xfrm>
            <a:off x="188913" y="1471613"/>
            <a:ext cx="8543925" cy="3876675"/>
          </a:xfrm>
        </p:spPr>
        <p:txBody>
          <a:bodyPr/>
          <a:lstStyle/>
          <a:p>
            <a:pPr eaLnBrk="1" hangingPunct="1">
              <a:buClr>
                <a:srgbClr val="653A71"/>
              </a:buClr>
              <a:buSzPct val="75000"/>
              <a:buFont typeface="Lucida Grande" charset="0"/>
              <a:buChar char="➜"/>
            </a:pPr>
            <a:r>
              <a:rPr lang="fr-FR" b="0">
                <a:solidFill>
                  <a:srgbClr val="002060"/>
                </a:solidFill>
                <a:latin typeface="Calibri" charset="0"/>
                <a:ea typeface="ＭＳ Ｐゴシック" charset="0"/>
              </a:rPr>
              <a:t>Développement du Centre intégré de services de première ligne de l'ouest de l'Ile – CISPLOI  (2010)</a:t>
            </a:r>
          </a:p>
          <a:p>
            <a:pPr eaLnBrk="1" hangingPunct="1">
              <a:buClr>
                <a:srgbClr val="653A71"/>
              </a:buClr>
              <a:buSzPct val="75000"/>
              <a:buFont typeface="Lucida Grande" charset="0"/>
              <a:buChar char="➜"/>
            </a:pPr>
            <a:endParaRPr lang="fr-FR" sz="1200" b="0">
              <a:solidFill>
                <a:srgbClr val="002060"/>
              </a:solidFill>
              <a:latin typeface="Calibri" charset="0"/>
              <a:ea typeface="ＭＳ Ｐゴシック" charset="0"/>
            </a:endParaRPr>
          </a:p>
          <a:p>
            <a:pPr eaLnBrk="1" hangingPunct="1">
              <a:buClr>
                <a:srgbClr val="653A71"/>
              </a:buClr>
              <a:buSzPct val="75000"/>
              <a:buFont typeface="Lucida Grande" charset="0"/>
              <a:buChar char="➜"/>
            </a:pPr>
            <a:r>
              <a:rPr lang="fr-FR" b="0">
                <a:solidFill>
                  <a:srgbClr val="002060"/>
                </a:solidFill>
                <a:latin typeface="Calibri" charset="0"/>
                <a:ea typeface="ＭＳ Ｐゴシック" charset="0"/>
                <a:sym typeface="Wingdings" charset="0"/>
              </a:rPr>
              <a:t>Nouvelle équipe Santé Mentale</a:t>
            </a:r>
            <a:r>
              <a:rPr lang="fr-FR">
                <a:solidFill>
                  <a:srgbClr val="002060"/>
                </a:solidFill>
                <a:latin typeface="Calibri" charset="0"/>
                <a:ea typeface="ＭＳ Ｐゴシック" charset="0"/>
                <a:sym typeface="Wingdings" charset="0"/>
              </a:rPr>
              <a:t> </a:t>
            </a:r>
            <a:r>
              <a:rPr lang="fr-FR" b="0">
                <a:solidFill>
                  <a:srgbClr val="002060"/>
                </a:solidFill>
                <a:latin typeface="Calibri" charset="0"/>
                <a:ea typeface="ＭＳ Ｐゴシック" charset="0"/>
                <a:sym typeface="Wingdings" charset="0"/>
              </a:rPr>
              <a:t>dont le </a:t>
            </a:r>
            <a:r>
              <a:rPr lang="fr-FR" b="0">
                <a:solidFill>
                  <a:srgbClr val="002060"/>
                </a:solidFill>
                <a:latin typeface="Calibri" charset="0"/>
                <a:ea typeface="ＭＳ Ｐゴシック" charset="0"/>
              </a:rPr>
              <a:t>but est de développer et tester de nouvelles pratiques collaboratives auprès des usagers ayant des maladies chroniques.</a:t>
            </a:r>
          </a:p>
          <a:p>
            <a:pPr eaLnBrk="1" hangingPunct="1">
              <a:buClr>
                <a:srgbClr val="653A71"/>
              </a:buClr>
              <a:buSzPct val="75000"/>
            </a:pPr>
            <a:endParaRPr lang="fr-CA" sz="1200">
              <a:solidFill>
                <a:srgbClr val="002060"/>
              </a:solidFill>
              <a:latin typeface="Calibri" charset="0"/>
              <a:ea typeface="ＭＳ Ｐゴシック" charset="0"/>
            </a:endParaRPr>
          </a:p>
          <a:p>
            <a:pPr eaLnBrk="1" hangingPunct="1">
              <a:buClr>
                <a:srgbClr val="653A71"/>
              </a:buClr>
              <a:buSzPct val="75000"/>
              <a:buFont typeface="Lucida Grande" charset="0"/>
              <a:buChar char="➜"/>
            </a:pPr>
            <a:r>
              <a:rPr lang="fr-CA" b="0">
                <a:solidFill>
                  <a:srgbClr val="002060"/>
                </a:solidFill>
                <a:latin typeface="Calibri" charset="0"/>
                <a:ea typeface="ＭＳ Ｐゴシック" charset="0"/>
              </a:rPr>
              <a:t>Le projet Cible Qualité II et le modèle de soins en collaboration constitue pour nous une opportunité d’améliorer notre pratique et l’accessibilité à des soins d’une meilleure qualité!</a:t>
            </a:r>
          </a:p>
        </p:txBody>
      </p:sp>
      <p:pic>
        <p:nvPicPr>
          <p:cNvPr id="25604"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73416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588"/>
            <a:ext cx="8001000" cy="1143001"/>
          </a:xfrm>
        </p:spPr>
        <p:txBody>
          <a:bodyPr/>
          <a:lstStyle/>
          <a:p>
            <a:pPr eaLnBrk="1" hangingPunct="1"/>
            <a:r>
              <a:rPr lang="fr-CA" sz="3200" b="1">
                <a:latin typeface="Calibri" charset="0"/>
                <a:ea typeface="ＭＳ Ｐゴシック" charset="0"/>
                <a:cs typeface="Calibri" charset="0"/>
              </a:rPr>
              <a:t>MON RÔLE AU SEIN DE L’ÉQUIPE SANTÉ MENTALE</a:t>
            </a:r>
          </a:p>
        </p:txBody>
      </p:sp>
      <p:sp>
        <p:nvSpPr>
          <p:cNvPr id="3" name="Espace réservé du contenu 2"/>
          <p:cNvSpPr>
            <a:spLocks noGrp="1"/>
          </p:cNvSpPr>
          <p:nvPr>
            <p:ph idx="1"/>
            <p:custDataLst>
              <p:tags r:id="rId2"/>
            </p:custDataLst>
          </p:nvPr>
        </p:nvSpPr>
        <p:spPr>
          <a:xfrm>
            <a:off x="188913" y="1370013"/>
            <a:ext cx="8699500" cy="4729162"/>
          </a:xfrm>
        </p:spPr>
        <p:txBody>
          <a:bodyPr/>
          <a:lstStyle/>
          <a:p>
            <a:pPr eaLnBrk="1" hangingPunct="1">
              <a:buClr>
                <a:srgbClr val="653A71"/>
              </a:buClr>
              <a:buSzPct val="75000"/>
              <a:buFont typeface="Lucida Grande" charset="0"/>
              <a:buChar char="➜"/>
            </a:pPr>
            <a:r>
              <a:rPr lang="fr-CA" sz="2300" b="0">
                <a:solidFill>
                  <a:srgbClr val="002060"/>
                </a:solidFill>
                <a:latin typeface="Calibri" charset="0"/>
                <a:ea typeface="ＭＳ Ｐゴシック" charset="0"/>
                <a:cs typeface="Calibri" charset="0"/>
              </a:rPr>
              <a:t>Psychologue à l’équipe Santé Mentale 1</a:t>
            </a:r>
            <a:r>
              <a:rPr lang="fr-CA" sz="2300" b="0" baseline="30000">
                <a:solidFill>
                  <a:srgbClr val="002060"/>
                </a:solidFill>
                <a:latin typeface="Calibri" charset="0"/>
                <a:ea typeface="ＭＳ Ｐゴシック" charset="0"/>
                <a:cs typeface="Calibri" charset="0"/>
              </a:rPr>
              <a:t>e</a:t>
            </a:r>
            <a:r>
              <a:rPr lang="fr-CA" sz="2300" b="0">
                <a:solidFill>
                  <a:srgbClr val="002060"/>
                </a:solidFill>
                <a:latin typeface="Calibri" charset="0"/>
                <a:ea typeface="ＭＳ Ｐゴシック" charset="0"/>
                <a:cs typeface="Calibri" charset="0"/>
              </a:rPr>
              <a:t> ligne du CSSS Laval.</a:t>
            </a:r>
          </a:p>
          <a:p>
            <a:pPr eaLnBrk="1" hangingPunct="1">
              <a:buClr>
                <a:srgbClr val="653A71"/>
              </a:buClr>
              <a:buSzPct val="75000"/>
            </a:pPr>
            <a:endParaRPr lang="fr-CA" sz="800" b="0">
              <a:solidFill>
                <a:srgbClr val="002060"/>
              </a:solidFill>
              <a:latin typeface="Calibri" charset="0"/>
              <a:ea typeface="ＭＳ Ｐゴシック" charset="0"/>
              <a:cs typeface="Calibri" charset="0"/>
            </a:endParaRPr>
          </a:p>
          <a:p>
            <a:pPr eaLnBrk="1" hangingPunct="1">
              <a:buClr>
                <a:srgbClr val="653A71"/>
              </a:buClr>
              <a:buSzPct val="75000"/>
              <a:buFont typeface="Lucida Grande" charset="0"/>
              <a:buChar char="➜"/>
            </a:pPr>
            <a:r>
              <a:rPr lang="fr-CA" sz="2300" b="0">
                <a:solidFill>
                  <a:srgbClr val="002060"/>
                </a:solidFill>
                <a:latin typeface="Calibri" charset="0"/>
                <a:ea typeface="ＭＳ Ｐゴシック" charset="0"/>
                <a:cs typeface="Calibri" charset="0"/>
              </a:rPr>
              <a:t>Suivi psychothérapeutique dans le cadre des soins de collaboration. </a:t>
            </a:r>
          </a:p>
          <a:p>
            <a:pPr eaLnBrk="1" hangingPunct="1">
              <a:buClr>
                <a:srgbClr val="653A71"/>
              </a:buClr>
              <a:buSzPct val="75000"/>
            </a:pPr>
            <a:endParaRPr lang="fr-CA" sz="800" b="0">
              <a:solidFill>
                <a:srgbClr val="002060"/>
              </a:solidFill>
              <a:latin typeface="Calibri" charset="0"/>
              <a:ea typeface="ＭＳ Ｐゴシック" charset="0"/>
              <a:cs typeface="Calibri" charset="0"/>
            </a:endParaRPr>
          </a:p>
          <a:p>
            <a:pPr eaLnBrk="1" hangingPunct="1">
              <a:buClr>
                <a:srgbClr val="653A71"/>
              </a:buClr>
              <a:buSzPct val="75000"/>
              <a:buFont typeface="Lucida Grande" charset="0"/>
              <a:buChar char="➜"/>
            </a:pPr>
            <a:r>
              <a:rPr lang="fr-CA" sz="2300" b="0">
                <a:solidFill>
                  <a:srgbClr val="002060"/>
                </a:solidFill>
                <a:latin typeface="Calibri" charset="0"/>
                <a:ea typeface="ＭＳ Ｐゴシック" charset="0"/>
                <a:cs typeface="Calibri" charset="0"/>
              </a:rPr>
              <a:t>Équipe multidisciplinaire : gestionnaire, coordonnatrice clinique, ASI, infirmière clinicienne, travailleurs sociaux, psychologues, ergothérapeute, psychoéducatrice, psychiatres répondants. </a:t>
            </a:r>
          </a:p>
          <a:p>
            <a:pPr eaLnBrk="1" hangingPunct="1">
              <a:buClr>
                <a:srgbClr val="653A71"/>
              </a:buClr>
              <a:buSzPct val="75000"/>
            </a:pPr>
            <a:endParaRPr lang="fr-CA" sz="800" b="0">
              <a:solidFill>
                <a:srgbClr val="002060"/>
              </a:solidFill>
              <a:latin typeface="Calibri" charset="0"/>
              <a:ea typeface="ＭＳ Ｐゴシック" charset="0"/>
              <a:cs typeface="Calibri" charset="0"/>
            </a:endParaRPr>
          </a:p>
          <a:p>
            <a:pPr eaLnBrk="1" hangingPunct="1">
              <a:buClr>
                <a:srgbClr val="653A71"/>
              </a:buClr>
              <a:buSzPct val="75000"/>
              <a:buFont typeface="Lucida Grande" charset="0"/>
              <a:buChar char="➜"/>
            </a:pPr>
            <a:r>
              <a:rPr lang="fr-CA" sz="2300" b="0">
                <a:solidFill>
                  <a:srgbClr val="002060"/>
                </a:solidFill>
                <a:latin typeface="Calibri" charset="0"/>
                <a:ea typeface="ＭＳ Ｐゴシック" charset="0"/>
                <a:cs typeface="Calibri" charset="0"/>
              </a:rPr>
              <a:t>Les intervenants de notre équipe font également des évaluations au guichet d’accès en santé mentale adulte (GASMA)</a:t>
            </a:r>
          </a:p>
          <a:p>
            <a:pPr eaLnBrk="1" hangingPunct="1">
              <a:buClr>
                <a:srgbClr val="653A71"/>
              </a:buClr>
              <a:buSzPct val="75000"/>
            </a:pPr>
            <a:endParaRPr lang="fr-CA" sz="800" b="0">
              <a:solidFill>
                <a:srgbClr val="002060"/>
              </a:solidFill>
              <a:latin typeface="Calibri" charset="0"/>
              <a:ea typeface="ＭＳ Ｐゴシック" charset="0"/>
              <a:cs typeface="Calibri" charset="0"/>
            </a:endParaRPr>
          </a:p>
          <a:p>
            <a:pPr eaLnBrk="1" hangingPunct="1">
              <a:buClr>
                <a:srgbClr val="653A71"/>
              </a:buClr>
              <a:buSzPct val="75000"/>
              <a:buFont typeface="Lucida Grande" charset="0"/>
              <a:buChar char="➜"/>
            </a:pPr>
            <a:r>
              <a:rPr lang="fr-CA" sz="2300" b="0">
                <a:solidFill>
                  <a:srgbClr val="002060"/>
                </a:solidFill>
                <a:latin typeface="Calibri" charset="0"/>
                <a:ea typeface="ＭＳ Ｐゴシック" charset="0"/>
                <a:cs typeface="Calibri" charset="0"/>
              </a:rPr>
              <a:t>Participation au projet de recherche Cible-Qualité II a permis de bonifier  notre pratique.</a:t>
            </a:r>
          </a:p>
        </p:txBody>
      </p:sp>
      <p:pic>
        <p:nvPicPr>
          <p:cNvPr id="26628"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31027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hangingPunct="1">
              <a:defRPr/>
            </a:pPr>
            <a:r>
              <a:rPr lang="fr-CA" sz="3200" b="1" cap="all" dirty="0" smtClean="0">
                <a:latin typeface="Calibri"/>
                <a:cs typeface="Calibri"/>
              </a:rPr>
              <a:t>LA grille de suivi </a:t>
            </a:r>
          </a:p>
        </p:txBody>
      </p:sp>
      <p:sp>
        <p:nvSpPr>
          <p:cNvPr id="27651" name="Espace réservé du contenu 2"/>
          <p:cNvSpPr>
            <a:spLocks noGrp="1"/>
          </p:cNvSpPr>
          <p:nvPr>
            <p:ph sz="half" idx="1"/>
            <p:custDataLst>
              <p:tags r:id="rId2"/>
            </p:custDataLst>
          </p:nvPr>
        </p:nvSpPr>
        <p:spPr>
          <a:xfrm>
            <a:off x="173038" y="1443038"/>
            <a:ext cx="3924300" cy="3186112"/>
          </a:xfrm>
        </p:spPr>
        <p:txBody>
          <a:bodyPr/>
          <a:lstStyle/>
          <a:p>
            <a:pPr marL="0" indent="0" eaLnBrk="1" hangingPunct="1">
              <a:buClr>
                <a:srgbClr val="653A71"/>
              </a:buClr>
              <a:buSzPct val="75000"/>
              <a:buFont typeface="Lucida Grande" charset="0"/>
              <a:buChar char="➜"/>
            </a:pPr>
            <a:r>
              <a:rPr lang="fr-CA" sz="2400" b="0">
                <a:solidFill>
                  <a:srgbClr val="002060"/>
                </a:solidFill>
                <a:latin typeface="Calibri" charset="0"/>
                <a:ea typeface="ＭＳ Ｐゴシック" charset="0"/>
              </a:rPr>
              <a:t>Modification de la grille proposée par l’équipe de recherche du projet CQII</a:t>
            </a:r>
          </a:p>
          <a:p>
            <a:pPr lvl="1" eaLnBrk="1" hangingPunct="1">
              <a:buFont typeface="Lucida Grande" charset="0"/>
              <a:buChar char="➜"/>
            </a:pPr>
            <a:r>
              <a:rPr lang="fr-CA" sz="2200">
                <a:solidFill>
                  <a:srgbClr val="002060"/>
                </a:solidFill>
                <a:latin typeface="Calibri" charset="0"/>
                <a:ea typeface="ＭＳ Ｐゴシック" charset="0"/>
              </a:rPr>
              <a:t>Sur une page</a:t>
            </a:r>
          </a:p>
          <a:p>
            <a:pPr lvl="1" eaLnBrk="1" hangingPunct="1">
              <a:buFont typeface="Lucida Grande" charset="0"/>
              <a:buChar char="➜"/>
            </a:pPr>
            <a:r>
              <a:rPr lang="fr-CA" sz="2200">
                <a:solidFill>
                  <a:srgbClr val="002060"/>
                </a:solidFill>
                <a:latin typeface="Calibri" charset="0"/>
                <a:ea typeface="ＭＳ Ｐゴシック" charset="0"/>
              </a:rPr>
              <a:t>Format papier</a:t>
            </a:r>
          </a:p>
          <a:p>
            <a:pPr lvl="1" eaLnBrk="1" hangingPunct="1">
              <a:buFont typeface="Lucida Grande" charset="0"/>
              <a:buChar char="➜"/>
            </a:pPr>
            <a:r>
              <a:rPr lang="fr-CA" sz="2200">
                <a:solidFill>
                  <a:srgbClr val="002060"/>
                </a:solidFill>
                <a:latin typeface="Calibri" charset="0"/>
                <a:ea typeface="ＭＳ Ｐゴシック" charset="0"/>
              </a:rPr>
              <a:t>Les informations des rubriques retirées sont dans la note de suivi</a:t>
            </a:r>
          </a:p>
        </p:txBody>
      </p:sp>
      <p:pic>
        <p:nvPicPr>
          <p:cNvPr id="27652"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Espace réservé du contenu 7" descr="Capture d’écran 2014-05-07 à 12.02.32.png"/>
          <p:cNvPicPr>
            <a:picLocks/>
          </p:cNvPicPr>
          <p:nvPr/>
        </p:nvPicPr>
        <p:blipFill>
          <a:blip r:embed="rId7">
            <a:extLst>
              <a:ext uri="{28A0092B-C50C-407E-A947-70E740481C1C}">
                <a14:useLocalDpi xmlns:a14="http://schemas.microsoft.com/office/drawing/2010/main" val="0"/>
              </a:ext>
            </a:extLst>
          </a:blip>
          <a:srcRect t="687" b="204"/>
          <a:stretch>
            <a:fillRect/>
          </a:stretch>
        </p:blipFill>
        <p:spPr bwMode="auto">
          <a:xfrm>
            <a:off x="4194175" y="1219200"/>
            <a:ext cx="494982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58105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hangingPunct="1">
              <a:defRPr/>
            </a:pPr>
            <a:r>
              <a:rPr lang="fr-CA" sz="3200" b="1" cap="all" dirty="0" smtClean="0">
                <a:latin typeface="Calibri"/>
                <a:cs typeface="Calibri"/>
              </a:rPr>
              <a:t>LA grille de suivi</a:t>
            </a:r>
          </a:p>
        </p:txBody>
      </p:sp>
      <p:sp>
        <p:nvSpPr>
          <p:cNvPr id="28675" name="Espace réservé du contenu 2"/>
          <p:cNvSpPr>
            <a:spLocks noGrp="1"/>
          </p:cNvSpPr>
          <p:nvPr>
            <p:ph sz="half" idx="1"/>
            <p:custDataLst>
              <p:tags r:id="rId2"/>
            </p:custDataLst>
          </p:nvPr>
        </p:nvSpPr>
        <p:spPr>
          <a:xfrm>
            <a:off x="184150" y="1241425"/>
            <a:ext cx="3708400" cy="4875213"/>
          </a:xfrm>
        </p:spPr>
        <p:txBody>
          <a:bodyPr/>
          <a:lstStyle/>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Intervenant et modalité de la consultation</a:t>
            </a:r>
          </a:p>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Évaluations cliniques : dangerosité suicidaire, dépression, anxiété, fonctionnement.</a:t>
            </a:r>
          </a:p>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Éducation au patient </a:t>
            </a:r>
          </a:p>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Interventions psychosociales ou psychologique de faible intensité et de haute intensité </a:t>
            </a:r>
          </a:p>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Traitement pharmacologique </a:t>
            </a:r>
          </a:p>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Clinicien consulté </a:t>
            </a:r>
          </a:p>
          <a:p>
            <a:pPr marL="457200" indent="-45720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Autres… à venir</a:t>
            </a:r>
          </a:p>
        </p:txBody>
      </p:sp>
      <p:pic>
        <p:nvPicPr>
          <p:cNvPr id="28676"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Espace réservé du contenu 3"/>
          <p:cNvSpPr>
            <a:spLocks noGrp="1"/>
          </p:cNvSpPr>
          <p:nvPr>
            <p:ph sz="half" idx="2"/>
          </p:nvPr>
        </p:nvSpPr>
        <p:spPr/>
        <p:txBody>
          <a:bodyPr/>
          <a:lstStyle/>
          <a:p>
            <a:pPr marL="0" indent="0" eaLnBrk="1" hangingPunct="1"/>
            <a:endParaRPr lang="fr-CA">
              <a:latin typeface="Arial" charset="0"/>
              <a:ea typeface="ＭＳ Ｐゴシック" charset="0"/>
            </a:endParaRPr>
          </a:p>
        </p:txBody>
      </p:sp>
      <p:pic>
        <p:nvPicPr>
          <p:cNvPr id="28679" name="Espace réservé du contenu 7" descr="Capture d’écran 2014-05-07 à 12.02.32.png"/>
          <p:cNvPicPr>
            <a:picLocks/>
          </p:cNvPicPr>
          <p:nvPr/>
        </p:nvPicPr>
        <p:blipFill>
          <a:blip r:embed="rId7">
            <a:extLst>
              <a:ext uri="{28A0092B-C50C-407E-A947-70E740481C1C}">
                <a14:useLocalDpi xmlns:a14="http://schemas.microsoft.com/office/drawing/2010/main" val="0"/>
              </a:ext>
            </a:extLst>
          </a:blip>
          <a:srcRect t="687" b="204"/>
          <a:stretch>
            <a:fillRect/>
          </a:stretch>
        </p:blipFill>
        <p:spPr bwMode="auto">
          <a:xfrm>
            <a:off x="4194175" y="1219200"/>
            <a:ext cx="494982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2919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hangingPunct="1">
              <a:defRPr/>
            </a:pPr>
            <a:r>
              <a:rPr lang="fr-CA" sz="3200" b="1" cap="all" dirty="0" smtClean="0">
                <a:latin typeface="Calibri"/>
                <a:cs typeface="Calibri"/>
              </a:rPr>
              <a:t>LA grille de suivi : un outil de communication interne</a:t>
            </a:r>
          </a:p>
        </p:txBody>
      </p:sp>
      <p:sp>
        <p:nvSpPr>
          <p:cNvPr id="29699" name="Espace réservé du contenu 2"/>
          <p:cNvSpPr>
            <a:spLocks noGrp="1"/>
          </p:cNvSpPr>
          <p:nvPr>
            <p:ph idx="1"/>
            <p:custDataLst>
              <p:tags r:id="rId2"/>
            </p:custDataLst>
          </p:nvPr>
        </p:nvSpPr>
        <p:spPr>
          <a:xfrm>
            <a:off x="457200" y="1576388"/>
            <a:ext cx="8001000" cy="4419600"/>
          </a:xfrm>
        </p:spPr>
        <p:txBody>
          <a:bodyPr/>
          <a:lstStyle/>
          <a:p>
            <a:pPr marL="457200" indent="-457200" eaLnBrk="1" hangingPunct="1">
              <a:buClr>
                <a:srgbClr val="653A71"/>
              </a:buClr>
              <a:buSzPct val="75000"/>
              <a:buFont typeface="Lucida Grande" charset="0"/>
              <a:buChar char="➜"/>
            </a:pPr>
            <a:r>
              <a:rPr lang="fr-CA" b="0">
                <a:solidFill>
                  <a:srgbClr val="002060"/>
                </a:solidFill>
                <a:latin typeface="Calibri" charset="0"/>
                <a:ea typeface="ＭＳ Ｐゴシック" charset="0"/>
              </a:rPr>
              <a:t>Si l’usager est vu par le gestionnaire de cas (GC). Les grilles sont compilées dans un cartable que tient le GC.</a:t>
            </a:r>
          </a:p>
          <a:p>
            <a:pPr marL="457200" indent="-457200" eaLnBrk="1" hangingPunct="1">
              <a:buClr>
                <a:srgbClr val="653A71"/>
              </a:buClr>
              <a:buSzPct val="75000"/>
            </a:pPr>
            <a:r>
              <a:rPr lang="fr-CA" b="0">
                <a:solidFill>
                  <a:srgbClr val="002060"/>
                </a:solidFill>
                <a:latin typeface="Calibri" charset="0"/>
                <a:ea typeface="ＭＳ Ｐゴシック" charset="0"/>
              </a:rPr>
              <a:t> </a:t>
            </a:r>
          </a:p>
          <a:p>
            <a:pPr marL="457200" indent="-457200" eaLnBrk="1" hangingPunct="1">
              <a:buClr>
                <a:srgbClr val="653A71"/>
              </a:buClr>
              <a:buSzPct val="75000"/>
              <a:buFont typeface="Lucida Grande" charset="0"/>
              <a:buChar char="➜"/>
            </a:pPr>
            <a:r>
              <a:rPr lang="fr-CA" b="0">
                <a:solidFill>
                  <a:srgbClr val="002060"/>
                </a:solidFill>
                <a:latin typeface="Calibri" charset="0"/>
                <a:ea typeface="ＭＳ Ｐゴシック" charset="0"/>
              </a:rPr>
              <a:t>Si l’usager est référé à un suivi actif en 1</a:t>
            </a:r>
            <a:r>
              <a:rPr lang="fr-CA" b="0" baseline="30000">
                <a:solidFill>
                  <a:srgbClr val="002060"/>
                </a:solidFill>
                <a:latin typeface="Calibri" charset="0"/>
                <a:ea typeface="ＭＳ Ｐゴシック" charset="0"/>
              </a:rPr>
              <a:t>e</a:t>
            </a:r>
            <a:r>
              <a:rPr lang="fr-CA" b="0">
                <a:solidFill>
                  <a:srgbClr val="002060"/>
                </a:solidFill>
                <a:latin typeface="Calibri" charset="0"/>
                <a:ea typeface="ＭＳ Ｐゴシック" charset="0"/>
              </a:rPr>
              <a:t> ligne et nécessite un GC ou un (ou plusieurs) intervenant(s), la grille est placée au dossier de l’usager.</a:t>
            </a:r>
          </a:p>
          <a:p>
            <a:pPr marL="457200" indent="-457200" eaLnBrk="1" hangingPunct="1">
              <a:buClr>
                <a:srgbClr val="653A71"/>
              </a:buClr>
              <a:buSzPct val="75000"/>
            </a:pPr>
            <a:endParaRPr lang="fr-CA" sz="2100" b="0">
              <a:solidFill>
                <a:srgbClr val="002060"/>
              </a:solidFill>
              <a:latin typeface="Calibri" charset="0"/>
              <a:ea typeface="ＭＳ Ｐゴシック" charset="0"/>
            </a:endParaRPr>
          </a:p>
        </p:txBody>
      </p:sp>
      <p:pic>
        <p:nvPicPr>
          <p:cNvPr id="29700"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98968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hangingPunct="1"/>
            <a:r>
              <a:rPr lang="fr-CA" sz="3200" b="1">
                <a:latin typeface="Calibri" charset="0"/>
                <a:ea typeface="ＭＳ Ｐゴシック" charset="0"/>
                <a:cs typeface="Calibri" charset="0"/>
              </a:rPr>
              <a:t>LA GRILLE DE SUIVI : LES INDICATEURS MESURÉS</a:t>
            </a:r>
          </a:p>
        </p:txBody>
      </p:sp>
      <p:sp>
        <p:nvSpPr>
          <p:cNvPr id="30723" name="Espace réservé du contenu 2"/>
          <p:cNvSpPr>
            <a:spLocks noGrp="1"/>
          </p:cNvSpPr>
          <p:nvPr>
            <p:ph idx="1"/>
            <p:custDataLst>
              <p:tags r:id="rId2"/>
            </p:custDataLst>
          </p:nvPr>
        </p:nvSpPr>
        <p:spPr/>
        <p:txBody>
          <a:bodyPr/>
          <a:lstStyle/>
          <a:p>
            <a:pPr marL="342900" lvl="1" indent="-342900" eaLnBrk="1" hangingPunct="1">
              <a:buFont typeface="Lucida Grande" charset="0"/>
              <a:buChar char="➜"/>
            </a:pPr>
            <a:r>
              <a:rPr lang="fr-CA" sz="2800">
                <a:solidFill>
                  <a:srgbClr val="002060"/>
                </a:solidFill>
                <a:latin typeface="Calibri" charset="0"/>
                <a:ea typeface="ＭＳ Ｐゴシック" charset="0"/>
              </a:rPr>
              <a:t>Évaluation de l’amélioration de l’état des usagers à l’aide des questionnaires (PHQ-9, GAD-7 et Sheehan) :</a:t>
            </a:r>
          </a:p>
          <a:p>
            <a:pPr marL="342900" lvl="1" indent="-342900" eaLnBrk="1" hangingPunct="1">
              <a:buFont typeface="Times" charset="0"/>
              <a:buNone/>
            </a:pPr>
            <a:endParaRPr lang="fr-CA" sz="1200">
              <a:solidFill>
                <a:srgbClr val="002060"/>
              </a:solidFill>
              <a:latin typeface="Calibri" charset="0"/>
              <a:ea typeface="ＭＳ Ｐゴシック" charset="0"/>
            </a:endParaRPr>
          </a:p>
          <a:p>
            <a:pPr marL="857250" lvl="2" indent="-457200" eaLnBrk="1" hangingPunct="1">
              <a:buClr>
                <a:srgbClr val="653A71"/>
              </a:buClr>
              <a:buFont typeface="Wingdings" charset="0"/>
              <a:buAutoNum type="arabicPeriod"/>
            </a:pPr>
            <a:r>
              <a:rPr lang="fr-CA" sz="2400">
                <a:solidFill>
                  <a:srgbClr val="002060"/>
                </a:solidFill>
                <a:latin typeface="Calibri" charset="0"/>
                <a:ea typeface="ＭＳ Ｐゴシック" charset="0"/>
              </a:rPr>
              <a:t>De façon quantitative avec les scores;</a:t>
            </a:r>
          </a:p>
          <a:p>
            <a:pPr marL="857250" lvl="2" indent="-457200" eaLnBrk="1" hangingPunct="1">
              <a:buClr>
                <a:srgbClr val="653A71"/>
              </a:buClr>
              <a:buFont typeface="Wingdings" charset="0"/>
              <a:buAutoNum type="arabicPeriod"/>
            </a:pPr>
            <a:r>
              <a:rPr lang="fr-CA" sz="2400">
                <a:solidFill>
                  <a:srgbClr val="002060"/>
                </a:solidFill>
                <a:latin typeface="Calibri" charset="0"/>
                <a:ea typeface="ＭＳ Ｐゴシック" charset="0"/>
              </a:rPr>
              <a:t>De façon qualitative, pour discussions avec l’usager de la nature des symptômes, leur évolution, changement.</a:t>
            </a:r>
          </a:p>
        </p:txBody>
      </p:sp>
      <p:pic>
        <p:nvPicPr>
          <p:cNvPr id="30724"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22787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6700" y="184150"/>
            <a:ext cx="8001000" cy="817563"/>
          </a:xfrm>
        </p:spPr>
        <p:txBody>
          <a:bodyPr/>
          <a:lstStyle/>
          <a:p>
            <a:pPr eaLnBrk="1" hangingPunct="1"/>
            <a:r>
              <a:rPr lang="fr-CA" sz="3200" b="1">
                <a:latin typeface="Calibri" charset="0"/>
                <a:ea typeface="ＭＳ Ｐゴシック" charset="0"/>
                <a:cs typeface="Calibri" charset="0"/>
              </a:rPr>
              <a:t>PROCESSUS D’UTILISATION DE LA GRILLE</a:t>
            </a:r>
          </a:p>
        </p:txBody>
      </p:sp>
      <p:sp>
        <p:nvSpPr>
          <p:cNvPr id="31747" name="Espace réservé du contenu 2"/>
          <p:cNvSpPr>
            <a:spLocks noGrp="1"/>
          </p:cNvSpPr>
          <p:nvPr>
            <p:ph sz="half" idx="1"/>
            <p:custDataLst>
              <p:tags r:id="rId2"/>
            </p:custDataLst>
          </p:nvPr>
        </p:nvSpPr>
        <p:spPr>
          <a:xfrm>
            <a:off x="266700" y="1141413"/>
            <a:ext cx="8505825" cy="5341937"/>
          </a:xfrm>
        </p:spPr>
        <p:txBody>
          <a:bodyPr/>
          <a:lstStyle/>
          <a:p>
            <a:pPr marL="0" indent="0" eaLnBrk="1" hangingPunct="1"/>
            <a:r>
              <a:rPr lang="fr-CA" sz="2100">
                <a:solidFill>
                  <a:srgbClr val="002060"/>
                </a:solidFill>
                <a:latin typeface="Calibri" charset="0"/>
                <a:ea typeface="ＭＳ Ｐゴシック" charset="0"/>
              </a:rPr>
              <a:t>Processus en étapes</a:t>
            </a:r>
          </a:p>
          <a:p>
            <a:pPr marL="0" indent="0" eaLnBrk="1" hangingPunct="1">
              <a:buClr>
                <a:srgbClr val="653A71"/>
              </a:buClr>
              <a:buSzPct val="75000"/>
              <a:buFont typeface="Lucida Grande" charset="0"/>
              <a:buChar char="➜"/>
            </a:pPr>
            <a:r>
              <a:rPr lang="fr-CA" sz="2000">
                <a:solidFill>
                  <a:srgbClr val="002060"/>
                </a:solidFill>
                <a:latin typeface="Calibri" charset="0"/>
                <a:ea typeface="ＭＳ Ｐゴシック" charset="0"/>
              </a:rPr>
              <a:t>1</a:t>
            </a:r>
            <a:r>
              <a:rPr lang="fr-CA" sz="2000" baseline="30000">
                <a:solidFill>
                  <a:srgbClr val="002060"/>
                </a:solidFill>
                <a:latin typeface="Calibri" charset="0"/>
                <a:ea typeface="ＭＳ Ｐゴシック" charset="0"/>
              </a:rPr>
              <a:t>ère</a:t>
            </a:r>
            <a:r>
              <a:rPr lang="fr-CA" sz="2000">
                <a:solidFill>
                  <a:srgbClr val="002060"/>
                </a:solidFill>
                <a:latin typeface="Calibri" charset="0"/>
                <a:ea typeface="ＭＳ Ｐゴシック" charset="0"/>
              </a:rPr>
              <a:t> étape : </a:t>
            </a:r>
            <a:r>
              <a:rPr lang="fr-CA" sz="2000" b="0">
                <a:solidFill>
                  <a:srgbClr val="002060"/>
                </a:solidFill>
                <a:latin typeface="Calibri" charset="0"/>
                <a:ea typeface="ＭＳ Ｐゴシック" charset="0"/>
              </a:rPr>
              <a:t>Utilisation avec les patients référés par les deux médecins qui ont participé au projet Cible-Qualité II. </a:t>
            </a:r>
          </a:p>
          <a:p>
            <a:pPr marL="0" indent="0" eaLnBrk="1" hangingPunct="1">
              <a:buClr>
                <a:srgbClr val="653A71"/>
              </a:buClr>
              <a:buSzPct val="75000"/>
              <a:buFont typeface="Lucida Grande" charset="0"/>
              <a:buChar char="➜"/>
            </a:pPr>
            <a:r>
              <a:rPr lang="fr-CA" sz="2000">
                <a:solidFill>
                  <a:srgbClr val="002060"/>
                </a:solidFill>
                <a:latin typeface="Calibri" charset="0"/>
                <a:ea typeface="ＭＳ Ｐゴシック" charset="0"/>
              </a:rPr>
              <a:t>2</a:t>
            </a:r>
            <a:r>
              <a:rPr lang="fr-CA" sz="2000" baseline="30000">
                <a:solidFill>
                  <a:srgbClr val="002060"/>
                </a:solidFill>
                <a:latin typeface="Calibri" charset="0"/>
                <a:ea typeface="ＭＳ Ｐゴシック" charset="0"/>
              </a:rPr>
              <a:t>e</a:t>
            </a:r>
            <a:r>
              <a:rPr lang="fr-CA" sz="2000">
                <a:solidFill>
                  <a:srgbClr val="002060"/>
                </a:solidFill>
                <a:latin typeface="Calibri" charset="0"/>
                <a:ea typeface="ＭＳ Ｐゴシック" charset="0"/>
              </a:rPr>
              <a:t> étape : </a:t>
            </a:r>
            <a:r>
              <a:rPr lang="fr-CA" sz="2000" b="0">
                <a:solidFill>
                  <a:srgbClr val="002060"/>
                </a:solidFill>
                <a:latin typeface="Calibri" charset="0"/>
                <a:ea typeface="ＭＳ Ｐゴシック" charset="0"/>
              </a:rPr>
              <a:t>Utilisation étendue aux références de tous les médecins des deux GMF participants au projet Cible-Qualité II.</a:t>
            </a:r>
          </a:p>
          <a:p>
            <a:pPr marL="0" indent="0" eaLnBrk="1" hangingPunct="1">
              <a:buClr>
                <a:srgbClr val="653A71"/>
              </a:buClr>
              <a:buSzPct val="75000"/>
              <a:buFont typeface="Lucida Grande" charset="0"/>
              <a:buChar char="➜"/>
            </a:pPr>
            <a:r>
              <a:rPr lang="fr-CA" sz="2000">
                <a:solidFill>
                  <a:srgbClr val="002060"/>
                </a:solidFill>
                <a:latin typeface="Calibri" charset="0"/>
                <a:ea typeface="ＭＳ Ｐゴシック" charset="0"/>
              </a:rPr>
              <a:t>3</a:t>
            </a:r>
            <a:r>
              <a:rPr lang="fr-CA" sz="2000" baseline="30000">
                <a:solidFill>
                  <a:srgbClr val="002060"/>
                </a:solidFill>
                <a:latin typeface="Calibri" charset="0"/>
                <a:ea typeface="ＭＳ Ｐゴシック" charset="0"/>
              </a:rPr>
              <a:t>e</a:t>
            </a:r>
            <a:r>
              <a:rPr lang="fr-CA" sz="2000">
                <a:solidFill>
                  <a:srgbClr val="002060"/>
                </a:solidFill>
                <a:latin typeface="Calibri" charset="0"/>
                <a:ea typeface="ＭＳ Ｐゴシック" charset="0"/>
              </a:rPr>
              <a:t> étape : </a:t>
            </a:r>
            <a:r>
              <a:rPr lang="fr-CA" sz="2000" b="0">
                <a:solidFill>
                  <a:srgbClr val="002060"/>
                </a:solidFill>
                <a:latin typeface="Calibri" charset="0"/>
                <a:ea typeface="ＭＳ Ｐゴシック" charset="0"/>
              </a:rPr>
              <a:t>Utilisation avec les patients référés par tous les médecins qui acceptent de dispenser des soins de collaboration avec notre équipe. </a:t>
            </a:r>
            <a:endParaRPr lang="fr-CA" sz="2000">
              <a:solidFill>
                <a:srgbClr val="002060"/>
              </a:solidFill>
              <a:latin typeface="Calibri" charset="0"/>
              <a:ea typeface="ＭＳ Ｐゴシック" charset="0"/>
            </a:endParaRPr>
          </a:p>
          <a:p>
            <a:pPr marL="0" indent="0" eaLnBrk="1" hangingPunct="1"/>
            <a:endParaRPr lang="fr-CA" sz="800">
              <a:solidFill>
                <a:srgbClr val="002060"/>
              </a:solidFill>
              <a:latin typeface="Calibri" charset="0"/>
              <a:ea typeface="ＭＳ Ｐゴシック" charset="0"/>
            </a:endParaRPr>
          </a:p>
          <a:p>
            <a:pPr marL="0" indent="0" eaLnBrk="1" hangingPunct="1"/>
            <a:r>
              <a:rPr lang="fr-CA" sz="2100">
                <a:solidFill>
                  <a:srgbClr val="002060"/>
                </a:solidFill>
                <a:latin typeface="Calibri" charset="0"/>
                <a:ea typeface="ＭＳ Ｐゴシック" charset="0"/>
              </a:rPr>
              <a:t>Intervenants</a:t>
            </a:r>
          </a:p>
          <a:p>
            <a:pPr marL="0" indent="0" eaLnBrk="1" hangingPunct="1"/>
            <a:r>
              <a:rPr lang="fr-CA" sz="2000" b="0">
                <a:solidFill>
                  <a:srgbClr val="002060"/>
                </a:solidFill>
                <a:latin typeface="Calibri" charset="0"/>
                <a:ea typeface="ＭＳ Ｐゴシック" charset="0"/>
              </a:rPr>
              <a:t>Les intervenants du GASMA et de l’équipe Santé Mentale du CISPLOI</a:t>
            </a:r>
          </a:p>
          <a:p>
            <a:pPr marL="0" indent="0" eaLnBrk="1" hangingPunct="1"/>
            <a:endParaRPr lang="fr-CA" sz="800" b="0">
              <a:solidFill>
                <a:srgbClr val="002060"/>
              </a:solidFill>
              <a:latin typeface="Calibri" charset="0"/>
              <a:ea typeface="ＭＳ Ｐゴシック" charset="0"/>
            </a:endParaRPr>
          </a:p>
          <a:p>
            <a:pPr marL="0" indent="0" eaLnBrk="1" hangingPunct="1"/>
            <a:r>
              <a:rPr lang="fr-CA" sz="2100">
                <a:solidFill>
                  <a:srgbClr val="002060"/>
                </a:solidFill>
                <a:latin typeface="Calibri" charset="0"/>
                <a:ea typeface="ＭＳ Ｐゴシック" charset="0"/>
              </a:rPr>
              <a:t>Clientèle</a:t>
            </a:r>
          </a:p>
          <a:p>
            <a:pPr marL="0" indent="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Personne ayant un trouble dépressif et/ou anxieux qui accepte un suivi à notre point de service (CISPLOI) </a:t>
            </a:r>
          </a:p>
          <a:p>
            <a:pPr marL="0" indent="0" eaLnBrk="1" hangingPunct="1">
              <a:buClr>
                <a:srgbClr val="653A71"/>
              </a:buClr>
              <a:buSzPct val="75000"/>
              <a:buFont typeface="Lucida Grande" charset="0"/>
              <a:buChar char="➜"/>
            </a:pPr>
            <a:r>
              <a:rPr lang="fr-CA" sz="2000" b="0">
                <a:solidFill>
                  <a:srgbClr val="002060"/>
                </a:solidFill>
                <a:latin typeface="Calibri" charset="0"/>
                <a:ea typeface="ＭＳ Ｐゴシック" charset="0"/>
              </a:rPr>
              <a:t>Autre clientèle en projet pilote</a:t>
            </a:r>
          </a:p>
        </p:txBody>
      </p:sp>
      <p:pic>
        <p:nvPicPr>
          <p:cNvPr id="31748"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24883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4"/>
          <p:cNvSpPr>
            <a:spLocks noGrp="1"/>
          </p:cNvSpPr>
          <p:nvPr>
            <p:ph type="title"/>
          </p:nvPr>
        </p:nvSpPr>
        <p:spPr/>
        <p:txBody>
          <a:bodyPr/>
          <a:lstStyle/>
          <a:p>
            <a:pPr algn="ctr" eaLnBrk="1" hangingPunct="1"/>
            <a:r>
              <a:rPr lang="fr-CA" sz="3200" b="1">
                <a:latin typeface="Calibri" charset="0"/>
                <a:ea typeface="ＭＳ Ｐゴシック" charset="0"/>
              </a:rPr>
              <a:t>Mme D., 54 ans, Sx anxio-dépressifs</a:t>
            </a:r>
          </a:p>
        </p:txBody>
      </p:sp>
      <p:pic>
        <p:nvPicPr>
          <p:cNvPr id="32771" name="Espace réservé du contenu 8" descr="grille de suivi.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7913" y="1501775"/>
            <a:ext cx="7151687" cy="4711700"/>
          </a:xfrm>
        </p:spPr>
      </p:pic>
    </p:spTree>
    <p:extLst>
      <p:ext uri="{BB962C8B-B14F-4D97-AF65-F5344CB8AC3E}">
        <p14:creationId xmlns:p14="http://schemas.microsoft.com/office/powerpoint/2010/main" val="2880446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536" y="154450"/>
            <a:ext cx="7734101" cy="875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1" latinLnBrk="0" hangingPunct="1">
              <a:lnSpc>
                <a:spcPct val="100000"/>
              </a:lnSpc>
              <a:buClrTx/>
              <a:buSzTx/>
              <a:buFontTx/>
              <a:buNone/>
              <a:tabLst/>
              <a:defRPr/>
            </a:pPr>
            <a:r>
              <a:rPr lang="fr-FR" sz="3600" b="1" dirty="0" smtClean="0">
                <a:solidFill>
                  <a:srgbClr val="653A71"/>
                </a:solidFill>
                <a:latin typeface="+mj-lt"/>
                <a:ea typeface="+mj-ea"/>
                <a:cs typeface="+mj-cs"/>
              </a:rPr>
              <a:t> Objectifs de l’atelier</a:t>
            </a:r>
          </a:p>
        </p:txBody>
      </p:sp>
      <p:sp>
        <p:nvSpPr>
          <p:cNvPr id="6" name="Espace réservé du contenu 5"/>
          <p:cNvSpPr>
            <a:spLocks noGrp="1"/>
          </p:cNvSpPr>
          <p:nvPr>
            <p:ph idx="1"/>
          </p:nvPr>
        </p:nvSpPr>
        <p:spPr>
          <a:xfrm>
            <a:off x="467544" y="1536209"/>
            <a:ext cx="5035210" cy="4419600"/>
          </a:xfrm>
        </p:spPr>
        <p:txBody>
          <a:bodyPr/>
          <a:lstStyle/>
          <a:p>
            <a:pPr marL="0" indent="0"/>
            <a:r>
              <a:rPr lang="fr-FR" sz="3200" b="0" dirty="0" smtClean="0">
                <a:solidFill>
                  <a:srgbClr val="002060"/>
                </a:solidFill>
                <a:latin typeface="Calibri" pitchFamily="34" charset="0"/>
                <a:cs typeface="Calibri" pitchFamily="34" charset="0"/>
              </a:rPr>
              <a:t>Présenter une expérience de mise en place d’un système d’information clinique dans six Centre de santé et services sociaux (CSSS).</a:t>
            </a:r>
          </a:p>
        </p:txBody>
      </p:sp>
      <p:pic>
        <p:nvPicPr>
          <p:cNvPr id="7" name="Image 6" descr="Capture d’écran 2014-04-02 à 14.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pic>
        <p:nvPicPr>
          <p:cNvPr id="2" name="Image 1" descr="Capture d’écran 2014-04-22 à 16.02.23.pn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25543" y="2142983"/>
            <a:ext cx="3935225" cy="3666595"/>
          </a:xfrm>
          <a:prstGeom prst="ellipse">
            <a:avLst/>
          </a:prstGeom>
          <a:ln>
            <a:noFill/>
          </a:ln>
          <a:effectLst>
            <a:softEdge rad="112500"/>
          </a:effectLst>
        </p:spPr>
      </p:pic>
    </p:spTree>
    <p:extLst>
      <p:ext uri="{BB962C8B-B14F-4D97-AF65-F5344CB8AC3E}">
        <p14:creationId xmlns:p14="http://schemas.microsoft.com/office/powerpoint/2010/main" val="1689248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6700" y="184150"/>
            <a:ext cx="8001000" cy="817563"/>
          </a:xfrm>
        </p:spPr>
        <p:txBody>
          <a:bodyPr/>
          <a:lstStyle/>
          <a:p>
            <a:pPr eaLnBrk="1" hangingPunct="1"/>
            <a:r>
              <a:rPr lang="fr-CA" sz="3200" b="1">
                <a:latin typeface="Calibri" charset="0"/>
                <a:ea typeface="ＭＳ Ｐゴシック" charset="0"/>
                <a:cs typeface="Calibri" charset="0"/>
              </a:rPr>
              <a:t>DÉFIS DE L’UTILISATION DE LA GRILLE</a:t>
            </a:r>
          </a:p>
        </p:txBody>
      </p:sp>
      <p:sp>
        <p:nvSpPr>
          <p:cNvPr id="33795" name="Espace réservé du contenu 2"/>
          <p:cNvSpPr>
            <a:spLocks noGrp="1"/>
          </p:cNvSpPr>
          <p:nvPr>
            <p:ph sz="half" idx="1"/>
            <p:custDataLst>
              <p:tags r:id="rId2"/>
            </p:custDataLst>
          </p:nvPr>
        </p:nvSpPr>
        <p:spPr>
          <a:xfrm>
            <a:off x="266700" y="1219200"/>
            <a:ext cx="8505825" cy="5114925"/>
          </a:xfrm>
        </p:spPr>
        <p:txBody>
          <a:bodyPr/>
          <a:lstStyle/>
          <a:p>
            <a:pPr marL="0" indent="0" eaLnBrk="1" hangingPunct="1"/>
            <a:r>
              <a:rPr lang="fr-CA" sz="2400">
                <a:solidFill>
                  <a:srgbClr val="002060"/>
                </a:solidFill>
                <a:latin typeface="Calibri" charset="0"/>
                <a:ea typeface="ＭＳ Ｐゴシック" charset="0"/>
              </a:rPr>
              <a:t>Défi 1 –  « Encore un document à compléter! »</a:t>
            </a:r>
          </a:p>
          <a:p>
            <a:pPr marL="0" indent="0" eaLnBrk="1" hangingPunct="1"/>
            <a:r>
              <a:rPr lang="fr-CA" sz="2200" b="0" u="sng">
                <a:solidFill>
                  <a:srgbClr val="002060"/>
                </a:solidFill>
                <a:latin typeface="Calibri" charset="0"/>
                <a:ea typeface="ＭＳ Ｐゴシック" charset="0"/>
              </a:rPr>
              <a:t>Ce qui motive à persister :</a:t>
            </a:r>
            <a:r>
              <a:rPr lang="fr-CA" sz="2200" b="0">
                <a:solidFill>
                  <a:srgbClr val="002060"/>
                </a:solidFill>
                <a:latin typeface="Calibri" charset="0"/>
                <a:ea typeface="ＭＳ Ｐゴシック" charset="0"/>
              </a:rPr>
              <a:t>  Compléter la grille aide nos collaborateurs à offrir des soins de qualité et nos clients à prendre leur place. </a:t>
            </a:r>
          </a:p>
          <a:p>
            <a:pPr marL="0" indent="0" eaLnBrk="1" hangingPunct="1"/>
            <a:endParaRPr lang="fr-CA" sz="1800" b="0">
              <a:solidFill>
                <a:srgbClr val="002060"/>
              </a:solidFill>
              <a:latin typeface="Calibri" charset="0"/>
              <a:ea typeface="ＭＳ Ｐゴシック" charset="0"/>
            </a:endParaRPr>
          </a:p>
          <a:p>
            <a:pPr marL="0" indent="0" eaLnBrk="1" hangingPunct="1"/>
            <a:r>
              <a:rPr lang="fr-CA" sz="2400">
                <a:solidFill>
                  <a:srgbClr val="002060"/>
                </a:solidFill>
                <a:latin typeface="Calibri" charset="0"/>
                <a:ea typeface="ＭＳ Ｐゴシック" charset="0"/>
              </a:rPr>
              <a:t>Défi 2 – « Rigueur, rigueur, rigueur!»</a:t>
            </a:r>
          </a:p>
          <a:p>
            <a:pPr marL="0" indent="0" eaLnBrk="1" hangingPunct="1"/>
            <a:r>
              <a:rPr lang="fr-CA" sz="2200" b="0" u="sng">
                <a:solidFill>
                  <a:srgbClr val="002060"/>
                </a:solidFill>
                <a:latin typeface="Calibri" charset="0"/>
                <a:ea typeface="ＭＳ Ｐゴシック" charset="0"/>
              </a:rPr>
              <a:t>Ce qui motive à persister :</a:t>
            </a:r>
            <a:r>
              <a:rPr lang="fr-CA" sz="2200" b="0">
                <a:solidFill>
                  <a:srgbClr val="002060"/>
                </a:solidFill>
                <a:latin typeface="Calibri" charset="0"/>
                <a:ea typeface="ＭＳ Ｐゴシック" charset="0"/>
              </a:rPr>
              <a:t>  Utiliser la grille augmente notre efficacité comme équipe d’intervention auprès du client. </a:t>
            </a:r>
          </a:p>
          <a:p>
            <a:pPr marL="0" indent="0" eaLnBrk="1" hangingPunct="1"/>
            <a:endParaRPr lang="fr-CA" sz="1800" b="0">
              <a:solidFill>
                <a:srgbClr val="002060"/>
              </a:solidFill>
              <a:latin typeface="Calibri" charset="0"/>
              <a:ea typeface="ＭＳ Ｐゴシック" charset="0"/>
            </a:endParaRPr>
          </a:p>
          <a:p>
            <a:pPr marL="0" indent="0" eaLnBrk="1" hangingPunct="1"/>
            <a:r>
              <a:rPr lang="fr-CA" sz="2400">
                <a:solidFill>
                  <a:srgbClr val="002060"/>
                </a:solidFill>
                <a:latin typeface="Calibri" charset="0"/>
                <a:ea typeface="ＭＳ Ｐゴシック" charset="0"/>
              </a:rPr>
              <a:t>Défi 3 – « Les partenaires externes ne peuvent pas compléter leur colonne ».</a:t>
            </a:r>
          </a:p>
          <a:p>
            <a:pPr marL="0" indent="0" eaLnBrk="1" hangingPunct="1"/>
            <a:r>
              <a:rPr lang="fr-CA" sz="2200" b="0" u="sng">
                <a:solidFill>
                  <a:srgbClr val="002060"/>
                </a:solidFill>
                <a:latin typeface="Calibri" charset="0"/>
                <a:ea typeface="ＭＳ Ｐゴシック" charset="0"/>
              </a:rPr>
              <a:t>Ce qui motive à persister : </a:t>
            </a:r>
            <a:r>
              <a:rPr lang="fr-CA" sz="2200" b="0">
                <a:solidFill>
                  <a:srgbClr val="002060"/>
                </a:solidFill>
                <a:latin typeface="Calibri" charset="0"/>
                <a:ea typeface="ＭＳ Ｐゴシック" charset="0"/>
              </a:rPr>
              <a:t>L’ESPOIR!!! Les dossiers communs informatisés arriveront peut-être avant que nous allions sur Mars! </a:t>
            </a:r>
            <a:endParaRPr lang="fr-CA" sz="2200">
              <a:solidFill>
                <a:srgbClr val="002060"/>
              </a:solidFill>
              <a:latin typeface="Calibri" charset="0"/>
              <a:ea typeface="ＭＳ Ｐゴシック" charset="0"/>
            </a:endParaRPr>
          </a:p>
          <a:p>
            <a:pPr marL="0" indent="0" eaLnBrk="1" hangingPunct="1"/>
            <a:endParaRPr lang="fr-CA" sz="2400" b="0">
              <a:solidFill>
                <a:srgbClr val="002060"/>
              </a:solidFill>
              <a:latin typeface="Calibri" charset="0"/>
              <a:ea typeface="ＭＳ Ｐゴシック" charset="0"/>
            </a:endParaRPr>
          </a:p>
        </p:txBody>
      </p:sp>
      <p:pic>
        <p:nvPicPr>
          <p:cNvPr id="33796"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93757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6700" y="184150"/>
            <a:ext cx="8001000" cy="817563"/>
          </a:xfrm>
        </p:spPr>
        <p:txBody>
          <a:bodyPr/>
          <a:lstStyle/>
          <a:p>
            <a:pPr eaLnBrk="1" hangingPunct="1"/>
            <a:r>
              <a:rPr lang="fr-CA" sz="3200" b="1">
                <a:latin typeface="Calibri" charset="0"/>
                <a:ea typeface="ＭＳ Ｐゴシック" charset="0"/>
                <a:cs typeface="Calibri" charset="0"/>
              </a:rPr>
              <a:t>AVANTAGES DE L’UTILISATION DE LA GRILLE</a:t>
            </a:r>
          </a:p>
        </p:txBody>
      </p:sp>
      <p:sp>
        <p:nvSpPr>
          <p:cNvPr id="34819" name="Espace réservé du contenu 2"/>
          <p:cNvSpPr>
            <a:spLocks noGrp="1"/>
          </p:cNvSpPr>
          <p:nvPr>
            <p:ph sz="half" idx="1"/>
            <p:custDataLst>
              <p:tags r:id="rId2"/>
            </p:custDataLst>
          </p:nvPr>
        </p:nvSpPr>
        <p:spPr>
          <a:xfrm>
            <a:off x="266700" y="1303338"/>
            <a:ext cx="8505825" cy="4779962"/>
          </a:xfrm>
        </p:spPr>
        <p:txBody>
          <a:bodyPr/>
          <a:lstStyle/>
          <a:p>
            <a:pPr marL="0" indent="0" eaLnBrk="1" hangingPunct="1"/>
            <a:r>
              <a:rPr lang="fr-CA" sz="2400">
                <a:solidFill>
                  <a:srgbClr val="002060"/>
                </a:solidFill>
                <a:latin typeface="Calibri" charset="0"/>
                <a:ea typeface="ＭＳ Ｐゴシック" charset="0"/>
              </a:rPr>
              <a:t>Intervenants</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Facilite la communication interprofessionnelle en synthétisant l’information sur l’usager</a:t>
            </a:r>
          </a:p>
          <a:p>
            <a:pPr marL="0" indent="0" eaLnBrk="1" hangingPunct="1">
              <a:buClr>
                <a:srgbClr val="653A71"/>
              </a:buClr>
              <a:buSzPct val="75000"/>
            </a:pPr>
            <a:endParaRPr lang="fr-CA" sz="800" b="0">
              <a:solidFill>
                <a:srgbClr val="002060"/>
              </a:solidFill>
              <a:latin typeface="Calibri" charset="0"/>
              <a:ea typeface="ＭＳ Ｐゴシック" charset="0"/>
            </a:endParaRP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Permet d’évaluer la progression de l’usager en continu et d’ajuster plus rapidement le niveau de soins</a:t>
            </a:r>
          </a:p>
          <a:p>
            <a:pPr marL="0" indent="0" eaLnBrk="1" hangingPunct="1">
              <a:buClr>
                <a:srgbClr val="653A71"/>
              </a:buClr>
              <a:buSzPct val="75000"/>
            </a:pPr>
            <a:endParaRPr lang="fr-CA" sz="800" b="0">
              <a:solidFill>
                <a:srgbClr val="002060"/>
              </a:solidFill>
              <a:latin typeface="Calibri" charset="0"/>
              <a:ea typeface="ＭＳ Ｐゴシック" charset="0"/>
            </a:endParaRP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Constitue un excellent aide-mémoire clinique</a:t>
            </a:r>
          </a:p>
          <a:p>
            <a:pPr marL="0" indent="0" eaLnBrk="1" hangingPunct="1">
              <a:buClr>
                <a:srgbClr val="653A71"/>
              </a:buClr>
              <a:buSzPct val="75000"/>
            </a:pPr>
            <a:endParaRPr lang="fr-CA" sz="800" b="0">
              <a:solidFill>
                <a:srgbClr val="002060"/>
              </a:solidFill>
              <a:latin typeface="Calibri" charset="0"/>
              <a:ea typeface="ＭＳ Ｐゴシック" charset="0"/>
            </a:endParaRP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Crée un langage commun</a:t>
            </a:r>
          </a:p>
          <a:p>
            <a:pPr marL="0" indent="0" eaLnBrk="1" hangingPunct="1">
              <a:buClr>
                <a:srgbClr val="653A71"/>
              </a:buClr>
              <a:buSzPct val="75000"/>
            </a:pPr>
            <a:endParaRPr lang="fr-CA" sz="800" b="0">
              <a:solidFill>
                <a:srgbClr val="002060"/>
              </a:solidFill>
              <a:latin typeface="Calibri" charset="0"/>
              <a:ea typeface="ＭＳ Ｐゴシック" charset="0"/>
            </a:endParaRP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Favorise la collaboration interdisciplinaire</a:t>
            </a:r>
            <a:endParaRPr lang="fr-CA" sz="1000" b="0">
              <a:solidFill>
                <a:srgbClr val="002060"/>
              </a:solidFill>
              <a:latin typeface="Calibri" charset="0"/>
              <a:ea typeface="ＭＳ Ｐゴシック" charset="0"/>
            </a:endParaRPr>
          </a:p>
        </p:txBody>
      </p:sp>
      <p:pic>
        <p:nvPicPr>
          <p:cNvPr id="34820"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15756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6700" y="184150"/>
            <a:ext cx="8001000" cy="817563"/>
          </a:xfrm>
        </p:spPr>
        <p:txBody>
          <a:bodyPr/>
          <a:lstStyle/>
          <a:p>
            <a:pPr eaLnBrk="1" hangingPunct="1"/>
            <a:r>
              <a:rPr lang="fr-CA" sz="3200" b="1">
                <a:latin typeface="Calibri" charset="0"/>
                <a:ea typeface="ＭＳ Ｐゴシック" charset="0"/>
                <a:cs typeface="Calibri" charset="0"/>
              </a:rPr>
              <a:t>AVANTAGES DE L’UTILISATION DE LA GRILLE</a:t>
            </a:r>
          </a:p>
        </p:txBody>
      </p:sp>
      <p:sp>
        <p:nvSpPr>
          <p:cNvPr id="35843" name="Espace réservé du contenu 2"/>
          <p:cNvSpPr>
            <a:spLocks noGrp="1"/>
          </p:cNvSpPr>
          <p:nvPr>
            <p:ph sz="half" idx="1"/>
            <p:custDataLst>
              <p:tags r:id="rId2"/>
            </p:custDataLst>
          </p:nvPr>
        </p:nvSpPr>
        <p:spPr>
          <a:xfrm>
            <a:off x="266700" y="1203325"/>
            <a:ext cx="8505825" cy="4562475"/>
          </a:xfrm>
        </p:spPr>
        <p:txBody>
          <a:bodyPr/>
          <a:lstStyle/>
          <a:p>
            <a:pPr marL="0" indent="0" eaLnBrk="1" hangingPunct="1">
              <a:buClr>
                <a:srgbClr val="653A71"/>
              </a:buClr>
              <a:buSzPct val="75000"/>
            </a:pPr>
            <a:r>
              <a:rPr lang="fr-CA" sz="2400">
                <a:solidFill>
                  <a:srgbClr val="002060"/>
                </a:solidFill>
                <a:latin typeface="Calibri" charset="0"/>
                <a:ea typeface="ＭＳ Ｐゴシック" charset="0"/>
              </a:rPr>
              <a:t>Usager</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Favorise la collaboration du patient comme partenaire.</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Assure à l’usager que les meilleures pratiques seront mises en œuvre pour l’aider dans son rétablissement.</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Permet à l’usager de voir que tous les partenaires sont en communication.</a:t>
            </a:r>
            <a:endParaRPr lang="fr-CA" sz="2200">
              <a:solidFill>
                <a:srgbClr val="002060"/>
              </a:solidFill>
              <a:latin typeface="Calibri" charset="0"/>
              <a:ea typeface="ＭＳ Ｐゴシック" charset="0"/>
            </a:endParaRPr>
          </a:p>
          <a:p>
            <a:pPr marL="0" indent="0" eaLnBrk="1" hangingPunct="1">
              <a:buClr>
                <a:srgbClr val="653A71"/>
              </a:buClr>
              <a:buSzPct val="75000"/>
            </a:pPr>
            <a:endParaRPr lang="fr-CA" sz="1200">
              <a:solidFill>
                <a:srgbClr val="002060"/>
              </a:solidFill>
              <a:latin typeface="Calibri" charset="0"/>
              <a:ea typeface="ＭＳ Ｐゴシック" charset="0"/>
            </a:endParaRPr>
          </a:p>
          <a:p>
            <a:pPr marL="0" indent="0" eaLnBrk="1" hangingPunct="1">
              <a:buClr>
                <a:srgbClr val="653A71"/>
              </a:buClr>
              <a:buSzPct val="75000"/>
            </a:pPr>
            <a:r>
              <a:rPr lang="fr-CA" sz="2400">
                <a:solidFill>
                  <a:srgbClr val="002060"/>
                </a:solidFill>
                <a:latin typeface="Calibri" charset="0"/>
                <a:ea typeface="ＭＳ Ｐゴシック" charset="0"/>
              </a:rPr>
              <a:t>Partenaires externes</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Diminue le sentiment de solitude des partenaires externes.</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Systématise le partage d’informations aux partenaires externes.</a:t>
            </a:r>
          </a:p>
          <a:p>
            <a:pPr marL="0" indent="0" eaLnBrk="1" hangingPunct="1">
              <a:buClr>
                <a:srgbClr val="653A71"/>
              </a:buClr>
              <a:buSzPct val="75000"/>
              <a:buFont typeface="Lucida Grande" charset="0"/>
              <a:buChar char="➜"/>
            </a:pPr>
            <a:r>
              <a:rPr lang="fr-CA" sz="2200" b="0">
                <a:solidFill>
                  <a:srgbClr val="002060"/>
                </a:solidFill>
                <a:latin typeface="Calibri" charset="0"/>
                <a:ea typeface="ＭＳ Ｐゴシック" charset="0"/>
              </a:rPr>
              <a:t>Permet une meilleure inclusion des partenaires pour assurer des soins de collaboration en interdisciplinarité.</a:t>
            </a:r>
          </a:p>
        </p:txBody>
      </p:sp>
      <p:pic>
        <p:nvPicPr>
          <p:cNvPr id="35844"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71431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66700" y="217488"/>
            <a:ext cx="8001000" cy="817562"/>
          </a:xfrm>
        </p:spPr>
        <p:txBody>
          <a:bodyPr/>
          <a:lstStyle/>
          <a:p>
            <a:pPr eaLnBrk="1" hangingPunct="1">
              <a:defRPr/>
            </a:pPr>
            <a:r>
              <a:rPr lang="fr-CA" sz="3200" b="1" cap="all" dirty="0" smtClean="0">
                <a:latin typeface="Calibri"/>
                <a:cs typeface="Calibri"/>
              </a:rPr>
              <a:t>Conclusion</a:t>
            </a:r>
          </a:p>
        </p:txBody>
      </p:sp>
      <p:sp>
        <p:nvSpPr>
          <p:cNvPr id="36867" name="Espace réservé du contenu 2"/>
          <p:cNvSpPr>
            <a:spLocks noGrp="1"/>
          </p:cNvSpPr>
          <p:nvPr>
            <p:ph sz="half" idx="1"/>
            <p:custDataLst>
              <p:tags r:id="rId2"/>
            </p:custDataLst>
          </p:nvPr>
        </p:nvSpPr>
        <p:spPr>
          <a:xfrm>
            <a:off x="266700" y="1208088"/>
            <a:ext cx="8505825" cy="2384425"/>
          </a:xfrm>
        </p:spPr>
        <p:txBody>
          <a:bodyPr/>
          <a:lstStyle/>
          <a:p>
            <a:pPr marL="0" indent="0" eaLnBrk="1" hangingPunct="1"/>
            <a:endParaRPr lang="fr-CA" sz="2400" b="0">
              <a:solidFill>
                <a:srgbClr val="002060"/>
              </a:solidFill>
              <a:latin typeface="Calibri" charset="0"/>
              <a:ea typeface="ＭＳ Ｐゴシック" charset="0"/>
            </a:endParaRPr>
          </a:p>
          <a:p>
            <a:pPr marL="0" indent="0" eaLnBrk="1" hangingPunct="1">
              <a:buClr>
                <a:srgbClr val="653A71"/>
              </a:buClr>
              <a:buSzPct val="75000"/>
              <a:buFont typeface="Lucida Grande" charset="0"/>
              <a:buChar char="➜"/>
            </a:pPr>
            <a:r>
              <a:rPr lang="fr-CA" sz="2400" b="0">
                <a:solidFill>
                  <a:srgbClr val="002060"/>
                </a:solidFill>
                <a:latin typeface="Calibri" charset="0"/>
                <a:ea typeface="ＭＳ Ｐゴシック" charset="0"/>
              </a:rPr>
              <a:t>Bilan positif de l’utilisation de la grille de suivi systématique </a:t>
            </a:r>
            <a:r>
              <a:rPr lang="fr-CA" sz="2400" b="0" i="1">
                <a:solidFill>
                  <a:srgbClr val="002060"/>
                </a:solidFill>
                <a:latin typeface="Calibri" charset="0"/>
                <a:ea typeface="ＭＳ Ｐゴシック" charset="0"/>
              </a:rPr>
              <a:t>Informations cliniques sur le processus de soins</a:t>
            </a:r>
            <a:r>
              <a:rPr lang="fr-CA" sz="2400" b="0">
                <a:solidFill>
                  <a:srgbClr val="002060"/>
                </a:solidFill>
                <a:latin typeface="Calibri" charset="0"/>
                <a:ea typeface="ＭＳ Ｐゴシック" charset="0"/>
              </a:rPr>
              <a:t>. </a:t>
            </a:r>
          </a:p>
          <a:p>
            <a:pPr marL="0" indent="0" eaLnBrk="1" hangingPunct="1">
              <a:buClr>
                <a:srgbClr val="653A71"/>
              </a:buClr>
              <a:buSzPct val="75000"/>
              <a:buFont typeface="Lucida Grande" charset="0"/>
              <a:buChar char="➜"/>
            </a:pPr>
            <a:r>
              <a:rPr lang="fr-CA" sz="2400" b="0">
                <a:solidFill>
                  <a:srgbClr val="002060"/>
                </a:solidFill>
                <a:latin typeface="Calibri" charset="0"/>
                <a:ea typeface="ＭＳ Ｐゴシック" charset="0"/>
              </a:rPr>
              <a:t>Outil retenu et entériné par les membres de l’équipe et la gestionnaire. </a:t>
            </a:r>
          </a:p>
        </p:txBody>
      </p:sp>
      <p:pic>
        <p:nvPicPr>
          <p:cNvPr id="36868" name="Image 6" descr="Capture d’écran 2014-04-02 à 14.45.4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72213"/>
            <a:ext cx="11795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385888" y="6254750"/>
            <a:ext cx="1189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84175" y="3702050"/>
            <a:ext cx="8255000" cy="1262063"/>
          </a:xfrm>
          <a:prstGeom prst="rect">
            <a:avLst/>
          </a:prstGeom>
          <a:noFill/>
          <a:ln>
            <a:solidFill>
              <a:srgbClr val="653A71"/>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fr-CA" sz="1000" b="1">
              <a:solidFill>
                <a:srgbClr val="002060"/>
              </a:solidFill>
              <a:latin typeface="Calibri" charset="0"/>
              <a:cs typeface="Calibri" charset="0"/>
            </a:endParaRPr>
          </a:p>
          <a:p>
            <a:pPr algn="ctr" eaLnBrk="1" hangingPunct="1"/>
            <a:r>
              <a:rPr lang="fr-CA" sz="2700" b="1">
                <a:solidFill>
                  <a:srgbClr val="002060"/>
                </a:solidFill>
                <a:latin typeface="Calibri" charset="0"/>
                <a:cs typeface="Calibri" charset="0"/>
              </a:rPr>
              <a:t>Prochain défi : Faire de l’utilisation de l’outil un modèle de pratique régional</a:t>
            </a:r>
          </a:p>
          <a:p>
            <a:pPr eaLnBrk="1" hangingPunct="1"/>
            <a:endParaRPr lang="fr-CA" sz="1000" b="1">
              <a:solidFill>
                <a:srgbClr val="002060"/>
              </a:solidFill>
              <a:latin typeface="Calibri" charset="0"/>
              <a:cs typeface="Calibri" charset="0"/>
            </a:endParaRPr>
          </a:p>
        </p:txBody>
      </p:sp>
    </p:spTree>
    <p:extLst>
      <p:ext uri="{BB962C8B-B14F-4D97-AF65-F5344CB8AC3E}">
        <p14:creationId xmlns:p14="http://schemas.microsoft.com/office/powerpoint/2010/main" val="146696527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ppt_qualaxia_sep_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p:cNvSpPr>
            <a:spLocks noChangeArrowheads="1"/>
          </p:cNvSpPr>
          <p:nvPr/>
        </p:nvSpPr>
        <p:spPr bwMode="auto">
          <a:xfrm>
            <a:off x="5330171" y="2590290"/>
            <a:ext cx="3181792" cy="12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lnSpc>
                <a:spcPct val="80000"/>
              </a:lnSpc>
            </a:pPr>
            <a:r>
              <a:rPr lang="fr-FR" sz="4400" dirty="0">
                <a:solidFill>
                  <a:schemeClr val="bg1"/>
                </a:solidFill>
                <a:latin typeface="Calibri" charset="0"/>
              </a:rPr>
              <a:t/>
            </a:r>
            <a:br>
              <a:rPr lang="fr-FR" sz="4400" dirty="0">
                <a:solidFill>
                  <a:schemeClr val="bg1"/>
                </a:solidFill>
                <a:latin typeface="Calibri" charset="0"/>
              </a:rPr>
            </a:br>
            <a:r>
              <a:rPr lang="fr-FR" sz="4400" dirty="0">
                <a:solidFill>
                  <a:schemeClr val="bg1"/>
                </a:solidFill>
                <a:latin typeface="Calibri" charset="0"/>
              </a:rPr>
              <a:t/>
            </a:r>
            <a:br>
              <a:rPr lang="fr-FR" sz="4400" dirty="0">
                <a:solidFill>
                  <a:schemeClr val="bg1"/>
                </a:solidFill>
                <a:latin typeface="Calibri" charset="0"/>
              </a:rPr>
            </a:br>
            <a:r>
              <a:rPr lang="fr-FR" sz="4400" dirty="0">
                <a:solidFill>
                  <a:schemeClr val="bg1"/>
                </a:solidFill>
                <a:latin typeface="Calibri" charset="0"/>
              </a:rPr>
              <a:t/>
            </a:r>
            <a:br>
              <a:rPr lang="fr-FR" sz="4400" dirty="0">
                <a:solidFill>
                  <a:schemeClr val="bg1"/>
                </a:solidFill>
                <a:latin typeface="Calibri" charset="0"/>
              </a:rPr>
            </a:br>
            <a:r>
              <a:rPr lang="fr-FR" sz="4400" dirty="0">
                <a:solidFill>
                  <a:schemeClr val="bg1"/>
                </a:solidFill>
                <a:latin typeface="Calibri" charset="0"/>
              </a:rPr>
              <a:t>	</a:t>
            </a:r>
            <a:r>
              <a:rPr lang="fr-FR" sz="6400" dirty="0">
                <a:solidFill>
                  <a:schemeClr val="bg1"/>
                </a:solidFill>
                <a:latin typeface="Calibri" charset="0"/>
              </a:rPr>
              <a:t>	</a:t>
            </a:r>
            <a:r>
              <a:rPr lang="fr-FR" sz="6400" dirty="0" smtClean="0">
                <a:solidFill>
                  <a:schemeClr val="bg1"/>
                </a:solidFill>
                <a:latin typeface="Calibri" charset="0"/>
              </a:rPr>
              <a:t>MERCI!</a:t>
            </a:r>
            <a:endParaRPr lang="fr-CA" sz="6400" dirty="0">
              <a:solidFill>
                <a:schemeClr val="bg1"/>
              </a:solidFill>
              <a:latin typeface="Calibri" charset="0"/>
            </a:endParaRPr>
          </a:p>
        </p:txBody>
      </p:sp>
    </p:spTree>
    <p:extLst>
      <p:ext uri="{BB962C8B-B14F-4D97-AF65-F5344CB8AC3E}">
        <p14:creationId xmlns:p14="http://schemas.microsoft.com/office/powerpoint/2010/main" val="2156326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pt_qualaxia_sep_blank"/>
          <p:cNvPicPr>
            <a:picLocks noChangeAspect="1" noChangeArrowheads="1"/>
          </p:cNvPicPr>
          <p:nvPr/>
        </p:nvPicPr>
        <p:blipFill>
          <a:blip r:embed="rId3" cstate="print"/>
          <a:srcRect/>
          <a:stretch>
            <a:fillRect/>
          </a:stretch>
        </p:blipFill>
        <p:spPr bwMode="auto">
          <a:xfrm>
            <a:off x="-38100" y="0"/>
            <a:ext cx="9182100" cy="6886576"/>
          </a:xfrm>
          <a:prstGeom prst="rect">
            <a:avLst/>
          </a:prstGeom>
          <a:noFill/>
        </p:spPr>
      </p:pic>
      <p:pic>
        <p:nvPicPr>
          <p:cNvPr id="72706" name="Picture 2" descr="http://img.over-blog.com/300x300/2/24/74/36/belles-images/discussion.jpg"/>
          <p:cNvPicPr>
            <a:picLocks noChangeAspect="1" noChangeArrowheads="1"/>
          </p:cNvPicPr>
          <p:nvPr/>
        </p:nvPicPr>
        <p:blipFill>
          <a:blip r:embed="rId4" cstate="print"/>
          <a:srcRect/>
          <a:stretch>
            <a:fillRect/>
          </a:stretch>
        </p:blipFill>
        <p:spPr bwMode="auto">
          <a:xfrm>
            <a:off x="0" y="1857364"/>
            <a:ext cx="5009711" cy="30842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ZoneTexte 5"/>
          <p:cNvSpPr txBox="1"/>
          <p:nvPr/>
        </p:nvSpPr>
        <p:spPr>
          <a:xfrm>
            <a:off x="5143504" y="2428868"/>
            <a:ext cx="3714776" cy="1446550"/>
          </a:xfrm>
          <a:prstGeom prst="rect">
            <a:avLst/>
          </a:prstGeom>
          <a:noFill/>
        </p:spPr>
        <p:txBody>
          <a:bodyPr wrap="square" rtlCol="0">
            <a:spAutoFit/>
          </a:bodyPr>
          <a:lstStyle/>
          <a:p>
            <a:pPr algn="r"/>
            <a:r>
              <a:rPr lang="fr-CA" sz="4400" dirty="0" smtClean="0">
                <a:solidFill>
                  <a:schemeClr val="bg1"/>
                </a:solidFill>
                <a:latin typeface="Calibri" pitchFamily="34" charset="0"/>
                <a:cs typeface="Calibri" pitchFamily="34" charset="0"/>
              </a:rPr>
              <a:t>MOMENT DE DISCUSSION</a:t>
            </a:r>
            <a:endParaRPr lang="fr-FR" sz="44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939484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pt_qualaxia_sep_blank"/>
          <p:cNvPicPr>
            <a:picLocks noChangeAspect="1" noChangeArrowheads="1"/>
          </p:cNvPicPr>
          <p:nvPr/>
        </p:nvPicPr>
        <p:blipFill>
          <a:blip r:embed="rId2" cstate="print"/>
          <a:srcRect/>
          <a:stretch>
            <a:fillRect/>
          </a:stretch>
        </p:blipFill>
        <p:spPr bwMode="auto">
          <a:xfrm>
            <a:off x="-108520" y="-82595"/>
            <a:ext cx="9289032" cy="6967979"/>
          </a:xfrm>
          <a:prstGeom prst="rect">
            <a:avLst/>
          </a:prstGeom>
          <a:noFill/>
          <a:ln w="9525">
            <a:noFill/>
            <a:miter lim="800000"/>
            <a:headEnd/>
            <a:tailEnd/>
          </a:ln>
        </p:spPr>
      </p:pic>
      <p:sp>
        <p:nvSpPr>
          <p:cNvPr id="8195" name="Rectangle 5"/>
          <p:cNvSpPr>
            <a:spLocks noChangeArrowheads="1"/>
          </p:cNvSpPr>
          <p:nvPr/>
        </p:nvSpPr>
        <p:spPr bwMode="auto">
          <a:xfrm>
            <a:off x="3995936" y="2564904"/>
            <a:ext cx="5545137" cy="2349279"/>
          </a:xfrm>
          <a:prstGeom prst="rect">
            <a:avLst/>
          </a:prstGeom>
          <a:noFill/>
          <a:ln w="9525">
            <a:noFill/>
            <a:miter lim="800000"/>
            <a:headEnd/>
            <a:tailEnd/>
          </a:ln>
        </p:spPr>
        <p:txBody>
          <a:bodyPr anchor="b"/>
          <a:lstStyle/>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36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i="1" dirty="0">
              <a:solidFill>
                <a:schemeClr val="bg1"/>
              </a:solidFill>
              <a:latin typeface="Calibri" pitchFamily="34" charset="0"/>
            </a:endParaRPr>
          </a:p>
        </p:txBody>
      </p:sp>
      <p:sp>
        <p:nvSpPr>
          <p:cNvPr id="10" name="ZoneTexte 9"/>
          <p:cNvSpPr txBox="1"/>
          <p:nvPr/>
        </p:nvSpPr>
        <p:spPr>
          <a:xfrm>
            <a:off x="3995936" y="3563569"/>
            <a:ext cx="4032448" cy="1250342"/>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b="1" dirty="0">
                <a:solidFill>
                  <a:schemeClr val="bg1"/>
                </a:solidFill>
                <a:latin typeface="Calibri" pitchFamily="34" charset="0"/>
              </a:rPr>
              <a:t>	</a:t>
            </a:r>
          </a:p>
          <a:p>
            <a:pPr eaLnBrk="0" hangingPunct="0">
              <a:lnSpc>
                <a:spcPct val="85000"/>
              </a:lnSpc>
              <a:buClr>
                <a:schemeClr val="accent1"/>
              </a:buClr>
              <a:buSzPct val="70000"/>
              <a:buFont typeface="Wingdings" pitchFamily="2" charset="2"/>
              <a:buNone/>
              <a:tabLst>
                <a:tab pos="1790700" algn="l"/>
              </a:tabLst>
            </a:pPr>
            <a:r>
              <a:rPr lang="en-CA" b="1" dirty="0">
                <a:solidFill>
                  <a:schemeClr val="bg1"/>
                </a:solidFill>
                <a:latin typeface="Calibri" pitchFamily="34" charset="0"/>
              </a:rPr>
              <a:t>Pasquale </a:t>
            </a:r>
            <a:r>
              <a:rPr lang="en-CA" b="1" dirty="0" err="1">
                <a:solidFill>
                  <a:schemeClr val="bg1"/>
                </a:solidFill>
                <a:latin typeface="Calibri" pitchFamily="34" charset="0"/>
              </a:rPr>
              <a:t>Roberge</a:t>
            </a:r>
            <a:r>
              <a:rPr lang="en-CA" b="1" dirty="0">
                <a:solidFill>
                  <a:schemeClr val="bg1"/>
                </a:solidFill>
                <a:latin typeface="Calibri" pitchFamily="34" charset="0"/>
              </a:rPr>
              <a:t>, PhD</a:t>
            </a:r>
            <a:r>
              <a:rPr lang="en-CA" b="1" dirty="0" smtClean="0">
                <a:solidFill>
                  <a:schemeClr val="bg1"/>
                </a:solidFill>
                <a:latin typeface="Calibri" pitchFamily="34" charset="0"/>
              </a:rPr>
              <a:t>.</a:t>
            </a:r>
          </a:p>
          <a:p>
            <a:pPr eaLnBrk="0" hangingPunct="0">
              <a:lnSpc>
                <a:spcPct val="85000"/>
              </a:lnSpc>
              <a:buClr>
                <a:schemeClr val="accent1"/>
              </a:buClr>
              <a:buSzPct val="70000"/>
              <a:tabLst>
                <a:tab pos="1790700" algn="l"/>
              </a:tabLst>
            </a:pPr>
            <a:r>
              <a:rPr lang="en-CA" sz="1600" b="1" dirty="0" err="1" smtClean="0">
                <a:solidFill>
                  <a:schemeClr val="bg1"/>
                </a:solidFill>
                <a:latin typeface="Calibri" pitchFamily="34" charset="0"/>
              </a:rPr>
              <a:t>Chercheure</a:t>
            </a:r>
            <a:endParaRPr lang="en-CA" sz="16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sz="1600" b="1" dirty="0" err="1" smtClean="0">
                <a:solidFill>
                  <a:schemeClr val="bg1"/>
                </a:solidFill>
                <a:latin typeface="Calibri" pitchFamily="34" charset="0"/>
              </a:rPr>
              <a:t>pasquale.roberge@Usherbrooke.ca</a:t>
            </a:r>
            <a:endParaRPr lang="en-CA" sz="18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800" b="1" dirty="0" smtClean="0">
              <a:solidFill>
                <a:schemeClr val="bg1"/>
              </a:solidFill>
              <a:latin typeface="Calibri" pitchFamily="34" charset="0"/>
            </a:endParaRPr>
          </a:p>
        </p:txBody>
      </p:sp>
      <p:sp>
        <p:nvSpPr>
          <p:cNvPr id="11" name="ZoneTexte 10"/>
          <p:cNvSpPr txBox="1"/>
          <p:nvPr/>
        </p:nvSpPr>
        <p:spPr>
          <a:xfrm>
            <a:off x="3942280" y="1110013"/>
            <a:ext cx="4415808" cy="1276503"/>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sz="1600" b="1" dirty="0">
                <a:solidFill>
                  <a:schemeClr val="bg1"/>
                </a:solidFill>
                <a:latin typeface="Calibri" pitchFamily="34" charset="0"/>
              </a:rPr>
              <a:t>	</a:t>
            </a:r>
          </a:p>
          <a:p>
            <a:pPr eaLnBrk="0" hangingPunct="0">
              <a:lnSpc>
                <a:spcPct val="85000"/>
              </a:lnSpc>
              <a:buClr>
                <a:schemeClr val="accent1"/>
              </a:buClr>
              <a:buSzPct val="70000"/>
              <a:tabLst>
                <a:tab pos="1790700" algn="l"/>
              </a:tabLst>
            </a:pPr>
            <a:r>
              <a:rPr lang="en-CA" sz="2000" b="1" dirty="0" smtClean="0">
                <a:solidFill>
                  <a:schemeClr val="bg1"/>
                </a:solidFill>
                <a:latin typeface="Calibri" pitchFamily="34" charset="0"/>
              </a:rPr>
              <a:t>Anne-Marie </a:t>
            </a:r>
            <a:r>
              <a:rPr lang="en-CA" sz="2000" b="1" dirty="0" err="1" smtClean="0">
                <a:solidFill>
                  <a:schemeClr val="bg1"/>
                </a:solidFill>
                <a:latin typeface="Calibri" pitchFamily="34" charset="0"/>
              </a:rPr>
              <a:t>Cloutier</a:t>
            </a:r>
            <a:r>
              <a:rPr lang="en-CA" sz="2000" b="1" dirty="0" smtClean="0">
                <a:solidFill>
                  <a:schemeClr val="bg1"/>
                </a:solidFill>
                <a:latin typeface="Calibri" pitchFamily="34" charset="0"/>
              </a:rPr>
              <a:t>, M.Sc.</a:t>
            </a:r>
          </a:p>
          <a:p>
            <a:pPr eaLnBrk="0" hangingPunct="0">
              <a:lnSpc>
                <a:spcPct val="85000"/>
              </a:lnSpc>
              <a:buClr>
                <a:schemeClr val="accent1"/>
              </a:buClr>
              <a:buSzPct val="70000"/>
              <a:buFont typeface="Wingdings" pitchFamily="2" charset="2"/>
              <a:buNone/>
              <a:tabLst>
                <a:tab pos="1790700" algn="l"/>
              </a:tabLst>
            </a:pPr>
            <a:r>
              <a:rPr lang="en-CA" b="1" dirty="0" err="1" smtClean="0">
                <a:solidFill>
                  <a:schemeClr val="bg1"/>
                </a:solidFill>
                <a:latin typeface="Calibri" pitchFamily="34" charset="0"/>
              </a:rPr>
              <a:t>Agente</a:t>
            </a:r>
            <a:r>
              <a:rPr lang="en-CA" b="1" dirty="0" smtClean="0">
                <a:solidFill>
                  <a:schemeClr val="bg1"/>
                </a:solidFill>
                <a:latin typeface="Calibri" pitchFamily="34" charset="0"/>
              </a:rPr>
              <a:t> de </a:t>
            </a:r>
            <a:r>
              <a:rPr lang="en-CA" b="1" dirty="0" err="1" smtClean="0">
                <a:solidFill>
                  <a:schemeClr val="bg1"/>
                </a:solidFill>
                <a:latin typeface="Calibri" pitchFamily="34" charset="0"/>
              </a:rPr>
              <a:t>recherche</a:t>
            </a:r>
            <a:endParaRPr lang="en-CA"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b="1" dirty="0" smtClean="0">
                <a:solidFill>
                  <a:schemeClr val="bg1"/>
                </a:solidFill>
                <a:latin typeface="Calibri" pitchFamily="34" charset="0"/>
              </a:rPr>
              <a:t>anne-marie.cloutier@crchum.qc.ca</a:t>
            </a:r>
          </a:p>
          <a:p>
            <a:pPr eaLnBrk="0" hangingPunct="0">
              <a:lnSpc>
                <a:spcPct val="85000"/>
              </a:lnSpc>
              <a:buClr>
                <a:schemeClr val="accent1"/>
              </a:buClr>
              <a:buSzPct val="70000"/>
              <a:tabLst>
                <a:tab pos="1790700" algn="l"/>
              </a:tabLst>
            </a:pPr>
            <a:r>
              <a:rPr lang="en-CA" b="1" dirty="0" smtClean="0">
                <a:solidFill>
                  <a:schemeClr val="bg1"/>
                </a:solidFill>
                <a:latin typeface="Calibri" pitchFamily="34" charset="0"/>
              </a:rPr>
              <a:t>514.890.8000 poste 31540</a:t>
            </a:r>
          </a:p>
        </p:txBody>
      </p:sp>
      <p:sp>
        <p:nvSpPr>
          <p:cNvPr id="12" name="ZoneTexte 11"/>
          <p:cNvSpPr txBox="1"/>
          <p:nvPr/>
        </p:nvSpPr>
        <p:spPr>
          <a:xfrm>
            <a:off x="3995936" y="2464632"/>
            <a:ext cx="3168352" cy="1270989"/>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sz="1600" b="1" dirty="0">
                <a:solidFill>
                  <a:schemeClr val="bg1"/>
                </a:solidFill>
                <a:latin typeface="Calibri" pitchFamily="34" charset="0"/>
              </a:rPr>
              <a:t>	</a:t>
            </a:r>
          </a:p>
          <a:p>
            <a:pPr eaLnBrk="0" hangingPunct="0">
              <a:lnSpc>
                <a:spcPct val="85000"/>
              </a:lnSpc>
              <a:buClr>
                <a:schemeClr val="accent1"/>
              </a:buClr>
              <a:buSzPct val="70000"/>
              <a:tabLst>
                <a:tab pos="1790700" algn="l"/>
              </a:tabLst>
            </a:pPr>
            <a:r>
              <a:rPr lang="en-CA" b="1" dirty="0" smtClean="0">
                <a:solidFill>
                  <a:schemeClr val="bg1"/>
                </a:solidFill>
                <a:latin typeface="Calibri" pitchFamily="34" charset="0"/>
              </a:rPr>
              <a:t>Louise Fournier, </a:t>
            </a:r>
            <a:r>
              <a:rPr lang="en-CA" b="1" dirty="0" err="1" smtClean="0">
                <a:solidFill>
                  <a:schemeClr val="bg1"/>
                </a:solidFill>
                <a:latin typeface="Calibri" pitchFamily="34" charset="0"/>
              </a:rPr>
              <a:t>Ph.D</a:t>
            </a:r>
            <a:endParaRPr lang="en-CA"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sz="1600" b="1" dirty="0" err="1" smtClean="0">
                <a:solidFill>
                  <a:schemeClr val="bg1"/>
                </a:solidFill>
                <a:latin typeface="Calibri" pitchFamily="34" charset="0"/>
              </a:rPr>
              <a:t>Chercheure</a:t>
            </a:r>
            <a:endParaRPr lang="en-CA" sz="16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sz="1600" b="1" dirty="0" smtClean="0">
                <a:solidFill>
                  <a:schemeClr val="bg1"/>
                </a:solidFill>
                <a:latin typeface="Calibri" pitchFamily="34" charset="0"/>
              </a:rPr>
              <a:t>louise.fournier@umontreal.ca</a:t>
            </a:r>
          </a:p>
          <a:p>
            <a:pPr eaLnBrk="0" hangingPunct="0">
              <a:lnSpc>
                <a:spcPct val="85000"/>
              </a:lnSpc>
              <a:buClr>
                <a:schemeClr val="accent1"/>
              </a:buClr>
              <a:buSzPct val="70000"/>
              <a:tabLst>
                <a:tab pos="1790700" algn="l"/>
              </a:tabLst>
            </a:pPr>
            <a:endParaRPr lang="en-CA" sz="12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200" b="1" dirty="0" smtClean="0">
              <a:solidFill>
                <a:schemeClr val="bg1"/>
              </a:solidFill>
              <a:latin typeface="Calibri" pitchFamily="34" charset="0"/>
            </a:endParaRPr>
          </a:p>
        </p:txBody>
      </p:sp>
      <p:pic>
        <p:nvPicPr>
          <p:cNvPr id="15362" name="Picture 2" descr="http://tel-pro.fr/sri/images/touche_verte_arobas.jpg"/>
          <p:cNvPicPr>
            <a:picLocks noChangeAspect="1" noChangeArrowheads="1"/>
          </p:cNvPicPr>
          <p:nvPr/>
        </p:nvPicPr>
        <p:blipFill>
          <a:blip r:embed="rId3" cstate="print"/>
          <a:srcRect/>
          <a:stretch>
            <a:fillRect/>
          </a:stretch>
        </p:blipFill>
        <p:spPr bwMode="auto">
          <a:xfrm>
            <a:off x="-324544" y="1484784"/>
            <a:ext cx="3312368" cy="27363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a:spLocks noGrp="1" noChangeArrowheads="1"/>
          </p:cNvSpPr>
          <p:nvPr>
            <p:ph type="sldNum" sz="quarter" idx="12"/>
          </p:nvPr>
        </p:nvSpPr>
        <p:spPr>
          <a:xfrm>
            <a:off x="8388424" y="6248400"/>
            <a:ext cx="504056" cy="420960"/>
          </a:xfrm>
          <a:noFill/>
        </p:spPr>
        <p:txBody>
          <a:bodyPr/>
          <a:lstStyle/>
          <a:p>
            <a:pPr algn="ctr"/>
            <a:fld id="{2C6DEF2A-1410-4D0C-B285-663FE90024BA}" type="slidenum">
              <a:rPr lang="fr-CA" b="1" smtClean="0"/>
              <a:pPr algn="ctr"/>
              <a:t>36</a:t>
            </a:fld>
            <a:endParaRPr lang="fr-CA" b="1" dirty="0" smtClean="0"/>
          </a:p>
        </p:txBody>
      </p:sp>
      <p:sp>
        <p:nvSpPr>
          <p:cNvPr id="13" name="ZoneTexte 12"/>
          <p:cNvSpPr txBox="1"/>
          <p:nvPr/>
        </p:nvSpPr>
        <p:spPr>
          <a:xfrm>
            <a:off x="3994426" y="4693983"/>
            <a:ext cx="4415808" cy="961802"/>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sz="1600" b="1" dirty="0">
                <a:solidFill>
                  <a:schemeClr val="bg1"/>
                </a:solidFill>
                <a:latin typeface="Calibri" pitchFamily="34" charset="0"/>
              </a:rPr>
              <a:t>	</a:t>
            </a:r>
          </a:p>
          <a:p>
            <a:pPr eaLnBrk="0" hangingPunct="0">
              <a:lnSpc>
                <a:spcPct val="85000"/>
              </a:lnSpc>
              <a:buClr>
                <a:schemeClr val="accent1"/>
              </a:buClr>
              <a:buSzPct val="70000"/>
              <a:tabLst>
                <a:tab pos="1790700" algn="l"/>
              </a:tabLst>
            </a:pPr>
            <a:r>
              <a:rPr lang="en-CA" b="1" dirty="0" smtClean="0">
                <a:solidFill>
                  <a:schemeClr val="bg1"/>
                </a:solidFill>
                <a:latin typeface="Calibri" pitchFamily="34" charset="0"/>
              </a:rPr>
              <a:t>Hélène </a:t>
            </a:r>
            <a:r>
              <a:rPr lang="en-CA" b="1" dirty="0" err="1" smtClean="0">
                <a:solidFill>
                  <a:schemeClr val="bg1"/>
                </a:solidFill>
                <a:latin typeface="Calibri" pitchFamily="34" charset="0"/>
              </a:rPr>
              <a:t>Brouillet</a:t>
            </a:r>
            <a:r>
              <a:rPr lang="en-CA" b="1" dirty="0" smtClean="0">
                <a:solidFill>
                  <a:schemeClr val="bg1"/>
                </a:solidFill>
                <a:latin typeface="Calibri" pitchFamily="34" charset="0"/>
              </a:rPr>
              <a:t>, M.Ps.</a:t>
            </a:r>
          </a:p>
          <a:p>
            <a:pPr eaLnBrk="0" hangingPunct="0">
              <a:lnSpc>
                <a:spcPct val="85000"/>
              </a:lnSpc>
              <a:buClr>
                <a:schemeClr val="accent1"/>
              </a:buClr>
              <a:buSzPct val="70000"/>
              <a:buFont typeface="Wingdings" pitchFamily="2" charset="2"/>
              <a:buNone/>
              <a:tabLst>
                <a:tab pos="1790700" algn="l"/>
              </a:tabLst>
            </a:pPr>
            <a:r>
              <a:rPr lang="en-CA" sz="1600" b="1" dirty="0" err="1" smtClean="0">
                <a:solidFill>
                  <a:schemeClr val="bg1"/>
                </a:solidFill>
                <a:latin typeface="Calibri" pitchFamily="34" charset="0"/>
              </a:rPr>
              <a:t>Courtière</a:t>
            </a:r>
            <a:r>
              <a:rPr lang="en-CA" sz="1600" b="1" dirty="0" smtClean="0">
                <a:solidFill>
                  <a:schemeClr val="bg1"/>
                </a:solidFill>
                <a:latin typeface="Calibri" pitchFamily="34" charset="0"/>
              </a:rPr>
              <a:t> de </a:t>
            </a:r>
            <a:r>
              <a:rPr lang="en-CA" sz="1600" b="1" dirty="0" err="1" smtClean="0">
                <a:solidFill>
                  <a:schemeClr val="bg1"/>
                </a:solidFill>
                <a:latin typeface="Calibri" pitchFamily="34" charset="0"/>
              </a:rPr>
              <a:t>connaissances</a:t>
            </a:r>
            <a:endParaRPr lang="en-CA" sz="16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sz="1600" b="1" dirty="0" err="1" smtClean="0">
                <a:solidFill>
                  <a:schemeClr val="bg1"/>
                </a:solidFill>
                <a:latin typeface="Calibri" pitchFamily="34" charset="0"/>
              </a:rPr>
              <a:t>helene.brouillet@inspq.qc.ca</a:t>
            </a:r>
            <a:endParaRPr lang="en-CA" sz="1600" b="1" dirty="0" smtClean="0">
              <a:solidFill>
                <a:schemeClr val="bg1"/>
              </a:solidFill>
              <a:latin typeface="Calibri" pitchFamily="34" charset="0"/>
            </a:endParaRPr>
          </a:p>
        </p:txBody>
      </p:sp>
    </p:spTree>
    <p:extLst>
      <p:ext uri="{BB962C8B-B14F-4D97-AF65-F5344CB8AC3E}">
        <p14:creationId xmlns:p14="http://schemas.microsoft.com/office/powerpoint/2010/main" val="2282105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Outils d’évaluation clinique</a:t>
            </a:r>
            <a:endParaRPr lang="fr-FR" dirty="0"/>
          </a:p>
        </p:txBody>
      </p:sp>
      <p:sp>
        <p:nvSpPr>
          <p:cNvPr id="12" name="Organigramme : Alternative 11"/>
          <p:cNvSpPr/>
          <p:nvPr>
            <p:custDataLst>
              <p:tags r:id="rId1"/>
            </p:custDataLst>
          </p:nvPr>
        </p:nvSpPr>
        <p:spPr bwMode="auto">
          <a:xfrm>
            <a:off x="149402" y="5116657"/>
            <a:ext cx="8721466" cy="718154"/>
          </a:xfrm>
          <a:prstGeom prst="flowChartAlternateProcess">
            <a:avLst/>
          </a:prstGeom>
          <a:noFill/>
          <a:ln w="38100" cap="flat" cmpd="sng" algn="ctr">
            <a:solidFill>
              <a:srgbClr val="653A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A" sz="1500" b="1" i="0" u="none" strike="noStrike" cap="none" normalizeH="0" baseline="0" dirty="0" smtClean="0">
                <a:ln>
                  <a:noFill/>
                </a:ln>
                <a:solidFill>
                  <a:srgbClr val="653A71"/>
                </a:solidFill>
                <a:effectLst/>
                <a:latin typeface="+mj-lt"/>
                <a:ea typeface="ＭＳ Ｐゴシック" pitchFamily="1" charset="-128"/>
                <a:cs typeface="Calibri" pitchFamily="34" charset="0"/>
              </a:rPr>
              <a:t>PHQ-9 </a:t>
            </a:r>
            <a:r>
              <a:rPr kumimoji="0" lang="fr-CA" sz="1500" i="0" u="none" strike="noStrike" cap="none" normalizeH="0" baseline="0" dirty="0" smtClean="0">
                <a:ln>
                  <a:noFill/>
                </a:ln>
                <a:solidFill>
                  <a:srgbClr val="653A71"/>
                </a:solidFill>
                <a:effectLst/>
                <a:latin typeface="+mj-lt"/>
                <a:ea typeface="ＭＳ Ｐゴシック" pitchFamily="1" charset="-128"/>
                <a:cs typeface="Calibri" pitchFamily="34" charset="0"/>
              </a:rPr>
              <a:t>et </a:t>
            </a:r>
            <a:r>
              <a:rPr kumimoji="0" lang="fr-CA" sz="1500" b="1" i="0" u="none" strike="noStrike" cap="none" normalizeH="0" baseline="0" dirty="0" smtClean="0">
                <a:ln>
                  <a:noFill/>
                </a:ln>
                <a:solidFill>
                  <a:srgbClr val="653A71"/>
                </a:solidFill>
                <a:effectLst/>
                <a:latin typeface="+mj-lt"/>
                <a:ea typeface="ＭＳ Ｐゴシック" pitchFamily="1" charset="-128"/>
                <a:cs typeface="Calibri" pitchFamily="34" charset="0"/>
              </a:rPr>
              <a:t>GAD-7</a:t>
            </a:r>
            <a:r>
              <a:rPr kumimoji="0" lang="fr-CA" sz="1500" b="1" i="0" u="none" strike="noStrike" cap="none" normalizeH="0" dirty="0" smtClean="0">
                <a:ln>
                  <a:noFill/>
                </a:ln>
                <a:solidFill>
                  <a:srgbClr val="653A71"/>
                </a:solidFill>
                <a:effectLst/>
                <a:latin typeface="+mj-lt"/>
                <a:ea typeface="ＭＳ Ｐゴシック" pitchFamily="1" charset="-128"/>
                <a:cs typeface="Calibri" pitchFamily="34" charset="0"/>
              </a:rPr>
              <a:t> </a:t>
            </a:r>
            <a:r>
              <a:rPr kumimoji="0" lang="fr-CA" sz="1500" i="0" u="none" strike="noStrike" cap="none" normalizeH="0" dirty="0" smtClean="0">
                <a:ln>
                  <a:noFill/>
                </a:ln>
                <a:solidFill>
                  <a:srgbClr val="653A71"/>
                </a:solidFill>
                <a:effectLst/>
                <a:latin typeface="+mj-lt"/>
                <a:ea typeface="ＭＳ Ｐゴシック" pitchFamily="1" charset="-128"/>
                <a:cs typeface="Calibri" pitchFamily="34" charset="0"/>
              </a:rPr>
              <a:t>sont</a:t>
            </a:r>
            <a:r>
              <a:rPr kumimoji="0" lang="fr-CA" sz="1500" i="0" u="none" strike="noStrike" cap="none" normalizeH="0" baseline="0" dirty="0" smtClean="0">
                <a:ln>
                  <a:noFill/>
                </a:ln>
                <a:solidFill>
                  <a:srgbClr val="653A71"/>
                </a:solidFill>
                <a:effectLst/>
                <a:latin typeface="+mj-lt"/>
                <a:ea typeface="ＭＳ Ｐゴシック" pitchFamily="1" charset="-128"/>
                <a:cs typeface="Calibri" pitchFamily="34" charset="0"/>
              </a:rPr>
              <a:t> disponibles en plusieurs langues</a:t>
            </a:r>
            <a:r>
              <a:rPr kumimoji="0" lang="fr-CA" sz="1500" i="0" u="none" strike="noStrike" cap="none" normalizeH="0" dirty="0" smtClean="0">
                <a:ln>
                  <a:noFill/>
                </a:ln>
                <a:solidFill>
                  <a:srgbClr val="653A71"/>
                </a:solidFill>
                <a:effectLst/>
                <a:latin typeface="+mj-lt"/>
                <a:ea typeface="ＭＳ Ｐゴシック" pitchFamily="1" charset="-128"/>
                <a:cs typeface="Calibri" pitchFamily="34" charset="0"/>
              </a:rPr>
              <a:t> (</a:t>
            </a:r>
            <a:r>
              <a:rPr lang="fr-CA" sz="1500" baseline="0" dirty="0" smtClean="0">
                <a:solidFill>
                  <a:srgbClr val="653A71"/>
                </a:solidFill>
                <a:latin typeface="+mj-lt"/>
                <a:ea typeface="ＭＳ Ｐゴシック" pitchFamily="1" charset="-128"/>
                <a:cs typeface="Calibri" pitchFamily="34" charset="0"/>
                <a:hlinkClick r:id="rId6"/>
              </a:rPr>
              <a:t>www.phqscreeners.com</a:t>
            </a:r>
            <a:r>
              <a:rPr lang="fr-CA" sz="1500" baseline="0" dirty="0" smtClean="0">
                <a:solidFill>
                  <a:srgbClr val="653A71"/>
                </a:solidFill>
                <a:latin typeface="+mj-lt"/>
                <a:ea typeface="ＭＳ Ｐゴシック" pitchFamily="1" charset="-128"/>
                <a:cs typeface="Calibri" pitchFamily="34" charset="0"/>
              </a:rPr>
              <a:t>)</a:t>
            </a:r>
            <a:endParaRPr lang="fr-CA" sz="1500" dirty="0" smtClean="0">
              <a:solidFill>
                <a:srgbClr val="653A71"/>
              </a:solidFill>
              <a:latin typeface="+mj-lt"/>
              <a:ea typeface="ＭＳ Ｐゴシック" pitchFamily="1" charset="-128"/>
              <a:cs typeface="Calibri" pitchFamily="34" charset="0"/>
            </a:endParaRPr>
          </a:p>
          <a:p>
            <a:pPr algn="ctr" defTabSz="914400" eaLnBrk="0" fontAlgn="base" hangingPunct="0">
              <a:spcBef>
                <a:spcPct val="0"/>
              </a:spcBef>
              <a:spcAft>
                <a:spcPct val="0"/>
              </a:spcAft>
            </a:pPr>
            <a:r>
              <a:rPr lang="fr-CA" sz="1500" b="1" dirty="0" err="1" smtClean="0">
                <a:solidFill>
                  <a:srgbClr val="653A71"/>
                </a:solidFill>
                <a:latin typeface="+mj-lt"/>
                <a:ea typeface="ＭＳ Ｐゴシック" pitchFamily="1" charset="-128"/>
                <a:cs typeface="Calibri" pitchFamily="34" charset="0"/>
              </a:rPr>
              <a:t>Sheehan</a:t>
            </a:r>
            <a:r>
              <a:rPr lang="fr-CA" sz="1500" dirty="0" smtClean="0">
                <a:solidFill>
                  <a:srgbClr val="653A71"/>
                </a:solidFill>
                <a:latin typeface="+mj-lt"/>
                <a:ea typeface="ＭＳ Ｐゴシック" pitchFamily="1" charset="-128"/>
                <a:cs typeface="Calibri" pitchFamily="34" charset="0"/>
              </a:rPr>
              <a:t> est disponible dans le protocole de soins de la dépression (</a:t>
            </a:r>
            <a:r>
              <a:rPr lang="fr-CA" sz="1500" dirty="0" err="1" smtClean="0">
                <a:solidFill>
                  <a:srgbClr val="653A71"/>
                </a:solidFill>
                <a:latin typeface="+mj-lt"/>
                <a:ea typeface="ＭＳ Ｐゴシック" pitchFamily="1" charset="-128"/>
                <a:cs typeface="Calibri" pitchFamily="34" charset="0"/>
              </a:rPr>
              <a:t>www.qualaxia.org</a:t>
            </a:r>
            <a:r>
              <a:rPr lang="fr-CA" sz="1500" dirty="0">
                <a:solidFill>
                  <a:srgbClr val="653A71"/>
                </a:solidFill>
                <a:latin typeface="+mj-lt"/>
                <a:ea typeface="ＭＳ Ｐゴシック" pitchFamily="1" charset="-128"/>
                <a:cs typeface="Calibri" pitchFamily="34" charset="0"/>
              </a:rPr>
              <a:t>/ms/</a:t>
            </a:r>
            <a:r>
              <a:rPr lang="fr-CA" sz="1500" dirty="0" smtClean="0">
                <a:solidFill>
                  <a:srgbClr val="653A71"/>
                </a:solidFill>
                <a:latin typeface="+mj-lt"/>
                <a:ea typeface="ＭＳ Ｐゴシック" pitchFamily="1" charset="-128"/>
                <a:cs typeface="Calibri" pitchFamily="34" charset="0"/>
              </a:rPr>
              <a:t>jalons)</a:t>
            </a:r>
            <a:endParaRPr kumimoji="0" lang="fr-CA" sz="1500" i="0" u="none" strike="noStrike" cap="none" normalizeH="0" baseline="0" dirty="0" smtClean="0">
              <a:ln>
                <a:noFill/>
              </a:ln>
              <a:solidFill>
                <a:srgbClr val="653A71"/>
              </a:solidFill>
              <a:effectLst/>
              <a:latin typeface="+mj-lt"/>
              <a:ea typeface="ＭＳ Ｐゴシック" pitchFamily="1" charset="-128"/>
              <a:cs typeface="Calibri" pitchFamily="34" charset="0"/>
            </a:endParaRPr>
          </a:p>
        </p:txBody>
      </p:sp>
      <p:pic>
        <p:nvPicPr>
          <p:cNvPr id="17" name="Picture 2" descr="http://www.motoservices.com/blog/wp-content/gallery/caro-passe-le-permis/evaluation-permis-moto-2667.jpg"/>
          <p:cNvPicPr>
            <a:picLocks noChangeArrowheads="1"/>
          </p:cNvPicPr>
          <p:nvPr>
            <p:custDataLst>
              <p:tags r:id="rId2"/>
            </p:custDataLst>
          </p:nvPr>
        </p:nvPicPr>
        <p:blipFill>
          <a:blip r:embed="rId7" cstate="print"/>
          <a:srcRect/>
          <a:stretch>
            <a:fillRect/>
          </a:stretch>
        </p:blipFill>
        <p:spPr bwMode="auto">
          <a:xfrm>
            <a:off x="7404494" y="-26987"/>
            <a:ext cx="1799999" cy="1370970"/>
          </a:xfrm>
          <a:prstGeom prst="rect">
            <a:avLst/>
          </a:prstGeom>
          <a:noFill/>
          <a:ln w="9525">
            <a:noFill/>
            <a:miter lim="800000"/>
            <a:headEnd/>
            <a:tailEnd/>
          </a:ln>
        </p:spPr>
      </p:pic>
      <p:pic>
        <p:nvPicPr>
          <p:cNvPr id="6" name="Image 5" descr="Sheehan.png"/>
          <p:cNvPicPr>
            <a:picLocks/>
          </p:cNvPicPr>
          <p:nvPr/>
        </p:nvPicPr>
        <p:blipFill>
          <a:blip r:embed="rId8">
            <a:extLst>
              <a:ext uri="{28A0092B-C50C-407E-A947-70E740481C1C}">
                <a14:useLocalDpi xmlns:a14="http://schemas.microsoft.com/office/drawing/2010/main" val="0"/>
              </a:ext>
            </a:extLst>
          </a:blip>
          <a:stretch>
            <a:fillRect/>
          </a:stretch>
        </p:blipFill>
        <p:spPr>
          <a:xfrm>
            <a:off x="6183456" y="1683355"/>
            <a:ext cx="2519995" cy="3239998"/>
          </a:xfrm>
          <a:prstGeom prst="rect">
            <a:avLst/>
          </a:prstGeom>
        </p:spPr>
      </p:pic>
      <p:pic>
        <p:nvPicPr>
          <p:cNvPr id="5" name="Image 4" descr="GAD7.png"/>
          <p:cNvPicPr>
            <a:picLocks/>
          </p:cNvPicPr>
          <p:nvPr/>
        </p:nvPicPr>
        <p:blipFill rotWithShape="1">
          <a:blip r:embed="rId9">
            <a:extLst>
              <a:ext uri="{28A0092B-C50C-407E-A947-70E740481C1C}">
                <a14:useLocalDpi xmlns:a14="http://schemas.microsoft.com/office/drawing/2010/main" val="0"/>
              </a:ext>
            </a:extLst>
          </a:blip>
          <a:srcRect b="1945"/>
          <a:stretch/>
        </p:blipFill>
        <p:spPr>
          <a:xfrm>
            <a:off x="3272960" y="1567891"/>
            <a:ext cx="2520000" cy="3239997"/>
          </a:xfrm>
          <a:prstGeom prst="rect">
            <a:avLst/>
          </a:prstGeom>
        </p:spPr>
      </p:pic>
      <p:pic>
        <p:nvPicPr>
          <p:cNvPr id="9" name="Espace réservé du contenu 8" descr="phq9.jpg"/>
          <p:cNvPicPr>
            <a:picLocks noGrp="1"/>
          </p:cNvPicPr>
          <p:nvPr>
            <p:ph idx="4294967295"/>
            <p:custDataLst>
              <p:tags r:id="rId3"/>
            </p:custDataLst>
          </p:nvPr>
        </p:nvPicPr>
        <p:blipFill rotWithShape="1">
          <a:blip r:embed="rId10" cstate="print"/>
          <a:srcRect l="-384" r="392"/>
          <a:stretch/>
        </p:blipFill>
        <p:spPr>
          <a:xfrm>
            <a:off x="376855" y="1282990"/>
            <a:ext cx="2520002" cy="3239999"/>
          </a:xfrm>
        </p:spPr>
      </p:pic>
    </p:spTree>
    <p:extLst>
      <p:ext uri="{BB962C8B-B14F-4D97-AF65-F5344CB8AC3E}">
        <p14:creationId xmlns:p14="http://schemas.microsoft.com/office/powerpoint/2010/main" val="326723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5536" y="154450"/>
            <a:ext cx="7734101" cy="875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1" latinLnBrk="0" hangingPunct="1">
              <a:lnSpc>
                <a:spcPct val="100000"/>
              </a:lnSpc>
              <a:buClrTx/>
              <a:buSzTx/>
              <a:buFontTx/>
              <a:buNone/>
              <a:tabLst/>
              <a:defRPr/>
            </a:pPr>
            <a:r>
              <a:rPr lang="fr-FR" sz="3600" b="1" dirty="0" smtClean="0">
                <a:solidFill>
                  <a:srgbClr val="653A71"/>
                </a:solidFill>
                <a:latin typeface="+mj-lt"/>
                <a:ea typeface="+mj-ea"/>
                <a:cs typeface="+mj-cs"/>
              </a:rPr>
              <a:t> Mise en contexte</a:t>
            </a:r>
          </a:p>
        </p:txBody>
      </p:sp>
      <p:sp>
        <p:nvSpPr>
          <p:cNvPr id="6" name="Espace réservé du contenu 5"/>
          <p:cNvSpPr>
            <a:spLocks noGrp="1"/>
          </p:cNvSpPr>
          <p:nvPr>
            <p:ph idx="1"/>
          </p:nvPr>
        </p:nvSpPr>
        <p:spPr>
          <a:xfrm>
            <a:off x="211644" y="1161457"/>
            <a:ext cx="8542737" cy="4721006"/>
          </a:xfrm>
        </p:spPr>
        <p:txBody>
          <a:bodyPr/>
          <a:lstStyle/>
          <a:p>
            <a:pPr marL="457200" lvl="0" indent="-457200">
              <a:buClr>
                <a:srgbClr val="653A71"/>
              </a:buClr>
              <a:buSzPct val="75000"/>
              <a:buFont typeface="Lucida Grande"/>
              <a:buChar char="➜"/>
            </a:pPr>
            <a:r>
              <a:rPr lang="fr-CA" sz="2200" b="0" dirty="0" smtClean="0">
                <a:solidFill>
                  <a:srgbClr val="002060"/>
                </a:solidFill>
                <a:latin typeface="Calibri"/>
                <a:cs typeface="Calibri"/>
              </a:rPr>
              <a:t>Près d’une </a:t>
            </a:r>
            <a:r>
              <a:rPr lang="fr-CA" sz="2200" b="0" dirty="0">
                <a:solidFill>
                  <a:srgbClr val="002060"/>
                </a:solidFill>
                <a:latin typeface="Calibri"/>
                <a:cs typeface="Calibri"/>
              </a:rPr>
              <a:t>personne sur quatre souffrant d’un trouble anxieux ou </a:t>
            </a:r>
            <a:r>
              <a:rPr lang="fr-CA" sz="2200" b="0" dirty="0" smtClean="0">
                <a:solidFill>
                  <a:srgbClr val="002060"/>
                </a:solidFill>
                <a:latin typeface="Calibri"/>
                <a:cs typeface="Calibri"/>
              </a:rPr>
              <a:t>dépressif </a:t>
            </a:r>
            <a:r>
              <a:rPr lang="fr-CA" sz="2200" b="0" dirty="0">
                <a:solidFill>
                  <a:srgbClr val="002060"/>
                </a:solidFill>
                <a:latin typeface="Calibri"/>
                <a:cs typeface="Calibri"/>
              </a:rPr>
              <a:t>reçoit des soins qui correspondent aux recommandations des </a:t>
            </a:r>
            <a:r>
              <a:rPr lang="fr-CA" sz="2200" b="0" dirty="0" smtClean="0">
                <a:solidFill>
                  <a:srgbClr val="002060"/>
                </a:solidFill>
                <a:latin typeface="Calibri"/>
                <a:cs typeface="Calibri"/>
              </a:rPr>
              <a:t>guides de pratique clinique</a:t>
            </a:r>
            <a:r>
              <a:rPr lang="fr-CA" sz="2200" b="0" baseline="30000" dirty="0" smtClean="0">
                <a:solidFill>
                  <a:srgbClr val="002060"/>
                </a:solidFill>
                <a:latin typeface="Calibri"/>
                <a:cs typeface="Calibri"/>
              </a:rPr>
              <a:t>1,2</a:t>
            </a:r>
            <a:r>
              <a:rPr lang="fr-CA" sz="2200" b="0" dirty="0" smtClean="0">
                <a:solidFill>
                  <a:srgbClr val="002060"/>
                </a:solidFill>
                <a:latin typeface="Calibri"/>
                <a:cs typeface="Calibri"/>
              </a:rPr>
              <a:t>.</a:t>
            </a:r>
          </a:p>
          <a:p>
            <a:pPr marL="0" lvl="0" indent="0">
              <a:buClr>
                <a:srgbClr val="653A71"/>
              </a:buClr>
              <a:buSzPct val="75000"/>
            </a:pPr>
            <a:endParaRPr lang="fr-CA" sz="800" b="0" dirty="0" smtClean="0">
              <a:solidFill>
                <a:srgbClr val="002060"/>
              </a:solidFill>
              <a:latin typeface="Calibri"/>
              <a:cs typeface="Calibri"/>
            </a:endParaRPr>
          </a:p>
          <a:p>
            <a:pPr marL="457200" lvl="0" indent="-457200">
              <a:buClr>
                <a:srgbClr val="653A71"/>
              </a:buClr>
              <a:buSzPct val="75000"/>
              <a:buFont typeface="Lucida Grande"/>
              <a:buChar char="➜"/>
            </a:pPr>
            <a:r>
              <a:rPr lang="fr-CA" sz="2200" b="0" dirty="0" smtClean="0">
                <a:solidFill>
                  <a:srgbClr val="002060"/>
                </a:solidFill>
                <a:latin typeface="Calibri"/>
                <a:cs typeface="Calibri"/>
              </a:rPr>
              <a:t>L’implantation </a:t>
            </a:r>
            <a:r>
              <a:rPr lang="fr-CA" sz="2200" b="0" dirty="0">
                <a:solidFill>
                  <a:srgbClr val="002060"/>
                </a:solidFill>
                <a:latin typeface="Calibri"/>
                <a:cs typeface="Calibri"/>
              </a:rPr>
              <a:t>de </a:t>
            </a:r>
            <a:r>
              <a:rPr lang="fr-CA" sz="2200" dirty="0">
                <a:solidFill>
                  <a:srgbClr val="002060"/>
                </a:solidFill>
                <a:latin typeface="Calibri"/>
                <a:cs typeface="Calibri"/>
              </a:rPr>
              <a:t>stratégies d’interventions complexes </a:t>
            </a:r>
            <a:r>
              <a:rPr lang="fr-CA" sz="2200" b="0" dirty="0" smtClean="0">
                <a:solidFill>
                  <a:srgbClr val="002060"/>
                </a:solidFill>
                <a:latin typeface="Calibri"/>
                <a:cs typeface="Calibri"/>
              </a:rPr>
              <a:t>permet d’améliorer la qualité des soins et l’état de santé des patients de </a:t>
            </a:r>
            <a:r>
              <a:rPr lang="fr-CA" sz="2200" b="0" dirty="0">
                <a:solidFill>
                  <a:srgbClr val="002060"/>
                </a:solidFill>
                <a:latin typeface="Calibri"/>
                <a:cs typeface="Calibri"/>
              </a:rPr>
              <a:t>1</a:t>
            </a:r>
            <a:r>
              <a:rPr lang="fr-CA" sz="2200" b="0" baseline="30000" dirty="0">
                <a:solidFill>
                  <a:srgbClr val="002060"/>
                </a:solidFill>
                <a:latin typeface="Calibri"/>
                <a:cs typeface="Calibri"/>
              </a:rPr>
              <a:t>ère</a:t>
            </a:r>
            <a:r>
              <a:rPr lang="fr-CA" sz="2200" b="0" dirty="0">
                <a:solidFill>
                  <a:srgbClr val="002060"/>
                </a:solidFill>
                <a:latin typeface="Calibri"/>
                <a:cs typeface="Calibri"/>
              </a:rPr>
              <a:t> </a:t>
            </a:r>
            <a:r>
              <a:rPr lang="fr-CA" sz="2200" b="0" dirty="0" smtClean="0">
                <a:solidFill>
                  <a:srgbClr val="002060"/>
                </a:solidFill>
                <a:latin typeface="Calibri"/>
                <a:cs typeface="Calibri"/>
              </a:rPr>
              <a:t>ligne. </a:t>
            </a:r>
          </a:p>
          <a:p>
            <a:pPr marL="0" lvl="0" indent="0">
              <a:buClr>
                <a:srgbClr val="653A71"/>
              </a:buClr>
              <a:buSzPct val="75000"/>
            </a:pPr>
            <a:endParaRPr lang="fr-CA" sz="800" b="0" dirty="0" smtClean="0">
              <a:solidFill>
                <a:srgbClr val="002060"/>
              </a:solidFill>
              <a:latin typeface="Calibri"/>
              <a:cs typeface="Calibri"/>
            </a:endParaRPr>
          </a:p>
          <a:p>
            <a:pPr marL="457200" indent="-457200">
              <a:buClr>
                <a:srgbClr val="653A71"/>
              </a:buClr>
              <a:buSzPct val="75000"/>
              <a:buFont typeface="Lucida Grande"/>
              <a:buChar char="➜"/>
            </a:pPr>
            <a:r>
              <a:rPr lang="fr-CA" sz="2200" b="0" dirty="0" smtClean="0">
                <a:solidFill>
                  <a:srgbClr val="002060"/>
                </a:solidFill>
                <a:latin typeface="Calibri" pitchFamily="34" charset="0"/>
                <a:cs typeface="Calibri" pitchFamily="34" charset="0"/>
              </a:rPr>
              <a:t>Le modèle de gestion des maladies chroniques (MGMC) offre un </a:t>
            </a:r>
            <a:r>
              <a:rPr lang="fr-CA" sz="2200" dirty="0" smtClean="0">
                <a:solidFill>
                  <a:srgbClr val="002060"/>
                </a:solidFill>
                <a:latin typeface="Calibri" pitchFamily="34" charset="0"/>
                <a:cs typeface="Calibri" pitchFamily="34" charset="0"/>
              </a:rPr>
              <a:t>cadre </a:t>
            </a:r>
            <a:r>
              <a:rPr lang="fr-CA" sz="2200" dirty="0">
                <a:solidFill>
                  <a:srgbClr val="002060"/>
                </a:solidFill>
                <a:latin typeface="Calibri" pitchFamily="34" charset="0"/>
                <a:cs typeface="Calibri" pitchFamily="34" charset="0"/>
              </a:rPr>
              <a:t>structurant </a:t>
            </a:r>
            <a:r>
              <a:rPr lang="fr-CA" sz="2200" b="0" dirty="0">
                <a:solidFill>
                  <a:srgbClr val="002060"/>
                </a:solidFill>
                <a:latin typeface="Calibri" pitchFamily="34" charset="0"/>
                <a:cs typeface="Calibri" pitchFamily="34" charset="0"/>
              </a:rPr>
              <a:t>qui regroupe six composantes essentielles et modifiables d’une prestation des soins de qualité</a:t>
            </a:r>
            <a:r>
              <a:rPr lang="fr-CA" sz="2200" b="0" dirty="0" smtClean="0">
                <a:solidFill>
                  <a:srgbClr val="002060"/>
                </a:solidFill>
                <a:latin typeface="Calibri" pitchFamily="34" charset="0"/>
                <a:cs typeface="Calibri" pitchFamily="34" charset="0"/>
              </a:rPr>
              <a:t>.</a:t>
            </a:r>
            <a:endParaRPr lang="fr-CA" sz="2200" b="0" dirty="0" smtClean="0">
              <a:solidFill>
                <a:srgbClr val="002060"/>
              </a:solidFill>
              <a:latin typeface="Calibri"/>
              <a:cs typeface="Calibri"/>
            </a:endParaRPr>
          </a:p>
          <a:p>
            <a:pPr marL="0" lvl="0" indent="0">
              <a:buClr>
                <a:srgbClr val="653A71"/>
              </a:buClr>
              <a:buSzPct val="75000"/>
            </a:pPr>
            <a:endParaRPr lang="fr-CA" sz="800" b="0" dirty="0" smtClean="0">
              <a:solidFill>
                <a:srgbClr val="002060"/>
              </a:solidFill>
              <a:latin typeface="Calibri"/>
              <a:cs typeface="Calibri"/>
            </a:endParaRPr>
          </a:p>
          <a:p>
            <a:pPr marL="457200" indent="-457200">
              <a:buClr>
                <a:srgbClr val="653A71"/>
              </a:buClr>
              <a:buSzPct val="75000"/>
              <a:buFont typeface="Lucida Grande"/>
              <a:buChar char="➜"/>
            </a:pPr>
            <a:r>
              <a:rPr lang="fr-CA" sz="2200" b="0" dirty="0" smtClean="0">
                <a:solidFill>
                  <a:srgbClr val="002060"/>
                </a:solidFill>
                <a:latin typeface="Calibri" pitchFamily="34" charset="0"/>
                <a:cs typeface="Calibri" pitchFamily="34" charset="0"/>
              </a:rPr>
              <a:t>Les </a:t>
            </a:r>
            <a:r>
              <a:rPr lang="fr-CA" sz="2200" b="0" dirty="0">
                <a:solidFill>
                  <a:srgbClr val="002060"/>
                </a:solidFill>
                <a:latin typeface="Calibri" pitchFamily="34" charset="0"/>
                <a:cs typeface="Calibri" pitchFamily="34" charset="0"/>
              </a:rPr>
              <a:t>programmes d’amélioration de la qualité des </a:t>
            </a:r>
            <a:r>
              <a:rPr lang="fr-CA" sz="2200" b="0" dirty="0" smtClean="0">
                <a:solidFill>
                  <a:srgbClr val="002060"/>
                </a:solidFill>
                <a:latin typeface="Calibri" pitchFamily="34" charset="0"/>
                <a:cs typeface="Calibri" pitchFamily="34" charset="0"/>
              </a:rPr>
              <a:t>soins s’appuyant </a:t>
            </a:r>
            <a:r>
              <a:rPr lang="fr-CA" sz="2200" b="0" dirty="0">
                <a:solidFill>
                  <a:srgbClr val="002060"/>
                </a:solidFill>
                <a:latin typeface="Calibri" pitchFamily="34" charset="0"/>
                <a:cs typeface="Calibri" pitchFamily="34" charset="0"/>
              </a:rPr>
              <a:t>sur le </a:t>
            </a:r>
            <a:r>
              <a:rPr lang="fr-CA" sz="2200" b="0" dirty="0" smtClean="0">
                <a:solidFill>
                  <a:srgbClr val="002060"/>
                </a:solidFill>
                <a:latin typeface="Calibri" pitchFamily="34" charset="0"/>
                <a:cs typeface="Calibri" pitchFamily="34" charset="0"/>
              </a:rPr>
              <a:t>MGMC entraînent </a:t>
            </a:r>
            <a:r>
              <a:rPr lang="fr-CA" sz="2200" b="0" dirty="0">
                <a:solidFill>
                  <a:srgbClr val="002060"/>
                </a:solidFill>
                <a:latin typeface="Calibri" pitchFamily="34" charset="0"/>
                <a:cs typeface="Calibri" pitchFamily="34" charset="0"/>
              </a:rPr>
              <a:t>des </a:t>
            </a:r>
            <a:r>
              <a:rPr lang="fr-CA" sz="2200" dirty="0">
                <a:solidFill>
                  <a:srgbClr val="002060"/>
                </a:solidFill>
                <a:latin typeface="Calibri" pitchFamily="34" charset="0"/>
                <a:cs typeface="Calibri" pitchFamily="34" charset="0"/>
              </a:rPr>
              <a:t>changements </a:t>
            </a:r>
            <a:r>
              <a:rPr lang="fr-CA" sz="2200" dirty="0" smtClean="0">
                <a:solidFill>
                  <a:srgbClr val="002060"/>
                </a:solidFill>
                <a:latin typeface="Calibri" pitchFamily="34" charset="0"/>
                <a:cs typeface="Calibri" pitchFamily="34" charset="0"/>
              </a:rPr>
              <a:t>positifs dans </a:t>
            </a:r>
            <a:r>
              <a:rPr lang="fr-CA" sz="2200" dirty="0">
                <a:solidFill>
                  <a:srgbClr val="002060"/>
                </a:solidFill>
                <a:latin typeface="Calibri" pitchFamily="34" charset="0"/>
                <a:cs typeface="Calibri" pitchFamily="34" charset="0"/>
              </a:rPr>
              <a:t>les processus de soins et l’état de santé des </a:t>
            </a:r>
            <a:r>
              <a:rPr lang="fr-CA" sz="2200" dirty="0" smtClean="0">
                <a:solidFill>
                  <a:srgbClr val="002060"/>
                </a:solidFill>
                <a:latin typeface="Calibri" pitchFamily="34" charset="0"/>
                <a:cs typeface="Calibri" pitchFamily="34" charset="0"/>
              </a:rPr>
              <a:t>patients</a:t>
            </a:r>
            <a:r>
              <a:rPr lang="fr-CA" sz="2200" b="0" dirty="0" smtClean="0">
                <a:solidFill>
                  <a:srgbClr val="002060"/>
                </a:solidFill>
                <a:latin typeface="Calibri" pitchFamily="34" charset="0"/>
                <a:cs typeface="Calibri" pitchFamily="34" charset="0"/>
              </a:rPr>
              <a:t>.</a:t>
            </a:r>
            <a:endParaRPr lang="fr-CA" sz="2200" b="0" dirty="0" smtClean="0">
              <a:solidFill>
                <a:srgbClr val="002060"/>
              </a:solidFill>
              <a:latin typeface="Calibri"/>
              <a:cs typeface="Calibri"/>
            </a:endParaRPr>
          </a:p>
        </p:txBody>
      </p:sp>
      <p:pic>
        <p:nvPicPr>
          <p:cNvPr id="7" name="Image 6" descr="Capture d’écran 2014-04-02 à 14.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
        <p:nvSpPr>
          <p:cNvPr id="2" name="Rectangle 1"/>
          <p:cNvSpPr/>
          <p:nvPr/>
        </p:nvSpPr>
        <p:spPr>
          <a:xfrm>
            <a:off x="4060287" y="6159886"/>
            <a:ext cx="4327631" cy="338554"/>
          </a:xfrm>
          <a:prstGeom prst="rect">
            <a:avLst/>
          </a:prstGeom>
        </p:spPr>
        <p:txBody>
          <a:bodyPr wrap="square">
            <a:spAutoFit/>
          </a:bodyPr>
          <a:lstStyle/>
          <a:p>
            <a:r>
              <a:rPr lang="fr-FR" sz="1600" baseline="30000" dirty="0" smtClean="0">
                <a:solidFill>
                  <a:srgbClr val="002060"/>
                </a:solidFill>
              </a:rPr>
              <a:t>1 </a:t>
            </a:r>
            <a:r>
              <a:rPr lang="fr-FR" sz="1600" i="1" dirty="0" smtClean="0">
                <a:solidFill>
                  <a:srgbClr val="002060"/>
                </a:solidFill>
              </a:rPr>
              <a:t>Duhoux </a:t>
            </a:r>
            <a:r>
              <a:rPr lang="fr-FR" sz="1600" i="1" dirty="0">
                <a:solidFill>
                  <a:srgbClr val="002060"/>
                </a:solidFill>
              </a:rPr>
              <a:t>et al. (2009), </a:t>
            </a:r>
            <a:r>
              <a:rPr lang="fr-FR" sz="1600" baseline="30000" dirty="0" smtClean="0">
                <a:solidFill>
                  <a:srgbClr val="002060"/>
                </a:solidFill>
              </a:rPr>
              <a:t>2 </a:t>
            </a:r>
            <a:r>
              <a:rPr lang="fr-FR" sz="1600" i="1" dirty="0" smtClean="0">
                <a:solidFill>
                  <a:srgbClr val="002060"/>
                </a:solidFill>
              </a:rPr>
              <a:t>Roberge </a:t>
            </a:r>
            <a:r>
              <a:rPr lang="fr-FR" sz="1600" i="1" dirty="0">
                <a:solidFill>
                  <a:srgbClr val="002060"/>
                </a:solidFill>
              </a:rPr>
              <a:t>et al. (</a:t>
            </a:r>
            <a:r>
              <a:rPr lang="fr-FR" sz="1600" i="1" dirty="0" smtClean="0">
                <a:solidFill>
                  <a:srgbClr val="002060"/>
                </a:solidFill>
              </a:rPr>
              <a:t>2010)</a:t>
            </a:r>
            <a:endParaRPr lang="fr-FR" sz="1600" dirty="0"/>
          </a:p>
        </p:txBody>
      </p:sp>
    </p:spTree>
    <p:extLst>
      <p:ext uri="{BB962C8B-B14F-4D97-AF65-F5344CB8AC3E}">
        <p14:creationId xmlns:p14="http://schemas.microsoft.com/office/powerpoint/2010/main" val="3216356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r 7"/>
          <p:cNvGrpSpPr/>
          <p:nvPr/>
        </p:nvGrpSpPr>
        <p:grpSpPr>
          <a:xfrm>
            <a:off x="1217996" y="1019844"/>
            <a:ext cx="6450013" cy="5539829"/>
            <a:chOff x="1187624" y="692696"/>
            <a:chExt cx="6450013" cy="5539829"/>
          </a:xfrm>
        </p:grpSpPr>
        <p:sp>
          <p:nvSpPr>
            <p:cNvPr id="415755" name="Freeform 11"/>
            <p:cNvSpPr>
              <a:spLocks/>
            </p:cNvSpPr>
            <p:nvPr/>
          </p:nvSpPr>
          <p:spPr bwMode="auto">
            <a:xfrm>
              <a:off x="1884363" y="3259138"/>
              <a:ext cx="773112" cy="1065212"/>
            </a:xfrm>
            <a:custGeom>
              <a:avLst/>
              <a:gdLst>
                <a:gd name="T0" fmla="*/ 2147483647 w 540"/>
                <a:gd name="T1" fmla="*/ 2147483647 h 900"/>
                <a:gd name="T2" fmla="*/ 2147483647 w 540"/>
                <a:gd name="T3" fmla="*/ 2147483647 h 900"/>
                <a:gd name="T4" fmla="*/ 0 w 540"/>
                <a:gd name="T5" fmla="*/ 0 h 900"/>
                <a:gd name="T6" fmla="*/ 0 60000 65536"/>
                <a:gd name="T7" fmla="*/ 0 60000 65536"/>
                <a:gd name="T8" fmla="*/ 0 60000 65536"/>
                <a:gd name="T9" fmla="*/ 0 w 540"/>
                <a:gd name="T10" fmla="*/ 0 h 900"/>
                <a:gd name="T11" fmla="*/ 540 w 540"/>
                <a:gd name="T12" fmla="*/ 900 h 900"/>
              </a:gdLst>
              <a:ahLst/>
              <a:cxnLst>
                <a:cxn ang="T6">
                  <a:pos x="T0" y="T1"/>
                </a:cxn>
                <a:cxn ang="T7">
                  <a:pos x="T2" y="T3"/>
                </a:cxn>
                <a:cxn ang="T8">
                  <a:pos x="T4" y="T5"/>
                </a:cxn>
              </a:cxnLst>
              <a:rect l="T9" t="T10" r="T11" b="T12"/>
              <a:pathLst>
                <a:path w="540" h="900">
                  <a:moveTo>
                    <a:pt x="540" y="900"/>
                  </a:moveTo>
                  <a:cubicBezTo>
                    <a:pt x="405" y="705"/>
                    <a:pt x="270" y="510"/>
                    <a:pt x="180" y="360"/>
                  </a:cubicBezTo>
                  <a:cubicBezTo>
                    <a:pt x="90" y="210"/>
                    <a:pt x="30" y="60"/>
                    <a:pt x="0" y="0"/>
                  </a:cubicBezTo>
                </a:path>
              </a:pathLst>
            </a:custGeom>
            <a:solidFill>
              <a:srgbClr val="B4CFFA"/>
            </a:solidFill>
            <a:ln w="171450">
              <a:solidFill>
                <a:srgbClr val="B4CFFA"/>
              </a:solidFill>
              <a:round/>
              <a:headEnd/>
              <a:tailEnd/>
            </a:ln>
          </p:spPr>
          <p:txBody>
            <a:bodyPr/>
            <a:lstStyle/>
            <a:p>
              <a:pPr eaLnBrk="0" hangingPunct="0">
                <a:defRPr/>
              </a:pPr>
              <a:endParaRPr lang="fr-FR">
                <a:solidFill>
                  <a:srgbClr val="002060"/>
                </a:solidFill>
                <a:latin typeface="Arial" charset="0"/>
                <a:ea typeface="ＭＳ Ｐゴシック" pitchFamily="1" charset="-128"/>
                <a:cs typeface="+mn-cs"/>
              </a:endParaRPr>
            </a:p>
          </p:txBody>
        </p:sp>
        <p:sp>
          <p:nvSpPr>
            <p:cNvPr id="415756" name="Freeform 12"/>
            <p:cNvSpPr>
              <a:spLocks/>
            </p:cNvSpPr>
            <p:nvPr/>
          </p:nvSpPr>
          <p:spPr bwMode="auto">
            <a:xfrm flipH="1">
              <a:off x="6011863" y="3376613"/>
              <a:ext cx="773112" cy="1066800"/>
            </a:xfrm>
            <a:custGeom>
              <a:avLst/>
              <a:gdLst>
                <a:gd name="T0" fmla="*/ 2147483647 w 540"/>
                <a:gd name="T1" fmla="*/ 2147483647 h 900"/>
                <a:gd name="T2" fmla="*/ 2147483647 w 540"/>
                <a:gd name="T3" fmla="*/ 2147483647 h 900"/>
                <a:gd name="T4" fmla="*/ 0 w 540"/>
                <a:gd name="T5" fmla="*/ 0 h 900"/>
                <a:gd name="T6" fmla="*/ 0 60000 65536"/>
                <a:gd name="T7" fmla="*/ 0 60000 65536"/>
                <a:gd name="T8" fmla="*/ 0 60000 65536"/>
                <a:gd name="T9" fmla="*/ 0 w 540"/>
                <a:gd name="T10" fmla="*/ 0 h 900"/>
                <a:gd name="T11" fmla="*/ 540 w 540"/>
                <a:gd name="T12" fmla="*/ 900 h 900"/>
              </a:gdLst>
              <a:ahLst/>
              <a:cxnLst>
                <a:cxn ang="T6">
                  <a:pos x="T0" y="T1"/>
                </a:cxn>
                <a:cxn ang="T7">
                  <a:pos x="T2" y="T3"/>
                </a:cxn>
                <a:cxn ang="T8">
                  <a:pos x="T4" y="T5"/>
                </a:cxn>
              </a:cxnLst>
              <a:rect l="T9" t="T10" r="T11" b="T12"/>
              <a:pathLst>
                <a:path w="540" h="900">
                  <a:moveTo>
                    <a:pt x="540" y="900"/>
                  </a:moveTo>
                  <a:cubicBezTo>
                    <a:pt x="405" y="705"/>
                    <a:pt x="270" y="510"/>
                    <a:pt x="180" y="360"/>
                  </a:cubicBezTo>
                  <a:cubicBezTo>
                    <a:pt x="90" y="210"/>
                    <a:pt x="30" y="60"/>
                    <a:pt x="0" y="0"/>
                  </a:cubicBezTo>
                </a:path>
              </a:pathLst>
            </a:custGeom>
            <a:solidFill>
              <a:srgbClr val="B4CFFA"/>
            </a:solidFill>
            <a:ln w="171450">
              <a:solidFill>
                <a:srgbClr val="B4CFFA"/>
              </a:solidFill>
              <a:round/>
              <a:headEnd/>
              <a:tailEnd/>
            </a:ln>
          </p:spPr>
          <p:txBody>
            <a:bodyPr/>
            <a:lstStyle/>
            <a:p>
              <a:pPr eaLnBrk="0" hangingPunct="0">
                <a:defRPr/>
              </a:pPr>
              <a:endParaRPr lang="fr-FR">
                <a:solidFill>
                  <a:srgbClr val="002060"/>
                </a:solidFill>
                <a:latin typeface="Arial" charset="0"/>
                <a:ea typeface="ＭＳ Ｐゴシック" pitchFamily="1" charset="-128"/>
                <a:cs typeface="+mn-cs"/>
              </a:endParaRPr>
            </a:p>
          </p:txBody>
        </p:sp>
        <p:grpSp>
          <p:nvGrpSpPr>
            <p:cNvPr id="7" name="Grouper 6"/>
            <p:cNvGrpSpPr/>
            <p:nvPr/>
          </p:nvGrpSpPr>
          <p:grpSpPr>
            <a:xfrm>
              <a:off x="1187624" y="692696"/>
              <a:ext cx="6450013" cy="5539829"/>
              <a:chOff x="1187624" y="692696"/>
              <a:chExt cx="6450013" cy="5539829"/>
            </a:xfrm>
          </p:grpSpPr>
          <p:sp>
            <p:nvSpPr>
              <p:cNvPr id="415747" name="Oval 3"/>
              <p:cNvSpPr>
                <a:spLocks noChangeArrowheads="1"/>
              </p:cNvSpPr>
              <p:nvPr/>
            </p:nvSpPr>
            <p:spPr bwMode="auto">
              <a:xfrm>
                <a:off x="1187624" y="692696"/>
                <a:ext cx="6450013" cy="3551238"/>
              </a:xfrm>
              <a:prstGeom prst="ellipse">
                <a:avLst/>
              </a:prstGeom>
              <a:solidFill>
                <a:srgbClr val="B4CFFA"/>
              </a:solidFill>
              <a:ln w="9525">
                <a:noFill/>
                <a:round/>
                <a:headEnd/>
                <a:tailEnd/>
              </a:ln>
            </p:spPr>
            <p:txBody>
              <a:bodyPr/>
              <a:lstStyle/>
              <a:p>
                <a:pPr eaLnBrk="0" hangingPunct="0"/>
                <a:endParaRPr lang="fr-FR">
                  <a:solidFill>
                    <a:srgbClr val="002060"/>
                  </a:solidFill>
                </a:endParaRPr>
              </a:p>
            </p:txBody>
          </p:sp>
          <p:sp>
            <p:nvSpPr>
              <p:cNvPr id="415748" name="Oval 4"/>
              <p:cNvSpPr>
                <a:spLocks noChangeArrowheads="1"/>
              </p:cNvSpPr>
              <p:nvPr/>
            </p:nvSpPr>
            <p:spPr bwMode="auto">
              <a:xfrm>
                <a:off x="3122613" y="1227138"/>
                <a:ext cx="4384675" cy="2249487"/>
              </a:xfrm>
              <a:prstGeom prst="ellipse">
                <a:avLst/>
              </a:prstGeom>
              <a:solidFill>
                <a:srgbClr val="D4E3FC"/>
              </a:solidFill>
              <a:ln w="9525">
                <a:noFill/>
                <a:round/>
                <a:headEnd/>
                <a:tailEnd/>
              </a:ln>
            </p:spPr>
            <p:txBody>
              <a:bodyPr/>
              <a:lstStyle/>
              <a:p>
                <a:pPr eaLnBrk="0" hangingPunct="0">
                  <a:defRPr/>
                </a:pPr>
                <a:endParaRPr lang="en-US">
                  <a:solidFill>
                    <a:srgbClr val="002060"/>
                  </a:solidFill>
                  <a:latin typeface="Arial" charset="0"/>
                  <a:ea typeface="ＭＳ Ｐゴシック" pitchFamily="1" charset="-128"/>
                  <a:cs typeface="+mn-cs"/>
                </a:endParaRPr>
              </a:p>
            </p:txBody>
          </p:sp>
          <p:sp>
            <p:nvSpPr>
              <p:cNvPr id="415749" name="Text Box 5"/>
              <p:cNvSpPr txBox="1">
                <a:spLocks noChangeArrowheads="1"/>
              </p:cNvSpPr>
              <p:nvPr/>
            </p:nvSpPr>
            <p:spPr bwMode="auto">
              <a:xfrm>
                <a:off x="4076700" y="1377950"/>
                <a:ext cx="2781300" cy="947738"/>
              </a:xfrm>
              <a:prstGeom prst="rect">
                <a:avLst/>
              </a:prstGeom>
              <a:noFill/>
              <a:ln w="9525">
                <a:noFill/>
                <a:miter lim="800000"/>
                <a:headEnd/>
                <a:tailEnd/>
              </a:ln>
            </p:spPr>
            <p:txBody>
              <a:bodyPr/>
              <a:lstStyle/>
              <a:p>
                <a:pPr algn="ctr" eaLnBrk="0" hangingPunct="0">
                  <a:defRPr/>
                </a:pPr>
                <a:r>
                  <a:rPr lang="fr-FR" b="1" dirty="0">
                    <a:solidFill>
                      <a:srgbClr val="002060"/>
                    </a:solidFill>
                    <a:latin typeface="Calibri" pitchFamily="34" charset="0"/>
                    <a:ea typeface="ＭＳ Ｐゴシック" pitchFamily="1" charset="-128"/>
                    <a:cs typeface="+mn-cs"/>
                  </a:rPr>
                  <a:t>Système de santé</a:t>
                </a:r>
              </a:p>
              <a:p>
                <a:pPr algn="ctr" eaLnBrk="0" hangingPunct="0">
                  <a:defRPr/>
                </a:pPr>
                <a:r>
                  <a:rPr lang="fr-FR" sz="1400" dirty="0">
                    <a:solidFill>
                      <a:srgbClr val="002060"/>
                    </a:solidFill>
                    <a:latin typeface="Calibri" pitchFamily="34" charset="0"/>
                    <a:ea typeface="ＭＳ Ｐゴシック" pitchFamily="1" charset="-128"/>
                    <a:cs typeface="+mn-cs"/>
                  </a:rPr>
                  <a:t>Organisation</a:t>
                </a:r>
              </a:p>
              <a:p>
                <a:pPr algn="ctr" eaLnBrk="0" hangingPunct="0">
                  <a:defRPr/>
                </a:pPr>
                <a:r>
                  <a:rPr lang="fr-FR" sz="1400" dirty="0">
                    <a:solidFill>
                      <a:srgbClr val="002060"/>
                    </a:solidFill>
                    <a:latin typeface="Calibri" pitchFamily="34" charset="0"/>
                    <a:ea typeface="ＭＳ Ｐゴシック" pitchFamily="1" charset="-128"/>
                    <a:cs typeface="+mn-cs"/>
                  </a:rPr>
                  <a:t>du système de santé</a:t>
                </a:r>
                <a:endParaRPr lang="fr-FR" dirty="0">
                  <a:solidFill>
                    <a:srgbClr val="002060"/>
                  </a:solidFill>
                  <a:latin typeface="Arial" charset="0"/>
                  <a:ea typeface="ＭＳ Ｐゴシック" pitchFamily="1" charset="-128"/>
                  <a:cs typeface="+mn-cs"/>
                </a:endParaRPr>
              </a:p>
            </p:txBody>
          </p:sp>
          <p:sp>
            <p:nvSpPr>
              <p:cNvPr id="415750" name="Text Box 6"/>
              <p:cNvSpPr txBox="1">
                <a:spLocks noChangeArrowheads="1"/>
              </p:cNvSpPr>
              <p:nvPr/>
            </p:nvSpPr>
            <p:spPr bwMode="auto">
              <a:xfrm>
                <a:off x="1547813" y="1412875"/>
                <a:ext cx="2320925" cy="947738"/>
              </a:xfrm>
              <a:prstGeom prst="rect">
                <a:avLst/>
              </a:prstGeom>
              <a:noFill/>
              <a:ln w="9525">
                <a:noFill/>
                <a:miter lim="800000"/>
                <a:headEnd/>
                <a:tailEnd/>
              </a:ln>
            </p:spPr>
            <p:txBody>
              <a:bodyPr/>
              <a:lstStyle/>
              <a:p>
                <a:pPr algn="ctr" eaLnBrk="0" hangingPunct="0">
                  <a:defRPr/>
                </a:pPr>
                <a:r>
                  <a:rPr lang="fr-FR" b="1" dirty="0">
                    <a:solidFill>
                      <a:srgbClr val="002060"/>
                    </a:solidFill>
                    <a:latin typeface="Calibri" pitchFamily="34" charset="0"/>
                    <a:ea typeface="ＭＳ Ｐゴシック" pitchFamily="1" charset="-128"/>
                    <a:cs typeface="+mn-cs"/>
                  </a:rPr>
                  <a:t>Communauté</a:t>
                </a:r>
              </a:p>
              <a:p>
                <a:pPr algn="ctr" eaLnBrk="0" hangingPunct="0">
                  <a:defRPr/>
                </a:pPr>
                <a:r>
                  <a:rPr lang="fr-FR" sz="1400" dirty="0">
                    <a:solidFill>
                      <a:srgbClr val="002060"/>
                    </a:solidFill>
                    <a:latin typeface="Calibri" pitchFamily="34" charset="0"/>
                    <a:ea typeface="ＭＳ Ｐゴシック" pitchFamily="1" charset="-128"/>
                    <a:cs typeface="+mn-cs"/>
                  </a:rPr>
                  <a:t>Ressources et politiques de soutien</a:t>
                </a:r>
                <a:endParaRPr lang="fr-FR" dirty="0">
                  <a:solidFill>
                    <a:srgbClr val="002060"/>
                  </a:solidFill>
                  <a:latin typeface="Arial" charset="0"/>
                  <a:ea typeface="ＭＳ Ｐゴシック" pitchFamily="1" charset="-128"/>
                  <a:cs typeface="+mn-cs"/>
                </a:endParaRPr>
              </a:p>
            </p:txBody>
          </p:sp>
          <p:sp>
            <p:nvSpPr>
              <p:cNvPr id="415751" name="Text Box 7"/>
              <p:cNvSpPr txBox="1">
                <a:spLocks noChangeArrowheads="1"/>
              </p:cNvSpPr>
              <p:nvPr/>
            </p:nvSpPr>
            <p:spPr bwMode="auto">
              <a:xfrm>
                <a:off x="2347913" y="2411413"/>
                <a:ext cx="1160462" cy="828675"/>
              </a:xfrm>
              <a:prstGeom prst="rect">
                <a:avLst/>
              </a:prstGeom>
              <a:noFill/>
              <a:ln w="9525">
                <a:noFill/>
                <a:miter lim="800000"/>
                <a:headEnd/>
                <a:tailEnd/>
              </a:ln>
            </p:spPr>
            <p:txBody>
              <a:bodyPr/>
              <a:lstStyle/>
              <a:p>
                <a:pPr algn="ctr" eaLnBrk="0" hangingPunct="0">
                  <a:defRPr/>
                </a:pPr>
                <a:r>
                  <a:rPr lang="fr-FR" sz="1300" b="1" dirty="0">
                    <a:solidFill>
                      <a:srgbClr val="002060"/>
                    </a:solidFill>
                    <a:latin typeface="Calibri" pitchFamily="34" charset="0"/>
                    <a:ea typeface="ＭＳ Ｐゴシック" pitchFamily="1" charset="-128"/>
                    <a:cs typeface="+mn-cs"/>
                  </a:rPr>
                  <a:t>Soutien à l’autogestion</a:t>
                </a:r>
              </a:p>
              <a:p>
                <a:pPr algn="ctr" eaLnBrk="0" hangingPunct="0">
                  <a:defRPr/>
                </a:pPr>
                <a:r>
                  <a:rPr lang="fr-FR" sz="1300" b="1" dirty="0">
                    <a:solidFill>
                      <a:srgbClr val="002060"/>
                    </a:solidFill>
                    <a:latin typeface="Calibri" pitchFamily="34" charset="0"/>
                    <a:ea typeface="ＭＳ Ｐゴシック" pitchFamily="1" charset="-128"/>
                    <a:cs typeface="+mn-cs"/>
                  </a:rPr>
                  <a:t> des soins</a:t>
                </a:r>
                <a:endParaRPr lang="fr-FR" sz="2000" dirty="0">
                  <a:solidFill>
                    <a:srgbClr val="002060"/>
                  </a:solidFill>
                  <a:latin typeface="Arial" charset="0"/>
                  <a:ea typeface="ＭＳ Ｐゴシック" pitchFamily="1" charset="-128"/>
                  <a:cs typeface="+mn-cs"/>
                </a:endParaRPr>
              </a:p>
            </p:txBody>
          </p:sp>
          <p:sp>
            <p:nvSpPr>
              <p:cNvPr id="415752" name="Text Box 8"/>
              <p:cNvSpPr txBox="1">
                <a:spLocks noChangeArrowheads="1"/>
              </p:cNvSpPr>
              <p:nvPr/>
            </p:nvSpPr>
            <p:spPr bwMode="auto">
              <a:xfrm>
                <a:off x="3508375" y="2427288"/>
                <a:ext cx="1162050" cy="693737"/>
              </a:xfrm>
              <a:prstGeom prst="rect">
                <a:avLst/>
              </a:prstGeom>
              <a:noFill/>
              <a:ln w="9525">
                <a:noFill/>
                <a:miter lim="800000"/>
                <a:headEnd/>
                <a:tailEnd/>
              </a:ln>
            </p:spPr>
            <p:txBody>
              <a:bodyPr/>
              <a:lstStyle/>
              <a:p>
                <a:pPr algn="ctr" eaLnBrk="0" hangingPunct="0">
                  <a:defRPr/>
                </a:pPr>
                <a:r>
                  <a:rPr lang="fr-FR" sz="1300" b="1" dirty="0">
                    <a:solidFill>
                      <a:srgbClr val="002060"/>
                    </a:solidFill>
                    <a:latin typeface="Calibri" pitchFamily="34" charset="0"/>
                    <a:ea typeface="ＭＳ Ｐゴシック" pitchFamily="1" charset="-128"/>
                    <a:cs typeface="+mn-cs"/>
                  </a:rPr>
                  <a:t>Soutien </a:t>
                </a:r>
              </a:p>
              <a:p>
                <a:pPr algn="ctr" eaLnBrk="0" hangingPunct="0">
                  <a:defRPr/>
                </a:pPr>
                <a:r>
                  <a:rPr lang="fr-FR" sz="1300" b="1" dirty="0">
                    <a:solidFill>
                      <a:srgbClr val="002060"/>
                    </a:solidFill>
                    <a:latin typeface="Calibri" pitchFamily="34" charset="0"/>
                    <a:ea typeface="ＭＳ Ｐゴシック" pitchFamily="1" charset="-128"/>
                    <a:cs typeface="+mn-cs"/>
                  </a:rPr>
                  <a:t>à la décision clinique</a:t>
                </a:r>
                <a:endParaRPr lang="fr-FR" sz="2000" dirty="0">
                  <a:solidFill>
                    <a:srgbClr val="002060"/>
                  </a:solidFill>
                  <a:latin typeface="Arial" charset="0"/>
                  <a:ea typeface="ＭＳ Ｐゴシック" pitchFamily="1" charset="-128"/>
                  <a:cs typeface="+mn-cs"/>
                </a:endParaRPr>
              </a:p>
            </p:txBody>
          </p:sp>
          <p:sp>
            <p:nvSpPr>
              <p:cNvPr id="415753" name="Text Box 9"/>
              <p:cNvSpPr txBox="1">
                <a:spLocks noChangeArrowheads="1"/>
              </p:cNvSpPr>
              <p:nvPr/>
            </p:nvSpPr>
            <p:spPr bwMode="auto">
              <a:xfrm>
                <a:off x="4572000" y="2427288"/>
                <a:ext cx="1502222" cy="693737"/>
              </a:xfrm>
              <a:prstGeom prst="rect">
                <a:avLst/>
              </a:prstGeom>
              <a:noFill/>
              <a:ln w="19050">
                <a:noFill/>
                <a:miter lim="800000"/>
                <a:headEnd/>
                <a:tailEnd/>
              </a:ln>
            </p:spPr>
            <p:txBody>
              <a:bodyPr/>
              <a:lstStyle/>
              <a:p>
                <a:pPr algn="ctr" eaLnBrk="0" hangingPunct="0">
                  <a:defRPr/>
                </a:pPr>
                <a:r>
                  <a:rPr lang="fr-FR" sz="1300" b="1" dirty="0">
                    <a:solidFill>
                      <a:srgbClr val="002060"/>
                    </a:solidFill>
                    <a:latin typeface="Calibri" pitchFamily="34" charset="0"/>
                    <a:ea typeface="ＭＳ Ｐゴシック" pitchFamily="1" charset="-128"/>
                    <a:cs typeface="+mn-cs"/>
                  </a:rPr>
                  <a:t>Modèle </a:t>
                </a:r>
              </a:p>
              <a:p>
                <a:pPr algn="ctr" eaLnBrk="0" hangingPunct="0">
                  <a:defRPr/>
                </a:pPr>
                <a:r>
                  <a:rPr lang="fr-FR" sz="1300" b="1" dirty="0">
                    <a:solidFill>
                      <a:srgbClr val="002060"/>
                    </a:solidFill>
                    <a:latin typeface="Calibri" pitchFamily="34" charset="0"/>
                    <a:ea typeface="ＭＳ Ｐゴシック" pitchFamily="1" charset="-128"/>
                    <a:cs typeface="+mn-cs"/>
                  </a:rPr>
                  <a:t>de prestation </a:t>
                </a:r>
              </a:p>
              <a:p>
                <a:pPr algn="ctr" eaLnBrk="0" hangingPunct="0">
                  <a:defRPr/>
                </a:pPr>
                <a:r>
                  <a:rPr lang="fr-FR" sz="1300" b="1" dirty="0">
                    <a:solidFill>
                      <a:srgbClr val="002060"/>
                    </a:solidFill>
                    <a:latin typeface="Calibri" pitchFamily="34" charset="0"/>
                    <a:ea typeface="ＭＳ Ｐゴシック" pitchFamily="1" charset="-128"/>
                    <a:cs typeface="+mn-cs"/>
                  </a:rPr>
                  <a:t>de soins et services</a:t>
                </a:r>
                <a:endParaRPr lang="fr-FR" sz="2000" dirty="0">
                  <a:solidFill>
                    <a:srgbClr val="002060"/>
                  </a:solidFill>
                  <a:latin typeface="Arial" charset="0"/>
                  <a:ea typeface="ＭＳ Ｐゴシック" pitchFamily="1" charset="-128"/>
                  <a:cs typeface="+mn-cs"/>
                </a:endParaRPr>
              </a:p>
            </p:txBody>
          </p:sp>
          <p:sp>
            <p:nvSpPr>
              <p:cNvPr id="415754" name="Text Box 10"/>
              <p:cNvSpPr txBox="1">
                <a:spLocks noChangeArrowheads="1"/>
              </p:cNvSpPr>
              <p:nvPr/>
            </p:nvSpPr>
            <p:spPr bwMode="auto">
              <a:xfrm>
                <a:off x="6177111" y="2427288"/>
                <a:ext cx="1419225" cy="693737"/>
              </a:xfrm>
              <a:prstGeom prst="rect">
                <a:avLst/>
              </a:prstGeom>
              <a:noFill/>
              <a:ln w="19050">
                <a:solidFill>
                  <a:srgbClr val="FF0000"/>
                </a:solidFill>
                <a:miter lim="800000"/>
                <a:headEnd/>
                <a:tailEnd/>
              </a:ln>
            </p:spPr>
            <p:txBody>
              <a:bodyPr/>
              <a:lstStyle/>
              <a:p>
                <a:pPr algn="ctr" eaLnBrk="0" hangingPunct="0">
                  <a:defRPr/>
                </a:pPr>
                <a:r>
                  <a:rPr lang="fr-FR" sz="1300" b="1" dirty="0">
                    <a:solidFill>
                      <a:srgbClr val="002060"/>
                    </a:solidFill>
                    <a:latin typeface="Calibri" pitchFamily="34" charset="0"/>
                    <a:ea typeface="ＭＳ Ｐゴシック" pitchFamily="1" charset="-128"/>
                    <a:cs typeface="+mn-cs"/>
                  </a:rPr>
                  <a:t>Système d’information clinique</a:t>
                </a:r>
                <a:endParaRPr lang="fr-FR" sz="2000" dirty="0">
                  <a:solidFill>
                    <a:srgbClr val="002060"/>
                  </a:solidFill>
                  <a:latin typeface="Arial" charset="0"/>
                  <a:ea typeface="ＭＳ Ｐゴシック" pitchFamily="1" charset="-128"/>
                  <a:cs typeface="+mn-cs"/>
                </a:endParaRPr>
              </a:p>
            </p:txBody>
          </p:sp>
          <p:grpSp>
            <p:nvGrpSpPr>
              <p:cNvPr id="2" name="Group 26"/>
              <p:cNvGrpSpPr>
                <a:grpSpLocks/>
              </p:cNvGrpSpPr>
              <p:nvPr/>
            </p:nvGrpSpPr>
            <p:grpSpPr bwMode="auto">
              <a:xfrm>
                <a:off x="1831975" y="4252913"/>
                <a:ext cx="5159375" cy="947737"/>
                <a:chOff x="1154" y="2679"/>
                <a:chExt cx="3250" cy="597"/>
              </a:xfrm>
            </p:grpSpPr>
            <p:sp>
              <p:nvSpPr>
                <p:cNvPr id="15379" name="Oval 14"/>
                <p:cNvSpPr>
                  <a:spLocks noChangeArrowheads="1"/>
                </p:cNvSpPr>
                <p:nvPr/>
              </p:nvSpPr>
              <p:spPr bwMode="auto">
                <a:xfrm>
                  <a:off x="3185" y="2679"/>
                  <a:ext cx="1219" cy="597"/>
                </a:xfrm>
                <a:prstGeom prst="ellipse">
                  <a:avLst/>
                </a:prstGeom>
                <a:solidFill>
                  <a:srgbClr val="B4CFFA"/>
                </a:solidFill>
                <a:ln w="9525">
                  <a:noFill/>
                  <a:round/>
                  <a:headEnd/>
                  <a:tailEnd/>
                </a:ln>
              </p:spPr>
              <p:txBody>
                <a:bodyPr/>
                <a:lstStyle/>
                <a:p>
                  <a:pPr eaLnBrk="0" hangingPunct="0">
                    <a:defRPr/>
                  </a:pPr>
                  <a:endParaRPr lang="en-US">
                    <a:solidFill>
                      <a:srgbClr val="002060"/>
                    </a:solidFill>
                    <a:latin typeface="Arial" charset="0"/>
                    <a:ea typeface="ＭＳ Ｐゴシック" pitchFamily="1" charset="-128"/>
                    <a:cs typeface="+mn-cs"/>
                  </a:endParaRPr>
                </a:p>
              </p:txBody>
            </p:sp>
            <p:grpSp>
              <p:nvGrpSpPr>
                <p:cNvPr id="3" name="Group 25"/>
                <p:cNvGrpSpPr>
                  <a:grpSpLocks/>
                </p:cNvGrpSpPr>
                <p:nvPr/>
              </p:nvGrpSpPr>
              <p:grpSpPr bwMode="auto">
                <a:xfrm>
                  <a:off x="1154" y="2679"/>
                  <a:ext cx="3169" cy="597"/>
                  <a:chOff x="1154" y="2679"/>
                  <a:chExt cx="3169" cy="597"/>
                </a:xfrm>
              </p:grpSpPr>
              <p:sp>
                <p:nvSpPr>
                  <p:cNvPr id="15381" name="Oval 13"/>
                  <p:cNvSpPr>
                    <a:spLocks noChangeArrowheads="1"/>
                  </p:cNvSpPr>
                  <p:nvPr/>
                </p:nvSpPr>
                <p:spPr bwMode="auto">
                  <a:xfrm>
                    <a:off x="1154" y="2679"/>
                    <a:ext cx="1219" cy="597"/>
                  </a:xfrm>
                  <a:prstGeom prst="ellipse">
                    <a:avLst/>
                  </a:prstGeom>
                  <a:solidFill>
                    <a:srgbClr val="B4CFFA"/>
                  </a:solidFill>
                  <a:ln w="9525">
                    <a:noFill/>
                    <a:round/>
                    <a:headEnd/>
                    <a:tailEnd/>
                  </a:ln>
                </p:spPr>
                <p:txBody>
                  <a:bodyPr/>
                  <a:lstStyle/>
                  <a:p>
                    <a:pPr eaLnBrk="0" hangingPunct="0">
                      <a:defRPr/>
                    </a:pPr>
                    <a:endParaRPr lang="en-US">
                      <a:solidFill>
                        <a:srgbClr val="002060"/>
                      </a:solidFill>
                      <a:latin typeface="Arial" charset="0"/>
                      <a:ea typeface="ＭＳ Ｐゴシック" pitchFamily="1" charset="-128"/>
                      <a:cs typeface="+mn-cs"/>
                    </a:endParaRPr>
                  </a:p>
                </p:txBody>
              </p:sp>
              <p:sp>
                <p:nvSpPr>
                  <p:cNvPr id="15382" name="Text Box 15"/>
                  <p:cNvSpPr txBox="1">
                    <a:spLocks noChangeArrowheads="1"/>
                  </p:cNvSpPr>
                  <p:nvPr/>
                </p:nvSpPr>
                <p:spPr bwMode="auto">
                  <a:xfrm>
                    <a:off x="1317" y="2754"/>
                    <a:ext cx="893" cy="447"/>
                  </a:xfrm>
                  <a:prstGeom prst="rect">
                    <a:avLst/>
                  </a:prstGeom>
                  <a:noFill/>
                  <a:ln w="9525">
                    <a:noFill/>
                    <a:miter lim="800000"/>
                    <a:headEnd/>
                    <a:tailEnd/>
                  </a:ln>
                </p:spPr>
                <p:txBody>
                  <a:bodyPr/>
                  <a:lstStyle/>
                  <a:p>
                    <a:pPr algn="ctr" eaLnBrk="0" hangingPunct="0">
                      <a:defRPr/>
                    </a:pPr>
                    <a:r>
                      <a:rPr lang="fr-FR" sz="1600" b="1">
                        <a:solidFill>
                          <a:srgbClr val="002060"/>
                        </a:solidFill>
                        <a:latin typeface="Calibri" pitchFamily="34" charset="0"/>
                        <a:ea typeface="ＭＳ Ｐゴシック" pitchFamily="1" charset="-128"/>
                        <a:cs typeface="+mn-cs"/>
                      </a:rPr>
                      <a:t>Patient</a:t>
                    </a:r>
                  </a:p>
                  <a:p>
                    <a:pPr algn="ctr" eaLnBrk="0" hangingPunct="0">
                      <a:defRPr/>
                    </a:pPr>
                    <a:r>
                      <a:rPr lang="fr-FR" sz="1500">
                        <a:solidFill>
                          <a:srgbClr val="002060"/>
                        </a:solidFill>
                        <a:latin typeface="Calibri" pitchFamily="34" charset="0"/>
                        <a:ea typeface="ＭＳ Ｐゴシック" pitchFamily="1" charset="-128"/>
                        <a:cs typeface="+mn-cs"/>
                      </a:rPr>
                      <a:t>informé, actif</a:t>
                    </a:r>
                  </a:p>
                  <a:p>
                    <a:pPr algn="ctr" eaLnBrk="0" hangingPunct="0">
                      <a:defRPr/>
                    </a:pPr>
                    <a:r>
                      <a:rPr lang="fr-FR" sz="1500">
                        <a:solidFill>
                          <a:srgbClr val="002060"/>
                        </a:solidFill>
                        <a:latin typeface="Calibri" pitchFamily="34" charset="0"/>
                        <a:ea typeface="ＭＳ Ｐゴシック" pitchFamily="1" charset="-128"/>
                        <a:cs typeface="+mn-cs"/>
                      </a:rPr>
                      <a:t>et motivé</a:t>
                    </a:r>
                    <a:endParaRPr lang="fr-FR" sz="2000">
                      <a:solidFill>
                        <a:srgbClr val="002060"/>
                      </a:solidFill>
                      <a:latin typeface="Arial" charset="0"/>
                      <a:ea typeface="ＭＳ Ｐゴシック" pitchFamily="1" charset="-128"/>
                      <a:cs typeface="+mn-cs"/>
                    </a:endParaRPr>
                  </a:p>
                </p:txBody>
              </p:sp>
              <p:sp>
                <p:nvSpPr>
                  <p:cNvPr id="15383" name="Text Box 16"/>
                  <p:cNvSpPr txBox="1">
                    <a:spLocks noChangeArrowheads="1"/>
                  </p:cNvSpPr>
                  <p:nvPr/>
                </p:nvSpPr>
                <p:spPr bwMode="auto">
                  <a:xfrm>
                    <a:off x="3267" y="2754"/>
                    <a:ext cx="1056" cy="447"/>
                  </a:xfrm>
                  <a:prstGeom prst="rect">
                    <a:avLst/>
                  </a:prstGeom>
                  <a:noFill/>
                  <a:ln w="9525">
                    <a:noFill/>
                    <a:miter lim="800000"/>
                    <a:headEnd/>
                    <a:tailEnd/>
                  </a:ln>
                </p:spPr>
                <p:txBody>
                  <a:bodyPr/>
                  <a:lstStyle/>
                  <a:p>
                    <a:pPr algn="ctr" eaLnBrk="0" hangingPunct="0">
                      <a:defRPr/>
                    </a:pPr>
                    <a:r>
                      <a:rPr lang="fr-FR" sz="1600" b="1" dirty="0">
                        <a:solidFill>
                          <a:srgbClr val="002060"/>
                        </a:solidFill>
                        <a:latin typeface="Calibri" pitchFamily="34" charset="0"/>
                        <a:ea typeface="ＭＳ Ｐゴシック" pitchFamily="1" charset="-128"/>
                        <a:cs typeface="+mn-cs"/>
                      </a:rPr>
                      <a:t>Équipe </a:t>
                    </a:r>
                  </a:p>
                  <a:p>
                    <a:pPr algn="ctr" eaLnBrk="0" hangingPunct="0">
                      <a:defRPr/>
                    </a:pPr>
                    <a:r>
                      <a:rPr lang="fr-FR" sz="1500" dirty="0">
                        <a:solidFill>
                          <a:srgbClr val="002060"/>
                        </a:solidFill>
                        <a:latin typeface="Calibri" pitchFamily="34" charset="0"/>
                        <a:ea typeface="ＭＳ Ｐゴシック" pitchFamily="1" charset="-128"/>
                        <a:cs typeface="+mn-cs"/>
                      </a:rPr>
                      <a:t>de soins formée </a:t>
                    </a:r>
                  </a:p>
                  <a:p>
                    <a:pPr algn="ctr" eaLnBrk="0" hangingPunct="0">
                      <a:defRPr/>
                    </a:pPr>
                    <a:r>
                      <a:rPr lang="fr-FR" sz="1500" dirty="0">
                        <a:solidFill>
                          <a:srgbClr val="002060"/>
                        </a:solidFill>
                        <a:latin typeface="Calibri" pitchFamily="34" charset="0"/>
                        <a:ea typeface="ＭＳ Ｐゴシック" pitchFamily="1" charset="-128"/>
                        <a:cs typeface="+mn-cs"/>
                      </a:rPr>
                      <a:t>et proactive</a:t>
                    </a:r>
                    <a:endParaRPr lang="fr-FR" sz="2000" dirty="0">
                      <a:solidFill>
                        <a:srgbClr val="002060"/>
                      </a:solidFill>
                      <a:latin typeface="Arial" charset="0"/>
                      <a:ea typeface="ＭＳ Ｐゴシック" pitchFamily="1" charset="-128"/>
                      <a:cs typeface="+mn-cs"/>
                    </a:endParaRPr>
                  </a:p>
                </p:txBody>
              </p:sp>
              <p:sp>
                <p:nvSpPr>
                  <p:cNvPr id="15384" name="Line 17"/>
                  <p:cNvSpPr>
                    <a:spLocks noChangeShapeType="1"/>
                  </p:cNvSpPr>
                  <p:nvPr/>
                </p:nvSpPr>
                <p:spPr bwMode="auto">
                  <a:xfrm>
                    <a:off x="2406" y="2754"/>
                    <a:ext cx="731" cy="0"/>
                  </a:xfrm>
                  <a:prstGeom prst="line">
                    <a:avLst/>
                  </a:prstGeom>
                  <a:noFill/>
                  <a:ln w="15875">
                    <a:solidFill>
                      <a:srgbClr val="000000"/>
                    </a:solidFill>
                    <a:round/>
                    <a:headEnd type="triangle" w="med" len="med"/>
                    <a:tailEnd type="triangle" w="med" len="med"/>
                  </a:ln>
                </p:spPr>
                <p:txBody>
                  <a:bodyPr/>
                  <a:lstStyle/>
                  <a:p>
                    <a:pPr eaLnBrk="0" hangingPunct="0">
                      <a:defRPr/>
                    </a:pPr>
                    <a:endParaRPr lang="fr-FR">
                      <a:solidFill>
                        <a:srgbClr val="002060"/>
                      </a:solidFill>
                      <a:latin typeface="Arial" charset="0"/>
                      <a:ea typeface="ＭＳ Ｐゴシック" pitchFamily="1" charset="-128"/>
                      <a:cs typeface="+mn-cs"/>
                    </a:endParaRPr>
                  </a:p>
                </p:txBody>
              </p:sp>
              <p:sp>
                <p:nvSpPr>
                  <p:cNvPr id="15385" name="Text Box 18"/>
                  <p:cNvSpPr txBox="1">
                    <a:spLocks noChangeArrowheads="1"/>
                  </p:cNvSpPr>
                  <p:nvPr/>
                </p:nvSpPr>
                <p:spPr bwMode="auto">
                  <a:xfrm>
                    <a:off x="2292" y="2794"/>
                    <a:ext cx="975" cy="373"/>
                  </a:xfrm>
                  <a:prstGeom prst="rect">
                    <a:avLst/>
                  </a:prstGeom>
                  <a:noFill/>
                  <a:ln w="9525">
                    <a:noFill/>
                    <a:miter lim="800000"/>
                    <a:headEnd/>
                    <a:tailEnd/>
                  </a:ln>
                </p:spPr>
                <p:txBody>
                  <a:bodyPr/>
                  <a:lstStyle/>
                  <a:p>
                    <a:pPr algn="ctr" eaLnBrk="0" hangingPunct="0">
                      <a:defRPr/>
                    </a:pPr>
                    <a:r>
                      <a:rPr lang="fr-FR" sz="1400" b="1">
                        <a:solidFill>
                          <a:srgbClr val="002060"/>
                        </a:solidFill>
                        <a:latin typeface="Calibri" pitchFamily="34" charset="0"/>
                        <a:ea typeface="ＭＳ Ｐゴシック" pitchFamily="1" charset="-128"/>
                        <a:cs typeface="+mn-cs"/>
                      </a:rPr>
                      <a:t>Interactions productives</a:t>
                    </a:r>
                    <a:endParaRPr lang="fr-FR">
                      <a:solidFill>
                        <a:srgbClr val="002060"/>
                      </a:solidFill>
                      <a:latin typeface="Arial" charset="0"/>
                      <a:ea typeface="ＭＳ Ｐゴシック" pitchFamily="1" charset="-128"/>
                      <a:cs typeface="+mn-cs"/>
                    </a:endParaRPr>
                  </a:p>
                </p:txBody>
              </p:sp>
              <p:sp>
                <p:nvSpPr>
                  <p:cNvPr id="15386" name="Line 19"/>
                  <p:cNvSpPr>
                    <a:spLocks noChangeShapeType="1"/>
                  </p:cNvSpPr>
                  <p:nvPr/>
                </p:nvSpPr>
                <p:spPr bwMode="auto">
                  <a:xfrm>
                    <a:off x="2406" y="3167"/>
                    <a:ext cx="731" cy="0"/>
                  </a:xfrm>
                  <a:prstGeom prst="line">
                    <a:avLst/>
                  </a:prstGeom>
                  <a:noFill/>
                  <a:ln w="15875">
                    <a:solidFill>
                      <a:srgbClr val="000000"/>
                    </a:solidFill>
                    <a:round/>
                    <a:headEnd type="triangle" w="med" len="med"/>
                    <a:tailEnd type="triangle" w="med" len="med"/>
                  </a:ln>
                </p:spPr>
                <p:txBody>
                  <a:bodyPr/>
                  <a:lstStyle/>
                  <a:p>
                    <a:pPr eaLnBrk="0" hangingPunct="0">
                      <a:defRPr/>
                    </a:pPr>
                    <a:endParaRPr lang="fr-FR">
                      <a:solidFill>
                        <a:srgbClr val="002060"/>
                      </a:solidFill>
                      <a:latin typeface="Arial" charset="0"/>
                      <a:ea typeface="ＭＳ Ｐゴシック" pitchFamily="1" charset="-128"/>
                      <a:cs typeface="+mn-cs"/>
                    </a:endParaRPr>
                  </a:p>
                </p:txBody>
              </p:sp>
            </p:grpSp>
          </p:grpSp>
          <p:sp>
            <p:nvSpPr>
              <p:cNvPr id="415764" name="Text Box 20"/>
              <p:cNvSpPr txBox="1">
                <a:spLocks noChangeArrowheads="1"/>
              </p:cNvSpPr>
              <p:nvPr/>
            </p:nvSpPr>
            <p:spPr bwMode="auto">
              <a:xfrm>
                <a:off x="3276600" y="5876925"/>
                <a:ext cx="2192338" cy="355600"/>
              </a:xfrm>
              <a:prstGeom prst="rect">
                <a:avLst/>
              </a:prstGeom>
              <a:noFill/>
              <a:ln w="9525">
                <a:noFill/>
                <a:miter lim="800000"/>
                <a:headEnd/>
                <a:tailEnd/>
              </a:ln>
            </p:spPr>
            <p:txBody>
              <a:bodyPr/>
              <a:lstStyle/>
              <a:p>
                <a:pPr algn="ctr" eaLnBrk="0" hangingPunct="0">
                  <a:defRPr/>
                </a:pPr>
                <a:r>
                  <a:rPr lang="fr-FR" sz="1600" b="1" dirty="0">
                    <a:solidFill>
                      <a:srgbClr val="002060"/>
                    </a:solidFill>
                    <a:latin typeface="Calibri" pitchFamily="34" charset="0"/>
                    <a:ea typeface="ＭＳ Ｐゴシック" pitchFamily="1" charset="-128"/>
                    <a:cs typeface="+mn-cs"/>
                  </a:rPr>
                  <a:t>Résultats cliniques</a:t>
                </a:r>
                <a:endParaRPr lang="fr-FR" dirty="0">
                  <a:solidFill>
                    <a:srgbClr val="002060"/>
                  </a:solidFill>
                  <a:latin typeface="Arial" charset="0"/>
                  <a:ea typeface="ＭＳ Ｐゴシック" pitchFamily="1" charset="-128"/>
                  <a:cs typeface="+mn-cs"/>
                </a:endParaRPr>
              </a:p>
            </p:txBody>
          </p:sp>
        </p:grpSp>
        <p:grpSp>
          <p:nvGrpSpPr>
            <p:cNvPr id="4" name="Group 21"/>
            <p:cNvGrpSpPr>
              <a:grpSpLocks/>
            </p:cNvGrpSpPr>
            <p:nvPr/>
          </p:nvGrpSpPr>
          <p:grpSpPr bwMode="auto">
            <a:xfrm>
              <a:off x="3419475" y="5084763"/>
              <a:ext cx="1944688" cy="719137"/>
              <a:chOff x="1938" y="3249"/>
              <a:chExt cx="1152" cy="648"/>
            </a:xfrm>
          </p:grpSpPr>
          <p:sp>
            <p:nvSpPr>
              <p:cNvPr id="15376" name="AutoShape 22"/>
              <p:cNvSpPr>
                <a:spLocks noChangeArrowheads="1"/>
              </p:cNvSpPr>
              <p:nvPr/>
            </p:nvSpPr>
            <p:spPr bwMode="auto">
              <a:xfrm>
                <a:off x="2304" y="3609"/>
                <a:ext cx="433" cy="288"/>
              </a:xfrm>
              <a:prstGeom prst="flowChartMerge">
                <a:avLst/>
              </a:prstGeom>
              <a:solidFill>
                <a:srgbClr val="B4CFFA"/>
              </a:solidFill>
              <a:ln w="9525">
                <a:solidFill>
                  <a:srgbClr val="B4CFFA"/>
                </a:solidFill>
                <a:miter lim="800000"/>
                <a:headEnd/>
                <a:tailEnd/>
              </a:ln>
            </p:spPr>
            <p:txBody>
              <a:bodyPr/>
              <a:lstStyle/>
              <a:p>
                <a:pPr eaLnBrk="0" hangingPunct="0">
                  <a:defRPr/>
                </a:pPr>
                <a:endParaRPr lang="en-US">
                  <a:solidFill>
                    <a:srgbClr val="002060"/>
                  </a:solidFill>
                  <a:latin typeface="Arial" charset="0"/>
                  <a:ea typeface="ＭＳ Ｐゴシック" pitchFamily="1" charset="-128"/>
                  <a:cs typeface="+mn-cs"/>
                </a:endParaRPr>
              </a:p>
            </p:txBody>
          </p:sp>
          <p:sp>
            <p:nvSpPr>
              <p:cNvPr id="15377" name="Freeform 23"/>
              <p:cNvSpPr>
                <a:spLocks/>
              </p:cNvSpPr>
              <p:nvPr/>
            </p:nvSpPr>
            <p:spPr bwMode="auto">
              <a:xfrm>
                <a:off x="1938" y="3249"/>
                <a:ext cx="576" cy="360"/>
              </a:xfrm>
              <a:custGeom>
                <a:avLst/>
                <a:gdLst>
                  <a:gd name="T0" fmla="*/ 0 w 1080"/>
                  <a:gd name="T1" fmla="*/ 0 h 720"/>
                  <a:gd name="T2" fmla="*/ 14 w 1080"/>
                  <a:gd name="T3" fmla="*/ 11 h 720"/>
                  <a:gd name="T4" fmla="*/ 87 w 1080"/>
                  <a:gd name="T5" fmla="*/ 45 h 720"/>
                  <a:gd name="T6" fmla="*/ 0 60000 65536"/>
                  <a:gd name="T7" fmla="*/ 0 60000 65536"/>
                  <a:gd name="T8" fmla="*/ 0 60000 65536"/>
                  <a:gd name="T9" fmla="*/ 0 w 1080"/>
                  <a:gd name="T10" fmla="*/ 0 h 720"/>
                  <a:gd name="T11" fmla="*/ 1080 w 1080"/>
                  <a:gd name="T12" fmla="*/ 720 h 720"/>
                </a:gdLst>
                <a:ahLst/>
                <a:cxnLst>
                  <a:cxn ang="T6">
                    <a:pos x="T0" y="T1"/>
                  </a:cxn>
                  <a:cxn ang="T7">
                    <a:pos x="T2" y="T3"/>
                  </a:cxn>
                  <a:cxn ang="T8">
                    <a:pos x="T4" y="T5"/>
                  </a:cxn>
                </a:cxnLst>
                <a:rect l="T9" t="T10" r="T11" b="T12"/>
                <a:pathLst>
                  <a:path w="1080" h="720">
                    <a:moveTo>
                      <a:pt x="0" y="0"/>
                    </a:moveTo>
                    <a:cubicBezTo>
                      <a:pt x="0" y="30"/>
                      <a:pt x="0" y="60"/>
                      <a:pt x="180" y="180"/>
                    </a:cubicBezTo>
                    <a:cubicBezTo>
                      <a:pt x="360" y="300"/>
                      <a:pt x="930" y="630"/>
                      <a:pt x="1080" y="720"/>
                    </a:cubicBezTo>
                  </a:path>
                </a:pathLst>
              </a:custGeom>
              <a:noFill/>
              <a:ln w="127000">
                <a:solidFill>
                  <a:srgbClr val="B4CFFA"/>
                </a:solidFill>
                <a:round/>
                <a:headEnd/>
                <a:tailEnd/>
              </a:ln>
            </p:spPr>
            <p:txBody>
              <a:bodyPr/>
              <a:lstStyle/>
              <a:p>
                <a:pPr eaLnBrk="0" hangingPunct="0">
                  <a:defRPr/>
                </a:pPr>
                <a:endParaRPr lang="fr-FR">
                  <a:solidFill>
                    <a:srgbClr val="002060"/>
                  </a:solidFill>
                  <a:latin typeface="Arial" charset="0"/>
                  <a:ea typeface="ＭＳ Ｐゴシック" pitchFamily="1" charset="-128"/>
                  <a:cs typeface="+mn-cs"/>
                </a:endParaRPr>
              </a:p>
            </p:txBody>
          </p:sp>
          <p:sp>
            <p:nvSpPr>
              <p:cNvPr id="15378" name="Freeform 24"/>
              <p:cNvSpPr>
                <a:spLocks/>
              </p:cNvSpPr>
              <p:nvPr/>
            </p:nvSpPr>
            <p:spPr bwMode="auto">
              <a:xfrm flipH="1">
                <a:off x="2514" y="3249"/>
                <a:ext cx="576" cy="360"/>
              </a:xfrm>
              <a:custGeom>
                <a:avLst/>
                <a:gdLst>
                  <a:gd name="T0" fmla="*/ 0 w 1080"/>
                  <a:gd name="T1" fmla="*/ 0 h 720"/>
                  <a:gd name="T2" fmla="*/ 14 w 1080"/>
                  <a:gd name="T3" fmla="*/ 11 h 720"/>
                  <a:gd name="T4" fmla="*/ 87 w 1080"/>
                  <a:gd name="T5" fmla="*/ 45 h 720"/>
                  <a:gd name="T6" fmla="*/ 0 60000 65536"/>
                  <a:gd name="T7" fmla="*/ 0 60000 65536"/>
                  <a:gd name="T8" fmla="*/ 0 60000 65536"/>
                  <a:gd name="T9" fmla="*/ 0 w 1080"/>
                  <a:gd name="T10" fmla="*/ 0 h 720"/>
                  <a:gd name="T11" fmla="*/ 1080 w 1080"/>
                  <a:gd name="T12" fmla="*/ 720 h 720"/>
                </a:gdLst>
                <a:ahLst/>
                <a:cxnLst>
                  <a:cxn ang="T6">
                    <a:pos x="T0" y="T1"/>
                  </a:cxn>
                  <a:cxn ang="T7">
                    <a:pos x="T2" y="T3"/>
                  </a:cxn>
                  <a:cxn ang="T8">
                    <a:pos x="T4" y="T5"/>
                  </a:cxn>
                </a:cxnLst>
                <a:rect l="T9" t="T10" r="T11" b="T12"/>
                <a:pathLst>
                  <a:path w="1080" h="720">
                    <a:moveTo>
                      <a:pt x="0" y="0"/>
                    </a:moveTo>
                    <a:cubicBezTo>
                      <a:pt x="0" y="30"/>
                      <a:pt x="0" y="60"/>
                      <a:pt x="180" y="180"/>
                    </a:cubicBezTo>
                    <a:cubicBezTo>
                      <a:pt x="360" y="300"/>
                      <a:pt x="930" y="630"/>
                      <a:pt x="1080" y="720"/>
                    </a:cubicBezTo>
                  </a:path>
                </a:pathLst>
              </a:custGeom>
              <a:noFill/>
              <a:ln w="127000">
                <a:solidFill>
                  <a:srgbClr val="B4CFFA"/>
                </a:solidFill>
                <a:round/>
                <a:headEnd/>
                <a:tailEnd/>
              </a:ln>
            </p:spPr>
            <p:txBody>
              <a:bodyPr/>
              <a:lstStyle/>
              <a:p>
                <a:pPr eaLnBrk="0" hangingPunct="0">
                  <a:defRPr/>
                </a:pPr>
                <a:endParaRPr lang="fr-FR">
                  <a:solidFill>
                    <a:srgbClr val="002060"/>
                  </a:solidFill>
                  <a:latin typeface="Arial" charset="0"/>
                  <a:ea typeface="ＭＳ Ｐゴシック" pitchFamily="1" charset="-128"/>
                  <a:cs typeface="+mn-cs"/>
                </a:endParaRPr>
              </a:p>
            </p:txBody>
          </p:sp>
        </p:grpSp>
      </p:grpSp>
      <p:pic>
        <p:nvPicPr>
          <p:cNvPr id="31" name="Image 30" descr="Capture d’écran 2014-04-02 à 14.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
        <p:nvSpPr>
          <p:cNvPr id="5" name="Titre 4"/>
          <p:cNvSpPr>
            <a:spLocks noGrp="1"/>
          </p:cNvSpPr>
          <p:nvPr>
            <p:ph type="title"/>
          </p:nvPr>
        </p:nvSpPr>
        <p:spPr/>
        <p:txBody>
          <a:bodyPr>
            <a:normAutofit/>
          </a:bodyPr>
          <a:lstStyle/>
          <a:p>
            <a:r>
              <a:rPr lang="fr-FR" sz="3400" dirty="0" smtClean="0"/>
              <a:t>Modèle de gestion des maladies chroniques</a:t>
            </a:r>
            <a:endParaRPr lang="fr-FR" sz="3400" dirty="0"/>
          </a:p>
        </p:txBody>
      </p:sp>
      <p:sp>
        <p:nvSpPr>
          <p:cNvPr id="6" name="ZoneTexte 5"/>
          <p:cNvSpPr txBox="1"/>
          <p:nvPr/>
        </p:nvSpPr>
        <p:spPr>
          <a:xfrm>
            <a:off x="6700309" y="6131048"/>
            <a:ext cx="1598487" cy="338554"/>
          </a:xfrm>
          <a:prstGeom prst="rect">
            <a:avLst/>
          </a:prstGeom>
          <a:noFill/>
        </p:spPr>
        <p:txBody>
          <a:bodyPr wrap="none" rtlCol="0">
            <a:spAutoFit/>
          </a:bodyPr>
          <a:lstStyle/>
          <a:p>
            <a:r>
              <a:rPr lang="fr-FR" sz="1600" i="1" dirty="0" smtClean="0">
                <a:solidFill>
                  <a:srgbClr val="002060"/>
                </a:solidFill>
              </a:rPr>
              <a:t>Wagner (1998)</a:t>
            </a:r>
            <a:endParaRPr lang="fr-FR" sz="1600" i="1" dirty="0">
              <a:solidFill>
                <a:srgbClr val="002060"/>
              </a:solidFill>
            </a:endParaRPr>
          </a:p>
        </p:txBody>
      </p:sp>
    </p:spTree>
    <p:extLst>
      <p:ext uri="{BB962C8B-B14F-4D97-AF65-F5344CB8AC3E}">
        <p14:creationId xmlns:p14="http://schemas.microsoft.com/office/powerpoint/2010/main" val="3995361331"/>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custDataLst>
              <p:tags r:id="rId1"/>
            </p:custDataLst>
          </p:nvPr>
        </p:nvSpPr>
        <p:spPr>
          <a:xfrm>
            <a:off x="467544" y="264012"/>
            <a:ext cx="7093520" cy="792162"/>
          </a:xfrm>
        </p:spPr>
        <p:txBody>
          <a:bodyPr/>
          <a:lstStyle/>
          <a:p>
            <a:pPr marL="450850" indent="-450850">
              <a:lnSpc>
                <a:spcPct val="90000"/>
              </a:lnSpc>
            </a:pPr>
            <a:r>
              <a:rPr lang="fr-FR" dirty="0" smtClean="0">
                <a:cs typeface="Calibri"/>
              </a:rPr>
              <a:t>Système d’information clinique</a:t>
            </a:r>
            <a:endParaRPr lang="fr-CA" dirty="0" smtClean="0">
              <a:cs typeface="Calibri"/>
            </a:endParaRPr>
          </a:p>
        </p:txBody>
      </p:sp>
      <p:sp>
        <p:nvSpPr>
          <p:cNvPr id="281603" name="Rectangle 3"/>
          <p:cNvSpPr>
            <a:spLocks noGrp="1" noChangeArrowheads="1"/>
          </p:cNvSpPr>
          <p:nvPr>
            <p:ph type="body" idx="1"/>
            <p:custDataLst>
              <p:tags r:id="rId2"/>
            </p:custDataLst>
          </p:nvPr>
        </p:nvSpPr>
        <p:spPr>
          <a:xfrm>
            <a:off x="626782" y="1574876"/>
            <a:ext cx="7905906" cy="4083077"/>
          </a:xfrm>
        </p:spPr>
        <p:txBody>
          <a:bodyPr/>
          <a:lstStyle/>
          <a:p>
            <a:pPr marL="85725" indent="-9525" defTabSz="541338">
              <a:lnSpc>
                <a:spcPct val="80000"/>
              </a:lnSpc>
            </a:pPr>
            <a:r>
              <a:rPr lang="fr-CA" dirty="0" smtClean="0">
                <a:solidFill>
                  <a:srgbClr val="002060"/>
                </a:solidFill>
                <a:latin typeface="Calibri"/>
                <a:cs typeface="Calibri"/>
              </a:rPr>
              <a:t>Organiser les données cliniques des patients présentant des troubles anxieux et dépressifs :</a:t>
            </a:r>
          </a:p>
          <a:p>
            <a:pPr marL="85725" indent="-9525" defTabSz="541338">
              <a:lnSpc>
                <a:spcPct val="80000"/>
              </a:lnSpc>
            </a:pPr>
            <a:endParaRPr lang="fr-CA" sz="1200" b="0" dirty="0" smtClean="0">
              <a:solidFill>
                <a:srgbClr val="002060"/>
              </a:solidFill>
              <a:latin typeface="Calibri"/>
              <a:cs typeface="Calibri"/>
            </a:endParaRPr>
          </a:p>
          <a:p>
            <a:pPr marL="446088" lvl="2" indent="-363538">
              <a:buClr>
                <a:srgbClr val="002060"/>
              </a:buClr>
              <a:buSzPct val="85000"/>
              <a:buFont typeface="Wingdings" charset="2"/>
              <a:buChar char="Ø"/>
            </a:pPr>
            <a:r>
              <a:rPr lang="fr-CA" sz="2400" b="0" dirty="0" smtClean="0">
                <a:solidFill>
                  <a:srgbClr val="002060"/>
                </a:solidFill>
                <a:latin typeface="Calibri" pitchFamily="34" charset="0"/>
                <a:cs typeface="Calibri" pitchFamily="34" charset="0"/>
              </a:rPr>
              <a:t>Identifier les populations cibles </a:t>
            </a:r>
          </a:p>
          <a:p>
            <a:pPr marL="446088" lvl="2" indent="-363538">
              <a:buClr>
                <a:srgbClr val="002060"/>
              </a:buClr>
              <a:buSzPct val="85000"/>
              <a:buFont typeface="Wingdings" charset="2"/>
              <a:buChar char="Ø"/>
            </a:pPr>
            <a:r>
              <a:rPr lang="fr-CA" sz="2400" b="0" dirty="0" smtClean="0">
                <a:solidFill>
                  <a:srgbClr val="002060"/>
                </a:solidFill>
                <a:latin typeface="Calibri" pitchFamily="34" charset="0"/>
                <a:cs typeface="Calibri" pitchFamily="34" charset="0"/>
              </a:rPr>
              <a:t>Fournir des rappels réguliers </a:t>
            </a:r>
          </a:p>
          <a:p>
            <a:pPr marL="446088" lvl="2" indent="-363538">
              <a:buClr>
                <a:srgbClr val="002060"/>
              </a:buClr>
              <a:buSzPct val="85000"/>
              <a:buFont typeface="Wingdings" charset="2"/>
              <a:buChar char="Ø"/>
            </a:pPr>
            <a:r>
              <a:rPr lang="fr-CA" sz="2400" b="0" dirty="0" smtClean="0">
                <a:solidFill>
                  <a:srgbClr val="002060"/>
                </a:solidFill>
                <a:latin typeface="Calibri" pitchFamily="34" charset="0"/>
                <a:cs typeface="Calibri" pitchFamily="34" charset="0"/>
              </a:rPr>
              <a:t>Assurer la coordination des soins </a:t>
            </a:r>
          </a:p>
          <a:p>
            <a:pPr marL="446088" lvl="2" indent="-363538">
              <a:buClr>
                <a:srgbClr val="002060"/>
              </a:buClr>
              <a:buSzPct val="85000"/>
              <a:buFont typeface="Wingdings" charset="2"/>
              <a:buChar char="Ø"/>
            </a:pPr>
            <a:r>
              <a:rPr lang="fr-CA" sz="2400" b="0" dirty="0" smtClean="0">
                <a:solidFill>
                  <a:srgbClr val="002060"/>
                </a:solidFill>
                <a:latin typeface="Calibri" pitchFamily="34" charset="0"/>
                <a:cs typeface="Calibri" pitchFamily="34" charset="0"/>
              </a:rPr>
              <a:t>Mesurer la qualité des soins (évaluation continue et systématique)</a:t>
            </a:r>
          </a:p>
          <a:p>
            <a:pPr marL="446088" lvl="2" indent="-363538">
              <a:buClr>
                <a:srgbClr val="002060"/>
              </a:buClr>
              <a:buSzPct val="85000"/>
              <a:buFont typeface="Wingdings" charset="2"/>
              <a:buChar char="Ø"/>
            </a:pPr>
            <a:r>
              <a:rPr lang="fr-FR" sz="2400" dirty="0" smtClean="0">
                <a:solidFill>
                  <a:srgbClr val="002060"/>
                </a:solidFill>
                <a:latin typeface="Calibri"/>
                <a:cs typeface="Calibri"/>
              </a:rPr>
              <a:t>Soutenir </a:t>
            </a:r>
            <a:r>
              <a:rPr lang="fr-FR" sz="2400" dirty="0">
                <a:solidFill>
                  <a:srgbClr val="002060"/>
                </a:solidFill>
                <a:latin typeface="Calibri"/>
                <a:cs typeface="Calibri"/>
              </a:rPr>
              <a:t>l’éducation du patient et l’autogestion des </a:t>
            </a:r>
            <a:r>
              <a:rPr lang="fr-FR" sz="2400" dirty="0" smtClean="0">
                <a:solidFill>
                  <a:srgbClr val="002060"/>
                </a:solidFill>
                <a:latin typeface="Calibri"/>
                <a:cs typeface="Calibri"/>
              </a:rPr>
              <a:t>soins</a:t>
            </a:r>
            <a:endParaRPr lang="en-GB" sz="2400" dirty="0">
              <a:solidFill>
                <a:srgbClr val="002060"/>
              </a:solidFill>
              <a:latin typeface="Calibri"/>
              <a:cs typeface="Calibri"/>
            </a:endParaRPr>
          </a:p>
          <a:p>
            <a:pPr marL="446088" lvl="2" indent="-363538">
              <a:buClr>
                <a:srgbClr val="002060"/>
              </a:buClr>
              <a:buSzPct val="85000"/>
              <a:buFont typeface="Wingdings" charset="2"/>
              <a:buChar char="Ø"/>
            </a:pPr>
            <a:r>
              <a:rPr lang="fr-FR" sz="2400" dirty="0" smtClean="0">
                <a:solidFill>
                  <a:srgbClr val="002060"/>
                </a:solidFill>
                <a:latin typeface="Calibri"/>
                <a:cs typeface="Calibri"/>
              </a:rPr>
              <a:t>Soutenir </a:t>
            </a:r>
            <a:r>
              <a:rPr lang="fr-FR" sz="2400" dirty="0">
                <a:solidFill>
                  <a:srgbClr val="002060"/>
                </a:solidFill>
                <a:latin typeface="Calibri"/>
                <a:cs typeface="Calibri"/>
              </a:rPr>
              <a:t>la décision clinique</a:t>
            </a:r>
            <a:endParaRPr lang="en-GB" sz="2400" dirty="0">
              <a:solidFill>
                <a:srgbClr val="002060"/>
              </a:solidFill>
              <a:latin typeface="Calibri"/>
              <a:cs typeface="Calibri"/>
            </a:endParaRPr>
          </a:p>
          <a:p>
            <a:pPr marL="446088" lvl="2" indent="-363538">
              <a:buClr>
                <a:srgbClr val="002060"/>
              </a:buClr>
              <a:buSzPct val="85000"/>
              <a:buFont typeface="Wingdings" charset="2"/>
              <a:buChar char="Ø"/>
            </a:pPr>
            <a:endParaRPr lang="fr-CA" sz="2400" b="0" dirty="0" smtClean="0">
              <a:solidFill>
                <a:srgbClr val="002060"/>
              </a:solidFill>
              <a:latin typeface="Calibri"/>
              <a:cs typeface="Calibri"/>
            </a:endParaRPr>
          </a:p>
        </p:txBody>
      </p:sp>
      <p:pic>
        <p:nvPicPr>
          <p:cNvPr id="5" name="Image 4" descr="Capture d’écran 2014-04-02 à 14.45.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Tree>
    <p:extLst>
      <p:ext uri="{BB962C8B-B14F-4D97-AF65-F5344CB8AC3E}">
        <p14:creationId xmlns:p14="http://schemas.microsoft.com/office/powerpoint/2010/main" val="2270880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pt_qualaxia_sep_blank"/>
          <p:cNvPicPr>
            <a:picLocks noChangeAspect="1" noChangeArrowheads="1"/>
          </p:cNvPicPr>
          <p:nvPr/>
        </p:nvPicPr>
        <p:blipFill>
          <a:blip r:embed="rId3" cstate="print"/>
          <a:srcRect/>
          <a:stretch>
            <a:fillRect/>
          </a:stretch>
        </p:blipFill>
        <p:spPr bwMode="auto">
          <a:xfrm>
            <a:off x="-101582" y="-16495"/>
            <a:ext cx="9278570" cy="6890990"/>
          </a:xfrm>
          <a:prstGeom prst="rect">
            <a:avLst/>
          </a:prstGeom>
          <a:noFill/>
          <a:ln w="9525">
            <a:noFill/>
            <a:miter lim="800000"/>
            <a:headEnd/>
            <a:tailEnd/>
          </a:ln>
        </p:spPr>
      </p:pic>
      <p:sp>
        <p:nvSpPr>
          <p:cNvPr id="5123" name="Rectangle 5"/>
          <p:cNvSpPr>
            <a:spLocks noChangeArrowheads="1"/>
          </p:cNvSpPr>
          <p:nvPr/>
        </p:nvSpPr>
        <p:spPr bwMode="auto">
          <a:xfrm>
            <a:off x="4211960" y="2276872"/>
            <a:ext cx="4475411" cy="2665412"/>
          </a:xfrm>
          <a:prstGeom prst="rect">
            <a:avLst/>
          </a:prstGeom>
          <a:noFill/>
          <a:ln w="9525">
            <a:noFill/>
            <a:miter lim="800000"/>
            <a:headEnd/>
            <a:tailEnd/>
          </a:ln>
        </p:spPr>
        <p:txBody>
          <a:bodyPr anchor="b"/>
          <a:lstStyle/>
          <a:p>
            <a:pPr algn="r" eaLnBrk="0" hangingPunct="0">
              <a:lnSpc>
                <a:spcPct val="80000"/>
              </a:lnSpc>
            </a:pPr>
            <a:r>
              <a:rPr lang="fr-FR" sz="3600" dirty="0">
                <a:solidFill>
                  <a:schemeClr val="bg1"/>
                </a:solidFill>
                <a:latin typeface="Calibri" pitchFamily="34" charset="0"/>
              </a:rPr>
              <a:t/>
            </a:r>
            <a:br>
              <a:rPr lang="fr-FR" sz="3600" dirty="0">
                <a:solidFill>
                  <a:schemeClr val="bg1"/>
                </a:solidFill>
                <a:latin typeface="Calibri" pitchFamily="34" charset="0"/>
              </a:rPr>
            </a:br>
            <a:r>
              <a:rPr lang="fr-FR" sz="3600" dirty="0">
                <a:solidFill>
                  <a:schemeClr val="bg1"/>
                </a:solidFill>
                <a:latin typeface="Calibri" pitchFamily="34" charset="0"/>
              </a:rPr>
              <a:t/>
            </a:r>
            <a:br>
              <a:rPr lang="fr-FR" sz="3600" dirty="0">
                <a:solidFill>
                  <a:schemeClr val="bg1"/>
                </a:solidFill>
                <a:latin typeface="Calibri" pitchFamily="34" charset="0"/>
              </a:rPr>
            </a:br>
            <a:r>
              <a:rPr lang="fr-FR" sz="3600" dirty="0">
                <a:solidFill>
                  <a:schemeClr val="bg1"/>
                </a:solidFill>
                <a:latin typeface="Calibri" pitchFamily="34" charset="0"/>
              </a:rPr>
              <a:t/>
            </a:r>
            <a:br>
              <a:rPr lang="fr-FR" sz="3600" dirty="0">
                <a:solidFill>
                  <a:schemeClr val="bg1"/>
                </a:solidFill>
                <a:latin typeface="Calibri" pitchFamily="34" charset="0"/>
              </a:rPr>
            </a:br>
            <a:r>
              <a:rPr lang="fr-FR" sz="3600" dirty="0">
                <a:solidFill>
                  <a:schemeClr val="bg1"/>
                </a:solidFill>
                <a:latin typeface="Calibri" pitchFamily="34" charset="0"/>
              </a:rPr>
              <a:t>		 			 </a:t>
            </a:r>
          </a:p>
          <a:p>
            <a:pPr algn="r" eaLnBrk="0" hangingPunct="0">
              <a:lnSpc>
                <a:spcPct val="80000"/>
              </a:lnSpc>
            </a:pPr>
            <a:endParaRPr lang="fr-FR" sz="3600" dirty="0">
              <a:solidFill>
                <a:schemeClr val="bg1"/>
              </a:solidFill>
              <a:latin typeface="Calibri" pitchFamily="34" charset="0"/>
            </a:endParaRPr>
          </a:p>
          <a:p>
            <a:pPr algn="r" eaLnBrk="0" hangingPunct="0">
              <a:lnSpc>
                <a:spcPct val="80000"/>
              </a:lnSpc>
            </a:pPr>
            <a:endParaRPr lang="fr-FR" sz="3600" dirty="0">
              <a:solidFill>
                <a:schemeClr val="bg1"/>
              </a:solidFill>
              <a:latin typeface="Calibri" pitchFamily="34" charset="0"/>
            </a:endParaRPr>
          </a:p>
          <a:p>
            <a:pPr algn="r" eaLnBrk="0" hangingPunct="0">
              <a:lnSpc>
                <a:spcPct val="80000"/>
              </a:lnSpc>
            </a:pPr>
            <a:endParaRPr lang="fr-FR" sz="3600" dirty="0">
              <a:solidFill>
                <a:schemeClr val="bg1"/>
              </a:solidFill>
              <a:latin typeface="Calibri" pitchFamily="34" charset="0"/>
            </a:endParaRPr>
          </a:p>
          <a:p>
            <a:pPr algn="r" eaLnBrk="0" hangingPunct="0">
              <a:lnSpc>
                <a:spcPct val="80000"/>
              </a:lnSpc>
            </a:pPr>
            <a:endParaRPr lang="fr-FR" sz="3600" dirty="0">
              <a:solidFill>
                <a:schemeClr val="bg1"/>
              </a:solidFill>
              <a:latin typeface="Calibri" pitchFamily="34" charset="0"/>
            </a:endParaRPr>
          </a:p>
          <a:p>
            <a:pPr algn="r" eaLnBrk="0" hangingPunct="0">
              <a:lnSpc>
                <a:spcPct val="80000"/>
              </a:lnSpc>
            </a:pPr>
            <a:r>
              <a:rPr lang="fr-FR" sz="3600" dirty="0">
                <a:solidFill>
                  <a:schemeClr val="bg1"/>
                </a:solidFill>
                <a:latin typeface="Calibri" pitchFamily="34" charset="0"/>
              </a:rPr>
              <a:t/>
            </a:r>
            <a:br>
              <a:rPr lang="fr-FR" sz="3600" dirty="0">
                <a:solidFill>
                  <a:schemeClr val="bg1"/>
                </a:solidFill>
                <a:latin typeface="Calibri" pitchFamily="34" charset="0"/>
              </a:rPr>
            </a:br>
            <a:r>
              <a:rPr lang="fr-FR" sz="3600" dirty="0">
                <a:solidFill>
                  <a:schemeClr val="bg1"/>
                </a:solidFill>
                <a:latin typeface="Calibri" pitchFamily="34" charset="0"/>
              </a:rPr>
              <a:t/>
            </a:r>
            <a:br>
              <a:rPr lang="fr-FR" sz="3600" dirty="0">
                <a:solidFill>
                  <a:schemeClr val="bg1"/>
                </a:solidFill>
                <a:latin typeface="Calibri" pitchFamily="34" charset="0"/>
              </a:rPr>
            </a:br>
            <a:endParaRPr lang="fr-CA" sz="3600" dirty="0">
              <a:solidFill>
                <a:schemeClr val="bg1"/>
              </a:solidFill>
              <a:latin typeface="Calibri" pitchFamily="34" charset="0"/>
            </a:endParaRPr>
          </a:p>
        </p:txBody>
      </p:sp>
      <p:sp>
        <p:nvSpPr>
          <p:cNvPr id="7" name="ZoneTexte 6"/>
          <p:cNvSpPr txBox="1"/>
          <p:nvPr/>
        </p:nvSpPr>
        <p:spPr>
          <a:xfrm>
            <a:off x="4986363" y="2762474"/>
            <a:ext cx="3985895" cy="1200329"/>
          </a:xfrm>
          <a:prstGeom prst="rect">
            <a:avLst/>
          </a:prstGeom>
          <a:noFill/>
        </p:spPr>
        <p:txBody>
          <a:bodyPr wrap="square" rtlCol="0">
            <a:spAutoFit/>
          </a:bodyPr>
          <a:lstStyle/>
          <a:p>
            <a:pPr algn="r"/>
            <a:r>
              <a:rPr lang="fr-FR" sz="3600" dirty="0" smtClean="0">
                <a:solidFill>
                  <a:schemeClr val="bg1"/>
                </a:solidFill>
                <a:latin typeface="+mj-lt"/>
                <a:cs typeface="Calibri"/>
              </a:rPr>
              <a:t>LE PROJET CIBLE QUALITÉ II</a:t>
            </a:r>
            <a:endParaRPr lang="fr-CA" sz="3600" dirty="0">
              <a:solidFill>
                <a:schemeClr val="bg1"/>
              </a:solidFill>
              <a:latin typeface="+mj-lt"/>
            </a:endParaRPr>
          </a:p>
        </p:txBody>
      </p:sp>
      <p:pic>
        <p:nvPicPr>
          <p:cNvPr id="8" name="Picture 2" descr="http://www.masternewmedia.org/images/knowledge_management_id91026_size350o.jpg"/>
          <p:cNvPicPr>
            <a:picLocks noChangeAspect="1" noChangeArrowheads="1"/>
          </p:cNvPicPr>
          <p:nvPr/>
        </p:nvPicPr>
        <p:blipFill>
          <a:blip r:embed="rId4" cstate="print"/>
          <a:srcRect/>
          <a:stretch>
            <a:fillRect/>
          </a:stretch>
        </p:blipFill>
        <p:spPr bwMode="auto">
          <a:xfrm>
            <a:off x="-186760" y="2006756"/>
            <a:ext cx="3857620" cy="25717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710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8"/>
          <p:cNvSpPr txBox="1">
            <a:spLocks noChangeArrowheads="1"/>
          </p:cNvSpPr>
          <p:nvPr>
            <p:custDataLst>
              <p:tags r:id="rId1"/>
            </p:custDataLst>
          </p:nvPr>
        </p:nvSpPr>
        <p:spPr bwMode="auto">
          <a:xfrm>
            <a:off x="1527175" y="61134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fr-FR"/>
          </a:p>
        </p:txBody>
      </p:sp>
      <p:sp>
        <p:nvSpPr>
          <p:cNvPr id="4101" name="ZoneTexte 4"/>
          <p:cNvSpPr txBox="1">
            <a:spLocks noChangeArrowheads="1"/>
          </p:cNvSpPr>
          <p:nvPr>
            <p:custDataLst>
              <p:tags r:id="rId2"/>
            </p:custDataLst>
          </p:nvPr>
        </p:nvSpPr>
        <p:spPr bwMode="auto">
          <a:xfrm>
            <a:off x="231909" y="1285499"/>
            <a:ext cx="8657156" cy="498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7675" indent="-4476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20000"/>
              </a:spcBef>
              <a:spcAft>
                <a:spcPct val="50000"/>
              </a:spcAft>
              <a:buClr>
                <a:srgbClr val="653A71"/>
              </a:buClr>
              <a:buSzPct val="75000"/>
              <a:buFont typeface="Lucida Grande"/>
              <a:buChar char="➜"/>
            </a:pPr>
            <a:r>
              <a:rPr lang="fr-CA" sz="2300" b="1" dirty="0" smtClean="0">
                <a:solidFill>
                  <a:srgbClr val="002060"/>
                </a:solidFill>
                <a:latin typeface="Calibri" charset="0"/>
                <a:cs typeface="Arial" charset="0"/>
              </a:rPr>
              <a:t>Cible Qualité II </a:t>
            </a:r>
            <a:r>
              <a:rPr lang="fr-CA" sz="2300" dirty="0" smtClean="0">
                <a:solidFill>
                  <a:srgbClr val="002060"/>
                </a:solidFill>
                <a:latin typeface="Calibri" charset="0"/>
                <a:cs typeface="Arial" charset="0"/>
              </a:rPr>
              <a:t>: programme d’amélioration de la qualité des soins. </a:t>
            </a:r>
          </a:p>
          <a:p>
            <a:pPr marL="342900" indent="-342900" eaLnBrk="1" hangingPunct="1">
              <a:spcBef>
                <a:spcPct val="20000"/>
              </a:spcBef>
              <a:spcAft>
                <a:spcPct val="50000"/>
              </a:spcAft>
              <a:buClr>
                <a:srgbClr val="653A71"/>
              </a:buClr>
              <a:buSzPct val="75000"/>
              <a:buFont typeface="Lucida Grande"/>
              <a:buChar char="➜"/>
            </a:pPr>
            <a:r>
              <a:rPr lang="fr-CA" sz="2300" dirty="0" smtClean="0">
                <a:solidFill>
                  <a:srgbClr val="222268"/>
                </a:solidFill>
                <a:latin typeface="Calibri"/>
                <a:cs typeface="Calibri"/>
              </a:rPr>
              <a:t>Six </a:t>
            </a:r>
            <a:r>
              <a:rPr lang="fr-CA" sz="2300" i="1" dirty="0">
                <a:solidFill>
                  <a:srgbClr val="222268"/>
                </a:solidFill>
                <a:latin typeface="Calibri"/>
                <a:cs typeface="Calibri"/>
              </a:rPr>
              <a:t>Équipes de santé mentale </a:t>
            </a:r>
            <a:r>
              <a:rPr lang="fr-CA" sz="2300" i="1" dirty="0" smtClean="0">
                <a:solidFill>
                  <a:srgbClr val="222268"/>
                </a:solidFill>
                <a:latin typeface="Calibri"/>
                <a:cs typeface="Calibri"/>
              </a:rPr>
              <a:t>adulte (ÉSMA) </a:t>
            </a:r>
            <a:r>
              <a:rPr lang="fr-CA" sz="2300" dirty="0" smtClean="0">
                <a:solidFill>
                  <a:srgbClr val="222268"/>
                </a:solidFill>
                <a:latin typeface="Calibri"/>
                <a:cs typeface="Calibri"/>
              </a:rPr>
              <a:t>de </a:t>
            </a:r>
            <a:r>
              <a:rPr lang="fr-CA" sz="2300" dirty="0">
                <a:solidFill>
                  <a:srgbClr val="222268"/>
                </a:solidFill>
                <a:latin typeface="Calibri"/>
                <a:cs typeface="Calibri"/>
              </a:rPr>
              <a:t>première ligne de CSSS et cliniques médicales partenaires au Québec</a:t>
            </a:r>
            <a:r>
              <a:rPr lang="fr-CA" sz="2300" dirty="0" smtClean="0">
                <a:solidFill>
                  <a:srgbClr val="222268"/>
                </a:solidFill>
                <a:latin typeface="Calibri"/>
                <a:cs typeface="Calibri"/>
              </a:rPr>
              <a:t>.</a:t>
            </a:r>
            <a:endParaRPr lang="fr-CA" sz="2300" dirty="0" smtClean="0">
              <a:solidFill>
                <a:srgbClr val="002060"/>
              </a:solidFill>
              <a:latin typeface="Calibri" charset="0"/>
              <a:cs typeface="Arial" charset="0"/>
            </a:endParaRPr>
          </a:p>
          <a:p>
            <a:pPr marL="342900" indent="-342900" eaLnBrk="1" hangingPunct="1">
              <a:spcBef>
                <a:spcPct val="20000"/>
              </a:spcBef>
              <a:buClr>
                <a:srgbClr val="653A71"/>
              </a:buClr>
              <a:buSzPct val="75000"/>
              <a:buFont typeface="Lucida Grande"/>
              <a:buChar char="➜"/>
            </a:pPr>
            <a:r>
              <a:rPr lang="fr-CA" sz="2300" dirty="0" smtClean="0">
                <a:solidFill>
                  <a:srgbClr val="002060"/>
                </a:solidFill>
                <a:latin typeface="Calibri" charset="0"/>
                <a:cs typeface="Arial" charset="0"/>
              </a:rPr>
              <a:t>Objectifs:</a:t>
            </a:r>
          </a:p>
          <a:p>
            <a:pPr lvl="1" eaLnBrk="1" hangingPunct="1">
              <a:spcBef>
                <a:spcPct val="20000"/>
              </a:spcBef>
              <a:buFontTx/>
              <a:buAutoNum type="arabicPeriod"/>
            </a:pPr>
            <a:r>
              <a:rPr lang="fr-CA" sz="2200" dirty="0">
                <a:solidFill>
                  <a:srgbClr val="002060"/>
                </a:solidFill>
                <a:latin typeface="Calibri" charset="0"/>
              </a:rPr>
              <a:t>Implanter le programme </a:t>
            </a:r>
            <a:r>
              <a:rPr lang="fr-CA" sz="2200" dirty="0" smtClean="0">
                <a:solidFill>
                  <a:srgbClr val="002060"/>
                </a:solidFill>
                <a:latin typeface="Calibri" charset="0"/>
              </a:rPr>
              <a:t>Cible </a:t>
            </a:r>
            <a:r>
              <a:rPr lang="fr-CA" sz="2200" dirty="0">
                <a:solidFill>
                  <a:srgbClr val="002060"/>
                </a:solidFill>
                <a:latin typeface="Calibri" charset="0"/>
              </a:rPr>
              <a:t>Qualité II; </a:t>
            </a:r>
          </a:p>
          <a:p>
            <a:pPr lvl="1" eaLnBrk="1" hangingPunct="1">
              <a:spcBef>
                <a:spcPct val="20000"/>
              </a:spcBef>
              <a:buFontTx/>
              <a:buAutoNum type="arabicPeriod"/>
            </a:pPr>
            <a:r>
              <a:rPr lang="fr-CA" sz="2200" dirty="0">
                <a:solidFill>
                  <a:srgbClr val="002060"/>
                </a:solidFill>
                <a:latin typeface="Calibri" charset="0"/>
              </a:rPr>
              <a:t>Étudier les </a:t>
            </a:r>
            <a:r>
              <a:rPr lang="fr-CA" sz="2200" b="1" dirty="0">
                <a:solidFill>
                  <a:srgbClr val="002060"/>
                </a:solidFill>
                <a:latin typeface="Calibri" charset="0"/>
              </a:rPr>
              <a:t>facteurs contextuels et organisationnels </a:t>
            </a:r>
            <a:r>
              <a:rPr lang="fr-CA" sz="2200" dirty="0">
                <a:solidFill>
                  <a:srgbClr val="002060"/>
                </a:solidFill>
                <a:latin typeface="Calibri" charset="0"/>
              </a:rPr>
              <a:t>associés au degré d’implantation de chacune des composantes du </a:t>
            </a:r>
            <a:r>
              <a:rPr lang="fr-CA" sz="2200" dirty="0" smtClean="0">
                <a:solidFill>
                  <a:srgbClr val="002060"/>
                </a:solidFill>
                <a:latin typeface="Calibri" charset="0"/>
              </a:rPr>
              <a:t>programme; </a:t>
            </a:r>
            <a:endParaRPr lang="fr-CA" sz="2200" dirty="0">
              <a:solidFill>
                <a:srgbClr val="002060"/>
              </a:solidFill>
              <a:latin typeface="Calibri" charset="0"/>
            </a:endParaRPr>
          </a:p>
          <a:p>
            <a:pPr lvl="1" eaLnBrk="1" hangingPunct="1">
              <a:spcBef>
                <a:spcPct val="20000"/>
              </a:spcBef>
              <a:buFontTx/>
              <a:buAutoNum type="arabicPeriod"/>
            </a:pPr>
            <a:r>
              <a:rPr lang="fr-CA" sz="2200" dirty="0">
                <a:solidFill>
                  <a:srgbClr val="002060"/>
                </a:solidFill>
                <a:latin typeface="Calibri" charset="0"/>
              </a:rPr>
              <a:t>Évaluer les </a:t>
            </a:r>
            <a:r>
              <a:rPr lang="fr-CA" sz="2200" b="1" dirty="0">
                <a:solidFill>
                  <a:srgbClr val="002060"/>
                </a:solidFill>
                <a:latin typeface="Calibri" charset="0"/>
              </a:rPr>
              <a:t>changements dans les processus de soins </a:t>
            </a:r>
            <a:r>
              <a:rPr lang="fr-CA" sz="2200" dirty="0">
                <a:solidFill>
                  <a:srgbClr val="002060"/>
                </a:solidFill>
                <a:latin typeface="Calibri" charset="0"/>
              </a:rPr>
              <a:t>suite à l’implantation du </a:t>
            </a:r>
            <a:r>
              <a:rPr lang="fr-CA" sz="2200" dirty="0" smtClean="0">
                <a:solidFill>
                  <a:srgbClr val="002060"/>
                </a:solidFill>
                <a:latin typeface="Calibri" charset="0"/>
              </a:rPr>
              <a:t>programme; </a:t>
            </a:r>
          </a:p>
          <a:p>
            <a:pPr lvl="1" eaLnBrk="1" hangingPunct="1">
              <a:spcBef>
                <a:spcPct val="20000"/>
              </a:spcBef>
              <a:buFontTx/>
              <a:buAutoNum type="arabicPeriod"/>
            </a:pPr>
            <a:r>
              <a:rPr lang="fr-CA" sz="2200" dirty="0">
                <a:solidFill>
                  <a:srgbClr val="002060"/>
                </a:solidFill>
                <a:latin typeface="Calibri" charset="0"/>
              </a:rPr>
              <a:t>Évaluer l’impact de la composante des systèmes d’information </a:t>
            </a:r>
            <a:r>
              <a:rPr lang="fr-CA" sz="2200" dirty="0" smtClean="0">
                <a:solidFill>
                  <a:srgbClr val="002060"/>
                </a:solidFill>
                <a:latin typeface="Calibri" charset="0"/>
              </a:rPr>
              <a:t>clinique (SIC) sur </a:t>
            </a:r>
            <a:r>
              <a:rPr lang="fr-CA" sz="2200" dirty="0">
                <a:solidFill>
                  <a:srgbClr val="002060"/>
                </a:solidFill>
                <a:latin typeface="Calibri" charset="0"/>
              </a:rPr>
              <a:t>le développement et la </a:t>
            </a:r>
            <a:r>
              <a:rPr lang="fr-CA" sz="2200" b="1" dirty="0">
                <a:solidFill>
                  <a:srgbClr val="002060"/>
                </a:solidFill>
                <a:latin typeface="Calibri" charset="0"/>
              </a:rPr>
              <a:t>mise en œuvre de stratégies locales de mesure de la qualité des soins</a:t>
            </a:r>
            <a:r>
              <a:rPr lang="fr-CA" sz="2200" dirty="0" smtClean="0">
                <a:solidFill>
                  <a:srgbClr val="002060"/>
                </a:solidFill>
                <a:latin typeface="Calibri" charset="0"/>
              </a:rPr>
              <a:t>.</a:t>
            </a:r>
          </a:p>
        </p:txBody>
      </p:sp>
      <p:pic>
        <p:nvPicPr>
          <p:cNvPr id="10" name="Image 9" descr="Capture d’écran 2014-04-02 à 14.45.46.png"/>
          <p:cNvPicPr>
            <a:picLocks/>
          </p:cNvPicPr>
          <p:nvPr/>
        </p:nvPicPr>
        <p:blipFill>
          <a:blip r:embed="rId6">
            <a:extLst>
              <a:ext uri="{28A0092B-C50C-407E-A947-70E740481C1C}">
                <a14:useLocalDpi xmlns:a14="http://schemas.microsoft.com/office/drawing/2010/main" val="0"/>
              </a:ext>
            </a:extLst>
          </a:blip>
          <a:stretch>
            <a:fillRect/>
          </a:stretch>
        </p:blipFill>
        <p:spPr>
          <a:xfrm>
            <a:off x="18677" y="130718"/>
            <a:ext cx="1437212" cy="791994"/>
          </a:xfrm>
          <a:prstGeom prst="rect">
            <a:avLst/>
          </a:prstGeom>
        </p:spPr>
      </p:pic>
      <p:sp>
        <p:nvSpPr>
          <p:cNvPr id="11" name="Rectangle 15"/>
          <p:cNvSpPr txBox="1">
            <a:spLocks noChangeArrowheads="1"/>
          </p:cNvSpPr>
          <p:nvPr>
            <p:custDataLst>
              <p:tags r:id="rId3"/>
            </p:custDataLst>
          </p:nvPr>
        </p:nvSpPr>
        <p:spPr bwMode="auto">
          <a:xfrm>
            <a:off x="1564527" y="189592"/>
            <a:ext cx="6727404"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400" b="1">
                <a:solidFill>
                  <a:srgbClr val="0093D3"/>
                </a:solidFill>
                <a:latin typeface="+mn-lt"/>
                <a:ea typeface="+mn-ea"/>
                <a:cs typeface="ＭＳ Ｐゴシック" charset="0"/>
              </a:defRPr>
            </a:lvl1pPr>
            <a:lvl2pPr marL="742950" indent="-285750" algn="l" rtl="0" eaLnBrk="1" fontAlgn="base" hangingPunct="1">
              <a:spcBef>
                <a:spcPct val="20000"/>
              </a:spcBef>
              <a:spcAft>
                <a:spcPct val="0"/>
              </a:spcAft>
              <a:buClr>
                <a:srgbClr val="653A71"/>
              </a:buClr>
              <a:buSzPct val="75000"/>
              <a:buFont typeface="Times"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0093D3"/>
              </a:buClr>
              <a:buFont typeface="Wingdings" charset="0"/>
              <a:buChar char="§"/>
              <a:defRPr sz="2000">
                <a:solidFill>
                  <a:schemeClr val="tx1"/>
                </a:solidFill>
                <a:latin typeface="+mn-lt"/>
                <a:ea typeface="+mn-ea"/>
              </a:defRPr>
            </a:lvl3pPr>
            <a:lvl4pPr marL="1600200" indent="-228600" algn="l" rtl="0" eaLnBrk="1" fontAlgn="base" hangingPunct="1">
              <a:spcBef>
                <a:spcPct val="20000"/>
              </a:spcBef>
              <a:spcAft>
                <a:spcPct val="0"/>
              </a:spcAft>
              <a:buClr>
                <a:srgbClr val="653A71"/>
              </a:buClr>
              <a:buFont typeface="Times" charset="0"/>
              <a:buChar char="»"/>
              <a:defRPr>
                <a:solidFill>
                  <a:schemeClr val="tx1"/>
                </a:solidFill>
                <a:latin typeface="+mn-lt"/>
                <a:ea typeface="+mn-ea"/>
              </a:defRPr>
            </a:lvl4pPr>
            <a:lvl5pPr marL="2057400" indent="-228600" algn="l" rtl="0" eaLnBrk="1" fontAlgn="base" hangingPunct="1">
              <a:spcBef>
                <a:spcPct val="20000"/>
              </a:spcBef>
              <a:spcAft>
                <a:spcPct val="0"/>
              </a:spcAft>
              <a:buClr>
                <a:srgbClr val="0093D3"/>
              </a:buClr>
              <a:buFont typeface="Time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0093D3"/>
              </a:buClr>
              <a:buFont typeface="Times" pitchFamily="1" charset="0"/>
              <a:buChar char="•"/>
              <a:defRPr sz="1600">
                <a:solidFill>
                  <a:schemeClr val="tx1"/>
                </a:solidFill>
                <a:latin typeface="+mn-lt"/>
                <a:ea typeface="+mn-ea"/>
              </a:defRPr>
            </a:lvl9pPr>
          </a:lstStyle>
          <a:p>
            <a:pPr marL="0" indent="0">
              <a:lnSpc>
                <a:spcPct val="80000"/>
              </a:lnSpc>
              <a:spcBef>
                <a:spcPct val="0"/>
              </a:spcBef>
              <a:buFont typeface="Wingdings" charset="0"/>
              <a:buNone/>
            </a:pPr>
            <a:r>
              <a:rPr lang="fr-CA" sz="2500" smtClean="0">
                <a:solidFill>
                  <a:srgbClr val="653A71"/>
                </a:solidFill>
                <a:latin typeface="Calibri" charset="0"/>
                <a:ea typeface="ＭＳ Ｐゴシック" charset="0"/>
              </a:rPr>
              <a:t>Soutenir l’amélioration des soins et services de 1</a:t>
            </a:r>
            <a:r>
              <a:rPr lang="fr-CA" sz="2500" baseline="30000" smtClean="0">
                <a:solidFill>
                  <a:srgbClr val="653A71"/>
                </a:solidFill>
                <a:latin typeface="Calibri" charset="0"/>
                <a:ea typeface="ＭＳ Ｐゴシック" charset="0"/>
              </a:rPr>
              <a:t>ère</a:t>
            </a:r>
            <a:r>
              <a:rPr lang="fr-CA" sz="2500" smtClean="0">
                <a:solidFill>
                  <a:srgbClr val="653A71"/>
                </a:solidFill>
                <a:latin typeface="Calibri" charset="0"/>
                <a:ea typeface="ＭＳ Ｐゴシック" charset="0"/>
              </a:rPr>
              <a:t> ligne pour les troubles dépressifs et anxieux</a:t>
            </a:r>
            <a:endParaRPr lang="fr-CA" sz="2500" b="0">
              <a:solidFill>
                <a:srgbClr val="653A71"/>
              </a:solidFill>
              <a:effectLst>
                <a:outerShdw blurRad="38100" dist="38100" dir="2700000" algn="tl">
                  <a:srgbClr val="DDDDDD"/>
                </a:outerShdw>
              </a:effectLst>
              <a:latin typeface="Calibri" charset="0"/>
              <a:ea typeface="ＭＳ Ｐゴシック" charset="0"/>
            </a:endParaRPr>
          </a:p>
        </p:txBody>
      </p:sp>
    </p:spTree>
    <p:extLst>
      <p:ext uri="{BB962C8B-B14F-4D97-AF65-F5344CB8AC3E}">
        <p14:creationId xmlns:p14="http://schemas.microsoft.com/office/powerpoint/2010/main" val="3121609591"/>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custDataLst>
              <p:tags r:id="rId1"/>
            </p:custDataLst>
          </p:nvPr>
        </p:nvSpPr>
        <p:spPr>
          <a:xfrm>
            <a:off x="522913" y="166980"/>
            <a:ext cx="6885949" cy="836613"/>
          </a:xfrm>
        </p:spPr>
        <p:txBody>
          <a:bodyPr/>
          <a:lstStyle/>
          <a:p>
            <a:pPr eaLnBrk="1" hangingPunct="1"/>
            <a:r>
              <a:rPr lang="fr-CA" b="1" dirty="0" smtClean="0">
                <a:ea typeface="ＭＳ Ｐゴシック" charset="0"/>
              </a:rPr>
              <a:t>Les 3 phases du projet </a:t>
            </a:r>
            <a:endParaRPr lang="fr-CA" b="1" dirty="0">
              <a:ea typeface="ＭＳ Ｐゴシック" charset="0"/>
            </a:endParaRPr>
          </a:p>
        </p:txBody>
      </p:sp>
      <p:grpSp>
        <p:nvGrpSpPr>
          <p:cNvPr id="2" name="Grouper 1"/>
          <p:cNvGrpSpPr/>
          <p:nvPr/>
        </p:nvGrpSpPr>
        <p:grpSpPr>
          <a:xfrm>
            <a:off x="310244" y="1475241"/>
            <a:ext cx="8568952" cy="4487479"/>
            <a:chOff x="179512" y="1269827"/>
            <a:chExt cx="8568952" cy="4487479"/>
          </a:xfrm>
        </p:grpSpPr>
        <p:graphicFrame>
          <p:nvGraphicFramePr>
            <p:cNvPr id="6" name="Espace réservé du contenu 6"/>
            <p:cNvGraphicFramePr>
              <a:graphicFrameLocks/>
            </p:cNvGraphicFramePr>
            <p:nvPr>
              <p:custDataLst>
                <p:tags r:id="rId3"/>
              </p:custDataLst>
              <p:extLst>
                <p:ext uri="{D42A27DB-BD31-4B8C-83A1-F6EECF244321}">
                  <p14:modId xmlns:p14="http://schemas.microsoft.com/office/powerpoint/2010/main" val="3021504137"/>
                </p:ext>
              </p:extLst>
            </p:nvPr>
          </p:nvGraphicFramePr>
          <p:xfrm>
            <a:off x="179512" y="1899654"/>
            <a:ext cx="8568952" cy="38576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à coins arrondis 7"/>
            <p:cNvSpPr>
              <a:spLocks noChangeArrowheads="1"/>
            </p:cNvSpPr>
            <p:nvPr>
              <p:custDataLst>
                <p:tags r:id="rId4"/>
              </p:custDataLst>
            </p:nvPr>
          </p:nvSpPr>
          <p:spPr bwMode="auto">
            <a:xfrm>
              <a:off x="1704418" y="1269827"/>
              <a:ext cx="4215718" cy="1438448"/>
            </a:xfrm>
            <a:prstGeom prst="wedgeRoundRectCallout">
              <a:avLst>
                <a:gd name="adj1" fmla="val -23977"/>
                <a:gd name="adj2" fmla="val 86222"/>
                <a:gd name="adj3" fmla="val 16667"/>
              </a:avLst>
            </a:prstGeom>
            <a:solidFill>
              <a:srgbClr val="C5A1CF"/>
            </a:solidFill>
            <a:ln w="9525">
              <a:noFill/>
              <a:round/>
              <a:headEnd/>
              <a:tailEnd/>
            </a:ln>
            <a:effectLst>
              <a:outerShdw dist="38100" algn="l" rotWithShape="0">
                <a:srgbClr val="808080">
                  <a:alpha val="39999"/>
                </a:srgbClr>
              </a:outerShdw>
            </a:effectLst>
          </p:spPr>
          <p:txBody>
            <a:bodyPr/>
            <a:lstStyle/>
            <a:p>
              <a:pPr algn="ctr" eaLnBrk="0" hangingPunct="0"/>
              <a:r>
                <a:rPr lang="fr-CA" b="1" dirty="0" smtClean="0">
                  <a:solidFill>
                    <a:srgbClr val="002060"/>
                  </a:solidFill>
                  <a:latin typeface="Calibri" charset="0"/>
                  <a:cs typeface="Arial" charset="0"/>
                </a:rPr>
                <a:t>Nouveauté dans CQ II</a:t>
              </a:r>
            </a:p>
            <a:p>
              <a:pPr algn="ctr" eaLnBrk="0" hangingPunct="0"/>
              <a:endParaRPr lang="fr-CA" sz="800" b="1" dirty="0">
                <a:solidFill>
                  <a:srgbClr val="002060"/>
                </a:solidFill>
                <a:latin typeface="Calibri" charset="0"/>
                <a:cs typeface="Arial" charset="0"/>
              </a:endParaRPr>
            </a:p>
            <a:p>
              <a:pPr marL="285750" indent="-285750" eaLnBrk="0" hangingPunct="0">
                <a:buFont typeface="Arial"/>
                <a:buChar char="•"/>
              </a:pPr>
              <a:r>
                <a:rPr lang="fr-CA" dirty="0" smtClean="0">
                  <a:solidFill>
                    <a:srgbClr val="002060"/>
                  </a:solidFill>
                  <a:latin typeface="Calibri" charset="0"/>
                  <a:cs typeface="Arial" charset="0"/>
                </a:rPr>
                <a:t>Collaboration </a:t>
              </a:r>
              <a:r>
                <a:rPr lang="fr-CA" dirty="0">
                  <a:solidFill>
                    <a:srgbClr val="002060"/>
                  </a:solidFill>
                  <a:latin typeface="Calibri" charset="0"/>
                  <a:cs typeface="Arial" charset="0"/>
                </a:rPr>
                <a:t>avec cliniques </a:t>
              </a:r>
              <a:r>
                <a:rPr lang="fr-CA" dirty="0" smtClean="0">
                  <a:solidFill>
                    <a:srgbClr val="002060"/>
                  </a:solidFill>
                  <a:latin typeface="Calibri" charset="0"/>
                  <a:cs typeface="Arial" charset="0"/>
                </a:rPr>
                <a:t>médicales</a:t>
              </a:r>
            </a:p>
            <a:p>
              <a:pPr marL="285750" indent="-285750" eaLnBrk="0" hangingPunct="0">
                <a:buFont typeface="Arial"/>
                <a:buChar char="•"/>
              </a:pPr>
              <a:r>
                <a:rPr lang="fr-CA" b="1" dirty="0" smtClean="0">
                  <a:solidFill>
                    <a:srgbClr val="002060"/>
                  </a:solidFill>
                  <a:latin typeface="Calibri" charset="0"/>
                  <a:cs typeface="Arial" charset="0"/>
                </a:rPr>
                <a:t>Implantation </a:t>
              </a:r>
              <a:r>
                <a:rPr lang="fr-CA" b="1" dirty="0">
                  <a:solidFill>
                    <a:srgbClr val="002060"/>
                  </a:solidFill>
                  <a:latin typeface="Calibri" charset="0"/>
                  <a:cs typeface="Arial" charset="0"/>
                </a:rPr>
                <a:t>d’un système d’information </a:t>
              </a:r>
              <a:r>
                <a:rPr lang="fr-CA" b="1" dirty="0" smtClean="0">
                  <a:solidFill>
                    <a:srgbClr val="002060"/>
                  </a:solidFill>
                  <a:latin typeface="Calibri" charset="0"/>
                  <a:cs typeface="Arial" charset="0"/>
                </a:rPr>
                <a:t>clinique (SIC)</a:t>
              </a:r>
              <a:endParaRPr lang="fr-FR" b="1" dirty="0">
                <a:solidFill>
                  <a:srgbClr val="002060"/>
                </a:solidFill>
                <a:latin typeface="Calibri" charset="0"/>
                <a:cs typeface="Arial" charset="0"/>
              </a:endParaRPr>
            </a:p>
          </p:txBody>
        </p:sp>
      </p:grpSp>
      <p:sp>
        <p:nvSpPr>
          <p:cNvPr id="10" name="ZoneTexte 9"/>
          <p:cNvSpPr txBox="1">
            <a:spLocks noChangeArrowheads="1"/>
          </p:cNvSpPr>
          <p:nvPr>
            <p:custDataLst>
              <p:tags r:id="rId2"/>
            </p:custDataLst>
          </p:nvPr>
        </p:nvSpPr>
        <p:spPr bwMode="auto">
          <a:xfrm>
            <a:off x="2077938" y="5274761"/>
            <a:ext cx="3450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b="1" dirty="0">
                <a:solidFill>
                  <a:srgbClr val="002060"/>
                </a:solidFill>
                <a:latin typeface="Calibri" charset="0"/>
              </a:rPr>
              <a:t>CQ I   </a:t>
            </a:r>
            <a:r>
              <a:rPr lang="fr-CA" sz="1800" b="1" dirty="0">
                <a:solidFill>
                  <a:srgbClr val="002060"/>
                </a:solidFill>
                <a:latin typeface="Calibri" charset="0"/>
                <a:sym typeface="Wingdings" charset="0"/>
              </a:rPr>
              <a:t></a:t>
            </a:r>
            <a:r>
              <a:rPr lang="fr-CA" b="1" dirty="0">
                <a:solidFill>
                  <a:srgbClr val="002060"/>
                </a:solidFill>
                <a:latin typeface="Calibri" charset="0"/>
                <a:sym typeface="Wingdings" charset="0"/>
              </a:rPr>
              <a:t>  </a:t>
            </a:r>
            <a:r>
              <a:rPr lang="fr-CA" b="1" dirty="0">
                <a:solidFill>
                  <a:srgbClr val="653A71"/>
                </a:solidFill>
                <a:latin typeface="Calibri" charset="0"/>
                <a:sym typeface="Wingdings" charset="0"/>
              </a:rPr>
              <a:t>2008 – 2010</a:t>
            </a:r>
          </a:p>
          <a:p>
            <a:pPr eaLnBrk="1" hangingPunct="1"/>
            <a:r>
              <a:rPr lang="fr-CA" b="1" dirty="0">
                <a:solidFill>
                  <a:srgbClr val="002060"/>
                </a:solidFill>
                <a:latin typeface="Calibri" charset="0"/>
              </a:rPr>
              <a:t>CQ II  </a:t>
            </a:r>
            <a:r>
              <a:rPr lang="fr-CA" sz="1800" b="1" dirty="0">
                <a:solidFill>
                  <a:srgbClr val="002060"/>
                </a:solidFill>
                <a:latin typeface="Calibri" charset="0"/>
                <a:sym typeface="Wingdings" charset="0"/>
              </a:rPr>
              <a:t></a:t>
            </a:r>
            <a:r>
              <a:rPr lang="fr-CA" b="1" dirty="0">
                <a:solidFill>
                  <a:srgbClr val="002060"/>
                </a:solidFill>
                <a:latin typeface="Calibri" charset="0"/>
                <a:sym typeface="Wingdings" charset="0"/>
              </a:rPr>
              <a:t>  </a:t>
            </a:r>
            <a:r>
              <a:rPr lang="fr-CA" b="1" dirty="0">
                <a:solidFill>
                  <a:srgbClr val="653A71"/>
                </a:solidFill>
                <a:latin typeface="Calibri" charset="0"/>
                <a:sym typeface="Wingdings" charset="0"/>
              </a:rPr>
              <a:t>2011 – </a:t>
            </a:r>
            <a:r>
              <a:rPr lang="fr-CA" b="1" dirty="0" smtClean="0">
                <a:solidFill>
                  <a:srgbClr val="653A71"/>
                </a:solidFill>
                <a:latin typeface="Calibri" charset="0"/>
                <a:sym typeface="Wingdings" charset="0"/>
              </a:rPr>
              <a:t>2014</a:t>
            </a:r>
            <a:endParaRPr lang="fr-FR" b="1" dirty="0">
              <a:solidFill>
                <a:srgbClr val="653A71"/>
              </a:solidFill>
              <a:latin typeface="Calibri" charset="0"/>
            </a:endParaRPr>
          </a:p>
        </p:txBody>
      </p:sp>
      <p:pic>
        <p:nvPicPr>
          <p:cNvPr id="9" name="Image 8" descr="Capture d’écran 2014-04-02 à 14.45.46.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71431"/>
            <a:ext cx="1179335" cy="551287"/>
          </a:xfrm>
          <a:prstGeom prst="rect">
            <a:avLst/>
          </a:prstGeom>
        </p:spPr>
      </p:pic>
    </p:spTree>
    <p:extLst>
      <p:ext uri="{BB962C8B-B14F-4D97-AF65-F5344CB8AC3E}">
        <p14:creationId xmlns:p14="http://schemas.microsoft.com/office/powerpoint/2010/main" val="2337267900"/>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Qualaxia_MODÈLE_VF">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53A71"/>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Qualaxia_MODÈLE_VF.thmx</Template>
  <TotalTime>4756</TotalTime>
  <Words>5295</Words>
  <Application>Microsoft Office PowerPoint</Application>
  <PresentationFormat>Affichage à l'écran (4:3)</PresentationFormat>
  <Paragraphs>566</Paragraphs>
  <Slides>37</Slides>
  <Notes>35</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Qualaxia_MODÈLE_VF</vt:lpstr>
      <vt:lpstr>Présentation PowerPoint</vt:lpstr>
      <vt:lpstr>Déroulement de l’atelier</vt:lpstr>
      <vt:lpstr>Présentation PowerPoint</vt:lpstr>
      <vt:lpstr>Présentation PowerPoint</vt:lpstr>
      <vt:lpstr>Modèle de gestion des maladies chroniques</vt:lpstr>
      <vt:lpstr>Système d’information clinique</vt:lpstr>
      <vt:lpstr>Présentation PowerPoint</vt:lpstr>
      <vt:lpstr>Présentation PowerPoint</vt:lpstr>
      <vt:lpstr>Les 3 phases du projet </vt:lpstr>
      <vt:lpstr>SIC – Nos ambitions de départ</vt:lpstr>
      <vt:lpstr>SIC – La réalité sur le terrain</vt:lpstr>
      <vt:lpstr>SIC – Adaptation de notre objectif</vt:lpstr>
      <vt:lpstr>Présentation PowerPoint</vt:lpstr>
      <vt:lpstr>Un modèle de soins par étapes NICE</vt:lpstr>
      <vt:lpstr>Grille de suivi du patient – 1/3</vt:lpstr>
      <vt:lpstr>Grille de suivi du patient – 2/3</vt:lpstr>
      <vt:lpstr>Grille de suivi du patient – 3/3</vt:lpstr>
      <vt:lpstr>Grille du suivi du patient</vt:lpstr>
      <vt:lpstr>Description de la démarche</vt:lpstr>
      <vt:lpstr>Présentation PowerPoint</vt:lpstr>
      <vt:lpstr>Présentation PowerPoint</vt:lpstr>
      <vt:lpstr>UNE OPPORTUNITÉ, UNE APPROCHE PAR ÉTAPES : CONTEXTE DU CSSS LAVAL</vt:lpstr>
      <vt:lpstr>MON RÔLE AU SEIN DE L’ÉQUIPE SANTÉ MENTALE</vt:lpstr>
      <vt:lpstr>LA grille de suivi </vt:lpstr>
      <vt:lpstr>LA grille de suivi</vt:lpstr>
      <vt:lpstr>LA grille de suivi : un outil de communication interne</vt:lpstr>
      <vt:lpstr>LA GRILLE DE SUIVI : LES INDICATEURS MESURÉS</vt:lpstr>
      <vt:lpstr>PROCESSUS D’UTILISATION DE LA GRILLE</vt:lpstr>
      <vt:lpstr>Mme D., 54 ans, Sx anxio-dépressifs</vt:lpstr>
      <vt:lpstr>DÉFIS DE L’UTILISATION DE LA GRILLE</vt:lpstr>
      <vt:lpstr>AVANTAGES DE L’UTILISATION DE LA GRILLE</vt:lpstr>
      <vt:lpstr>AVANTAGES DE L’UTILISATION DE LA GRILLE</vt:lpstr>
      <vt:lpstr>Conclusion</vt:lpstr>
      <vt:lpstr>Présentation PowerPoint</vt:lpstr>
      <vt:lpstr>Présentation PowerPoint</vt:lpstr>
      <vt:lpstr>Présentation PowerPoint</vt:lpstr>
      <vt:lpstr>Outils d’évaluation clinique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Anne-Marie Cloutier</dc:creator>
  <cp:lastModifiedBy>Dorice Grenier</cp:lastModifiedBy>
  <cp:revision>261</cp:revision>
  <cp:lastPrinted>2014-05-12T12:33:50Z</cp:lastPrinted>
  <dcterms:created xsi:type="dcterms:W3CDTF">2014-04-02T18:06:29Z</dcterms:created>
  <dcterms:modified xsi:type="dcterms:W3CDTF">2014-06-25T19:27:56Z</dcterms:modified>
</cp:coreProperties>
</file>