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9" r:id="rId4"/>
    <p:sldId id="270" r:id="rId5"/>
    <p:sldId id="271" r:id="rId6"/>
    <p:sldId id="276" r:id="rId7"/>
    <p:sldId id="274" r:id="rId8"/>
    <p:sldId id="277"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278" r:id="rId23"/>
    <p:sldId id="319" r:id="rId24"/>
    <p:sldId id="279" r:id="rId25"/>
    <p:sldId id="280" r:id="rId26"/>
    <p:sldId id="281" r:id="rId27"/>
    <p:sldId id="282" r:id="rId28"/>
    <p:sldId id="320" r:id="rId29"/>
    <p:sldId id="284"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8" d="100"/>
          <a:sy n="78" d="100"/>
        </p:scale>
        <p:origin x="-84" y="-7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âge</c:v>
          </c:tx>
          <c:invertIfNegative val="0"/>
          <c:dPt>
            <c:idx val="0"/>
            <c:invertIfNegative val="0"/>
            <c:bubble3D val="0"/>
            <c:spPr>
              <a:solidFill>
                <a:srgbClr val="00B050"/>
              </a:solidFill>
            </c:spPr>
          </c:dPt>
          <c:dPt>
            <c:idx val="1"/>
            <c:invertIfNegative val="0"/>
            <c:bubble3D val="0"/>
            <c:spPr>
              <a:solidFill>
                <a:srgbClr val="00B050"/>
              </a:solidFill>
            </c:spPr>
          </c:dPt>
          <c:dPt>
            <c:idx val="2"/>
            <c:invertIfNegative val="0"/>
            <c:bubble3D val="0"/>
            <c:spPr>
              <a:solidFill>
                <a:srgbClr val="0070C0"/>
              </a:solidFill>
            </c:spPr>
          </c:dPt>
          <c:dPt>
            <c:idx val="3"/>
            <c:invertIfNegative val="0"/>
            <c:bubble3D val="0"/>
            <c:spPr>
              <a:solidFill>
                <a:srgbClr val="FF0000"/>
              </a:solidFill>
            </c:spPr>
          </c:dPt>
          <c:dPt>
            <c:idx val="4"/>
            <c:invertIfNegative val="0"/>
            <c:bubble3D val="0"/>
            <c:spPr>
              <a:solidFill>
                <a:srgbClr val="FF0000"/>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showLegendKey val="0"/>
            <c:showVal val="0"/>
            <c:showCatName val="0"/>
            <c:showSerName val="0"/>
            <c:showPercent val="0"/>
            <c:showBubbleSize val="0"/>
          </c:dLbls>
          <c:cat>
            <c:strRef>
              <c:f>Feuil1!$A$2:$A$6</c:f>
              <c:strCache>
                <c:ptCount val="5"/>
                <c:pt idx="0">
                  <c:v>18-25</c:v>
                </c:pt>
                <c:pt idx="1">
                  <c:v>26-35</c:v>
                </c:pt>
                <c:pt idx="2">
                  <c:v>36-50</c:v>
                </c:pt>
                <c:pt idx="3">
                  <c:v>51-65</c:v>
                </c:pt>
                <c:pt idx="4">
                  <c:v>66+</c:v>
                </c:pt>
              </c:strCache>
            </c:strRef>
          </c:cat>
          <c:val>
            <c:numRef>
              <c:f>Feuil1!$B$2:$B$6</c:f>
              <c:numCache>
                <c:formatCode>General</c:formatCode>
                <c:ptCount val="5"/>
                <c:pt idx="0">
                  <c:v>13</c:v>
                </c:pt>
                <c:pt idx="1">
                  <c:v>17</c:v>
                </c:pt>
                <c:pt idx="2">
                  <c:v>28</c:v>
                </c:pt>
                <c:pt idx="3">
                  <c:v>31</c:v>
                </c:pt>
                <c:pt idx="4">
                  <c:v>11</c:v>
                </c:pt>
              </c:numCache>
            </c:numRef>
          </c:val>
        </c:ser>
        <c:dLbls>
          <c:showLegendKey val="0"/>
          <c:showVal val="0"/>
          <c:showCatName val="0"/>
          <c:showSerName val="0"/>
          <c:showPercent val="0"/>
          <c:showBubbleSize val="0"/>
        </c:dLbls>
        <c:gapWidth val="150"/>
        <c:axId val="79455360"/>
        <c:axId val="79456896"/>
      </c:barChart>
      <c:catAx>
        <c:axId val="79455360"/>
        <c:scaling>
          <c:orientation val="minMax"/>
        </c:scaling>
        <c:delete val="0"/>
        <c:axPos val="b"/>
        <c:majorTickMark val="out"/>
        <c:minorTickMark val="none"/>
        <c:tickLblPos val="nextTo"/>
        <c:crossAx val="79456896"/>
        <c:crosses val="autoZero"/>
        <c:auto val="1"/>
        <c:lblAlgn val="ctr"/>
        <c:lblOffset val="100"/>
        <c:noMultiLvlLbl val="0"/>
      </c:catAx>
      <c:valAx>
        <c:axId val="79456896"/>
        <c:scaling>
          <c:orientation val="minMax"/>
        </c:scaling>
        <c:delete val="0"/>
        <c:axPos val="l"/>
        <c:majorGridlines/>
        <c:numFmt formatCode="General" sourceLinked="1"/>
        <c:majorTickMark val="out"/>
        <c:minorTickMark val="none"/>
        <c:tickLblPos val="nextTo"/>
        <c:crossAx val="794553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v>âge</c:v>
          </c:tx>
          <c:invertIfNegative val="0"/>
          <c:dPt>
            <c:idx val="0"/>
            <c:invertIfNegative val="0"/>
            <c:bubble3D val="0"/>
            <c:spPr>
              <a:solidFill>
                <a:srgbClr val="00B050"/>
              </a:solidFill>
            </c:spPr>
          </c:dPt>
          <c:dPt>
            <c:idx val="1"/>
            <c:invertIfNegative val="0"/>
            <c:bubble3D val="0"/>
            <c:spPr>
              <a:solidFill>
                <a:srgbClr val="0070C0"/>
              </a:solidFill>
            </c:spPr>
          </c:dPt>
          <c:dPt>
            <c:idx val="2"/>
            <c:invertIfNegative val="0"/>
            <c:bubble3D val="0"/>
            <c:spPr>
              <a:solidFill>
                <a:srgbClr val="FF0000"/>
              </a:solidFill>
            </c:spPr>
          </c:dPt>
          <c:dLbls>
            <c:showLegendKey val="0"/>
            <c:showVal val="1"/>
            <c:showCatName val="0"/>
            <c:showSerName val="0"/>
            <c:showPercent val="0"/>
            <c:showBubbleSize val="0"/>
            <c:showLeaderLines val="0"/>
          </c:dLbls>
          <c:cat>
            <c:strRef>
              <c:f>Feuil1!$A$18:$A$20</c:f>
              <c:strCache>
                <c:ptCount val="3"/>
                <c:pt idx="0">
                  <c:v>18-35</c:v>
                </c:pt>
                <c:pt idx="1">
                  <c:v>36-50</c:v>
                </c:pt>
                <c:pt idx="2">
                  <c:v>51 et +</c:v>
                </c:pt>
              </c:strCache>
            </c:strRef>
          </c:cat>
          <c:val>
            <c:numRef>
              <c:f>Feuil1!$B$18:$B$20</c:f>
              <c:numCache>
                <c:formatCode>General</c:formatCode>
                <c:ptCount val="3"/>
                <c:pt idx="0">
                  <c:v>30</c:v>
                </c:pt>
                <c:pt idx="1">
                  <c:v>28</c:v>
                </c:pt>
                <c:pt idx="2">
                  <c:v>42</c:v>
                </c:pt>
              </c:numCache>
            </c:numRef>
          </c:val>
        </c:ser>
        <c:dLbls>
          <c:showLegendKey val="0"/>
          <c:showVal val="0"/>
          <c:showCatName val="0"/>
          <c:showSerName val="0"/>
          <c:showPercent val="0"/>
          <c:showBubbleSize val="0"/>
        </c:dLbls>
        <c:gapWidth val="150"/>
        <c:axId val="79131776"/>
        <c:axId val="79133312"/>
      </c:barChart>
      <c:catAx>
        <c:axId val="79131776"/>
        <c:scaling>
          <c:orientation val="minMax"/>
        </c:scaling>
        <c:delete val="0"/>
        <c:axPos val="b"/>
        <c:majorTickMark val="out"/>
        <c:minorTickMark val="none"/>
        <c:tickLblPos val="nextTo"/>
        <c:crossAx val="79133312"/>
        <c:crosses val="autoZero"/>
        <c:auto val="1"/>
        <c:lblAlgn val="ctr"/>
        <c:lblOffset val="100"/>
        <c:noMultiLvlLbl val="0"/>
      </c:catAx>
      <c:valAx>
        <c:axId val="79133312"/>
        <c:scaling>
          <c:orientation val="minMax"/>
        </c:scaling>
        <c:delete val="0"/>
        <c:axPos val="l"/>
        <c:majorGridlines/>
        <c:numFmt formatCode="General" sourceLinked="1"/>
        <c:majorTickMark val="out"/>
        <c:minorTickMark val="none"/>
        <c:tickLblPos val="nextTo"/>
        <c:crossAx val="791317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Pt>
            <c:idx val="0"/>
            <c:bubble3D val="0"/>
            <c:spPr>
              <a:solidFill>
                <a:srgbClr val="00B050"/>
              </a:solidFill>
            </c:spPr>
          </c:dPt>
          <c:dPt>
            <c:idx val="1"/>
            <c:bubble3D val="0"/>
            <c:spPr>
              <a:solidFill>
                <a:srgbClr val="FF0000"/>
              </a:solidFill>
            </c:spPr>
          </c:dPt>
          <c:dPt>
            <c:idx val="2"/>
            <c:bubble3D val="0"/>
            <c:spPr>
              <a:solidFill>
                <a:srgbClr val="FFFF00"/>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showLegendKey val="0"/>
            <c:showVal val="0"/>
            <c:showCatName val="0"/>
            <c:showSerName val="0"/>
            <c:showPercent val="0"/>
            <c:showBubbleSize val="0"/>
          </c:dLbls>
          <c:cat>
            <c:strRef>
              <c:f>Feuil1!$A$1:$A$4</c:f>
              <c:strCache>
                <c:ptCount val="4"/>
                <c:pt idx="0">
                  <c:v>psychotique</c:v>
                </c:pt>
                <c:pt idx="1">
                  <c:v>humeur</c:v>
                </c:pt>
                <c:pt idx="2">
                  <c:v>anxieux</c:v>
                </c:pt>
                <c:pt idx="3">
                  <c:v>autre</c:v>
                </c:pt>
              </c:strCache>
            </c:strRef>
          </c:cat>
          <c:val>
            <c:numRef>
              <c:f>Feuil1!$B$1:$B$4</c:f>
              <c:numCache>
                <c:formatCode>0%</c:formatCode>
                <c:ptCount val="4"/>
                <c:pt idx="0">
                  <c:v>0.48</c:v>
                </c:pt>
                <c:pt idx="1">
                  <c:v>0.24</c:v>
                </c:pt>
                <c:pt idx="2">
                  <c:v>0.17</c:v>
                </c:pt>
                <c:pt idx="3">
                  <c:v>0.11</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comorbidité</c:v>
          </c:tx>
          <c:invertIfNegative val="0"/>
          <c:dPt>
            <c:idx val="0"/>
            <c:invertIfNegative val="0"/>
            <c:bubble3D val="0"/>
            <c:spPr>
              <a:solidFill>
                <a:srgbClr val="7030A0"/>
              </a:solidFill>
            </c:spPr>
          </c:dPt>
          <c:dPt>
            <c:idx val="1"/>
            <c:invertIfNegative val="0"/>
            <c:bubble3D val="0"/>
            <c:spPr>
              <a:solidFill>
                <a:srgbClr val="FF0000"/>
              </a:solidFill>
            </c:spPr>
          </c:dPt>
          <c:dPt>
            <c:idx val="2"/>
            <c:invertIfNegative val="0"/>
            <c:bubble3D val="0"/>
            <c:spPr>
              <a:solidFill>
                <a:srgbClr val="00B050"/>
              </a:solidFill>
            </c:spPr>
          </c:dPt>
          <c:dLbls>
            <c:showLegendKey val="0"/>
            <c:showVal val="1"/>
            <c:showCatName val="0"/>
            <c:showSerName val="0"/>
            <c:showPercent val="0"/>
            <c:showBubbleSize val="0"/>
            <c:showLeaderLines val="0"/>
          </c:dLbls>
          <c:cat>
            <c:strRef>
              <c:f>Feuil1!$A$6:$A$8</c:f>
              <c:strCache>
                <c:ptCount val="3"/>
                <c:pt idx="0">
                  <c:v>abus substance</c:v>
                </c:pt>
                <c:pt idx="1">
                  <c:v>justice</c:v>
                </c:pt>
                <c:pt idx="2">
                  <c:v>Trouble relationnel</c:v>
                </c:pt>
              </c:strCache>
            </c:strRef>
          </c:cat>
          <c:val>
            <c:numRef>
              <c:f>Feuil1!$B$6:$B$8</c:f>
              <c:numCache>
                <c:formatCode>0%</c:formatCode>
                <c:ptCount val="3"/>
                <c:pt idx="0">
                  <c:v>0.24</c:v>
                </c:pt>
                <c:pt idx="1">
                  <c:v>0.11</c:v>
                </c:pt>
                <c:pt idx="2">
                  <c:v>0.27</c:v>
                </c:pt>
              </c:numCache>
            </c:numRef>
          </c:val>
        </c:ser>
        <c:dLbls>
          <c:showLegendKey val="0"/>
          <c:showVal val="0"/>
          <c:showCatName val="0"/>
          <c:showSerName val="0"/>
          <c:showPercent val="0"/>
          <c:showBubbleSize val="0"/>
        </c:dLbls>
        <c:gapWidth val="150"/>
        <c:axId val="79268096"/>
        <c:axId val="79269888"/>
      </c:barChart>
      <c:catAx>
        <c:axId val="79268096"/>
        <c:scaling>
          <c:orientation val="minMax"/>
        </c:scaling>
        <c:delete val="0"/>
        <c:axPos val="l"/>
        <c:majorTickMark val="out"/>
        <c:minorTickMark val="none"/>
        <c:tickLblPos val="nextTo"/>
        <c:crossAx val="79269888"/>
        <c:crosses val="autoZero"/>
        <c:auto val="1"/>
        <c:lblAlgn val="ctr"/>
        <c:lblOffset val="100"/>
        <c:noMultiLvlLbl val="0"/>
      </c:catAx>
      <c:valAx>
        <c:axId val="79269888"/>
        <c:scaling>
          <c:orientation val="minMax"/>
        </c:scaling>
        <c:delete val="0"/>
        <c:axPos val="b"/>
        <c:majorGridlines/>
        <c:numFmt formatCode="0%" sourceLinked="1"/>
        <c:majorTickMark val="out"/>
        <c:minorTickMark val="none"/>
        <c:tickLblPos val="nextTo"/>
        <c:crossAx val="7926809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durée des suivis</c:v>
          </c:tx>
          <c:invertIfNegative val="0"/>
          <c:dPt>
            <c:idx val="0"/>
            <c:invertIfNegative val="0"/>
            <c:bubble3D val="0"/>
            <c:spPr>
              <a:solidFill>
                <a:srgbClr val="00B050"/>
              </a:solidFill>
            </c:spPr>
          </c:dPt>
          <c:dPt>
            <c:idx val="1"/>
            <c:invertIfNegative val="0"/>
            <c:bubble3D val="0"/>
            <c:spPr>
              <a:solidFill>
                <a:srgbClr val="92D050"/>
              </a:solidFill>
            </c:spPr>
          </c:dPt>
          <c:dPt>
            <c:idx val="2"/>
            <c:invertIfNegative val="0"/>
            <c:bubble3D val="0"/>
            <c:spPr>
              <a:solidFill>
                <a:srgbClr val="FFFF00"/>
              </a:solidFill>
            </c:spPr>
          </c:dPt>
          <c:dPt>
            <c:idx val="3"/>
            <c:invertIfNegative val="0"/>
            <c:bubble3D val="0"/>
            <c:spPr>
              <a:solidFill>
                <a:schemeClr val="accent6"/>
              </a:solidFill>
            </c:spPr>
          </c:dPt>
          <c:dPt>
            <c:idx val="4"/>
            <c:invertIfNegative val="0"/>
            <c:bubble3D val="0"/>
            <c:spPr>
              <a:solidFill>
                <a:srgbClr val="FF0000"/>
              </a:solidFill>
            </c:spPr>
          </c:dPt>
          <c:dPt>
            <c:idx val="5"/>
            <c:invertIfNegative val="0"/>
            <c:bubble3D val="0"/>
            <c:spPr>
              <a:solidFill>
                <a:srgbClr val="C00000"/>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showLegendKey val="0"/>
            <c:showVal val="0"/>
            <c:showCatName val="0"/>
            <c:showSerName val="0"/>
            <c:showPercent val="0"/>
            <c:showBubbleSize val="0"/>
          </c:dLbls>
          <c:cat>
            <c:strRef>
              <c:f>Feuil1!$A$1:$A$6</c:f>
              <c:strCache>
                <c:ptCount val="6"/>
                <c:pt idx="0">
                  <c:v>6 mois et -</c:v>
                </c:pt>
                <c:pt idx="1">
                  <c:v>6 mois et 1 an</c:v>
                </c:pt>
                <c:pt idx="2">
                  <c:v>entre 1 an et 2 ans</c:v>
                </c:pt>
                <c:pt idx="3">
                  <c:v>entre 2 et 3 ans</c:v>
                </c:pt>
                <c:pt idx="4">
                  <c:v>entre 3 et 5 ans</c:v>
                </c:pt>
                <c:pt idx="5">
                  <c:v>5 ans et +</c:v>
                </c:pt>
              </c:strCache>
            </c:strRef>
          </c:cat>
          <c:val>
            <c:numRef>
              <c:f>Feuil1!$B$1:$B$6</c:f>
              <c:numCache>
                <c:formatCode>0%</c:formatCode>
                <c:ptCount val="6"/>
                <c:pt idx="0">
                  <c:v>0.3</c:v>
                </c:pt>
                <c:pt idx="1">
                  <c:v>0.22</c:v>
                </c:pt>
                <c:pt idx="2">
                  <c:v>0.2</c:v>
                </c:pt>
                <c:pt idx="3">
                  <c:v>0.1</c:v>
                </c:pt>
                <c:pt idx="4">
                  <c:v>0.1</c:v>
                </c:pt>
                <c:pt idx="5">
                  <c:v>0.08</c:v>
                </c:pt>
              </c:numCache>
            </c:numRef>
          </c:val>
        </c:ser>
        <c:dLbls>
          <c:showLegendKey val="0"/>
          <c:showVal val="0"/>
          <c:showCatName val="0"/>
          <c:showSerName val="0"/>
          <c:showPercent val="0"/>
          <c:showBubbleSize val="0"/>
        </c:dLbls>
        <c:gapWidth val="150"/>
        <c:axId val="89149440"/>
        <c:axId val="89150976"/>
      </c:barChart>
      <c:catAx>
        <c:axId val="89149440"/>
        <c:scaling>
          <c:orientation val="minMax"/>
        </c:scaling>
        <c:delete val="0"/>
        <c:axPos val="l"/>
        <c:majorTickMark val="out"/>
        <c:minorTickMark val="none"/>
        <c:tickLblPos val="nextTo"/>
        <c:crossAx val="89150976"/>
        <c:crosses val="autoZero"/>
        <c:auto val="1"/>
        <c:lblAlgn val="ctr"/>
        <c:lblOffset val="100"/>
        <c:noMultiLvlLbl val="0"/>
      </c:catAx>
      <c:valAx>
        <c:axId val="89150976"/>
        <c:scaling>
          <c:orientation val="minMax"/>
        </c:scaling>
        <c:delete val="0"/>
        <c:axPos val="b"/>
        <c:majorGridlines/>
        <c:numFmt formatCode="0%" sourceLinked="1"/>
        <c:majorTickMark val="out"/>
        <c:minorTickMark val="none"/>
        <c:tickLblPos val="nextTo"/>
        <c:crossAx val="891494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liens</c:v>
          </c:tx>
          <c:invertIfNegative val="0"/>
          <c:dPt>
            <c:idx val="0"/>
            <c:invertIfNegative val="0"/>
            <c:bubble3D val="0"/>
            <c:spPr>
              <a:solidFill>
                <a:srgbClr val="00B050"/>
              </a:solidFill>
            </c:spPr>
          </c:dPt>
          <c:dPt>
            <c:idx val="1"/>
            <c:invertIfNegative val="0"/>
            <c:bubble3D val="0"/>
            <c:spPr>
              <a:solidFill>
                <a:srgbClr val="7030A0"/>
              </a:solidFill>
            </c:spPr>
          </c:dPt>
          <c:dPt>
            <c:idx val="2"/>
            <c:invertIfNegative val="0"/>
            <c:bubble3D val="0"/>
            <c:spPr>
              <a:solidFill>
                <a:srgbClr val="FFFF00"/>
              </a:solidFill>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showLegendKey val="0"/>
            <c:showVal val="0"/>
            <c:showCatName val="0"/>
            <c:showSerName val="0"/>
            <c:showPercent val="0"/>
            <c:showBubbleSize val="0"/>
          </c:dLbls>
          <c:cat>
            <c:strRef>
              <c:f>Feuil1!$A$15:$A$17</c:f>
              <c:strCache>
                <c:ptCount val="3"/>
                <c:pt idx="0">
                  <c:v>familles/proches</c:v>
                </c:pt>
                <c:pt idx="1">
                  <c:v>médecins</c:v>
                </c:pt>
                <c:pt idx="2">
                  <c:v>communauté</c:v>
                </c:pt>
              </c:strCache>
            </c:strRef>
          </c:cat>
          <c:val>
            <c:numRef>
              <c:f>Feuil1!$B$15:$B$17</c:f>
              <c:numCache>
                <c:formatCode>0%</c:formatCode>
                <c:ptCount val="3"/>
                <c:pt idx="0">
                  <c:v>0.34</c:v>
                </c:pt>
                <c:pt idx="1">
                  <c:v>0.61</c:v>
                </c:pt>
                <c:pt idx="2">
                  <c:v>0.4</c:v>
                </c:pt>
              </c:numCache>
            </c:numRef>
          </c:val>
        </c:ser>
        <c:dLbls>
          <c:showLegendKey val="0"/>
          <c:showVal val="0"/>
          <c:showCatName val="0"/>
          <c:showSerName val="0"/>
          <c:showPercent val="0"/>
          <c:showBubbleSize val="0"/>
        </c:dLbls>
        <c:gapWidth val="150"/>
        <c:shape val="box"/>
        <c:axId val="89223936"/>
        <c:axId val="89225472"/>
        <c:axId val="0"/>
      </c:bar3DChart>
      <c:catAx>
        <c:axId val="89223936"/>
        <c:scaling>
          <c:orientation val="minMax"/>
        </c:scaling>
        <c:delete val="0"/>
        <c:axPos val="b"/>
        <c:majorTickMark val="out"/>
        <c:minorTickMark val="none"/>
        <c:tickLblPos val="nextTo"/>
        <c:crossAx val="89225472"/>
        <c:crosses val="autoZero"/>
        <c:auto val="1"/>
        <c:lblAlgn val="ctr"/>
        <c:lblOffset val="100"/>
        <c:noMultiLvlLbl val="0"/>
      </c:catAx>
      <c:valAx>
        <c:axId val="89225472"/>
        <c:scaling>
          <c:orientation val="minMax"/>
        </c:scaling>
        <c:delete val="0"/>
        <c:axPos val="l"/>
        <c:majorGridlines/>
        <c:numFmt formatCode="0%" sourceLinked="1"/>
        <c:majorTickMark val="out"/>
        <c:minorTickMark val="none"/>
        <c:tickLblPos val="nextTo"/>
        <c:crossAx val="8922393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nb de renc.</c:v>
          </c:tx>
          <c:invertIfNegative val="0"/>
          <c:dPt>
            <c:idx val="0"/>
            <c:invertIfNegative val="0"/>
            <c:bubble3D val="0"/>
            <c:spPr>
              <a:solidFill>
                <a:srgbClr val="FF0000"/>
              </a:solidFill>
            </c:spPr>
          </c:dPt>
          <c:dPt>
            <c:idx val="1"/>
            <c:invertIfNegative val="0"/>
            <c:bubble3D val="0"/>
            <c:spPr>
              <a:solidFill>
                <a:srgbClr val="00B050"/>
              </a:solidFill>
            </c:spPr>
          </c:dPt>
          <c:dPt>
            <c:idx val="2"/>
            <c:invertIfNegative val="0"/>
            <c:bubble3D val="0"/>
            <c:spPr>
              <a:solidFill>
                <a:srgbClr val="0070C0"/>
              </a:solidFill>
            </c:spPr>
          </c:dPt>
          <c:dPt>
            <c:idx val="3"/>
            <c:invertIfNegative val="0"/>
            <c:bubble3D val="0"/>
            <c:spPr>
              <a:solidFill>
                <a:srgbClr val="FFFF00"/>
              </a:solidFill>
            </c:spPr>
          </c:dPt>
          <c:dPt>
            <c:idx val="4"/>
            <c:invertIfNegative val="0"/>
            <c:bubble3D val="0"/>
            <c:spPr>
              <a:solidFill>
                <a:schemeClr val="accent6"/>
              </a:solidFill>
            </c:spPr>
          </c:dPt>
          <c:dLbls>
            <c:showLegendKey val="0"/>
            <c:showVal val="1"/>
            <c:showCatName val="0"/>
            <c:showSerName val="0"/>
            <c:showPercent val="0"/>
            <c:showBubbleSize val="0"/>
            <c:showLeaderLines val="0"/>
          </c:dLbls>
          <c:cat>
            <c:strRef>
              <c:f>Feuil1!$A$32:$A$36</c:f>
              <c:strCache>
                <c:ptCount val="5"/>
                <c:pt idx="0">
                  <c:v>0 à 1 renc.</c:v>
                </c:pt>
                <c:pt idx="1">
                  <c:v>2 renc.</c:v>
                </c:pt>
                <c:pt idx="2">
                  <c:v>3-4 renc.</c:v>
                </c:pt>
                <c:pt idx="3">
                  <c:v>5-7 renc.</c:v>
                </c:pt>
                <c:pt idx="4">
                  <c:v>8 et +</c:v>
                </c:pt>
              </c:strCache>
            </c:strRef>
          </c:cat>
          <c:val>
            <c:numRef>
              <c:f>Feuil1!$B$32:$B$36</c:f>
              <c:numCache>
                <c:formatCode>0%</c:formatCode>
                <c:ptCount val="5"/>
                <c:pt idx="0">
                  <c:v>0.27</c:v>
                </c:pt>
                <c:pt idx="1">
                  <c:v>0.35</c:v>
                </c:pt>
                <c:pt idx="2">
                  <c:v>0.27</c:v>
                </c:pt>
                <c:pt idx="3">
                  <c:v>0.09</c:v>
                </c:pt>
                <c:pt idx="4">
                  <c:v>0.02</c:v>
                </c:pt>
              </c:numCache>
            </c:numRef>
          </c:val>
        </c:ser>
        <c:dLbls>
          <c:showLegendKey val="0"/>
          <c:showVal val="0"/>
          <c:showCatName val="0"/>
          <c:showSerName val="0"/>
          <c:showPercent val="0"/>
          <c:showBubbleSize val="0"/>
        </c:dLbls>
        <c:gapWidth val="150"/>
        <c:axId val="94017408"/>
        <c:axId val="94018944"/>
      </c:barChart>
      <c:catAx>
        <c:axId val="94017408"/>
        <c:scaling>
          <c:orientation val="minMax"/>
        </c:scaling>
        <c:delete val="0"/>
        <c:axPos val="l"/>
        <c:majorTickMark val="out"/>
        <c:minorTickMark val="none"/>
        <c:tickLblPos val="nextTo"/>
        <c:crossAx val="94018944"/>
        <c:crosses val="autoZero"/>
        <c:auto val="1"/>
        <c:lblAlgn val="ctr"/>
        <c:lblOffset val="100"/>
        <c:noMultiLvlLbl val="0"/>
      </c:catAx>
      <c:valAx>
        <c:axId val="94018944"/>
        <c:scaling>
          <c:orientation val="minMax"/>
        </c:scaling>
        <c:delete val="0"/>
        <c:axPos val="b"/>
        <c:majorGridlines/>
        <c:numFmt formatCode="0%" sourceLinked="1"/>
        <c:majorTickMark val="out"/>
        <c:minorTickMark val="none"/>
        <c:tickLblPos val="nextTo"/>
        <c:crossAx val="940174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v>les PI</c:v>
          </c:tx>
          <c:invertIfNegative val="0"/>
          <c:dPt>
            <c:idx val="0"/>
            <c:invertIfNegative val="0"/>
            <c:bubble3D val="0"/>
            <c:spPr>
              <a:solidFill>
                <a:srgbClr val="00B050"/>
              </a:solidFill>
            </c:spPr>
          </c:dPt>
          <c:dPt>
            <c:idx val="1"/>
            <c:invertIfNegative val="0"/>
            <c:bubble3D val="0"/>
            <c:spPr>
              <a:solidFill>
                <a:srgbClr val="7030A0"/>
              </a:solidFill>
            </c:spPr>
          </c:dPt>
          <c:dPt>
            <c:idx val="2"/>
            <c:invertIfNegative val="0"/>
            <c:bubble3D val="0"/>
            <c:spPr>
              <a:solidFill>
                <a:srgbClr val="FF0000"/>
              </a:solidFill>
            </c:spPr>
          </c:dPt>
          <c:dLbls>
            <c:showLegendKey val="0"/>
            <c:showVal val="1"/>
            <c:showCatName val="0"/>
            <c:showSerName val="0"/>
            <c:showPercent val="0"/>
            <c:showBubbleSize val="0"/>
            <c:showLeaderLines val="0"/>
          </c:dLbls>
          <c:cat>
            <c:strRef>
              <c:f>Feuil1!$A$46:$A$48</c:f>
              <c:strCache>
                <c:ptCount val="3"/>
                <c:pt idx="0">
                  <c:v>à jour</c:v>
                </c:pt>
                <c:pt idx="1">
                  <c:v>avec la personne</c:v>
                </c:pt>
                <c:pt idx="2">
                  <c:v>Plan d'urgence écrit</c:v>
                </c:pt>
              </c:strCache>
            </c:strRef>
          </c:cat>
          <c:val>
            <c:numRef>
              <c:f>Feuil1!$B$46:$B$48</c:f>
              <c:numCache>
                <c:formatCode>0%</c:formatCode>
                <c:ptCount val="3"/>
                <c:pt idx="0">
                  <c:v>0.61</c:v>
                </c:pt>
                <c:pt idx="1">
                  <c:v>0.6</c:v>
                </c:pt>
                <c:pt idx="2">
                  <c:v>0.1</c:v>
                </c:pt>
              </c:numCache>
            </c:numRef>
          </c:val>
        </c:ser>
        <c:dLbls>
          <c:showLegendKey val="0"/>
          <c:showVal val="0"/>
          <c:showCatName val="0"/>
          <c:showSerName val="0"/>
          <c:showPercent val="0"/>
          <c:showBubbleSize val="0"/>
        </c:dLbls>
        <c:gapWidth val="150"/>
        <c:shape val="box"/>
        <c:axId val="102238848"/>
        <c:axId val="102240640"/>
        <c:axId val="0"/>
      </c:bar3DChart>
      <c:catAx>
        <c:axId val="102238848"/>
        <c:scaling>
          <c:orientation val="minMax"/>
        </c:scaling>
        <c:delete val="0"/>
        <c:axPos val="l"/>
        <c:majorTickMark val="out"/>
        <c:minorTickMark val="none"/>
        <c:tickLblPos val="nextTo"/>
        <c:crossAx val="102240640"/>
        <c:crosses val="autoZero"/>
        <c:auto val="1"/>
        <c:lblAlgn val="ctr"/>
        <c:lblOffset val="100"/>
        <c:noMultiLvlLbl val="0"/>
      </c:catAx>
      <c:valAx>
        <c:axId val="102240640"/>
        <c:scaling>
          <c:orientation val="minMax"/>
        </c:scaling>
        <c:delete val="0"/>
        <c:axPos val="b"/>
        <c:majorGridlines/>
        <c:numFmt formatCode="0%" sourceLinked="1"/>
        <c:majorTickMark val="out"/>
        <c:minorTickMark val="none"/>
        <c:tickLblPos val="nextTo"/>
        <c:crossAx val="10223884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v>indicateurs de perf.</c:v>
          </c:tx>
          <c:invertIfNegative val="0"/>
          <c:dPt>
            <c:idx val="0"/>
            <c:invertIfNegative val="0"/>
            <c:bubble3D val="0"/>
            <c:spPr>
              <a:solidFill>
                <a:srgbClr val="FF0000"/>
              </a:solidFill>
            </c:spPr>
          </c:dPt>
          <c:dPt>
            <c:idx val="1"/>
            <c:invertIfNegative val="0"/>
            <c:bubble3D val="0"/>
            <c:spPr>
              <a:solidFill>
                <a:srgbClr val="7030A0"/>
              </a:solidFill>
            </c:spPr>
          </c:dPt>
          <c:dPt>
            <c:idx val="2"/>
            <c:invertIfNegative val="0"/>
            <c:bubble3D val="0"/>
            <c:spPr>
              <a:solidFill>
                <a:srgbClr val="00B050"/>
              </a:solidFill>
            </c:spPr>
          </c:dPt>
          <c:dPt>
            <c:idx val="3"/>
            <c:invertIfNegative val="0"/>
            <c:bubble3D val="0"/>
            <c:spPr>
              <a:solidFill>
                <a:srgbClr val="FFFF00"/>
              </a:solidFill>
            </c:spPr>
          </c:dPt>
          <c:dLbls>
            <c:showLegendKey val="0"/>
            <c:showVal val="1"/>
            <c:showCatName val="0"/>
            <c:showSerName val="0"/>
            <c:showPercent val="0"/>
            <c:showBubbleSize val="0"/>
            <c:showLeaderLines val="0"/>
          </c:dLbls>
          <c:cat>
            <c:strRef>
              <c:f>Feuil1!$A$62:$A$65</c:f>
              <c:strCache>
                <c:ptCount val="4"/>
                <c:pt idx="0">
                  <c:v>hospitalisé</c:v>
                </c:pt>
                <c:pt idx="1">
                  <c:v>emploi rémunéré</c:v>
                </c:pt>
                <c:pt idx="2">
                  <c:v>activité signif.</c:v>
                </c:pt>
                <c:pt idx="3">
                  <c:v>aux études</c:v>
                </c:pt>
              </c:strCache>
            </c:strRef>
          </c:cat>
          <c:val>
            <c:numRef>
              <c:f>Feuil1!$B$62:$B$65</c:f>
              <c:numCache>
                <c:formatCode>0%</c:formatCode>
                <c:ptCount val="4"/>
                <c:pt idx="0">
                  <c:v>0.12</c:v>
                </c:pt>
                <c:pt idx="1">
                  <c:v>0.13</c:v>
                </c:pt>
                <c:pt idx="2">
                  <c:v>0.24</c:v>
                </c:pt>
                <c:pt idx="3">
                  <c:v>0.04</c:v>
                </c:pt>
              </c:numCache>
            </c:numRef>
          </c:val>
        </c:ser>
        <c:dLbls>
          <c:showLegendKey val="0"/>
          <c:showVal val="0"/>
          <c:showCatName val="0"/>
          <c:showSerName val="0"/>
          <c:showPercent val="0"/>
          <c:showBubbleSize val="0"/>
        </c:dLbls>
        <c:gapWidth val="150"/>
        <c:shape val="cylinder"/>
        <c:axId val="93754112"/>
        <c:axId val="93755648"/>
        <c:axId val="0"/>
      </c:bar3DChart>
      <c:catAx>
        <c:axId val="93754112"/>
        <c:scaling>
          <c:orientation val="minMax"/>
        </c:scaling>
        <c:delete val="0"/>
        <c:axPos val="l"/>
        <c:majorTickMark val="out"/>
        <c:minorTickMark val="none"/>
        <c:tickLblPos val="nextTo"/>
        <c:crossAx val="93755648"/>
        <c:crosses val="autoZero"/>
        <c:auto val="1"/>
        <c:lblAlgn val="ctr"/>
        <c:lblOffset val="100"/>
        <c:noMultiLvlLbl val="0"/>
      </c:catAx>
      <c:valAx>
        <c:axId val="93755648"/>
        <c:scaling>
          <c:orientation val="minMax"/>
        </c:scaling>
        <c:delete val="0"/>
        <c:axPos val="b"/>
        <c:majorGridlines/>
        <c:numFmt formatCode="0%" sourceLinked="1"/>
        <c:majorTickMark val="out"/>
        <c:minorTickMark val="none"/>
        <c:tickLblPos val="nextTo"/>
        <c:crossAx val="93754112"/>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F4E1B-8431-4B4E-89EF-7E95AAF7D241}"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186663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F4E1B-8431-4B4E-89EF-7E95AAF7D241}"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225660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F4E1B-8431-4B4E-89EF-7E95AAF7D241}"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146034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F4E1B-8431-4B4E-89EF-7E95AAF7D241}"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33790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F4E1B-8431-4B4E-89EF-7E95AAF7D241}" type="datetimeFigureOut">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255308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F4E1B-8431-4B4E-89EF-7E95AAF7D241}"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3167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F4E1B-8431-4B4E-89EF-7E95AAF7D241}" type="datetimeFigureOut">
              <a:rPr lang="en-US" smtClean="0"/>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423754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F4E1B-8431-4B4E-89EF-7E95AAF7D241}" type="datetimeFigureOut">
              <a:rPr lang="en-US" smtClean="0"/>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275812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F4E1B-8431-4B4E-89EF-7E95AAF7D241}" type="datetimeFigureOut">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1581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F4E1B-8431-4B4E-89EF-7E95AAF7D241}"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136824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F4E1B-8431-4B4E-89EF-7E95AAF7D241}" type="datetimeFigureOut">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34494-C050-44D2-A57D-2A6981A90934}" type="slidenum">
              <a:rPr lang="en-US" smtClean="0"/>
              <a:t>‹N°›</a:t>
            </a:fld>
            <a:endParaRPr lang="en-US"/>
          </a:p>
        </p:txBody>
      </p:sp>
    </p:spTree>
    <p:extLst>
      <p:ext uri="{BB962C8B-B14F-4D97-AF65-F5344CB8AC3E}">
        <p14:creationId xmlns:p14="http://schemas.microsoft.com/office/powerpoint/2010/main" val="300256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4E1B-8431-4B4E-89EF-7E95AAF7D241}" type="datetimeFigureOut">
              <a:rPr lang="en-US" smtClean="0"/>
              <a:t>6/25/2014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34494-C050-44D2-A57D-2A6981A90934}" type="slidenum">
              <a:rPr lang="en-US" smtClean="0"/>
              <a:t>‹N°›</a:t>
            </a:fld>
            <a:endParaRPr lang="en-US"/>
          </a:p>
        </p:txBody>
      </p:sp>
    </p:spTree>
    <p:extLst>
      <p:ext uri="{BB962C8B-B14F-4D97-AF65-F5344CB8AC3E}">
        <p14:creationId xmlns:p14="http://schemas.microsoft.com/office/powerpoint/2010/main" val="211523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chart" Target="../charts/char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chart" Target="../charts/char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chart" Target="../charts/char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chart" Target="../charts/chart5.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chart" Target="../charts/char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chart" Target="../charts/char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chart" Target="../charts/chart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chart" Target="../charts/chart9.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7" name="Group 6"/>
          <p:cNvGrpSpPr/>
          <p:nvPr/>
        </p:nvGrpSpPr>
        <p:grpSpPr>
          <a:xfrm>
            <a:off x="3265103" y="650240"/>
            <a:ext cx="8229600" cy="5557520"/>
            <a:chOff x="3265103" y="650240"/>
            <a:chExt cx="8229600" cy="5557520"/>
          </a:xfrm>
        </p:grpSpPr>
        <p:sp>
          <p:nvSpPr>
            <p:cNvPr id="5" name="Rounded Rectangle 4"/>
            <p:cNvSpPr/>
            <p:nvPr/>
          </p:nvSpPr>
          <p:spPr>
            <a:xfrm>
              <a:off x="3265103"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25824" y="2618072"/>
              <a:ext cx="6778752" cy="3046988"/>
            </a:xfrm>
            <a:prstGeom prst="rect">
              <a:avLst/>
            </a:prstGeom>
            <a:noFill/>
          </p:spPr>
          <p:txBody>
            <a:bodyPr wrap="square" rtlCol="0">
              <a:spAutoFit/>
            </a:bodyPr>
            <a:lstStyle/>
            <a:p>
              <a:r>
                <a:rPr lang="en-US" sz="4000" b="1" dirty="0" smtClean="0">
                  <a:solidFill>
                    <a:schemeClr val="tx1">
                      <a:lumMod val="85000"/>
                      <a:lumOff val="15000"/>
                    </a:schemeClr>
                  </a:solidFill>
                </a:rPr>
                <a:t>Le Centre national </a:t>
              </a:r>
              <a:r>
                <a:rPr lang="en-US" sz="4000" b="1" dirty="0" err="1" smtClean="0">
                  <a:solidFill>
                    <a:schemeClr val="tx1">
                      <a:lumMod val="85000"/>
                      <a:lumOff val="15000"/>
                    </a:schemeClr>
                  </a:solidFill>
                </a:rPr>
                <a:t>d’excellence</a:t>
              </a:r>
              <a:r>
                <a:rPr lang="en-US" sz="4000" b="1" dirty="0" smtClean="0">
                  <a:solidFill>
                    <a:schemeClr val="tx1">
                      <a:lumMod val="85000"/>
                      <a:lumOff val="15000"/>
                    </a:schemeClr>
                  </a:solidFill>
                </a:rPr>
                <a:t> en santé </a:t>
              </a:r>
              <a:r>
                <a:rPr lang="en-US" sz="4000" b="1" dirty="0" err="1" smtClean="0">
                  <a:solidFill>
                    <a:schemeClr val="tx1">
                      <a:lumMod val="85000"/>
                      <a:lumOff val="15000"/>
                    </a:schemeClr>
                  </a:solidFill>
                </a:rPr>
                <a:t>mentale</a:t>
              </a:r>
              <a:r>
                <a:rPr lang="en-US" sz="4000" b="1" dirty="0" smtClean="0">
                  <a:solidFill>
                    <a:schemeClr val="tx1">
                      <a:lumMod val="85000"/>
                      <a:lumOff val="15000"/>
                    </a:schemeClr>
                  </a:solidFill>
                </a:rPr>
                <a:t> (CNESM)</a:t>
              </a:r>
            </a:p>
            <a:p>
              <a:r>
                <a:rPr lang="en-US" sz="2800" dirty="0" smtClean="0">
                  <a:solidFill>
                    <a:schemeClr val="tx1">
                      <a:lumMod val="85000"/>
                      <a:lumOff val="15000"/>
                    </a:schemeClr>
                  </a:solidFill>
                </a:rPr>
                <a:t>Un </a:t>
              </a:r>
              <a:r>
                <a:rPr lang="en-US" sz="2800" dirty="0" err="1" smtClean="0">
                  <a:solidFill>
                    <a:schemeClr val="tx1">
                      <a:lumMod val="85000"/>
                      <a:lumOff val="15000"/>
                    </a:schemeClr>
                  </a:solidFill>
                </a:rPr>
                <a:t>acteur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clé</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dans</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à </a:t>
              </a:r>
              <a:r>
                <a:rPr lang="en-US" sz="2800" dirty="0" err="1" smtClean="0">
                  <a:solidFill>
                    <a:schemeClr val="tx1">
                      <a:lumMod val="85000"/>
                      <a:lumOff val="15000"/>
                    </a:schemeClr>
                  </a:solidFill>
                </a:rPr>
                <a:t>l’amélioration</a:t>
              </a:r>
              <a:r>
                <a:rPr lang="en-US" sz="2800" dirty="0" smtClean="0">
                  <a:solidFill>
                    <a:schemeClr val="tx1">
                      <a:lumMod val="85000"/>
                      <a:lumOff val="15000"/>
                    </a:schemeClr>
                  </a:solidFill>
                </a:rPr>
                <a:t> de la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clinique</a:t>
              </a:r>
              <a:r>
                <a:rPr lang="en-US" sz="2800" dirty="0" smtClean="0">
                  <a:solidFill>
                    <a:schemeClr val="tx1">
                      <a:lumMod val="85000"/>
                      <a:lumOff val="15000"/>
                    </a:schemeClr>
                  </a:solidFill>
                </a:rPr>
                <a:t> au Québec.</a:t>
              </a:r>
            </a:p>
            <a:p>
              <a:endParaRPr lang="en-US" sz="2800" dirty="0">
                <a:solidFill>
                  <a:schemeClr val="tx1">
                    <a:lumMod val="85000"/>
                    <a:lumOff val="15000"/>
                  </a:schemeClr>
                </a:solidFill>
              </a:endParaRPr>
            </a:p>
            <a:p>
              <a:pPr algn="ctr"/>
              <a:r>
                <a:rPr lang="en-US" sz="2800" dirty="0" smtClean="0">
                  <a:solidFill>
                    <a:schemeClr val="tx1">
                      <a:lumMod val="85000"/>
                      <a:lumOff val="15000"/>
                    </a:schemeClr>
                  </a:solidFill>
                </a:rPr>
                <a:t>JASM, 12 </a:t>
              </a:r>
              <a:r>
                <a:rPr lang="en-US" sz="2800" dirty="0" err="1" smtClean="0">
                  <a:solidFill>
                    <a:schemeClr val="tx1">
                      <a:lumMod val="85000"/>
                      <a:lumOff val="15000"/>
                    </a:schemeClr>
                  </a:solidFill>
                </a:rPr>
                <a:t>mai</a:t>
              </a:r>
              <a:r>
                <a:rPr lang="en-US" sz="2800" dirty="0" smtClean="0">
                  <a:solidFill>
                    <a:schemeClr val="tx1">
                      <a:lumMod val="85000"/>
                      <a:lumOff val="15000"/>
                    </a:schemeClr>
                  </a:solidFill>
                </a:rPr>
                <a:t> 2014</a:t>
              </a:r>
              <a:endParaRPr lang="en-US" sz="2800" dirty="0">
                <a:solidFill>
                  <a:schemeClr val="tx1">
                    <a:lumMod val="85000"/>
                    <a:lumOff val="15000"/>
                  </a:schemeClr>
                </a:solidFill>
              </a:endParaRPr>
            </a:p>
          </p:txBody>
        </p:sp>
      </p:grpSp>
    </p:spTree>
    <p:extLst>
      <p:ext uri="{BB962C8B-B14F-4D97-AF65-F5344CB8AC3E}">
        <p14:creationId xmlns:p14="http://schemas.microsoft.com/office/powerpoint/2010/main" val="917178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6090762"/>
            <a:chOff x="878034" y="650240"/>
            <a:chExt cx="8229600" cy="6090762"/>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816977"/>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modèle</a:t>
              </a:r>
              <a:r>
                <a:rPr lang="en-US" sz="3600" b="1" dirty="0" smtClean="0">
                  <a:solidFill>
                    <a:schemeClr val="tx1">
                      <a:lumMod val="85000"/>
                      <a:lumOff val="15000"/>
                    </a:schemeClr>
                  </a:solidFill>
                </a:rPr>
                <a:t> de </a:t>
              </a:r>
              <a:r>
                <a:rPr lang="en-US" sz="3600" b="1" dirty="0" err="1" smtClean="0">
                  <a:solidFill>
                    <a:schemeClr val="tx1">
                      <a:lumMod val="85000"/>
                      <a:lumOff val="15000"/>
                    </a:schemeClr>
                  </a:solidFill>
                </a:rPr>
                <a:t>pratique</a:t>
              </a:r>
              <a:r>
                <a:rPr lang="en-US" sz="3600" b="1" dirty="0" smtClean="0">
                  <a:solidFill>
                    <a:schemeClr val="tx1">
                      <a:lumMod val="85000"/>
                      <a:lumOff val="15000"/>
                    </a:schemeClr>
                  </a:solidFill>
                </a:rPr>
                <a:t> du SI</a:t>
              </a:r>
              <a:endParaRPr lang="en-US" sz="2800" dirty="0">
                <a:solidFill>
                  <a:schemeClr val="tx1">
                    <a:lumMod val="85000"/>
                    <a:lumOff val="15000"/>
                  </a:schemeClr>
                </a:solidFill>
              </a:endParaRPr>
            </a:p>
            <a:p>
              <a:pPr marL="457200" indent="-457200">
                <a:buFont typeface="Wingdings"/>
                <a:buChar char="ð"/>
              </a:pPr>
              <a:r>
                <a:rPr lang="fr-CA" sz="2800" dirty="0" smtClean="0"/>
                <a:t>Est </a:t>
              </a:r>
              <a:r>
                <a:rPr lang="fr-CA" sz="2800" dirty="0"/>
                <a:t>parmi les modalités de soins </a:t>
              </a:r>
              <a:r>
                <a:rPr lang="fr-CA" sz="2800" dirty="0" smtClean="0"/>
                <a:t>psychiatriques </a:t>
              </a:r>
              <a:r>
                <a:rPr lang="fr-CA" sz="2800" dirty="0"/>
                <a:t>les plus étudiées dans la littérature scientifique et ce, dans de nombreux pays</a:t>
              </a:r>
              <a:r>
                <a:rPr lang="fr-CA" sz="2800" dirty="0" smtClean="0"/>
                <a:t>.</a:t>
              </a:r>
            </a:p>
            <a:p>
              <a:pPr marL="457200" indent="-457200">
                <a:buFont typeface="Wingdings"/>
                <a:buChar char="ð"/>
              </a:pPr>
              <a:r>
                <a:rPr lang="fr-CA" sz="2800" dirty="0" smtClean="0"/>
                <a:t>Est  </a:t>
              </a:r>
              <a:r>
                <a:rPr lang="fr-CA" sz="2800" dirty="0"/>
                <a:t>ainsi soutenu par des données probantes démontrant  son efficacité sur la réduction des services hospitaliers et sur le rétablissement des personnes suivies</a:t>
              </a:r>
              <a:r>
                <a:rPr lang="fr-CA" sz="2800" dirty="0" smtClean="0"/>
                <a:t>.</a:t>
              </a:r>
            </a:p>
            <a:p>
              <a:pPr marL="457200" indent="-457200">
                <a:buFont typeface="Wingdings"/>
                <a:buChar char="ð"/>
              </a:pPr>
              <a:r>
                <a:rPr lang="fr-CA" sz="2800" dirty="0" smtClean="0"/>
                <a:t>Correspond </a:t>
              </a:r>
              <a:r>
                <a:rPr lang="fr-CA" sz="2800" dirty="0"/>
                <a:t>à l’acronyme ACT pour « Assertive </a:t>
              </a:r>
              <a:r>
                <a:rPr lang="fr-CA" sz="2800" dirty="0" err="1"/>
                <a:t>Community</a:t>
              </a:r>
              <a:r>
                <a:rPr lang="fr-CA" sz="2800" dirty="0"/>
                <a:t> </a:t>
              </a:r>
              <a:r>
                <a:rPr lang="fr-CA" sz="2800" dirty="0" err="1"/>
                <a:t>Treatment</a:t>
              </a:r>
              <a:r>
                <a:rPr lang="fr-CA" sz="2800" dirty="0"/>
                <a:t> ».</a:t>
              </a:r>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169867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10030302"/>
            <a:chOff x="878034" y="650240"/>
            <a:chExt cx="8229600" cy="10030302"/>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9756517"/>
            </a:xfrm>
            <a:prstGeom prst="rect">
              <a:avLst/>
            </a:prstGeom>
            <a:noFill/>
          </p:spPr>
          <p:txBody>
            <a:bodyPr wrap="square" rtlCol="0">
              <a:spAutoFit/>
            </a:bodyPr>
            <a:lstStyle/>
            <a:p>
              <a:r>
                <a:rPr lang="en-US" sz="3600" b="1" dirty="0" err="1" smtClean="0">
                  <a:solidFill>
                    <a:schemeClr val="tx1">
                      <a:lumMod val="85000"/>
                      <a:lumOff val="15000"/>
                    </a:schemeClr>
                  </a:solidFill>
                </a:rPr>
                <a:t>Fidélité</a:t>
              </a:r>
              <a:r>
                <a:rPr lang="en-US" sz="3600" b="1" dirty="0" smtClean="0">
                  <a:solidFill>
                    <a:schemeClr val="tx1">
                      <a:lumMod val="85000"/>
                      <a:lumOff val="15000"/>
                    </a:schemeClr>
                  </a:solidFill>
                </a:rPr>
                <a:t> au </a:t>
              </a:r>
              <a:r>
                <a:rPr lang="en-US" sz="3600" b="1" dirty="0" err="1" smtClean="0">
                  <a:solidFill>
                    <a:schemeClr val="tx1">
                      <a:lumMod val="85000"/>
                      <a:lumOff val="15000"/>
                    </a:schemeClr>
                  </a:solidFill>
                </a:rPr>
                <a:t>modèle</a:t>
              </a:r>
              <a:r>
                <a:rPr lang="en-US" sz="3600" b="1" dirty="0" smtClean="0">
                  <a:solidFill>
                    <a:schemeClr val="tx1">
                      <a:lumMod val="85000"/>
                      <a:lumOff val="15000"/>
                    </a:schemeClr>
                  </a:solidFill>
                </a:rPr>
                <a:t> SI</a:t>
              </a:r>
            </a:p>
            <a:p>
              <a:endParaRPr lang="fr-CA" sz="3600" dirty="0" smtClean="0"/>
            </a:p>
            <a:p>
              <a:pPr marL="571500" indent="-571500">
                <a:buFont typeface="Wingdings"/>
                <a:buChar char="ð"/>
              </a:pPr>
              <a:r>
                <a:rPr lang="fr-CA" sz="2400" dirty="0" smtClean="0"/>
                <a:t>La </a:t>
              </a:r>
              <a:r>
                <a:rPr lang="fr-CA" sz="2400" dirty="0"/>
                <a:t>littérature souligne clairement que la fidélité </a:t>
              </a:r>
              <a:r>
                <a:rPr lang="fr-CA" sz="2400" dirty="0" smtClean="0"/>
                <a:t>au dit </a:t>
              </a:r>
              <a:r>
                <a:rPr lang="fr-CA" sz="2400" dirty="0"/>
                <a:t>modèle ACT  est corrélée avec le degré de performance et d’atteinte des bénéfices pour la clientèle</a:t>
              </a:r>
              <a:r>
                <a:rPr lang="fr-CA" sz="2400" dirty="0" smtClean="0"/>
                <a:t>.</a:t>
              </a:r>
            </a:p>
            <a:p>
              <a:pPr marL="571500" indent="-571500">
                <a:buFont typeface="Wingdings"/>
                <a:buChar char="ð"/>
              </a:pPr>
              <a:r>
                <a:rPr lang="fr-CA" sz="2400" dirty="0" smtClean="0"/>
                <a:t>Deux </a:t>
              </a:r>
              <a:r>
                <a:rPr lang="fr-CA" sz="2400" dirty="0"/>
                <a:t>outils de mesure de la fidélité au modèle ont  été </a:t>
              </a:r>
              <a:r>
                <a:rPr lang="fr-CA" sz="2400" dirty="0" smtClean="0"/>
                <a:t>mis au point aux États-Unis :</a:t>
              </a:r>
              <a:endParaRPr lang="fr-CA" sz="2400" dirty="0"/>
            </a:p>
            <a:p>
              <a:r>
                <a:rPr lang="fr-CA" sz="2400" dirty="0"/>
                <a:t>    </a:t>
              </a:r>
              <a:r>
                <a:rPr lang="fr-CA" sz="2400" dirty="0" smtClean="0"/>
                <a:t>     le </a:t>
              </a:r>
              <a:r>
                <a:rPr lang="fr-CA" sz="2400" dirty="0"/>
                <a:t>TMACT et le DACTS.</a:t>
              </a:r>
            </a:p>
            <a:p>
              <a:pPr algn="ctr"/>
              <a:r>
                <a:rPr lang="fr-CA" sz="1600" dirty="0"/>
                <a:t>  (</a:t>
              </a:r>
              <a:r>
                <a:rPr lang="fr-CA" sz="1600" b="1" dirty="0" err="1"/>
                <a:t>T</a:t>
              </a:r>
              <a:r>
                <a:rPr lang="fr-CA" sz="1600" dirty="0" err="1"/>
                <a:t>ool</a:t>
              </a:r>
              <a:r>
                <a:rPr lang="fr-CA" sz="1600" dirty="0"/>
                <a:t> of </a:t>
              </a:r>
              <a:r>
                <a:rPr lang="fr-CA" sz="1600" b="1" dirty="0" err="1"/>
                <a:t>M</a:t>
              </a:r>
              <a:r>
                <a:rPr lang="fr-CA" sz="1600" dirty="0" err="1"/>
                <a:t>esurement</a:t>
              </a:r>
              <a:r>
                <a:rPr lang="fr-CA" sz="1600" dirty="0"/>
                <a:t> of </a:t>
              </a:r>
              <a:r>
                <a:rPr lang="fr-CA" sz="1600" b="1" dirty="0"/>
                <a:t>A</a:t>
              </a:r>
              <a:r>
                <a:rPr lang="fr-CA" sz="1600" dirty="0"/>
                <a:t>ssertive </a:t>
              </a:r>
              <a:r>
                <a:rPr lang="fr-CA" sz="1600" b="1" dirty="0" err="1"/>
                <a:t>C</a:t>
              </a:r>
              <a:r>
                <a:rPr lang="fr-CA" sz="1600" dirty="0" err="1"/>
                <a:t>ommunity</a:t>
              </a:r>
              <a:r>
                <a:rPr lang="fr-CA" sz="1600" dirty="0"/>
                <a:t>   </a:t>
              </a:r>
              <a:r>
                <a:rPr lang="fr-CA" sz="1600" b="1" dirty="0" err="1"/>
                <a:t>T</a:t>
              </a:r>
              <a:r>
                <a:rPr lang="fr-CA" sz="1600" dirty="0" err="1"/>
                <a:t>reatment</a:t>
              </a:r>
              <a:r>
                <a:rPr lang="fr-CA" sz="1600" dirty="0"/>
                <a:t>), </a:t>
              </a:r>
            </a:p>
            <a:p>
              <a:pPr algn="ctr"/>
              <a:r>
                <a:rPr lang="fr-CA" sz="1600" dirty="0"/>
                <a:t>Monroe-</a:t>
              </a:r>
              <a:r>
                <a:rPr lang="fr-CA" sz="1600" dirty="0" err="1"/>
                <a:t>DeVita</a:t>
              </a:r>
              <a:r>
                <a:rPr lang="fr-CA" sz="1600" dirty="0"/>
                <a:t>, M. </a:t>
              </a:r>
              <a:r>
                <a:rPr lang="fr-CA" sz="1600" dirty="0" err="1"/>
                <a:t>Moser,L.L</a:t>
              </a:r>
              <a:r>
                <a:rPr lang="fr-CA" sz="1600" dirty="0"/>
                <a:t>. &amp;</a:t>
              </a:r>
              <a:r>
                <a:rPr lang="fr-CA" sz="1600" dirty="0" err="1"/>
                <a:t>Teague</a:t>
              </a:r>
              <a:r>
                <a:rPr lang="fr-CA" sz="1600" dirty="0"/>
                <a:t>, G.B. (2013)</a:t>
              </a:r>
            </a:p>
            <a:p>
              <a:pPr algn="ctr"/>
              <a:endParaRPr lang="fr-CA" sz="1600" dirty="0"/>
            </a:p>
            <a:p>
              <a:pPr algn="ctr"/>
              <a:r>
                <a:rPr lang="fr-CA" sz="1600" dirty="0"/>
                <a:t>(</a:t>
              </a:r>
              <a:r>
                <a:rPr lang="fr-CA" sz="1600" b="1" dirty="0"/>
                <a:t>D</a:t>
              </a:r>
              <a:r>
                <a:rPr lang="fr-CA" sz="1600" dirty="0"/>
                <a:t>artmouth </a:t>
              </a:r>
              <a:r>
                <a:rPr lang="fr-CA" sz="1600" b="1" dirty="0"/>
                <a:t>A</a:t>
              </a:r>
              <a:r>
                <a:rPr lang="fr-CA" sz="1600" dirty="0"/>
                <a:t>ssertive </a:t>
              </a:r>
              <a:r>
                <a:rPr lang="fr-CA" sz="1600" b="1" dirty="0" err="1"/>
                <a:t>C</a:t>
              </a:r>
              <a:r>
                <a:rPr lang="fr-CA" sz="1600" dirty="0" err="1"/>
                <a:t>ommunity</a:t>
              </a:r>
              <a:r>
                <a:rPr lang="fr-CA" sz="1600" dirty="0"/>
                <a:t> </a:t>
              </a:r>
              <a:r>
                <a:rPr lang="fr-CA" sz="1600" b="1" dirty="0" err="1"/>
                <a:t>T</a:t>
              </a:r>
              <a:r>
                <a:rPr lang="fr-CA" sz="1600" dirty="0" err="1"/>
                <a:t>reatment</a:t>
              </a:r>
              <a:r>
                <a:rPr lang="fr-CA" sz="1600" dirty="0"/>
                <a:t> </a:t>
              </a:r>
              <a:r>
                <a:rPr lang="fr-CA" sz="1600" b="1" dirty="0" err="1"/>
                <a:t>S</a:t>
              </a:r>
              <a:r>
                <a:rPr lang="fr-CA" sz="1600" dirty="0" err="1"/>
                <a:t>cale</a:t>
              </a:r>
              <a:r>
                <a:rPr lang="fr-CA" sz="1600" dirty="0"/>
                <a:t>)</a:t>
              </a:r>
            </a:p>
            <a:p>
              <a:pPr algn="ctr"/>
              <a:r>
                <a:rPr lang="fr-CA" sz="1600" dirty="0" err="1"/>
                <a:t>Teague</a:t>
              </a:r>
              <a:r>
                <a:rPr lang="fr-CA" sz="1600" dirty="0"/>
                <a:t> ,Bond &amp; Drake (1998)</a:t>
              </a: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122702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2369880"/>
            </a:xfrm>
            <a:prstGeom prst="rect">
              <a:avLst/>
            </a:prstGeom>
            <a:noFill/>
          </p:spPr>
          <p:txBody>
            <a:bodyPr wrap="square" rtlCol="0">
              <a:spAutoFit/>
            </a:bodyPr>
            <a:lstStyle/>
            <a:p>
              <a:r>
                <a:rPr lang="en-US" sz="3600" b="1" dirty="0" err="1" smtClean="0">
                  <a:solidFill>
                    <a:schemeClr val="tx1">
                      <a:lumMod val="85000"/>
                      <a:lumOff val="15000"/>
                    </a:schemeClr>
                  </a:solidFill>
                </a:rPr>
                <a:t>Évaluation</a:t>
              </a:r>
              <a:r>
                <a:rPr lang="en-US" sz="3600" b="1" dirty="0" smtClean="0">
                  <a:solidFill>
                    <a:schemeClr val="tx1">
                      <a:lumMod val="85000"/>
                      <a:lumOff val="15000"/>
                    </a:schemeClr>
                  </a:solidFill>
                </a:rPr>
                <a:t> des services SI</a:t>
              </a:r>
              <a:endParaRPr lang="en-US" sz="2800" dirty="0">
                <a:solidFill>
                  <a:schemeClr val="tx1">
                    <a:lumMod val="85000"/>
                    <a:lumOff val="15000"/>
                  </a:schemeClr>
                </a:solidFill>
              </a:endParaRPr>
            </a:p>
            <a:p>
              <a:endParaRPr lang="fr-CA" sz="2800" dirty="0"/>
            </a:p>
            <a:p>
              <a:endParaRPr lang="fr-CA" sz="2800" dirty="0"/>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sp>
        <p:nvSpPr>
          <p:cNvPr id="2" name="Rectangle 1"/>
          <p:cNvSpPr/>
          <p:nvPr/>
        </p:nvSpPr>
        <p:spPr>
          <a:xfrm>
            <a:off x="865632" y="1997839"/>
            <a:ext cx="7888224" cy="4431983"/>
          </a:xfrm>
          <a:prstGeom prst="rect">
            <a:avLst/>
          </a:prstGeom>
        </p:spPr>
        <p:txBody>
          <a:bodyPr wrap="square">
            <a:spAutoFit/>
          </a:bodyPr>
          <a:lstStyle/>
          <a:p>
            <a:pPr marL="285750" indent="-285750">
              <a:buFont typeface="Wingdings"/>
              <a:buChar char="ð"/>
            </a:pPr>
            <a:r>
              <a:rPr lang="fr-CA" sz="2400" dirty="0" smtClean="0"/>
              <a:t>Le </a:t>
            </a:r>
            <a:r>
              <a:rPr lang="fr-CA" sz="2400" dirty="0"/>
              <a:t>TMACT est l’outil  tout indiqué pour l’évaluation de la qualité de la pratique SI</a:t>
            </a:r>
            <a:r>
              <a:rPr lang="fr-CA" sz="2400" dirty="0" smtClean="0"/>
              <a:t>.</a:t>
            </a:r>
          </a:p>
          <a:p>
            <a:pPr marL="285750" indent="-285750">
              <a:buFont typeface="Wingdings"/>
              <a:buChar char="ð"/>
            </a:pPr>
            <a:r>
              <a:rPr lang="fr-CA" sz="2400" dirty="0" smtClean="0"/>
              <a:t>Le </a:t>
            </a:r>
            <a:r>
              <a:rPr lang="fr-CA" sz="2400" dirty="0"/>
              <a:t>CNESM a mis en place, au cours de la dernière année,  un processus visant à évaluer, via cet outil, l’ensemble des  43 équipes SI de la province</a:t>
            </a:r>
            <a:r>
              <a:rPr lang="fr-CA" sz="2400" dirty="0" smtClean="0"/>
              <a:t>.</a:t>
            </a:r>
          </a:p>
          <a:p>
            <a:pPr marL="285750" indent="-285750">
              <a:buFont typeface="Wingdings"/>
              <a:buChar char="ð"/>
            </a:pPr>
            <a:r>
              <a:rPr lang="fr-CA" sz="2400" dirty="0" smtClean="0"/>
              <a:t>Les </a:t>
            </a:r>
            <a:r>
              <a:rPr lang="fr-CA" sz="2400" dirty="0"/>
              <a:t>résultats obtenus, en regard de degré de fidélité, servent à </a:t>
            </a:r>
            <a:r>
              <a:rPr lang="fr-CA" sz="2400" dirty="0" smtClean="0"/>
              <a:t>cibler, </a:t>
            </a:r>
            <a:r>
              <a:rPr lang="fr-CA" sz="2400" dirty="0"/>
              <a:t>avec les équipes, leurs forces et défis quant à la qualité de leur pratique</a:t>
            </a:r>
            <a:r>
              <a:rPr lang="fr-CA" sz="2400" dirty="0" smtClean="0"/>
              <a:t>.</a:t>
            </a:r>
          </a:p>
          <a:p>
            <a:endParaRPr lang="fr-CA" dirty="0"/>
          </a:p>
          <a:p>
            <a:endParaRPr lang="fr-CA" dirty="0" smtClean="0"/>
          </a:p>
          <a:p>
            <a:endParaRPr lang="fr-CA" dirty="0"/>
          </a:p>
          <a:p>
            <a:endParaRPr lang="fr-CA" dirty="0" smtClean="0"/>
          </a:p>
          <a:p>
            <a:endParaRPr lang="fr-CA" dirty="0"/>
          </a:p>
        </p:txBody>
      </p:sp>
    </p:spTree>
    <p:extLst>
      <p:ext uri="{BB962C8B-B14F-4D97-AF65-F5344CB8AC3E}">
        <p14:creationId xmlns:p14="http://schemas.microsoft.com/office/powerpoint/2010/main" val="205436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10294990"/>
            <a:chOff x="878034" y="650240"/>
            <a:chExt cx="8229600" cy="1029499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10021205"/>
            </a:xfrm>
            <a:prstGeom prst="rect">
              <a:avLst/>
            </a:prstGeom>
            <a:noFill/>
          </p:spPr>
          <p:txBody>
            <a:bodyPr wrap="square" rtlCol="0">
              <a:spAutoFit/>
            </a:bodyPr>
            <a:lstStyle/>
            <a:p>
              <a:pPr algn="ctr"/>
              <a:r>
                <a:rPr lang="en-US" sz="3600" b="1" dirty="0" smtClean="0">
                  <a:solidFill>
                    <a:schemeClr val="tx1">
                      <a:lumMod val="85000"/>
                      <a:lumOff val="15000"/>
                    </a:schemeClr>
                  </a:solidFill>
                </a:rPr>
                <a:t>Le “TMACT”</a:t>
              </a:r>
            </a:p>
            <a:p>
              <a:endParaRPr lang="fr-CA" sz="3600" dirty="0" smtClean="0"/>
            </a:p>
            <a:p>
              <a:pPr marL="457200" lvl="0" indent="-457200">
                <a:spcBef>
                  <a:spcPct val="20000"/>
                </a:spcBef>
                <a:buFont typeface="Wingdings"/>
                <a:buChar char="ð"/>
              </a:pPr>
              <a:r>
                <a:rPr lang="fr-CA" sz="2800" dirty="0" smtClean="0">
                  <a:solidFill>
                    <a:prstClr val="black"/>
                  </a:solidFill>
                </a:rPr>
                <a:t>Est </a:t>
              </a:r>
              <a:r>
                <a:rPr lang="fr-CA" sz="2800" dirty="0">
                  <a:solidFill>
                    <a:prstClr val="black"/>
                  </a:solidFill>
                </a:rPr>
                <a:t>une évaluation, à caractère quantitative et qualificative, portant sur 47 </a:t>
              </a:r>
              <a:r>
                <a:rPr lang="fr-CA" sz="2800" dirty="0" smtClean="0">
                  <a:solidFill>
                    <a:prstClr val="black"/>
                  </a:solidFill>
                </a:rPr>
                <a:t>indicateurs, </a:t>
              </a:r>
              <a:r>
                <a:rPr lang="fr-CA" sz="2800" dirty="0">
                  <a:solidFill>
                    <a:prstClr val="black"/>
                  </a:solidFill>
                </a:rPr>
                <a:t>de la bonne pratique SI</a:t>
              </a:r>
              <a:r>
                <a:rPr lang="fr-CA" sz="2800" dirty="0" smtClean="0">
                  <a:solidFill>
                    <a:prstClr val="black"/>
                  </a:solidFill>
                </a:rPr>
                <a:t>.</a:t>
              </a:r>
            </a:p>
            <a:p>
              <a:pPr marL="457200" lvl="0" indent="-457200">
                <a:spcBef>
                  <a:spcPct val="20000"/>
                </a:spcBef>
                <a:buFont typeface="Wingdings"/>
                <a:buChar char="ð"/>
              </a:pPr>
              <a:r>
                <a:rPr lang="fr-CA" sz="2800" dirty="0" smtClean="0">
                  <a:solidFill>
                    <a:prstClr val="black"/>
                  </a:solidFill>
                </a:rPr>
                <a:t>Portant </a:t>
              </a:r>
              <a:r>
                <a:rPr lang="fr-CA" sz="2800" dirty="0">
                  <a:solidFill>
                    <a:prstClr val="black"/>
                  </a:solidFill>
                </a:rPr>
                <a:t>sur différentes dimensions de la pratique telles </a:t>
              </a:r>
              <a:r>
                <a:rPr lang="fr-CA" sz="2800" dirty="0" smtClean="0">
                  <a:solidFill>
                    <a:prstClr val="black"/>
                  </a:solidFill>
                </a:rPr>
                <a:t>que :</a:t>
              </a:r>
              <a:endParaRPr lang="fr-CA" sz="2800" dirty="0">
                <a:solidFill>
                  <a:prstClr val="black"/>
                </a:solidFill>
              </a:endParaRPr>
            </a:p>
            <a:p>
              <a:pPr marL="1600200" lvl="3" indent="-228600">
                <a:spcBef>
                  <a:spcPct val="20000"/>
                </a:spcBef>
                <a:buFont typeface="Wingdings" panose="05000000000000000000" pitchFamily="2" charset="2"/>
                <a:buChar char="§"/>
              </a:pPr>
              <a:r>
                <a:rPr lang="fr-CA" sz="1900" dirty="0" smtClean="0">
                  <a:solidFill>
                    <a:prstClr val="black"/>
                  </a:solidFill>
                </a:rPr>
                <a:t>composition </a:t>
              </a:r>
              <a:r>
                <a:rPr lang="fr-CA" sz="1900" dirty="0">
                  <a:solidFill>
                    <a:prstClr val="black"/>
                  </a:solidFill>
                </a:rPr>
                <a:t>de l’équipe;</a:t>
              </a:r>
            </a:p>
            <a:p>
              <a:pPr marL="1600200" lvl="3" indent="-228600">
                <a:spcBef>
                  <a:spcPct val="20000"/>
                </a:spcBef>
                <a:buFont typeface="Wingdings" panose="05000000000000000000" pitchFamily="2" charset="2"/>
                <a:buChar char="§"/>
              </a:pPr>
              <a:r>
                <a:rPr lang="fr-CA" sz="1900" dirty="0" smtClean="0">
                  <a:solidFill>
                    <a:prstClr val="black"/>
                  </a:solidFill>
                </a:rPr>
                <a:t>organisation </a:t>
              </a:r>
              <a:r>
                <a:rPr lang="fr-CA" sz="1900" dirty="0">
                  <a:solidFill>
                    <a:prstClr val="black"/>
                  </a:solidFill>
                </a:rPr>
                <a:t>du travail;</a:t>
              </a:r>
            </a:p>
            <a:p>
              <a:pPr marL="1600200" lvl="3" indent="-228600">
                <a:spcBef>
                  <a:spcPct val="20000"/>
                </a:spcBef>
                <a:buFont typeface="Wingdings" panose="05000000000000000000" pitchFamily="2" charset="2"/>
                <a:buChar char="§"/>
              </a:pPr>
              <a:r>
                <a:rPr lang="fr-CA" sz="1900" dirty="0" smtClean="0">
                  <a:solidFill>
                    <a:prstClr val="black"/>
                  </a:solidFill>
                </a:rPr>
                <a:t>philosophie </a:t>
              </a:r>
              <a:r>
                <a:rPr lang="fr-CA" sz="1900" dirty="0">
                  <a:solidFill>
                    <a:prstClr val="black"/>
                  </a:solidFill>
                </a:rPr>
                <a:t>d’intervention;</a:t>
              </a:r>
            </a:p>
            <a:p>
              <a:pPr marL="1600200" lvl="3" indent="-228600">
                <a:spcBef>
                  <a:spcPct val="20000"/>
                </a:spcBef>
                <a:buFont typeface="Wingdings" panose="05000000000000000000" pitchFamily="2" charset="2"/>
                <a:buChar char="§"/>
              </a:pPr>
              <a:r>
                <a:rPr lang="fr-CA" sz="1900" dirty="0" smtClean="0">
                  <a:solidFill>
                    <a:prstClr val="black"/>
                  </a:solidFill>
                </a:rPr>
                <a:t>intensité </a:t>
              </a:r>
              <a:r>
                <a:rPr lang="fr-CA" sz="1900" dirty="0">
                  <a:solidFill>
                    <a:prstClr val="black"/>
                  </a:solidFill>
                </a:rPr>
                <a:t>des services;</a:t>
              </a:r>
            </a:p>
            <a:p>
              <a:pPr marL="1600200" lvl="3" indent="-228600">
                <a:spcBef>
                  <a:spcPct val="20000"/>
                </a:spcBef>
                <a:buFont typeface="Wingdings" panose="05000000000000000000" pitchFamily="2" charset="2"/>
                <a:buChar char="§"/>
              </a:pPr>
              <a:r>
                <a:rPr lang="fr-CA" sz="1900" dirty="0" smtClean="0">
                  <a:solidFill>
                    <a:prstClr val="black"/>
                  </a:solidFill>
                </a:rPr>
                <a:t>présence </a:t>
              </a:r>
              <a:r>
                <a:rPr lang="fr-CA" sz="1900" dirty="0">
                  <a:solidFill>
                    <a:prstClr val="black"/>
                  </a:solidFill>
                </a:rPr>
                <a:t>de spécialistes  (travail, toxico, pair-aidant</a:t>
              </a:r>
              <a:r>
                <a:rPr lang="fr-CA" sz="1900" dirty="0" smtClean="0">
                  <a:solidFill>
                    <a:prstClr val="black"/>
                  </a:solidFill>
                </a:rPr>
                <a:t>).</a:t>
              </a:r>
              <a:endParaRPr lang="fr-CA" sz="1900" dirty="0">
                <a:solidFill>
                  <a:prstClr val="black"/>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242656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98320"/>
            <a:chOff x="878034" y="650240"/>
            <a:chExt cx="8229600" cy="55983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324535"/>
            </a:xfrm>
            <a:prstGeom prst="rect">
              <a:avLst/>
            </a:prstGeom>
            <a:noFill/>
          </p:spPr>
          <p:txBody>
            <a:bodyPr wrap="square" rtlCol="0">
              <a:spAutoFit/>
            </a:bodyPr>
            <a:lstStyle/>
            <a:p>
              <a:pPr algn="ctr"/>
              <a:r>
                <a:rPr lang="en-US" sz="3600" b="1" dirty="0" smtClean="0">
                  <a:solidFill>
                    <a:schemeClr val="tx1">
                      <a:lumMod val="85000"/>
                      <a:lumOff val="15000"/>
                    </a:schemeClr>
                  </a:solidFill>
                </a:rPr>
                <a:t>TMACT</a:t>
              </a:r>
              <a:endParaRPr lang="en-US" sz="2800" dirty="0">
                <a:solidFill>
                  <a:schemeClr val="tx1">
                    <a:lumMod val="85000"/>
                    <a:lumOff val="15000"/>
                  </a:schemeClr>
                </a:solidFill>
              </a:endParaRPr>
            </a:p>
            <a:p>
              <a:pPr algn="ctr"/>
              <a:r>
                <a:rPr lang="fr-CA" sz="2800" dirty="0" smtClean="0"/>
                <a:t>47 critères classés en 6 sous-échelles</a:t>
              </a:r>
              <a:endParaRPr lang="fr-CA" sz="2800" dirty="0"/>
            </a:p>
            <a:p>
              <a:endParaRPr lang="en-CA" sz="2400" b="1" dirty="0" smtClean="0"/>
            </a:p>
            <a:p>
              <a:r>
                <a:rPr lang="en-CA" sz="2400" b="1" dirty="0" smtClean="0">
                  <a:sym typeface="Wingdings"/>
                </a:rPr>
                <a:t> </a:t>
              </a:r>
              <a:r>
                <a:rPr lang="en-CA" sz="2400" b="1" dirty="0" smtClean="0"/>
                <a:t>O</a:t>
              </a:r>
              <a:r>
                <a:rPr lang="en-CA" sz="2400" dirty="0" smtClean="0"/>
                <a:t>perations </a:t>
              </a:r>
              <a:r>
                <a:rPr lang="en-CA" sz="2400" dirty="0"/>
                <a:t>and </a:t>
              </a:r>
              <a:r>
                <a:rPr lang="en-CA" sz="2400" b="1" dirty="0"/>
                <a:t>S</a:t>
              </a:r>
              <a:r>
                <a:rPr lang="en-CA" sz="2400" dirty="0"/>
                <a:t>tructure (</a:t>
              </a:r>
              <a:r>
                <a:rPr lang="en-CA" sz="2400" b="1" dirty="0"/>
                <a:t>OS</a:t>
              </a:r>
              <a:r>
                <a:rPr lang="en-CA" sz="2400" dirty="0"/>
                <a:t>) Subscale	(12 items)</a:t>
              </a:r>
            </a:p>
            <a:p>
              <a:r>
                <a:rPr lang="en-CA" sz="2400" b="1" dirty="0" smtClean="0">
                  <a:sym typeface="Wingdings"/>
                </a:rPr>
                <a:t> </a:t>
              </a:r>
              <a:r>
                <a:rPr lang="en-CA" sz="2400" b="1" dirty="0" smtClean="0"/>
                <a:t>C</a:t>
              </a:r>
              <a:r>
                <a:rPr lang="en-CA" sz="2400" dirty="0" smtClean="0"/>
                <a:t>ore</a:t>
              </a:r>
              <a:r>
                <a:rPr lang="en-CA" sz="2400" b="1" dirty="0" smtClean="0"/>
                <a:t> </a:t>
              </a:r>
              <a:r>
                <a:rPr lang="en-CA" sz="2400" b="1" dirty="0"/>
                <a:t>T</a:t>
              </a:r>
              <a:r>
                <a:rPr lang="en-CA" sz="2400" dirty="0"/>
                <a:t>eam</a:t>
              </a:r>
              <a:r>
                <a:rPr lang="en-CA" sz="2400" b="1" dirty="0"/>
                <a:t> (CT) </a:t>
              </a:r>
              <a:r>
                <a:rPr lang="en-CA" sz="2400" dirty="0"/>
                <a:t>Subscale			</a:t>
              </a:r>
              <a:r>
                <a:rPr lang="en-CA" sz="2400" dirty="0" smtClean="0"/>
                <a:t>(</a:t>
              </a:r>
              <a:r>
                <a:rPr lang="en-CA" sz="2400" dirty="0"/>
                <a:t>7 items)</a:t>
              </a:r>
              <a:endParaRPr lang="fr-CA" sz="2400" dirty="0"/>
            </a:p>
            <a:p>
              <a:r>
                <a:rPr lang="en-CA" sz="2400" b="1" dirty="0" smtClean="0">
                  <a:sym typeface="Wingdings"/>
                </a:rPr>
                <a:t> </a:t>
              </a:r>
              <a:r>
                <a:rPr lang="en-CA" sz="2400" b="1" dirty="0" smtClean="0"/>
                <a:t>S</a:t>
              </a:r>
              <a:r>
                <a:rPr lang="en-CA" sz="2400" dirty="0" smtClean="0"/>
                <a:t>pecialist</a:t>
              </a:r>
              <a:r>
                <a:rPr lang="en-CA" sz="2400" b="1" dirty="0" smtClean="0"/>
                <a:t> </a:t>
              </a:r>
              <a:r>
                <a:rPr lang="en-CA" sz="2400" b="1" dirty="0"/>
                <a:t>T</a:t>
              </a:r>
              <a:r>
                <a:rPr lang="en-CA" sz="2400" dirty="0"/>
                <a:t>eam</a:t>
              </a:r>
              <a:r>
                <a:rPr lang="en-CA" sz="2400" b="1" dirty="0"/>
                <a:t> (ST) </a:t>
              </a:r>
              <a:r>
                <a:rPr lang="en-CA" sz="2400" dirty="0"/>
                <a:t>Subscale		</a:t>
              </a:r>
              <a:r>
                <a:rPr lang="en-CA" sz="2400" dirty="0" smtClean="0"/>
                <a:t>(</a:t>
              </a:r>
              <a:r>
                <a:rPr lang="en-CA" sz="2400" dirty="0"/>
                <a:t>8 </a:t>
              </a:r>
              <a:r>
                <a:rPr lang="en-CA" sz="2400" dirty="0" smtClean="0"/>
                <a:t>items</a:t>
              </a:r>
              <a:r>
                <a:rPr lang="en-CA" sz="2400" dirty="0"/>
                <a:t>)</a:t>
              </a:r>
              <a:endParaRPr lang="fr-CA" sz="2400" dirty="0"/>
            </a:p>
            <a:p>
              <a:r>
                <a:rPr lang="en-CA" sz="2400" b="1" dirty="0" smtClean="0">
                  <a:sym typeface="Wingdings"/>
                </a:rPr>
                <a:t> </a:t>
              </a:r>
              <a:r>
                <a:rPr lang="en-CA" sz="2400" b="1" dirty="0" smtClean="0"/>
                <a:t>C</a:t>
              </a:r>
              <a:r>
                <a:rPr lang="en-CA" sz="2400" dirty="0" smtClean="0"/>
                <a:t>ore </a:t>
              </a:r>
              <a:r>
                <a:rPr lang="en-CA" sz="2400" b="1" dirty="0"/>
                <a:t>P</a:t>
              </a:r>
              <a:r>
                <a:rPr lang="en-CA" sz="2400" dirty="0"/>
                <a:t>ractices (</a:t>
              </a:r>
              <a:r>
                <a:rPr lang="en-CA" sz="2400" b="1" dirty="0"/>
                <a:t>CP</a:t>
              </a:r>
              <a:r>
                <a:rPr lang="en-CA" sz="2400" dirty="0"/>
                <a:t>) Subscale		</a:t>
              </a:r>
              <a:r>
                <a:rPr lang="en-CA" sz="2400" dirty="0" smtClean="0"/>
                <a:t>(</a:t>
              </a:r>
              <a:r>
                <a:rPr lang="en-CA" sz="2400" dirty="0"/>
                <a:t>8 items)</a:t>
              </a:r>
            </a:p>
            <a:p>
              <a:r>
                <a:rPr lang="en-CA" sz="2400" b="1" dirty="0" smtClean="0">
                  <a:sym typeface="Wingdings"/>
                </a:rPr>
                <a:t> </a:t>
              </a:r>
              <a:r>
                <a:rPr lang="en-CA" sz="2400" b="1" dirty="0" smtClean="0"/>
                <a:t>E</a:t>
              </a:r>
              <a:r>
                <a:rPr lang="en-CA" sz="2400" dirty="0" smtClean="0"/>
                <a:t>vidence</a:t>
              </a:r>
              <a:r>
                <a:rPr lang="en-CA" sz="2400" b="1" dirty="0" smtClean="0"/>
                <a:t>-B</a:t>
              </a:r>
              <a:r>
                <a:rPr lang="en-CA" sz="2400" dirty="0" smtClean="0"/>
                <a:t>ased</a:t>
              </a:r>
              <a:r>
                <a:rPr lang="en-CA" sz="2400" b="1" dirty="0" smtClean="0"/>
                <a:t> </a:t>
              </a:r>
              <a:r>
                <a:rPr lang="en-CA" sz="2400" b="1" dirty="0"/>
                <a:t>(EB) </a:t>
              </a:r>
              <a:r>
                <a:rPr lang="en-CA" sz="2400" dirty="0"/>
                <a:t>Practices</a:t>
              </a:r>
              <a:r>
                <a:rPr lang="en-CA" sz="2400" b="1" dirty="0"/>
                <a:t> </a:t>
              </a:r>
              <a:r>
                <a:rPr lang="en-CA" sz="2400" dirty="0"/>
                <a:t>Subscale	(8 items)</a:t>
              </a:r>
            </a:p>
            <a:p>
              <a:r>
                <a:rPr lang="en-CA" sz="2400" b="1" dirty="0" smtClean="0">
                  <a:sym typeface="Wingdings"/>
                </a:rPr>
                <a:t> </a:t>
              </a:r>
              <a:r>
                <a:rPr lang="en-CA" sz="2400" b="1" dirty="0" smtClean="0"/>
                <a:t>P</a:t>
              </a:r>
              <a:r>
                <a:rPr lang="en-CA" sz="2400" dirty="0" smtClean="0"/>
                <a:t>erson-Centered</a:t>
              </a:r>
              <a:r>
                <a:rPr lang="en-CA" sz="2400" b="1" dirty="0" smtClean="0"/>
                <a:t> </a:t>
              </a:r>
              <a:r>
                <a:rPr lang="en-CA" sz="2400" b="1" dirty="0"/>
                <a:t>P</a:t>
              </a:r>
              <a:r>
                <a:rPr lang="en-CA" sz="2400" dirty="0"/>
                <a:t>lanning and </a:t>
              </a:r>
              <a:r>
                <a:rPr lang="en-CA" sz="2400" dirty="0" smtClean="0"/>
                <a:t>Practices 	</a:t>
              </a:r>
              <a:r>
                <a:rPr lang="en-CA" sz="2400" b="1" dirty="0" smtClean="0"/>
                <a:t>(</a:t>
              </a:r>
              <a:r>
                <a:rPr lang="en-CA" sz="2400" b="1" dirty="0"/>
                <a:t>PP)</a:t>
              </a:r>
            </a:p>
            <a:p>
              <a:r>
                <a:rPr lang="en-CA" sz="2400" b="1" dirty="0" smtClean="0">
                  <a:sym typeface="Wingdings"/>
                </a:rPr>
                <a:t></a:t>
              </a:r>
              <a:r>
                <a:rPr lang="en-CA" sz="2400" b="1" dirty="0" smtClean="0"/>
                <a:t> </a:t>
              </a:r>
              <a:r>
                <a:rPr lang="en-CA" sz="2400" dirty="0" smtClean="0"/>
                <a:t>Model </a:t>
              </a:r>
              <a:r>
                <a:rPr lang="en-CA" sz="2400" dirty="0"/>
                <a:t>Subscale                                            	(4 items)</a:t>
              </a:r>
              <a:endParaRPr lang="fr-CA" sz="2400" dirty="0"/>
            </a:p>
            <a:p>
              <a:endParaRPr lang="fr-CA" sz="2800" dirty="0"/>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sp>
        <p:nvSpPr>
          <p:cNvPr id="2" name="Rectangle 1"/>
          <p:cNvSpPr/>
          <p:nvPr/>
        </p:nvSpPr>
        <p:spPr>
          <a:xfrm>
            <a:off x="865632" y="1997839"/>
            <a:ext cx="7888224" cy="1477328"/>
          </a:xfrm>
          <a:prstGeom prst="rect">
            <a:avLst/>
          </a:prstGeom>
        </p:spPr>
        <p:txBody>
          <a:bodyPr wrap="square">
            <a:spAutoFit/>
          </a:bodyPr>
          <a:lstStyle/>
          <a:p>
            <a:endParaRPr lang="fr-CA" dirty="0"/>
          </a:p>
          <a:p>
            <a:endParaRPr lang="fr-CA" dirty="0" smtClean="0"/>
          </a:p>
          <a:p>
            <a:endParaRPr lang="fr-CA" dirty="0"/>
          </a:p>
          <a:p>
            <a:endParaRPr lang="fr-CA" dirty="0" smtClean="0"/>
          </a:p>
          <a:p>
            <a:endParaRPr lang="fr-CA" dirty="0"/>
          </a:p>
        </p:txBody>
      </p:sp>
    </p:spTree>
    <p:extLst>
      <p:ext uri="{BB962C8B-B14F-4D97-AF65-F5344CB8AC3E}">
        <p14:creationId xmlns:p14="http://schemas.microsoft.com/office/powerpoint/2010/main" val="1354192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8997840"/>
            <a:chOff x="878034" y="650240"/>
            <a:chExt cx="8229600" cy="899784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753337"/>
              <a:ext cx="7151570" cy="8894743"/>
            </a:xfrm>
            <a:prstGeom prst="rect">
              <a:avLst/>
            </a:prstGeom>
            <a:noFill/>
          </p:spPr>
          <p:txBody>
            <a:bodyPr wrap="square" rtlCol="0">
              <a:spAutoFit/>
            </a:bodyPr>
            <a:lstStyle/>
            <a:p>
              <a:pPr algn="ctr"/>
              <a:r>
                <a:rPr lang="en-US" sz="3600" b="1" dirty="0" smtClean="0">
                  <a:solidFill>
                    <a:schemeClr val="tx1">
                      <a:lumMod val="85000"/>
                      <a:lumOff val="15000"/>
                    </a:schemeClr>
                  </a:solidFill>
                </a:rPr>
                <a:t>Portrait global du SI</a:t>
              </a:r>
            </a:p>
            <a:p>
              <a:endParaRPr lang="fr-CA" sz="3600" dirty="0" smtClean="0"/>
            </a:p>
            <a:p>
              <a:pPr marL="342900" indent="-342900">
                <a:buFont typeface="Wingdings"/>
                <a:buChar char="ð"/>
              </a:pPr>
              <a:r>
                <a:rPr lang="fr-CA" sz="2400" dirty="0" smtClean="0"/>
                <a:t>Défis </a:t>
              </a:r>
              <a:r>
                <a:rPr lang="fr-CA" sz="2400" dirty="0"/>
                <a:t>différents selon les milieux de </a:t>
              </a:r>
              <a:r>
                <a:rPr lang="fr-CA" sz="2400" dirty="0" smtClean="0"/>
                <a:t>pratique, </a:t>
              </a:r>
              <a:r>
                <a:rPr lang="fr-CA" sz="2400" dirty="0"/>
                <a:t>qu’ils soient  ruraux, semi-ruraux et urbains; selon les particularités de la clientèle SI desservie; selon la taille du programme; la stabilité versus le roulement de personnel, et ainsi de suite</a:t>
              </a:r>
              <a:r>
                <a:rPr lang="fr-CA" sz="2400" dirty="0" smtClean="0"/>
                <a:t>.</a:t>
              </a:r>
            </a:p>
            <a:p>
              <a:pPr marL="342900" indent="-342900">
                <a:buFont typeface="Wingdings"/>
                <a:buChar char="ð"/>
              </a:pPr>
              <a:r>
                <a:rPr lang="fr-CA" sz="2400" dirty="0" smtClean="0"/>
                <a:t>Malgré </a:t>
              </a:r>
              <a:r>
                <a:rPr lang="fr-CA" sz="2400" dirty="0"/>
                <a:t>les enjeux propres à chaque équipe, des défis communs se dégagent du portrait global de la pratique SI au Québec. </a:t>
              </a: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132809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6829426"/>
            <a:chOff x="878034" y="650240"/>
            <a:chExt cx="8229600" cy="6829426"/>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6555641"/>
            </a:xfrm>
            <a:prstGeom prst="rect">
              <a:avLst/>
            </a:prstGeom>
            <a:noFill/>
          </p:spPr>
          <p:txBody>
            <a:bodyPr wrap="square" rtlCol="0">
              <a:spAutoFit/>
            </a:bodyPr>
            <a:lstStyle/>
            <a:p>
              <a:pPr algn="ctr"/>
              <a:r>
                <a:rPr lang="en-US" sz="3600" b="1" dirty="0" err="1" smtClean="0">
                  <a:solidFill>
                    <a:schemeClr val="tx1">
                      <a:lumMod val="85000"/>
                      <a:lumOff val="15000"/>
                    </a:schemeClr>
                  </a:solidFill>
                </a:rPr>
                <a:t>Enjeux</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provinciaux</a:t>
              </a:r>
              <a:endParaRPr lang="en-US" sz="2800" dirty="0">
                <a:solidFill>
                  <a:schemeClr val="tx1">
                    <a:lumMod val="85000"/>
                    <a:lumOff val="15000"/>
                  </a:schemeClr>
                </a:solidFill>
              </a:endParaRPr>
            </a:p>
            <a:p>
              <a:endParaRPr lang="fr-CA" sz="2800" dirty="0" smtClean="0"/>
            </a:p>
            <a:p>
              <a:r>
                <a:rPr lang="fr-CA" sz="2400" dirty="0" smtClean="0">
                  <a:solidFill>
                    <a:prstClr val="black"/>
                  </a:solidFill>
                  <a:sym typeface="Wingdings"/>
                </a:rPr>
                <a:t> </a:t>
              </a:r>
              <a:r>
                <a:rPr lang="fr-CA" sz="2400" dirty="0" smtClean="0">
                  <a:solidFill>
                    <a:prstClr val="black"/>
                  </a:solidFill>
                </a:rPr>
                <a:t>Les </a:t>
              </a:r>
              <a:r>
                <a:rPr lang="fr-CA" sz="2400" dirty="0">
                  <a:solidFill>
                    <a:prstClr val="black"/>
                  </a:solidFill>
                </a:rPr>
                <a:t>références pour le SI</a:t>
              </a:r>
            </a:p>
            <a:p>
              <a:pPr marL="400050" lvl="1" indent="0">
                <a:buNone/>
              </a:pPr>
              <a:r>
                <a:rPr lang="fr-CA" dirty="0">
                  <a:solidFill>
                    <a:prstClr val="black"/>
                  </a:solidFill>
                </a:rPr>
                <a:t>Exemple : Obligation de la référence médicale vs  impact pour rejoindre la clientèle</a:t>
              </a:r>
            </a:p>
            <a:p>
              <a:pPr lvl="0"/>
              <a:endParaRPr lang="fr-CA" sz="2400" dirty="0">
                <a:solidFill>
                  <a:prstClr val="black"/>
                </a:solidFill>
              </a:endParaRPr>
            </a:p>
            <a:p>
              <a:r>
                <a:rPr lang="fr-CA" sz="2400" dirty="0" smtClean="0">
                  <a:sym typeface="Wingdings"/>
                </a:rPr>
                <a:t> </a:t>
              </a:r>
              <a:r>
                <a:rPr lang="fr-CA" sz="2400" dirty="0" smtClean="0"/>
                <a:t>L’accès </a:t>
              </a:r>
              <a:r>
                <a:rPr lang="fr-CA" sz="2400" dirty="0"/>
                <a:t>à un psychiatre dédié à l’équipe</a:t>
              </a:r>
            </a:p>
            <a:p>
              <a:pPr marL="400050" lvl="1" indent="0">
                <a:buNone/>
              </a:pPr>
              <a:r>
                <a:rPr lang="fr-CA" dirty="0"/>
                <a:t>Norme de 0,8 ETC pour une cohorte de 100 clients</a:t>
              </a:r>
            </a:p>
            <a:p>
              <a:pPr marL="400050" lvl="1" indent="0">
                <a:buNone/>
              </a:pPr>
              <a:r>
                <a:rPr lang="fr-CA" dirty="0"/>
                <a:t>40 % des équipes ont 1</a:t>
              </a:r>
              <a:r>
                <a:rPr lang="fr-CA" dirty="0" smtClean="0"/>
                <a:t> </a:t>
              </a:r>
              <a:r>
                <a:rPr lang="fr-CA" dirty="0"/>
                <a:t>ou </a:t>
              </a:r>
              <a:r>
                <a:rPr lang="fr-CA" dirty="0" smtClean="0"/>
                <a:t>2 </a:t>
              </a:r>
              <a:r>
                <a:rPr lang="fr-CA" dirty="0"/>
                <a:t>psychiatres dédiés</a:t>
              </a:r>
            </a:p>
            <a:p>
              <a:endParaRPr lang="fr-CA" sz="2000" dirty="0"/>
            </a:p>
            <a:p>
              <a:pPr marL="342900" indent="-342900">
                <a:buFont typeface="Wingdings"/>
                <a:buChar char="Ü"/>
              </a:pPr>
              <a:r>
                <a:rPr lang="fr-CA" sz="2400" dirty="0" smtClean="0"/>
                <a:t>Double </a:t>
              </a:r>
              <a:r>
                <a:rPr lang="fr-CA" sz="2400" dirty="0"/>
                <a:t>défi; la présence des spécialistes  intégrés à l’équipe SI et la « protection » de leur temps devant être consacré à leur mandat. </a:t>
              </a:r>
            </a:p>
            <a:p>
              <a:pPr marL="400050" lvl="1" indent="0">
                <a:buNone/>
              </a:pPr>
              <a:r>
                <a:rPr lang="fr-CA" dirty="0"/>
                <a:t>Spécialistes en toxicomanie </a:t>
              </a:r>
              <a:r>
                <a:rPr lang="fr-CA" dirty="0" smtClean="0"/>
                <a:t>présents </a:t>
              </a:r>
              <a:r>
                <a:rPr lang="fr-CA" dirty="0"/>
                <a:t>dans 45% équipes;  spécialiste en </a:t>
              </a:r>
              <a:r>
                <a:rPr lang="fr-CA" dirty="0" smtClean="0"/>
                <a:t>emploi, </a:t>
              </a:r>
              <a:r>
                <a:rPr lang="fr-CA" dirty="0"/>
                <a:t>dans 50%  et  pair-aidant dans 16%</a:t>
              </a:r>
            </a:p>
            <a:p>
              <a:endParaRPr lang="fr-CA" sz="2800" dirty="0"/>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sp>
        <p:nvSpPr>
          <p:cNvPr id="2" name="Rectangle 1"/>
          <p:cNvSpPr/>
          <p:nvPr/>
        </p:nvSpPr>
        <p:spPr>
          <a:xfrm>
            <a:off x="865632" y="1997839"/>
            <a:ext cx="7888224" cy="1477328"/>
          </a:xfrm>
          <a:prstGeom prst="rect">
            <a:avLst/>
          </a:prstGeom>
        </p:spPr>
        <p:txBody>
          <a:bodyPr wrap="square">
            <a:spAutoFit/>
          </a:bodyPr>
          <a:lstStyle/>
          <a:p>
            <a:endParaRPr lang="fr-CA" dirty="0"/>
          </a:p>
          <a:p>
            <a:endParaRPr lang="fr-CA" dirty="0" smtClean="0"/>
          </a:p>
          <a:p>
            <a:endParaRPr lang="fr-CA" dirty="0"/>
          </a:p>
          <a:p>
            <a:endParaRPr lang="fr-CA" dirty="0" smtClean="0"/>
          </a:p>
          <a:p>
            <a:endParaRPr lang="fr-CA" dirty="0"/>
          </a:p>
        </p:txBody>
      </p:sp>
    </p:spTree>
    <p:extLst>
      <p:ext uri="{BB962C8B-B14F-4D97-AF65-F5344CB8AC3E}">
        <p14:creationId xmlns:p14="http://schemas.microsoft.com/office/powerpoint/2010/main" val="50648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9053239"/>
            <a:chOff x="878034" y="650240"/>
            <a:chExt cx="8229600" cy="9053239"/>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753337"/>
              <a:ext cx="7151570" cy="8950142"/>
            </a:xfrm>
            <a:prstGeom prst="rect">
              <a:avLst/>
            </a:prstGeom>
            <a:noFill/>
          </p:spPr>
          <p:txBody>
            <a:bodyPr wrap="square" rtlCol="0">
              <a:spAutoFit/>
            </a:bodyPr>
            <a:lstStyle/>
            <a:p>
              <a:pPr algn="ctr"/>
              <a:r>
                <a:rPr lang="en-US" sz="3600" b="1" dirty="0" err="1" smtClean="0">
                  <a:solidFill>
                    <a:schemeClr val="tx1">
                      <a:lumMod val="85000"/>
                      <a:lumOff val="15000"/>
                    </a:schemeClr>
                  </a:solidFill>
                </a:rPr>
                <a:t>Enjeux</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provinciaux</a:t>
              </a:r>
              <a:endParaRPr lang="en-US" sz="3600" b="1" dirty="0" smtClean="0">
                <a:solidFill>
                  <a:schemeClr val="tx1">
                    <a:lumMod val="85000"/>
                    <a:lumOff val="15000"/>
                  </a:schemeClr>
                </a:solidFill>
              </a:endParaRPr>
            </a:p>
            <a:p>
              <a:endParaRPr lang="fr-CA" sz="3600" dirty="0" smtClean="0"/>
            </a:p>
            <a:p>
              <a:pPr lvl="0">
                <a:spcBef>
                  <a:spcPct val="20000"/>
                </a:spcBef>
              </a:pPr>
              <a:r>
                <a:rPr lang="fr-CA" sz="2800" dirty="0" smtClean="0">
                  <a:sym typeface="Wingdings"/>
                </a:rPr>
                <a:t> </a:t>
              </a:r>
              <a:r>
                <a:rPr lang="fr-CA" sz="2800" dirty="0" smtClean="0">
                  <a:solidFill>
                    <a:prstClr val="black"/>
                  </a:solidFill>
                </a:rPr>
                <a:t>La </a:t>
              </a:r>
              <a:r>
                <a:rPr lang="fr-CA" sz="2800" dirty="0">
                  <a:solidFill>
                    <a:prstClr val="black"/>
                  </a:solidFill>
                </a:rPr>
                <a:t>supervision </a:t>
              </a:r>
              <a:r>
                <a:rPr lang="fr-CA" sz="2800" dirty="0" smtClean="0">
                  <a:solidFill>
                    <a:prstClr val="black"/>
                  </a:solidFill>
                </a:rPr>
                <a:t>clinique</a:t>
              </a:r>
              <a:endParaRPr lang="fr-CA" sz="2000" dirty="0">
                <a:solidFill>
                  <a:prstClr val="black"/>
                </a:solidFill>
              </a:endParaRPr>
            </a:p>
            <a:p>
              <a:pPr marL="742950" lvl="1" indent="-285750">
                <a:spcBef>
                  <a:spcPct val="20000"/>
                </a:spcBef>
                <a:buFont typeface="Wingdings" panose="05000000000000000000" pitchFamily="2" charset="2"/>
                <a:buChar char="§"/>
              </a:pPr>
              <a:r>
                <a:rPr lang="fr-CA" dirty="0">
                  <a:solidFill>
                    <a:prstClr val="black"/>
                  </a:solidFill>
                </a:rPr>
                <a:t>Norme de fidélité du TMACT</a:t>
              </a:r>
            </a:p>
            <a:p>
              <a:pPr marL="742950" lvl="1" indent="-285750">
                <a:spcBef>
                  <a:spcPct val="20000"/>
                </a:spcBef>
                <a:buFont typeface="Wingdings" panose="05000000000000000000" pitchFamily="2" charset="2"/>
                <a:buChar char="§"/>
              </a:pPr>
              <a:r>
                <a:rPr lang="fr-CA" dirty="0">
                  <a:solidFill>
                    <a:prstClr val="black"/>
                  </a:solidFill>
                </a:rPr>
                <a:t>Besoin identifié en </a:t>
              </a:r>
              <a:r>
                <a:rPr lang="fr-CA" dirty="0" smtClean="0">
                  <a:solidFill>
                    <a:prstClr val="black"/>
                  </a:solidFill>
                </a:rPr>
                <a:t>termes </a:t>
              </a:r>
              <a:r>
                <a:rPr lang="fr-CA" dirty="0">
                  <a:solidFill>
                    <a:prstClr val="black"/>
                  </a:solidFill>
                </a:rPr>
                <a:t>de soutien dans l’exercice </a:t>
              </a:r>
              <a:r>
                <a:rPr lang="fr-CA" dirty="0" smtClean="0">
                  <a:solidFill>
                    <a:prstClr val="black"/>
                  </a:solidFill>
                </a:rPr>
                <a:t>de cette </a:t>
              </a:r>
              <a:r>
                <a:rPr lang="fr-CA" dirty="0">
                  <a:solidFill>
                    <a:prstClr val="black"/>
                  </a:solidFill>
                </a:rPr>
                <a:t>responsabilité du chef d’équipe</a:t>
              </a:r>
            </a:p>
            <a:p>
              <a:pPr lvl="0" algn="ctr">
                <a:spcBef>
                  <a:spcPct val="20000"/>
                </a:spcBef>
              </a:pPr>
              <a:endParaRPr lang="fr-CA" sz="2000" dirty="0">
                <a:solidFill>
                  <a:prstClr val="black"/>
                </a:solidFill>
              </a:endParaRPr>
            </a:p>
            <a:p>
              <a:pPr lvl="0">
                <a:spcBef>
                  <a:spcPct val="20000"/>
                </a:spcBef>
              </a:pPr>
              <a:r>
                <a:rPr lang="fr-CA" sz="2400" dirty="0" smtClean="0">
                  <a:solidFill>
                    <a:prstClr val="black"/>
                  </a:solidFill>
                  <a:sym typeface="Wingdings"/>
                </a:rPr>
                <a:t> </a:t>
              </a:r>
              <a:r>
                <a:rPr lang="fr-CA" sz="2400" dirty="0" smtClean="0">
                  <a:solidFill>
                    <a:prstClr val="black"/>
                  </a:solidFill>
                </a:rPr>
                <a:t>La </a:t>
              </a:r>
              <a:r>
                <a:rPr lang="fr-CA" sz="2400" dirty="0">
                  <a:solidFill>
                    <a:prstClr val="black"/>
                  </a:solidFill>
                </a:rPr>
                <a:t>transition vers des services moins </a:t>
              </a:r>
              <a:r>
                <a:rPr lang="fr-CA" sz="2400" dirty="0" smtClean="0">
                  <a:solidFill>
                    <a:prstClr val="black"/>
                  </a:solidFill>
                </a:rPr>
                <a:t>intensifs</a:t>
              </a:r>
              <a:endParaRPr lang="fr-CA" sz="2200" dirty="0">
                <a:solidFill>
                  <a:prstClr val="black"/>
                </a:solidFill>
              </a:endParaRPr>
            </a:p>
            <a:p>
              <a:pPr marL="742950" lvl="1" indent="-285750">
                <a:spcBef>
                  <a:spcPct val="20000"/>
                </a:spcBef>
                <a:buFont typeface="Wingdings" panose="05000000000000000000" pitchFamily="2" charset="2"/>
                <a:buChar char="§"/>
              </a:pPr>
              <a:r>
                <a:rPr lang="fr-CA" dirty="0">
                  <a:solidFill>
                    <a:prstClr val="black"/>
                  </a:solidFill>
                </a:rPr>
                <a:t>Activités d’harmonisation SI-SIV à poursuivre </a:t>
              </a:r>
            </a:p>
            <a:p>
              <a:pPr marL="742950" lvl="1" indent="-285750">
                <a:spcBef>
                  <a:spcPct val="20000"/>
                </a:spcBef>
                <a:buFont typeface="Wingdings" panose="05000000000000000000" pitchFamily="2" charset="2"/>
                <a:buChar char="§"/>
              </a:pPr>
              <a:r>
                <a:rPr lang="fr-CA" dirty="0">
                  <a:solidFill>
                    <a:prstClr val="black"/>
                  </a:solidFill>
                </a:rPr>
                <a:t>Identification des besoins versus le type de programme </a:t>
              </a:r>
              <a:r>
                <a:rPr lang="fr-CA" sz="2200" dirty="0">
                  <a:solidFill>
                    <a:prstClr val="black"/>
                  </a:solidFill>
                </a:rPr>
                <a:t>requis</a:t>
              </a:r>
            </a:p>
            <a:p>
              <a:pPr marL="342900" indent="-342900">
                <a:buFont typeface="Wingdings"/>
                <a:buChar char="ð"/>
              </a:pPr>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1280417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782985"/>
            <a:chOff x="878034" y="650240"/>
            <a:chExt cx="8229600" cy="5782985"/>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509200"/>
            </a:xfrm>
            <a:prstGeom prst="rect">
              <a:avLst/>
            </a:prstGeom>
            <a:noFill/>
          </p:spPr>
          <p:txBody>
            <a:bodyPr wrap="square" rtlCol="0">
              <a:spAutoFit/>
            </a:bodyPr>
            <a:lstStyle/>
            <a:p>
              <a:pPr algn="ctr"/>
              <a:r>
                <a:rPr lang="fr-CA" sz="3600" b="1" dirty="0" smtClean="0"/>
                <a:t>Forces observées</a:t>
              </a:r>
              <a:endParaRPr lang="fr-CA" sz="3600" b="1" dirty="0"/>
            </a:p>
            <a:p>
              <a:endParaRPr lang="en-US" sz="2800" dirty="0">
                <a:solidFill>
                  <a:schemeClr val="tx1">
                    <a:lumMod val="85000"/>
                    <a:lumOff val="15000"/>
                  </a:schemeClr>
                </a:solidFill>
              </a:endParaRPr>
            </a:p>
            <a:p>
              <a:pPr marL="457200" indent="-457200">
                <a:buFont typeface="Wingdings"/>
                <a:buChar char="þ"/>
              </a:pPr>
              <a:r>
                <a:rPr lang="fr-CA" sz="3000" dirty="0" smtClean="0"/>
                <a:t>Intensité </a:t>
              </a:r>
              <a:r>
                <a:rPr lang="fr-CA" sz="3000" dirty="0"/>
                <a:t>de service et lieu d’intervention (in vivo</a:t>
              </a:r>
              <a:r>
                <a:rPr lang="fr-CA" sz="3000" dirty="0" smtClean="0"/>
                <a:t>)</a:t>
              </a:r>
              <a:endParaRPr lang="fr-CA" sz="3000" dirty="0"/>
            </a:p>
            <a:p>
              <a:r>
                <a:rPr lang="fr-CA" dirty="0"/>
                <a:t>       68 % des clients vus 8 fois et plus par période. </a:t>
              </a:r>
            </a:p>
            <a:p>
              <a:r>
                <a:rPr lang="fr-CA" dirty="0"/>
                <a:t>       Grande majorité des contacts réalisés dans le milieu de vie des </a:t>
              </a:r>
              <a:r>
                <a:rPr lang="fr-CA" dirty="0" smtClean="0"/>
                <a:t>clients</a:t>
              </a:r>
              <a:endParaRPr lang="fr-CA" dirty="0"/>
            </a:p>
            <a:p>
              <a:r>
                <a:rPr lang="fr-CA" sz="3000" dirty="0" smtClean="0">
                  <a:sym typeface="Wingdings"/>
                </a:rPr>
                <a:t> </a:t>
              </a:r>
              <a:r>
                <a:rPr lang="fr-CA" sz="3000" dirty="0" smtClean="0"/>
                <a:t>Milieu </a:t>
              </a:r>
              <a:r>
                <a:rPr lang="fr-CA" sz="3000" dirty="0"/>
                <a:t>de vie de la clientèle</a:t>
              </a:r>
            </a:p>
            <a:p>
              <a:r>
                <a:rPr lang="fr-CA" dirty="0"/>
                <a:t>      88 % habitent en logement autonome</a:t>
              </a:r>
            </a:p>
            <a:p>
              <a:r>
                <a:rPr lang="fr-CA" sz="3000" dirty="0" smtClean="0">
                  <a:sym typeface="Wingdings"/>
                </a:rPr>
                <a:t> </a:t>
              </a:r>
              <a:r>
                <a:rPr lang="fr-CA" sz="3000" dirty="0" smtClean="0"/>
                <a:t>Hospitalisation </a:t>
              </a:r>
              <a:r>
                <a:rPr lang="fr-CA" sz="3000" dirty="0"/>
                <a:t>de la clientèle</a:t>
              </a:r>
            </a:p>
            <a:p>
              <a:r>
                <a:rPr lang="fr-CA" sz="2000" dirty="0"/>
                <a:t>      </a:t>
              </a:r>
              <a:r>
                <a:rPr lang="fr-CA" dirty="0" smtClean="0"/>
                <a:t>Moyenne </a:t>
              </a:r>
              <a:r>
                <a:rPr lang="fr-CA" dirty="0"/>
                <a:t>6 % de personnes hospitalisées </a:t>
              </a:r>
            </a:p>
            <a:p>
              <a:r>
                <a:rPr lang="fr-CA" sz="3000" dirty="0" smtClean="0">
                  <a:sym typeface="Wingdings"/>
                </a:rPr>
                <a:t> </a:t>
              </a:r>
              <a:r>
                <a:rPr lang="fr-CA" sz="3000" dirty="0" smtClean="0"/>
                <a:t>Organisation </a:t>
              </a:r>
              <a:r>
                <a:rPr lang="fr-CA" sz="3000" dirty="0"/>
                <a:t>et structure des équipes</a:t>
              </a:r>
            </a:p>
            <a:p>
              <a:pPr marL="400050" lvl="1" indent="0">
                <a:buNone/>
              </a:pPr>
              <a:r>
                <a:rPr lang="fr-CA" dirty="0" smtClean="0"/>
                <a:t>Exemples </a:t>
              </a:r>
              <a:r>
                <a:rPr lang="fr-CA" dirty="0"/>
                <a:t>: </a:t>
              </a:r>
              <a:r>
                <a:rPr lang="fr-CA" dirty="0" smtClean="0"/>
                <a:t>approche </a:t>
              </a:r>
              <a:r>
                <a:rPr lang="fr-CA" dirty="0"/>
                <a:t>d’équipe, qualité des rencontres </a:t>
              </a:r>
              <a:r>
                <a:rPr lang="fr-CA" dirty="0" smtClean="0"/>
                <a:t>quotidiennes </a:t>
              </a:r>
              <a:r>
                <a:rPr lang="fr-CA" dirty="0"/>
                <a:t>et </a:t>
              </a:r>
              <a:r>
                <a:rPr lang="fr-CA" dirty="0" smtClean="0"/>
                <a:t>hebdomadaires, </a:t>
              </a:r>
              <a:r>
                <a:rPr lang="fr-CA" dirty="0"/>
                <a:t>implication dans divers domaines de vie du client</a:t>
              </a:r>
            </a:p>
            <a:p>
              <a:endParaRPr lang="en-US" sz="2800" dirty="0" smtClean="0">
                <a:solidFill>
                  <a:schemeClr val="tx1">
                    <a:lumMod val="85000"/>
                    <a:lumOff val="15000"/>
                  </a:schemeClr>
                </a:solidFill>
              </a:endParaRPr>
            </a:p>
          </p:txBody>
        </p:sp>
      </p:grpSp>
      <p:sp>
        <p:nvSpPr>
          <p:cNvPr id="2" name="Rectangle 1"/>
          <p:cNvSpPr/>
          <p:nvPr/>
        </p:nvSpPr>
        <p:spPr>
          <a:xfrm>
            <a:off x="865632" y="1997839"/>
            <a:ext cx="7888224" cy="1477328"/>
          </a:xfrm>
          <a:prstGeom prst="rect">
            <a:avLst/>
          </a:prstGeom>
        </p:spPr>
        <p:txBody>
          <a:bodyPr wrap="square">
            <a:spAutoFit/>
          </a:bodyPr>
          <a:lstStyle/>
          <a:p>
            <a:endParaRPr lang="fr-CA" dirty="0"/>
          </a:p>
          <a:p>
            <a:endParaRPr lang="fr-CA" dirty="0" smtClean="0"/>
          </a:p>
          <a:p>
            <a:endParaRPr lang="fr-CA" dirty="0"/>
          </a:p>
          <a:p>
            <a:endParaRPr lang="fr-CA" dirty="0" smtClean="0"/>
          </a:p>
          <a:p>
            <a:endParaRPr lang="fr-CA" dirty="0"/>
          </a:p>
        </p:txBody>
      </p:sp>
    </p:spTree>
    <p:extLst>
      <p:ext uri="{BB962C8B-B14F-4D97-AF65-F5344CB8AC3E}">
        <p14:creationId xmlns:p14="http://schemas.microsoft.com/office/powerpoint/2010/main" val="2534059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7951399"/>
            <a:chOff x="878034" y="650240"/>
            <a:chExt cx="8229600" cy="7951399"/>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753337"/>
              <a:ext cx="7151570" cy="7848302"/>
            </a:xfrm>
            <a:prstGeom prst="rect">
              <a:avLst/>
            </a:prstGeom>
            <a:noFill/>
          </p:spPr>
          <p:txBody>
            <a:bodyPr wrap="square" rtlCol="0">
              <a:spAutoFit/>
            </a:bodyPr>
            <a:lstStyle/>
            <a:p>
              <a:pPr algn="ctr"/>
              <a:r>
                <a:rPr lang="en-US" sz="3600" b="1" dirty="0" smtClean="0">
                  <a:solidFill>
                    <a:schemeClr val="tx1">
                      <a:lumMod val="85000"/>
                      <a:lumOff val="15000"/>
                    </a:schemeClr>
                  </a:solidFill>
                </a:rPr>
                <a:t>Engagement des </a:t>
              </a:r>
              <a:r>
                <a:rPr lang="en-US" sz="3600" b="1" dirty="0" err="1" smtClean="0">
                  <a:solidFill>
                    <a:schemeClr val="tx1">
                      <a:lumMod val="85000"/>
                      <a:lumOff val="15000"/>
                    </a:schemeClr>
                  </a:solidFill>
                </a:rPr>
                <a:t>équipes</a:t>
              </a:r>
              <a:r>
                <a:rPr lang="en-US" sz="3600" b="1" dirty="0" smtClean="0">
                  <a:solidFill>
                    <a:schemeClr val="tx1">
                      <a:lumMod val="85000"/>
                      <a:lumOff val="15000"/>
                    </a:schemeClr>
                  </a:solidFill>
                </a:rPr>
                <a:t> SI</a:t>
              </a:r>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pPr marL="457200" indent="-457200">
                <a:buFont typeface="Wingdings"/>
                <a:buChar char="è"/>
              </a:pPr>
              <a:r>
                <a:rPr lang="fr-CA" sz="2800" dirty="0" smtClean="0"/>
                <a:t>Une </a:t>
              </a:r>
              <a:r>
                <a:rPr lang="fr-CA" sz="2800" dirty="0"/>
                <a:t>appropriation de ce désir d’amélioration de qualité de la pratique se dégage de la part de plusieurs équipes, qui prennent l’initiative de solliciter une évaluation  et des rencontres de soutien pour parfaire leur pratique</a:t>
              </a:r>
              <a:r>
                <a:rPr lang="fr-CA" sz="2800" dirty="0" smtClean="0"/>
                <a:t>.</a:t>
              </a:r>
            </a:p>
            <a:p>
              <a:endParaRPr lang="fr-CA" sz="2800" dirty="0"/>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3743176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139869"/>
            </a:xfrm>
            <a:prstGeom prst="rect">
              <a:avLst/>
            </a:prstGeom>
            <a:noFill/>
          </p:spPr>
          <p:txBody>
            <a:bodyPr wrap="square" rtlCol="0">
              <a:spAutoFit/>
            </a:bodyPr>
            <a:lstStyle/>
            <a:p>
              <a:r>
                <a:rPr lang="en-US" sz="3600" b="1" dirty="0" err="1" smtClean="0">
                  <a:solidFill>
                    <a:schemeClr val="tx1">
                      <a:lumMod val="85000"/>
                      <a:lumOff val="15000"/>
                    </a:schemeClr>
                  </a:solidFill>
                </a:rPr>
                <a:t>Présentateurs</a:t>
              </a:r>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François </a:t>
              </a:r>
              <a:r>
                <a:rPr lang="en-US" sz="2800" dirty="0" err="1" smtClean="0">
                  <a:solidFill>
                    <a:schemeClr val="tx1">
                      <a:lumMod val="85000"/>
                      <a:lumOff val="15000"/>
                    </a:schemeClr>
                  </a:solidFill>
                </a:rPr>
                <a:t>Neveu</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Conseiller</a:t>
              </a:r>
              <a:r>
                <a:rPr lang="en-US" sz="2800" dirty="0" smtClean="0">
                  <a:solidFill>
                    <a:schemeClr val="tx1">
                      <a:lumMod val="85000"/>
                      <a:lumOff val="15000"/>
                    </a:schemeClr>
                  </a:solidFill>
                </a:rPr>
                <a:t> SIV</a:t>
              </a:r>
            </a:p>
            <a:p>
              <a:r>
                <a:rPr lang="en-US" sz="2800" dirty="0" smtClean="0">
                  <a:solidFill>
                    <a:schemeClr val="tx1">
                      <a:lumMod val="85000"/>
                      <a:lumOff val="15000"/>
                    </a:schemeClr>
                  </a:solidFill>
                </a:rPr>
                <a:t>Esther Gagnon, </a:t>
              </a:r>
              <a:r>
                <a:rPr lang="en-US" sz="2800" dirty="0" err="1" smtClean="0">
                  <a:solidFill>
                    <a:schemeClr val="tx1">
                      <a:lumMod val="85000"/>
                      <a:lumOff val="15000"/>
                    </a:schemeClr>
                  </a:solidFill>
                </a:rPr>
                <a:t>Conseillère</a:t>
              </a:r>
              <a:r>
                <a:rPr lang="en-US" sz="2800" dirty="0" smtClean="0">
                  <a:solidFill>
                    <a:schemeClr val="tx1">
                      <a:lumMod val="85000"/>
                      <a:lumOff val="15000"/>
                    </a:schemeClr>
                  </a:solidFill>
                </a:rPr>
                <a:t> SI</a:t>
              </a:r>
            </a:p>
            <a:p>
              <a:r>
                <a:rPr lang="en-US" sz="2800" dirty="0" smtClean="0">
                  <a:solidFill>
                    <a:schemeClr val="tx1">
                      <a:lumMod val="85000"/>
                      <a:lumOff val="15000"/>
                    </a:schemeClr>
                  </a:solidFill>
                </a:rPr>
                <a:t>Pierre Demers, </a:t>
              </a:r>
              <a:r>
                <a:rPr lang="en-US" sz="2800" dirty="0" err="1" smtClean="0">
                  <a:solidFill>
                    <a:schemeClr val="tx1">
                      <a:lumMod val="85000"/>
                      <a:lumOff val="15000"/>
                    </a:schemeClr>
                  </a:solidFill>
                </a:rPr>
                <a:t>Conseiller</a:t>
              </a:r>
              <a:r>
                <a:rPr lang="en-US" sz="2800" dirty="0" smtClean="0">
                  <a:solidFill>
                    <a:schemeClr val="tx1">
                      <a:lumMod val="85000"/>
                      <a:lumOff val="15000"/>
                    </a:schemeClr>
                  </a:solidFill>
                </a:rPr>
                <a:t> 1ère </a:t>
              </a:r>
              <a:r>
                <a:rPr lang="en-US" sz="2800" dirty="0" err="1" smtClean="0">
                  <a:solidFill>
                    <a:schemeClr val="tx1">
                      <a:lumMod val="85000"/>
                      <a:lumOff val="15000"/>
                    </a:schemeClr>
                  </a:solidFill>
                </a:rPr>
                <a:t>ligne</a:t>
              </a:r>
              <a:endParaRPr lang="en-US" sz="2800" dirty="0" smtClean="0">
                <a:solidFill>
                  <a:schemeClr val="tx1">
                    <a:lumMod val="85000"/>
                    <a:lumOff val="15000"/>
                  </a:schemeClr>
                </a:solidFill>
              </a:endParaRPr>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a:solidFill>
                  <a:schemeClr val="tx1">
                    <a:lumMod val="85000"/>
                    <a:lumOff val="15000"/>
                  </a:schemeClr>
                </a:solidFill>
              </a:endParaRPr>
            </a:p>
            <a:p>
              <a:r>
                <a:rPr lang="en-US" sz="2000" dirty="0" err="1" smtClean="0">
                  <a:solidFill>
                    <a:schemeClr val="tx1">
                      <a:lumMod val="85000"/>
                      <a:lumOff val="15000"/>
                    </a:schemeClr>
                  </a:solidFill>
                </a:rPr>
                <a:t>L’art</a:t>
              </a:r>
              <a:r>
                <a:rPr lang="en-US" sz="2000" dirty="0" smtClean="0">
                  <a:solidFill>
                    <a:schemeClr val="tx1">
                      <a:lumMod val="85000"/>
                      <a:lumOff val="15000"/>
                    </a:schemeClr>
                  </a:solidFill>
                </a:rPr>
                <a:t> de la </a:t>
              </a:r>
              <a:r>
                <a:rPr lang="en-US" sz="2000" dirty="0" err="1" smtClean="0">
                  <a:solidFill>
                    <a:schemeClr val="tx1">
                      <a:lumMod val="85000"/>
                      <a:lumOff val="15000"/>
                    </a:schemeClr>
                  </a:solidFill>
                </a:rPr>
                <a:t>réussite</a:t>
              </a:r>
              <a:r>
                <a:rPr lang="en-US" sz="2000" dirty="0" smtClean="0">
                  <a:solidFill>
                    <a:schemeClr val="tx1">
                      <a:lumMod val="85000"/>
                      <a:lumOff val="15000"/>
                    </a:schemeClr>
                  </a:solidFill>
                </a:rPr>
                <a:t> </a:t>
              </a:r>
              <a:r>
                <a:rPr lang="en-US" sz="2000" dirty="0" err="1" smtClean="0">
                  <a:solidFill>
                    <a:schemeClr val="tx1">
                      <a:lumMod val="85000"/>
                      <a:lumOff val="15000"/>
                    </a:schemeClr>
                  </a:solidFill>
                </a:rPr>
                <a:t>consiste</a:t>
              </a:r>
              <a:r>
                <a:rPr lang="en-US" sz="2000" dirty="0" smtClean="0">
                  <a:solidFill>
                    <a:schemeClr val="tx1">
                      <a:lumMod val="85000"/>
                      <a:lumOff val="15000"/>
                    </a:schemeClr>
                  </a:solidFill>
                </a:rPr>
                <a:t> à </a:t>
              </a:r>
              <a:r>
                <a:rPr lang="en-US" sz="2000" dirty="0" err="1" smtClean="0">
                  <a:solidFill>
                    <a:schemeClr val="tx1">
                      <a:lumMod val="85000"/>
                      <a:lumOff val="15000"/>
                    </a:schemeClr>
                  </a:solidFill>
                </a:rPr>
                <a:t>s’entourer</a:t>
              </a:r>
              <a:r>
                <a:rPr lang="en-US" sz="2000" dirty="0" smtClean="0">
                  <a:solidFill>
                    <a:schemeClr val="tx1">
                      <a:lumMod val="85000"/>
                      <a:lumOff val="15000"/>
                    </a:schemeClr>
                  </a:solidFill>
                </a:rPr>
                <a:t> des </a:t>
              </a:r>
              <a:r>
                <a:rPr lang="en-US" sz="2000" dirty="0" err="1" smtClean="0">
                  <a:solidFill>
                    <a:schemeClr val="tx1">
                      <a:lumMod val="85000"/>
                      <a:lumOff val="15000"/>
                    </a:schemeClr>
                  </a:solidFill>
                </a:rPr>
                <a:t>meilleurs</a:t>
              </a:r>
              <a:r>
                <a:rPr lang="en-US" sz="2000" dirty="0" smtClean="0">
                  <a:solidFill>
                    <a:schemeClr val="tx1">
                      <a:lumMod val="85000"/>
                      <a:lumOff val="15000"/>
                    </a:schemeClr>
                  </a:solidFill>
                </a:rPr>
                <a:t> </a:t>
              </a:r>
            </a:p>
            <a:p>
              <a:r>
                <a:rPr lang="en-US" sz="2000" dirty="0" smtClean="0">
                  <a:solidFill>
                    <a:schemeClr val="tx1">
                      <a:lumMod val="85000"/>
                      <a:lumOff val="15000"/>
                    </a:schemeClr>
                  </a:solidFill>
                </a:rPr>
                <a:t>- John Fitzgerald Kennedy</a:t>
              </a:r>
              <a:endParaRPr lang="en-US" sz="2000" dirty="0">
                <a:solidFill>
                  <a:schemeClr val="tx1">
                    <a:lumMod val="85000"/>
                    <a:lumOff val="15000"/>
                  </a:schemeClr>
                </a:solidFill>
              </a:endParaRPr>
            </a:p>
          </p:txBody>
        </p:sp>
      </p:grpSp>
    </p:spTree>
    <p:extLst>
      <p:ext uri="{BB962C8B-B14F-4D97-AF65-F5344CB8AC3E}">
        <p14:creationId xmlns:p14="http://schemas.microsoft.com/office/powerpoint/2010/main" val="329942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078313"/>
            </a:xfrm>
            <a:prstGeom prst="rect">
              <a:avLst/>
            </a:prstGeom>
            <a:noFill/>
          </p:spPr>
          <p:txBody>
            <a:bodyPr wrap="square" rtlCol="0">
              <a:spAutoFit/>
            </a:bodyPr>
            <a:lstStyle/>
            <a:p>
              <a:pPr algn="ctr"/>
              <a:r>
                <a:rPr lang="fr-CA" sz="3600" b="1" dirty="0" smtClean="0"/>
                <a:t>Orientation et engagement du CNESM</a:t>
              </a:r>
            </a:p>
            <a:p>
              <a:pPr marL="457200" indent="-457200">
                <a:buFont typeface="Wingdings"/>
                <a:buChar char="è"/>
              </a:pPr>
              <a:r>
                <a:rPr lang="fr-CA" sz="2800" dirty="0" smtClean="0"/>
                <a:t>Le </a:t>
              </a:r>
              <a:r>
                <a:rPr lang="fr-CA" sz="2800" dirty="0"/>
                <a:t>CNESM souhaite être un acteur contribuant à l’instauration d’une réelle culture de  mesure et d’évaluation des services au sein des équipes</a:t>
              </a:r>
              <a:r>
                <a:rPr lang="fr-CA" sz="2800" dirty="0" smtClean="0"/>
                <a:t>.</a:t>
              </a:r>
            </a:p>
            <a:p>
              <a:pPr marL="457200" indent="-457200">
                <a:buFont typeface="Wingdings"/>
                <a:buChar char="è"/>
              </a:pPr>
              <a:r>
                <a:rPr lang="fr-CA" sz="2800" dirty="0" smtClean="0"/>
                <a:t>En </a:t>
              </a:r>
              <a:r>
                <a:rPr lang="fr-CA" sz="2800" dirty="0"/>
                <a:t>plus de l’évaluation, les conseillers offrent aux équipes, ainsi qu’à  leurs gestionnaires, diverses modalités d’accompagnement dans leur processus d’amélioration continue.</a:t>
              </a:r>
            </a:p>
            <a:p>
              <a:pPr algn="ctr"/>
              <a:endParaRPr lang="en-US" sz="2800" dirty="0" smtClean="0">
                <a:solidFill>
                  <a:schemeClr val="tx1">
                    <a:lumMod val="85000"/>
                    <a:lumOff val="15000"/>
                  </a:schemeClr>
                </a:solidFill>
              </a:endParaRPr>
            </a:p>
          </p:txBody>
        </p:sp>
      </p:grpSp>
      <p:sp>
        <p:nvSpPr>
          <p:cNvPr id="2" name="Rectangle 1"/>
          <p:cNvSpPr/>
          <p:nvPr/>
        </p:nvSpPr>
        <p:spPr>
          <a:xfrm>
            <a:off x="865632" y="1997839"/>
            <a:ext cx="7888224" cy="1477328"/>
          </a:xfrm>
          <a:prstGeom prst="rect">
            <a:avLst/>
          </a:prstGeom>
        </p:spPr>
        <p:txBody>
          <a:bodyPr wrap="square">
            <a:spAutoFit/>
          </a:bodyPr>
          <a:lstStyle/>
          <a:p>
            <a:endParaRPr lang="fr-CA" dirty="0"/>
          </a:p>
          <a:p>
            <a:endParaRPr lang="fr-CA" dirty="0" smtClean="0"/>
          </a:p>
          <a:p>
            <a:endParaRPr lang="fr-CA" dirty="0"/>
          </a:p>
          <a:p>
            <a:endParaRPr lang="fr-CA" dirty="0" smtClean="0"/>
          </a:p>
          <a:p>
            <a:endParaRPr lang="fr-CA" dirty="0"/>
          </a:p>
        </p:txBody>
      </p:sp>
    </p:spTree>
    <p:extLst>
      <p:ext uri="{BB962C8B-B14F-4D97-AF65-F5344CB8AC3E}">
        <p14:creationId xmlns:p14="http://schemas.microsoft.com/office/powerpoint/2010/main" val="178761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7151180"/>
            <a:chOff x="878034" y="650240"/>
            <a:chExt cx="8229600" cy="715118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753337"/>
              <a:ext cx="7151570" cy="7048083"/>
            </a:xfrm>
            <a:prstGeom prst="rect">
              <a:avLst/>
            </a:prstGeom>
            <a:noFill/>
          </p:spPr>
          <p:txBody>
            <a:bodyPr wrap="square" rtlCol="0">
              <a:spAutoFit/>
            </a:bodyPr>
            <a:lstStyle/>
            <a:p>
              <a:pPr algn="ctr"/>
              <a:endParaRPr lang="en-US" sz="3600" b="1" dirty="0">
                <a:solidFill>
                  <a:schemeClr val="tx1">
                    <a:lumMod val="85000"/>
                    <a:lumOff val="15000"/>
                  </a:schemeClr>
                </a:solidFill>
              </a:endParaRPr>
            </a:p>
            <a:p>
              <a:pPr algn="ctr"/>
              <a:endParaRPr lang="en-US" sz="3600" b="1" dirty="0" smtClean="0">
                <a:solidFill>
                  <a:schemeClr val="tx1">
                    <a:lumMod val="85000"/>
                    <a:lumOff val="15000"/>
                  </a:schemeClr>
                </a:solidFill>
              </a:endParaRPr>
            </a:p>
            <a:p>
              <a:pPr algn="ctr"/>
              <a:endParaRPr lang="en-US" sz="3600" b="1" dirty="0">
                <a:solidFill>
                  <a:schemeClr val="tx1">
                    <a:lumMod val="85000"/>
                    <a:lumOff val="15000"/>
                  </a:schemeClr>
                </a:solidFill>
              </a:endParaRPr>
            </a:p>
            <a:p>
              <a:pPr algn="ctr"/>
              <a:endParaRPr lang="en-US" sz="3600" b="1" dirty="0" smtClean="0">
                <a:solidFill>
                  <a:schemeClr val="tx1">
                    <a:lumMod val="85000"/>
                    <a:lumOff val="15000"/>
                  </a:schemeClr>
                </a:solidFill>
              </a:endParaRPr>
            </a:p>
            <a:p>
              <a:pPr algn="ctr"/>
              <a:r>
                <a:rPr lang="en-US" sz="3600" b="1" dirty="0" smtClean="0">
                  <a:solidFill>
                    <a:schemeClr val="tx1">
                      <a:lumMod val="85000"/>
                      <a:lumOff val="15000"/>
                    </a:schemeClr>
                  </a:solidFill>
                </a:rPr>
                <a:t>LE SOUTIEN D’INTENSITÉ VARIABLE (SIV)</a:t>
              </a:r>
              <a:endParaRPr lang="fr-CA" sz="2800" dirty="0"/>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endParaRPr lang="en-US" sz="3600" b="1" dirty="0" smtClean="0">
                <a:solidFill>
                  <a:schemeClr val="tx1">
                    <a:lumMod val="85000"/>
                    <a:lumOff val="15000"/>
                  </a:schemeClr>
                </a:solidFill>
              </a:endParaRPr>
            </a:p>
            <a:p>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310720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078313"/>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3600" dirty="0" err="1" smtClean="0">
                  <a:solidFill>
                    <a:schemeClr val="tx1">
                      <a:lumMod val="85000"/>
                      <a:lumOff val="15000"/>
                    </a:schemeClr>
                  </a:solidFill>
                </a:rPr>
                <a:t>Une</a:t>
              </a:r>
              <a:r>
                <a:rPr lang="en-US" sz="3600" dirty="0" smtClean="0">
                  <a:solidFill>
                    <a:schemeClr val="tx1">
                      <a:lumMod val="85000"/>
                      <a:lumOff val="15000"/>
                    </a:schemeClr>
                  </a:solidFill>
                </a:rPr>
                <a:t> des premières </a:t>
              </a:r>
              <a:r>
                <a:rPr lang="en-US" sz="3600" dirty="0" err="1" smtClean="0">
                  <a:solidFill>
                    <a:schemeClr val="tx1">
                      <a:lumMod val="85000"/>
                      <a:lumOff val="15000"/>
                    </a:schemeClr>
                  </a:solidFill>
                </a:rPr>
                <a:t>tâches</a:t>
              </a:r>
              <a:r>
                <a:rPr lang="en-US" sz="3600" dirty="0" smtClean="0">
                  <a:solidFill>
                    <a:schemeClr val="tx1">
                      <a:lumMod val="85000"/>
                      <a:lumOff val="15000"/>
                    </a:schemeClr>
                  </a:solidFill>
                </a:rPr>
                <a:t> au SIV a </a:t>
              </a:r>
              <a:r>
                <a:rPr lang="en-US" sz="3600" dirty="0" err="1" smtClean="0">
                  <a:solidFill>
                    <a:schemeClr val="tx1">
                      <a:lumMod val="85000"/>
                      <a:lumOff val="15000"/>
                    </a:schemeClr>
                  </a:solidFill>
                </a:rPr>
                <a:t>été</a:t>
              </a:r>
              <a:r>
                <a:rPr lang="en-US" sz="3600" dirty="0" smtClean="0">
                  <a:solidFill>
                    <a:schemeClr val="tx1">
                      <a:lumMod val="85000"/>
                      <a:lumOff val="15000"/>
                    </a:schemeClr>
                  </a:solidFill>
                </a:rPr>
                <a:t> de </a:t>
              </a:r>
              <a:r>
                <a:rPr lang="en-US" sz="3600" dirty="0" err="1" smtClean="0">
                  <a:solidFill>
                    <a:schemeClr val="tx1">
                      <a:lumMod val="85000"/>
                      <a:lumOff val="15000"/>
                    </a:schemeClr>
                  </a:solidFill>
                </a:rPr>
                <a:t>bien</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baliser</a:t>
              </a:r>
              <a:r>
                <a:rPr lang="en-US" sz="3600" dirty="0" smtClean="0">
                  <a:solidFill>
                    <a:schemeClr val="tx1">
                      <a:lumMod val="85000"/>
                      <a:lumOff val="15000"/>
                    </a:schemeClr>
                  </a:solidFill>
                </a:rPr>
                <a:t> la </a:t>
              </a:r>
              <a:r>
                <a:rPr lang="en-US" sz="3600" dirty="0" err="1" smtClean="0">
                  <a:solidFill>
                    <a:schemeClr val="tx1">
                      <a:lumMod val="85000"/>
                      <a:lumOff val="15000"/>
                    </a:schemeClr>
                  </a:solidFill>
                </a:rPr>
                <a:t>pratique</a:t>
              </a:r>
              <a:r>
                <a:rPr lang="en-US" sz="3600" dirty="0" smtClean="0">
                  <a:solidFill>
                    <a:schemeClr val="tx1">
                      <a:lumMod val="85000"/>
                      <a:lumOff val="15000"/>
                    </a:schemeClr>
                  </a:solidFill>
                </a:rPr>
                <a:t>. Le CNESM a </a:t>
              </a:r>
              <a:r>
                <a:rPr lang="en-US" sz="3600" dirty="0" err="1" smtClean="0">
                  <a:solidFill>
                    <a:schemeClr val="tx1">
                      <a:lumMod val="85000"/>
                      <a:lumOff val="15000"/>
                    </a:schemeClr>
                  </a:solidFill>
                </a:rPr>
                <a:t>produit</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une</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liste</a:t>
              </a:r>
              <a:r>
                <a:rPr lang="en-US" sz="3600" dirty="0" smtClean="0">
                  <a:solidFill>
                    <a:schemeClr val="tx1">
                      <a:lumMod val="85000"/>
                      <a:lumOff val="15000"/>
                    </a:schemeClr>
                  </a:solidFill>
                </a:rPr>
                <a:t> de 20 </a:t>
              </a:r>
              <a:r>
                <a:rPr lang="en-US" sz="3600" dirty="0" err="1" smtClean="0">
                  <a:solidFill>
                    <a:schemeClr val="tx1">
                      <a:lumMod val="85000"/>
                      <a:lumOff val="15000"/>
                    </a:schemeClr>
                  </a:solidFill>
                </a:rPr>
                <a:t>critères</a:t>
              </a:r>
              <a:r>
                <a:rPr lang="en-US" sz="3600" dirty="0" smtClean="0">
                  <a:solidFill>
                    <a:schemeClr val="tx1">
                      <a:lumMod val="85000"/>
                      <a:lumOff val="15000"/>
                    </a:schemeClr>
                  </a:solidFill>
                </a:rPr>
                <a:t> de </a:t>
              </a:r>
              <a:r>
                <a:rPr lang="en-US" sz="3600" dirty="0" err="1" smtClean="0">
                  <a:solidFill>
                    <a:schemeClr val="tx1">
                      <a:lumMod val="85000"/>
                      <a:lumOff val="15000"/>
                    </a:schemeClr>
                  </a:solidFill>
                </a:rPr>
                <a:t>pratique</a:t>
              </a:r>
              <a:r>
                <a:rPr lang="en-US" sz="3600" dirty="0" smtClean="0">
                  <a:solidFill>
                    <a:schemeClr val="tx1">
                      <a:lumMod val="85000"/>
                      <a:lumOff val="15000"/>
                    </a:schemeClr>
                  </a:solidFill>
                </a:rPr>
                <a:t> et a </a:t>
              </a:r>
              <a:r>
                <a:rPr lang="en-US" sz="3600" dirty="0" err="1" smtClean="0">
                  <a:solidFill>
                    <a:schemeClr val="tx1">
                      <a:lumMod val="85000"/>
                      <a:lumOff val="15000"/>
                    </a:schemeClr>
                  </a:solidFill>
                </a:rPr>
                <a:t>commencé</a:t>
              </a:r>
              <a:r>
                <a:rPr lang="en-US" sz="3600" dirty="0" smtClean="0">
                  <a:solidFill>
                    <a:schemeClr val="tx1">
                      <a:lumMod val="85000"/>
                      <a:lumOff val="15000"/>
                    </a:schemeClr>
                  </a:solidFill>
                </a:rPr>
                <a:t> la diffusion aux </a:t>
              </a:r>
              <a:r>
                <a:rPr lang="en-US" sz="3600" dirty="0" err="1" smtClean="0">
                  <a:solidFill>
                    <a:schemeClr val="tx1">
                      <a:lumMod val="85000"/>
                      <a:lumOff val="15000"/>
                    </a:schemeClr>
                  </a:solidFill>
                </a:rPr>
                <a:t>équipes</a:t>
              </a:r>
              <a:r>
                <a:rPr lang="en-US" sz="3600" dirty="0" smtClean="0">
                  <a:solidFill>
                    <a:schemeClr val="tx1">
                      <a:lumMod val="85000"/>
                      <a:lumOff val="15000"/>
                    </a:schemeClr>
                  </a:solidFill>
                </a:rPr>
                <a:t> et à </a:t>
              </a:r>
              <a:r>
                <a:rPr lang="en-US" sz="3600" dirty="0" err="1" smtClean="0">
                  <a:solidFill>
                    <a:schemeClr val="tx1">
                      <a:lumMod val="85000"/>
                      <a:lumOff val="15000"/>
                    </a:schemeClr>
                  </a:solidFill>
                </a:rPr>
                <a:t>leurs</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partenaires</a:t>
              </a:r>
              <a:r>
                <a:rPr lang="en-US" sz="3600" dirty="0" smtClean="0">
                  <a:solidFill>
                    <a:schemeClr val="tx1">
                      <a:lumMod val="85000"/>
                      <a:lumOff val="15000"/>
                    </a:schemeClr>
                  </a:solidFill>
                </a:rPr>
                <a:t>.</a:t>
              </a:r>
            </a:p>
            <a:p>
              <a:endParaRPr lang="en-US" sz="3600" dirty="0">
                <a:solidFill>
                  <a:schemeClr val="tx1">
                    <a:lumMod val="85000"/>
                    <a:lumOff val="15000"/>
                  </a:schemeClr>
                </a:solidFill>
              </a:endParaRPr>
            </a:p>
          </p:txBody>
        </p:sp>
      </p:grpSp>
    </p:spTree>
    <p:extLst>
      <p:ext uri="{BB962C8B-B14F-4D97-AF65-F5344CB8AC3E}">
        <p14:creationId xmlns:p14="http://schemas.microsoft.com/office/powerpoint/2010/main" val="3072899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grpSp>
        <p:nvGrpSpPr>
          <p:cNvPr id="8" name="Group 7"/>
          <p:cNvGrpSpPr/>
          <p:nvPr/>
        </p:nvGrpSpPr>
        <p:grpSpPr>
          <a:xfrm>
            <a:off x="878034"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5078313"/>
            </a:xfrm>
            <a:prstGeom prst="rect">
              <a:avLst/>
            </a:prstGeom>
            <a:noFill/>
          </p:spPr>
          <p:txBody>
            <a:bodyPr wrap="square" rtlCol="0">
              <a:spAutoFit/>
            </a:bodyPr>
            <a:lstStyle/>
            <a:p>
              <a:r>
                <a:rPr lang="en-US" sz="3600" b="1" dirty="0" err="1" smtClean="0">
                  <a:solidFill>
                    <a:schemeClr val="tx1">
                      <a:lumMod val="85000"/>
                      <a:lumOff val="15000"/>
                    </a:schemeClr>
                  </a:solidFill>
                </a:rPr>
                <a:t>Exemples</a:t>
              </a:r>
              <a:r>
                <a:rPr lang="en-US" sz="3600" b="1" dirty="0" smtClean="0">
                  <a:solidFill>
                    <a:schemeClr val="tx1">
                      <a:lumMod val="85000"/>
                      <a:lumOff val="15000"/>
                    </a:schemeClr>
                  </a:solidFill>
                </a:rPr>
                <a:t> de </a:t>
              </a:r>
              <a:r>
                <a:rPr lang="en-US" sz="3600" b="1" dirty="0" err="1" smtClean="0">
                  <a:solidFill>
                    <a:schemeClr val="tx1">
                      <a:lumMod val="85000"/>
                      <a:lumOff val="15000"/>
                    </a:schemeClr>
                  </a:solidFill>
                </a:rPr>
                <a:t>critères</a:t>
              </a:r>
              <a:r>
                <a:rPr lang="en-US" sz="3600" b="1" dirty="0" smtClean="0">
                  <a:solidFill>
                    <a:schemeClr val="tx1">
                      <a:lumMod val="85000"/>
                      <a:lumOff val="15000"/>
                    </a:schemeClr>
                  </a:solidFill>
                </a:rPr>
                <a:t> de </a:t>
              </a:r>
              <a:r>
                <a:rPr lang="en-US" sz="3600" b="1" dirty="0" err="1" smtClean="0">
                  <a:solidFill>
                    <a:schemeClr val="tx1">
                      <a:lumMod val="85000"/>
                      <a:lumOff val="15000"/>
                    </a:schemeClr>
                  </a:solidFill>
                </a:rPr>
                <a:t>pratique</a:t>
              </a:r>
              <a:endParaRPr lang="en-US" sz="2800" dirty="0" smtClean="0">
                <a:solidFill>
                  <a:schemeClr val="tx1">
                    <a:lumMod val="85000"/>
                    <a:lumOff val="15000"/>
                  </a:schemeClr>
                </a:solidFill>
              </a:endParaRPr>
            </a:p>
            <a:p>
              <a:r>
                <a:rPr lang="en-US" sz="3600" b="1" dirty="0" smtClean="0">
                  <a:sym typeface="Wingdings"/>
                </a:rPr>
                <a:t> </a:t>
              </a:r>
              <a:r>
                <a:rPr lang="en-US" sz="2800" dirty="0" smtClean="0">
                  <a:sym typeface="Wingdings"/>
                </a:rPr>
                <a:t>Au </a:t>
              </a:r>
              <a:r>
                <a:rPr lang="en-US" sz="2800" dirty="0" err="1" smtClean="0">
                  <a:sym typeface="Wingdings"/>
                </a:rPr>
                <a:t>niveau</a:t>
              </a:r>
              <a:r>
                <a:rPr lang="en-US" sz="2800" dirty="0" smtClean="0">
                  <a:sym typeface="Wingdings"/>
                </a:rPr>
                <a:t> </a:t>
              </a:r>
              <a:r>
                <a:rPr lang="en-US" sz="2800" dirty="0" err="1" smtClean="0"/>
                <a:t>organisationnel</a:t>
              </a:r>
              <a:endParaRPr lang="en-US" sz="2800" dirty="0"/>
            </a:p>
            <a:p>
              <a:pPr marL="285750" indent="-285750">
                <a:buFont typeface="Wingdings"/>
                <a:buChar char=""/>
              </a:pPr>
              <a:r>
                <a:rPr lang="en-US" sz="2800" dirty="0" smtClean="0">
                  <a:sym typeface="Wingdings"/>
                </a:rPr>
                <a:t> 	La </a:t>
              </a:r>
              <a:r>
                <a:rPr lang="en-US" sz="2800" dirty="0">
                  <a:sym typeface="Wingdings"/>
                </a:rPr>
                <a:t>nature de la </a:t>
              </a:r>
              <a:r>
                <a:rPr lang="en-US" sz="2800" dirty="0" err="1">
                  <a:sym typeface="Wingdings"/>
                </a:rPr>
                <a:t>tâche</a:t>
              </a:r>
              <a:endParaRPr lang="en-US" sz="2800" dirty="0">
                <a:sym typeface="Wingdings"/>
              </a:endParaRPr>
            </a:p>
            <a:p>
              <a:pPr marL="285750" indent="-285750">
                <a:buFont typeface="Wingdings"/>
                <a:buChar char=""/>
              </a:pPr>
              <a:r>
                <a:rPr lang="en-US" sz="2800" dirty="0" smtClean="0">
                  <a:sym typeface="Wingdings"/>
                </a:rPr>
                <a:t>  	La </a:t>
              </a:r>
              <a:r>
                <a:rPr lang="en-US" sz="2800" dirty="0" err="1">
                  <a:sym typeface="Wingdings"/>
                </a:rPr>
                <a:t>clientèle</a:t>
              </a:r>
              <a:r>
                <a:rPr lang="en-US" sz="2800" dirty="0">
                  <a:sym typeface="Wingdings"/>
                </a:rPr>
                <a:t> </a:t>
              </a:r>
              <a:r>
                <a:rPr lang="en-US" sz="2800" dirty="0" err="1">
                  <a:sym typeface="Wingdings"/>
                </a:rPr>
                <a:t>cible</a:t>
              </a:r>
              <a:r>
                <a:rPr lang="en-US" sz="2800" dirty="0">
                  <a:sym typeface="Wingdings"/>
                </a:rPr>
                <a:t> </a:t>
              </a:r>
            </a:p>
            <a:p>
              <a:pPr marL="285750" indent="-285750">
                <a:buFont typeface="Wingdings"/>
                <a:buChar char=""/>
              </a:pPr>
              <a:r>
                <a:rPr lang="en-US" sz="2800" dirty="0" smtClean="0">
                  <a:sym typeface="Wingdings"/>
                </a:rPr>
                <a:t>  	Les </a:t>
              </a:r>
              <a:r>
                <a:rPr lang="en-US" sz="2800" dirty="0" err="1">
                  <a:sym typeface="Wingdings"/>
                </a:rPr>
                <a:t>clientèles</a:t>
              </a:r>
              <a:r>
                <a:rPr lang="en-US" sz="2800" dirty="0">
                  <a:sym typeface="Wingdings"/>
                </a:rPr>
                <a:t> </a:t>
              </a:r>
              <a:r>
                <a:rPr lang="en-US" sz="2800" dirty="0" err="1">
                  <a:sym typeface="Wingdings"/>
                </a:rPr>
                <a:t>particulières</a:t>
              </a:r>
              <a:endParaRPr lang="en-US" sz="2800" dirty="0">
                <a:sym typeface="Wingdings"/>
              </a:endParaRPr>
            </a:p>
            <a:p>
              <a:pPr marL="285750" indent="-285750">
                <a:buFont typeface="Wingdings"/>
                <a:buChar char=""/>
              </a:pPr>
              <a:r>
                <a:rPr lang="en-US" sz="2800" dirty="0" smtClean="0">
                  <a:sym typeface="Wingdings"/>
                </a:rPr>
                <a:t>  	La </a:t>
              </a:r>
              <a:r>
                <a:rPr lang="en-US" sz="2800" dirty="0" err="1">
                  <a:sym typeface="Wingdings"/>
                </a:rPr>
                <a:t>durée</a:t>
              </a:r>
              <a:r>
                <a:rPr lang="en-US" sz="2800" dirty="0">
                  <a:sym typeface="Wingdings"/>
                </a:rPr>
                <a:t> du service</a:t>
              </a:r>
            </a:p>
            <a:p>
              <a:pPr marL="285750" indent="-285750">
                <a:buFont typeface="Wingdings"/>
                <a:buChar char=""/>
              </a:pPr>
              <a:r>
                <a:rPr lang="en-US" sz="2800" dirty="0" smtClean="0">
                  <a:sym typeface="Wingdings"/>
                </a:rPr>
                <a:t> 	Le </a:t>
              </a:r>
              <a:r>
                <a:rPr lang="en-US" sz="2800" dirty="0" err="1">
                  <a:sym typeface="Wingdings"/>
                </a:rPr>
                <a:t>taux</a:t>
              </a:r>
              <a:r>
                <a:rPr lang="en-US" sz="2800" dirty="0">
                  <a:sym typeface="Wingdings"/>
                </a:rPr>
                <a:t> de </a:t>
              </a:r>
              <a:r>
                <a:rPr lang="en-US" sz="2800" dirty="0" err="1">
                  <a:sym typeface="Wingdings"/>
                </a:rPr>
                <a:t>nouvelles</a:t>
              </a:r>
              <a:r>
                <a:rPr lang="en-US" sz="2800" dirty="0">
                  <a:sym typeface="Wingdings"/>
                </a:rPr>
                <a:t> inscriptions</a:t>
              </a:r>
            </a:p>
            <a:p>
              <a:pPr marL="285750" indent="-285750">
                <a:buFont typeface="Wingdings"/>
                <a:buChar char=""/>
              </a:pPr>
              <a:r>
                <a:rPr lang="en-US" sz="2800" dirty="0" smtClean="0">
                  <a:sym typeface="Wingdings"/>
                </a:rPr>
                <a:t> 	Le </a:t>
              </a:r>
              <a:r>
                <a:rPr lang="en-US" sz="2800" dirty="0">
                  <a:sym typeface="Wingdings"/>
                </a:rPr>
                <a:t>ratio </a:t>
              </a:r>
              <a:r>
                <a:rPr lang="en-US" sz="2800" dirty="0" err="1">
                  <a:sym typeface="Wingdings"/>
                </a:rPr>
                <a:t>intervenant</a:t>
              </a:r>
              <a:r>
                <a:rPr lang="en-US" sz="2800" dirty="0">
                  <a:sym typeface="Wingdings"/>
                </a:rPr>
                <a:t>/</a:t>
              </a:r>
              <a:r>
                <a:rPr lang="en-US" sz="2800" dirty="0" err="1">
                  <a:sym typeface="Wingdings"/>
                </a:rPr>
                <a:t>usagers</a:t>
              </a:r>
              <a:endParaRPr lang="en-US" sz="2800" dirty="0">
                <a:sym typeface="Wingdings"/>
              </a:endParaRPr>
            </a:p>
            <a:p>
              <a:pPr marL="285750" indent="-285750">
                <a:buFont typeface="Wingdings"/>
                <a:buChar char=""/>
              </a:pPr>
              <a:r>
                <a:rPr lang="en-US" sz="2800" dirty="0" smtClean="0">
                  <a:sym typeface="Wingdings"/>
                </a:rPr>
                <a:t> 	</a:t>
              </a:r>
              <a:r>
                <a:rPr lang="en-US" sz="2800" dirty="0" err="1" smtClean="0">
                  <a:sym typeface="Wingdings"/>
                </a:rPr>
                <a:t>L’intensité</a:t>
              </a:r>
              <a:r>
                <a:rPr lang="en-US" sz="2800" dirty="0" smtClean="0">
                  <a:sym typeface="Wingdings"/>
                </a:rPr>
                <a:t> </a:t>
              </a:r>
              <a:r>
                <a:rPr lang="en-US" sz="2800" dirty="0">
                  <a:sym typeface="Wingdings"/>
                </a:rPr>
                <a:t>du service </a:t>
              </a:r>
              <a:r>
                <a:rPr lang="en-US" sz="2800" dirty="0" err="1">
                  <a:sym typeface="Wingdings"/>
                </a:rPr>
                <a:t>offert</a:t>
              </a:r>
              <a:endParaRPr lang="en-US" sz="2800" dirty="0">
                <a:sym typeface="Wingdings"/>
              </a:endParaRPr>
            </a:p>
            <a:p>
              <a:r>
                <a:rPr lang="en-US" sz="2800" dirty="0" smtClean="0">
                  <a:sym typeface="Wingdings"/>
                </a:rPr>
                <a:t> 	Le </a:t>
              </a:r>
              <a:r>
                <a:rPr lang="en-US" sz="2800" dirty="0">
                  <a:sym typeface="Wingdings"/>
                </a:rPr>
                <a:t>lieu des </a:t>
              </a:r>
              <a:r>
                <a:rPr lang="en-US" sz="2800" dirty="0" err="1">
                  <a:sym typeface="Wingdings"/>
                </a:rPr>
                <a:t>rencontres</a:t>
              </a:r>
              <a:endParaRPr lang="en-US" sz="2800" dirty="0"/>
            </a:p>
            <a:p>
              <a:endParaRPr lang="en-US" sz="2800" dirty="0">
                <a:solidFill>
                  <a:schemeClr val="tx1">
                    <a:lumMod val="85000"/>
                    <a:lumOff val="15000"/>
                  </a:schemeClr>
                </a:solidFill>
              </a:endParaRPr>
            </a:p>
          </p:txBody>
        </p:sp>
      </p:grpSp>
    </p:spTree>
    <p:extLst>
      <p:ext uri="{BB962C8B-B14F-4D97-AF65-F5344CB8AC3E}">
        <p14:creationId xmlns:p14="http://schemas.microsoft.com/office/powerpoint/2010/main" val="2744044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4093428"/>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2800" dirty="0" smtClean="0">
                <a:solidFill>
                  <a:schemeClr val="tx1">
                    <a:lumMod val="85000"/>
                    <a:lumOff val="15000"/>
                  </a:schemeClr>
                </a:solidFill>
              </a:endParaRPr>
            </a:p>
            <a:p>
              <a:r>
                <a:rPr lang="en-US" sz="2800" dirty="0" err="1" smtClean="0">
                  <a:solidFill>
                    <a:schemeClr val="tx1">
                      <a:lumMod val="85000"/>
                      <a:lumOff val="15000"/>
                    </a:schemeClr>
                  </a:solidFill>
                </a:rPr>
                <a:t>Une</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façons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d’améliorer</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développement</a:t>
              </a:r>
              <a:r>
                <a:rPr lang="en-US" sz="2800" dirty="0" smtClean="0">
                  <a:solidFill>
                    <a:schemeClr val="tx1">
                      <a:lumMod val="85000"/>
                      <a:lumOff val="15000"/>
                    </a:schemeClr>
                  </a:solidFill>
                </a:rPr>
                <a:t> de la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est</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leur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permettre</a:t>
              </a:r>
              <a:r>
                <a:rPr lang="en-US" sz="2800" dirty="0" smtClean="0">
                  <a:solidFill>
                    <a:schemeClr val="tx1">
                      <a:lumMod val="85000"/>
                      <a:lumOff val="15000"/>
                    </a:schemeClr>
                  </a:solidFill>
                </a:rPr>
                <a:t> de se </a:t>
              </a:r>
              <a:r>
                <a:rPr lang="en-US" sz="2800" dirty="0" err="1" smtClean="0">
                  <a:solidFill>
                    <a:schemeClr val="tx1">
                      <a:lumMod val="85000"/>
                      <a:lumOff val="15000"/>
                    </a:schemeClr>
                  </a:solidFill>
                </a:rPr>
                <a:t>situer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sur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une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moyenne</a:t>
              </a:r>
              <a:r>
                <a:rPr lang="en-US" sz="2800" dirty="0" smtClean="0">
                  <a:solidFill>
                    <a:schemeClr val="tx1">
                      <a:lumMod val="85000"/>
                      <a:lumOff val="15000"/>
                    </a:schemeClr>
                  </a:solidFill>
                </a:rPr>
                <a:t> au point de </a:t>
              </a:r>
              <a:r>
                <a:rPr lang="en-US" sz="2800" dirty="0" err="1" smtClean="0">
                  <a:solidFill>
                    <a:schemeClr val="tx1">
                      <a:lumMod val="85000"/>
                      <a:lumOff val="15000"/>
                    </a:schemeClr>
                  </a:solidFill>
                </a:rPr>
                <a:t>vue</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critères</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SIV. Nous </a:t>
              </a:r>
              <a:r>
                <a:rPr lang="en-US" sz="2800" dirty="0" err="1" smtClean="0">
                  <a:solidFill>
                    <a:schemeClr val="tx1">
                      <a:lumMod val="85000"/>
                      <a:lumOff val="15000"/>
                    </a:schemeClr>
                  </a:solidFill>
                </a:rPr>
                <a:t>avons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donc</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produit</a:t>
              </a:r>
              <a:r>
                <a:rPr lang="en-US" sz="2800" dirty="0" smtClean="0">
                  <a:solidFill>
                    <a:schemeClr val="tx1">
                      <a:lumMod val="85000"/>
                      <a:lumOff val="15000"/>
                    </a:schemeClr>
                  </a:solidFill>
                </a:rPr>
                <a:t> un questionnaire </a:t>
              </a:r>
              <a:r>
                <a:rPr lang="en-US" sz="2800" dirty="0" err="1" smtClean="0">
                  <a:solidFill>
                    <a:schemeClr val="tx1">
                      <a:lumMod val="85000"/>
                      <a:lumOff val="15000"/>
                    </a:schemeClr>
                  </a:solidFill>
                </a:rPr>
                <a:t>afin</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recueillir</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indicateurs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clinico-administratifs</a:t>
              </a:r>
              <a:r>
                <a:rPr lang="en-US" sz="2800" dirty="0" smtClean="0">
                  <a:solidFill>
                    <a:schemeClr val="tx1">
                      <a:lumMod val="85000"/>
                      <a:lumOff val="15000"/>
                    </a:schemeClr>
                  </a:solidFill>
                </a:rPr>
                <a:t> de la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SIV au Québec.  En </a:t>
              </a:r>
              <a:r>
                <a:rPr lang="en-US" sz="2800" dirty="0" err="1" smtClean="0">
                  <a:solidFill>
                    <a:schemeClr val="tx1">
                      <a:lumMod val="85000"/>
                      <a:lumOff val="15000"/>
                    </a:schemeClr>
                  </a:solidFill>
                </a:rPr>
                <a:t>voici</a:t>
              </a:r>
              <a:r>
                <a:rPr lang="en-US" sz="2800" dirty="0" smtClean="0">
                  <a:solidFill>
                    <a:schemeClr val="tx1">
                      <a:lumMod val="85000"/>
                      <a:lumOff val="15000"/>
                    </a:schemeClr>
                  </a:solidFill>
                </a:rPr>
                <a:t> les points </a:t>
              </a:r>
              <a:r>
                <a:rPr lang="en-US" sz="2800" dirty="0" err="1" smtClean="0">
                  <a:solidFill>
                    <a:schemeClr val="tx1">
                      <a:lumMod val="85000"/>
                      <a:lumOff val="15000"/>
                    </a:schemeClr>
                  </a:solidFill>
                </a:rPr>
                <a:t>saillants</a:t>
              </a:r>
              <a:r>
                <a:rPr lang="en-US" sz="2800" dirty="0" smtClean="0">
                  <a:solidFill>
                    <a:schemeClr val="tx1">
                      <a:lumMod val="85000"/>
                      <a:lumOff val="15000"/>
                    </a:schemeClr>
                  </a:solidFill>
                </a:rPr>
                <a:t>.</a:t>
              </a:r>
            </a:p>
          </p:txBody>
        </p:sp>
      </p:grpSp>
    </p:spTree>
    <p:extLst>
      <p:ext uri="{BB962C8B-B14F-4D97-AF65-F5344CB8AC3E}">
        <p14:creationId xmlns:p14="http://schemas.microsoft.com/office/powerpoint/2010/main" val="127098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078313"/>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3600" dirty="0" smtClean="0">
                  <a:solidFill>
                    <a:schemeClr val="tx1">
                      <a:lumMod val="85000"/>
                      <a:lumOff val="15000"/>
                    </a:schemeClr>
                  </a:solidFill>
                </a:rPr>
                <a:t>Pour </a:t>
              </a:r>
              <a:r>
                <a:rPr lang="en-US" sz="3600" dirty="0" err="1" smtClean="0">
                  <a:solidFill>
                    <a:schemeClr val="tx1">
                      <a:lumMod val="85000"/>
                      <a:lumOff val="15000"/>
                    </a:schemeClr>
                  </a:solidFill>
                </a:rPr>
                <a:t>cette</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présentation</a:t>
              </a:r>
              <a:r>
                <a:rPr lang="en-US" sz="3600" dirty="0" smtClean="0">
                  <a:solidFill>
                    <a:schemeClr val="tx1">
                      <a:lumMod val="85000"/>
                      <a:lumOff val="15000"/>
                    </a:schemeClr>
                  </a:solidFill>
                </a:rPr>
                <a:t>, nous </a:t>
              </a:r>
              <a:r>
                <a:rPr lang="en-US" sz="3600" dirty="0" err="1" smtClean="0">
                  <a:solidFill>
                    <a:schemeClr val="tx1">
                      <a:lumMod val="85000"/>
                      <a:lumOff val="15000"/>
                    </a:schemeClr>
                  </a:solidFill>
                </a:rPr>
                <a:t>avons</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recueilli</a:t>
              </a:r>
              <a:r>
                <a:rPr lang="en-US" sz="3600" dirty="0" smtClean="0">
                  <a:solidFill>
                    <a:schemeClr val="tx1">
                      <a:lumMod val="85000"/>
                      <a:lumOff val="15000"/>
                    </a:schemeClr>
                  </a:solidFill>
                </a:rPr>
                <a:t> de </a:t>
              </a:r>
              <a:r>
                <a:rPr lang="en-US" sz="3600" dirty="0" err="1" smtClean="0">
                  <a:solidFill>
                    <a:schemeClr val="tx1">
                      <a:lumMod val="85000"/>
                      <a:lumOff val="15000"/>
                    </a:schemeClr>
                  </a:solidFill>
                </a:rPr>
                <a:t>l’information</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jusqu’à</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maintenant</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auprès</a:t>
              </a:r>
              <a:r>
                <a:rPr lang="en-US" sz="3600" dirty="0" smtClean="0">
                  <a:solidFill>
                    <a:schemeClr val="tx1">
                      <a:lumMod val="85000"/>
                      <a:lumOff val="15000"/>
                    </a:schemeClr>
                  </a:solidFill>
                </a:rPr>
                <a:t> de 33 </a:t>
              </a:r>
              <a:r>
                <a:rPr lang="en-US" sz="3600" dirty="0" err="1" smtClean="0">
                  <a:solidFill>
                    <a:schemeClr val="tx1">
                      <a:lumMod val="85000"/>
                      <a:lumOff val="15000"/>
                    </a:schemeClr>
                  </a:solidFill>
                </a:rPr>
                <a:t>équipes</a:t>
              </a:r>
              <a:r>
                <a:rPr lang="en-US" sz="3600" dirty="0" smtClean="0">
                  <a:solidFill>
                    <a:schemeClr val="tx1">
                      <a:lumMod val="85000"/>
                      <a:lumOff val="15000"/>
                    </a:schemeClr>
                  </a:solidFill>
                </a:rPr>
                <a:t> SIV (</a:t>
              </a:r>
              <a:r>
                <a:rPr lang="en-US" sz="3600" dirty="0" err="1" smtClean="0">
                  <a:solidFill>
                    <a:schemeClr val="tx1">
                      <a:lumMod val="85000"/>
                      <a:lumOff val="15000"/>
                    </a:schemeClr>
                  </a:solidFill>
                </a:rPr>
                <a:t>sur</a:t>
              </a:r>
              <a:r>
                <a:rPr lang="en-US" sz="3600" dirty="0" smtClean="0">
                  <a:solidFill>
                    <a:schemeClr val="tx1">
                      <a:lumMod val="85000"/>
                      <a:lumOff val="15000"/>
                    </a:schemeClr>
                  </a:solidFill>
                </a:rPr>
                <a:t> 112) </a:t>
              </a:r>
              <a:r>
                <a:rPr lang="en-US" sz="3600" dirty="0" err="1" smtClean="0">
                  <a:solidFill>
                    <a:schemeClr val="tx1">
                      <a:lumMod val="85000"/>
                      <a:lumOff val="15000"/>
                    </a:schemeClr>
                  </a:solidFill>
                </a:rPr>
                <a:t>provenant</a:t>
              </a:r>
              <a:r>
                <a:rPr lang="en-US" sz="3600" dirty="0" smtClean="0">
                  <a:solidFill>
                    <a:schemeClr val="tx1">
                      <a:lumMod val="85000"/>
                      <a:lumOff val="15000"/>
                    </a:schemeClr>
                  </a:solidFill>
                </a:rPr>
                <a:t> de 10 </a:t>
              </a:r>
              <a:r>
                <a:rPr lang="en-US" sz="3600" dirty="0" err="1" smtClean="0">
                  <a:solidFill>
                    <a:schemeClr val="tx1">
                      <a:lumMod val="85000"/>
                      <a:lumOff val="15000"/>
                    </a:schemeClr>
                  </a:solidFill>
                </a:rPr>
                <a:t>régions</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administratives</a:t>
              </a:r>
              <a:r>
                <a:rPr lang="en-US" sz="3600" dirty="0" smtClean="0">
                  <a:solidFill>
                    <a:schemeClr val="tx1">
                      <a:lumMod val="85000"/>
                      <a:lumOff val="15000"/>
                    </a:schemeClr>
                  </a:solidFill>
                </a:rPr>
                <a:t> (1, 3, 4, 5, 6, 12, 13, 14, 15 et 16). En tout, </a:t>
              </a:r>
              <a:r>
                <a:rPr lang="en-US" sz="3600" dirty="0" err="1" smtClean="0">
                  <a:solidFill>
                    <a:schemeClr val="tx1">
                      <a:lumMod val="85000"/>
                      <a:lumOff val="15000"/>
                    </a:schemeClr>
                  </a:solidFill>
                </a:rPr>
                <a:t>ces</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équipes</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effectuent</a:t>
              </a:r>
              <a:r>
                <a:rPr lang="en-US" sz="3600" dirty="0" smtClean="0">
                  <a:solidFill>
                    <a:schemeClr val="tx1">
                      <a:lumMod val="85000"/>
                      <a:lumOff val="15000"/>
                    </a:schemeClr>
                  </a:solidFill>
                </a:rPr>
                <a:t> 2246 </a:t>
              </a:r>
              <a:r>
                <a:rPr lang="en-US" sz="3600" dirty="0" err="1" smtClean="0">
                  <a:solidFill>
                    <a:schemeClr val="tx1">
                      <a:lumMod val="85000"/>
                      <a:lumOff val="15000"/>
                    </a:schemeClr>
                  </a:solidFill>
                </a:rPr>
                <a:t>suivis</a:t>
              </a:r>
              <a:r>
                <a:rPr lang="en-US" sz="3600" dirty="0" smtClean="0">
                  <a:solidFill>
                    <a:schemeClr val="tx1">
                      <a:lumMod val="85000"/>
                      <a:lumOff val="15000"/>
                    </a:schemeClr>
                  </a:solidFill>
                </a:rPr>
                <a:t>.</a:t>
              </a:r>
            </a:p>
          </p:txBody>
        </p:sp>
      </p:grpSp>
    </p:spTree>
    <p:extLst>
      <p:ext uri="{BB962C8B-B14F-4D97-AF65-F5344CB8AC3E}">
        <p14:creationId xmlns:p14="http://schemas.microsoft.com/office/powerpoint/2010/main" val="94827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1938992"/>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2800" dirty="0" smtClean="0">
                <a:solidFill>
                  <a:schemeClr val="tx1">
                    <a:lumMod val="85000"/>
                    <a:lumOff val="15000"/>
                  </a:schemeClr>
                </a:solidFill>
              </a:endParaRPr>
            </a:p>
            <a:p>
              <a:r>
                <a:rPr lang="en-US" sz="2800" dirty="0" err="1" smtClean="0">
                  <a:solidFill>
                    <a:schemeClr val="tx1">
                      <a:lumMod val="85000"/>
                      <a:lumOff val="15000"/>
                    </a:schemeClr>
                  </a:solidFill>
                </a:rPr>
                <a:t>L’âge</a:t>
              </a:r>
              <a:r>
                <a:rPr lang="en-US" sz="2800" dirty="0" smtClean="0">
                  <a:solidFill>
                    <a:schemeClr val="tx1">
                      <a:lumMod val="85000"/>
                      <a:lumOff val="15000"/>
                    </a:schemeClr>
                  </a:solidFill>
                </a:rPr>
                <a:t> des participants. Le </a:t>
              </a:r>
              <a:r>
                <a:rPr lang="en-US" sz="2800" dirty="0" err="1" smtClean="0">
                  <a:solidFill>
                    <a:schemeClr val="tx1">
                      <a:lumMod val="85000"/>
                      <a:lumOff val="15000"/>
                    </a:schemeClr>
                  </a:solidFill>
                </a:rPr>
                <a:t>graphique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suivant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permet</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remarquer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l’âge</a:t>
              </a:r>
              <a:r>
                <a:rPr lang="en-US" sz="2800" dirty="0" smtClean="0">
                  <a:solidFill>
                    <a:schemeClr val="tx1">
                      <a:lumMod val="85000"/>
                      <a:lumOff val="15000"/>
                    </a:schemeClr>
                  </a:solidFill>
                </a:rPr>
                <a:t> des gens en </a:t>
              </a:r>
              <a:r>
                <a:rPr lang="en-US" sz="2800" dirty="0" err="1" smtClean="0">
                  <a:solidFill>
                    <a:schemeClr val="tx1">
                      <a:lumMod val="85000"/>
                      <a:lumOff val="15000"/>
                    </a:schemeClr>
                  </a:solidFill>
                </a:rPr>
                <a:t>suivi</a:t>
              </a:r>
              <a:r>
                <a:rPr lang="en-US" sz="2800" dirty="0" smtClean="0">
                  <a:solidFill>
                    <a:schemeClr val="tx1">
                      <a:lumMod val="85000"/>
                      <a:lumOff val="15000"/>
                    </a:schemeClr>
                  </a:solidFill>
                </a:rPr>
                <a:t>.</a:t>
              </a:r>
            </a:p>
          </p:txBody>
        </p:sp>
      </p:grpSp>
      <p:graphicFrame>
        <p:nvGraphicFramePr>
          <p:cNvPr id="7" name="Graphique 6"/>
          <p:cNvGraphicFramePr>
            <a:graphicFrameLocks/>
          </p:cNvGraphicFramePr>
          <p:nvPr>
            <p:extLst>
              <p:ext uri="{D42A27DB-BD31-4B8C-83A1-F6EECF244321}">
                <p14:modId xmlns:p14="http://schemas.microsoft.com/office/powerpoint/2010/main" val="3387312912"/>
              </p:ext>
            </p:extLst>
          </p:nvPr>
        </p:nvGraphicFramePr>
        <p:xfrm>
          <a:off x="4646951" y="2863017"/>
          <a:ext cx="6887360" cy="3492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433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
                </p:tgtEl>
              </p:cMediaNode>
            </p:video>
          </p:childTnLst>
        </p:cTn>
      </p:par>
    </p:tnLst>
    <p:bldLst>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2923877"/>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2800" dirty="0" err="1" smtClean="0">
                  <a:solidFill>
                    <a:schemeClr val="tx1">
                      <a:lumMod val="85000"/>
                      <a:lumOff val="15000"/>
                    </a:schemeClr>
                  </a:solidFill>
                </a:rPr>
                <a:t>L’âge</a:t>
              </a:r>
              <a:r>
                <a:rPr lang="en-US" sz="2800" dirty="0" smtClean="0">
                  <a:solidFill>
                    <a:schemeClr val="tx1">
                      <a:lumMod val="85000"/>
                      <a:lumOff val="15000"/>
                    </a:schemeClr>
                  </a:solidFill>
                </a:rPr>
                <a:t> des participants. Le </a:t>
              </a:r>
              <a:r>
                <a:rPr lang="en-US" sz="2800" dirty="0" err="1" smtClean="0">
                  <a:solidFill>
                    <a:schemeClr val="tx1">
                      <a:lumMod val="85000"/>
                      <a:lumOff val="15000"/>
                    </a:schemeClr>
                  </a:solidFill>
                </a:rPr>
                <a:t>graphique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suivant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permet</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remarquer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l’âge</a:t>
              </a:r>
              <a:r>
                <a:rPr lang="en-US" sz="2800" dirty="0" smtClean="0">
                  <a:solidFill>
                    <a:schemeClr val="tx1">
                      <a:lumMod val="85000"/>
                      <a:lumOff val="15000"/>
                    </a:schemeClr>
                  </a:solidFill>
                </a:rPr>
                <a:t> des gens en </a:t>
              </a:r>
              <a:r>
                <a:rPr lang="en-US" sz="2800" dirty="0" err="1" smtClean="0">
                  <a:solidFill>
                    <a:schemeClr val="tx1">
                      <a:lumMod val="85000"/>
                      <a:lumOff val="15000"/>
                    </a:schemeClr>
                  </a:solidFill>
                </a:rPr>
                <a:t>suivi</a:t>
              </a:r>
              <a:r>
                <a:rPr lang="en-US" sz="2800" dirty="0" smtClean="0">
                  <a:solidFill>
                    <a:schemeClr val="tx1">
                      <a:lumMod val="85000"/>
                      <a:lumOff val="15000"/>
                    </a:schemeClr>
                  </a:solidFill>
                </a:rPr>
                <a:t>. </a:t>
              </a:r>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graphicFrame>
        <p:nvGraphicFramePr>
          <p:cNvPr id="7" name="Graphique 6"/>
          <p:cNvGraphicFramePr>
            <a:graphicFrameLocks/>
          </p:cNvGraphicFramePr>
          <p:nvPr>
            <p:extLst>
              <p:ext uri="{D42A27DB-BD31-4B8C-83A1-F6EECF244321}">
                <p14:modId xmlns:p14="http://schemas.microsoft.com/office/powerpoint/2010/main" val="3952581108"/>
              </p:ext>
            </p:extLst>
          </p:nvPr>
        </p:nvGraphicFramePr>
        <p:xfrm>
          <a:off x="3790949" y="3013022"/>
          <a:ext cx="7586585" cy="3417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816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078313"/>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3600" dirty="0" smtClean="0">
                  <a:solidFill>
                    <a:schemeClr val="tx1">
                      <a:lumMod val="85000"/>
                      <a:lumOff val="15000"/>
                    </a:schemeClr>
                  </a:solidFill>
                </a:rPr>
                <a:t>Le portrait des </a:t>
              </a:r>
              <a:r>
                <a:rPr lang="en-US" sz="3600" dirty="0" err="1" smtClean="0">
                  <a:solidFill>
                    <a:schemeClr val="tx1">
                      <a:lumMod val="85000"/>
                      <a:lumOff val="15000"/>
                    </a:schemeClr>
                  </a:solidFill>
                </a:rPr>
                <a:t>personnes</a:t>
              </a:r>
              <a:r>
                <a:rPr lang="en-US" sz="3600" dirty="0" smtClean="0">
                  <a:solidFill>
                    <a:schemeClr val="tx1">
                      <a:lumMod val="85000"/>
                      <a:lumOff val="15000"/>
                    </a:schemeClr>
                  </a:solidFill>
                </a:rPr>
                <a:t> </a:t>
              </a:r>
              <a:r>
                <a:rPr lang="en-US" sz="3600" dirty="0" err="1" smtClean="0">
                  <a:solidFill>
                    <a:schemeClr val="tx1">
                      <a:lumMod val="85000"/>
                      <a:lumOff val="15000"/>
                    </a:schemeClr>
                  </a:solidFill>
                </a:rPr>
                <a:t>desservies</a:t>
              </a:r>
              <a:endParaRPr lang="en-US" sz="3600" dirty="0" smtClean="0">
                <a:solidFill>
                  <a:schemeClr val="tx1">
                    <a:lumMod val="85000"/>
                    <a:lumOff val="15000"/>
                  </a:schemeClr>
                </a:solidFill>
              </a:endParaRPr>
            </a:p>
            <a:p>
              <a:endParaRPr lang="en-US" sz="3600" dirty="0">
                <a:solidFill>
                  <a:schemeClr val="tx1">
                    <a:lumMod val="85000"/>
                    <a:lumOff val="15000"/>
                  </a:schemeClr>
                </a:solidFill>
              </a:endParaRPr>
            </a:p>
            <a:p>
              <a:endParaRPr lang="en-US" sz="3600" dirty="0" smtClean="0">
                <a:solidFill>
                  <a:schemeClr val="tx1">
                    <a:lumMod val="85000"/>
                    <a:lumOff val="15000"/>
                  </a:schemeClr>
                </a:solidFill>
              </a:endParaRPr>
            </a:p>
            <a:p>
              <a:endParaRPr lang="en-US" sz="3600" dirty="0">
                <a:solidFill>
                  <a:schemeClr val="tx1">
                    <a:lumMod val="85000"/>
                    <a:lumOff val="15000"/>
                  </a:schemeClr>
                </a:solidFill>
              </a:endParaRPr>
            </a:p>
            <a:p>
              <a:endParaRPr lang="en-US" sz="3600" dirty="0" smtClean="0">
                <a:solidFill>
                  <a:schemeClr val="tx1">
                    <a:lumMod val="85000"/>
                    <a:lumOff val="15000"/>
                  </a:schemeClr>
                </a:solidFill>
              </a:endParaRPr>
            </a:p>
            <a:p>
              <a:endParaRPr lang="en-US" sz="3600" dirty="0">
                <a:solidFill>
                  <a:schemeClr val="tx1">
                    <a:lumMod val="85000"/>
                    <a:lumOff val="15000"/>
                  </a:schemeClr>
                </a:solidFill>
              </a:endParaRPr>
            </a:p>
            <a:p>
              <a:endParaRPr lang="en-US" sz="3600" dirty="0" smtClean="0">
                <a:solidFill>
                  <a:schemeClr val="tx1">
                    <a:lumMod val="85000"/>
                    <a:lumOff val="15000"/>
                  </a:schemeClr>
                </a:solidFill>
              </a:endParaRPr>
            </a:p>
          </p:txBody>
        </p:sp>
      </p:grpSp>
      <p:graphicFrame>
        <p:nvGraphicFramePr>
          <p:cNvPr id="7" name="Graphique 6"/>
          <p:cNvGraphicFramePr>
            <a:graphicFrameLocks/>
          </p:cNvGraphicFramePr>
          <p:nvPr>
            <p:extLst>
              <p:ext uri="{D42A27DB-BD31-4B8C-83A1-F6EECF244321}">
                <p14:modId xmlns:p14="http://schemas.microsoft.com/office/powerpoint/2010/main" val="1592457536"/>
              </p:ext>
            </p:extLst>
          </p:nvPr>
        </p:nvGraphicFramePr>
        <p:xfrm>
          <a:off x="1359408" y="2886456"/>
          <a:ext cx="4980432" cy="3051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068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1938992"/>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En plus du diagnostic principal, les </a:t>
              </a:r>
              <a:r>
                <a:rPr lang="en-US" sz="2800" dirty="0" err="1" smtClean="0">
                  <a:solidFill>
                    <a:schemeClr val="tx1">
                      <a:lumMod val="85000"/>
                      <a:lumOff val="15000"/>
                    </a:schemeClr>
                  </a:solidFill>
                </a:rPr>
                <a:t>personnes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peuvent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avoir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d’autres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difficultés</a:t>
              </a:r>
              <a:r>
                <a:rPr lang="en-US" sz="2800" dirty="0" smtClean="0">
                  <a:solidFill>
                    <a:schemeClr val="tx1">
                      <a:lumMod val="85000"/>
                      <a:lumOff val="15000"/>
                    </a:schemeClr>
                  </a:solidFill>
                </a:rPr>
                <a:t> :</a:t>
              </a:r>
            </a:p>
          </p:txBody>
        </p:sp>
      </p:grpSp>
      <p:graphicFrame>
        <p:nvGraphicFramePr>
          <p:cNvPr id="6" name="Graphique 5"/>
          <p:cNvGraphicFramePr>
            <a:graphicFrameLocks/>
          </p:cNvGraphicFramePr>
          <p:nvPr>
            <p:extLst>
              <p:ext uri="{D42A27DB-BD31-4B8C-83A1-F6EECF244321}">
                <p14:modId xmlns:p14="http://schemas.microsoft.com/office/powerpoint/2010/main" val="3027527053"/>
              </p:ext>
            </p:extLst>
          </p:nvPr>
        </p:nvGraphicFramePr>
        <p:xfrm>
          <a:off x="5193792" y="3157728"/>
          <a:ext cx="5596128" cy="30500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046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
                </p:tgtEl>
              </p:cMediaNode>
            </p:video>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5262979"/>
            </a:xfrm>
            <a:prstGeom prst="rect">
              <a:avLst/>
            </a:prstGeom>
            <a:noFill/>
          </p:spPr>
          <p:txBody>
            <a:bodyPr wrap="square" rtlCol="0">
              <a:spAutoFit/>
            </a:bodyPr>
            <a:lstStyle/>
            <a:p>
              <a:r>
                <a:rPr lang="en-US" sz="3600" b="1" dirty="0" smtClean="0">
                  <a:solidFill>
                    <a:schemeClr val="tx1">
                      <a:lumMod val="85000"/>
                      <a:lumOff val="15000"/>
                    </a:schemeClr>
                  </a:solidFill>
                </a:rPr>
                <a:t>Plan de la </a:t>
              </a:r>
              <a:r>
                <a:rPr lang="en-US" sz="3600" b="1" dirty="0" err="1" smtClean="0">
                  <a:solidFill>
                    <a:schemeClr val="tx1">
                      <a:lumMod val="85000"/>
                      <a:lumOff val="15000"/>
                    </a:schemeClr>
                  </a:solidFill>
                </a:rPr>
                <a:t>présentation</a:t>
              </a:r>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pPr marL="514350" indent="-514350">
                <a:buAutoNum type="arabicParenR"/>
              </a:pPr>
              <a:r>
                <a:rPr lang="en-US" sz="2800" dirty="0" smtClean="0">
                  <a:solidFill>
                    <a:schemeClr val="tx1">
                      <a:lumMod val="85000"/>
                      <a:lumOff val="15000"/>
                    </a:schemeClr>
                  </a:solidFill>
                </a:rPr>
                <a:t>Le </a:t>
              </a:r>
              <a:r>
                <a:rPr lang="en-US" sz="2800" dirty="0" err="1" smtClean="0">
                  <a:solidFill>
                    <a:schemeClr val="tx1">
                      <a:lumMod val="85000"/>
                      <a:lumOff val="15000"/>
                    </a:schemeClr>
                  </a:solidFill>
                </a:rPr>
                <a:t>mandat</a:t>
              </a:r>
              <a:r>
                <a:rPr lang="en-US" sz="2800" dirty="0" smtClean="0">
                  <a:solidFill>
                    <a:schemeClr val="tx1">
                      <a:lumMod val="85000"/>
                      <a:lumOff val="15000"/>
                    </a:schemeClr>
                  </a:solidFill>
                </a:rPr>
                <a:t> du CNESM</a:t>
              </a:r>
            </a:p>
            <a:p>
              <a:pPr marL="514350" indent="-514350">
                <a:buAutoNum type="arabicParenR"/>
              </a:pPr>
              <a:r>
                <a:rPr lang="en-US" sz="2800" dirty="0" smtClean="0">
                  <a:solidFill>
                    <a:schemeClr val="tx1">
                      <a:lumMod val="85000"/>
                      <a:lumOff val="15000"/>
                    </a:schemeClr>
                  </a:solidFill>
                </a:rPr>
                <a:t>Comment </a:t>
              </a:r>
              <a:r>
                <a:rPr lang="en-US" sz="2800" dirty="0" err="1" smtClean="0">
                  <a:solidFill>
                    <a:schemeClr val="tx1">
                      <a:lumMod val="85000"/>
                      <a:lumOff val="15000"/>
                    </a:schemeClr>
                  </a:solidFill>
                </a:rPr>
                <a:t>atteint</a:t>
              </a:r>
              <a:r>
                <a:rPr lang="en-US" sz="2800" dirty="0" smtClean="0">
                  <a:solidFill>
                    <a:schemeClr val="tx1">
                      <a:lumMod val="85000"/>
                      <a:lumOff val="15000"/>
                    </a:schemeClr>
                  </a:solidFill>
                </a:rPr>
                <a:t>-on </a:t>
              </a:r>
              <a:r>
                <a:rPr lang="en-US" sz="2800" dirty="0" err="1" smtClean="0">
                  <a:solidFill>
                    <a:schemeClr val="tx1">
                      <a:lumMod val="85000"/>
                      <a:lumOff val="15000"/>
                    </a:schemeClr>
                  </a:solidFill>
                </a:rPr>
                <a:t>l’excellence</a:t>
              </a:r>
              <a:r>
                <a:rPr lang="en-US" sz="2800" dirty="0" smtClean="0">
                  <a:solidFill>
                    <a:schemeClr val="tx1">
                      <a:lumMod val="85000"/>
                      <a:lumOff val="15000"/>
                    </a:schemeClr>
                  </a:solidFill>
                </a:rPr>
                <a:t>?</a:t>
              </a:r>
            </a:p>
            <a:p>
              <a:pPr marL="514350" indent="-514350">
                <a:buAutoNum type="arabicParenR"/>
              </a:pPr>
              <a:r>
                <a:rPr lang="en-US" sz="2800" dirty="0" smtClean="0">
                  <a:solidFill>
                    <a:schemeClr val="tx1">
                      <a:lumMod val="85000"/>
                      <a:lumOff val="15000"/>
                    </a:schemeClr>
                  </a:solidFill>
                </a:rPr>
                <a:t>Le </a:t>
              </a:r>
              <a:r>
                <a:rPr lang="en-US" sz="2800" dirty="0" err="1" smtClean="0">
                  <a:solidFill>
                    <a:schemeClr val="tx1">
                      <a:lumMod val="85000"/>
                      <a:lumOff val="15000"/>
                    </a:schemeClr>
                  </a:solidFill>
                </a:rPr>
                <a:t>rôle</a:t>
              </a:r>
              <a:r>
                <a:rPr lang="en-US" sz="2800" dirty="0" smtClean="0">
                  <a:solidFill>
                    <a:schemeClr val="tx1">
                      <a:lumMod val="85000"/>
                      <a:lumOff val="15000"/>
                    </a:schemeClr>
                  </a:solidFill>
                </a:rPr>
                <a:t> du CNESM pour </a:t>
              </a:r>
              <a:r>
                <a:rPr lang="en-US" sz="2800" dirty="0" err="1" smtClean="0">
                  <a:solidFill>
                    <a:schemeClr val="tx1">
                      <a:lumMod val="85000"/>
                      <a:lumOff val="15000"/>
                    </a:schemeClr>
                  </a:solidFill>
                </a:rPr>
                <a:t>chacun</a:t>
              </a:r>
              <a:r>
                <a:rPr lang="en-US" sz="2800" dirty="0" smtClean="0">
                  <a:solidFill>
                    <a:schemeClr val="tx1">
                      <a:lumMod val="85000"/>
                      <a:lumOff val="15000"/>
                    </a:schemeClr>
                  </a:solidFill>
                </a:rPr>
                <a:t> des services</a:t>
              </a:r>
            </a:p>
            <a:p>
              <a:pPr lvl="1"/>
              <a:r>
                <a:rPr lang="en-US" sz="2800" dirty="0" smtClean="0">
                  <a:solidFill>
                    <a:schemeClr val="tx1">
                      <a:lumMod val="85000"/>
                      <a:lumOff val="15000"/>
                    </a:schemeClr>
                  </a:solidFill>
                </a:rPr>
                <a:t>3.1 Le </a:t>
              </a:r>
              <a:r>
                <a:rPr lang="en-US" sz="2800" dirty="0" err="1" smtClean="0">
                  <a:solidFill>
                    <a:schemeClr val="tx1">
                      <a:lumMod val="85000"/>
                      <a:lumOff val="15000"/>
                    </a:schemeClr>
                  </a:solidFill>
                </a:rPr>
                <a:t>suivi</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intensif</a:t>
              </a:r>
              <a:endParaRPr lang="en-US" sz="2800" dirty="0" smtClean="0">
                <a:solidFill>
                  <a:schemeClr val="tx1">
                    <a:lumMod val="85000"/>
                    <a:lumOff val="15000"/>
                  </a:schemeClr>
                </a:solidFill>
              </a:endParaRPr>
            </a:p>
            <a:p>
              <a:pPr lvl="1"/>
              <a:r>
                <a:rPr lang="en-US" sz="2800" dirty="0" smtClean="0">
                  <a:solidFill>
                    <a:schemeClr val="tx1">
                      <a:lumMod val="85000"/>
                      <a:lumOff val="15000"/>
                    </a:schemeClr>
                  </a:solidFill>
                </a:rPr>
                <a:t>3.2 Le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d’intensité</a:t>
              </a:r>
              <a:r>
                <a:rPr lang="en-US" sz="2800" dirty="0" smtClean="0">
                  <a:solidFill>
                    <a:schemeClr val="tx1">
                      <a:lumMod val="85000"/>
                      <a:lumOff val="15000"/>
                    </a:schemeClr>
                  </a:solidFill>
                </a:rPr>
                <a:t> variable</a:t>
              </a:r>
            </a:p>
            <a:p>
              <a:pPr lvl="1"/>
              <a:r>
                <a:rPr lang="en-US" sz="2800" dirty="0" smtClean="0">
                  <a:solidFill>
                    <a:schemeClr val="tx1">
                      <a:lumMod val="85000"/>
                      <a:lumOff val="15000"/>
                    </a:schemeClr>
                  </a:solidFill>
                </a:rPr>
                <a:t>3.3 Les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de première </a:t>
              </a:r>
              <a:r>
                <a:rPr lang="en-US" sz="2800" dirty="0" err="1" smtClean="0">
                  <a:solidFill>
                    <a:schemeClr val="tx1">
                      <a:lumMod val="85000"/>
                      <a:lumOff val="15000"/>
                    </a:schemeClr>
                  </a:solidFill>
                </a:rPr>
                <a:t>ligne</a:t>
              </a:r>
              <a:r>
                <a:rPr lang="en-US" sz="2800" dirty="0" smtClean="0">
                  <a:solidFill>
                    <a:schemeClr val="tx1">
                      <a:lumMod val="85000"/>
                      <a:lumOff val="15000"/>
                    </a:schemeClr>
                  </a:solidFill>
                </a:rPr>
                <a:t> en SM</a:t>
              </a:r>
            </a:p>
            <a:p>
              <a:pPr marL="514350" indent="-514350">
                <a:buAutoNum type="arabicParenR" startAt="4"/>
              </a:pPr>
              <a:r>
                <a:rPr lang="en-US" sz="2800" dirty="0" err="1" smtClean="0">
                  <a:solidFill>
                    <a:schemeClr val="tx1">
                      <a:lumMod val="85000"/>
                      <a:lumOff val="15000"/>
                    </a:schemeClr>
                  </a:solidFill>
                </a:rPr>
                <a:t>Commentaires</a:t>
              </a:r>
              <a:r>
                <a:rPr lang="en-US" sz="2800" dirty="0" smtClean="0">
                  <a:solidFill>
                    <a:schemeClr val="tx1">
                      <a:lumMod val="85000"/>
                      <a:lumOff val="15000"/>
                    </a:schemeClr>
                  </a:solidFill>
                </a:rPr>
                <a:t> et questions</a:t>
              </a:r>
            </a:p>
            <a:p>
              <a:endParaRPr lang="en-US" sz="2800" dirty="0">
                <a:solidFill>
                  <a:schemeClr val="tx1">
                    <a:lumMod val="85000"/>
                    <a:lumOff val="15000"/>
                  </a:schemeClr>
                </a:solidFill>
              </a:endParaRPr>
            </a:p>
            <a:p>
              <a:r>
                <a:rPr lang="en-US" sz="2000" dirty="0" smtClean="0">
                  <a:solidFill>
                    <a:schemeClr val="tx1">
                      <a:lumMod val="85000"/>
                      <a:lumOff val="15000"/>
                    </a:schemeClr>
                  </a:solidFill>
                </a:rPr>
                <a:t>La route de </a:t>
              </a:r>
              <a:r>
                <a:rPr lang="en-US" sz="2000" dirty="0" err="1" smtClean="0">
                  <a:solidFill>
                    <a:schemeClr val="tx1">
                      <a:lumMod val="85000"/>
                      <a:lumOff val="15000"/>
                    </a:schemeClr>
                  </a:solidFill>
                </a:rPr>
                <a:t>l’excellence</a:t>
              </a:r>
              <a:r>
                <a:rPr lang="en-US" sz="2000" dirty="0" smtClean="0">
                  <a:solidFill>
                    <a:schemeClr val="tx1">
                      <a:lumMod val="85000"/>
                      <a:lumOff val="15000"/>
                    </a:schemeClr>
                  </a:solidFill>
                </a:rPr>
                <a:t> </a:t>
              </a:r>
              <a:r>
                <a:rPr lang="en-US" sz="2000" dirty="0" err="1" smtClean="0">
                  <a:solidFill>
                    <a:schemeClr val="tx1">
                      <a:lumMod val="85000"/>
                      <a:lumOff val="15000"/>
                    </a:schemeClr>
                  </a:solidFill>
                </a:rPr>
                <a:t>est</a:t>
              </a:r>
              <a:r>
                <a:rPr lang="en-US" sz="2000" dirty="0" smtClean="0">
                  <a:solidFill>
                    <a:schemeClr val="tx1">
                      <a:lumMod val="85000"/>
                      <a:lumOff val="15000"/>
                    </a:schemeClr>
                  </a:solidFill>
                </a:rPr>
                <a:t> </a:t>
              </a:r>
              <a:r>
                <a:rPr lang="en-US" sz="2000" dirty="0" err="1" smtClean="0">
                  <a:solidFill>
                    <a:schemeClr val="tx1">
                      <a:lumMod val="85000"/>
                      <a:lumOff val="15000"/>
                    </a:schemeClr>
                  </a:solidFill>
                </a:rPr>
                <a:t>toujours</a:t>
              </a:r>
              <a:r>
                <a:rPr lang="en-US" sz="2000" dirty="0" smtClean="0">
                  <a:solidFill>
                    <a:schemeClr val="tx1">
                      <a:lumMod val="85000"/>
                      <a:lumOff val="15000"/>
                    </a:schemeClr>
                  </a:solidFill>
                </a:rPr>
                <a:t> en </a:t>
              </a:r>
              <a:r>
                <a:rPr lang="en-US" sz="2000" dirty="0" err="1" smtClean="0">
                  <a:solidFill>
                    <a:schemeClr val="tx1">
                      <a:lumMod val="85000"/>
                      <a:lumOff val="15000"/>
                    </a:schemeClr>
                  </a:solidFill>
                </a:rPr>
                <a:t>cours</a:t>
              </a:r>
              <a:r>
                <a:rPr lang="en-US" sz="2000" dirty="0" smtClean="0">
                  <a:solidFill>
                    <a:schemeClr val="tx1">
                      <a:lumMod val="85000"/>
                      <a:lumOff val="15000"/>
                    </a:schemeClr>
                  </a:solidFill>
                </a:rPr>
                <a:t> de construction</a:t>
              </a:r>
            </a:p>
            <a:p>
              <a:endParaRPr lang="en-US" sz="2800" dirty="0">
                <a:solidFill>
                  <a:schemeClr val="tx1">
                    <a:lumMod val="85000"/>
                    <a:lumOff val="15000"/>
                  </a:schemeClr>
                </a:solidFill>
              </a:endParaRPr>
            </a:p>
          </p:txBody>
        </p:sp>
      </p:grpSp>
    </p:spTree>
    <p:extLst>
      <p:ext uri="{BB962C8B-B14F-4D97-AF65-F5344CB8AC3E}">
        <p14:creationId xmlns:p14="http://schemas.microsoft.com/office/powerpoint/2010/main" val="2793351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2677656"/>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3200" dirty="0" smtClean="0">
                  <a:solidFill>
                    <a:schemeClr val="tx1">
                      <a:lumMod val="85000"/>
                      <a:lumOff val="15000"/>
                    </a:schemeClr>
                  </a:solidFill>
                </a:rPr>
                <a:t>La </a:t>
              </a:r>
              <a:r>
                <a:rPr lang="en-US" sz="3200" dirty="0" err="1" smtClean="0">
                  <a:solidFill>
                    <a:schemeClr val="tx1">
                      <a:lumMod val="85000"/>
                      <a:lumOff val="15000"/>
                    </a:schemeClr>
                  </a:solidFill>
                </a:rPr>
                <a:t>durée</a:t>
              </a:r>
              <a:r>
                <a:rPr lang="en-US" sz="3200" dirty="0" smtClean="0">
                  <a:solidFill>
                    <a:schemeClr val="tx1">
                      <a:lumMod val="85000"/>
                      <a:lumOff val="15000"/>
                    </a:schemeClr>
                  </a:solidFill>
                </a:rPr>
                <a:t> des </a:t>
              </a:r>
              <a:r>
                <a:rPr lang="en-US" sz="3200" dirty="0" err="1" smtClean="0">
                  <a:solidFill>
                    <a:schemeClr val="tx1">
                      <a:lumMod val="85000"/>
                      <a:lumOff val="15000"/>
                    </a:schemeClr>
                  </a:solidFill>
                </a:rPr>
                <a:t>suivis</a:t>
              </a:r>
              <a:r>
                <a:rPr lang="en-US" sz="3200" dirty="0" smtClean="0">
                  <a:solidFill>
                    <a:schemeClr val="tx1">
                      <a:lumMod val="85000"/>
                      <a:lumOff val="15000"/>
                    </a:schemeClr>
                  </a:solidFill>
                </a:rPr>
                <a:t> : un </a:t>
              </a:r>
              <a:r>
                <a:rPr lang="en-US" sz="3200" dirty="0" err="1" smtClean="0">
                  <a:solidFill>
                    <a:schemeClr val="tx1">
                      <a:lumMod val="85000"/>
                      <a:lumOff val="15000"/>
                    </a:schemeClr>
                  </a:solidFill>
                </a:rPr>
                <a:t>autre</a:t>
              </a:r>
              <a:r>
                <a:rPr lang="en-US" sz="3200" dirty="0" smtClean="0">
                  <a:solidFill>
                    <a:schemeClr val="tx1">
                      <a:lumMod val="85000"/>
                      <a:lumOff val="15000"/>
                    </a:schemeClr>
                  </a:solidFill>
                </a:rPr>
                <a:t> </a:t>
              </a:r>
              <a:r>
                <a:rPr lang="en-US" sz="3200" dirty="0" err="1" smtClean="0">
                  <a:solidFill>
                    <a:schemeClr val="tx1">
                      <a:lumMod val="85000"/>
                      <a:lumOff val="15000"/>
                    </a:schemeClr>
                  </a:solidFill>
                </a:rPr>
                <a:t>élément</a:t>
              </a:r>
              <a:r>
                <a:rPr lang="en-US" sz="3200" dirty="0" smtClean="0">
                  <a:solidFill>
                    <a:schemeClr val="tx1">
                      <a:lumMod val="85000"/>
                      <a:lumOff val="15000"/>
                    </a:schemeClr>
                  </a:solidFill>
                </a:rPr>
                <a:t> que nous </a:t>
              </a:r>
              <a:r>
                <a:rPr lang="en-US" sz="3200" dirty="0" err="1" smtClean="0">
                  <a:solidFill>
                    <a:schemeClr val="tx1">
                      <a:lumMod val="85000"/>
                      <a:lumOff val="15000"/>
                    </a:schemeClr>
                  </a:solidFill>
                </a:rPr>
                <a:t>avons</a:t>
              </a:r>
              <a:r>
                <a:rPr lang="en-US" sz="3200" dirty="0" smtClean="0">
                  <a:solidFill>
                    <a:schemeClr val="tx1">
                      <a:lumMod val="85000"/>
                      <a:lumOff val="15000"/>
                    </a:schemeClr>
                  </a:solidFill>
                </a:rPr>
                <a:t> </a:t>
              </a:r>
              <a:r>
                <a:rPr lang="en-US" sz="3200" dirty="0" err="1" smtClean="0">
                  <a:solidFill>
                    <a:schemeClr val="tx1">
                      <a:lumMod val="85000"/>
                      <a:lumOff val="15000"/>
                    </a:schemeClr>
                  </a:solidFill>
                </a:rPr>
                <a:t>demandé</a:t>
              </a:r>
              <a:r>
                <a:rPr lang="en-US" sz="3200" dirty="0" smtClean="0">
                  <a:solidFill>
                    <a:schemeClr val="tx1">
                      <a:lumMod val="85000"/>
                      <a:lumOff val="15000"/>
                    </a:schemeClr>
                  </a:solidFill>
                </a:rPr>
                <a:t> </a:t>
              </a:r>
              <a:r>
                <a:rPr lang="en-US" sz="3200" dirty="0" err="1" smtClean="0">
                  <a:solidFill>
                    <a:schemeClr val="tx1">
                      <a:lumMod val="85000"/>
                      <a:lumOff val="15000"/>
                    </a:schemeClr>
                  </a:solidFill>
                </a:rPr>
                <a:t>est</a:t>
              </a:r>
              <a:r>
                <a:rPr lang="en-US" sz="3200" dirty="0" smtClean="0">
                  <a:solidFill>
                    <a:schemeClr val="tx1">
                      <a:lumMod val="85000"/>
                      <a:lumOff val="15000"/>
                    </a:schemeClr>
                  </a:solidFill>
                </a:rPr>
                <a:t> la </a:t>
              </a:r>
              <a:r>
                <a:rPr lang="en-US" sz="3200" dirty="0" err="1" smtClean="0">
                  <a:solidFill>
                    <a:schemeClr val="tx1">
                      <a:lumMod val="85000"/>
                      <a:lumOff val="15000"/>
                    </a:schemeClr>
                  </a:solidFill>
                </a:rPr>
                <a:t>durée</a:t>
              </a:r>
              <a:r>
                <a:rPr lang="en-US" sz="3200" dirty="0" smtClean="0">
                  <a:solidFill>
                    <a:schemeClr val="tx1">
                      <a:lumMod val="85000"/>
                      <a:lumOff val="15000"/>
                    </a:schemeClr>
                  </a:solidFill>
                </a:rPr>
                <a:t> des </a:t>
              </a:r>
              <a:r>
                <a:rPr lang="en-US" sz="3200" dirty="0" err="1" smtClean="0">
                  <a:solidFill>
                    <a:schemeClr val="tx1">
                      <a:lumMod val="85000"/>
                      <a:lumOff val="15000"/>
                    </a:schemeClr>
                  </a:solidFill>
                </a:rPr>
                <a:t>suivis</a:t>
              </a:r>
              <a:r>
                <a:rPr lang="en-US" sz="3200" dirty="0" smtClean="0">
                  <a:solidFill>
                    <a:schemeClr val="tx1">
                      <a:lumMod val="85000"/>
                      <a:lumOff val="15000"/>
                    </a:schemeClr>
                  </a:solidFill>
                </a:rPr>
                <a:t>: </a:t>
              </a:r>
            </a:p>
          </p:txBody>
        </p:sp>
      </p:grpSp>
      <p:graphicFrame>
        <p:nvGraphicFramePr>
          <p:cNvPr id="7" name="Graphique 6"/>
          <p:cNvGraphicFramePr>
            <a:graphicFrameLocks/>
          </p:cNvGraphicFramePr>
          <p:nvPr>
            <p:extLst>
              <p:ext uri="{D42A27DB-BD31-4B8C-83A1-F6EECF244321}">
                <p14:modId xmlns:p14="http://schemas.microsoft.com/office/powerpoint/2010/main" val="3166958659"/>
              </p:ext>
            </p:extLst>
          </p:nvPr>
        </p:nvGraphicFramePr>
        <p:xfrm>
          <a:off x="1609344" y="2950464"/>
          <a:ext cx="6772656" cy="29504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050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childTnLst>
        </p:cTn>
      </p:par>
    </p:tnLst>
    <p:bldLst>
      <p:bldGraphic spid="7"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2369880"/>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2800" dirty="0" smtClean="0">
                <a:solidFill>
                  <a:schemeClr val="tx1">
                    <a:lumMod val="85000"/>
                    <a:lumOff val="15000"/>
                  </a:schemeClr>
                </a:solidFill>
              </a:endParaRPr>
            </a:p>
            <a:p>
              <a:r>
                <a:rPr lang="en-US" sz="2800" dirty="0" err="1" smtClean="0">
                  <a:solidFill>
                    <a:schemeClr val="tx1">
                      <a:lumMod val="85000"/>
                      <a:lumOff val="15000"/>
                    </a:schemeClr>
                  </a:solidFill>
                </a:rPr>
                <a:t>Voici</a:t>
              </a:r>
              <a:r>
                <a:rPr lang="en-US" sz="2800" dirty="0" smtClean="0">
                  <a:solidFill>
                    <a:schemeClr val="tx1">
                      <a:lumMod val="85000"/>
                      <a:lumOff val="15000"/>
                    </a:schemeClr>
                  </a:solidFill>
                </a:rPr>
                <a:t> un </a:t>
              </a:r>
              <a:r>
                <a:rPr lang="en-US" sz="2800" dirty="0" err="1" smtClean="0">
                  <a:solidFill>
                    <a:schemeClr val="tx1">
                      <a:lumMod val="85000"/>
                      <a:lumOff val="15000"/>
                    </a:schemeClr>
                  </a:solidFill>
                </a:rPr>
                <a:t>graphique</a:t>
              </a:r>
              <a:r>
                <a:rPr lang="en-US" sz="2800" dirty="0" smtClean="0">
                  <a:solidFill>
                    <a:schemeClr val="tx1">
                      <a:lumMod val="85000"/>
                      <a:lumOff val="15000"/>
                    </a:schemeClr>
                  </a:solidFill>
                </a:rPr>
                <a:t> qui </a:t>
              </a:r>
              <a:r>
                <a:rPr lang="en-US" sz="2800" dirty="0" err="1" smtClean="0">
                  <a:solidFill>
                    <a:schemeClr val="tx1">
                      <a:lumMod val="85000"/>
                      <a:lumOff val="15000"/>
                    </a:schemeClr>
                  </a:solidFill>
                </a:rPr>
                <a:t>présente</a:t>
              </a:r>
              <a:r>
                <a:rPr lang="en-US" sz="2800" dirty="0" smtClean="0">
                  <a:solidFill>
                    <a:schemeClr val="tx1">
                      <a:lumMod val="85000"/>
                      <a:lumOff val="15000"/>
                    </a:schemeClr>
                  </a:solidFill>
                </a:rPr>
                <a:t> les liens de </a:t>
              </a:r>
              <a:r>
                <a:rPr lang="en-US" sz="2800" dirty="0" err="1" smtClean="0">
                  <a:solidFill>
                    <a:schemeClr val="tx1">
                      <a:lumMod val="85000"/>
                      <a:lumOff val="15000"/>
                    </a:schemeClr>
                  </a:solidFill>
                </a:rPr>
                <a:t>nos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avec des </a:t>
              </a:r>
              <a:r>
                <a:rPr lang="en-US" sz="2800" dirty="0" err="1" smtClean="0">
                  <a:solidFill>
                    <a:schemeClr val="tx1">
                      <a:lumMod val="85000"/>
                      <a:lumOff val="15000"/>
                    </a:schemeClr>
                  </a:solidFill>
                </a:rPr>
                <a:t>partenaires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impliqués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dans</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rétablissement</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personnes</a:t>
              </a:r>
              <a:r>
                <a:rPr lang="en-US" sz="2800" dirty="0" smtClean="0">
                  <a:solidFill>
                    <a:schemeClr val="tx1">
                      <a:lumMod val="85000"/>
                      <a:lumOff val="15000"/>
                    </a:schemeClr>
                  </a:solidFill>
                </a:rPr>
                <a:t>.</a:t>
              </a:r>
            </a:p>
          </p:txBody>
        </p:sp>
      </p:grpSp>
      <p:graphicFrame>
        <p:nvGraphicFramePr>
          <p:cNvPr id="6" name="Graphique 5"/>
          <p:cNvGraphicFramePr>
            <a:graphicFrameLocks/>
          </p:cNvGraphicFramePr>
          <p:nvPr>
            <p:extLst>
              <p:ext uri="{D42A27DB-BD31-4B8C-83A1-F6EECF244321}">
                <p14:modId xmlns:p14="http://schemas.microsoft.com/office/powerpoint/2010/main" val="4106928343"/>
              </p:ext>
            </p:extLst>
          </p:nvPr>
        </p:nvGraphicFramePr>
        <p:xfrm>
          <a:off x="4401312" y="3157728"/>
          <a:ext cx="6937248" cy="27919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465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
                </p:tgtEl>
              </p:cMediaNode>
            </p:video>
          </p:childTnLst>
        </p:cTn>
      </p:par>
    </p:tnLst>
    <p:bldLst>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2062103"/>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2800" dirty="0" err="1" smtClean="0">
                  <a:solidFill>
                    <a:schemeClr val="tx1">
                      <a:lumMod val="85000"/>
                      <a:lumOff val="15000"/>
                    </a:schemeClr>
                  </a:solidFill>
                </a:rPr>
                <a:t>Une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autre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donnée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intéressante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l’intensité</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offerte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dans</a:t>
              </a:r>
              <a:r>
                <a:rPr lang="en-US" sz="2800" dirty="0" smtClean="0">
                  <a:solidFill>
                    <a:schemeClr val="tx1">
                      <a:lumMod val="85000"/>
                      <a:lumOff val="15000"/>
                    </a:schemeClr>
                  </a:solidFill>
                </a:rPr>
                <a:t> les </a:t>
              </a:r>
              <a:r>
                <a:rPr lang="en-US" sz="2800" dirty="0" err="1" smtClean="0">
                  <a:solidFill>
                    <a:schemeClr val="tx1">
                      <a:lumMod val="85000"/>
                      <a:lumOff val="15000"/>
                    </a:schemeClr>
                  </a:solidFill>
                </a:rPr>
                <a:t>suivis</a:t>
              </a:r>
              <a:r>
                <a:rPr lang="en-US" sz="2800" dirty="0" smtClean="0">
                  <a:solidFill>
                    <a:schemeClr val="tx1">
                      <a:lumMod val="85000"/>
                      <a:lumOff val="15000"/>
                    </a:schemeClr>
                  </a:solidFill>
                </a:rPr>
                <a:t>:</a:t>
              </a:r>
            </a:p>
          </p:txBody>
        </p:sp>
      </p:grpSp>
      <p:graphicFrame>
        <p:nvGraphicFramePr>
          <p:cNvPr id="7" name="Graphique 6"/>
          <p:cNvGraphicFramePr>
            <a:graphicFrameLocks/>
          </p:cNvGraphicFramePr>
          <p:nvPr>
            <p:extLst>
              <p:ext uri="{D42A27DB-BD31-4B8C-83A1-F6EECF244321}">
                <p14:modId xmlns:p14="http://schemas.microsoft.com/office/powerpoint/2010/main" val="3657531260"/>
              </p:ext>
            </p:extLst>
          </p:nvPr>
        </p:nvGraphicFramePr>
        <p:xfrm>
          <a:off x="1572768" y="2986128"/>
          <a:ext cx="7147369" cy="32216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751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childTnLst>
        </p:cTn>
      </p:par>
    </p:tnLst>
    <p:bldLst>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1938992"/>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Du point de </a:t>
              </a:r>
              <a:r>
                <a:rPr lang="en-US" sz="2800" dirty="0" err="1" smtClean="0">
                  <a:solidFill>
                    <a:schemeClr val="tx1">
                      <a:lumMod val="85000"/>
                      <a:lumOff val="15000"/>
                    </a:schemeClr>
                  </a:solidFill>
                </a:rPr>
                <a:t>vue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clinique</a:t>
              </a:r>
              <a:r>
                <a:rPr lang="en-US" sz="2800" dirty="0" smtClean="0">
                  <a:solidFill>
                    <a:schemeClr val="tx1">
                      <a:lumMod val="85000"/>
                      <a:lumOff val="15000"/>
                    </a:schemeClr>
                  </a:solidFill>
                </a:rPr>
                <a:t>, nous </a:t>
              </a:r>
              <a:r>
                <a:rPr lang="en-US" sz="2800" dirty="0" err="1" smtClean="0">
                  <a:solidFill>
                    <a:schemeClr val="tx1">
                      <a:lumMod val="85000"/>
                      <a:lumOff val="15000"/>
                    </a:schemeClr>
                  </a:solidFill>
                </a:rPr>
                <a:t>regardons</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nombre</a:t>
              </a:r>
              <a:r>
                <a:rPr lang="en-US" sz="2800" dirty="0" smtClean="0">
                  <a:solidFill>
                    <a:schemeClr val="tx1">
                      <a:lumMod val="85000"/>
                      <a:lumOff val="15000"/>
                    </a:schemeClr>
                  </a:solidFill>
                </a:rPr>
                <a:t> de plans </a:t>
              </a:r>
              <a:r>
                <a:rPr lang="en-US" sz="2800" dirty="0" err="1" smtClean="0">
                  <a:solidFill>
                    <a:schemeClr val="tx1">
                      <a:lumMod val="85000"/>
                      <a:lumOff val="15000"/>
                    </a:schemeClr>
                  </a:solidFill>
                </a:rPr>
                <a:t>d’intervention</a:t>
              </a:r>
              <a:r>
                <a:rPr lang="en-US" sz="2800" dirty="0" smtClean="0">
                  <a:solidFill>
                    <a:schemeClr val="tx1">
                      <a:lumMod val="85000"/>
                      <a:lumOff val="15000"/>
                    </a:schemeClr>
                  </a:solidFill>
                </a:rPr>
                <a:t> à jour:</a:t>
              </a:r>
            </a:p>
          </p:txBody>
        </p:sp>
      </p:grpSp>
      <p:graphicFrame>
        <p:nvGraphicFramePr>
          <p:cNvPr id="6" name="Graphique 5"/>
          <p:cNvGraphicFramePr>
            <a:graphicFrameLocks/>
          </p:cNvGraphicFramePr>
          <p:nvPr>
            <p:extLst>
              <p:ext uri="{D42A27DB-BD31-4B8C-83A1-F6EECF244321}">
                <p14:modId xmlns:p14="http://schemas.microsoft.com/office/powerpoint/2010/main" val="366343401"/>
              </p:ext>
            </p:extLst>
          </p:nvPr>
        </p:nvGraphicFramePr>
        <p:xfrm>
          <a:off x="4803647" y="3121153"/>
          <a:ext cx="6461761" cy="30866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670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
                </p:tgtEl>
              </p:cMediaNode>
            </p:video>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3354765"/>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2800" dirty="0">
                  <a:solidFill>
                    <a:schemeClr val="tx1">
                      <a:lumMod val="85000"/>
                      <a:lumOff val="15000"/>
                    </a:schemeClr>
                  </a:solidFill>
                </a:rPr>
                <a:t>N</a:t>
              </a:r>
              <a:r>
                <a:rPr lang="en-US" sz="2800" dirty="0" smtClean="0">
                  <a:solidFill>
                    <a:schemeClr val="tx1">
                      <a:lumMod val="85000"/>
                      <a:lumOff val="15000"/>
                    </a:schemeClr>
                  </a:solidFill>
                </a:rPr>
                <a:t>ous </a:t>
              </a:r>
              <a:r>
                <a:rPr lang="en-US" sz="2800" dirty="0" err="1" smtClean="0">
                  <a:solidFill>
                    <a:schemeClr val="tx1">
                      <a:lumMod val="85000"/>
                      <a:lumOff val="15000"/>
                    </a:schemeClr>
                  </a:solidFill>
                </a:rPr>
                <a:t>regardons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également</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offert</a:t>
              </a:r>
              <a:r>
                <a:rPr lang="en-US" sz="2800" dirty="0" smtClean="0">
                  <a:solidFill>
                    <a:schemeClr val="tx1">
                      <a:lumMod val="85000"/>
                      <a:lumOff val="15000"/>
                    </a:schemeClr>
                  </a:solidFill>
                </a:rPr>
                <a:t> aux </a:t>
              </a:r>
              <a:r>
                <a:rPr lang="en-US" sz="2800" dirty="0" err="1" smtClean="0">
                  <a:solidFill>
                    <a:schemeClr val="tx1">
                      <a:lumMod val="85000"/>
                      <a:lumOff val="15000"/>
                    </a:schemeClr>
                  </a:solidFill>
                </a:rPr>
                <a:t>intervenants</a:t>
              </a:r>
              <a:r>
                <a:rPr lang="en-US" sz="2800" dirty="0" smtClean="0">
                  <a:solidFill>
                    <a:schemeClr val="tx1">
                      <a:lumMod val="85000"/>
                      <a:lumOff val="15000"/>
                    </a:schemeClr>
                  </a:solidFill>
                </a:rPr>
                <a:t>. Les </a:t>
              </a:r>
              <a:r>
                <a:rPr lang="en-US" sz="2800" dirty="0" err="1" smtClean="0">
                  <a:solidFill>
                    <a:schemeClr val="tx1">
                      <a:lumMod val="85000"/>
                      <a:lumOff val="15000"/>
                    </a:schemeClr>
                  </a:solidFill>
                </a:rPr>
                <a:t>intervenants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bénéficient</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près</a:t>
              </a:r>
              <a:r>
                <a:rPr lang="en-US" sz="2800" dirty="0" smtClean="0">
                  <a:solidFill>
                    <a:schemeClr val="tx1">
                      <a:lumMod val="85000"/>
                      <a:lumOff val="15000"/>
                    </a:schemeClr>
                  </a:solidFill>
                </a:rPr>
                <a:t> de 5 </a:t>
              </a:r>
              <a:r>
                <a:rPr lang="en-US" sz="2800" dirty="0" err="1" smtClean="0">
                  <a:solidFill>
                    <a:schemeClr val="tx1">
                      <a:lumMod val="85000"/>
                      <a:lumOff val="15000"/>
                    </a:schemeClr>
                  </a:solidFill>
                </a:rPr>
                <a:t>heures</a:t>
              </a:r>
              <a:r>
                <a:rPr lang="en-US" sz="2800" dirty="0" smtClean="0">
                  <a:solidFill>
                    <a:schemeClr val="tx1">
                      <a:lumMod val="85000"/>
                      <a:lumOff val="15000"/>
                    </a:schemeClr>
                  </a:solidFill>
                </a:rPr>
                <a:t> par </a:t>
              </a:r>
              <a:r>
                <a:rPr lang="en-US" sz="2800" dirty="0" err="1" smtClean="0">
                  <a:solidFill>
                    <a:schemeClr val="tx1">
                      <a:lumMod val="85000"/>
                      <a:lumOff val="15000"/>
                    </a:schemeClr>
                  </a:solidFill>
                </a:rPr>
                <a:t>mois</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réunion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clinique</a:t>
              </a:r>
              <a:r>
                <a:rPr lang="en-US" sz="2800" dirty="0" smtClean="0">
                  <a:solidFill>
                    <a:schemeClr val="tx1">
                      <a:lumMod val="85000"/>
                      <a:lumOff val="15000"/>
                    </a:schemeClr>
                  </a:solidFill>
                </a:rPr>
                <a:t> et </a:t>
              </a:r>
              <a:r>
                <a:rPr lang="en-US" sz="2800" dirty="0" err="1" smtClean="0">
                  <a:solidFill>
                    <a:schemeClr val="tx1">
                      <a:lumMod val="85000"/>
                      <a:lumOff val="15000"/>
                    </a:schemeClr>
                  </a:solidFill>
                </a:rPr>
                <a:t>d’une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heure</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individuel</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Toutefois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n’est</a:t>
              </a:r>
              <a:r>
                <a:rPr lang="en-US" sz="2800" dirty="0" smtClean="0">
                  <a:solidFill>
                    <a:schemeClr val="tx1">
                      <a:lumMod val="85000"/>
                      <a:lumOff val="15000"/>
                    </a:schemeClr>
                  </a:solidFill>
                </a:rPr>
                <a:t> pas </a:t>
              </a:r>
              <a:r>
                <a:rPr lang="en-US" sz="2800" dirty="0" err="1" smtClean="0">
                  <a:solidFill>
                    <a:schemeClr val="tx1">
                      <a:lumMod val="85000"/>
                      <a:lumOff val="15000"/>
                    </a:schemeClr>
                  </a:solidFill>
                </a:rPr>
                <a:t>toujours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offert</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façon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optimale</a:t>
              </a:r>
              <a:r>
                <a:rPr lang="en-US" sz="2800" dirty="0" smtClean="0">
                  <a:solidFill>
                    <a:schemeClr val="tx1">
                      <a:lumMod val="85000"/>
                      <a:lumOff val="15000"/>
                    </a:schemeClr>
                  </a:solidFill>
                </a:rPr>
                <a:t>.</a:t>
              </a:r>
            </a:p>
          </p:txBody>
        </p:sp>
      </p:grpSp>
    </p:spTree>
    <p:extLst>
      <p:ext uri="{BB962C8B-B14F-4D97-AF65-F5344CB8AC3E}">
        <p14:creationId xmlns:p14="http://schemas.microsoft.com/office/powerpoint/2010/main" val="359607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2369880"/>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2800" dirty="0" smtClean="0">
                <a:solidFill>
                  <a:schemeClr val="tx1">
                    <a:lumMod val="85000"/>
                    <a:lumOff val="15000"/>
                  </a:schemeClr>
                </a:solidFill>
              </a:endParaRPr>
            </a:p>
            <a:p>
              <a:r>
                <a:rPr lang="en-US" sz="2800" dirty="0" err="1" smtClean="0">
                  <a:solidFill>
                    <a:schemeClr val="tx1">
                      <a:lumMod val="85000"/>
                      <a:lumOff val="15000"/>
                    </a:schemeClr>
                  </a:solidFill>
                </a:rPr>
                <a:t>Finalement</a:t>
              </a:r>
              <a:r>
                <a:rPr lang="en-US" sz="2800" dirty="0" smtClean="0">
                  <a:solidFill>
                    <a:schemeClr val="tx1">
                      <a:lumMod val="85000"/>
                      <a:lumOff val="15000"/>
                    </a:schemeClr>
                  </a:solidFill>
                </a:rPr>
                <a:t>, nous </a:t>
              </a:r>
              <a:r>
                <a:rPr lang="en-US" sz="2800" dirty="0" err="1" smtClean="0">
                  <a:solidFill>
                    <a:schemeClr val="tx1">
                      <a:lumMod val="85000"/>
                      <a:lumOff val="15000"/>
                    </a:schemeClr>
                  </a:solidFill>
                </a:rPr>
                <a:t>recueillons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également</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indicateurs</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suivis</a:t>
              </a:r>
              <a:r>
                <a:rPr lang="en-US" sz="2800" dirty="0" smtClean="0">
                  <a:solidFill>
                    <a:schemeClr val="tx1">
                      <a:lumMod val="85000"/>
                      <a:lumOff val="15000"/>
                    </a:schemeClr>
                  </a:solidFill>
                </a:rPr>
                <a:t> divers </a:t>
              </a:r>
              <a:r>
                <a:rPr lang="en-US" sz="2800" dirty="0" err="1" smtClean="0">
                  <a:solidFill>
                    <a:schemeClr val="tx1">
                      <a:lumMod val="85000"/>
                      <a:lumOff val="15000"/>
                    </a:schemeClr>
                  </a:solidFill>
                </a:rPr>
                <a:t>afin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d’illustrer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ce</a:t>
              </a:r>
              <a:r>
                <a:rPr lang="en-US" sz="2800" dirty="0" smtClean="0">
                  <a:solidFill>
                    <a:schemeClr val="tx1">
                      <a:lumMod val="85000"/>
                      <a:lumOff val="15000"/>
                    </a:schemeClr>
                  </a:solidFill>
                </a:rPr>
                <a:t> que le SIV </a:t>
              </a:r>
              <a:r>
                <a:rPr lang="en-US" sz="2800" dirty="0" err="1" smtClean="0">
                  <a:solidFill>
                    <a:schemeClr val="tx1">
                      <a:lumMod val="85000"/>
                      <a:lumOff val="15000"/>
                    </a:schemeClr>
                  </a:solidFill>
                </a:rPr>
                <a:t>peut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apporter</a:t>
              </a:r>
              <a:r>
                <a:rPr lang="en-US" sz="2800" dirty="0" smtClean="0">
                  <a:solidFill>
                    <a:schemeClr val="tx1">
                      <a:lumMod val="85000"/>
                      <a:lumOff val="15000"/>
                    </a:schemeClr>
                  </a:solidFill>
                </a:rPr>
                <a:t> aux gens en </a:t>
              </a:r>
              <a:r>
                <a:rPr lang="en-US" sz="2800" dirty="0" err="1" smtClean="0">
                  <a:solidFill>
                    <a:schemeClr val="tx1">
                      <a:lumMod val="85000"/>
                      <a:lumOff val="15000"/>
                    </a:schemeClr>
                  </a:solidFill>
                </a:rPr>
                <a:t>suivi</a:t>
              </a:r>
              <a:r>
                <a:rPr lang="en-US" sz="2800" dirty="0" smtClean="0">
                  <a:solidFill>
                    <a:schemeClr val="tx1">
                      <a:lumMod val="85000"/>
                      <a:lumOff val="15000"/>
                    </a:schemeClr>
                  </a:solidFill>
                </a:rPr>
                <a:t>.</a:t>
              </a:r>
            </a:p>
          </p:txBody>
        </p:sp>
      </p:grpSp>
      <p:graphicFrame>
        <p:nvGraphicFramePr>
          <p:cNvPr id="6" name="Graphique 5"/>
          <p:cNvGraphicFramePr>
            <a:graphicFrameLocks/>
          </p:cNvGraphicFramePr>
          <p:nvPr>
            <p:extLst>
              <p:ext uri="{D42A27DB-BD31-4B8C-83A1-F6EECF244321}">
                <p14:modId xmlns:p14="http://schemas.microsoft.com/office/powerpoint/2010/main" val="2272150730"/>
              </p:ext>
            </p:extLst>
          </p:nvPr>
        </p:nvGraphicFramePr>
        <p:xfrm>
          <a:off x="4828032" y="3096768"/>
          <a:ext cx="6242304" cy="31109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1649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5" fill="hold" display="0">
                  <p:stCondLst>
                    <p:cond delay="indefinite"/>
                  </p:stCondLst>
                </p:cTn>
                <p:tgtEl>
                  <p:spTgt spid="2"/>
                </p:tgtEl>
              </p:cMediaNode>
            </p:video>
          </p:childTnLst>
        </p:cTn>
      </p:par>
    </p:tnLst>
    <p:bldLst>
      <p:bldGraphic spid="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4647426"/>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soutien</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d’intensité</a:t>
              </a:r>
              <a:r>
                <a:rPr lang="en-US" sz="3600" b="1" dirty="0" smtClean="0">
                  <a:solidFill>
                    <a:schemeClr val="tx1">
                      <a:lumMod val="85000"/>
                      <a:lumOff val="15000"/>
                    </a:schemeClr>
                  </a:solidFill>
                </a:rPr>
                <a:t> variable</a:t>
              </a:r>
            </a:p>
            <a:p>
              <a:endParaRPr lang="en-US" sz="3600" b="1" dirty="0">
                <a:solidFill>
                  <a:schemeClr val="tx1">
                    <a:lumMod val="85000"/>
                    <a:lumOff val="15000"/>
                  </a:schemeClr>
                </a:solidFill>
              </a:endParaRPr>
            </a:p>
            <a:p>
              <a:r>
                <a:rPr lang="en-US" sz="2800" dirty="0" err="1" smtClean="0">
                  <a:solidFill>
                    <a:schemeClr val="tx1">
                      <a:lumMod val="85000"/>
                      <a:lumOff val="15000"/>
                    </a:schemeClr>
                  </a:solidFill>
                </a:rPr>
                <a:t>Cette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partie</a:t>
              </a:r>
              <a:r>
                <a:rPr lang="en-US" sz="2800" dirty="0" smtClean="0">
                  <a:solidFill>
                    <a:schemeClr val="tx1">
                      <a:lumMod val="85000"/>
                      <a:lumOff val="15000"/>
                    </a:schemeClr>
                  </a:solidFill>
                </a:rPr>
                <a:t> de la </a:t>
              </a:r>
              <a:r>
                <a:rPr lang="en-US" sz="2800" dirty="0" err="1" smtClean="0">
                  <a:solidFill>
                    <a:schemeClr val="tx1">
                      <a:lumMod val="85000"/>
                      <a:lumOff val="15000"/>
                    </a:schemeClr>
                  </a:solidFill>
                </a:rPr>
                <a:t>présentation</a:t>
              </a:r>
              <a:r>
                <a:rPr lang="en-US" sz="2800" dirty="0" smtClean="0">
                  <a:solidFill>
                    <a:schemeClr val="tx1">
                      <a:lumMod val="85000"/>
                      <a:lumOff val="15000"/>
                    </a:schemeClr>
                  </a:solidFill>
                </a:rPr>
                <a:t> a </a:t>
              </a:r>
              <a:r>
                <a:rPr lang="en-US" sz="2800" dirty="0" err="1" smtClean="0">
                  <a:solidFill>
                    <a:schemeClr val="tx1">
                      <a:lumMod val="85000"/>
                      <a:lumOff val="15000"/>
                    </a:schemeClr>
                  </a:solidFill>
                </a:rPr>
                <a:t>permis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d’illustrer</a:t>
              </a:r>
              <a:r>
                <a:rPr lang="en-US" sz="2800" dirty="0" smtClean="0">
                  <a:solidFill>
                    <a:schemeClr val="tx1">
                      <a:lumMod val="85000"/>
                      <a:lumOff val="15000"/>
                    </a:schemeClr>
                  </a:solidFill>
                </a:rPr>
                <a:t> les forces et les </a:t>
              </a:r>
              <a:r>
                <a:rPr lang="en-US" sz="2800" dirty="0" err="1" smtClean="0">
                  <a:solidFill>
                    <a:schemeClr val="tx1">
                      <a:lumMod val="85000"/>
                      <a:lumOff val="15000"/>
                    </a:schemeClr>
                  </a:solidFill>
                </a:rPr>
                <a:t>défis</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SIV au Québec. Nous </a:t>
              </a:r>
              <a:r>
                <a:rPr lang="en-US" sz="2800" dirty="0" err="1" smtClean="0">
                  <a:solidFill>
                    <a:schemeClr val="tx1">
                      <a:lumMod val="85000"/>
                      <a:lumOff val="15000"/>
                    </a:schemeClr>
                  </a:solidFill>
                </a:rPr>
                <a:t>croyons</a:t>
              </a:r>
              <a:r>
                <a:rPr lang="en-US" sz="2800" dirty="0" smtClean="0">
                  <a:solidFill>
                    <a:schemeClr val="tx1">
                      <a:lumMod val="85000"/>
                      <a:lumOff val="15000"/>
                    </a:schemeClr>
                  </a:solidFill>
                </a:rPr>
                <a:t> que </a:t>
              </a:r>
              <a:r>
                <a:rPr lang="en-US" sz="2800" dirty="0" err="1" smtClean="0">
                  <a:solidFill>
                    <a:schemeClr val="tx1">
                      <a:lumMod val="85000"/>
                      <a:lumOff val="15000"/>
                    </a:schemeClr>
                  </a:solidFill>
                </a:rPr>
                <a:t>cette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démarche</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du </a:t>
              </a:r>
              <a:r>
                <a:rPr lang="en-US" sz="2800" dirty="0" err="1" smtClean="0">
                  <a:solidFill>
                    <a:schemeClr val="tx1">
                      <a:lumMod val="85000"/>
                      <a:lumOff val="15000"/>
                    </a:schemeClr>
                  </a:solidFill>
                </a:rPr>
                <a:t>déploiement</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critères</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basé</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sur</a:t>
              </a:r>
              <a:r>
                <a:rPr lang="en-US" sz="2800" dirty="0" smtClean="0">
                  <a:solidFill>
                    <a:schemeClr val="tx1">
                      <a:lumMod val="85000"/>
                      <a:lumOff val="15000"/>
                    </a:schemeClr>
                  </a:solidFill>
                </a:rPr>
                <a:t> la </a:t>
              </a:r>
              <a:r>
                <a:rPr lang="en-US" sz="2800" dirty="0" err="1" smtClean="0">
                  <a:solidFill>
                    <a:schemeClr val="tx1">
                      <a:lumMod val="85000"/>
                      <a:lumOff val="15000"/>
                    </a:schemeClr>
                  </a:solidFill>
                </a:rPr>
                <a:t>littérature</a:t>
              </a:r>
              <a:r>
                <a:rPr lang="en-US" sz="2800" dirty="0" smtClean="0">
                  <a:solidFill>
                    <a:schemeClr val="tx1">
                      <a:lumMod val="85000"/>
                      <a:lumOff val="15000"/>
                    </a:schemeClr>
                  </a:solidFill>
                </a:rPr>
                <a:t> et </a:t>
              </a:r>
              <a:r>
                <a:rPr lang="en-US" sz="2800" dirty="0" err="1" smtClean="0">
                  <a:solidFill>
                    <a:schemeClr val="tx1">
                      <a:lumMod val="85000"/>
                      <a:lumOff val="15000"/>
                    </a:schemeClr>
                  </a:solidFill>
                </a:rPr>
                <a:t>l’ajout</a:t>
              </a:r>
              <a:r>
                <a:rPr lang="en-US" sz="2800" dirty="0" smtClean="0">
                  <a:solidFill>
                    <a:schemeClr val="tx1">
                      <a:lumMod val="85000"/>
                      <a:lumOff val="15000"/>
                    </a:schemeClr>
                  </a:solidFill>
                </a:rPr>
                <a:t> d’un </a:t>
              </a:r>
              <a:r>
                <a:rPr lang="en-US" sz="2800" dirty="0" err="1" smtClean="0">
                  <a:solidFill>
                    <a:schemeClr val="tx1">
                      <a:lumMod val="85000"/>
                      <a:lumOff val="15000"/>
                    </a:schemeClr>
                  </a:solidFill>
                </a:rPr>
                <a:t>volet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comparatif</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permettra</a:t>
              </a:r>
              <a:r>
                <a:rPr lang="en-US" sz="2800" dirty="0" smtClean="0">
                  <a:solidFill>
                    <a:schemeClr val="tx1">
                      <a:lumMod val="85000"/>
                      <a:lumOff val="15000"/>
                    </a:schemeClr>
                  </a:solidFill>
                </a:rPr>
                <a:t> aux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avec </a:t>
              </a:r>
              <a:r>
                <a:rPr lang="en-US" sz="2800" dirty="0" err="1" smtClean="0">
                  <a:solidFill>
                    <a:schemeClr val="tx1">
                      <a:lumMod val="85000"/>
                      <a:lumOff val="15000"/>
                    </a:schemeClr>
                  </a:solidFill>
                </a:rPr>
                <a:t>notre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d’améliorer</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niveau</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d’efficience</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leur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pratique</a:t>
              </a:r>
              <a:r>
                <a:rPr lang="en-US" sz="2800" dirty="0">
                  <a:solidFill>
                    <a:schemeClr val="tx1">
                      <a:lumMod val="85000"/>
                      <a:lumOff val="15000"/>
                    </a:schemeClr>
                  </a:solidFill>
                </a:rPr>
                <a:t> </a:t>
              </a:r>
              <a:r>
                <a:rPr lang="en-US" sz="2800" dirty="0" smtClean="0">
                  <a:solidFill>
                    <a:schemeClr val="tx1">
                      <a:lumMod val="85000"/>
                      <a:lumOff val="15000"/>
                    </a:schemeClr>
                  </a:solidFill>
                </a:rPr>
                <a:t>SIV.</a:t>
              </a:r>
            </a:p>
          </p:txBody>
        </p:sp>
      </p:grpSp>
    </p:spTree>
    <p:extLst>
      <p:ext uri="{BB962C8B-B14F-4D97-AF65-F5344CB8AC3E}">
        <p14:creationId xmlns:p14="http://schemas.microsoft.com/office/powerpoint/2010/main" val="759199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659875"/>
            <a:chOff x="878034" y="650240"/>
            <a:chExt cx="8229600" cy="5659875"/>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5386090"/>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r>
                <a:rPr lang="en-US" sz="2800" b="1" dirty="0" err="1" smtClean="0">
                  <a:solidFill>
                    <a:schemeClr val="tx1">
                      <a:lumMod val="85000"/>
                      <a:lumOff val="15000"/>
                    </a:schemeClr>
                  </a:solidFill>
                </a:rPr>
                <a:t>Philosophie</a:t>
              </a:r>
              <a:r>
                <a:rPr lang="en-US" sz="2800" b="1" dirty="0" smtClean="0">
                  <a:solidFill>
                    <a:schemeClr val="tx1">
                      <a:lumMod val="85000"/>
                      <a:lumOff val="15000"/>
                    </a:schemeClr>
                  </a:solidFill>
                </a:rPr>
                <a:t> du service</a:t>
              </a:r>
            </a:p>
            <a:p>
              <a:endParaRPr lang="en-US" sz="2800" b="1" dirty="0" smtClean="0">
                <a:solidFill>
                  <a:schemeClr val="tx1">
                    <a:lumMod val="85000"/>
                    <a:lumOff val="15000"/>
                  </a:schemeClr>
                </a:solidFill>
              </a:endParaRPr>
            </a:p>
            <a:p>
              <a:pPr marL="457200" indent="-457200">
                <a:buFont typeface="Wingdings"/>
                <a:buChar char="ð"/>
              </a:pPr>
              <a:r>
                <a:rPr lang="fr-CA" sz="2800" dirty="0" smtClean="0">
                  <a:solidFill>
                    <a:schemeClr val="tx1">
                      <a:lumMod val="85000"/>
                      <a:lumOff val="15000"/>
                    </a:schemeClr>
                  </a:solidFill>
                  <a:sym typeface="Wingdings"/>
                </a:rPr>
                <a:t>Le client </a:t>
              </a:r>
              <a:r>
                <a:rPr lang="fr-CA" sz="2800" dirty="0">
                  <a:solidFill>
                    <a:schemeClr val="tx1">
                      <a:lumMod val="85000"/>
                      <a:lumOff val="15000"/>
                    </a:schemeClr>
                  </a:solidFill>
                  <a:sym typeface="Wingdings"/>
                </a:rPr>
                <a:t>est au centre et expert de son propre rétablissement </a:t>
              </a:r>
              <a:endParaRPr lang="fr-CA" sz="2800" dirty="0" smtClean="0">
                <a:solidFill>
                  <a:schemeClr val="tx1">
                    <a:lumMod val="85000"/>
                    <a:lumOff val="15000"/>
                  </a:schemeClr>
                </a:solidFill>
                <a:sym typeface="Wingdings"/>
              </a:endParaRPr>
            </a:p>
            <a:p>
              <a:pPr marL="457200" indent="-457200">
                <a:buFont typeface="Wingdings"/>
                <a:buChar char="ð"/>
              </a:pPr>
              <a:r>
                <a:rPr lang="fr-CA" sz="2800" dirty="0">
                  <a:solidFill>
                    <a:schemeClr val="tx1">
                      <a:lumMod val="85000"/>
                      <a:lumOff val="15000"/>
                    </a:schemeClr>
                  </a:solidFill>
                  <a:sym typeface="Wingdings"/>
                </a:rPr>
                <a:t>Les proches: le  meilleur soutien et collaborateur au plan d'intervention </a:t>
              </a:r>
            </a:p>
            <a:p>
              <a:pPr marL="457200" indent="-457200">
                <a:buFont typeface="Wingdings"/>
                <a:buChar char="ð"/>
              </a:pPr>
              <a:r>
                <a:rPr lang="fr-CA" sz="2800" dirty="0">
                  <a:solidFill>
                    <a:schemeClr val="tx1">
                      <a:lumMod val="85000"/>
                      <a:lumOff val="15000"/>
                    </a:schemeClr>
                  </a:solidFill>
                  <a:sym typeface="Wingdings"/>
                </a:rPr>
                <a:t>Les médecins de famille, les oubliés des soins de collaboration </a:t>
              </a: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2882758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7075647"/>
            <a:chOff x="878034" y="650240"/>
            <a:chExt cx="8229600" cy="7075647"/>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6801862"/>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r>
                <a:rPr lang="en-US" sz="2800" b="1" dirty="0" err="1" smtClean="0">
                  <a:solidFill>
                    <a:schemeClr val="tx1">
                      <a:lumMod val="85000"/>
                      <a:lumOff val="15000"/>
                    </a:schemeClr>
                  </a:solidFill>
                </a:rPr>
                <a:t>Philosophie</a:t>
              </a:r>
              <a:r>
                <a:rPr lang="en-US" sz="2800" b="1" dirty="0" smtClean="0">
                  <a:solidFill>
                    <a:schemeClr val="tx1">
                      <a:lumMod val="85000"/>
                      <a:lumOff val="15000"/>
                    </a:schemeClr>
                  </a:solidFill>
                </a:rPr>
                <a:t> du service</a:t>
              </a:r>
            </a:p>
            <a:p>
              <a:endParaRPr lang="en-US" sz="2800" b="1" dirty="0">
                <a:solidFill>
                  <a:schemeClr val="tx1">
                    <a:lumMod val="85000"/>
                    <a:lumOff val="15000"/>
                  </a:schemeClr>
                </a:solidFill>
              </a:endParaRPr>
            </a:p>
            <a:p>
              <a:pPr marL="457200" indent="-457200">
                <a:buFont typeface="Wingdings"/>
                <a:buChar char="ð"/>
              </a:pPr>
              <a:r>
                <a:rPr lang="fr-CA" sz="2800" dirty="0" smtClean="0">
                  <a:solidFill>
                    <a:schemeClr val="tx1">
                      <a:lumMod val="85000"/>
                      <a:lumOff val="15000"/>
                    </a:schemeClr>
                  </a:solidFill>
                  <a:sym typeface="Wingdings"/>
                </a:rPr>
                <a:t>Mise </a:t>
              </a:r>
              <a:r>
                <a:rPr lang="fr-CA" sz="2800" dirty="0">
                  <a:solidFill>
                    <a:schemeClr val="tx1">
                      <a:lumMod val="85000"/>
                      <a:lumOff val="15000"/>
                    </a:schemeClr>
                  </a:solidFill>
                  <a:sym typeface="Wingdings"/>
                </a:rPr>
                <a:t>à jour des bonnes </a:t>
              </a:r>
              <a:r>
                <a:rPr lang="fr-CA" sz="2800" dirty="0" smtClean="0">
                  <a:solidFill>
                    <a:schemeClr val="tx1">
                      <a:lumMod val="85000"/>
                      <a:lumOff val="15000"/>
                    </a:schemeClr>
                  </a:solidFill>
                  <a:sym typeface="Wingdings"/>
                </a:rPr>
                <a:t>pratiques </a:t>
              </a:r>
              <a:r>
                <a:rPr lang="fr-CA" sz="2800" dirty="0">
                  <a:solidFill>
                    <a:schemeClr val="tx1">
                      <a:lumMod val="85000"/>
                      <a:lumOff val="15000"/>
                    </a:schemeClr>
                  </a:solidFill>
                  <a:sym typeface="Wingdings"/>
                </a:rPr>
                <a:t>avec le soutien d'un encadrement </a:t>
              </a:r>
              <a:r>
                <a:rPr lang="fr-CA" sz="2800" dirty="0" smtClean="0">
                  <a:solidFill>
                    <a:schemeClr val="tx1">
                      <a:lumMod val="85000"/>
                      <a:lumOff val="15000"/>
                    </a:schemeClr>
                  </a:solidFill>
                  <a:sym typeface="Wingdings"/>
                </a:rPr>
                <a:t>clinique</a:t>
              </a:r>
            </a:p>
            <a:p>
              <a:pPr marL="457200" indent="-457200">
                <a:buFont typeface="Wingdings"/>
                <a:buChar char="ð"/>
              </a:pPr>
              <a:r>
                <a:rPr lang="fr-CA" sz="2800" dirty="0">
                  <a:solidFill>
                    <a:schemeClr val="tx1">
                      <a:lumMod val="85000"/>
                      <a:lumOff val="15000"/>
                    </a:schemeClr>
                  </a:solidFill>
                  <a:sym typeface="Wingdings"/>
                </a:rPr>
                <a:t>Une offre de services au CSSS complémentaire aux services offerts par les partenaires du réseau </a:t>
              </a:r>
              <a:r>
                <a:rPr lang="fr-CA" sz="2800" dirty="0" smtClean="0">
                  <a:solidFill>
                    <a:schemeClr val="tx1">
                      <a:lumMod val="85000"/>
                      <a:lumOff val="15000"/>
                    </a:schemeClr>
                  </a:solidFill>
                  <a:sym typeface="Wingdings"/>
                </a:rPr>
                <a:t>local</a:t>
              </a:r>
            </a:p>
            <a:p>
              <a:pPr marL="457200" indent="-457200">
                <a:buFont typeface="Wingdings"/>
                <a:buChar char="ð"/>
              </a:pPr>
              <a:r>
                <a:rPr lang="fr-CA" sz="2800" dirty="0">
                  <a:solidFill>
                    <a:schemeClr val="tx1">
                      <a:lumMod val="85000"/>
                      <a:lumOff val="15000"/>
                    </a:schemeClr>
                  </a:solidFill>
                  <a:sym typeface="Wingdings"/>
                </a:rPr>
                <a:t>Importance  de faire de la relance "Out </a:t>
              </a:r>
              <a:r>
                <a:rPr lang="fr-CA" sz="2800" dirty="0" err="1">
                  <a:solidFill>
                    <a:schemeClr val="tx1">
                      <a:lumMod val="85000"/>
                      <a:lumOff val="15000"/>
                    </a:schemeClr>
                  </a:solidFill>
                  <a:sym typeface="Wingdings"/>
                </a:rPr>
                <a:t>reach</a:t>
              </a:r>
              <a:r>
                <a:rPr lang="fr-CA" sz="2800" dirty="0">
                  <a:solidFill>
                    <a:schemeClr val="tx1">
                      <a:lumMod val="85000"/>
                      <a:lumOff val="15000"/>
                    </a:schemeClr>
                  </a:solidFill>
                  <a:sym typeface="Wingdings"/>
                </a:rPr>
                <a:t>" pour la clientèle </a:t>
              </a:r>
              <a:r>
                <a:rPr lang="fr-CA" sz="2800" dirty="0" smtClean="0">
                  <a:solidFill>
                    <a:schemeClr val="tx1">
                      <a:lumMod val="85000"/>
                      <a:lumOff val="15000"/>
                    </a:schemeClr>
                  </a:solidFill>
                  <a:sym typeface="Wingdings"/>
                </a:rPr>
                <a:t>la </a:t>
              </a:r>
              <a:r>
                <a:rPr lang="fr-CA" sz="2800" dirty="0">
                  <a:solidFill>
                    <a:schemeClr val="tx1">
                      <a:lumMod val="85000"/>
                      <a:lumOff val="15000"/>
                    </a:schemeClr>
                  </a:solidFill>
                  <a:sym typeface="Wingdings"/>
                </a:rPr>
                <a:t>plus </a:t>
              </a:r>
              <a:r>
                <a:rPr lang="fr-CA" sz="2800" dirty="0" smtClean="0">
                  <a:solidFill>
                    <a:schemeClr val="tx1">
                      <a:lumMod val="85000"/>
                      <a:lumOff val="15000"/>
                    </a:schemeClr>
                  </a:solidFill>
                  <a:sym typeface="Wingdings"/>
                </a:rPr>
                <a:t>vulnérable</a:t>
              </a:r>
              <a:endParaRPr lang="fr-CA" sz="2800" dirty="0">
                <a:solidFill>
                  <a:schemeClr val="tx1">
                    <a:lumMod val="85000"/>
                    <a:lumOff val="15000"/>
                  </a:schemeClr>
                </a:solidFill>
                <a:sym typeface="Wingdings"/>
              </a:endParaRPr>
            </a:p>
            <a:p>
              <a:pPr marL="457200" indent="-457200">
                <a:buFont typeface="Wingdings"/>
                <a:buChar char="ð"/>
              </a:pPr>
              <a:endParaRPr lang="fr-CA" sz="2800" b="1" dirty="0">
                <a:solidFill>
                  <a:schemeClr val="tx1">
                    <a:lumMod val="85000"/>
                    <a:lumOff val="15000"/>
                  </a:schemeClr>
                </a:solidFill>
                <a:sym typeface="Wingdings"/>
              </a:endParaRPr>
            </a:p>
            <a:p>
              <a:pPr marL="457200" indent="-457200">
                <a:buFont typeface="Wingdings"/>
                <a:buChar char="ð"/>
              </a:pPr>
              <a:endParaRPr lang="fr-CA"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220679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4524315"/>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endParaRPr lang="en-US" sz="2800" dirty="0" smtClean="0">
                <a:solidFill>
                  <a:schemeClr val="tx1">
                    <a:lumMod val="85000"/>
                    <a:lumOff val="15000"/>
                  </a:schemeClr>
                </a:solidFill>
              </a:endParaRPr>
            </a:p>
            <a:p>
              <a:r>
                <a:rPr lang="en-US" sz="2800" b="1" dirty="0" smtClean="0">
                  <a:solidFill>
                    <a:schemeClr val="tx1">
                      <a:lumMod val="85000"/>
                      <a:lumOff val="15000"/>
                    </a:schemeClr>
                  </a:solidFill>
                </a:rPr>
                <a:t>Premier </a:t>
              </a:r>
              <a:r>
                <a:rPr lang="en-US" sz="2800" b="1" dirty="0" err="1" smtClean="0">
                  <a:solidFill>
                    <a:schemeClr val="tx1">
                      <a:lumMod val="85000"/>
                      <a:lumOff val="15000"/>
                    </a:schemeClr>
                  </a:solidFill>
                </a:rPr>
                <a:t>défi</a:t>
              </a:r>
              <a:r>
                <a:rPr lang="en-US" sz="2800" b="1" dirty="0" smtClean="0">
                  <a:solidFill>
                    <a:schemeClr val="tx1">
                      <a:lumMod val="85000"/>
                      <a:lumOff val="15000"/>
                    </a:schemeClr>
                  </a:solidFill>
                </a:rPr>
                <a:t>: </a:t>
              </a:r>
              <a:r>
                <a:rPr lang="en-US" sz="2800" b="1" dirty="0" err="1" smtClean="0">
                  <a:solidFill>
                    <a:schemeClr val="tx1">
                      <a:lumMod val="85000"/>
                      <a:lumOff val="15000"/>
                    </a:schemeClr>
                  </a:solidFill>
                </a:rPr>
                <a:t>l’accessibilité</a:t>
              </a:r>
              <a:endParaRPr lang="en-US" sz="2800" b="1" dirty="0" smtClean="0">
                <a:solidFill>
                  <a:schemeClr val="tx1">
                    <a:lumMod val="85000"/>
                    <a:lumOff val="15000"/>
                  </a:schemeClr>
                </a:solidFill>
              </a:endParaRPr>
            </a:p>
            <a:p>
              <a:endParaRPr lang="en-US" sz="2800" b="1" dirty="0">
                <a:solidFill>
                  <a:schemeClr val="tx1">
                    <a:lumMod val="85000"/>
                    <a:lumOff val="15000"/>
                  </a:schemeClr>
                </a:solidFill>
                <a:sym typeface="Wingdings"/>
              </a:endParaRPr>
            </a:p>
            <a:p>
              <a:pPr marL="457200" indent="-457200">
                <a:buFont typeface="Wingdings"/>
                <a:buChar char="F"/>
              </a:pPr>
              <a:r>
                <a:rPr lang="en-US" sz="2800" dirty="0" smtClean="0">
                  <a:solidFill>
                    <a:schemeClr val="tx1">
                      <a:lumMod val="85000"/>
                      <a:lumOff val="15000"/>
                    </a:schemeClr>
                  </a:solidFill>
                  <a:sym typeface="Wingdings"/>
                </a:rPr>
                <a:t>Respect des ententes de </a:t>
              </a:r>
              <a:r>
                <a:rPr lang="en-US" sz="2800" dirty="0" err="1" smtClean="0">
                  <a:solidFill>
                    <a:schemeClr val="tx1">
                      <a:lumMod val="85000"/>
                      <a:lumOff val="15000"/>
                    </a:schemeClr>
                  </a:solidFill>
                  <a:sym typeface="Wingdings"/>
                </a:rPr>
                <a:t>gestion</a:t>
              </a:r>
              <a:endParaRPr lang="en-US" sz="2800" dirty="0" smtClean="0">
                <a:solidFill>
                  <a:schemeClr val="tx1">
                    <a:lumMod val="85000"/>
                    <a:lumOff val="15000"/>
                  </a:schemeClr>
                </a:solidFill>
                <a:sym typeface="Wingdings"/>
              </a:endParaRPr>
            </a:p>
            <a:p>
              <a:r>
                <a:rPr lang="en-US" sz="2800" dirty="0">
                  <a:solidFill>
                    <a:schemeClr val="tx1">
                      <a:lumMod val="85000"/>
                      <a:lumOff val="15000"/>
                    </a:schemeClr>
                  </a:solidFill>
                  <a:sym typeface="Wingdings"/>
                </a:rPr>
                <a:t>	</a:t>
              </a:r>
              <a:r>
                <a:rPr lang="en-US" sz="2800" dirty="0" smtClean="0">
                  <a:solidFill>
                    <a:schemeClr val="tx1">
                      <a:lumMod val="85000"/>
                      <a:lumOff val="15000"/>
                    </a:schemeClr>
                  </a:solidFill>
                  <a:sym typeface="Wingdings"/>
                </a:rPr>
                <a:t> </a:t>
              </a:r>
              <a:r>
                <a:rPr lang="en-US" sz="2800" dirty="0" err="1" smtClean="0">
                  <a:solidFill>
                    <a:schemeClr val="tx1">
                      <a:lumMod val="85000"/>
                      <a:lumOff val="15000"/>
                    </a:schemeClr>
                  </a:solidFill>
                  <a:sym typeface="Wingdings"/>
                </a:rPr>
                <a:t>clientèle</a:t>
              </a:r>
              <a:r>
                <a:rPr lang="en-US" sz="2800" dirty="0" smtClean="0">
                  <a:solidFill>
                    <a:schemeClr val="tx1">
                      <a:lumMod val="85000"/>
                      <a:lumOff val="15000"/>
                    </a:schemeClr>
                  </a:solidFill>
                  <a:sym typeface="Wingdings"/>
                </a:rPr>
                <a:t> à </a:t>
              </a:r>
              <a:r>
                <a:rPr lang="en-US" sz="2800" dirty="0" err="1" smtClean="0">
                  <a:solidFill>
                    <a:schemeClr val="tx1">
                      <a:lumMod val="85000"/>
                      <a:lumOff val="15000"/>
                    </a:schemeClr>
                  </a:solidFill>
                  <a:sym typeface="Wingdings"/>
                </a:rPr>
                <a:t>rejoindre</a:t>
              </a:r>
              <a:r>
                <a:rPr lang="en-US" sz="2800" dirty="0" smtClean="0">
                  <a:solidFill>
                    <a:schemeClr val="tx1">
                      <a:lumMod val="85000"/>
                      <a:lumOff val="15000"/>
                    </a:schemeClr>
                  </a:solidFill>
                  <a:sym typeface="Wingdings"/>
                </a:rPr>
                <a:t> 2% par 100 000</a:t>
              </a:r>
            </a:p>
            <a:p>
              <a:r>
                <a:rPr lang="en-US" sz="2800" dirty="0">
                  <a:solidFill>
                    <a:schemeClr val="tx1">
                      <a:lumMod val="85000"/>
                      <a:lumOff val="15000"/>
                    </a:schemeClr>
                  </a:solidFill>
                  <a:sym typeface="Wingdings"/>
                </a:rPr>
                <a:t>	</a:t>
              </a:r>
              <a:r>
                <a:rPr lang="en-US" sz="2800" dirty="0" smtClean="0">
                  <a:solidFill>
                    <a:schemeClr val="tx1">
                      <a:lumMod val="85000"/>
                      <a:lumOff val="15000"/>
                    </a:schemeClr>
                  </a:solidFill>
                  <a:sym typeface="Wingdings"/>
                </a:rPr>
                <a:t> </a:t>
              </a:r>
              <a:r>
                <a:rPr lang="en-US" sz="2800" dirty="0" err="1" smtClean="0">
                  <a:solidFill>
                    <a:schemeClr val="tx1">
                      <a:lumMod val="85000"/>
                      <a:lumOff val="15000"/>
                    </a:schemeClr>
                  </a:solidFill>
                  <a:sym typeface="Wingdings"/>
                </a:rPr>
                <a:t>nombre</a:t>
              </a:r>
              <a:r>
                <a:rPr lang="en-US" sz="2800" dirty="0" smtClean="0">
                  <a:solidFill>
                    <a:schemeClr val="tx1">
                      <a:lumMod val="85000"/>
                      <a:lumOff val="15000"/>
                    </a:schemeClr>
                  </a:solidFill>
                  <a:sym typeface="Wingdings"/>
                </a:rPr>
                <a:t> de clients par </a:t>
              </a:r>
              <a:r>
                <a:rPr lang="en-US" sz="2800" dirty="0" err="1" smtClean="0">
                  <a:solidFill>
                    <a:schemeClr val="tx1">
                      <a:lumMod val="85000"/>
                      <a:lumOff val="15000"/>
                    </a:schemeClr>
                  </a:solidFill>
                  <a:sym typeface="Wingdings"/>
                </a:rPr>
                <a:t>intervenant</a:t>
              </a:r>
              <a:endParaRPr lang="en-US" sz="2800" dirty="0" smtClean="0">
                <a:solidFill>
                  <a:schemeClr val="tx1">
                    <a:lumMod val="85000"/>
                    <a:lumOff val="15000"/>
                  </a:schemeClr>
                </a:solidFill>
                <a:sym typeface="Wingdings"/>
              </a:endParaRPr>
            </a:p>
            <a:p>
              <a:r>
                <a:rPr lang="en-US" sz="2800" dirty="0">
                  <a:solidFill>
                    <a:schemeClr val="tx1">
                      <a:lumMod val="85000"/>
                      <a:lumOff val="15000"/>
                    </a:schemeClr>
                  </a:solidFill>
                  <a:sym typeface="Wingdings"/>
                </a:rPr>
                <a:t>	</a:t>
              </a:r>
              <a:r>
                <a:rPr lang="en-US" sz="2800" dirty="0" smtClean="0">
                  <a:solidFill>
                    <a:schemeClr val="tx1">
                      <a:lumMod val="85000"/>
                      <a:lumOff val="15000"/>
                    </a:schemeClr>
                  </a:solidFill>
                  <a:sym typeface="Wingdings"/>
                </a:rPr>
                <a:t> </a:t>
              </a:r>
              <a:r>
                <a:rPr lang="en-US" sz="2800" dirty="0" err="1" smtClean="0">
                  <a:solidFill>
                    <a:schemeClr val="tx1">
                      <a:lumMod val="85000"/>
                      <a:lumOff val="15000"/>
                    </a:schemeClr>
                  </a:solidFill>
                  <a:sym typeface="Wingdings"/>
                </a:rPr>
                <a:t>délais</a:t>
              </a:r>
              <a:r>
                <a:rPr lang="en-US" sz="2800" dirty="0" smtClean="0">
                  <a:solidFill>
                    <a:schemeClr val="tx1">
                      <a:lumMod val="85000"/>
                      <a:lumOff val="15000"/>
                    </a:schemeClr>
                  </a:solidFill>
                  <a:sym typeface="Wingdings"/>
                </a:rPr>
                <a:t> </a:t>
              </a:r>
              <a:r>
                <a:rPr lang="en-US" sz="2800" dirty="0" err="1" smtClean="0">
                  <a:solidFill>
                    <a:schemeClr val="tx1">
                      <a:lumMod val="85000"/>
                      <a:lumOff val="15000"/>
                    </a:schemeClr>
                  </a:solidFill>
                  <a:sym typeface="Wingdings"/>
                </a:rPr>
                <a:t>d’attente</a:t>
              </a:r>
              <a:endParaRPr lang="fr-CA" sz="2800" dirty="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32612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4955203"/>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mandat</a:t>
              </a:r>
              <a:r>
                <a:rPr lang="en-US" sz="3600" b="1" dirty="0" smtClean="0">
                  <a:solidFill>
                    <a:schemeClr val="tx1">
                      <a:lumMod val="85000"/>
                      <a:lumOff val="15000"/>
                    </a:schemeClr>
                  </a:solidFill>
                </a:rPr>
                <a:t> du CNESM</a:t>
              </a:r>
            </a:p>
            <a:p>
              <a:endParaRPr lang="en-US" sz="2800" dirty="0">
                <a:solidFill>
                  <a:schemeClr val="tx1">
                    <a:lumMod val="85000"/>
                    <a:lumOff val="15000"/>
                  </a:schemeClr>
                </a:solidFill>
              </a:endParaRPr>
            </a:p>
            <a:p>
              <a:pPr marL="514350" indent="-514350">
                <a:buAutoNum type="arabicParenR"/>
              </a:pPr>
              <a:r>
                <a:rPr lang="en-US" sz="2800" dirty="0" err="1" smtClean="0">
                  <a:solidFill>
                    <a:schemeClr val="tx1">
                      <a:lumMod val="85000"/>
                      <a:lumOff val="15000"/>
                    </a:schemeClr>
                  </a:solidFill>
                </a:rPr>
                <a:t>Favorise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l’instauration</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meilleures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pratiques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cliniques</a:t>
              </a:r>
              <a:r>
                <a:rPr lang="en-US" sz="2800" dirty="0" smtClean="0">
                  <a:solidFill>
                    <a:schemeClr val="tx1">
                      <a:lumMod val="85000"/>
                      <a:lumOff val="15000"/>
                    </a:schemeClr>
                  </a:solidFill>
                </a:rPr>
                <a:t> pour des </a:t>
              </a:r>
              <a:r>
                <a:rPr lang="en-US" sz="2800" dirty="0" err="1" smtClean="0">
                  <a:solidFill>
                    <a:schemeClr val="tx1">
                      <a:lumMod val="85000"/>
                      <a:lumOff val="15000"/>
                    </a:schemeClr>
                  </a:solidFill>
                </a:rPr>
                <a:t>clientèles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ciblées</a:t>
              </a:r>
              <a:r>
                <a:rPr lang="en-US" sz="2800" dirty="0" smtClean="0">
                  <a:solidFill>
                    <a:schemeClr val="tx1">
                      <a:lumMod val="85000"/>
                      <a:lumOff val="15000"/>
                    </a:schemeClr>
                  </a:solidFill>
                </a:rPr>
                <a:t> en </a:t>
              </a:r>
              <a:r>
                <a:rPr lang="en-US" sz="2800" dirty="0" err="1" smtClean="0">
                  <a:solidFill>
                    <a:schemeClr val="tx1">
                      <a:lumMod val="85000"/>
                      <a:lumOff val="15000"/>
                    </a:schemeClr>
                  </a:solidFill>
                </a:rPr>
                <a:t>s’appuyant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sur</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données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probantes</a:t>
              </a:r>
              <a:r>
                <a:rPr lang="en-US" sz="2800" dirty="0" smtClean="0">
                  <a:solidFill>
                    <a:schemeClr val="tx1">
                      <a:lumMod val="85000"/>
                      <a:lumOff val="15000"/>
                    </a:schemeClr>
                  </a:solidFill>
                </a:rPr>
                <a:t>.</a:t>
              </a:r>
            </a:p>
            <a:p>
              <a:pPr marL="514350" indent="-514350">
                <a:buAutoNum type="arabicParenR"/>
              </a:pPr>
              <a:endParaRPr lang="en-US" sz="2800" dirty="0" smtClean="0">
                <a:solidFill>
                  <a:schemeClr val="tx1">
                    <a:lumMod val="85000"/>
                    <a:lumOff val="15000"/>
                  </a:schemeClr>
                </a:solidFill>
              </a:endParaRPr>
            </a:p>
            <a:p>
              <a:pPr marL="514350" indent="-514350">
                <a:buAutoNum type="arabicParenR"/>
              </a:pPr>
              <a:r>
                <a:rPr lang="en-US" sz="2800" dirty="0" err="1" smtClean="0">
                  <a:solidFill>
                    <a:schemeClr val="tx1">
                      <a:lumMod val="85000"/>
                      <a:lumOff val="15000"/>
                    </a:schemeClr>
                  </a:solidFill>
                </a:rPr>
                <a:t>Soutient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l’implantation</a:t>
              </a:r>
              <a:r>
                <a:rPr lang="en-US" sz="2800" dirty="0" smtClean="0">
                  <a:solidFill>
                    <a:schemeClr val="tx1">
                      <a:lumMod val="85000"/>
                      <a:lumOff val="15000"/>
                    </a:schemeClr>
                  </a:solidFill>
                </a:rPr>
                <a:t> et </a:t>
              </a:r>
              <a:r>
                <a:rPr lang="en-US" sz="2800" b="1" dirty="0" err="1" smtClean="0">
                  <a:solidFill>
                    <a:schemeClr val="tx1">
                      <a:lumMod val="85000"/>
                      <a:lumOff val="15000"/>
                    </a:schemeClr>
                  </a:solidFill>
                </a:rPr>
                <a:t>l’amélioration</a:t>
              </a:r>
              <a:r>
                <a:rPr lang="en-US" sz="2800" b="1" dirty="0" smtClean="0">
                  <a:solidFill>
                    <a:schemeClr val="tx1">
                      <a:lumMod val="85000"/>
                      <a:lumOff val="15000"/>
                    </a:schemeClr>
                  </a:solidFill>
                </a:rPr>
                <a:t> continue</a:t>
              </a:r>
              <a:r>
                <a:rPr lang="en-US" sz="2800" dirty="0" smtClean="0">
                  <a:solidFill>
                    <a:schemeClr val="tx1">
                      <a:lumMod val="85000"/>
                      <a:lumOff val="15000"/>
                    </a:schemeClr>
                  </a:solidFill>
                </a:rPr>
                <a:t> de la </a:t>
              </a:r>
              <a:r>
                <a:rPr lang="en-US" sz="2800" dirty="0" err="1" smtClean="0">
                  <a:solidFill>
                    <a:schemeClr val="tx1">
                      <a:lumMod val="85000"/>
                      <a:lumOff val="15000"/>
                    </a:schemeClr>
                  </a:solidFill>
                </a:rPr>
                <a:t>qualité</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programmes</a:t>
              </a:r>
              <a:r>
                <a:rPr lang="en-US" sz="2800" dirty="0" smtClean="0">
                  <a:solidFill>
                    <a:schemeClr val="tx1">
                      <a:lumMod val="85000"/>
                      <a:lumOff val="15000"/>
                    </a:schemeClr>
                  </a:solidFill>
                </a:rPr>
                <a:t> SI, SIV </a:t>
              </a:r>
              <a:r>
                <a:rPr lang="en-US" sz="2800" dirty="0" err="1" smtClean="0">
                  <a:solidFill>
                    <a:schemeClr val="tx1">
                      <a:lumMod val="85000"/>
                      <a:lumOff val="15000"/>
                    </a:schemeClr>
                  </a:solidFill>
                </a:rPr>
                <a:t>ainsi</a:t>
              </a:r>
              <a:r>
                <a:rPr lang="en-US" sz="2800" dirty="0" smtClean="0">
                  <a:solidFill>
                    <a:schemeClr val="tx1">
                      <a:lumMod val="85000"/>
                      <a:lumOff val="15000"/>
                    </a:schemeClr>
                  </a:solidFill>
                </a:rPr>
                <a:t> que pour le </a:t>
              </a:r>
              <a:r>
                <a:rPr lang="en-US" sz="2800" dirty="0" err="1" smtClean="0">
                  <a:solidFill>
                    <a:schemeClr val="tx1">
                      <a:lumMod val="85000"/>
                      <a:lumOff val="15000"/>
                    </a:schemeClr>
                  </a:solidFill>
                </a:rPr>
                <a:t>volet</a:t>
              </a:r>
              <a:r>
                <a:rPr lang="en-US" sz="2800" dirty="0" smtClean="0">
                  <a:solidFill>
                    <a:schemeClr val="tx1">
                      <a:lumMod val="85000"/>
                      <a:lumOff val="15000"/>
                    </a:schemeClr>
                  </a:solidFill>
                </a:rPr>
                <a:t> 1ère </a:t>
              </a:r>
              <a:r>
                <a:rPr lang="en-US" sz="2800" dirty="0" err="1" smtClean="0">
                  <a:solidFill>
                    <a:schemeClr val="tx1">
                      <a:lumMod val="85000"/>
                      <a:lumOff val="15000"/>
                    </a:schemeClr>
                  </a:solidFill>
                </a:rPr>
                <a:t>ligne</a:t>
              </a:r>
              <a:r>
                <a:rPr lang="en-US" sz="2800" dirty="0" smtClean="0">
                  <a:solidFill>
                    <a:schemeClr val="tx1">
                      <a:lumMod val="85000"/>
                      <a:lumOff val="15000"/>
                    </a:schemeClr>
                  </a:solidFill>
                </a:rPr>
                <a:t> santé </a:t>
              </a:r>
              <a:r>
                <a:rPr lang="en-US" sz="2800" dirty="0" err="1" smtClean="0">
                  <a:solidFill>
                    <a:schemeClr val="tx1">
                      <a:lumMod val="85000"/>
                      <a:lumOff val="15000"/>
                    </a:schemeClr>
                  </a:solidFill>
                </a:rPr>
                <a:t>mentale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adulte</a:t>
              </a:r>
              <a:r>
                <a:rPr lang="en-US" sz="2800" dirty="0" smtClean="0">
                  <a:solidFill>
                    <a:schemeClr val="tx1">
                      <a:lumMod val="85000"/>
                      <a:lumOff val="15000"/>
                    </a:schemeClr>
                  </a:solidFill>
                </a:rPr>
                <a:t>.</a:t>
              </a:r>
            </a:p>
          </p:txBody>
        </p:sp>
      </p:grpSp>
    </p:spTree>
    <p:extLst>
      <p:ext uri="{BB962C8B-B14F-4D97-AF65-F5344CB8AC3E}">
        <p14:creationId xmlns:p14="http://schemas.microsoft.com/office/powerpoint/2010/main" val="68318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6213873"/>
            <a:chOff x="878034" y="650240"/>
            <a:chExt cx="8229600" cy="6213873"/>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940088"/>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endParaRPr lang="en-US" sz="3600" b="1" dirty="0">
                <a:solidFill>
                  <a:schemeClr val="tx1">
                    <a:lumMod val="85000"/>
                    <a:lumOff val="15000"/>
                  </a:schemeClr>
                </a:solidFill>
              </a:endParaRPr>
            </a:p>
            <a:p>
              <a:r>
                <a:rPr lang="en-US" sz="2800" b="1" dirty="0" err="1" smtClean="0">
                  <a:solidFill>
                    <a:schemeClr val="tx1">
                      <a:lumMod val="85000"/>
                      <a:lumOff val="15000"/>
                    </a:schemeClr>
                  </a:solidFill>
                  <a:sym typeface="Wingdings"/>
                </a:rPr>
                <a:t>Organisation</a:t>
              </a:r>
              <a:r>
                <a:rPr lang="en-US" sz="2800" b="1" dirty="0" smtClean="0">
                  <a:solidFill>
                    <a:schemeClr val="tx1">
                      <a:lumMod val="85000"/>
                      <a:lumOff val="15000"/>
                    </a:schemeClr>
                  </a:solidFill>
                  <a:sym typeface="Wingdings"/>
                </a:rPr>
                <a:t> du service de 1ère </a:t>
              </a:r>
              <a:r>
                <a:rPr lang="en-US" sz="2800" b="1" dirty="0" err="1" smtClean="0">
                  <a:solidFill>
                    <a:schemeClr val="tx1">
                      <a:lumMod val="85000"/>
                      <a:lumOff val="15000"/>
                    </a:schemeClr>
                  </a:solidFill>
                  <a:sym typeface="Wingdings"/>
                </a:rPr>
                <a:t>ligne</a:t>
              </a:r>
              <a:r>
                <a:rPr lang="en-US" sz="2800" b="1" dirty="0" smtClean="0">
                  <a:solidFill>
                    <a:schemeClr val="tx1">
                      <a:lumMod val="85000"/>
                      <a:lumOff val="15000"/>
                    </a:schemeClr>
                  </a:solidFill>
                  <a:sym typeface="Wingdings"/>
                </a:rPr>
                <a:t> </a:t>
              </a:r>
            </a:p>
            <a:p>
              <a:endParaRPr lang="en-US" sz="2800" b="1" dirty="0">
                <a:solidFill>
                  <a:schemeClr val="tx1">
                    <a:lumMod val="85000"/>
                    <a:lumOff val="15000"/>
                  </a:schemeClr>
                </a:solidFill>
                <a:sym typeface="Wingdings"/>
              </a:endParaRPr>
            </a:p>
            <a:p>
              <a:pPr marL="457200" indent="-457200">
                <a:buFont typeface="Wingdings"/>
                <a:buChar char="ð"/>
              </a:pPr>
              <a:r>
                <a:rPr lang="en-US" sz="2800" dirty="0" err="1" smtClean="0">
                  <a:solidFill>
                    <a:schemeClr val="tx1">
                      <a:lumMod val="85000"/>
                      <a:lumOff val="15000"/>
                    </a:schemeClr>
                  </a:solidFill>
                  <a:sym typeface="Wingdings"/>
                </a:rPr>
                <a:t>Guichet</a:t>
              </a:r>
              <a:endParaRPr lang="en-US" sz="2800" dirty="0" smtClean="0">
                <a:solidFill>
                  <a:schemeClr val="tx1">
                    <a:lumMod val="85000"/>
                    <a:lumOff val="15000"/>
                  </a:schemeClr>
                </a:solidFill>
                <a:sym typeface="Wingdings"/>
              </a:endParaRPr>
            </a:p>
            <a:p>
              <a:pPr marL="457200" indent="-457200">
                <a:buFont typeface="Wingdings"/>
                <a:buChar char="ð"/>
              </a:pPr>
              <a:r>
                <a:rPr lang="en-US" sz="2800" dirty="0" err="1" smtClean="0">
                  <a:solidFill>
                    <a:schemeClr val="tx1">
                      <a:lumMod val="85000"/>
                      <a:lumOff val="15000"/>
                    </a:schemeClr>
                  </a:solidFill>
                  <a:sym typeface="Wingdings"/>
                </a:rPr>
                <a:t>Suivi</a:t>
              </a:r>
              <a:r>
                <a:rPr lang="en-US" sz="2800" dirty="0" smtClean="0">
                  <a:solidFill>
                    <a:schemeClr val="tx1">
                      <a:lumMod val="85000"/>
                      <a:lumOff val="15000"/>
                    </a:schemeClr>
                  </a:solidFill>
                  <a:sym typeface="Wingdings"/>
                </a:rPr>
                <a:t> </a:t>
              </a:r>
              <a:r>
                <a:rPr lang="en-US" sz="2800" dirty="0" err="1" smtClean="0">
                  <a:solidFill>
                    <a:schemeClr val="tx1">
                      <a:lumMod val="85000"/>
                      <a:lumOff val="15000"/>
                    </a:schemeClr>
                  </a:solidFill>
                  <a:sym typeface="Wingdings"/>
                </a:rPr>
                <a:t>biopsychosocial</a:t>
              </a:r>
              <a:endParaRPr lang="en-US" sz="2800" dirty="0" smtClean="0">
                <a:solidFill>
                  <a:schemeClr val="tx1">
                    <a:lumMod val="85000"/>
                    <a:lumOff val="15000"/>
                  </a:schemeClr>
                </a:solidFill>
                <a:sym typeface="Wingdings"/>
              </a:endParaRPr>
            </a:p>
            <a:p>
              <a:pPr marL="457200" indent="-457200">
                <a:buFont typeface="Wingdings"/>
                <a:buChar char="ð"/>
              </a:pPr>
              <a:r>
                <a:rPr lang="en-US" sz="2800" dirty="0" err="1" smtClean="0">
                  <a:solidFill>
                    <a:schemeClr val="tx1">
                      <a:lumMod val="85000"/>
                      <a:lumOff val="15000"/>
                    </a:schemeClr>
                  </a:solidFill>
                  <a:sym typeface="Wingdings"/>
                </a:rPr>
                <a:t>Encadrement</a:t>
              </a:r>
              <a:r>
                <a:rPr lang="en-US" sz="2800" dirty="0" smtClean="0">
                  <a:solidFill>
                    <a:schemeClr val="tx1">
                      <a:lumMod val="85000"/>
                      <a:lumOff val="15000"/>
                    </a:schemeClr>
                  </a:solidFill>
                  <a:sym typeface="Wingdings"/>
                </a:rPr>
                <a:t> </a:t>
              </a:r>
              <a:r>
                <a:rPr lang="en-US" sz="2800" dirty="0" err="1" smtClean="0">
                  <a:solidFill>
                    <a:schemeClr val="tx1">
                      <a:lumMod val="85000"/>
                      <a:lumOff val="15000"/>
                    </a:schemeClr>
                  </a:solidFill>
                  <a:sym typeface="Wingdings"/>
                </a:rPr>
                <a:t>clinico-administratif</a:t>
              </a:r>
              <a:endParaRPr lang="en-US" sz="2800" dirty="0" smtClean="0">
                <a:solidFill>
                  <a:schemeClr val="tx1">
                    <a:lumMod val="85000"/>
                    <a:lumOff val="15000"/>
                  </a:schemeClr>
                </a:solidFill>
                <a:sym typeface="Wingdings"/>
              </a:endParaRPr>
            </a:p>
            <a:p>
              <a:pPr marL="457200" indent="-457200">
                <a:buFont typeface="Wingdings"/>
                <a:buChar char="ð"/>
              </a:pPr>
              <a:r>
                <a:rPr lang="en-US" sz="2800" dirty="0" err="1" smtClean="0">
                  <a:solidFill>
                    <a:schemeClr val="tx1">
                      <a:lumMod val="85000"/>
                      <a:lumOff val="15000"/>
                    </a:schemeClr>
                  </a:solidFill>
                  <a:sym typeface="Wingdings"/>
                </a:rPr>
                <a:t>Soins</a:t>
              </a:r>
              <a:r>
                <a:rPr lang="en-US" sz="2800" dirty="0" smtClean="0">
                  <a:solidFill>
                    <a:schemeClr val="tx1">
                      <a:lumMod val="85000"/>
                      <a:lumOff val="15000"/>
                    </a:schemeClr>
                  </a:solidFill>
                  <a:sym typeface="Wingdings"/>
                </a:rPr>
                <a:t> de collaboration</a:t>
              </a:r>
            </a:p>
            <a:p>
              <a:pPr marL="457200" indent="-457200">
                <a:buFont typeface="Wingdings"/>
                <a:buChar char="ð"/>
              </a:pPr>
              <a:r>
                <a:rPr lang="en-US" sz="2800" dirty="0" smtClean="0">
                  <a:solidFill>
                    <a:schemeClr val="tx1">
                      <a:lumMod val="85000"/>
                      <a:lumOff val="15000"/>
                    </a:schemeClr>
                  </a:solidFill>
                  <a:sym typeface="Wingdings"/>
                </a:rPr>
                <a:t>Continuum/</a:t>
              </a:r>
              <a:r>
                <a:rPr lang="en-US" sz="2800" dirty="0" err="1" smtClean="0">
                  <a:solidFill>
                    <a:schemeClr val="tx1">
                      <a:lumMod val="85000"/>
                      <a:lumOff val="15000"/>
                    </a:schemeClr>
                  </a:solidFill>
                  <a:sym typeface="Wingdings"/>
                </a:rPr>
                <a:t>hiérarchisation</a:t>
              </a:r>
              <a:endParaRPr lang="fr-CA" sz="2800" dirty="0">
                <a:solidFill>
                  <a:schemeClr val="tx1">
                    <a:lumMod val="85000"/>
                    <a:lumOff val="15000"/>
                  </a:schemeClr>
                </a:solidFill>
                <a:sym typeface="Wingdings"/>
              </a:endParaRPr>
            </a:p>
            <a:p>
              <a:pPr marL="457200" indent="-457200">
                <a:buFont typeface="Wingdings"/>
                <a:buChar char="ð"/>
              </a:pPr>
              <a:endParaRPr lang="fr-CA" sz="2800" b="1" dirty="0">
                <a:solidFill>
                  <a:schemeClr val="tx1">
                    <a:lumMod val="85000"/>
                    <a:lumOff val="15000"/>
                  </a:schemeClr>
                </a:solidFill>
                <a:sym typeface="Wingdings"/>
              </a:endParaRPr>
            </a:p>
            <a:p>
              <a:pPr marL="457200" indent="-457200">
                <a:buFont typeface="Wingdings"/>
                <a:buChar char="ð"/>
              </a:pPr>
              <a:endParaRPr lang="fr-CA"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343662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6336983"/>
            <a:chOff x="878034" y="650240"/>
            <a:chExt cx="8229600" cy="6336983"/>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6063198"/>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Le </a:t>
              </a:r>
              <a:r>
                <a:rPr lang="en-US" sz="2800" b="1" dirty="0" err="1" smtClean="0">
                  <a:solidFill>
                    <a:schemeClr val="tx1">
                      <a:lumMod val="85000"/>
                      <a:lumOff val="15000"/>
                    </a:schemeClr>
                  </a:solidFill>
                  <a:sym typeface="Wingdings"/>
                </a:rPr>
                <a:t>guichet</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une</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seule</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porte</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d’entrée</a:t>
              </a:r>
              <a:endParaRPr lang="en-US" sz="2800" b="1" dirty="0" smtClean="0">
                <a:solidFill>
                  <a:schemeClr val="tx1">
                    <a:lumMod val="85000"/>
                    <a:lumOff val="15000"/>
                  </a:schemeClr>
                </a:solidFill>
                <a:sym typeface="Wingdings"/>
              </a:endParaRPr>
            </a:p>
            <a:p>
              <a:r>
                <a:rPr lang="fr-CA" sz="2400" dirty="0" smtClean="0">
                  <a:solidFill>
                    <a:schemeClr val="tx1">
                      <a:lumMod val="85000"/>
                      <a:lumOff val="15000"/>
                    </a:schemeClr>
                  </a:solidFill>
                  <a:sym typeface="Wingdings"/>
                </a:rPr>
                <a:t> C’est </a:t>
              </a:r>
              <a:r>
                <a:rPr lang="fr-CA" sz="2400" dirty="0">
                  <a:solidFill>
                    <a:schemeClr val="tx1">
                      <a:lumMod val="85000"/>
                      <a:lumOff val="15000"/>
                    </a:schemeClr>
                  </a:solidFill>
                  <a:sym typeface="Wingdings"/>
                </a:rPr>
                <a:t>quoi:</a:t>
              </a:r>
            </a:p>
            <a:p>
              <a:r>
                <a:rPr lang="fr-CA" sz="2400" dirty="0" smtClean="0">
                  <a:solidFill>
                    <a:schemeClr val="tx1">
                      <a:lumMod val="85000"/>
                      <a:lumOff val="15000"/>
                    </a:schemeClr>
                  </a:solidFill>
                  <a:sym typeface="Wingdings"/>
                </a:rPr>
                <a:t>	 Évaluation</a:t>
              </a:r>
              <a:r>
                <a:rPr lang="fr-CA" sz="2400" dirty="0">
                  <a:solidFill>
                    <a:schemeClr val="tx1">
                      <a:lumMod val="85000"/>
                      <a:lumOff val="15000"/>
                    </a:schemeClr>
                  </a:solidFill>
                  <a:sym typeface="Wingdings"/>
                </a:rPr>
                <a:t>/ intervention terminale </a:t>
              </a:r>
            </a:p>
            <a:p>
              <a:r>
                <a:rPr lang="fr-CA" sz="2400" dirty="0" smtClean="0">
                  <a:solidFill>
                    <a:schemeClr val="tx1">
                      <a:lumMod val="85000"/>
                      <a:lumOff val="15000"/>
                    </a:schemeClr>
                  </a:solidFill>
                  <a:sym typeface="Wingdings"/>
                </a:rPr>
                <a:t>	 Utilisation </a:t>
              </a:r>
              <a:r>
                <a:rPr lang="fr-CA" sz="2400" dirty="0">
                  <a:solidFill>
                    <a:schemeClr val="tx1">
                      <a:lumMod val="85000"/>
                      <a:lumOff val="15000"/>
                    </a:schemeClr>
                  </a:solidFill>
                  <a:sym typeface="Wingdings"/>
                </a:rPr>
                <a:t>des outils reconnus </a:t>
              </a:r>
            </a:p>
            <a:p>
              <a:r>
                <a:rPr lang="fr-CA" sz="2400" dirty="0" smtClean="0">
                  <a:solidFill>
                    <a:schemeClr val="tx1">
                      <a:lumMod val="85000"/>
                      <a:lumOff val="15000"/>
                    </a:schemeClr>
                  </a:solidFill>
                  <a:sym typeface="Wingdings"/>
                </a:rPr>
                <a:t>	 Évaluation </a:t>
              </a:r>
              <a:r>
                <a:rPr lang="fr-CA" sz="2400" dirty="0">
                  <a:solidFill>
                    <a:schemeClr val="tx1">
                      <a:lumMod val="85000"/>
                      <a:lumOff val="15000"/>
                    </a:schemeClr>
                  </a:solidFill>
                  <a:sym typeface="Wingdings"/>
                </a:rPr>
                <a:t>de la motivation au bureau ou à </a:t>
              </a:r>
              <a:r>
                <a:rPr lang="fr-CA" sz="2400" dirty="0" smtClean="0">
                  <a:solidFill>
                    <a:schemeClr val="tx1">
                      <a:lumMod val="85000"/>
                      <a:lumOff val="15000"/>
                    </a:schemeClr>
                  </a:solidFill>
                  <a:sym typeface="Wingdings"/>
                </a:rPr>
                <a:t>	     domicile</a:t>
              </a:r>
              <a:endParaRPr lang="fr-CA" sz="2400" dirty="0">
                <a:solidFill>
                  <a:schemeClr val="tx1">
                    <a:lumMod val="85000"/>
                    <a:lumOff val="15000"/>
                  </a:schemeClr>
                </a:solidFill>
                <a:sym typeface="Wingdings"/>
              </a:endParaRPr>
            </a:p>
            <a:p>
              <a:r>
                <a:rPr lang="fr-CA" sz="2400" dirty="0" smtClean="0">
                  <a:solidFill>
                    <a:schemeClr val="tx1">
                      <a:lumMod val="85000"/>
                      <a:lumOff val="15000"/>
                    </a:schemeClr>
                  </a:solidFill>
                  <a:sym typeface="Wingdings"/>
                </a:rPr>
                <a:t>	 Mise </a:t>
              </a:r>
              <a:r>
                <a:rPr lang="fr-CA" sz="2400" dirty="0">
                  <a:solidFill>
                    <a:schemeClr val="tx1">
                      <a:lumMod val="85000"/>
                      <a:lumOff val="15000"/>
                    </a:schemeClr>
                  </a:solidFill>
                  <a:sym typeface="Wingdings"/>
                </a:rPr>
                <a:t>en place des soins par étapes </a:t>
              </a:r>
            </a:p>
            <a:p>
              <a:r>
                <a:rPr lang="fr-CA" sz="2400" dirty="0" smtClean="0">
                  <a:solidFill>
                    <a:schemeClr val="tx1">
                      <a:lumMod val="85000"/>
                      <a:lumOff val="15000"/>
                    </a:schemeClr>
                  </a:solidFill>
                  <a:sym typeface="Wingdings"/>
                </a:rPr>
                <a:t>	 Soutien </a:t>
              </a:r>
              <a:r>
                <a:rPr lang="fr-CA" sz="2400" dirty="0">
                  <a:solidFill>
                    <a:schemeClr val="tx1">
                      <a:lumMod val="85000"/>
                      <a:lumOff val="15000"/>
                    </a:schemeClr>
                  </a:solidFill>
                  <a:sym typeface="Wingdings"/>
                </a:rPr>
                <a:t>à l’autogestion</a:t>
              </a:r>
            </a:p>
            <a:p>
              <a:r>
                <a:rPr lang="fr-CA" sz="2400" dirty="0" smtClean="0">
                  <a:solidFill>
                    <a:schemeClr val="tx1">
                      <a:lumMod val="85000"/>
                      <a:lumOff val="15000"/>
                    </a:schemeClr>
                  </a:solidFill>
                  <a:sym typeface="Wingdings"/>
                </a:rPr>
                <a:t>	 Soutien </a:t>
              </a:r>
              <a:r>
                <a:rPr lang="fr-CA" sz="2400" dirty="0">
                  <a:solidFill>
                    <a:schemeClr val="tx1">
                      <a:lumMod val="85000"/>
                      <a:lumOff val="15000"/>
                    </a:schemeClr>
                  </a:solidFill>
                  <a:sym typeface="Wingdings"/>
                </a:rPr>
                <a:t>la clientèle en liste d’attente  </a:t>
              </a:r>
            </a:p>
            <a:p>
              <a:r>
                <a:rPr lang="fr-CA" sz="2400" dirty="0" smtClean="0">
                  <a:solidFill>
                    <a:schemeClr val="tx1">
                      <a:lumMod val="85000"/>
                      <a:lumOff val="15000"/>
                    </a:schemeClr>
                  </a:solidFill>
                  <a:sym typeface="Wingdings"/>
                </a:rPr>
                <a:t>	 Évaluation </a:t>
              </a:r>
              <a:r>
                <a:rPr lang="fr-CA" sz="2400" dirty="0">
                  <a:solidFill>
                    <a:schemeClr val="tx1">
                      <a:lumMod val="85000"/>
                      <a:lumOff val="15000"/>
                    </a:schemeClr>
                  </a:solidFill>
                  <a:sym typeface="Wingdings"/>
                </a:rPr>
                <a:t>des besoins  des proches </a:t>
              </a:r>
            </a:p>
            <a:p>
              <a:r>
                <a:rPr lang="fr-CA" sz="2400" dirty="0" smtClean="0">
                  <a:solidFill>
                    <a:schemeClr val="tx1">
                      <a:lumMod val="85000"/>
                      <a:lumOff val="15000"/>
                    </a:schemeClr>
                  </a:solidFill>
                  <a:sym typeface="Wingdings"/>
                </a:rPr>
                <a:t>	 Rôle </a:t>
              </a:r>
              <a:r>
                <a:rPr lang="fr-CA" sz="2400" dirty="0">
                  <a:solidFill>
                    <a:schemeClr val="tx1">
                      <a:lumMod val="85000"/>
                      <a:lumOff val="15000"/>
                    </a:schemeClr>
                  </a:solidFill>
                  <a:sym typeface="Wingdings"/>
                </a:rPr>
                <a:t>de liaison avec le réseau local</a:t>
              </a:r>
            </a:p>
            <a:p>
              <a:endParaRPr lang="en-US"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294334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7506534"/>
            <a:chOff x="878034" y="650240"/>
            <a:chExt cx="8229600" cy="7506534"/>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7232749"/>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Un </a:t>
              </a:r>
              <a:r>
                <a:rPr lang="en-US" sz="2800" b="1" dirty="0" err="1" smtClean="0">
                  <a:solidFill>
                    <a:schemeClr val="tx1">
                      <a:lumMod val="85000"/>
                      <a:lumOff val="15000"/>
                    </a:schemeClr>
                  </a:solidFill>
                  <a:sym typeface="Wingdings"/>
                </a:rPr>
                <a:t>guichet</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efficent</a:t>
              </a:r>
              <a:r>
                <a:rPr lang="en-US" sz="2800" b="1" dirty="0" smtClean="0">
                  <a:solidFill>
                    <a:schemeClr val="tx1">
                      <a:lumMod val="85000"/>
                      <a:lumOff val="15000"/>
                    </a:schemeClr>
                  </a:solidFill>
                  <a:sym typeface="Wingdings"/>
                </a:rPr>
                <a:t>, c’est:</a:t>
              </a:r>
            </a:p>
            <a:p>
              <a:r>
                <a:rPr lang="en-US" sz="2400" dirty="0">
                  <a:solidFill>
                    <a:schemeClr val="tx1">
                      <a:lumMod val="85000"/>
                      <a:lumOff val="15000"/>
                    </a:schemeClr>
                  </a:solidFill>
                  <a:sym typeface="Wingdings"/>
                </a:rPr>
                <a:t> </a:t>
              </a:r>
              <a:endParaRPr lang="en-US" sz="2400" dirty="0" smtClean="0">
                <a:solidFill>
                  <a:schemeClr val="tx1">
                    <a:lumMod val="85000"/>
                    <a:lumOff val="15000"/>
                  </a:schemeClr>
                </a:solidFill>
                <a:sym typeface="Wingdings"/>
              </a:endParaRPr>
            </a:p>
            <a:p>
              <a:r>
                <a:rPr lang="en-US" sz="2400" dirty="0" smtClean="0">
                  <a:solidFill>
                    <a:schemeClr val="tx1">
                      <a:lumMod val="85000"/>
                      <a:lumOff val="15000"/>
                    </a:schemeClr>
                  </a:solidFill>
                  <a:sym typeface="Wingdings"/>
                </a:rPr>
                <a:t> </a:t>
              </a:r>
              <a:r>
                <a:rPr lang="fr-CA" sz="2400" dirty="0" smtClean="0">
                  <a:solidFill>
                    <a:schemeClr val="tx1">
                      <a:lumMod val="85000"/>
                      <a:lumOff val="15000"/>
                    </a:schemeClr>
                  </a:solidFill>
                  <a:sym typeface="Wingdings"/>
                </a:rPr>
                <a:t>% </a:t>
              </a:r>
              <a:r>
                <a:rPr lang="fr-CA" sz="2400" dirty="0">
                  <a:solidFill>
                    <a:schemeClr val="tx1">
                      <a:lumMod val="85000"/>
                      <a:lumOff val="15000"/>
                    </a:schemeClr>
                  </a:solidFill>
                  <a:sym typeface="Wingdings"/>
                </a:rPr>
                <a:t>de clients avec épisode de services fermé au GASMA</a:t>
              </a:r>
            </a:p>
            <a:p>
              <a:r>
                <a:rPr lang="fr-CA" sz="2400" dirty="0" smtClean="0">
                  <a:solidFill>
                    <a:schemeClr val="tx1">
                      <a:lumMod val="85000"/>
                      <a:lumOff val="15000"/>
                    </a:schemeClr>
                  </a:solidFill>
                  <a:sym typeface="Wingdings"/>
                </a:rPr>
                <a:t> % </a:t>
              </a:r>
              <a:r>
                <a:rPr lang="fr-CA" sz="2400" dirty="0">
                  <a:solidFill>
                    <a:schemeClr val="tx1">
                      <a:lumMod val="85000"/>
                      <a:lumOff val="15000"/>
                    </a:schemeClr>
                  </a:solidFill>
                  <a:sym typeface="Wingdings"/>
                </a:rPr>
                <a:t>de clients  orientés pour un suivi de faible d’intensité (groupe)</a:t>
              </a:r>
            </a:p>
            <a:p>
              <a:r>
                <a:rPr lang="fr-CA" sz="2400" dirty="0" smtClean="0">
                  <a:solidFill>
                    <a:schemeClr val="tx1">
                      <a:lumMod val="85000"/>
                      <a:lumOff val="15000"/>
                    </a:schemeClr>
                  </a:solidFill>
                  <a:sym typeface="Wingdings"/>
                </a:rPr>
                <a:t> % </a:t>
              </a:r>
              <a:r>
                <a:rPr lang="fr-CA" sz="2400" dirty="0">
                  <a:solidFill>
                    <a:schemeClr val="tx1">
                      <a:lumMod val="85000"/>
                      <a:lumOff val="15000"/>
                    </a:schemeClr>
                  </a:solidFill>
                  <a:sym typeface="Wingdings"/>
                </a:rPr>
                <a:t>de clients orientés pour un suivi individuel</a:t>
              </a:r>
            </a:p>
            <a:p>
              <a:r>
                <a:rPr lang="fr-CA" sz="2400" dirty="0" smtClean="0">
                  <a:solidFill>
                    <a:schemeClr val="tx1">
                      <a:lumMod val="85000"/>
                      <a:lumOff val="15000"/>
                    </a:schemeClr>
                  </a:solidFill>
                  <a:sym typeface="Wingdings"/>
                </a:rPr>
                <a:t> % </a:t>
              </a:r>
              <a:r>
                <a:rPr lang="fr-CA" sz="2400" dirty="0">
                  <a:solidFill>
                    <a:schemeClr val="tx1">
                      <a:lumMod val="85000"/>
                      <a:lumOff val="15000"/>
                    </a:schemeClr>
                  </a:solidFill>
                  <a:sym typeface="Wingdings"/>
                </a:rPr>
                <a:t>de clients référés aux </a:t>
              </a:r>
              <a:r>
                <a:rPr lang="fr-CA" sz="2400" dirty="0" smtClean="0">
                  <a:solidFill>
                    <a:schemeClr val="tx1">
                      <a:lumMod val="85000"/>
                      <a:lumOff val="15000"/>
                    </a:schemeClr>
                  </a:solidFill>
                  <a:sym typeface="Wingdings"/>
                </a:rPr>
                <a:t>partenaires(organismes </a:t>
              </a:r>
              <a:r>
                <a:rPr lang="fr-CA" sz="2400" dirty="0">
                  <a:solidFill>
                    <a:schemeClr val="tx1">
                      <a:lumMod val="85000"/>
                      <a:lumOff val="15000"/>
                    </a:schemeClr>
                  </a:solidFill>
                  <a:sym typeface="Wingdings"/>
                </a:rPr>
                <a:t>communautaires)</a:t>
              </a:r>
            </a:p>
            <a:p>
              <a:r>
                <a:rPr lang="fr-CA" sz="2400" dirty="0" smtClean="0">
                  <a:solidFill>
                    <a:schemeClr val="tx1">
                      <a:lumMod val="85000"/>
                      <a:lumOff val="15000"/>
                    </a:schemeClr>
                  </a:solidFill>
                  <a:sym typeface="Wingdings"/>
                </a:rPr>
                <a:t> % </a:t>
              </a:r>
              <a:r>
                <a:rPr lang="fr-CA" sz="2400" dirty="0">
                  <a:solidFill>
                    <a:schemeClr val="tx1">
                      <a:lumMod val="85000"/>
                      <a:lumOff val="15000"/>
                    </a:schemeClr>
                  </a:solidFill>
                  <a:sym typeface="Wingdings"/>
                </a:rPr>
                <a:t>de clients référés en </a:t>
              </a:r>
              <a:r>
                <a:rPr lang="fr-CA" sz="2400" dirty="0" smtClean="0">
                  <a:solidFill>
                    <a:schemeClr val="tx1">
                      <a:lumMod val="85000"/>
                      <a:lumOff val="15000"/>
                    </a:schemeClr>
                  </a:solidFill>
                  <a:sym typeface="Wingdings"/>
                </a:rPr>
                <a:t>2e </a:t>
              </a:r>
              <a:r>
                <a:rPr lang="fr-CA" sz="2400" dirty="0">
                  <a:solidFill>
                    <a:schemeClr val="tx1">
                      <a:lumMod val="85000"/>
                      <a:lumOff val="15000"/>
                    </a:schemeClr>
                  </a:solidFill>
                  <a:sym typeface="Wingdings"/>
                </a:rPr>
                <a:t>ligne </a:t>
              </a:r>
            </a:p>
            <a:p>
              <a:pPr marL="342900" indent="-342900">
                <a:buFont typeface="Wingdings"/>
                <a:buChar char="ð"/>
              </a:pPr>
              <a:r>
                <a:rPr lang="fr-CA" sz="2400" dirty="0" smtClean="0">
                  <a:solidFill>
                    <a:schemeClr val="tx1">
                      <a:lumMod val="85000"/>
                      <a:lumOff val="15000"/>
                    </a:schemeClr>
                  </a:solidFill>
                  <a:sym typeface="Wingdings"/>
                </a:rPr>
                <a:t>% </a:t>
              </a:r>
              <a:r>
                <a:rPr lang="fr-CA" sz="2400" dirty="0">
                  <a:solidFill>
                    <a:schemeClr val="tx1">
                      <a:lumMod val="85000"/>
                      <a:lumOff val="15000"/>
                    </a:schemeClr>
                  </a:solidFill>
                  <a:sym typeface="Wingdings"/>
                </a:rPr>
                <a:t>de clients référés en suivi individuel et </a:t>
              </a:r>
              <a:r>
                <a:rPr lang="fr-CA" sz="2400" dirty="0" smtClean="0">
                  <a:solidFill>
                    <a:schemeClr val="tx1">
                      <a:lumMod val="85000"/>
                      <a:lumOff val="15000"/>
                    </a:schemeClr>
                  </a:solidFill>
                  <a:sym typeface="Wingdings"/>
                </a:rPr>
                <a:t>fermé </a:t>
              </a:r>
            </a:p>
            <a:p>
              <a:r>
                <a:rPr lang="fr-CA" sz="2400" dirty="0" smtClean="0">
                  <a:solidFill>
                    <a:schemeClr val="tx1">
                      <a:lumMod val="85000"/>
                      <a:lumOff val="15000"/>
                    </a:schemeClr>
                  </a:solidFill>
                  <a:sym typeface="Wingdings"/>
                </a:rPr>
                <a:t>(2 </a:t>
              </a:r>
              <a:r>
                <a:rPr lang="fr-CA" sz="2400" dirty="0">
                  <a:solidFill>
                    <a:schemeClr val="tx1">
                      <a:lumMod val="85000"/>
                      <a:lumOff val="15000"/>
                    </a:schemeClr>
                  </a:solidFill>
                  <a:sym typeface="Wingdings"/>
                </a:rPr>
                <a:t>inter et moins)</a:t>
              </a:r>
            </a:p>
            <a:p>
              <a:r>
                <a:rPr lang="fr-CA" sz="2400" dirty="0" smtClean="0">
                  <a:solidFill>
                    <a:schemeClr val="tx1">
                      <a:lumMod val="85000"/>
                      <a:lumOff val="15000"/>
                    </a:schemeClr>
                  </a:solidFill>
                  <a:sym typeface="Wingdings"/>
                </a:rPr>
                <a:t> Ratio </a:t>
              </a:r>
              <a:r>
                <a:rPr lang="fr-CA" sz="2400" dirty="0">
                  <a:solidFill>
                    <a:schemeClr val="tx1">
                      <a:lumMod val="85000"/>
                      <a:lumOff val="15000"/>
                    </a:schemeClr>
                  </a:solidFill>
                  <a:sym typeface="Wingdings"/>
                </a:rPr>
                <a:t>nombre d’intervenants / nombre de demandes </a:t>
              </a:r>
            </a:p>
            <a:p>
              <a:endParaRPr lang="fr-CA" sz="2800" b="1" dirty="0">
                <a:solidFill>
                  <a:schemeClr val="tx1">
                    <a:lumMod val="85000"/>
                    <a:lumOff val="15000"/>
                  </a:schemeClr>
                </a:solidFill>
                <a:sym typeface="Wingdings"/>
              </a:endParaRPr>
            </a:p>
            <a:p>
              <a:pPr marL="457200" indent="-457200">
                <a:buFont typeface="Wingdings"/>
                <a:buChar char="ð"/>
              </a:pPr>
              <a:endParaRPr lang="fr-CA"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1707569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7198758"/>
            <a:chOff x="878034" y="650240"/>
            <a:chExt cx="8229600" cy="7198758"/>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6924973"/>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Un </a:t>
              </a:r>
              <a:r>
                <a:rPr lang="en-US" sz="2800" b="1" dirty="0" err="1" smtClean="0">
                  <a:solidFill>
                    <a:schemeClr val="tx1">
                      <a:lumMod val="85000"/>
                      <a:lumOff val="15000"/>
                    </a:schemeClr>
                  </a:solidFill>
                  <a:sym typeface="Wingdings"/>
                </a:rPr>
                <a:t>guichet</a:t>
              </a:r>
              <a:r>
                <a:rPr lang="en-US" sz="2800" b="1" dirty="0" smtClean="0">
                  <a:solidFill>
                    <a:schemeClr val="tx1">
                      <a:lumMod val="85000"/>
                      <a:lumOff val="15000"/>
                    </a:schemeClr>
                  </a:solidFill>
                  <a:sym typeface="Wingdings"/>
                </a:rPr>
                <a:t>, c’est : </a:t>
              </a:r>
            </a:p>
            <a:p>
              <a:r>
                <a:rPr lang="en-US" sz="2800" dirty="0" smtClean="0">
                  <a:solidFill>
                    <a:schemeClr val="tx1">
                      <a:lumMod val="85000"/>
                      <a:lumOff val="15000"/>
                    </a:schemeClr>
                  </a:solidFill>
                  <a:sym typeface="Wingdings"/>
                </a:rPr>
                <a:t>(</a:t>
              </a:r>
              <a:r>
                <a:rPr lang="en-US" sz="2800" dirty="0" err="1" smtClean="0">
                  <a:solidFill>
                    <a:schemeClr val="tx1">
                      <a:lumMod val="85000"/>
                      <a:lumOff val="15000"/>
                    </a:schemeClr>
                  </a:solidFill>
                  <a:sym typeface="Wingdings"/>
                </a:rPr>
                <a:t>voici</a:t>
              </a:r>
              <a:r>
                <a:rPr lang="en-US" sz="2800" dirty="0" smtClean="0">
                  <a:solidFill>
                    <a:schemeClr val="tx1">
                      <a:lumMod val="85000"/>
                      <a:lumOff val="15000"/>
                    </a:schemeClr>
                  </a:solidFill>
                  <a:sym typeface="Wingdings"/>
                </a:rPr>
                <a:t> un </a:t>
              </a:r>
              <a:r>
                <a:rPr lang="en-US" sz="2800" dirty="0" err="1" smtClean="0">
                  <a:solidFill>
                    <a:schemeClr val="tx1">
                      <a:lumMod val="85000"/>
                      <a:lumOff val="15000"/>
                    </a:schemeClr>
                  </a:solidFill>
                  <a:sym typeface="Wingdings"/>
                </a:rPr>
                <a:t>exemple</a:t>
              </a:r>
              <a:r>
                <a:rPr lang="en-US" sz="2800" dirty="0" smtClean="0">
                  <a:solidFill>
                    <a:schemeClr val="tx1">
                      <a:lumMod val="85000"/>
                      <a:lumOff val="15000"/>
                    </a:schemeClr>
                  </a:solidFill>
                  <a:sym typeface="Wingdings"/>
                </a:rPr>
                <a:t>...)</a:t>
              </a:r>
            </a:p>
            <a:p>
              <a:endParaRPr lang="en-US" sz="2800" dirty="0">
                <a:solidFill>
                  <a:schemeClr val="tx1">
                    <a:lumMod val="85000"/>
                    <a:lumOff val="15000"/>
                  </a:schemeClr>
                </a:solidFill>
                <a:sym typeface="Wingdings"/>
              </a:endParaRPr>
            </a:p>
            <a:p>
              <a:pPr marL="342900" indent="-342900">
                <a:buFont typeface="Wingdings"/>
                <a:buChar char="F"/>
              </a:pPr>
              <a:r>
                <a:rPr lang="fr-CA" sz="2400" dirty="0" smtClean="0">
                  <a:solidFill>
                    <a:schemeClr val="tx1">
                      <a:lumMod val="85000"/>
                      <a:lumOff val="15000"/>
                    </a:schemeClr>
                  </a:solidFill>
                  <a:sym typeface="Wingdings"/>
                </a:rPr>
                <a:t>Un </a:t>
              </a:r>
              <a:r>
                <a:rPr lang="fr-CA" sz="2400" dirty="0">
                  <a:solidFill>
                    <a:schemeClr val="tx1">
                      <a:lumMod val="85000"/>
                      <a:lumOff val="15000"/>
                    </a:schemeClr>
                  </a:solidFill>
                  <a:sym typeface="Wingdings"/>
                </a:rPr>
                <a:t>intervenant par 400 demandes </a:t>
              </a:r>
              <a:endParaRPr lang="fr-CA" sz="2400" dirty="0" smtClean="0">
                <a:solidFill>
                  <a:schemeClr val="tx1">
                    <a:lumMod val="85000"/>
                    <a:lumOff val="15000"/>
                  </a:schemeClr>
                </a:solidFill>
                <a:sym typeface="Wingdings"/>
              </a:endParaRPr>
            </a:p>
            <a:p>
              <a:pPr marL="342900" indent="-342900">
                <a:buFont typeface="Wingdings"/>
                <a:buChar char="F"/>
              </a:pPr>
              <a:r>
                <a:rPr lang="fr-CA" sz="2400" dirty="0" smtClean="0">
                  <a:solidFill>
                    <a:schemeClr val="tx1">
                      <a:lumMod val="85000"/>
                      <a:lumOff val="15000"/>
                    </a:schemeClr>
                  </a:solidFill>
                  <a:sym typeface="Wingdings"/>
                </a:rPr>
                <a:t>10</a:t>
              </a:r>
              <a:r>
                <a:rPr lang="fr-CA" sz="2400" dirty="0">
                  <a:solidFill>
                    <a:schemeClr val="tx1">
                      <a:lumMod val="85000"/>
                      <a:lumOff val="15000"/>
                    </a:schemeClr>
                  </a:solidFill>
                  <a:sym typeface="Wingdings"/>
                </a:rPr>
                <a:t>% des clients refuseront les services </a:t>
              </a:r>
              <a:r>
                <a:rPr lang="fr-CA" sz="2400" dirty="0" smtClean="0">
                  <a:solidFill>
                    <a:schemeClr val="tx1">
                      <a:lumMod val="85000"/>
                      <a:lumOff val="15000"/>
                    </a:schemeClr>
                  </a:solidFill>
                  <a:sym typeface="Wingdings"/>
                </a:rPr>
                <a:t>biopsychosociaux</a:t>
              </a:r>
            </a:p>
            <a:p>
              <a:pPr marL="342900" indent="-342900">
                <a:buFont typeface="Wingdings"/>
                <a:buChar char="F"/>
              </a:pPr>
              <a:r>
                <a:rPr lang="fr-CA" sz="2400" dirty="0" smtClean="0">
                  <a:solidFill>
                    <a:schemeClr val="tx1">
                      <a:lumMod val="85000"/>
                      <a:lumOff val="15000"/>
                    </a:schemeClr>
                  </a:solidFill>
                  <a:sym typeface="Wingdings"/>
                </a:rPr>
                <a:t>Pour 20</a:t>
              </a:r>
              <a:r>
                <a:rPr lang="fr-CA" sz="2400" dirty="0">
                  <a:solidFill>
                    <a:schemeClr val="tx1">
                      <a:lumMod val="85000"/>
                      <a:lumOff val="15000"/>
                    </a:schemeClr>
                  </a:solidFill>
                  <a:sym typeface="Wingdings"/>
                </a:rPr>
                <a:t>% de ces </a:t>
              </a:r>
              <a:r>
                <a:rPr lang="fr-CA" sz="2400" dirty="0" smtClean="0">
                  <a:solidFill>
                    <a:schemeClr val="tx1">
                      <a:lumMod val="85000"/>
                      <a:lumOff val="15000"/>
                    </a:schemeClr>
                  </a:solidFill>
                  <a:sym typeface="Wingdings"/>
                </a:rPr>
                <a:t>demandes, </a:t>
              </a:r>
              <a:r>
                <a:rPr lang="fr-CA" sz="2400" dirty="0">
                  <a:solidFill>
                    <a:schemeClr val="tx1">
                      <a:lumMod val="85000"/>
                      <a:lumOff val="15000"/>
                    </a:schemeClr>
                  </a:solidFill>
                  <a:sym typeface="Wingdings"/>
                </a:rPr>
                <a:t>l’épisode sera fermé au </a:t>
              </a:r>
              <a:r>
                <a:rPr lang="fr-CA" sz="2400" dirty="0" smtClean="0">
                  <a:solidFill>
                    <a:schemeClr val="tx1">
                      <a:lumMod val="85000"/>
                      <a:lumOff val="15000"/>
                    </a:schemeClr>
                  </a:solidFill>
                  <a:sym typeface="Wingdings"/>
                </a:rPr>
                <a:t>GASM</a:t>
              </a:r>
            </a:p>
            <a:p>
              <a:pPr marL="342900" indent="-342900">
                <a:buFont typeface="Wingdings"/>
                <a:buChar char="F"/>
              </a:pPr>
              <a:r>
                <a:rPr lang="fr-CA" sz="2400" dirty="0" smtClean="0">
                  <a:solidFill>
                    <a:schemeClr val="tx1">
                      <a:lumMod val="85000"/>
                      <a:lumOff val="15000"/>
                    </a:schemeClr>
                  </a:solidFill>
                  <a:sym typeface="Wingdings"/>
                </a:rPr>
                <a:t>15</a:t>
              </a:r>
              <a:r>
                <a:rPr lang="fr-CA" sz="2400" dirty="0">
                  <a:solidFill>
                    <a:schemeClr val="tx1">
                      <a:lumMod val="85000"/>
                      <a:lumOff val="15000"/>
                    </a:schemeClr>
                  </a:solidFill>
                  <a:sym typeface="Wingdings"/>
                </a:rPr>
                <a:t>% des demandes orientées vers un soutien à l’autogestion des </a:t>
              </a:r>
              <a:r>
                <a:rPr lang="fr-CA" sz="2400" dirty="0" smtClean="0">
                  <a:solidFill>
                    <a:schemeClr val="tx1">
                      <a:lumMod val="85000"/>
                      <a:lumOff val="15000"/>
                    </a:schemeClr>
                  </a:solidFill>
                  <a:sym typeface="Wingdings"/>
                </a:rPr>
                <a:t>soins</a:t>
              </a:r>
            </a:p>
            <a:p>
              <a:pPr marL="342900" indent="-342900">
                <a:buFont typeface="Wingdings"/>
                <a:buChar char="F"/>
              </a:pPr>
              <a:r>
                <a:rPr lang="fr-CA" sz="2400" dirty="0" smtClean="0">
                  <a:solidFill>
                    <a:schemeClr val="tx1">
                      <a:lumMod val="85000"/>
                      <a:lumOff val="15000"/>
                    </a:schemeClr>
                  </a:solidFill>
                  <a:sym typeface="Wingdings"/>
                </a:rPr>
                <a:t>45 </a:t>
              </a:r>
              <a:r>
                <a:rPr lang="fr-CA" sz="2400" dirty="0">
                  <a:solidFill>
                    <a:schemeClr val="tx1">
                      <a:lumMod val="85000"/>
                      <a:lumOff val="15000"/>
                    </a:schemeClr>
                  </a:solidFill>
                  <a:sym typeface="Wingdings"/>
                </a:rPr>
                <a:t>% des demandes pour un suivi </a:t>
              </a:r>
              <a:r>
                <a:rPr lang="fr-CA" sz="2400" dirty="0" smtClean="0">
                  <a:solidFill>
                    <a:schemeClr val="tx1">
                      <a:lumMod val="85000"/>
                      <a:lumOff val="15000"/>
                    </a:schemeClr>
                  </a:solidFill>
                  <a:sym typeface="Wingdings"/>
                </a:rPr>
                <a:t>individuel</a:t>
              </a:r>
            </a:p>
            <a:p>
              <a:pPr marL="342900" indent="-342900">
                <a:buFont typeface="Wingdings"/>
                <a:buChar char="F"/>
              </a:pPr>
              <a:r>
                <a:rPr lang="fr-CA" sz="2400" dirty="0" smtClean="0">
                  <a:solidFill>
                    <a:schemeClr val="tx1">
                      <a:lumMod val="85000"/>
                      <a:lumOff val="15000"/>
                    </a:schemeClr>
                  </a:solidFill>
                  <a:sym typeface="Wingdings"/>
                </a:rPr>
                <a:t>10</a:t>
              </a:r>
              <a:r>
                <a:rPr lang="fr-CA" sz="2400" dirty="0">
                  <a:solidFill>
                    <a:schemeClr val="tx1">
                      <a:lumMod val="85000"/>
                      <a:lumOff val="15000"/>
                    </a:schemeClr>
                  </a:solidFill>
                  <a:sym typeface="Wingdings"/>
                </a:rPr>
                <a:t>% pour un suivi en </a:t>
              </a:r>
              <a:r>
                <a:rPr lang="fr-CA" sz="2400" dirty="0" smtClean="0">
                  <a:solidFill>
                    <a:schemeClr val="tx1">
                      <a:lumMod val="85000"/>
                      <a:lumOff val="15000"/>
                    </a:schemeClr>
                  </a:solidFill>
                  <a:sym typeface="Wingdings"/>
                </a:rPr>
                <a:t>2e </a:t>
              </a:r>
              <a:r>
                <a:rPr lang="fr-CA" sz="2400" dirty="0">
                  <a:solidFill>
                    <a:schemeClr val="tx1">
                      <a:lumMod val="85000"/>
                      <a:lumOff val="15000"/>
                    </a:schemeClr>
                  </a:solidFill>
                  <a:sym typeface="Wingdings"/>
                </a:rPr>
                <a:t>ligne </a:t>
              </a:r>
            </a:p>
            <a:p>
              <a:endParaRPr lang="fr-CA" sz="2400" dirty="0">
                <a:solidFill>
                  <a:schemeClr val="tx1">
                    <a:lumMod val="85000"/>
                    <a:lumOff val="15000"/>
                  </a:schemeClr>
                </a:solidFill>
                <a:sym typeface="Wingdings"/>
              </a:endParaRPr>
            </a:p>
            <a:p>
              <a:endParaRPr lang="en-US"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579860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7260313"/>
            <a:chOff x="878034" y="650240"/>
            <a:chExt cx="8229600" cy="7260313"/>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6986528"/>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Un </a:t>
              </a:r>
              <a:r>
                <a:rPr lang="en-US" sz="2800" b="1" dirty="0" err="1" smtClean="0">
                  <a:solidFill>
                    <a:schemeClr val="tx1">
                      <a:lumMod val="85000"/>
                      <a:lumOff val="15000"/>
                    </a:schemeClr>
                  </a:solidFill>
                  <a:sym typeface="Wingdings"/>
                </a:rPr>
                <a:t>suivi</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biopsychosocial</a:t>
              </a:r>
              <a:endParaRPr lang="en-US" sz="2800" b="1" dirty="0" smtClean="0">
                <a:solidFill>
                  <a:schemeClr val="tx1">
                    <a:lumMod val="85000"/>
                    <a:lumOff val="15000"/>
                  </a:schemeClr>
                </a:solidFill>
                <a:sym typeface="Wingdings"/>
              </a:endParaRPr>
            </a:p>
            <a:p>
              <a:endParaRPr lang="en-US" sz="2800" dirty="0">
                <a:solidFill>
                  <a:schemeClr val="tx1">
                    <a:lumMod val="85000"/>
                    <a:lumOff val="15000"/>
                  </a:schemeClr>
                </a:solidFill>
                <a:sym typeface="Wingdings"/>
              </a:endParaRPr>
            </a:p>
            <a:p>
              <a:r>
                <a:rPr lang="en-US" sz="2800" dirty="0" smtClean="0">
                  <a:solidFill>
                    <a:schemeClr val="tx1">
                      <a:lumMod val="85000"/>
                      <a:lumOff val="15000"/>
                    </a:schemeClr>
                  </a:solidFill>
                  <a:sym typeface="Wingdings"/>
                </a:rPr>
                <a:t>C’est quoi </a:t>
              </a:r>
              <a:r>
                <a:rPr lang="en-US" sz="2800" dirty="0" err="1" smtClean="0">
                  <a:solidFill>
                    <a:schemeClr val="tx1">
                      <a:lumMod val="85000"/>
                      <a:lumOff val="15000"/>
                    </a:schemeClr>
                  </a:solidFill>
                  <a:sym typeface="Wingdings"/>
                </a:rPr>
                <a:t>exactement</a:t>
              </a:r>
              <a:r>
                <a:rPr lang="en-US" sz="2800" dirty="0" smtClean="0">
                  <a:solidFill>
                    <a:schemeClr val="tx1">
                      <a:lumMod val="85000"/>
                      <a:lumOff val="15000"/>
                    </a:schemeClr>
                  </a:solidFill>
                  <a:sym typeface="Wingdings"/>
                </a:rPr>
                <a:t>?</a:t>
              </a:r>
            </a:p>
            <a:p>
              <a:pPr marL="342900" indent="-342900">
                <a:buFont typeface="Wingdings"/>
                <a:buChar char="þ"/>
              </a:pPr>
              <a:r>
                <a:rPr lang="fr-CA" sz="2400" dirty="0" smtClean="0">
                  <a:solidFill>
                    <a:schemeClr val="tx1">
                      <a:lumMod val="85000"/>
                      <a:lumOff val="15000"/>
                    </a:schemeClr>
                  </a:solidFill>
                  <a:sym typeface="Wingdings"/>
                </a:rPr>
                <a:t>Suivi </a:t>
              </a:r>
              <a:r>
                <a:rPr lang="fr-CA" sz="2400" dirty="0">
                  <a:solidFill>
                    <a:schemeClr val="tx1">
                      <a:lumMod val="85000"/>
                      <a:lumOff val="15000"/>
                    </a:schemeClr>
                  </a:solidFill>
                  <a:sym typeface="Wingdings"/>
                </a:rPr>
                <a:t>avec épisodes de services </a:t>
              </a:r>
              <a:r>
                <a:rPr lang="fr-CA" sz="2400" dirty="0" smtClean="0">
                  <a:solidFill>
                    <a:schemeClr val="tx1">
                      <a:lumMod val="85000"/>
                      <a:lumOff val="15000"/>
                    </a:schemeClr>
                  </a:solidFill>
                  <a:sym typeface="Wingdings"/>
                </a:rPr>
                <a:t>variés</a:t>
              </a:r>
            </a:p>
            <a:p>
              <a:pPr marL="342900" indent="-342900">
                <a:buFont typeface="Wingdings"/>
                <a:buChar char="þ"/>
              </a:pPr>
              <a:r>
                <a:rPr lang="fr-CA" sz="2400" dirty="0" smtClean="0">
                  <a:solidFill>
                    <a:schemeClr val="tx1">
                      <a:lumMod val="85000"/>
                      <a:lumOff val="15000"/>
                    </a:schemeClr>
                  </a:solidFill>
                  <a:sym typeface="Wingdings"/>
                </a:rPr>
                <a:t>Approche </a:t>
              </a:r>
              <a:r>
                <a:rPr lang="fr-CA" sz="2400" dirty="0">
                  <a:solidFill>
                    <a:schemeClr val="tx1">
                      <a:lumMod val="85000"/>
                      <a:lumOff val="15000"/>
                    </a:schemeClr>
                  </a:solidFill>
                  <a:sym typeface="Wingdings"/>
                </a:rPr>
                <a:t>préconisée à la </a:t>
              </a:r>
              <a:r>
                <a:rPr lang="fr-CA" sz="2400" dirty="0" smtClean="0">
                  <a:solidFill>
                    <a:schemeClr val="tx1">
                      <a:lumMod val="85000"/>
                      <a:lumOff val="15000"/>
                    </a:schemeClr>
                  </a:solidFill>
                  <a:sym typeface="Wingdings"/>
                </a:rPr>
                <a:t>1ère ligne</a:t>
              </a:r>
            </a:p>
            <a:p>
              <a:pPr marL="342900" indent="-342900">
                <a:buFont typeface="Wingdings"/>
                <a:buChar char="þ"/>
              </a:pPr>
              <a:r>
                <a:rPr lang="fr-CA" sz="2400" dirty="0" smtClean="0">
                  <a:solidFill>
                    <a:schemeClr val="tx1">
                      <a:lumMod val="85000"/>
                      <a:lumOff val="15000"/>
                    </a:schemeClr>
                  </a:solidFill>
                  <a:sym typeface="Wingdings"/>
                </a:rPr>
                <a:t>Soutien </a:t>
              </a:r>
              <a:r>
                <a:rPr lang="fr-CA" sz="2400" dirty="0">
                  <a:solidFill>
                    <a:schemeClr val="tx1">
                      <a:lumMod val="85000"/>
                      <a:lumOff val="15000"/>
                    </a:schemeClr>
                  </a:solidFill>
                  <a:sym typeface="Wingdings"/>
                </a:rPr>
                <a:t>et formation </a:t>
              </a:r>
              <a:r>
                <a:rPr lang="fr-CA" sz="2400" dirty="0" smtClean="0">
                  <a:solidFill>
                    <a:schemeClr val="tx1">
                      <a:lumMod val="85000"/>
                      <a:lumOff val="15000"/>
                    </a:schemeClr>
                  </a:solidFill>
                  <a:sym typeface="Wingdings"/>
                </a:rPr>
                <a:t>aux </a:t>
              </a:r>
              <a:r>
                <a:rPr lang="fr-CA" sz="2400" dirty="0">
                  <a:solidFill>
                    <a:schemeClr val="tx1">
                      <a:lumMod val="85000"/>
                      <a:lumOff val="15000"/>
                    </a:schemeClr>
                  </a:solidFill>
                  <a:sym typeface="Wingdings"/>
                </a:rPr>
                <a:t>équipes de CSSS, </a:t>
              </a:r>
              <a:r>
                <a:rPr lang="fr-CA" sz="2400" dirty="0" smtClean="0">
                  <a:solidFill>
                    <a:schemeClr val="tx1">
                      <a:lumMod val="85000"/>
                      <a:lumOff val="15000"/>
                    </a:schemeClr>
                  </a:solidFill>
                  <a:sym typeface="Wingdings"/>
                </a:rPr>
                <a:t>organismes communautaires, </a:t>
              </a:r>
              <a:r>
                <a:rPr lang="fr-CA" sz="2400" dirty="0">
                  <a:solidFill>
                    <a:schemeClr val="tx1">
                      <a:lumMod val="85000"/>
                      <a:lumOff val="15000"/>
                    </a:schemeClr>
                  </a:solidFill>
                  <a:sym typeface="Wingdings"/>
                </a:rPr>
                <a:t>cliniques médicales </a:t>
              </a:r>
              <a:endParaRPr lang="fr-CA" sz="2400" dirty="0" smtClean="0">
                <a:solidFill>
                  <a:schemeClr val="tx1">
                    <a:lumMod val="85000"/>
                    <a:lumOff val="15000"/>
                  </a:schemeClr>
                </a:solidFill>
                <a:sym typeface="Wingdings"/>
              </a:endParaRPr>
            </a:p>
            <a:p>
              <a:pPr marL="342900" indent="-342900">
                <a:buFont typeface="Wingdings"/>
                <a:buChar char="þ"/>
              </a:pPr>
              <a:r>
                <a:rPr lang="fr-CA" sz="2400" dirty="0" smtClean="0">
                  <a:solidFill>
                    <a:schemeClr val="tx1">
                      <a:lumMod val="85000"/>
                      <a:lumOff val="15000"/>
                    </a:schemeClr>
                  </a:solidFill>
                  <a:sym typeface="Wingdings"/>
                </a:rPr>
                <a:t>Modes d’intervention variés</a:t>
              </a:r>
            </a:p>
            <a:p>
              <a:pPr marL="342900" indent="-342900">
                <a:buFont typeface="Wingdings"/>
                <a:buChar char="þ"/>
              </a:pPr>
              <a:r>
                <a:rPr lang="fr-CA" sz="2400" dirty="0" smtClean="0">
                  <a:solidFill>
                    <a:schemeClr val="tx1">
                      <a:lumMod val="85000"/>
                      <a:lumOff val="15000"/>
                    </a:schemeClr>
                  </a:solidFill>
                  <a:sym typeface="Wingdings"/>
                </a:rPr>
                <a:t>Implication </a:t>
              </a:r>
              <a:r>
                <a:rPr lang="fr-CA" sz="2400" dirty="0">
                  <a:solidFill>
                    <a:schemeClr val="tx1">
                      <a:lumMod val="85000"/>
                      <a:lumOff val="15000"/>
                    </a:schemeClr>
                  </a:solidFill>
                  <a:sym typeface="Wingdings"/>
                </a:rPr>
                <a:t>des proches au P.I</a:t>
              </a:r>
              <a:r>
                <a:rPr lang="fr-CA" sz="2400" dirty="0" smtClean="0">
                  <a:solidFill>
                    <a:schemeClr val="tx1">
                      <a:lumMod val="85000"/>
                      <a:lumOff val="15000"/>
                    </a:schemeClr>
                  </a:solidFill>
                  <a:sym typeface="Wingdings"/>
                </a:rPr>
                <a:t>.</a:t>
              </a:r>
            </a:p>
            <a:p>
              <a:pPr marL="342900" indent="-342900">
                <a:buFont typeface="Wingdings"/>
                <a:buChar char="þ"/>
              </a:pPr>
              <a:r>
                <a:rPr lang="fr-CA" sz="2400" dirty="0" smtClean="0">
                  <a:solidFill>
                    <a:schemeClr val="tx1">
                      <a:lumMod val="85000"/>
                      <a:lumOff val="15000"/>
                    </a:schemeClr>
                  </a:solidFill>
                  <a:sym typeface="Wingdings"/>
                </a:rPr>
                <a:t>Soutien </a:t>
              </a:r>
              <a:r>
                <a:rPr lang="fr-CA" sz="2400" dirty="0">
                  <a:solidFill>
                    <a:schemeClr val="tx1">
                      <a:lumMod val="85000"/>
                      <a:lumOff val="15000"/>
                    </a:schemeClr>
                  </a:solidFill>
                  <a:sym typeface="Wingdings"/>
                </a:rPr>
                <a:t>au rétablissement pour les clientèles en grand besoin </a:t>
              </a:r>
            </a:p>
            <a:p>
              <a:r>
                <a:rPr lang="fr-CA" sz="2400" dirty="0" smtClean="0">
                  <a:solidFill>
                    <a:schemeClr val="tx1">
                      <a:lumMod val="85000"/>
                      <a:lumOff val="15000"/>
                    </a:schemeClr>
                  </a:solidFill>
                  <a:sym typeface="Wingdings"/>
                </a:rPr>
                <a:t> </a:t>
              </a:r>
              <a:endParaRPr lang="fr-CA" sz="2400" dirty="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pPr marL="457200" indent="-457200">
                <a:buFont typeface="Wingdings"/>
                <a:buChar char="ð"/>
              </a:pPr>
              <a:endParaRPr lang="fr-CA"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273705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6029207"/>
            <a:chOff x="878034" y="650240"/>
            <a:chExt cx="8229600" cy="6029207"/>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5755422"/>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Un </a:t>
              </a:r>
              <a:r>
                <a:rPr lang="en-US" sz="2800" b="1" dirty="0" err="1" smtClean="0">
                  <a:solidFill>
                    <a:schemeClr val="tx1">
                      <a:lumMod val="85000"/>
                      <a:lumOff val="15000"/>
                    </a:schemeClr>
                  </a:solidFill>
                  <a:sym typeface="Wingdings"/>
                </a:rPr>
                <a:t>suivi</a:t>
              </a:r>
              <a:r>
                <a:rPr lang="en-US" sz="2800" b="1" dirty="0" smtClean="0">
                  <a:solidFill>
                    <a:schemeClr val="tx1">
                      <a:lumMod val="85000"/>
                      <a:lumOff val="15000"/>
                    </a:schemeClr>
                  </a:solidFill>
                  <a:sym typeface="Wingdings"/>
                </a:rPr>
                <a:t> efficient, c’est:</a:t>
              </a:r>
            </a:p>
            <a:p>
              <a:endParaRPr lang="en-US" sz="2800" b="1" dirty="0">
                <a:solidFill>
                  <a:schemeClr val="tx1">
                    <a:lumMod val="85000"/>
                    <a:lumOff val="15000"/>
                  </a:schemeClr>
                </a:solidFill>
                <a:sym typeface="Wingdings"/>
              </a:endParaRPr>
            </a:p>
            <a:p>
              <a:pPr marL="342900" indent="-342900">
                <a:buFont typeface="Wingdings"/>
                <a:buChar char="ð"/>
              </a:pPr>
              <a:r>
                <a:rPr lang="fr-CA" sz="2400" dirty="0" smtClean="0">
                  <a:solidFill>
                    <a:schemeClr val="tx1">
                      <a:lumMod val="85000"/>
                      <a:lumOff val="15000"/>
                    </a:schemeClr>
                  </a:solidFill>
                  <a:sym typeface="Wingdings"/>
                </a:rPr>
                <a:t>Nombre </a:t>
              </a:r>
              <a:r>
                <a:rPr lang="fr-CA" sz="2400" dirty="0">
                  <a:solidFill>
                    <a:schemeClr val="tx1">
                      <a:lumMod val="85000"/>
                      <a:lumOff val="15000"/>
                    </a:schemeClr>
                  </a:solidFill>
                  <a:sym typeface="Wingdings"/>
                </a:rPr>
                <a:t>de dossiers attribués  à chaque intervenant par  période </a:t>
              </a:r>
              <a:r>
                <a:rPr lang="fr-CA" sz="2400" dirty="0" smtClean="0">
                  <a:solidFill>
                    <a:schemeClr val="tx1">
                      <a:lumMod val="85000"/>
                      <a:lumOff val="15000"/>
                    </a:schemeClr>
                  </a:solidFill>
                  <a:sym typeface="Wingdings"/>
                </a:rPr>
                <a:t>financière</a:t>
              </a:r>
            </a:p>
            <a:p>
              <a:pPr marL="342900" indent="-342900">
                <a:buFont typeface="Wingdings"/>
                <a:buChar char="ð"/>
              </a:pPr>
              <a:r>
                <a:rPr lang="fr-CA" sz="2400" dirty="0" smtClean="0">
                  <a:solidFill>
                    <a:schemeClr val="tx1">
                      <a:lumMod val="85000"/>
                      <a:lumOff val="15000"/>
                    </a:schemeClr>
                  </a:solidFill>
                  <a:sym typeface="Wingdings"/>
                </a:rPr>
                <a:t>% </a:t>
              </a:r>
              <a:r>
                <a:rPr lang="fr-CA" sz="2400" dirty="0">
                  <a:solidFill>
                    <a:schemeClr val="tx1">
                      <a:lumMod val="85000"/>
                      <a:lumOff val="15000"/>
                    </a:schemeClr>
                  </a:solidFill>
                  <a:sym typeface="Wingdings"/>
                </a:rPr>
                <a:t>de clients dont on a utilisé des outils cliniques pour évaluer leur rétablissement </a:t>
              </a:r>
              <a:endParaRPr lang="fr-CA" sz="2400" dirty="0" smtClean="0">
                <a:solidFill>
                  <a:schemeClr val="tx1">
                    <a:lumMod val="85000"/>
                    <a:lumOff val="15000"/>
                  </a:schemeClr>
                </a:solidFill>
                <a:sym typeface="Wingdings"/>
              </a:endParaRPr>
            </a:p>
            <a:p>
              <a:pPr marL="342900" indent="-342900">
                <a:buFont typeface="Wingdings"/>
                <a:buChar char="ð"/>
              </a:pPr>
              <a:r>
                <a:rPr lang="fr-CA" sz="2400" dirty="0" smtClean="0">
                  <a:solidFill>
                    <a:schemeClr val="tx1">
                      <a:lumMod val="85000"/>
                      <a:lumOff val="15000"/>
                    </a:schemeClr>
                  </a:solidFill>
                  <a:sym typeface="Wingdings"/>
                </a:rPr>
                <a:t>% </a:t>
              </a:r>
              <a:r>
                <a:rPr lang="fr-CA" sz="2400" dirty="0">
                  <a:solidFill>
                    <a:schemeClr val="tx1">
                      <a:lumMod val="85000"/>
                      <a:lumOff val="15000"/>
                    </a:schemeClr>
                  </a:solidFill>
                  <a:sym typeface="Wingdings"/>
                </a:rPr>
                <a:t>de clients qui ont bénéficié de plus de 12 à 15 </a:t>
              </a:r>
              <a:r>
                <a:rPr lang="fr-CA" sz="2400" dirty="0" smtClean="0">
                  <a:solidFill>
                    <a:schemeClr val="tx1">
                      <a:lumMod val="85000"/>
                      <a:lumOff val="15000"/>
                    </a:schemeClr>
                  </a:solidFill>
                  <a:sym typeface="Wingdings"/>
                </a:rPr>
                <a:t>rencontres</a:t>
              </a:r>
            </a:p>
            <a:p>
              <a:pPr marL="342900" indent="-342900">
                <a:buFont typeface="Wingdings"/>
                <a:buChar char="ð"/>
              </a:pPr>
              <a:r>
                <a:rPr lang="fr-CA" sz="2400" dirty="0" smtClean="0">
                  <a:solidFill>
                    <a:schemeClr val="tx1">
                      <a:lumMod val="85000"/>
                      <a:lumOff val="15000"/>
                    </a:schemeClr>
                  </a:solidFill>
                  <a:sym typeface="Wingdings"/>
                </a:rPr>
                <a:t>Nombre </a:t>
              </a:r>
              <a:r>
                <a:rPr lang="fr-CA" sz="2400" dirty="0">
                  <a:solidFill>
                    <a:schemeClr val="tx1">
                      <a:lumMod val="85000"/>
                      <a:lumOff val="15000"/>
                    </a:schemeClr>
                  </a:solidFill>
                  <a:sym typeface="Wingdings"/>
                </a:rPr>
                <a:t>de dossiers qui </a:t>
              </a:r>
              <a:r>
                <a:rPr lang="fr-CA" sz="2400" dirty="0" smtClean="0">
                  <a:solidFill>
                    <a:schemeClr val="tx1">
                      <a:lumMod val="85000"/>
                      <a:lumOff val="15000"/>
                    </a:schemeClr>
                  </a:solidFill>
                  <a:sym typeface="Wingdings"/>
                </a:rPr>
                <a:t>ont </a:t>
              </a:r>
              <a:r>
                <a:rPr lang="fr-CA" sz="2400" dirty="0">
                  <a:solidFill>
                    <a:schemeClr val="tx1">
                      <a:lumMod val="85000"/>
                      <a:lumOff val="15000"/>
                    </a:schemeClr>
                  </a:solidFill>
                  <a:sym typeface="Wingdings"/>
                </a:rPr>
                <a:t>un plan d’intervention </a:t>
              </a:r>
            </a:p>
            <a:p>
              <a:endParaRPr lang="fr-CA" sz="2400" dirty="0">
                <a:solidFill>
                  <a:schemeClr val="tx1">
                    <a:lumMod val="85000"/>
                    <a:lumOff val="15000"/>
                  </a:schemeClr>
                </a:solidFill>
                <a:sym typeface="Wingdings"/>
              </a:endParaRPr>
            </a:p>
            <a:p>
              <a:endParaRPr lang="en-US"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105754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6767870"/>
            <a:chOff x="878034" y="650240"/>
            <a:chExt cx="8229600" cy="676787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6494085"/>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Un </a:t>
              </a:r>
              <a:r>
                <a:rPr lang="en-US" sz="2800" b="1" dirty="0" err="1" smtClean="0">
                  <a:solidFill>
                    <a:schemeClr val="tx1">
                      <a:lumMod val="85000"/>
                      <a:lumOff val="15000"/>
                    </a:schemeClr>
                  </a:solidFill>
                  <a:sym typeface="Wingdings"/>
                </a:rPr>
                <a:t>suivi</a:t>
              </a:r>
              <a:r>
                <a:rPr lang="en-US" sz="2800" b="1" dirty="0" smtClean="0">
                  <a:solidFill>
                    <a:schemeClr val="tx1">
                      <a:lumMod val="85000"/>
                      <a:lumOff val="15000"/>
                    </a:schemeClr>
                  </a:solidFill>
                  <a:sym typeface="Wingdings"/>
                </a:rPr>
                <a:t> efficient, c’est</a:t>
              </a:r>
              <a:r>
                <a:rPr lang="fr-CA" sz="2400" dirty="0" smtClean="0">
                  <a:solidFill>
                    <a:schemeClr val="tx1">
                      <a:lumMod val="85000"/>
                      <a:lumOff val="15000"/>
                    </a:schemeClr>
                  </a:solidFill>
                  <a:sym typeface="Wingdings"/>
                </a:rPr>
                <a:t>:</a:t>
              </a:r>
            </a:p>
            <a:p>
              <a:r>
                <a:rPr lang="fr-CA" sz="2400" dirty="0" smtClean="0">
                  <a:solidFill>
                    <a:schemeClr val="tx1">
                      <a:lumMod val="85000"/>
                      <a:lumOff val="15000"/>
                    </a:schemeClr>
                  </a:solidFill>
                  <a:sym typeface="Wingdings"/>
                </a:rPr>
                <a:t>(voici un exemple)</a:t>
              </a:r>
            </a:p>
            <a:p>
              <a:r>
                <a:rPr lang="fr-CA" sz="2400" dirty="0" smtClean="0">
                  <a:solidFill>
                    <a:schemeClr val="tx1">
                      <a:lumMod val="85000"/>
                      <a:lumOff val="15000"/>
                    </a:schemeClr>
                  </a:solidFill>
                  <a:sym typeface="Wingdings"/>
                </a:rPr>
                <a:t> 6 </a:t>
              </a:r>
              <a:r>
                <a:rPr lang="fr-CA" sz="2400" dirty="0">
                  <a:solidFill>
                    <a:schemeClr val="tx1">
                      <a:lumMod val="85000"/>
                      <a:lumOff val="15000"/>
                    </a:schemeClr>
                  </a:solidFill>
                  <a:sym typeface="Wingdings"/>
                </a:rPr>
                <a:t>assignations /période / intervenant</a:t>
              </a:r>
            </a:p>
            <a:p>
              <a:r>
                <a:rPr lang="fr-CA" sz="2400" dirty="0" smtClean="0">
                  <a:solidFill>
                    <a:schemeClr val="tx1">
                      <a:lumMod val="85000"/>
                      <a:lumOff val="15000"/>
                    </a:schemeClr>
                  </a:solidFill>
                  <a:sym typeface="Wingdings"/>
                </a:rPr>
                <a:t>	 4 </a:t>
              </a:r>
              <a:r>
                <a:rPr lang="fr-CA" sz="2400" dirty="0">
                  <a:solidFill>
                    <a:schemeClr val="tx1">
                      <a:lumMod val="85000"/>
                      <a:lumOff val="15000"/>
                    </a:schemeClr>
                  </a:solidFill>
                  <a:sym typeface="Wingdings"/>
                </a:rPr>
                <a:t>entrevues/ jour </a:t>
              </a:r>
              <a:endParaRPr lang="fr-CA" sz="2400" dirty="0" smtClean="0">
                <a:solidFill>
                  <a:schemeClr val="tx1">
                    <a:lumMod val="85000"/>
                    <a:lumOff val="15000"/>
                  </a:schemeClr>
                </a:solidFill>
                <a:sym typeface="Wingdings"/>
              </a:endParaRPr>
            </a:p>
            <a:p>
              <a:r>
                <a:rPr lang="fr-CA" sz="2400" dirty="0">
                  <a:solidFill>
                    <a:schemeClr val="tx1">
                      <a:lumMod val="85000"/>
                      <a:lumOff val="15000"/>
                    </a:schemeClr>
                  </a:solidFill>
                  <a:sym typeface="Wingdings"/>
                </a:rPr>
                <a:t>	</a:t>
              </a:r>
              <a:r>
                <a:rPr lang="fr-CA" sz="2400" dirty="0" smtClean="0">
                  <a:solidFill>
                    <a:schemeClr val="tx1">
                      <a:lumMod val="85000"/>
                      <a:lumOff val="15000"/>
                    </a:schemeClr>
                  </a:solidFill>
                  <a:sym typeface="Wingdings"/>
                </a:rPr>
                <a:t> 18 clients </a:t>
              </a:r>
              <a:r>
                <a:rPr lang="fr-CA" sz="2400" dirty="0">
                  <a:solidFill>
                    <a:schemeClr val="tx1">
                      <a:lumMod val="85000"/>
                      <a:lumOff val="15000"/>
                    </a:schemeClr>
                  </a:solidFill>
                  <a:sym typeface="Wingdings"/>
                </a:rPr>
                <a:t>différents / </a:t>
              </a:r>
              <a:r>
                <a:rPr lang="fr-CA" sz="2400" dirty="0" smtClean="0">
                  <a:solidFill>
                    <a:schemeClr val="tx1">
                      <a:lumMod val="85000"/>
                      <a:lumOff val="15000"/>
                    </a:schemeClr>
                  </a:solidFill>
                  <a:sym typeface="Wingdings"/>
                </a:rPr>
                <a:t>semaine</a:t>
              </a:r>
            </a:p>
            <a:p>
              <a:r>
                <a:rPr lang="fr-CA" sz="2400" dirty="0">
                  <a:solidFill>
                    <a:schemeClr val="tx1">
                      <a:lumMod val="85000"/>
                      <a:lumOff val="15000"/>
                    </a:schemeClr>
                  </a:solidFill>
                  <a:sym typeface="Wingdings"/>
                </a:rPr>
                <a:t>	</a:t>
              </a:r>
              <a:r>
                <a:rPr lang="fr-CA" sz="2400" dirty="0" smtClean="0">
                  <a:solidFill>
                    <a:schemeClr val="tx1">
                      <a:lumMod val="85000"/>
                      <a:lumOff val="15000"/>
                    </a:schemeClr>
                  </a:solidFill>
                  <a:sym typeface="Wingdings"/>
                </a:rPr>
                <a:t>  ½ journée / </a:t>
              </a:r>
              <a:r>
                <a:rPr lang="fr-CA" sz="2400" dirty="0">
                  <a:solidFill>
                    <a:schemeClr val="tx1">
                      <a:lumMod val="85000"/>
                      <a:lumOff val="15000"/>
                    </a:schemeClr>
                  </a:solidFill>
                  <a:sym typeface="Wingdings"/>
                </a:rPr>
                <a:t>semaine de rencontre </a:t>
              </a:r>
              <a:r>
                <a:rPr lang="fr-CA" sz="2400" dirty="0" smtClean="0">
                  <a:solidFill>
                    <a:schemeClr val="tx1">
                      <a:lumMod val="85000"/>
                      <a:lumOff val="15000"/>
                    </a:schemeClr>
                  </a:solidFill>
                  <a:sym typeface="Wingdings"/>
                </a:rPr>
                <a:t>	 	      </a:t>
              </a:r>
              <a:r>
                <a:rPr lang="fr-CA" sz="2400" dirty="0" err="1" smtClean="0">
                  <a:solidFill>
                    <a:schemeClr val="tx1">
                      <a:lumMod val="85000"/>
                      <a:lumOff val="15000"/>
                    </a:schemeClr>
                  </a:solidFill>
                  <a:sym typeface="Wingdings"/>
                </a:rPr>
                <a:t>adm</a:t>
              </a:r>
              <a:r>
                <a:rPr lang="fr-CA" sz="2400" dirty="0" smtClean="0">
                  <a:solidFill>
                    <a:schemeClr val="tx1">
                      <a:lumMod val="85000"/>
                      <a:lumOff val="15000"/>
                    </a:schemeClr>
                  </a:solidFill>
                  <a:sym typeface="Wingdings"/>
                </a:rPr>
                <a:t> / clinique</a:t>
              </a:r>
            </a:p>
            <a:p>
              <a:r>
                <a:rPr lang="fr-CA" sz="2400" dirty="0">
                  <a:solidFill>
                    <a:schemeClr val="tx1">
                      <a:lumMod val="85000"/>
                      <a:lumOff val="15000"/>
                    </a:schemeClr>
                  </a:solidFill>
                  <a:sym typeface="Wingdings"/>
                </a:rPr>
                <a:t>	</a:t>
              </a:r>
              <a:r>
                <a:rPr lang="fr-CA" sz="2400" dirty="0" smtClean="0">
                  <a:solidFill>
                    <a:schemeClr val="tx1">
                      <a:lumMod val="85000"/>
                      <a:lumOff val="15000"/>
                    </a:schemeClr>
                  </a:solidFill>
                  <a:sym typeface="Wingdings"/>
                </a:rPr>
                <a:t> Suivi d’une durée de </a:t>
              </a:r>
              <a:r>
                <a:rPr lang="fr-CA" sz="2400" dirty="0">
                  <a:solidFill>
                    <a:schemeClr val="tx1">
                      <a:lumMod val="85000"/>
                      <a:lumOff val="15000"/>
                    </a:schemeClr>
                  </a:solidFill>
                  <a:sym typeface="Wingdings"/>
                </a:rPr>
                <a:t>12 à 15 rencontres </a:t>
              </a:r>
            </a:p>
            <a:p>
              <a:r>
                <a:rPr lang="fr-CA" sz="2400" dirty="0" smtClean="0">
                  <a:solidFill>
                    <a:schemeClr val="tx1">
                      <a:lumMod val="85000"/>
                      <a:lumOff val="15000"/>
                    </a:schemeClr>
                  </a:solidFill>
                  <a:sym typeface="Wingdings"/>
                </a:rPr>
                <a:t>	 Environ </a:t>
              </a:r>
              <a:r>
                <a:rPr lang="fr-CA" sz="2400" dirty="0">
                  <a:solidFill>
                    <a:schemeClr val="tx1">
                      <a:lumMod val="85000"/>
                      <a:lumOff val="15000"/>
                    </a:schemeClr>
                  </a:solidFill>
                  <a:sym typeface="Wingdings"/>
                </a:rPr>
                <a:t>75 </a:t>
              </a:r>
              <a:r>
                <a:rPr lang="fr-CA" sz="2400" dirty="0" smtClean="0">
                  <a:solidFill>
                    <a:schemeClr val="tx1">
                      <a:lumMod val="85000"/>
                      <a:lumOff val="15000"/>
                    </a:schemeClr>
                  </a:solidFill>
                  <a:sym typeface="Wingdings"/>
                </a:rPr>
                <a:t>clients / intervenant / année</a:t>
              </a:r>
              <a:endParaRPr lang="fr-CA" sz="2400" dirty="0">
                <a:solidFill>
                  <a:schemeClr val="tx1">
                    <a:lumMod val="85000"/>
                    <a:lumOff val="15000"/>
                  </a:schemeClr>
                </a:solidFill>
                <a:sym typeface="Wingdings"/>
              </a:endParaRPr>
            </a:p>
            <a:p>
              <a:endParaRPr lang="fr-CA" sz="2400" dirty="0">
                <a:solidFill>
                  <a:schemeClr val="tx1">
                    <a:lumMod val="85000"/>
                    <a:lumOff val="15000"/>
                  </a:schemeClr>
                </a:solidFill>
                <a:sym typeface="Wingdings"/>
              </a:endParaRPr>
            </a:p>
            <a:p>
              <a:r>
                <a:rPr lang="fr-CA" sz="2400" dirty="0" smtClean="0">
                  <a:solidFill>
                    <a:schemeClr val="tx1">
                      <a:lumMod val="85000"/>
                      <a:lumOff val="15000"/>
                    </a:schemeClr>
                  </a:solidFill>
                  <a:sym typeface="Wingdings"/>
                </a:rPr>
                <a:t> </a:t>
              </a:r>
              <a:endParaRPr lang="fr-CA" sz="2400" dirty="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pPr marL="457200" indent="-457200">
                <a:buFont typeface="Wingdings"/>
                <a:buChar char="ð"/>
              </a:pPr>
              <a:endParaRPr lang="fr-CA"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564760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4647426"/>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Un </a:t>
              </a:r>
              <a:r>
                <a:rPr lang="en-US" sz="2800" b="1" dirty="0" err="1" smtClean="0">
                  <a:solidFill>
                    <a:schemeClr val="tx1">
                      <a:lumMod val="85000"/>
                      <a:lumOff val="15000"/>
                    </a:schemeClr>
                  </a:solidFill>
                  <a:sym typeface="Wingdings"/>
                </a:rPr>
                <a:t>encadrement</a:t>
              </a:r>
              <a:r>
                <a:rPr lang="en-US" sz="2800" b="1" dirty="0" smtClean="0">
                  <a:solidFill>
                    <a:schemeClr val="tx1">
                      <a:lumMod val="85000"/>
                      <a:lumOff val="15000"/>
                    </a:schemeClr>
                  </a:solidFill>
                  <a:sym typeface="Wingdings"/>
                </a:rPr>
                <a:t> </a:t>
              </a:r>
              <a:r>
                <a:rPr lang="en-US" sz="2800" b="1" dirty="0" err="1" smtClean="0">
                  <a:solidFill>
                    <a:schemeClr val="tx1">
                      <a:lumMod val="85000"/>
                      <a:lumOff val="15000"/>
                    </a:schemeClr>
                  </a:solidFill>
                  <a:sym typeface="Wingdings"/>
                </a:rPr>
                <a:t>clinico-administratif</a:t>
              </a:r>
              <a:endParaRPr lang="en-US" sz="2800" b="1" dirty="0" smtClean="0">
                <a:solidFill>
                  <a:schemeClr val="tx1">
                    <a:lumMod val="85000"/>
                    <a:lumOff val="15000"/>
                  </a:schemeClr>
                </a:solidFill>
                <a:sym typeface="Wingdings"/>
              </a:endParaRPr>
            </a:p>
            <a:p>
              <a:endParaRPr lang="en-US" sz="2800" b="1" dirty="0">
                <a:solidFill>
                  <a:schemeClr val="tx1">
                    <a:lumMod val="85000"/>
                    <a:lumOff val="15000"/>
                  </a:schemeClr>
                </a:solidFill>
                <a:sym typeface="Wingdings"/>
              </a:endParaRPr>
            </a:p>
            <a:p>
              <a:pPr marL="342900" indent="-342900">
                <a:buFont typeface="Wingdings"/>
                <a:buChar char="ð"/>
              </a:pPr>
              <a:r>
                <a:rPr lang="fr-CA" sz="2400" dirty="0" smtClean="0">
                  <a:solidFill>
                    <a:schemeClr val="tx1">
                      <a:lumMod val="85000"/>
                      <a:lumOff val="15000"/>
                    </a:schemeClr>
                  </a:solidFill>
                  <a:sym typeface="Wingdings"/>
                </a:rPr>
                <a:t>Présence </a:t>
              </a:r>
              <a:r>
                <a:rPr lang="fr-CA" sz="2400" dirty="0">
                  <a:solidFill>
                    <a:schemeClr val="tx1">
                      <a:lumMod val="85000"/>
                      <a:lumOff val="15000"/>
                    </a:schemeClr>
                  </a:solidFill>
                  <a:sym typeface="Wingdings"/>
                </a:rPr>
                <a:t>du conseiller clinique  et psychiatre répondant en soutien au réseau local  </a:t>
              </a:r>
              <a:endParaRPr lang="fr-CA" sz="2400" dirty="0" smtClean="0">
                <a:solidFill>
                  <a:schemeClr val="tx1">
                    <a:lumMod val="85000"/>
                    <a:lumOff val="15000"/>
                  </a:schemeClr>
                </a:solidFill>
                <a:sym typeface="Wingdings"/>
              </a:endParaRPr>
            </a:p>
            <a:p>
              <a:pPr marL="342900" indent="-342900">
                <a:buFont typeface="Wingdings"/>
                <a:buChar char="ð"/>
              </a:pPr>
              <a:r>
                <a:rPr lang="fr-CA" sz="2400" dirty="0" smtClean="0">
                  <a:solidFill>
                    <a:schemeClr val="tx1">
                      <a:lumMod val="85000"/>
                      <a:lumOff val="15000"/>
                    </a:schemeClr>
                  </a:solidFill>
                  <a:sym typeface="Wingdings"/>
                </a:rPr>
                <a:t>Personnel </a:t>
              </a:r>
              <a:r>
                <a:rPr lang="fr-CA" sz="2400" dirty="0">
                  <a:solidFill>
                    <a:schemeClr val="tx1">
                      <a:lumMod val="85000"/>
                      <a:lumOff val="15000"/>
                    </a:schemeClr>
                  </a:solidFill>
                  <a:sym typeface="Wingdings"/>
                </a:rPr>
                <a:t>administratif en soutien à  l’ équipe de santé mentale </a:t>
              </a:r>
            </a:p>
            <a:p>
              <a:endParaRPr lang="fr-CA" sz="2400" dirty="0">
                <a:solidFill>
                  <a:schemeClr val="tx1">
                    <a:lumMod val="85000"/>
                    <a:lumOff val="15000"/>
                  </a:schemeClr>
                </a:solidFill>
                <a:sym typeface="Wingdings"/>
              </a:endParaRPr>
            </a:p>
            <a:p>
              <a:endParaRPr lang="en-US"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81579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8306753"/>
            <a:chOff x="878034" y="650240"/>
            <a:chExt cx="8229600" cy="8306753"/>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8032968"/>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Les </a:t>
              </a:r>
              <a:r>
                <a:rPr lang="en-US" sz="2800" b="1" dirty="0" err="1" smtClean="0">
                  <a:solidFill>
                    <a:schemeClr val="tx1">
                      <a:lumMod val="85000"/>
                      <a:lumOff val="15000"/>
                    </a:schemeClr>
                  </a:solidFill>
                  <a:sym typeface="Wingdings"/>
                </a:rPr>
                <a:t>soins</a:t>
              </a:r>
              <a:r>
                <a:rPr lang="en-US" sz="2800" b="1" dirty="0" smtClean="0">
                  <a:solidFill>
                    <a:schemeClr val="tx1">
                      <a:lumMod val="85000"/>
                      <a:lumOff val="15000"/>
                    </a:schemeClr>
                  </a:solidFill>
                  <a:sym typeface="Wingdings"/>
                </a:rPr>
                <a:t> de collaboration</a:t>
              </a:r>
            </a:p>
            <a:p>
              <a:endParaRPr lang="en-US" sz="2800" b="1" dirty="0">
                <a:solidFill>
                  <a:schemeClr val="tx1">
                    <a:lumMod val="85000"/>
                    <a:lumOff val="15000"/>
                  </a:schemeClr>
                </a:solidFill>
                <a:sym typeface="Wingdings"/>
              </a:endParaRPr>
            </a:p>
            <a:p>
              <a:pPr marL="342900" indent="-342900">
                <a:buFont typeface="Wingdings"/>
                <a:buChar char="þ"/>
              </a:pPr>
              <a:r>
                <a:rPr lang="fr-CA" sz="2400" dirty="0" smtClean="0">
                  <a:solidFill>
                    <a:schemeClr val="tx1">
                      <a:lumMod val="85000"/>
                      <a:lumOff val="15000"/>
                    </a:schemeClr>
                  </a:solidFill>
                  <a:sym typeface="Wingdings"/>
                </a:rPr>
                <a:t>Accès </a:t>
              </a:r>
              <a:r>
                <a:rPr lang="fr-CA" sz="2400" dirty="0">
                  <a:solidFill>
                    <a:schemeClr val="tx1">
                      <a:lumMod val="85000"/>
                      <a:lumOff val="15000"/>
                    </a:schemeClr>
                  </a:solidFill>
                  <a:sym typeface="Wingdings"/>
                </a:rPr>
                <a:t>rapide au rapport d'évaluation biopsychosociale dans les 7 jours suivant la </a:t>
              </a:r>
              <a:r>
                <a:rPr lang="fr-CA" sz="2400" dirty="0" smtClean="0">
                  <a:solidFill>
                    <a:schemeClr val="tx1">
                      <a:lumMod val="85000"/>
                      <a:lumOff val="15000"/>
                    </a:schemeClr>
                  </a:solidFill>
                  <a:sym typeface="Wingdings"/>
                </a:rPr>
                <a:t>référence.</a:t>
              </a:r>
            </a:p>
            <a:p>
              <a:pPr marL="342900" indent="-342900">
                <a:buFont typeface="Wingdings"/>
                <a:buChar char="þ"/>
              </a:pPr>
              <a:r>
                <a:rPr lang="fr-CA" sz="2400" dirty="0" smtClean="0">
                  <a:solidFill>
                    <a:schemeClr val="tx1">
                      <a:lumMod val="85000"/>
                      <a:lumOff val="15000"/>
                    </a:schemeClr>
                  </a:solidFill>
                  <a:sym typeface="Wingdings"/>
                </a:rPr>
                <a:t>Communications </a:t>
              </a:r>
              <a:r>
                <a:rPr lang="fr-CA" sz="2400" dirty="0">
                  <a:solidFill>
                    <a:schemeClr val="tx1">
                      <a:lumMod val="85000"/>
                      <a:lumOff val="15000"/>
                    </a:schemeClr>
                  </a:solidFill>
                  <a:sym typeface="Wingdings"/>
                </a:rPr>
                <a:t>écrites et verbales  minimalement à tous les 2 mois  durant le processus de rétablissement des </a:t>
              </a:r>
              <a:r>
                <a:rPr lang="fr-CA" sz="2400" dirty="0" smtClean="0">
                  <a:solidFill>
                    <a:schemeClr val="tx1">
                      <a:lumMod val="85000"/>
                      <a:lumOff val="15000"/>
                    </a:schemeClr>
                  </a:solidFill>
                  <a:sym typeface="Wingdings"/>
                </a:rPr>
                <a:t>clients.</a:t>
              </a:r>
            </a:p>
            <a:p>
              <a:pPr marL="342900" indent="-342900">
                <a:buFont typeface="Wingdings"/>
                <a:buChar char="þ"/>
              </a:pPr>
              <a:r>
                <a:rPr lang="fr-CA" sz="2400" dirty="0" smtClean="0">
                  <a:solidFill>
                    <a:schemeClr val="tx1">
                      <a:lumMod val="85000"/>
                      <a:lumOff val="15000"/>
                    </a:schemeClr>
                  </a:solidFill>
                  <a:sym typeface="Wingdings"/>
                </a:rPr>
                <a:t>Utilisation </a:t>
              </a:r>
              <a:r>
                <a:rPr lang="fr-CA" sz="2400" dirty="0">
                  <a:solidFill>
                    <a:schemeClr val="tx1">
                      <a:lumMod val="85000"/>
                      <a:lumOff val="15000"/>
                    </a:schemeClr>
                  </a:solidFill>
                  <a:sym typeface="Wingdings"/>
                </a:rPr>
                <a:t>d'outils communs pour le suivi de la clientèle dès l’évaluation au GASMA (</a:t>
              </a:r>
              <a:r>
                <a:rPr lang="fr-CA" sz="2400" dirty="0" smtClean="0">
                  <a:solidFill>
                    <a:schemeClr val="tx1">
                      <a:lumMod val="85000"/>
                      <a:lumOff val="15000"/>
                    </a:schemeClr>
                  </a:solidFill>
                  <a:sym typeface="Wingdings"/>
                </a:rPr>
                <a:t>ex. </a:t>
              </a:r>
              <a:r>
                <a:rPr lang="fr-CA" sz="2400" dirty="0">
                  <a:solidFill>
                    <a:schemeClr val="tx1">
                      <a:lumMod val="85000"/>
                      <a:lumOff val="15000"/>
                    </a:schemeClr>
                  </a:solidFill>
                  <a:sym typeface="Wingdings"/>
                </a:rPr>
                <a:t>: PHQ 9 et GAD 7 </a:t>
              </a:r>
              <a:r>
                <a:rPr lang="fr-CA" sz="2400" dirty="0" smtClean="0">
                  <a:solidFill>
                    <a:schemeClr val="tx1">
                      <a:lumMod val="85000"/>
                      <a:lumOff val="15000"/>
                    </a:schemeClr>
                  </a:solidFill>
                  <a:sym typeface="Wingdings"/>
                </a:rPr>
                <a:t>).</a:t>
              </a:r>
            </a:p>
            <a:p>
              <a:pPr marL="342900" indent="-342900">
                <a:buFont typeface="Wingdings"/>
                <a:buChar char="þ"/>
              </a:pPr>
              <a:r>
                <a:rPr lang="fr-CA" sz="2400" dirty="0" smtClean="0">
                  <a:solidFill>
                    <a:schemeClr val="tx1">
                      <a:lumMod val="85000"/>
                      <a:lumOff val="15000"/>
                    </a:schemeClr>
                  </a:solidFill>
                  <a:sym typeface="Wingdings"/>
                </a:rPr>
                <a:t>Développement </a:t>
              </a:r>
              <a:r>
                <a:rPr lang="fr-CA" sz="2400" dirty="0">
                  <a:solidFill>
                    <a:schemeClr val="tx1">
                      <a:lumMod val="85000"/>
                      <a:lumOff val="15000"/>
                    </a:schemeClr>
                  </a:solidFill>
                  <a:sym typeface="Wingdings"/>
                </a:rPr>
                <a:t>de moyens innovateurs pour soutenir les cliniques </a:t>
              </a:r>
              <a:r>
                <a:rPr lang="fr-CA" sz="2400" dirty="0" smtClean="0">
                  <a:solidFill>
                    <a:schemeClr val="tx1">
                      <a:lumMod val="85000"/>
                      <a:lumOff val="15000"/>
                    </a:schemeClr>
                  </a:solidFill>
                  <a:sym typeface="Wingdings"/>
                </a:rPr>
                <a:t>médicales. </a:t>
              </a:r>
              <a:endParaRPr lang="fr-CA" sz="2400" dirty="0">
                <a:solidFill>
                  <a:schemeClr val="tx1">
                    <a:lumMod val="85000"/>
                    <a:lumOff val="15000"/>
                  </a:schemeClr>
                </a:solidFill>
                <a:sym typeface="Wingdings"/>
              </a:endParaRPr>
            </a:p>
            <a:p>
              <a:endParaRPr lang="fr-CA" sz="2400" dirty="0">
                <a:solidFill>
                  <a:schemeClr val="tx1">
                    <a:lumMod val="85000"/>
                    <a:lumOff val="15000"/>
                  </a:schemeClr>
                </a:solidFill>
                <a:sym typeface="Wingdings"/>
              </a:endParaRPr>
            </a:p>
            <a:p>
              <a:r>
                <a:rPr lang="fr-CA" sz="2400" dirty="0" smtClean="0">
                  <a:solidFill>
                    <a:schemeClr val="tx1">
                      <a:lumMod val="85000"/>
                      <a:lumOff val="15000"/>
                    </a:schemeClr>
                  </a:solidFill>
                  <a:sym typeface="Wingdings"/>
                </a:rPr>
                <a:t> </a:t>
              </a:r>
              <a:endParaRPr lang="fr-CA" sz="2400" dirty="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pPr marL="457200" indent="-457200">
                <a:buFont typeface="Wingdings"/>
                <a:buChar char="ð"/>
              </a:pPr>
              <a:endParaRPr lang="fr-CA"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3724738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5016758"/>
            </a:xfrm>
            <a:prstGeom prst="rect">
              <a:avLst/>
            </a:prstGeom>
            <a:noFill/>
          </p:spPr>
          <p:txBody>
            <a:bodyPr wrap="square" rtlCol="0">
              <a:spAutoFit/>
            </a:bodyPr>
            <a:lstStyle/>
            <a:p>
              <a:r>
                <a:rPr lang="en-US" sz="3600" b="1" dirty="0" smtClean="0">
                  <a:solidFill>
                    <a:schemeClr val="tx1">
                      <a:lumMod val="85000"/>
                      <a:lumOff val="15000"/>
                    </a:schemeClr>
                  </a:solidFill>
                </a:rPr>
                <a:t>Le </a:t>
              </a:r>
              <a:r>
                <a:rPr lang="en-US" sz="3600" b="1" dirty="0" err="1" smtClean="0">
                  <a:solidFill>
                    <a:schemeClr val="tx1">
                      <a:lumMod val="85000"/>
                      <a:lumOff val="15000"/>
                    </a:schemeClr>
                  </a:solidFill>
                </a:rPr>
                <a:t>volet</a:t>
              </a:r>
              <a:r>
                <a:rPr lang="en-US" sz="3600" b="1" dirty="0" smtClean="0">
                  <a:solidFill>
                    <a:schemeClr val="tx1">
                      <a:lumMod val="85000"/>
                      <a:lumOff val="15000"/>
                    </a:schemeClr>
                  </a:solidFill>
                </a:rPr>
                <a:t> 1ère </a:t>
              </a:r>
              <a:r>
                <a:rPr lang="en-US" sz="3600" b="1" dirty="0" err="1" smtClean="0">
                  <a:solidFill>
                    <a:schemeClr val="tx1">
                      <a:lumMod val="85000"/>
                      <a:lumOff val="15000"/>
                    </a:schemeClr>
                  </a:solidFill>
                </a:rPr>
                <a:t>ligne</a:t>
              </a:r>
              <a:r>
                <a:rPr lang="en-US" sz="3600" b="1" dirty="0" smtClean="0">
                  <a:solidFill>
                    <a:schemeClr val="tx1">
                      <a:lumMod val="85000"/>
                      <a:lumOff val="15000"/>
                    </a:schemeClr>
                  </a:solidFill>
                </a:rPr>
                <a:t> en santé </a:t>
              </a:r>
              <a:r>
                <a:rPr lang="en-US" sz="3600" b="1" dirty="0" err="1" smtClean="0">
                  <a:solidFill>
                    <a:schemeClr val="tx1">
                      <a:lumMod val="85000"/>
                      <a:lumOff val="15000"/>
                    </a:schemeClr>
                  </a:solidFill>
                </a:rPr>
                <a:t>mentale</a:t>
              </a:r>
              <a:endParaRPr lang="en-US" sz="3600" b="1" dirty="0" smtClean="0">
                <a:solidFill>
                  <a:schemeClr val="tx1">
                    <a:lumMod val="85000"/>
                    <a:lumOff val="15000"/>
                  </a:schemeClr>
                </a:solidFill>
              </a:endParaRPr>
            </a:p>
            <a:p>
              <a:r>
                <a:rPr lang="en-US" sz="2800" b="1" dirty="0" smtClean="0">
                  <a:solidFill>
                    <a:schemeClr val="tx1">
                      <a:lumMod val="85000"/>
                      <a:lumOff val="15000"/>
                    </a:schemeClr>
                  </a:solidFill>
                  <a:sym typeface="Wingdings"/>
                </a:rPr>
                <a:t>Continuum et </a:t>
              </a:r>
              <a:r>
                <a:rPr lang="en-US" sz="2800" b="1" dirty="0" err="1" smtClean="0">
                  <a:solidFill>
                    <a:schemeClr val="tx1">
                      <a:lumMod val="85000"/>
                      <a:lumOff val="15000"/>
                    </a:schemeClr>
                  </a:solidFill>
                  <a:sym typeface="Wingdings"/>
                </a:rPr>
                <a:t>hiérarchisation</a:t>
              </a:r>
              <a:r>
                <a:rPr lang="en-US" sz="2800" b="1" dirty="0" smtClean="0">
                  <a:solidFill>
                    <a:schemeClr val="tx1">
                      <a:lumMod val="85000"/>
                      <a:lumOff val="15000"/>
                    </a:schemeClr>
                  </a:solidFill>
                  <a:sym typeface="Wingdings"/>
                </a:rPr>
                <a:t> des services</a:t>
              </a:r>
            </a:p>
            <a:p>
              <a:endParaRPr lang="en-US" sz="2800" b="1" dirty="0">
                <a:solidFill>
                  <a:schemeClr val="tx1">
                    <a:lumMod val="85000"/>
                    <a:lumOff val="15000"/>
                  </a:schemeClr>
                </a:solidFill>
                <a:sym typeface="Wingdings"/>
              </a:endParaRPr>
            </a:p>
            <a:p>
              <a:pPr marL="342900" indent="-342900">
                <a:buFont typeface="Wingdings"/>
                <a:buChar char="þ"/>
              </a:pPr>
              <a:r>
                <a:rPr lang="fr-CA" sz="2400" dirty="0" smtClean="0">
                  <a:solidFill>
                    <a:schemeClr val="tx1">
                      <a:lumMod val="85000"/>
                      <a:lumOff val="15000"/>
                    </a:schemeClr>
                  </a:solidFill>
                  <a:sym typeface="Wingdings"/>
                </a:rPr>
                <a:t>Fluidité </a:t>
              </a:r>
              <a:r>
                <a:rPr lang="fr-CA" sz="2400" dirty="0">
                  <a:solidFill>
                    <a:schemeClr val="tx1">
                      <a:lumMod val="85000"/>
                      <a:lumOff val="15000"/>
                    </a:schemeClr>
                  </a:solidFill>
                  <a:sym typeface="Wingdings"/>
                </a:rPr>
                <a:t>et continuité au sein du réseau </a:t>
              </a:r>
              <a:r>
                <a:rPr lang="fr-CA" sz="2400" dirty="0" smtClean="0">
                  <a:solidFill>
                    <a:schemeClr val="tx1">
                      <a:lumMod val="85000"/>
                      <a:lumOff val="15000"/>
                    </a:schemeClr>
                  </a:solidFill>
                  <a:sym typeface="Wingdings"/>
                </a:rPr>
                <a:t>local.</a:t>
              </a:r>
            </a:p>
            <a:p>
              <a:pPr marL="342900" indent="-342900">
                <a:buFont typeface="Wingdings"/>
                <a:buChar char="þ"/>
              </a:pPr>
              <a:r>
                <a:rPr lang="fr-CA" sz="2400" dirty="0" smtClean="0">
                  <a:solidFill>
                    <a:schemeClr val="tx1">
                      <a:lumMod val="85000"/>
                      <a:lumOff val="15000"/>
                    </a:schemeClr>
                  </a:solidFill>
                  <a:sym typeface="Wingdings"/>
                </a:rPr>
                <a:t>Transfert </a:t>
              </a:r>
              <a:r>
                <a:rPr lang="fr-CA" sz="2400" dirty="0">
                  <a:solidFill>
                    <a:schemeClr val="tx1">
                      <a:lumMod val="85000"/>
                      <a:lumOff val="15000"/>
                    </a:schemeClr>
                  </a:solidFill>
                  <a:sym typeface="Wingdings"/>
                </a:rPr>
                <a:t>mutuel de </a:t>
              </a:r>
              <a:r>
                <a:rPr lang="fr-CA" sz="2400" dirty="0" smtClean="0">
                  <a:solidFill>
                    <a:schemeClr val="tx1">
                      <a:lumMod val="85000"/>
                      <a:lumOff val="15000"/>
                    </a:schemeClr>
                  </a:solidFill>
                  <a:sym typeface="Wingdings"/>
                </a:rPr>
                <a:t>connaissances.</a:t>
              </a:r>
            </a:p>
            <a:p>
              <a:pPr marL="342900" indent="-342900">
                <a:buFont typeface="Wingdings"/>
                <a:buChar char="þ"/>
              </a:pPr>
              <a:r>
                <a:rPr lang="fr-CA" sz="2400" dirty="0" smtClean="0">
                  <a:solidFill>
                    <a:schemeClr val="tx1">
                      <a:lumMod val="85000"/>
                      <a:lumOff val="15000"/>
                    </a:schemeClr>
                  </a:solidFill>
                  <a:sym typeface="Wingdings"/>
                </a:rPr>
                <a:t>Mise </a:t>
              </a:r>
              <a:r>
                <a:rPr lang="fr-CA" sz="2400" dirty="0">
                  <a:solidFill>
                    <a:schemeClr val="tx1">
                      <a:lumMod val="85000"/>
                      <a:lumOff val="15000"/>
                    </a:schemeClr>
                  </a:solidFill>
                  <a:sym typeface="Wingdings"/>
                </a:rPr>
                <a:t>en place de soins </a:t>
              </a:r>
              <a:r>
                <a:rPr lang="fr-CA" sz="2400" dirty="0" smtClean="0">
                  <a:solidFill>
                    <a:schemeClr val="tx1">
                      <a:lumMod val="85000"/>
                      <a:lumOff val="15000"/>
                    </a:schemeClr>
                  </a:solidFill>
                  <a:sym typeface="Wingdings"/>
                </a:rPr>
                <a:t>partagés.</a:t>
              </a:r>
            </a:p>
            <a:p>
              <a:pPr marL="342900" indent="-342900">
                <a:buFont typeface="Wingdings"/>
                <a:buChar char="þ"/>
              </a:pPr>
              <a:r>
                <a:rPr lang="fr-CA" sz="2400" dirty="0" smtClean="0">
                  <a:solidFill>
                    <a:schemeClr val="tx1">
                      <a:lumMod val="85000"/>
                      <a:lumOff val="15000"/>
                    </a:schemeClr>
                  </a:solidFill>
                  <a:sym typeface="Wingdings"/>
                </a:rPr>
                <a:t>Élaboration </a:t>
              </a:r>
              <a:r>
                <a:rPr lang="fr-CA" sz="2400" dirty="0">
                  <a:solidFill>
                    <a:schemeClr val="tx1">
                      <a:lumMod val="85000"/>
                      <a:lumOff val="15000"/>
                    </a:schemeClr>
                  </a:solidFill>
                  <a:sym typeface="Wingdings"/>
                </a:rPr>
                <a:t>de corridor de services 70% - 30</a:t>
              </a:r>
              <a:r>
                <a:rPr lang="fr-CA" sz="2400" dirty="0" smtClean="0">
                  <a:solidFill>
                    <a:schemeClr val="tx1">
                      <a:lumMod val="85000"/>
                      <a:lumOff val="15000"/>
                    </a:schemeClr>
                  </a:solidFill>
                  <a:sym typeface="Wingdings"/>
                </a:rPr>
                <a:t>%.</a:t>
              </a:r>
            </a:p>
            <a:p>
              <a:pPr marL="342900" indent="-342900">
                <a:buFont typeface="Wingdings"/>
                <a:buChar char="þ"/>
              </a:pPr>
              <a:r>
                <a:rPr lang="fr-CA" sz="2400" dirty="0" smtClean="0">
                  <a:solidFill>
                    <a:schemeClr val="tx1">
                      <a:lumMod val="85000"/>
                      <a:lumOff val="15000"/>
                    </a:schemeClr>
                  </a:solidFill>
                  <a:sym typeface="Wingdings"/>
                </a:rPr>
                <a:t>Stratégies </a:t>
              </a:r>
              <a:r>
                <a:rPr lang="fr-CA" sz="2400" dirty="0">
                  <a:solidFill>
                    <a:schemeClr val="tx1">
                      <a:lumMod val="85000"/>
                      <a:lumOff val="15000"/>
                    </a:schemeClr>
                  </a:solidFill>
                  <a:sym typeface="Wingdings"/>
                </a:rPr>
                <a:t>de réseautage à </a:t>
              </a:r>
              <a:r>
                <a:rPr lang="fr-CA" sz="2400" dirty="0" smtClean="0">
                  <a:solidFill>
                    <a:schemeClr val="tx1">
                      <a:lumMod val="85000"/>
                      <a:lumOff val="15000"/>
                    </a:schemeClr>
                  </a:solidFill>
                  <a:sym typeface="Wingdings"/>
                </a:rPr>
                <a:t>développer.</a:t>
              </a:r>
              <a:endParaRPr lang="fr-CA" sz="2400" dirty="0">
                <a:solidFill>
                  <a:schemeClr val="tx1">
                    <a:lumMod val="85000"/>
                    <a:lumOff val="15000"/>
                  </a:schemeClr>
                </a:solidFill>
                <a:sym typeface="Wingdings"/>
              </a:endParaRPr>
            </a:p>
            <a:p>
              <a:endParaRPr lang="fr-CA" sz="2400" dirty="0">
                <a:solidFill>
                  <a:schemeClr val="tx1">
                    <a:lumMod val="85000"/>
                    <a:lumOff val="15000"/>
                  </a:schemeClr>
                </a:solidFill>
                <a:sym typeface="Wingdings"/>
              </a:endParaRPr>
            </a:p>
            <a:p>
              <a:endParaRPr lang="en-US" sz="2800" b="1" dirty="0" smtClean="0">
                <a:solidFill>
                  <a:schemeClr val="tx1">
                    <a:lumMod val="85000"/>
                    <a:lumOff val="15000"/>
                  </a:schemeClr>
                </a:solidFill>
                <a:sym typeface="Wingdings"/>
              </a:endParaRPr>
            </a:p>
            <a:p>
              <a:endParaRPr lang="fr-CA" sz="2800" b="1" dirty="0">
                <a:solidFill>
                  <a:schemeClr val="tx1">
                    <a:lumMod val="85000"/>
                    <a:lumOff val="15000"/>
                  </a:schemeClr>
                </a:solidFill>
                <a:sym typeface="Wingdings"/>
              </a:endParaRPr>
            </a:p>
            <a:p>
              <a:endParaRPr lang="en-US" sz="2800" b="1" dirty="0" smtClean="0">
                <a:solidFill>
                  <a:schemeClr val="tx1">
                    <a:lumMod val="85000"/>
                    <a:lumOff val="15000"/>
                  </a:schemeClr>
                </a:solidFill>
              </a:endParaRPr>
            </a:p>
          </p:txBody>
        </p:sp>
      </p:grpSp>
    </p:spTree>
    <p:extLst>
      <p:ext uri="{BB962C8B-B14F-4D97-AF65-F5344CB8AC3E}">
        <p14:creationId xmlns:p14="http://schemas.microsoft.com/office/powerpoint/2010/main" val="393329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4832092"/>
            </a:xfrm>
            <a:prstGeom prst="rect">
              <a:avLst/>
            </a:prstGeom>
            <a:noFill/>
          </p:spPr>
          <p:txBody>
            <a:bodyPr wrap="square" rtlCol="0">
              <a:spAutoFit/>
            </a:bodyPr>
            <a:lstStyle/>
            <a:p>
              <a:r>
                <a:rPr lang="en-US" sz="3600" b="1" dirty="0" smtClean="0">
                  <a:solidFill>
                    <a:schemeClr val="tx1">
                      <a:lumMod val="85000"/>
                      <a:lumOff val="15000"/>
                    </a:schemeClr>
                  </a:solidFill>
                </a:rPr>
                <a:t>Comment </a:t>
              </a:r>
              <a:r>
                <a:rPr lang="en-US" sz="3600" b="1" dirty="0" err="1" smtClean="0">
                  <a:solidFill>
                    <a:schemeClr val="tx1">
                      <a:lumMod val="85000"/>
                      <a:lumOff val="15000"/>
                    </a:schemeClr>
                  </a:solidFill>
                </a:rPr>
                <a:t>atteindre</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l’excellence</a:t>
              </a:r>
              <a:r>
                <a:rPr lang="en-US" sz="3600" b="1" dirty="0" smtClean="0">
                  <a:solidFill>
                    <a:schemeClr val="tx1">
                      <a:lumMod val="85000"/>
                      <a:lumOff val="15000"/>
                    </a:schemeClr>
                  </a:solidFill>
                </a:rPr>
                <a:t>?</a:t>
              </a:r>
            </a:p>
            <a:p>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Karl Anders Ericsson </a:t>
              </a:r>
              <a:r>
                <a:rPr lang="en-US" sz="2800" dirty="0" err="1" smtClean="0">
                  <a:solidFill>
                    <a:schemeClr val="tx1">
                      <a:lumMod val="85000"/>
                      <a:lumOff val="15000"/>
                    </a:schemeClr>
                  </a:solidFill>
                </a:rPr>
                <a:t>travaille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depuis</a:t>
              </a:r>
              <a:r>
                <a:rPr lang="en-US" sz="2800" dirty="0" smtClean="0">
                  <a:solidFill>
                    <a:schemeClr val="tx1">
                      <a:lumMod val="85000"/>
                      <a:lumOff val="15000"/>
                    </a:schemeClr>
                  </a:solidFill>
                </a:rPr>
                <a:t> 20 </a:t>
              </a:r>
              <a:r>
                <a:rPr lang="en-US" sz="2800" dirty="0" err="1" smtClean="0">
                  <a:solidFill>
                    <a:schemeClr val="tx1">
                      <a:lumMod val="85000"/>
                      <a:lumOff val="15000"/>
                    </a:schemeClr>
                  </a:solidFill>
                </a:rPr>
                <a:t>ans</a:t>
              </a:r>
              <a:r>
                <a:rPr lang="en-US" sz="2800" dirty="0" smtClean="0">
                  <a:solidFill>
                    <a:schemeClr val="tx1">
                      <a:lumMod val="85000"/>
                      <a:lumOff val="15000"/>
                    </a:schemeClr>
                  </a:solidFill>
                </a:rPr>
                <a:t> à </a:t>
              </a:r>
              <a:r>
                <a:rPr lang="en-US" sz="2800" dirty="0" err="1" smtClean="0">
                  <a:solidFill>
                    <a:schemeClr val="tx1">
                      <a:lumMod val="85000"/>
                      <a:lumOff val="15000"/>
                    </a:schemeClr>
                  </a:solidFill>
                </a:rPr>
                <a:t>définir</a:t>
              </a:r>
              <a:r>
                <a:rPr lang="en-US" sz="2800" dirty="0" smtClean="0">
                  <a:solidFill>
                    <a:schemeClr val="tx1">
                      <a:lumMod val="85000"/>
                      <a:lumOff val="15000"/>
                    </a:schemeClr>
                  </a:solidFill>
                </a:rPr>
                <a:t> comment </a:t>
              </a:r>
              <a:r>
                <a:rPr lang="en-US" sz="2800" dirty="0" err="1" smtClean="0">
                  <a:solidFill>
                    <a:schemeClr val="tx1">
                      <a:lumMod val="85000"/>
                      <a:lumOff val="15000"/>
                    </a:schemeClr>
                  </a:solidFill>
                </a:rPr>
                <a:t>atteindre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l’excellence</a:t>
              </a:r>
              <a:r>
                <a:rPr lang="en-US" sz="2800" dirty="0" smtClean="0">
                  <a:solidFill>
                    <a:schemeClr val="tx1">
                      <a:lumMod val="85000"/>
                      <a:lumOff val="15000"/>
                    </a:schemeClr>
                  </a:solidFill>
                </a:rPr>
                <a:t>. Pour </a:t>
              </a:r>
              <a:r>
                <a:rPr lang="en-US" sz="2800" dirty="0" err="1" smtClean="0">
                  <a:solidFill>
                    <a:schemeClr val="tx1">
                      <a:lumMod val="85000"/>
                      <a:lumOff val="15000"/>
                    </a:schemeClr>
                  </a:solidFill>
                </a:rPr>
                <a:t>lui</a:t>
              </a:r>
              <a:r>
                <a:rPr lang="en-US" sz="2800" dirty="0" smtClean="0">
                  <a:solidFill>
                    <a:schemeClr val="tx1">
                      <a:lumMod val="85000"/>
                      <a:lumOff val="15000"/>
                    </a:schemeClr>
                  </a:solidFill>
                </a:rPr>
                <a:t>, on ne </a:t>
              </a:r>
              <a:r>
                <a:rPr lang="en-US" sz="2800" dirty="0" err="1" smtClean="0">
                  <a:solidFill>
                    <a:schemeClr val="tx1">
                      <a:lumMod val="85000"/>
                      <a:lumOff val="15000"/>
                    </a:schemeClr>
                  </a:solidFill>
                </a:rPr>
                <a:t>naît</a:t>
              </a:r>
              <a:r>
                <a:rPr lang="en-US" sz="2800" dirty="0" smtClean="0">
                  <a:solidFill>
                    <a:schemeClr val="tx1">
                      <a:lumMod val="85000"/>
                      <a:lumOff val="15000"/>
                    </a:schemeClr>
                  </a:solidFill>
                </a:rPr>
                <a:t> pas expert, on </a:t>
              </a:r>
              <a:r>
                <a:rPr lang="en-US" sz="2800" dirty="0" err="1" smtClean="0">
                  <a:solidFill>
                    <a:schemeClr val="tx1">
                      <a:lumMod val="85000"/>
                      <a:lumOff val="15000"/>
                    </a:schemeClr>
                  </a:solidFill>
                </a:rPr>
                <a:t>devient</a:t>
              </a:r>
              <a:r>
                <a:rPr lang="en-US" sz="2800" dirty="0" smtClean="0">
                  <a:solidFill>
                    <a:schemeClr val="tx1">
                      <a:lumMod val="85000"/>
                      <a:lumOff val="15000"/>
                    </a:schemeClr>
                  </a:solidFill>
                </a:rPr>
                <a:t> expert. Il </a:t>
              </a:r>
              <a:r>
                <a:rPr lang="en-US" sz="2800" dirty="0" err="1" smtClean="0">
                  <a:solidFill>
                    <a:schemeClr val="tx1">
                      <a:lumMod val="85000"/>
                      <a:lumOff val="15000"/>
                    </a:schemeClr>
                  </a:solidFill>
                </a:rPr>
                <a:t>faut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mettre</a:t>
              </a:r>
              <a:r>
                <a:rPr lang="en-US" sz="2800" dirty="0" smtClean="0">
                  <a:solidFill>
                    <a:schemeClr val="tx1">
                      <a:lumMod val="85000"/>
                      <a:lumOff val="15000"/>
                    </a:schemeClr>
                  </a:solidFill>
                </a:rPr>
                <a:t> 10 000 </a:t>
              </a:r>
              <a:r>
                <a:rPr lang="en-US" sz="2800" dirty="0" err="1" smtClean="0">
                  <a:solidFill>
                    <a:schemeClr val="tx1">
                      <a:lumMod val="85000"/>
                      <a:lumOff val="15000"/>
                    </a:schemeClr>
                  </a:solidFill>
                </a:rPr>
                <a:t>heures</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pour </a:t>
              </a:r>
              <a:r>
                <a:rPr lang="en-US" sz="2800" dirty="0" err="1" smtClean="0">
                  <a:solidFill>
                    <a:schemeClr val="tx1">
                      <a:lumMod val="85000"/>
                      <a:lumOff val="15000"/>
                    </a:schemeClr>
                  </a:solidFill>
                </a:rPr>
                <a:t>devenir</a:t>
              </a:r>
              <a:r>
                <a:rPr lang="en-US" sz="2800" dirty="0" smtClean="0">
                  <a:solidFill>
                    <a:schemeClr val="tx1">
                      <a:lumMod val="85000"/>
                      <a:lumOff val="15000"/>
                    </a:schemeClr>
                  </a:solidFill>
                </a:rPr>
                <a:t> un expert. </a:t>
              </a:r>
              <a:r>
                <a:rPr lang="en-US" sz="2800" dirty="0" err="1" smtClean="0">
                  <a:solidFill>
                    <a:schemeClr val="tx1">
                      <a:lumMod val="85000"/>
                      <a:lumOff val="15000"/>
                    </a:schemeClr>
                  </a:solidFill>
                </a:rPr>
                <a:t>Toutefois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ces</a:t>
              </a:r>
              <a:r>
                <a:rPr lang="en-US" sz="2800" dirty="0" smtClean="0">
                  <a:solidFill>
                    <a:schemeClr val="tx1">
                      <a:lumMod val="85000"/>
                      <a:lumOff val="15000"/>
                    </a:schemeClr>
                  </a:solidFill>
                </a:rPr>
                <a:t> 10 000 </a:t>
              </a:r>
              <a:r>
                <a:rPr lang="en-US" sz="2800" dirty="0" err="1" smtClean="0">
                  <a:solidFill>
                    <a:schemeClr val="tx1">
                      <a:lumMod val="85000"/>
                      <a:lumOff val="15000"/>
                    </a:schemeClr>
                  </a:solidFill>
                </a:rPr>
                <a:t>heures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doivent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être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maximisées</a:t>
              </a:r>
              <a:r>
                <a:rPr lang="en-US" sz="2800" dirty="0" smtClean="0">
                  <a:solidFill>
                    <a:schemeClr val="tx1">
                      <a:lumMod val="85000"/>
                      <a:lumOff val="15000"/>
                    </a:schemeClr>
                  </a:solidFill>
                </a:rPr>
                <a:t> par </a:t>
              </a:r>
              <a:r>
                <a:rPr lang="en-US" sz="2800" dirty="0" err="1" smtClean="0">
                  <a:solidFill>
                    <a:schemeClr val="tx1">
                      <a:lumMod val="85000"/>
                      <a:lumOff val="15000"/>
                    </a:schemeClr>
                  </a:solidFill>
                </a:rPr>
                <a:t>l’entremise</a:t>
              </a:r>
              <a:r>
                <a:rPr lang="en-US" sz="2800" dirty="0" smtClean="0">
                  <a:solidFill>
                    <a:schemeClr val="tx1">
                      <a:lumMod val="85000"/>
                      <a:lumOff val="15000"/>
                    </a:schemeClr>
                  </a:solidFill>
                </a:rPr>
                <a:t> d’un </a:t>
              </a:r>
              <a:r>
                <a:rPr lang="en-US" sz="2800" dirty="0" err="1" smtClean="0">
                  <a:solidFill>
                    <a:schemeClr val="tx1">
                      <a:lumMod val="85000"/>
                      <a:lumOff val="15000"/>
                    </a:schemeClr>
                  </a:solidFill>
                </a:rPr>
                <a:t>processus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d’apprentissage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structuré</a:t>
              </a:r>
              <a:r>
                <a:rPr lang="en-US" sz="2800" dirty="0" smtClean="0">
                  <a:solidFill>
                    <a:schemeClr val="tx1">
                      <a:lumMod val="85000"/>
                      <a:lumOff val="15000"/>
                    </a:schemeClr>
                  </a:solidFill>
                </a:rPr>
                <a:t>.</a:t>
              </a:r>
            </a:p>
            <a:p>
              <a:endParaRPr lang="en-US" sz="1600" dirty="0">
                <a:solidFill>
                  <a:schemeClr val="tx1">
                    <a:lumMod val="85000"/>
                    <a:lumOff val="15000"/>
                  </a:schemeClr>
                </a:solidFill>
              </a:endParaRPr>
            </a:p>
            <a:p>
              <a:r>
                <a:rPr lang="en-US" sz="1600" dirty="0" smtClean="0">
                  <a:solidFill>
                    <a:schemeClr val="tx1">
                      <a:lumMod val="85000"/>
                      <a:lumOff val="15000"/>
                    </a:schemeClr>
                  </a:solidFill>
                </a:rPr>
                <a:t>Ericsson</a:t>
              </a:r>
              <a:r>
                <a:rPr lang="en-US" sz="1600" dirty="0">
                  <a:solidFill>
                    <a:schemeClr val="tx1">
                      <a:lumMod val="85000"/>
                      <a:lumOff val="15000"/>
                    </a:schemeClr>
                  </a:solidFill>
                </a:rPr>
                <a:t>, Anders K.; </a:t>
              </a:r>
              <a:r>
                <a:rPr lang="en-US" sz="1600" dirty="0" err="1">
                  <a:solidFill>
                    <a:schemeClr val="tx1">
                      <a:lumMod val="85000"/>
                      <a:lumOff val="15000"/>
                    </a:schemeClr>
                  </a:solidFill>
                </a:rPr>
                <a:t>Prietula</a:t>
              </a:r>
              <a:r>
                <a:rPr lang="en-US" sz="1600" dirty="0">
                  <a:solidFill>
                    <a:schemeClr val="tx1">
                      <a:lumMod val="85000"/>
                      <a:lumOff val="15000"/>
                    </a:schemeClr>
                  </a:solidFill>
                </a:rPr>
                <a:t>, Michael J.; </a:t>
              </a:r>
              <a:r>
                <a:rPr lang="en-US" sz="1600" dirty="0" err="1">
                  <a:solidFill>
                    <a:schemeClr val="tx1">
                      <a:lumMod val="85000"/>
                      <a:lumOff val="15000"/>
                    </a:schemeClr>
                  </a:solidFill>
                </a:rPr>
                <a:t>Cokely</a:t>
              </a:r>
              <a:r>
                <a:rPr lang="en-US" sz="1600" dirty="0">
                  <a:solidFill>
                    <a:schemeClr val="tx1">
                      <a:lumMod val="85000"/>
                      <a:lumOff val="15000"/>
                    </a:schemeClr>
                  </a:solidFill>
                </a:rPr>
                <a:t>, Edward T. (2007). "The Making of an Expert". Harvard Business Review (July–August 2007).</a:t>
              </a:r>
            </a:p>
          </p:txBody>
        </p:sp>
      </p:grpSp>
    </p:spTree>
    <p:extLst>
      <p:ext uri="{BB962C8B-B14F-4D97-AF65-F5344CB8AC3E}">
        <p14:creationId xmlns:p14="http://schemas.microsoft.com/office/powerpoint/2010/main" val="722257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nish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3304711" y="650240"/>
            <a:ext cx="8229600" cy="5557520"/>
            <a:chOff x="878034" y="650240"/>
            <a:chExt cx="8229600" cy="5557520"/>
          </a:xfrm>
        </p:grpSpPr>
        <p:sp>
          <p:nvSpPr>
            <p:cNvPr id="4" name="Rounded Rectangle 3"/>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47537" y="924025"/>
              <a:ext cx="7151570" cy="2308324"/>
            </a:xfrm>
            <a:prstGeom prst="rect">
              <a:avLst/>
            </a:prstGeom>
            <a:noFill/>
          </p:spPr>
          <p:txBody>
            <a:bodyPr wrap="square" rtlCol="0">
              <a:spAutoFit/>
            </a:bodyPr>
            <a:lstStyle/>
            <a:p>
              <a:r>
                <a:rPr lang="en-US" sz="3600" b="1" dirty="0" smtClean="0">
                  <a:solidFill>
                    <a:schemeClr val="tx1">
                      <a:lumMod val="85000"/>
                      <a:lumOff val="15000"/>
                    </a:schemeClr>
                  </a:solidFill>
                </a:rPr>
                <a:t>Merci beaucoup de </a:t>
              </a:r>
              <a:r>
                <a:rPr lang="en-US" sz="3600" b="1" dirty="0" err="1" smtClean="0">
                  <a:solidFill>
                    <a:schemeClr val="tx1">
                      <a:lumMod val="85000"/>
                      <a:lumOff val="15000"/>
                    </a:schemeClr>
                  </a:solidFill>
                </a:rPr>
                <a:t>votre</a:t>
              </a:r>
              <a:r>
                <a:rPr lang="en-US" sz="3600" b="1" dirty="0" smtClean="0">
                  <a:solidFill>
                    <a:schemeClr val="tx1">
                      <a:lumMod val="85000"/>
                      <a:lumOff val="15000"/>
                    </a:schemeClr>
                  </a:solidFill>
                </a:rPr>
                <a:t> attention</a:t>
              </a:r>
            </a:p>
            <a:p>
              <a:endParaRPr lang="en-US" sz="3600" b="1" dirty="0">
                <a:solidFill>
                  <a:schemeClr val="tx1">
                    <a:lumMod val="85000"/>
                    <a:lumOff val="15000"/>
                  </a:schemeClr>
                </a:solidFill>
              </a:endParaRPr>
            </a:p>
            <a:p>
              <a:r>
                <a:rPr lang="en-US" sz="3600" b="1" dirty="0" smtClean="0">
                  <a:solidFill>
                    <a:schemeClr val="tx1">
                      <a:lumMod val="85000"/>
                      <a:lumOff val="15000"/>
                    </a:schemeClr>
                  </a:solidFill>
                </a:rPr>
                <a:t>Questions?</a:t>
              </a:r>
            </a:p>
            <a:p>
              <a:r>
                <a:rPr lang="en-US" sz="3600" b="1" dirty="0" err="1" smtClean="0">
                  <a:solidFill>
                    <a:schemeClr val="tx1">
                      <a:lumMod val="85000"/>
                      <a:lumOff val="15000"/>
                    </a:schemeClr>
                  </a:solidFill>
                </a:rPr>
                <a:t>Commentaires</a:t>
              </a:r>
              <a:r>
                <a:rPr lang="en-US" sz="3600" b="1" dirty="0" smtClean="0">
                  <a:solidFill>
                    <a:schemeClr val="tx1">
                      <a:lumMod val="85000"/>
                      <a:lumOff val="15000"/>
                    </a:schemeClr>
                  </a:solidFill>
                </a:rPr>
                <a:t>?</a:t>
              </a:r>
            </a:p>
          </p:txBody>
        </p:sp>
      </p:grpSp>
    </p:spTree>
    <p:extLst>
      <p:ext uri="{BB962C8B-B14F-4D97-AF65-F5344CB8AC3E}">
        <p14:creationId xmlns:p14="http://schemas.microsoft.com/office/powerpoint/2010/main" val="356382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8" fill="hold"/>
                                        <p:tgtEl>
                                          <p:spTgt spid="2"/>
                                        </p:tgtEl>
                                      </p:cBhvr>
                                    </p:cmd>
                                  </p:childTnLst>
                                </p:cTn>
                              </p:par>
                            </p:childTnLst>
                          </p:cTn>
                        </p:par>
                        <p:par>
                          <p:cTn id="7" fill="hold">
                            <p:stCondLst>
                              <p:cond delay="61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5557520"/>
            <a:chOff x="878034" y="650240"/>
            <a:chExt cx="8229600" cy="5557520"/>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4955203"/>
            </a:xfrm>
            <a:prstGeom prst="rect">
              <a:avLst/>
            </a:prstGeom>
            <a:noFill/>
          </p:spPr>
          <p:txBody>
            <a:bodyPr wrap="square" rtlCol="0">
              <a:spAutoFit/>
            </a:bodyPr>
            <a:lstStyle/>
            <a:p>
              <a:r>
                <a:rPr lang="en-US" sz="3600" b="1" dirty="0" smtClean="0">
                  <a:solidFill>
                    <a:schemeClr val="tx1">
                      <a:lumMod val="85000"/>
                      <a:lumOff val="15000"/>
                    </a:schemeClr>
                  </a:solidFill>
                </a:rPr>
                <a:t>Comment </a:t>
              </a:r>
              <a:r>
                <a:rPr lang="en-US" sz="3600" b="1" dirty="0" err="1" smtClean="0">
                  <a:solidFill>
                    <a:schemeClr val="tx1">
                      <a:lumMod val="85000"/>
                      <a:lumOff val="15000"/>
                    </a:schemeClr>
                  </a:solidFill>
                </a:rPr>
                <a:t>atteindre</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l’excellence</a:t>
              </a:r>
              <a:r>
                <a:rPr lang="en-US" sz="3600" b="1" dirty="0" smtClean="0">
                  <a:solidFill>
                    <a:schemeClr val="tx1">
                      <a:lumMod val="85000"/>
                      <a:lumOff val="15000"/>
                    </a:schemeClr>
                  </a:solidFill>
                </a:rPr>
                <a:t>?</a:t>
              </a:r>
            </a:p>
            <a:p>
              <a:endParaRPr lang="en-US" sz="2800" dirty="0">
                <a:solidFill>
                  <a:schemeClr val="tx1">
                    <a:lumMod val="85000"/>
                    <a:lumOff val="15000"/>
                  </a:schemeClr>
                </a:solidFill>
              </a:endParaRPr>
            </a:p>
            <a:p>
              <a:r>
                <a:rPr lang="en-US" sz="2800" dirty="0" smtClean="0">
                  <a:solidFill>
                    <a:schemeClr val="tx1">
                      <a:lumMod val="85000"/>
                      <a:lumOff val="15000"/>
                    </a:schemeClr>
                  </a:solidFill>
                </a:rPr>
                <a:t>Ce </a:t>
              </a:r>
              <a:r>
                <a:rPr lang="en-US" sz="2800" dirty="0" err="1" smtClean="0">
                  <a:solidFill>
                    <a:schemeClr val="tx1">
                      <a:lumMod val="85000"/>
                      <a:lumOff val="15000"/>
                    </a:schemeClr>
                  </a:solidFill>
                </a:rPr>
                <a:t>processus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structuré</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représente</a:t>
              </a:r>
              <a:r>
                <a:rPr lang="en-US" sz="2800" dirty="0" smtClean="0">
                  <a:solidFill>
                    <a:schemeClr val="tx1">
                      <a:lumMod val="85000"/>
                      <a:lumOff val="15000"/>
                    </a:schemeClr>
                  </a:solidFill>
                </a:rPr>
                <a:t> la </a:t>
              </a:r>
              <a:r>
                <a:rPr lang="en-US" sz="2800" dirty="0" err="1" smtClean="0">
                  <a:solidFill>
                    <a:schemeClr val="tx1">
                      <a:lumMod val="85000"/>
                      <a:lumOff val="15000"/>
                    </a:schemeClr>
                  </a:solidFill>
                </a:rPr>
                <a:t>clé</a:t>
              </a:r>
              <a:r>
                <a:rPr lang="en-US" sz="2800" dirty="0" smtClean="0">
                  <a:solidFill>
                    <a:schemeClr val="tx1">
                      <a:lumMod val="85000"/>
                      <a:lumOff val="15000"/>
                    </a:schemeClr>
                  </a:solidFill>
                </a:rPr>
                <a:t> pour </a:t>
              </a:r>
              <a:r>
                <a:rPr lang="en-US" sz="2800" dirty="0" err="1" smtClean="0">
                  <a:solidFill>
                    <a:schemeClr val="tx1">
                      <a:lumMod val="85000"/>
                      <a:lumOff val="15000"/>
                    </a:schemeClr>
                  </a:solidFill>
                </a:rPr>
                <a:t>atteindre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l’excellence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selon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chercheur</a:t>
              </a:r>
              <a:r>
                <a:rPr lang="en-US" sz="2800" dirty="0" smtClean="0">
                  <a:solidFill>
                    <a:schemeClr val="tx1">
                      <a:lumMod val="85000"/>
                      <a:lumOff val="15000"/>
                    </a:schemeClr>
                  </a:solidFill>
                </a:rPr>
                <a:t>. Il </a:t>
              </a:r>
              <a:r>
                <a:rPr lang="en-US" sz="2800" dirty="0" err="1" smtClean="0">
                  <a:solidFill>
                    <a:schemeClr val="tx1">
                      <a:lumMod val="85000"/>
                      <a:lumOff val="15000"/>
                    </a:schemeClr>
                  </a:solidFill>
                </a:rPr>
                <a:t>faut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donc</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être</a:t>
              </a:r>
              <a:r>
                <a:rPr lang="en-US" sz="2800" dirty="0" smtClean="0">
                  <a:solidFill>
                    <a:schemeClr val="tx1">
                      <a:lumMod val="85000"/>
                      <a:lumOff val="15000"/>
                    </a:schemeClr>
                  </a:solidFill>
                </a:rPr>
                <a:t> en </a:t>
              </a:r>
              <a:r>
                <a:rPr lang="en-US" sz="2800" dirty="0" err="1" smtClean="0">
                  <a:solidFill>
                    <a:schemeClr val="tx1">
                      <a:lumMod val="85000"/>
                      <a:lumOff val="15000"/>
                    </a:schemeClr>
                  </a:solidFill>
                </a:rPr>
                <a:t>mesure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d’évaluer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où</a:t>
              </a:r>
              <a:r>
                <a:rPr lang="en-US" sz="2800" dirty="0" smtClean="0">
                  <a:solidFill>
                    <a:schemeClr val="tx1">
                      <a:lumMod val="85000"/>
                      <a:lumOff val="15000"/>
                    </a:schemeClr>
                  </a:solidFill>
                </a:rPr>
                <a:t> nous en </a:t>
              </a:r>
              <a:r>
                <a:rPr lang="en-US" sz="2800" dirty="0" err="1" smtClean="0">
                  <a:solidFill>
                    <a:schemeClr val="tx1">
                      <a:lumMod val="85000"/>
                      <a:lumOff val="15000"/>
                    </a:schemeClr>
                  </a:solidFill>
                </a:rPr>
                <a:t>sommes</a:t>
              </a:r>
              <a:r>
                <a:rPr lang="en-US" sz="2800" dirty="0" smtClean="0">
                  <a:solidFill>
                    <a:schemeClr val="tx1">
                      <a:lumMod val="85000"/>
                      <a:lumOff val="15000"/>
                    </a:schemeClr>
                  </a:solidFill>
                </a:rPr>
                <a:t> pour </a:t>
              </a:r>
              <a:r>
                <a:rPr lang="en-US" sz="2800" dirty="0" err="1" smtClean="0">
                  <a:solidFill>
                    <a:schemeClr val="tx1">
                      <a:lumMod val="85000"/>
                      <a:lumOff val="15000"/>
                    </a:schemeClr>
                  </a:solidFill>
                </a:rPr>
                <a:t>ensuite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planifier</a:t>
              </a:r>
              <a:r>
                <a:rPr lang="en-US" sz="2800" dirty="0" smtClean="0">
                  <a:solidFill>
                    <a:schemeClr val="tx1">
                      <a:lumMod val="85000"/>
                      <a:lumOff val="15000"/>
                    </a:schemeClr>
                  </a:solidFill>
                </a:rPr>
                <a:t> des actions à </a:t>
              </a:r>
              <a:r>
                <a:rPr lang="en-US" sz="2800" dirty="0" err="1" smtClean="0">
                  <a:solidFill>
                    <a:schemeClr val="tx1">
                      <a:lumMod val="85000"/>
                      <a:lumOff val="15000"/>
                    </a:schemeClr>
                  </a:solidFill>
                </a:rPr>
                <a:t>entreprendre</a:t>
              </a:r>
              <a:r>
                <a:rPr lang="en-US" sz="2800" dirty="0" smtClean="0">
                  <a:solidFill>
                    <a:schemeClr val="tx1">
                      <a:lumMod val="85000"/>
                      <a:lumOff val="15000"/>
                    </a:schemeClr>
                  </a:solidFill>
                </a:rPr>
                <a:t> pour nous </a:t>
              </a:r>
              <a:r>
                <a:rPr lang="en-US" sz="2800" dirty="0" err="1" smtClean="0">
                  <a:solidFill>
                    <a:schemeClr val="tx1">
                      <a:lumMod val="85000"/>
                      <a:lumOff val="15000"/>
                    </a:schemeClr>
                  </a:solidFill>
                </a:rPr>
                <a:t>améliorer</a:t>
              </a:r>
              <a:r>
                <a:rPr lang="en-US" sz="2800" dirty="0" smtClean="0">
                  <a:solidFill>
                    <a:schemeClr val="tx1">
                      <a:lumMod val="85000"/>
                      <a:lumOff val="15000"/>
                    </a:schemeClr>
                  </a:solidFill>
                </a:rPr>
                <a:t>.</a:t>
              </a:r>
            </a:p>
            <a:p>
              <a:endParaRPr lang="en-US" sz="2800" dirty="0">
                <a:solidFill>
                  <a:schemeClr val="tx1">
                    <a:lumMod val="85000"/>
                    <a:lumOff val="15000"/>
                  </a:schemeClr>
                </a:solidFill>
              </a:endParaRPr>
            </a:p>
            <a:p>
              <a:r>
                <a:rPr lang="en-US" sz="2800" dirty="0" smtClean="0">
                  <a:solidFill>
                    <a:schemeClr val="tx1">
                      <a:lumMod val="85000"/>
                      <a:lumOff val="15000"/>
                    </a:schemeClr>
                  </a:solidFill>
                </a:rPr>
                <a:t>Ex. : la performance au tennis.</a:t>
              </a:r>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179161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47537" y="924025"/>
              <a:ext cx="7151570" cy="4524315"/>
            </a:xfrm>
            <a:prstGeom prst="rect">
              <a:avLst/>
            </a:prstGeom>
            <a:noFill/>
          </p:spPr>
          <p:txBody>
            <a:bodyPr wrap="square" rtlCol="0">
              <a:spAutoFit/>
            </a:bodyPr>
            <a:lstStyle/>
            <a:p>
              <a:r>
                <a:rPr lang="en-US" sz="3600" b="1" dirty="0" smtClean="0">
                  <a:solidFill>
                    <a:schemeClr val="tx1">
                      <a:lumMod val="85000"/>
                      <a:lumOff val="15000"/>
                    </a:schemeClr>
                  </a:solidFill>
                </a:rPr>
                <a:t>Comment </a:t>
              </a:r>
              <a:r>
                <a:rPr lang="en-US" sz="3600" b="1" dirty="0" err="1" smtClean="0">
                  <a:solidFill>
                    <a:schemeClr val="tx1">
                      <a:lumMod val="85000"/>
                      <a:lumOff val="15000"/>
                    </a:schemeClr>
                  </a:solidFill>
                </a:rPr>
                <a:t>atteindre</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l’excellence</a:t>
              </a:r>
              <a:r>
                <a:rPr lang="en-US" sz="3600" b="1" dirty="0" smtClean="0">
                  <a:solidFill>
                    <a:schemeClr val="tx1">
                      <a:lumMod val="85000"/>
                      <a:lumOff val="15000"/>
                    </a:schemeClr>
                  </a:solidFill>
                </a:rPr>
                <a:t>?</a:t>
              </a:r>
            </a:p>
            <a:p>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Le CNESM </a:t>
              </a:r>
              <a:r>
                <a:rPr lang="en-US" sz="2800" dirty="0" err="1" smtClean="0">
                  <a:solidFill>
                    <a:schemeClr val="tx1">
                      <a:lumMod val="85000"/>
                      <a:lumOff val="15000"/>
                    </a:schemeClr>
                  </a:solidFill>
                </a:rPr>
                <a:t>travaille</a:t>
              </a:r>
              <a:r>
                <a:rPr lang="en-US" sz="2800" dirty="0" smtClean="0">
                  <a:solidFill>
                    <a:schemeClr val="tx1">
                      <a:lumMod val="85000"/>
                      <a:lumOff val="15000"/>
                    </a:schemeClr>
                  </a:solidFill>
                </a:rPr>
                <a:t> avec des </a:t>
              </a:r>
              <a:r>
                <a:rPr lang="en-US" sz="2800" dirty="0" err="1" smtClean="0">
                  <a:solidFill>
                    <a:schemeClr val="tx1">
                      <a:lumMod val="85000"/>
                      <a:lumOff val="15000"/>
                    </a:schemeClr>
                  </a:solidFill>
                </a:rPr>
                <a:t>chercheurs</a:t>
              </a:r>
              <a:r>
                <a:rPr lang="en-US" sz="2800" dirty="0">
                  <a:solidFill>
                    <a:schemeClr val="tx1">
                      <a:lumMod val="85000"/>
                      <a:lumOff val="15000"/>
                    </a:schemeClr>
                  </a:solidFill>
                </a:rPr>
                <a:t> </a:t>
              </a:r>
              <a:r>
                <a:rPr lang="en-US" sz="2800" dirty="0" smtClean="0">
                  <a:solidFill>
                    <a:schemeClr val="tx1">
                      <a:lumMod val="85000"/>
                      <a:lumOff val="15000"/>
                    </a:schemeClr>
                  </a:solidFill>
                </a:rPr>
                <a:t>et les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sur</a:t>
              </a:r>
              <a:r>
                <a:rPr lang="en-US" sz="2800" dirty="0" smtClean="0">
                  <a:solidFill>
                    <a:schemeClr val="tx1">
                      <a:lumMod val="85000"/>
                      <a:lumOff val="15000"/>
                    </a:schemeClr>
                  </a:solidFill>
                </a:rPr>
                <a:t> le terrain pour </a:t>
              </a:r>
              <a:r>
                <a:rPr lang="en-US" sz="2800" dirty="0" err="1" smtClean="0">
                  <a:solidFill>
                    <a:schemeClr val="tx1">
                      <a:lumMod val="85000"/>
                      <a:lumOff val="15000"/>
                    </a:schemeClr>
                  </a:solidFill>
                </a:rPr>
                <a:t>tenter</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concevoir</a:t>
              </a:r>
              <a:r>
                <a:rPr lang="en-US" sz="2800" dirty="0">
                  <a:solidFill>
                    <a:schemeClr val="tx1">
                      <a:lumMod val="85000"/>
                      <a:lumOff val="15000"/>
                    </a:schemeClr>
                  </a:solidFill>
                </a:rPr>
                <a:t> </a:t>
              </a:r>
              <a:r>
                <a:rPr lang="en-US" sz="2800" dirty="0" smtClean="0">
                  <a:solidFill>
                    <a:schemeClr val="tx1">
                      <a:lumMod val="85000"/>
                      <a:lumOff val="15000"/>
                    </a:schemeClr>
                  </a:solidFill>
                </a:rPr>
                <a:t>:</a:t>
              </a:r>
            </a:p>
            <a:p>
              <a:pPr marL="514350" indent="-514350">
                <a:buAutoNum type="arabicParenR"/>
              </a:pPr>
              <a:r>
                <a:rPr lang="en-US" sz="2800" dirty="0" err="1" smtClean="0">
                  <a:solidFill>
                    <a:schemeClr val="tx1">
                      <a:lumMod val="85000"/>
                      <a:lumOff val="15000"/>
                    </a:schemeClr>
                  </a:solidFill>
                </a:rPr>
                <a:t>Quels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sont</a:t>
              </a:r>
              <a:r>
                <a:rPr lang="en-US" sz="2800" dirty="0" smtClean="0">
                  <a:solidFill>
                    <a:schemeClr val="tx1">
                      <a:lumMod val="85000"/>
                      <a:lumOff val="15000"/>
                    </a:schemeClr>
                  </a:solidFill>
                </a:rPr>
                <a:t> les </a:t>
              </a:r>
              <a:r>
                <a:rPr lang="en-US" sz="2800" dirty="0" err="1" smtClean="0">
                  <a:solidFill>
                    <a:schemeClr val="tx1">
                      <a:lumMod val="85000"/>
                      <a:lumOff val="15000"/>
                    </a:schemeClr>
                  </a:solidFill>
                </a:rPr>
                <a:t>indicateurs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d’une</a:t>
              </a:r>
              <a:r>
                <a:rPr lang="en-US" sz="2800" dirty="0" smtClean="0">
                  <a:solidFill>
                    <a:schemeClr val="tx1">
                      <a:lumMod val="85000"/>
                      <a:lumOff val="15000"/>
                    </a:schemeClr>
                  </a:solidFill>
                </a:rPr>
                <a:t> “bonne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clinique</a:t>
              </a:r>
              <a:r>
                <a:rPr lang="en-US" sz="2800" dirty="0" smtClean="0">
                  <a:solidFill>
                    <a:schemeClr val="tx1">
                      <a:lumMod val="85000"/>
                      <a:lumOff val="15000"/>
                    </a:schemeClr>
                  </a:solidFill>
                </a:rPr>
                <a:t>?</a:t>
              </a:r>
            </a:p>
            <a:p>
              <a:pPr marL="514350" indent="-514350">
                <a:buAutoNum type="arabicParenR"/>
              </a:pPr>
              <a:r>
                <a:rPr lang="en-US" sz="2800" dirty="0" smtClean="0">
                  <a:solidFill>
                    <a:schemeClr val="tx1">
                      <a:lumMod val="85000"/>
                      <a:lumOff val="15000"/>
                    </a:schemeClr>
                  </a:solidFill>
                </a:rPr>
                <a:t>Comment </a:t>
              </a:r>
              <a:r>
                <a:rPr lang="en-US" sz="2800" dirty="0" err="1" smtClean="0">
                  <a:solidFill>
                    <a:schemeClr val="tx1">
                      <a:lumMod val="85000"/>
                      <a:lumOff val="15000"/>
                    </a:schemeClr>
                  </a:solidFill>
                </a:rPr>
                <a:t>évaluer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où</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nos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se </a:t>
              </a:r>
              <a:r>
                <a:rPr lang="en-US" sz="2800" dirty="0" err="1" smtClean="0">
                  <a:solidFill>
                    <a:schemeClr val="tx1">
                      <a:lumMod val="85000"/>
                      <a:lumOff val="15000"/>
                    </a:schemeClr>
                  </a:solidFill>
                </a:rPr>
                <a:t>situent</a:t>
              </a:r>
              <a:r>
                <a:rPr lang="en-US" sz="2800" dirty="0" smtClean="0">
                  <a:solidFill>
                    <a:schemeClr val="tx1">
                      <a:lumMod val="85000"/>
                      <a:lumOff val="15000"/>
                    </a:schemeClr>
                  </a:solidFill>
                </a:rPr>
                <a:t> au point de </a:t>
              </a:r>
              <a:r>
                <a:rPr lang="en-US" sz="2800" dirty="0" err="1" smtClean="0">
                  <a:solidFill>
                    <a:schemeClr val="tx1">
                      <a:lumMod val="85000"/>
                      <a:lumOff val="15000"/>
                    </a:schemeClr>
                  </a:solidFill>
                </a:rPr>
                <a:t>vue</a:t>
              </a:r>
              <a:r>
                <a:rPr lang="en-US" sz="2800" dirty="0" smtClean="0">
                  <a:solidFill>
                    <a:schemeClr val="tx1">
                      <a:lumMod val="85000"/>
                      <a:lumOff val="15000"/>
                    </a:schemeClr>
                  </a:solidFill>
                </a:rPr>
                <a:t> de </a:t>
              </a:r>
              <a:r>
                <a:rPr lang="en-US" sz="2800" dirty="0" err="1" smtClean="0">
                  <a:solidFill>
                    <a:schemeClr val="tx1">
                      <a:lumMod val="85000"/>
                      <a:lumOff val="15000"/>
                    </a:schemeClr>
                  </a:solidFill>
                </a:rPr>
                <a:t>leur</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pratique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clinique</a:t>
              </a:r>
              <a:r>
                <a:rPr lang="en-US" sz="2800" dirty="0" smtClean="0">
                  <a:solidFill>
                    <a:schemeClr val="tx1">
                      <a:lumMod val="85000"/>
                      <a:lumOff val="15000"/>
                    </a:schemeClr>
                  </a:solidFill>
                </a:rPr>
                <a:t>?</a:t>
              </a:r>
            </a:p>
            <a:p>
              <a:pPr marL="514350" indent="-514350">
                <a:buAutoNum type="arabicParenR"/>
              </a:pPr>
              <a:r>
                <a:rPr lang="en-US" sz="2800" dirty="0" smtClean="0">
                  <a:solidFill>
                    <a:schemeClr val="tx1">
                      <a:lumMod val="85000"/>
                      <a:lumOff val="15000"/>
                    </a:schemeClr>
                  </a:solidFill>
                </a:rPr>
                <a:t>Comment </a:t>
              </a:r>
              <a:r>
                <a:rPr lang="en-US" sz="2800" dirty="0" err="1" smtClean="0">
                  <a:solidFill>
                    <a:schemeClr val="tx1">
                      <a:lumMod val="85000"/>
                      <a:lumOff val="15000"/>
                    </a:schemeClr>
                  </a:solidFill>
                </a:rPr>
                <a:t>partager</a:t>
              </a:r>
              <a:r>
                <a:rPr lang="en-US" sz="2800" dirty="0" smtClean="0">
                  <a:solidFill>
                    <a:schemeClr val="tx1">
                      <a:lumMod val="85000"/>
                      <a:lumOff val="15000"/>
                    </a:schemeClr>
                  </a:solidFill>
                </a:rPr>
                <a:t> les </a:t>
              </a:r>
              <a:r>
                <a:rPr lang="en-US" sz="2800" dirty="0" err="1" smtClean="0">
                  <a:solidFill>
                    <a:schemeClr val="tx1">
                      <a:lumMod val="85000"/>
                      <a:lumOff val="15000"/>
                    </a:schemeClr>
                  </a:solidFill>
                </a:rPr>
                <a:t>bons</a:t>
              </a:r>
              <a:r>
                <a:rPr lang="en-US" sz="2800" dirty="0" smtClean="0">
                  <a:solidFill>
                    <a:schemeClr val="tx1">
                      <a:lumMod val="85000"/>
                      <a:lumOff val="15000"/>
                    </a:schemeClr>
                  </a:solidFill>
                </a:rPr>
                <a:t> coups et </a:t>
              </a:r>
              <a:r>
                <a:rPr lang="en-US" sz="2800" dirty="0" err="1" smtClean="0">
                  <a:solidFill>
                    <a:schemeClr val="tx1">
                      <a:lumMod val="85000"/>
                      <a:lumOff val="15000"/>
                    </a:schemeClr>
                  </a:solidFill>
                </a:rPr>
                <a:t>soutenir</a:t>
              </a:r>
              <a:r>
                <a:rPr lang="en-US" sz="2800" dirty="0" smtClean="0">
                  <a:solidFill>
                    <a:schemeClr val="tx1">
                      <a:lumMod val="85000"/>
                      <a:lumOff val="15000"/>
                    </a:schemeClr>
                  </a:solidFill>
                </a:rPr>
                <a:t> en regard des zones à </a:t>
              </a:r>
              <a:r>
                <a:rPr lang="en-US" sz="2800" dirty="0" err="1" smtClean="0">
                  <a:solidFill>
                    <a:schemeClr val="tx1">
                      <a:lumMod val="85000"/>
                      <a:lumOff val="15000"/>
                    </a:schemeClr>
                  </a:solidFill>
                </a:rPr>
                <a:t>parfaire</a:t>
              </a:r>
              <a:r>
                <a:rPr lang="en-US" sz="2800" dirty="0">
                  <a:solidFill>
                    <a:schemeClr val="tx1">
                      <a:lumMod val="85000"/>
                      <a:lumOff val="15000"/>
                    </a:schemeClr>
                  </a:solidFill>
                </a:rPr>
                <a:t>?</a:t>
              </a:r>
              <a:r>
                <a:rPr lang="en-US" sz="2800" dirty="0" smtClean="0">
                  <a:solidFill>
                    <a:schemeClr val="tx1">
                      <a:lumMod val="85000"/>
                      <a:lumOff val="15000"/>
                    </a:schemeClr>
                  </a:solidFill>
                </a:rPr>
                <a:t>  </a:t>
              </a:r>
            </a:p>
          </p:txBody>
        </p:sp>
      </p:grpSp>
    </p:spTree>
    <p:extLst>
      <p:ext uri="{BB962C8B-B14F-4D97-AF65-F5344CB8AC3E}">
        <p14:creationId xmlns:p14="http://schemas.microsoft.com/office/powerpoint/2010/main" val="2777626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teps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3" name="Group 2"/>
          <p:cNvGrpSpPr/>
          <p:nvPr/>
        </p:nvGrpSpPr>
        <p:grpSpPr>
          <a:xfrm>
            <a:off x="725635" y="650240"/>
            <a:ext cx="8229600" cy="6213873"/>
            <a:chOff x="878034" y="650240"/>
            <a:chExt cx="8229600" cy="6213873"/>
          </a:xfrm>
        </p:grpSpPr>
        <p:sp>
          <p:nvSpPr>
            <p:cNvPr id="5" name="Rounded Rectangle 4"/>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47537" y="924025"/>
              <a:ext cx="7151570" cy="5940088"/>
            </a:xfrm>
            <a:prstGeom prst="rect">
              <a:avLst/>
            </a:prstGeom>
            <a:noFill/>
          </p:spPr>
          <p:txBody>
            <a:bodyPr wrap="square" rtlCol="0">
              <a:spAutoFit/>
            </a:bodyPr>
            <a:lstStyle/>
            <a:p>
              <a:r>
                <a:rPr lang="en-US" sz="3600" b="1" dirty="0" smtClean="0">
                  <a:solidFill>
                    <a:schemeClr val="tx1">
                      <a:lumMod val="85000"/>
                      <a:lumOff val="15000"/>
                    </a:schemeClr>
                  </a:solidFill>
                </a:rPr>
                <a:t>Comment le CNESM </a:t>
              </a:r>
              <a:r>
                <a:rPr lang="en-US" sz="3600" b="1" dirty="0" err="1" smtClean="0">
                  <a:solidFill>
                    <a:schemeClr val="tx1">
                      <a:lumMod val="85000"/>
                      <a:lumOff val="15000"/>
                    </a:schemeClr>
                  </a:solidFill>
                </a:rPr>
                <a:t>peut</a:t>
              </a:r>
              <a:r>
                <a:rPr lang="en-US" sz="3600" b="1" dirty="0" smtClean="0">
                  <a:solidFill>
                    <a:schemeClr val="tx1">
                      <a:lumMod val="85000"/>
                      <a:lumOff val="15000"/>
                    </a:schemeClr>
                  </a:solidFill>
                </a:rPr>
                <a:t> aider </a:t>
              </a:r>
              <a:r>
                <a:rPr lang="en-US" sz="3600" b="1" dirty="0" err="1" smtClean="0">
                  <a:solidFill>
                    <a:schemeClr val="tx1">
                      <a:lumMod val="85000"/>
                      <a:lumOff val="15000"/>
                    </a:schemeClr>
                  </a:solidFill>
                </a:rPr>
                <a:t>nos</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équipes</a:t>
              </a:r>
              <a:r>
                <a:rPr lang="en-US" sz="3600" b="1" dirty="0" smtClean="0">
                  <a:solidFill>
                    <a:schemeClr val="tx1">
                      <a:lumMod val="85000"/>
                      <a:lumOff val="15000"/>
                    </a:schemeClr>
                  </a:solidFill>
                </a:rPr>
                <a:t> à </a:t>
              </a:r>
              <a:r>
                <a:rPr lang="en-US" sz="3600" b="1" dirty="0" err="1" smtClean="0">
                  <a:solidFill>
                    <a:schemeClr val="tx1">
                      <a:lumMod val="85000"/>
                      <a:lumOff val="15000"/>
                    </a:schemeClr>
                  </a:solidFill>
                </a:rPr>
                <a:t>atteindre</a:t>
              </a:r>
              <a:r>
                <a:rPr lang="en-US" sz="3600" b="1" dirty="0" smtClean="0">
                  <a:solidFill>
                    <a:schemeClr val="tx1">
                      <a:lumMod val="85000"/>
                      <a:lumOff val="15000"/>
                    </a:schemeClr>
                  </a:solidFill>
                </a:rPr>
                <a:t> </a:t>
              </a:r>
              <a:r>
                <a:rPr lang="en-US" sz="3600" b="1" dirty="0" err="1" smtClean="0">
                  <a:solidFill>
                    <a:schemeClr val="tx1">
                      <a:lumMod val="85000"/>
                      <a:lumOff val="15000"/>
                    </a:schemeClr>
                  </a:solidFill>
                </a:rPr>
                <a:t>l’excellence</a:t>
              </a:r>
              <a:r>
                <a:rPr lang="en-US" sz="3600" b="1" dirty="0" smtClean="0">
                  <a:solidFill>
                    <a:schemeClr val="tx1">
                      <a:lumMod val="85000"/>
                      <a:lumOff val="15000"/>
                    </a:schemeClr>
                  </a:solidFill>
                </a:rPr>
                <a:t>?</a:t>
              </a:r>
            </a:p>
            <a:p>
              <a:endParaRPr lang="en-US" sz="2800" dirty="0">
                <a:solidFill>
                  <a:schemeClr val="tx1">
                    <a:lumMod val="85000"/>
                    <a:lumOff val="15000"/>
                  </a:schemeClr>
                </a:solidFill>
              </a:endParaRPr>
            </a:p>
            <a:p>
              <a:r>
                <a:rPr lang="en-US" sz="2800" dirty="0" smtClean="0">
                  <a:solidFill>
                    <a:schemeClr val="tx1">
                      <a:lumMod val="85000"/>
                      <a:lumOff val="15000"/>
                    </a:schemeClr>
                  </a:solidFill>
                </a:rPr>
                <a:t>La </a:t>
              </a:r>
              <a:r>
                <a:rPr lang="en-US" sz="2800" dirty="0" err="1" smtClean="0">
                  <a:solidFill>
                    <a:schemeClr val="tx1">
                      <a:lumMod val="85000"/>
                      <a:lumOff val="15000"/>
                    </a:schemeClr>
                  </a:solidFill>
                </a:rPr>
                <a:t>prochaine</a:t>
              </a:r>
              <a:r>
                <a:rPr lang="en-US" sz="2800" dirty="0" smtClean="0">
                  <a:solidFill>
                    <a:schemeClr val="tx1">
                      <a:lumMod val="85000"/>
                      <a:lumOff val="15000"/>
                    </a:schemeClr>
                  </a:solidFill>
                </a:rPr>
                <a:t> section de la </a:t>
              </a:r>
              <a:r>
                <a:rPr lang="en-US" sz="2800" dirty="0" err="1" smtClean="0">
                  <a:solidFill>
                    <a:schemeClr val="tx1">
                      <a:lumMod val="85000"/>
                      <a:lumOff val="15000"/>
                    </a:schemeClr>
                  </a:solidFill>
                </a:rPr>
                <a:t>présentation</a:t>
              </a:r>
              <a:r>
                <a:rPr lang="en-US" sz="2800" dirty="0" smtClean="0">
                  <a:solidFill>
                    <a:schemeClr val="tx1">
                      <a:lumMod val="85000"/>
                      <a:lumOff val="15000"/>
                    </a:schemeClr>
                  </a:solidFill>
                </a:rPr>
                <a:t> vise à </a:t>
              </a:r>
              <a:r>
                <a:rPr lang="en-US" sz="2800" dirty="0" err="1" smtClean="0">
                  <a:solidFill>
                    <a:schemeClr val="tx1">
                      <a:lumMod val="85000"/>
                      <a:lumOff val="15000"/>
                    </a:schemeClr>
                  </a:solidFill>
                </a:rPr>
                <a:t>vous</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démontrer</a:t>
              </a:r>
              <a:r>
                <a:rPr lang="en-US" sz="2800" dirty="0" smtClean="0">
                  <a:solidFill>
                    <a:schemeClr val="tx1">
                      <a:lumMod val="85000"/>
                      <a:lumOff val="15000"/>
                    </a:schemeClr>
                  </a:solidFill>
                </a:rPr>
                <a:t> le </a:t>
              </a:r>
              <a:r>
                <a:rPr lang="en-US" sz="2800" dirty="0" err="1" smtClean="0">
                  <a:solidFill>
                    <a:schemeClr val="tx1">
                      <a:lumMod val="85000"/>
                      <a:lumOff val="15000"/>
                    </a:schemeClr>
                  </a:solidFill>
                </a:rPr>
                <a:t>rôle</a:t>
              </a:r>
              <a:r>
                <a:rPr lang="en-US" sz="2800" dirty="0" smtClean="0">
                  <a:solidFill>
                    <a:schemeClr val="tx1">
                      <a:lumMod val="85000"/>
                      <a:lumOff val="15000"/>
                    </a:schemeClr>
                  </a:solidFill>
                </a:rPr>
                <a:t> que </a:t>
              </a:r>
              <a:r>
                <a:rPr lang="en-US" sz="2800" dirty="0" err="1" smtClean="0">
                  <a:solidFill>
                    <a:schemeClr val="tx1">
                      <a:lumMod val="85000"/>
                      <a:lumOff val="15000"/>
                    </a:schemeClr>
                  </a:solidFill>
                </a:rPr>
                <a:t>peut</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avoir</a:t>
              </a:r>
              <a:r>
                <a:rPr lang="en-US" sz="2800" dirty="0" smtClean="0">
                  <a:solidFill>
                    <a:schemeClr val="tx1">
                      <a:lumMod val="85000"/>
                      <a:lumOff val="15000"/>
                    </a:schemeClr>
                  </a:solidFill>
                </a:rPr>
                <a:t> le CNESM pour </a:t>
              </a:r>
              <a:r>
                <a:rPr lang="en-US" sz="2800" dirty="0" err="1" smtClean="0">
                  <a:solidFill>
                    <a:schemeClr val="tx1">
                      <a:lumMod val="85000"/>
                      <a:lumOff val="15000"/>
                    </a:schemeClr>
                  </a:solidFill>
                </a:rPr>
                <a:t>l’amélioration</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pratiques</a:t>
              </a:r>
              <a:r>
                <a:rPr lang="en-US" sz="2800" dirty="0" smtClean="0">
                  <a:solidFill>
                    <a:schemeClr val="tx1">
                      <a:lumMod val="85000"/>
                      <a:lumOff val="15000"/>
                    </a:schemeClr>
                  </a:solidFill>
                </a:rPr>
                <a:t> et le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des </a:t>
              </a:r>
              <a:r>
                <a:rPr lang="en-US" sz="2800" dirty="0" err="1" smtClean="0">
                  <a:solidFill>
                    <a:schemeClr val="tx1">
                      <a:lumMod val="85000"/>
                      <a:lumOff val="15000"/>
                    </a:schemeClr>
                  </a:solidFill>
                </a:rPr>
                <a:t>équipes</a:t>
              </a:r>
              <a:r>
                <a:rPr lang="en-US" sz="2800" dirty="0" smtClean="0">
                  <a:solidFill>
                    <a:schemeClr val="tx1">
                      <a:lumMod val="85000"/>
                      <a:lumOff val="15000"/>
                    </a:schemeClr>
                  </a:solidFill>
                </a:rPr>
                <a:t> pour les </a:t>
              </a:r>
              <a:r>
                <a:rPr lang="en-US" sz="2800" dirty="0" err="1" smtClean="0">
                  <a:solidFill>
                    <a:schemeClr val="tx1">
                      <a:lumMod val="85000"/>
                      <a:lumOff val="15000"/>
                    </a:schemeClr>
                  </a:solidFill>
                </a:rPr>
                <a:t>trois</a:t>
              </a:r>
              <a:r>
                <a:rPr lang="en-US" sz="2800" dirty="0" smtClean="0">
                  <a:solidFill>
                    <a:schemeClr val="tx1">
                      <a:lumMod val="85000"/>
                      <a:lumOff val="15000"/>
                    </a:schemeClr>
                  </a:solidFill>
                </a:rPr>
                <a:t> axes </a:t>
              </a:r>
              <a:r>
                <a:rPr lang="en-US" sz="2800" dirty="0" err="1" smtClean="0">
                  <a:solidFill>
                    <a:schemeClr val="tx1">
                      <a:lumMod val="85000"/>
                      <a:lumOff val="15000"/>
                    </a:schemeClr>
                  </a:solidFill>
                </a:rPr>
                <a:t>suivants</a:t>
              </a:r>
              <a:r>
                <a:rPr lang="en-US" sz="2800" dirty="0" smtClean="0">
                  <a:solidFill>
                    <a:schemeClr val="tx1">
                      <a:lumMod val="85000"/>
                      <a:lumOff val="15000"/>
                    </a:schemeClr>
                  </a:solidFill>
                </a:rPr>
                <a:t> :</a:t>
              </a:r>
            </a:p>
            <a:p>
              <a:pPr marL="514350" indent="-514350">
                <a:buAutoNum type="alphaLcParenR"/>
              </a:pPr>
              <a:r>
                <a:rPr lang="en-US" sz="2800" dirty="0" smtClean="0">
                  <a:solidFill>
                    <a:schemeClr val="tx1">
                      <a:lumMod val="85000"/>
                      <a:lumOff val="15000"/>
                    </a:schemeClr>
                  </a:solidFill>
                </a:rPr>
                <a:t>Le </a:t>
              </a:r>
              <a:r>
                <a:rPr lang="en-US" sz="2800" dirty="0" err="1" smtClean="0">
                  <a:solidFill>
                    <a:schemeClr val="tx1">
                      <a:lumMod val="85000"/>
                      <a:lumOff val="15000"/>
                    </a:schemeClr>
                  </a:solidFill>
                </a:rPr>
                <a:t>suivi</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intensif</a:t>
              </a:r>
              <a:endParaRPr lang="en-US" sz="2800" dirty="0" smtClean="0">
                <a:solidFill>
                  <a:schemeClr val="tx1">
                    <a:lumMod val="85000"/>
                    <a:lumOff val="15000"/>
                  </a:schemeClr>
                </a:solidFill>
              </a:endParaRPr>
            </a:p>
            <a:p>
              <a:pPr marL="514350" indent="-514350">
                <a:buAutoNum type="alphaLcParenR"/>
              </a:pPr>
              <a:r>
                <a:rPr lang="en-US" sz="2800" dirty="0" smtClean="0">
                  <a:solidFill>
                    <a:schemeClr val="tx1">
                      <a:lumMod val="85000"/>
                      <a:lumOff val="15000"/>
                    </a:schemeClr>
                  </a:solidFill>
                </a:rPr>
                <a:t>Le </a:t>
              </a:r>
              <a:r>
                <a:rPr lang="en-US" sz="2800" dirty="0" err="1" smtClean="0">
                  <a:solidFill>
                    <a:schemeClr val="tx1">
                      <a:lumMod val="85000"/>
                      <a:lumOff val="15000"/>
                    </a:schemeClr>
                  </a:solidFill>
                </a:rPr>
                <a:t>soutien</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d’intensité</a:t>
              </a:r>
              <a:r>
                <a:rPr lang="en-US" sz="2800" dirty="0" smtClean="0">
                  <a:solidFill>
                    <a:schemeClr val="tx1">
                      <a:lumMod val="85000"/>
                      <a:lumOff val="15000"/>
                    </a:schemeClr>
                  </a:solidFill>
                </a:rPr>
                <a:t> variable</a:t>
              </a:r>
            </a:p>
            <a:p>
              <a:pPr marL="514350" indent="-514350">
                <a:buAutoNum type="alphaLcParenR"/>
              </a:pPr>
              <a:r>
                <a:rPr lang="en-US" sz="2800" dirty="0" err="1" smtClean="0">
                  <a:solidFill>
                    <a:schemeClr val="tx1">
                      <a:lumMod val="85000"/>
                      <a:lumOff val="15000"/>
                    </a:schemeClr>
                  </a:solidFill>
                </a:rPr>
                <a:t>L’équipe</a:t>
              </a:r>
              <a:r>
                <a:rPr lang="en-US" sz="2800" dirty="0" smtClean="0">
                  <a:solidFill>
                    <a:schemeClr val="tx1">
                      <a:lumMod val="85000"/>
                      <a:lumOff val="15000"/>
                    </a:schemeClr>
                  </a:solidFill>
                </a:rPr>
                <a:t> de 1ère </a:t>
              </a:r>
              <a:r>
                <a:rPr lang="en-US" sz="2800" dirty="0" err="1" smtClean="0">
                  <a:solidFill>
                    <a:schemeClr val="tx1">
                      <a:lumMod val="85000"/>
                      <a:lumOff val="15000"/>
                    </a:schemeClr>
                  </a:solidFill>
                </a:rPr>
                <a:t>ligne</a:t>
              </a:r>
              <a:r>
                <a:rPr lang="en-US" sz="2800" dirty="0" smtClean="0">
                  <a:solidFill>
                    <a:schemeClr val="tx1">
                      <a:lumMod val="85000"/>
                      <a:lumOff val="15000"/>
                    </a:schemeClr>
                  </a:solidFill>
                </a:rPr>
                <a:t> en santé </a:t>
              </a:r>
              <a:r>
                <a:rPr lang="en-US" sz="2800" dirty="0" err="1" smtClean="0">
                  <a:solidFill>
                    <a:schemeClr val="tx1">
                      <a:lumMod val="85000"/>
                      <a:lumOff val="15000"/>
                    </a:schemeClr>
                  </a:solidFill>
                </a:rPr>
                <a:t>mentale</a:t>
              </a:r>
              <a:r>
                <a:rPr lang="en-US" sz="2800" dirty="0" smtClean="0">
                  <a:solidFill>
                    <a:schemeClr val="tx1">
                      <a:lumMod val="85000"/>
                      <a:lumOff val="15000"/>
                    </a:schemeClr>
                  </a:solidFill>
                </a:rPr>
                <a:t> </a:t>
              </a:r>
              <a:r>
                <a:rPr lang="en-US" sz="2800" dirty="0" err="1" smtClean="0">
                  <a:solidFill>
                    <a:schemeClr val="tx1">
                      <a:lumMod val="85000"/>
                      <a:lumOff val="15000"/>
                    </a:schemeClr>
                  </a:solidFill>
                </a:rPr>
                <a:t>adulte</a:t>
              </a:r>
              <a:endParaRPr lang="en-US" sz="2800" dirty="0" smtClean="0">
                <a:solidFill>
                  <a:schemeClr val="tx1">
                    <a:lumMod val="85000"/>
                    <a:lumOff val="15000"/>
                  </a:schemeClr>
                </a:solidFill>
              </a:endParaRPr>
            </a:p>
            <a:p>
              <a:endParaRPr lang="en-US" sz="2800" dirty="0">
                <a:solidFill>
                  <a:schemeClr val="tx1">
                    <a:lumMod val="85000"/>
                    <a:lumOff val="15000"/>
                  </a:schemeClr>
                </a:solidFill>
              </a:endParaRPr>
            </a:p>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3377720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8" fill="hold"/>
                                        <p:tgtEl>
                                          <p:spTgt spid="4"/>
                                        </p:tgtEl>
                                      </p:cBhvr>
                                    </p:cmd>
                                  </p:childTnLst>
                                </p:cTn>
                              </p:par>
                            </p:childTnLst>
                          </p:cTn>
                        </p:par>
                        <p:par>
                          <p:cTn id="7" fill="hold">
                            <p:stCondLst>
                              <p:cond delay="4008"/>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34"/>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eps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grpSp>
        <p:nvGrpSpPr>
          <p:cNvPr id="8" name="Group 7"/>
          <p:cNvGrpSpPr/>
          <p:nvPr/>
        </p:nvGrpSpPr>
        <p:grpSpPr>
          <a:xfrm>
            <a:off x="3304711" y="650240"/>
            <a:ext cx="8229600" cy="5557520"/>
            <a:chOff x="878034" y="650240"/>
            <a:chExt cx="8229600" cy="5557520"/>
          </a:xfrm>
        </p:grpSpPr>
        <p:sp>
          <p:nvSpPr>
            <p:cNvPr id="9" name="Rounded Rectangle 8"/>
            <p:cNvSpPr/>
            <p:nvPr/>
          </p:nvSpPr>
          <p:spPr>
            <a:xfrm>
              <a:off x="878034" y="650240"/>
              <a:ext cx="8229600" cy="5557520"/>
            </a:xfrm>
            <a:prstGeom prst="roundRect">
              <a:avLst>
                <a:gd name="adj" fmla="val 3331"/>
              </a:avLst>
            </a:prstGeom>
            <a:gradFill>
              <a:gsLst>
                <a:gs pos="0">
                  <a:schemeClr val="bg2">
                    <a:alpha val="35000"/>
                  </a:schemeClr>
                </a:gs>
                <a:gs pos="100000">
                  <a:schemeClr val="bg2">
                    <a:lumMod val="75000"/>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Le </a:t>
              </a:r>
              <a:r>
                <a:rPr lang="en-US" sz="5400" dirty="0" err="1" smtClean="0">
                  <a:solidFill>
                    <a:schemeClr val="tx1"/>
                  </a:solidFill>
                </a:rPr>
                <a:t>suivi</a:t>
              </a:r>
              <a:r>
                <a:rPr lang="en-US" sz="5400" dirty="0" smtClean="0">
                  <a:solidFill>
                    <a:schemeClr val="tx1"/>
                  </a:solidFill>
                </a:rPr>
                <a:t> </a:t>
              </a:r>
              <a:r>
                <a:rPr lang="en-US" sz="5400" dirty="0" err="1" smtClean="0">
                  <a:solidFill>
                    <a:schemeClr val="tx1"/>
                  </a:solidFill>
                </a:rPr>
                <a:t>intensif</a:t>
              </a:r>
              <a:r>
                <a:rPr lang="en-US" sz="5400" dirty="0" smtClean="0">
                  <a:solidFill>
                    <a:schemeClr val="tx1"/>
                  </a:solidFill>
                </a:rPr>
                <a:t> (SI)</a:t>
              </a:r>
              <a:endParaRPr lang="en-US" sz="5400" dirty="0">
                <a:solidFill>
                  <a:schemeClr val="tx1"/>
                </a:solidFill>
              </a:endParaRPr>
            </a:p>
          </p:txBody>
        </p:sp>
        <p:sp>
          <p:nvSpPr>
            <p:cNvPr id="10" name="TextBox 9"/>
            <p:cNvSpPr txBox="1"/>
            <p:nvPr/>
          </p:nvSpPr>
          <p:spPr>
            <a:xfrm>
              <a:off x="1347537" y="924025"/>
              <a:ext cx="7151570" cy="523220"/>
            </a:xfrm>
            <a:prstGeom prst="rect">
              <a:avLst/>
            </a:prstGeom>
            <a:noFill/>
          </p:spPr>
          <p:txBody>
            <a:bodyPr wrap="square" rtlCol="0">
              <a:spAutoFit/>
            </a:bodyPr>
            <a:lstStyle/>
            <a:p>
              <a:endParaRPr lang="en-US" sz="2800" dirty="0" smtClean="0">
                <a:solidFill>
                  <a:schemeClr val="tx1">
                    <a:lumMod val="85000"/>
                    <a:lumOff val="15000"/>
                  </a:schemeClr>
                </a:solidFill>
              </a:endParaRPr>
            </a:p>
          </p:txBody>
        </p:sp>
      </p:grpSp>
    </p:spTree>
    <p:extLst>
      <p:ext uri="{BB962C8B-B14F-4D97-AF65-F5344CB8AC3E}">
        <p14:creationId xmlns:p14="http://schemas.microsoft.com/office/powerpoint/2010/main" val="57782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5" fill="hold"/>
                                        <p:tgtEl>
                                          <p:spTgt spid="2"/>
                                        </p:tgtEl>
                                      </p:cBhvr>
                                    </p:cmd>
                                  </p:childTnLst>
                                </p:cTn>
                              </p:par>
                            </p:childTnLst>
                          </p:cTn>
                        </p:par>
                        <p:par>
                          <p:cTn id="7" fill="hold">
                            <p:stCondLst>
                              <p:cond delay="4075"/>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9254</TotalTime>
  <Words>2198</Words>
  <Application>Microsoft Office PowerPoint</Application>
  <PresentationFormat>Personnalisé</PresentationFormat>
  <Paragraphs>399</Paragraphs>
  <Slides>50</Slides>
  <Notes>0</Notes>
  <HiddenSlides>0</HiddenSlides>
  <MMClips>47</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Dorice Grenier</cp:lastModifiedBy>
  <cp:revision>65</cp:revision>
  <dcterms:created xsi:type="dcterms:W3CDTF">2013-08-29T22:14:03Z</dcterms:created>
  <dcterms:modified xsi:type="dcterms:W3CDTF">2014-06-25T18:45:22Z</dcterms:modified>
</cp:coreProperties>
</file>