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3.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4.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5.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6.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7" r:id="rId2"/>
    <p:sldMasterId id="2147483749" r:id="rId3"/>
  </p:sldMasterIdLst>
  <p:notesMasterIdLst>
    <p:notesMasterId r:id="rId41"/>
  </p:notesMasterIdLst>
  <p:handoutMasterIdLst>
    <p:handoutMasterId r:id="rId42"/>
  </p:handoutMasterIdLst>
  <p:sldIdLst>
    <p:sldId id="258" r:id="rId4"/>
    <p:sldId id="261" r:id="rId5"/>
    <p:sldId id="262" r:id="rId6"/>
    <p:sldId id="263" r:id="rId7"/>
    <p:sldId id="264" r:id="rId8"/>
    <p:sldId id="269" r:id="rId9"/>
    <p:sldId id="268" r:id="rId10"/>
    <p:sldId id="265" r:id="rId11"/>
    <p:sldId id="266" r:id="rId12"/>
    <p:sldId id="270" r:id="rId13"/>
    <p:sldId id="271" r:id="rId14"/>
    <p:sldId id="272" r:id="rId15"/>
    <p:sldId id="274" r:id="rId16"/>
    <p:sldId id="275" r:id="rId17"/>
    <p:sldId id="276" r:id="rId18"/>
    <p:sldId id="277"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Lst>
  <p:sldSz cx="9144000" cy="6858000" type="screen4x3"/>
  <p:notesSz cx="7023100" cy="9309100"/>
  <p:defaultTextStyle>
    <a:defPPr>
      <a:defRPr lang="fr-FR"/>
    </a:defPPr>
    <a:lvl1pPr algn="l" rtl="0" fontAlgn="base">
      <a:spcBef>
        <a:spcPct val="0"/>
      </a:spcBef>
      <a:spcAft>
        <a:spcPct val="0"/>
      </a:spcAft>
      <a:defRPr kern="1200">
        <a:solidFill>
          <a:schemeClr val="tx1"/>
        </a:solidFill>
        <a:latin typeface="Calibri" pitchFamily="34" charset="0"/>
        <a:ea typeface="MS PGothic" pitchFamily="34" charset="-128"/>
        <a:cs typeface="Arial" charset="0"/>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Arial" charset="0"/>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Arial" charset="0"/>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Arial" charset="0"/>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Arial" charset="0"/>
      </a:defRPr>
    </a:lvl5pPr>
    <a:lvl6pPr marL="2286000" algn="l" defTabSz="914400" rtl="0" eaLnBrk="1" latinLnBrk="0" hangingPunct="1">
      <a:defRPr kern="1200">
        <a:solidFill>
          <a:schemeClr val="tx1"/>
        </a:solidFill>
        <a:latin typeface="Calibri" pitchFamily="34" charset="0"/>
        <a:ea typeface="MS PGothic" pitchFamily="34" charset="-128"/>
        <a:cs typeface="Arial" charset="0"/>
      </a:defRPr>
    </a:lvl6pPr>
    <a:lvl7pPr marL="2743200" algn="l" defTabSz="914400" rtl="0" eaLnBrk="1" latinLnBrk="0" hangingPunct="1">
      <a:defRPr kern="1200">
        <a:solidFill>
          <a:schemeClr val="tx1"/>
        </a:solidFill>
        <a:latin typeface="Calibri" pitchFamily="34" charset="0"/>
        <a:ea typeface="MS PGothic" pitchFamily="34" charset="-128"/>
        <a:cs typeface="Arial" charset="0"/>
      </a:defRPr>
    </a:lvl7pPr>
    <a:lvl8pPr marL="3200400" algn="l" defTabSz="914400" rtl="0" eaLnBrk="1" latinLnBrk="0" hangingPunct="1">
      <a:defRPr kern="1200">
        <a:solidFill>
          <a:schemeClr val="tx1"/>
        </a:solidFill>
        <a:latin typeface="Calibri" pitchFamily="34" charset="0"/>
        <a:ea typeface="MS PGothic" pitchFamily="34" charset="-128"/>
        <a:cs typeface="Arial" charset="0"/>
      </a:defRPr>
    </a:lvl8pPr>
    <a:lvl9pPr marL="3657600" algn="l" defTabSz="914400" rtl="0" eaLnBrk="1" latinLnBrk="0" hangingPunct="1">
      <a:defRPr kern="1200">
        <a:solidFill>
          <a:schemeClr val="tx1"/>
        </a:solidFill>
        <a:latin typeface="Calibri" pitchFamily="34"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7" autoAdjust="0"/>
    <p:restoredTop sz="94660"/>
  </p:normalViewPr>
  <p:slideViewPr>
    <p:cSldViewPr>
      <p:cViewPr varScale="1">
        <p:scale>
          <a:sx n="87" d="100"/>
          <a:sy n="87" d="100"/>
        </p:scale>
        <p:origin x="-510" y="-7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cs typeface="Arial" charset="0"/>
              </a:defRPr>
            </a:lvl1pPr>
          </a:lstStyle>
          <a:p>
            <a:pPr>
              <a:defRPr/>
            </a:pPr>
            <a:endParaRPr lang="fr-CA"/>
          </a:p>
        </p:txBody>
      </p:sp>
      <p:sp>
        <p:nvSpPr>
          <p:cNvPr id="3" name="Espace réservé de la date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cs typeface="Arial" charset="0"/>
              </a:defRPr>
            </a:lvl1pPr>
          </a:lstStyle>
          <a:p>
            <a:pPr>
              <a:defRPr/>
            </a:pPr>
            <a:fld id="{D51B4300-5F23-4C82-ACF6-FF9834D43DCF}" type="datetimeFigureOut">
              <a:rPr lang="fr-CA"/>
              <a:pPr>
                <a:defRPr/>
              </a:pPr>
              <a:t>2013-05-06</a:t>
            </a:fld>
            <a:endParaRPr lang="fr-CA"/>
          </a:p>
        </p:txBody>
      </p:sp>
      <p:sp>
        <p:nvSpPr>
          <p:cNvPr id="4" name="Espace réservé du pied de page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cs typeface="Arial" charset="0"/>
              </a:defRPr>
            </a:lvl1pPr>
          </a:lstStyle>
          <a:p>
            <a:pPr>
              <a:defRPr/>
            </a:pPr>
            <a:endParaRPr lang="fr-CA"/>
          </a:p>
        </p:txBody>
      </p:sp>
      <p:sp>
        <p:nvSpPr>
          <p:cNvPr id="5" name="Espace réservé du numéro de diapositive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cs typeface="Arial" charset="0"/>
              </a:defRPr>
            </a:lvl1pPr>
          </a:lstStyle>
          <a:p>
            <a:pPr>
              <a:defRPr/>
            </a:pPr>
            <a:fld id="{9BA6B985-E65A-4798-8744-BD159D98F89F}" type="slidenum">
              <a:rPr lang="fr-CA"/>
              <a:pPr>
                <a:defRPr/>
              </a:pPr>
              <a:t>‹N°›</a:t>
            </a:fld>
            <a:endParaRPr lang="fr-CA"/>
          </a:p>
        </p:txBody>
      </p:sp>
    </p:spTree>
    <p:extLst>
      <p:ext uri="{BB962C8B-B14F-4D97-AF65-F5344CB8AC3E}">
        <p14:creationId xmlns:p14="http://schemas.microsoft.com/office/powerpoint/2010/main" val="1648358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43238" cy="465138"/>
          </a:xfrm>
          <a:prstGeom prst="rect">
            <a:avLst/>
          </a:prstGeom>
        </p:spPr>
        <p:txBody>
          <a:bodyPr vert="horz" lIns="93324" tIns="46662" rIns="93324" bIns="46662" rtlCol="0"/>
          <a:lstStyle>
            <a:lvl1pPr algn="l">
              <a:defRPr sz="1200">
                <a:cs typeface="+mn-cs"/>
              </a:defRPr>
            </a:lvl1pPr>
          </a:lstStyle>
          <a:p>
            <a:pPr>
              <a:defRPr/>
            </a:pPr>
            <a:endParaRPr lang="fr-CA"/>
          </a:p>
        </p:txBody>
      </p:sp>
      <p:sp>
        <p:nvSpPr>
          <p:cNvPr id="3" name="Espace réservé de la date 2"/>
          <p:cNvSpPr>
            <a:spLocks noGrp="1"/>
          </p:cNvSpPr>
          <p:nvPr>
            <p:ph type="dt" idx="1"/>
          </p:nvPr>
        </p:nvSpPr>
        <p:spPr>
          <a:xfrm>
            <a:off x="3978275" y="0"/>
            <a:ext cx="3043238" cy="465138"/>
          </a:xfrm>
          <a:prstGeom prst="rect">
            <a:avLst/>
          </a:prstGeom>
        </p:spPr>
        <p:txBody>
          <a:bodyPr vert="horz" lIns="93324" tIns="46662" rIns="93324" bIns="46662" rtlCol="0"/>
          <a:lstStyle>
            <a:lvl1pPr algn="r">
              <a:defRPr sz="1200">
                <a:cs typeface="+mn-cs"/>
              </a:defRPr>
            </a:lvl1pPr>
          </a:lstStyle>
          <a:p>
            <a:pPr>
              <a:defRPr/>
            </a:pPr>
            <a:fld id="{50DC6093-F7D1-4AE6-B1C7-7A307A230A2C}" type="datetimeFigureOut">
              <a:rPr lang="fr-CA"/>
              <a:pPr>
                <a:defRPr/>
              </a:pPr>
              <a:t>2013-05-06</a:t>
            </a:fld>
            <a:endParaRPr lang="fr-CA"/>
          </a:p>
        </p:txBody>
      </p:sp>
      <p:sp>
        <p:nvSpPr>
          <p:cNvPr id="4" name="Espace réservé de l'image des diapositives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fr-CA" noProof="0" smtClean="0"/>
          </a:p>
        </p:txBody>
      </p:sp>
      <p:sp>
        <p:nvSpPr>
          <p:cNvPr id="5" name="Espace réservé des commentaires 4"/>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CA" noProof="0" smtClean="0"/>
          </a:p>
        </p:txBody>
      </p:sp>
      <p:sp>
        <p:nvSpPr>
          <p:cNvPr id="6" name="Espace réservé du pied de page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a:defRPr sz="1200">
                <a:cs typeface="+mn-cs"/>
              </a:defRPr>
            </a:lvl1pPr>
          </a:lstStyle>
          <a:p>
            <a:pPr>
              <a:defRPr/>
            </a:pPr>
            <a:endParaRPr lang="fr-CA"/>
          </a:p>
        </p:txBody>
      </p:sp>
      <p:sp>
        <p:nvSpPr>
          <p:cNvPr id="7" name="Espace réservé du numéro de diapositive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a:defRPr sz="1200">
                <a:cs typeface="+mn-cs"/>
              </a:defRPr>
            </a:lvl1pPr>
          </a:lstStyle>
          <a:p>
            <a:pPr>
              <a:defRPr/>
            </a:pPr>
            <a:fld id="{B34F71A3-7E2B-4DB4-8C5C-F3D0A145216C}" type="slidenum">
              <a:rPr lang="fr-CA"/>
              <a:pPr>
                <a:defRPr/>
              </a:pPr>
              <a:t>‹N°›</a:t>
            </a:fld>
            <a:endParaRPr lang="fr-CA"/>
          </a:p>
        </p:txBody>
      </p:sp>
    </p:spTree>
    <p:extLst>
      <p:ext uri="{BB962C8B-B14F-4D97-AF65-F5344CB8AC3E}">
        <p14:creationId xmlns:p14="http://schemas.microsoft.com/office/powerpoint/2010/main" val="42161358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a:defRPr/>
            </a:pPr>
            <a:fld id="{B34F71A3-7E2B-4DB4-8C5C-F3D0A145216C}" type="slidenum">
              <a:rPr lang="fr-CA" smtClean="0"/>
              <a:pPr>
                <a:defRPr/>
              </a:pPr>
              <a:t>2</a:t>
            </a:fld>
            <a:endParaRPr lang="fr-CA"/>
          </a:p>
        </p:txBody>
      </p:sp>
    </p:spTree>
    <p:extLst>
      <p:ext uri="{BB962C8B-B14F-4D97-AF65-F5344CB8AC3E}">
        <p14:creationId xmlns:p14="http://schemas.microsoft.com/office/powerpoint/2010/main" val="3924745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8050" eaLnBrk="0" hangingPunct="0">
              <a:defRPr>
                <a:solidFill>
                  <a:schemeClr val="tx1"/>
                </a:solidFill>
                <a:latin typeface="Calibri" pitchFamily="34" charset="0"/>
                <a:ea typeface="MS PGothic" pitchFamily="34" charset="-128"/>
              </a:defRPr>
            </a:lvl1pPr>
            <a:lvl2pPr marL="742950" indent="-285750" defTabSz="908050" eaLnBrk="0" hangingPunct="0">
              <a:defRPr>
                <a:solidFill>
                  <a:schemeClr val="tx1"/>
                </a:solidFill>
                <a:latin typeface="Calibri" pitchFamily="34" charset="0"/>
                <a:ea typeface="MS PGothic" pitchFamily="34" charset="-128"/>
              </a:defRPr>
            </a:lvl2pPr>
            <a:lvl3pPr marL="1143000" indent="-228600" defTabSz="908050" eaLnBrk="0" hangingPunct="0">
              <a:defRPr>
                <a:solidFill>
                  <a:schemeClr val="tx1"/>
                </a:solidFill>
                <a:latin typeface="Calibri" pitchFamily="34" charset="0"/>
                <a:ea typeface="MS PGothic" pitchFamily="34" charset="-128"/>
              </a:defRPr>
            </a:lvl3pPr>
            <a:lvl4pPr marL="1600200" indent="-228600" defTabSz="908050" eaLnBrk="0" hangingPunct="0">
              <a:defRPr>
                <a:solidFill>
                  <a:schemeClr val="tx1"/>
                </a:solidFill>
                <a:latin typeface="Calibri" pitchFamily="34" charset="0"/>
                <a:ea typeface="MS PGothic" pitchFamily="34" charset="-128"/>
              </a:defRPr>
            </a:lvl4pPr>
            <a:lvl5pPr marL="2057400" indent="-228600" defTabSz="908050" eaLnBrk="0" hangingPunct="0">
              <a:defRPr>
                <a:solidFill>
                  <a:schemeClr val="tx1"/>
                </a:solidFill>
                <a:latin typeface="Calibri" pitchFamily="34" charset="0"/>
                <a:ea typeface="MS PGothic" pitchFamily="34" charset="-128"/>
              </a:defRPr>
            </a:lvl5pPr>
            <a:lvl6pPr marL="2514600" indent="-228600" defTabSz="90805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0805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0805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0805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355429B5-4299-45B0-8DD3-212EFE9D9773}" type="slidenum">
              <a:rPr lang="fr-CA" smtClean="0">
                <a:solidFill>
                  <a:srgbClr val="000000"/>
                </a:solidFill>
              </a:rPr>
              <a:pPr eaLnBrk="1" hangingPunct="1"/>
              <a:t>14</a:t>
            </a:fld>
            <a:endParaRPr lang="fr-CA" smtClean="0">
              <a:solidFill>
                <a:srgbClr val="000000"/>
              </a:solidFill>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smtClean="0"/>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06FDCEBF-CB54-4894-9742-08EAE1EE4E17}" type="slidenum">
              <a:rPr lang="fr-CA" smtClean="0">
                <a:solidFill>
                  <a:srgbClr val="000000"/>
                </a:solidFill>
              </a:rPr>
              <a:pPr eaLnBrk="1" hangingPunct="1"/>
              <a:t>29</a:t>
            </a:fld>
            <a:endParaRPr lang="fr-CA"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dirty="0" smtClean="0"/>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CF42AE54-0BBE-4F47-83FA-42A76F1A507A}" type="slidenum">
              <a:rPr lang="fr-CA" smtClean="0">
                <a:solidFill>
                  <a:srgbClr val="000000"/>
                </a:solidFill>
              </a:rPr>
              <a:pPr eaLnBrk="1" hangingPunct="1"/>
              <a:t>32</a:t>
            </a:fld>
            <a:endParaRPr lang="fr-CA"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smtClean="0"/>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8B0E257-B8D7-4999-AF70-03F3DD936677}" type="slidenum">
              <a:rPr lang="fr-CA" smtClean="0">
                <a:solidFill>
                  <a:srgbClr val="000000"/>
                </a:solidFill>
              </a:rPr>
              <a:pPr eaLnBrk="1" hangingPunct="1"/>
              <a:t>33</a:t>
            </a:fld>
            <a:endParaRPr lang="fr-CA"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CA" smtClean="0"/>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F731F1F-00D8-40C9-AD39-9B5BCBB9C00D}" type="slidenum">
              <a:rPr lang="fr-CA" smtClean="0">
                <a:solidFill>
                  <a:srgbClr val="000000"/>
                </a:solidFill>
              </a:rPr>
              <a:pPr eaLnBrk="1" hangingPunct="1"/>
              <a:t>34</a:t>
            </a:fld>
            <a:endParaRPr lang="fr-CA"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7544" y="620688"/>
            <a:ext cx="6552728" cy="1440160"/>
          </a:xfrm>
          <a:prstGeom prst="rect">
            <a:avLst/>
          </a:prstGeom>
        </p:spPr>
        <p:txBody>
          <a:bodyPr>
            <a:noAutofit/>
          </a:bodyPr>
          <a:lstStyle>
            <a:lvl1pPr algn="l">
              <a:defRPr sz="4800" b="1" baseline="0">
                <a:solidFill>
                  <a:schemeClr val="bg1">
                    <a:lumMod val="50000"/>
                  </a:schemeClr>
                </a:solidFill>
                <a:latin typeface="Arial" pitchFamily="34" charset="0"/>
                <a:cs typeface="Arial" pitchFamily="34" charset="0"/>
              </a:defRPr>
            </a:lvl1pPr>
          </a:lstStyle>
          <a:p>
            <a:r>
              <a:rPr lang="fr-FR" dirty="0" smtClean="0"/>
              <a:t>Modifiez le style du titre</a:t>
            </a:r>
            <a:endParaRPr lang="fr-CA" dirty="0"/>
          </a:p>
        </p:txBody>
      </p:sp>
      <p:sp>
        <p:nvSpPr>
          <p:cNvPr id="16" name="Espace réservé du texte 15"/>
          <p:cNvSpPr>
            <a:spLocks noGrp="1"/>
          </p:cNvSpPr>
          <p:nvPr>
            <p:ph type="body" sz="quarter" idx="10"/>
          </p:nvPr>
        </p:nvSpPr>
        <p:spPr>
          <a:xfrm>
            <a:off x="467544" y="2060848"/>
            <a:ext cx="6552728" cy="1008112"/>
          </a:xfrm>
          <a:prstGeom prst="rect">
            <a:avLst/>
          </a:prstGeom>
        </p:spPr>
        <p:txBody>
          <a:bodyPr>
            <a:noAutofit/>
          </a:bodyPr>
          <a:lstStyle>
            <a:lvl1pPr marL="0" indent="0">
              <a:buNone/>
              <a:defRPr sz="2800" b="1">
                <a:solidFill>
                  <a:schemeClr val="tx1">
                    <a:lumMod val="65000"/>
                    <a:lumOff val="35000"/>
                  </a:schemeClr>
                </a:solidFill>
                <a:latin typeface="Arial" pitchFamily="34" charset="0"/>
                <a:cs typeface="Arial" pitchFamily="34" charset="0"/>
              </a:defRPr>
            </a:lvl1pPr>
          </a:lstStyle>
          <a:p>
            <a:pPr lvl="0"/>
            <a:r>
              <a:rPr lang="fr-FR" dirty="0" smtClean="0"/>
              <a:t>Modifiez les styles du texte du masque</a:t>
            </a:r>
          </a:p>
        </p:txBody>
      </p:sp>
      <p:sp>
        <p:nvSpPr>
          <p:cNvPr id="18" name="Espace réservé du texte 17"/>
          <p:cNvSpPr>
            <a:spLocks noGrp="1"/>
          </p:cNvSpPr>
          <p:nvPr>
            <p:ph type="body" sz="quarter" idx="11"/>
          </p:nvPr>
        </p:nvSpPr>
        <p:spPr>
          <a:xfrm>
            <a:off x="467544" y="3068960"/>
            <a:ext cx="6552728" cy="576262"/>
          </a:xfrm>
          <a:prstGeom prst="rect">
            <a:avLst/>
          </a:prstGeom>
        </p:spPr>
        <p:txBody>
          <a:bodyPr>
            <a:normAutofit/>
          </a:bodyPr>
          <a:lstStyle>
            <a:lvl1pPr marL="0" indent="0">
              <a:buNone/>
              <a:defRPr sz="2000" b="0">
                <a:solidFill>
                  <a:schemeClr val="tx1">
                    <a:lumMod val="75000"/>
                    <a:lumOff val="25000"/>
                  </a:schemeClr>
                </a:solidFill>
                <a:latin typeface="Arial" pitchFamily="34" charset="0"/>
                <a:cs typeface="Arial" pitchFamily="34" charset="0"/>
              </a:defRPr>
            </a:lvl1pPr>
          </a:lstStyle>
          <a:p>
            <a:pPr lvl="0"/>
            <a:r>
              <a:rPr lang="fr-FR" dirty="0" smtClean="0"/>
              <a:t>Modifiez les styles du texte du masque</a:t>
            </a:r>
          </a:p>
        </p:txBody>
      </p:sp>
    </p:spTree>
    <p:extLst>
      <p:ext uri="{BB962C8B-B14F-4D97-AF65-F5344CB8AC3E}">
        <p14:creationId xmlns:p14="http://schemas.microsoft.com/office/powerpoint/2010/main" val="1035364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5EF0313A-674E-4D50-96C7-1AFA79EE9A16}"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15C29D15-3BAD-4171-B236-13B5624AA5AD}" type="slidenum">
              <a:rPr lang="fr-CA"/>
              <a:pPr>
                <a:defRPr/>
              </a:pPr>
              <a:t>‹N°›</a:t>
            </a:fld>
            <a:endParaRPr lang="fr-CA"/>
          </a:p>
        </p:txBody>
      </p:sp>
    </p:spTree>
    <p:extLst>
      <p:ext uri="{BB962C8B-B14F-4D97-AF65-F5344CB8AC3E}">
        <p14:creationId xmlns:p14="http://schemas.microsoft.com/office/powerpoint/2010/main" val="402700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4661C36E-2E7A-401C-BB9C-516E5CC84A40}"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265989E3-CCB1-495C-AAD3-8600C2C829EB}" type="slidenum">
              <a:rPr lang="fr-CA"/>
              <a:pPr>
                <a:defRPr/>
              </a:pPr>
              <a:t>‹N°›</a:t>
            </a:fld>
            <a:endParaRPr lang="fr-CA"/>
          </a:p>
        </p:txBody>
      </p:sp>
    </p:spTree>
    <p:extLst>
      <p:ext uri="{BB962C8B-B14F-4D97-AF65-F5344CB8AC3E}">
        <p14:creationId xmlns:p14="http://schemas.microsoft.com/office/powerpoint/2010/main" val="3360817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ea typeface="MS PGothic" pitchFamily="34" charset="-128"/>
              </a:defRPr>
            </a:lvl1pPr>
          </a:lstStyle>
          <a:p>
            <a:pPr>
              <a:defRPr/>
            </a:pPr>
            <a:fld id="{7CD521BF-0993-451D-B891-D8F28C3774C8}" type="datetime1">
              <a:rPr lang="fr-CA"/>
              <a:pPr>
                <a:defRPr/>
              </a:pPr>
              <a:t>2013-05-06</a:t>
            </a:fld>
            <a:endParaRPr lang="fr-CA"/>
          </a:p>
        </p:txBody>
      </p:sp>
      <p:sp>
        <p:nvSpPr>
          <p:cNvPr id="8"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DC66E99E-6D9F-45B6-B3CD-63ADE60AE269}" type="slidenum">
              <a:rPr lang="fr-CA"/>
              <a:pPr>
                <a:defRPr/>
              </a:pPr>
              <a:t>‹N°›</a:t>
            </a:fld>
            <a:endParaRPr lang="fr-CA"/>
          </a:p>
        </p:txBody>
      </p:sp>
    </p:spTree>
    <p:extLst>
      <p:ext uri="{BB962C8B-B14F-4D97-AF65-F5344CB8AC3E}">
        <p14:creationId xmlns:p14="http://schemas.microsoft.com/office/powerpoint/2010/main" val="2365329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ea typeface="MS PGothic" pitchFamily="34" charset="-128"/>
              </a:defRPr>
            </a:lvl1pPr>
          </a:lstStyle>
          <a:p>
            <a:pPr>
              <a:defRPr/>
            </a:pPr>
            <a:fld id="{6CC4B923-99EB-4C5F-B392-CD094BFA255D}" type="datetime1">
              <a:rPr lang="fr-CA"/>
              <a:pPr>
                <a:defRPr/>
              </a:pPr>
              <a:t>2013-05-06</a:t>
            </a:fld>
            <a:endParaRPr lang="fr-CA"/>
          </a:p>
        </p:txBody>
      </p:sp>
      <p:sp>
        <p:nvSpPr>
          <p:cNvPr id="4"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4A95F14F-0D4A-4E46-9441-F03F47B491A7}" type="slidenum">
              <a:rPr lang="fr-CA"/>
              <a:pPr>
                <a:defRPr/>
              </a:pPr>
              <a:t>‹N°›</a:t>
            </a:fld>
            <a:endParaRPr lang="fr-CA"/>
          </a:p>
        </p:txBody>
      </p:sp>
    </p:spTree>
    <p:extLst>
      <p:ext uri="{BB962C8B-B14F-4D97-AF65-F5344CB8AC3E}">
        <p14:creationId xmlns:p14="http://schemas.microsoft.com/office/powerpoint/2010/main" val="349916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ea typeface="MS PGothic" pitchFamily="34" charset="-128"/>
              </a:defRPr>
            </a:lvl1pPr>
          </a:lstStyle>
          <a:p>
            <a:pPr>
              <a:defRPr/>
            </a:pPr>
            <a:fld id="{FB002979-F8AE-476F-8A7B-A1D4AB97DD2E}" type="datetime1">
              <a:rPr lang="fr-CA"/>
              <a:pPr>
                <a:defRPr/>
              </a:pPr>
              <a:t>2013-05-06</a:t>
            </a:fld>
            <a:endParaRPr lang="fr-CA"/>
          </a:p>
        </p:txBody>
      </p:sp>
      <p:sp>
        <p:nvSpPr>
          <p:cNvPr id="3"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C0A97D40-999F-4BCE-A0A3-A234D7784483}" type="slidenum">
              <a:rPr lang="fr-CA"/>
              <a:pPr>
                <a:defRPr/>
              </a:pPr>
              <a:t>‹N°›</a:t>
            </a:fld>
            <a:endParaRPr lang="fr-CA"/>
          </a:p>
        </p:txBody>
      </p:sp>
    </p:spTree>
    <p:extLst>
      <p:ext uri="{BB962C8B-B14F-4D97-AF65-F5344CB8AC3E}">
        <p14:creationId xmlns:p14="http://schemas.microsoft.com/office/powerpoint/2010/main" val="413033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44B020DC-8B33-4F7E-8A3B-80DB4AD8F578}"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E80CD7F9-F3C2-4204-AD80-094FBB77BC7A}" type="slidenum">
              <a:rPr lang="fr-CA"/>
              <a:pPr>
                <a:defRPr/>
              </a:pPr>
              <a:t>‹N°›</a:t>
            </a:fld>
            <a:endParaRPr lang="fr-CA"/>
          </a:p>
        </p:txBody>
      </p:sp>
    </p:spTree>
    <p:extLst>
      <p:ext uri="{BB962C8B-B14F-4D97-AF65-F5344CB8AC3E}">
        <p14:creationId xmlns:p14="http://schemas.microsoft.com/office/powerpoint/2010/main" val="230957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5692587A-44BF-4993-A9A9-870E73FE8A84}"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9AB5BFF3-9069-46E4-9FF9-3DEA41ABA926}" type="slidenum">
              <a:rPr lang="fr-CA"/>
              <a:pPr>
                <a:defRPr/>
              </a:pPr>
              <a:t>‹N°›</a:t>
            </a:fld>
            <a:endParaRPr lang="fr-CA"/>
          </a:p>
        </p:txBody>
      </p:sp>
    </p:spTree>
    <p:extLst>
      <p:ext uri="{BB962C8B-B14F-4D97-AF65-F5344CB8AC3E}">
        <p14:creationId xmlns:p14="http://schemas.microsoft.com/office/powerpoint/2010/main" val="112602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9420C7AD-6BC2-4A83-97C7-AF1822D76897}"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8DAF3920-41FA-428D-9802-C36C8F0DF8E8}" type="slidenum">
              <a:rPr lang="fr-CA"/>
              <a:pPr>
                <a:defRPr/>
              </a:pPr>
              <a:t>‹N°›</a:t>
            </a:fld>
            <a:endParaRPr lang="fr-CA"/>
          </a:p>
        </p:txBody>
      </p:sp>
    </p:spTree>
    <p:extLst>
      <p:ext uri="{BB962C8B-B14F-4D97-AF65-F5344CB8AC3E}">
        <p14:creationId xmlns:p14="http://schemas.microsoft.com/office/powerpoint/2010/main" val="1651833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10069BD1-00AF-42E1-8C4E-08AEC4FA23EF}"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385768AA-69BC-4D14-B397-D10E996F1FC0}" type="slidenum">
              <a:rPr lang="fr-CA"/>
              <a:pPr>
                <a:defRPr/>
              </a:pPr>
              <a:t>‹N°›</a:t>
            </a:fld>
            <a:endParaRPr lang="fr-CA"/>
          </a:p>
        </p:txBody>
      </p:sp>
    </p:spTree>
    <p:extLst>
      <p:ext uri="{BB962C8B-B14F-4D97-AF65-F5344CB8AC3E}">
        <p14:creationId xmlns:p14="http://schemas.microsoft.com/office/powerpoint/2010/main" val="971837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C12BEE6E-7C19-4722-9A20-B1349AA7EA01}"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97C29E33-AAC3-46C2-85B5-AA889DE117BB}" type="slidenum">
              <a:rPr lang="fr-CA"/>
              <a:pPr>
                <a:defRPr/>
              </a:pPr>
              <a:t>‹N°›</a:t>
            </a:fld>
            <a:endParaRPr lang="fr-CA"/>
          </a:p>
        </p:txBody>
      </p:sp>
    </p:spTree>
    <p:extLst>
      <p:ext uri="{BB962C8B-B14F-4D97-AF65-F5344CB8AC3E}">
        <p14:creationId xmlns:p14="http://schemas.microsoft.com/office/powerpoint/2010/main" val="2373436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itre 6"/>
          <p:cNvSpPr>
            <a:spLocks noGrp="1"/>
          </p:cNvSpPr>
          <p:nvPr>
            <p:ph type="title"/>
          </p:nvPr>
        </p:nvSpPr>
        <p:spPr>
          <a:xfrm>
            <a:off x="611560" y="1916832"/>
            <a:ext cx="6984776" cy="1872208"/>
          </a:xfrm>
          <a:prstGeom prst="rect">
            <a:avLst/>
          </a:prstGeom>
        </p:spPr>
        <p:txBody>
          <a:bodyPr>
            <a:noAutofit/>
          </a:bodyPr>
          <a:lstStyle>
            <a:lvl1pPr algn="l">
              <a:defRPr sz="6600" b="1">
                <a:solidFill>
                  <a:schemeClr val="tx1">
                    <a:lumMod val="50000"/>
                    <a:lumOff val="50000"/>
                  </a:schemeClr>
                </a:solidFill>
                <a:latin typeface="Arial" pitchFamily="34" charset="0"/>
                <a:cs typeface="Arial" pitchFamily="34" charset="0"/>
              </a:defRPr>
            </a:lvl1pPr>
          </a:lstStyle>
          <a:p>
            <a:r>
              <a:rPr lang="fr-FR" dirty="0" smtClean="0"/>
              <a:t>Modifiez le style du titre</a:t>
            </a:r>
            <a:endParaRPr lang="fr-CA" dirty="0"/>
          </a:p>
        </p:txBody>
      </p:sp>
    </p:spTree>
    <p:extLst>
      <p:ext uri="{BB962C8B-B14F-4D97-AF65-F5344CB8AC3E}">
        <p14:creationId xmlns:p14="http://schemas.microsoft.com/office/powerpoint/2010/main" val="3278283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EC07F80E-9510-48CC-8D1E-6DD01782C21B}"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CA4CBA97-3930-41B1-8176-6E1D4A14F7E6}" type="slidenum">
              <a:rPr lang="fr-CA"/>
              <a:pPr>
                <a:defRPr/>
              </a:pPr>
              <a:t>‹N°›</a:t>
            </a:fld>
            <a:endParaRPr lang="fr-CA"/>
          </a:p>
        </p:txBody>
      </p:sp>
    </p:spTree>
    <p:extLst>
      <p:ext uri="{BB962C8B-B14F-4D97-AF65-F5344CB8AC3E}">
        <p14:creationId xmlns:p14="http://schemas.microsoft.com/office/powerpoint/2010/main" val="2200578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AF4D8C63-808B-4424-BED9-DE225BA97563}"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6F57B739-950E-4038-B23C-CAD2AE63325D}" type="slidenum">
              <a:rPr lang="fr-CA"/>
              <a:pPr>
                <a:defRPr/>
              </a:pPr>
              <a:t>‹N°›</a:t>
            </a:fld>
            <a:endParaRPr lang="fr-CA"/>
          </a:p>
        </p:txBody>
      </p:sp>
    </p:spTree>
    <p:extLst>
      <p:ext uri="{BB962C8B-B14F-4D97-AF65-F5344CB8AC3E}">
        <p14:creationId xmlns:p14="http://schemas.microsoft.com/office/powerpoint/2010/main" val="320268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9E06674B-E0C3-4511-BACD-F32A1622DC15}"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E5414982-EE31-40E6-B9A7-DD7DC0370573}" type="slidenum">
              <a:rPr lang="fr-CA"/>
              <a:pPr>
                <a:defRPr/>
              </a:pPr>
              <a:t>‹N°›</a:t>
            </a:fld>
            <a:endParaRPr lang="fr-CA"/>
          </a:p>
        </p:txBody>
      </p:sp>
    </p:spTree>
    <p:extLst>
      <p:ext uri="{BB962C8B-B14F-4D97-AF65-F5344CB8AC3E}">
        <p14:creationId xmlns:p14="http://schemas.microsoft.com/office/powerpoint/2010/main" val="1943161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Espace réservé de la date 3"/>
          <p:cNvSpPr>
            <a:spLocks noGrp="1"/>
          </p:cNvSpPr>
          <p:nvPr>
            <p:ph type="dt" sz="half" idx="10"/>
          </p:nvPr>
        </p:nvSpPr>
        <p:spPr/>
        <p:txBody>
          <a:bodyPr/>
          <a:lstStyle>
            <a:lvl1pPr>
              <a:defRPr>
                <a:ea typeface="MS PGothic" pitchFamily="34" charset="-128"/>
              </a:defRPr>
            </a:lvl1pPr>
          </a:lstStyle>
          <a:p>
            <a:pPr>
              <a:defRPr/>
            </a:pPr>
            <a:fld id="{CD2658A3-0851-467E-A244-993254A56576}" type="datetime1">
              <a:rPr lang="fr-CA"/>
              <a:pPr>
                <a:defRPr/>
              </a:pPr>
              <a:t>2013-05-06</a:t>
            </a:fld>
            <a:endParaRPr lang="fr-CA"/>
          </a:p>
        </p:txBody>
      </p:sp>
      <p:sp>
        <p:nvSpPr>
          <p:cNvPr id="8"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9"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6D2CD324-DE94-4CBA-A4EB-9B3BD0B0B973}" type="slidenum">
              <a:rPr lang="fr-CA"/>
              <a:pPr>
                <a:defRPr/>
              </a:pPr>
              <a:t>‹N°›</a:t>
            </a:fld>
            <a:endParaRPr lang="fr-CA"/>
          </a:p>
        </p:txBody>
      </p:sp>
    </p:spTree>
    <p:extLst>
      <p:ext uri="{BB962C8B-B14F-4D97-AF65-F5344CB8AC3E}">
        <p14:creationId xmlns:p14="http://schemas.microsoft.com/office/powerpoint/2010/main" val="2229195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e la date 3"/>
          <p:cNvSpPr>
            <a:spLocks noGrp="1"/>
          </p:cNvSpPr>
          <p:nvPr>
            <p:ph type="dt" sz="half" idx="10"/>
          </p:nvPr>
        </p:nvSpPr>
        <p:spPr/>
        <p:txBody>
          <a:bodyPr/>
          <a:lstStyle>
            <a:lvl1pPr>
              <a:defRPr>
                <a:ea typeface="MS PGothic" pitchFamily="34" charset="-128"/>
              </a:defRPr>
            </a:lvl1pPr>
          </a:lstStyle>
          <a:p>
            <a:pPr>
              <a:defRPr/>
            </a:pPr>
            <a:fld id="{501B254C-3530-4BC8-AB91-9F598EA79D2C}" type="datetime1">
              <a:rPr lang="fr-CA"/>
              <a:pPr>
                <a:defRPr/>
              </a:pPr>
              <a:t>2013-05-06</a:t>
            </a:fld>
            <a:endParaRPr lang="fr-CA"/>
          </a:p>
        </p:txBody>
      </p:sp>
      <p:sp>
        <p:nvSpPr>
          <p:cNvPr id="4"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5"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E83F2CCE-FD39-4BBC-BB2F-98DB5F55AED2}" type="slidenum">
              <a:rPr lang="fr-CA"/>
              <a:pPr>
                <a:defRPr/>
              </a:pPr>
              <a:t>‹N°›</a:t>
            </a:fld>
            <a:endParaRPr lang="fr-CA"/>
          </a:p>
        </p:txBody>
      </p:sp>
    </p:spTree>
    <p:extLst>
      <p:ext uri="{BB962C8B-B14F-4D97-AF65-F5344CB8AC3E}">
        <p14:creationId xmlns:p14="http://schemas.microsoft.com/office/powerpoint/2010/main" val="61513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ea typeface="MS PGothic" pitchFamily="34" charset="-128"/>
              </a:defRPr>
            </a:lvl1pPr>
          </a:lstStyle>
          <a:p>
            <a:pPr>
              <a:defRPr/>
            </a:pPr>
            <a:fld id="{F2DF42EC-0646-44A5-AD16-89FCD60388F9}" type="datetime1">
              <a:rPr lang="fr-CA"/>
              <a:pPr>
                <a:defRPr/>
              </a:pPr>
              <a:t>2013-05-06</a:t>
            </a:fld>
            <a:endParaRPr lang="fr-CA"/>
          </a:p>
        </p:txBody>
      </p:sp>
      <p:sp>
        <p:nvSpPr>
          <p:cNvPr id="3"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4"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F522FEA7-8A92-4348-B85D-6CB5EF2D1977}" type="slidenum">
              <a:rPr lang="fr-CA"/>
              <a:pPr>
                <a:defRPr/>
              </a:pPr>
              <a:t>‹N°›</a:t>
            </a:fld>
            <a:endParaRPr lang="fr-CA"/>
          </a:p>
        </p:txBody>
      </p:sp>
    </p:spTree>
    <p:extLst>
      <p:ext uri="{BB962C8B-B14F-4D97-AF65-F5344CB8AC3E}">
        <p14:creationId xmlns:p14="http://schemas.microsoft.com/office/powerpoint/2010/main" val="475555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ECC3B63D-751B-4E9B-B3B7-918ED9DF0C63}"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EB3F3079-181C-409E-91E7-FD97433B1EB6}" type="slidenum">
              <a:rPr lang="fr-CA"/>
              <a:pPr>
                <a:defRPr/>
              </a:pPr>
              <a:t>‹N°›</a:t>
            </a:fld>
            <a:endParaRPr lang="fr-CA"/>
          </a:p>
        </p:txBody>
      </p:sp>
    </p:spTree>
    <p:extLst>
      <p:ext uri="{BB962C8B-B14F-4D97-AF65-F5344CB8AC3E}">
        <p14:creationId xmlns:p14="http://schemas.microsoft.com/office/powerpoint/2010/main" val="24717351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CA"/>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ea typeface="MS PGothic" pitchFamily="34" charset="-128"/>
              </a:defRPr>
            </a:lvl1pPr>
          </a:lstStyle>
          <a:p>
            <a:pPr>
              <a:defRPr/>
            </a:pPr>
            <a:fld id="{D91B8919-4737-4442-AC34-578C20181FF0}" type="datetime1">
              <a:rPr lang="fr-CA"/>
              <a:pPr>
                <a:defRPr/>
              </a:pPr>
              <a:t>2013-05-06</a:t>
            </a:fld>
            <a:endParaRPr lang="fr-CA"/>
          </a:p>
        </p:txBody>
      </p:sp>
      <p:sp>
        <p:nvSpPr>
          <p:cNvPr id="6"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7"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F02E7541-341F-4D37-8FA0-50795B499DB0}" type="slidenum">
              <a:rPr lang="fr-CA"/>
              <a:pPr>
                <a:defRPr/>
              </a:pPr>
              <a:t>‹N°›</a:t>
            </a:fld>
            <a:endParaRPr lang="fr-CA"/>
          </a:p>
        </p:txBody>
      </p:sp>
    </p:spTree>
    <p:extLst>
      <p:ext uri="{BB962C8B-B14F-4D97-AF65-F5344CB8AC3E}">
        <p14:creationId xmlns:p14="http://schemas.microsoft.com/office/powerpoint/2010/main" val="168763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6EBEACEA-3982-4767-BB2D-BF875F0865F6}"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2DF40D18-7634-45A1-8344-8D47B00E27C0}" type="slidenum">
              <a:rPr lang="fr-CA"/>
              <a:pPr>
                <a:defRPr/>
              </a:pPr>
              <a:t>‹N°›</a:t>
            </a:fld>
            <a:endParaRPr lang="fr-CA"/>
          </a:p>
        </p:txBody>
      </p:sp>
    </p:spTree>
    <p:extLst>
      <p:ext uri="{BB962C8B-B14F-4D97-AF65-F5344CB8AC3E}">
        <p14:creationId xmlns:p14="http://schemas.microsoft.com/office/powerpoint/2010/main" val="243481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EA338798-45E9-4276-A6FF-1D5AA59D84D9}"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A2B2CDBF-9CDE-4721-AABD-0CD9BF3EF418}" type="slidenum">
              <a:rPr lang="fr-CA"/>
              <a:pPr>
                <a:defRPr/>
              </a:pPr>
              <a:t>‹N°›</a:t>
            </a:fld>
            <a:endParaRPr lang="fr-CA"/>
          </a:p>
        </p:txBody>
      </p:sp>
    </p:spTree>
    <p:extLst>
      <p:ext uri="{BB962C8B-B14F-4D97-AF65-F5344CB8AC3E}">
        <p14:creationId xmlns:p14="http://schemas.microsoft.com/office/powerpoint/2010/main" val="235227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3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ide 0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025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67544" y="620688"/>
            <a:ext cx="6552728" cy="1440160"/>
          </a:xfrm>
          <a:prstGeom prst="rect">
            <a:avLst/>
          </a:prstGeom>
        </p:spPr>
        <p:txBody>
          <a:bodyPr>
            <a:noAutofit/>
          </a:bodyPr>
          <a:lstStyle>
            <a:lvl1pPr algn="l">
              <a:defRPr sz="4800" b="1" baseline="0">
                <a:solidFill>
                  <a:schemeClr val="bg1">
                    <a:lumMod val="50000"/>
                  </a:schemeClr>
                </a:solidFill>
                <a:latin typeface="Arial" pitchFamily="34" charset="0"/>
                <a:cs typeface="Arial" pitchFamily="34" charset="0"/>
              </a:defRPr>
            </a:lvl1pPr>
          </a:lstStyle>
          <a:p>
            <a:r>
              <a:rPr lang="fr-FR" dirty="0" smtClean="0"/>
              <a:t>Modifiez le style du titre</a:t>
            </a:r>
            <a:endParaRPr lang="fr-CA" dirty="0"/>
          </a:p>
        </p:txBody>
      </p:sp>
      <p:sp>
        <p:nvSpPr>
          <p:cNvPr id="16" name="Espace réservé du texte 15"/>
          <p:cNvSpPr>
            <a:spLocks noGrp="1"/>
          </p:cNvSpPr>
          <p:nvPr>
            <p:ph type="body" sz="quarter" idx="10"/>
          </p:nvPr>
        </p:nvSpPr>
        <p:spPr>
          <a:xfrm>
            <a:off x="467544" y="2060848"/>
            <a:ext cx="6552728" cy="1008112"/>
          </a:xfrm>
          <a:prstGeom prst="rect">
            <a:avLst/>
          </a:prstGeom>
        </p:spPr>
        <p:txBody>
          <a:bodyPr>
            <a:noAutofit/>
          </a:bodyPr>
          <a:lstStyle>
            <a:lvl1pPr marL="0" indent="0">
              <a:buNone/>
              <a:defRPr sz="2800" b="1">
                <a:solidFill>
                  <a:schemeClr val="tx1">
                    <a:lumMod val="65000"/>
                    <a:lumOff val="35000"/>
                  </a:schemeClr>
                </a:solidFill>
                <a:latin typeface="Arial" pitchFamily="34" charset="0"/>
                <a:cs typeface="Arial" pitchFamily="34" charset="0"/>
              </a:defRPr>
            </a:lvl1pPr>
          </a:lstStyle>
          <a:p>
            <a:pPr lvl="0"/>
            <a:r>
              <a:rPr lang="fr-FR" dirty="0" smtClean="0"/>
              <a:t>Modifiez les styles du texte du masque</a:t>
            </a:r>
          </a:p>
        </p:txBody>
      </p:sp>
      <p:sp>
        <p:nvSpPr>
          <p:cNvPr id="18" name="Espace réservé du texte 17"/>
          <p:cNvSpPr>
            <a:spLocks noGrp="1"/>
          </p:cNvSpPr>
          <p:nvPr>
            <p:ph type="body" sz="quarter" idx="11"/>
          </p:nvPr>
        </p:nvSpPr>
        <p:spPr>
          <a:xfrm>
            <a:off x="467544" y="3068960"/>
            <a:ext cx="6552728" cy="576262"/>
          </a:xfrm>
          <a:prstGeom prst="rect">
            <a:avLst/>
          </a:prstGeom>
        </p:spPr>
        <p:txBody>
          <a:bodyPr>
            <a:normAutofit/>
          </a:bodyPr>
          <a:lstStyle>
            <a:lvl1pPr marL="0" indent="0">
              <a:buNone/>
              <a:defRPr sz="2000" b="0">
                <a:solidFill>
                  <a:schemeClr val="tx1">
                    <a:lumMod val="75000"/>
                    <a:lumOff val="25000"/>
                  </a:schemeClr>
                </a:solidFill>
                <a:latin typeface="Arial" pitchFamily="34" charset="0"/>
                <a:cs typeface="Arial" pitchFamily="34" charset="0"/>
              </a:defRPr>
            </a:lvl1pPr>
          </a:lstStyle>
          <a:p>
            <a:pPr lvl="0"/>
            <a:r>
              <a:rPr lang="fr-FR" dirty="0" smtClean="0"/>
              <a:t>Modifiez les styles du texte du masque</a:t>
            </a:r>
          </a:p>
        </p:txBody>
      </p:sp>
    </p:spTree>
    <p:extLst>
      <p:ext uri="{BB962C8B-B14F-4D97-AF65-F5344CB8AC3E}">
        <p14:creationId xmlns:p14="http://schemas.microsoft.com/office/powerpoint/2010/main" val="1334916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iapositive de contenu">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lgn="l">
              <a:defRPr b="1">
                <a:solidFill>
                  <a:schemeClr val="tx1">
                    <a:lumMod val="50000"/>
                    <a:lumOff val="50000"/>
                  </a:schemeClr>
                </a:solidFill>
                <a:latin typeface="Arial" pitchFamily="34" charset="0"/>
                <a:cs typeface="Arial" pitchFamily="34" charset="0"/>
              </a:defRPr>
            </a:lvl1pPr>
          </a:lstStyle>
          <a:p>
            <a:r>
              <a:rPr lang="fr-FR" dirty="0" smtClean="0"/>
              <a:t>Modifiez le style du titre</a:t>
            </a:r>
            <a:endParaRPr lang="fr-CA" dirty="0"/>
          </a:p>
        </p:txBody>
      </p:sp>
      <p:sp>
        <p:nvSpPr>
          <p:cNvPr id="3" name="Espace réservé du contenu 2"/>
          <p:cNvSpPr>
            <a:spLocks noGrp="1"/>
          </p:cNvSpPr>
          <p:nvPr>
            <p:ph idx="1"/>
          </p:nvPr>
        </p:nvSpPr>
        <p:spPr>
          <a:xfrm>
            <a:off x="457200" y="1412776"/>
            <a:ext cx="8229600" cy="4536503"/>
          </a:xfrm>
          <a:prstGeom prst="rect">
            <a:avLst/>
          </a:prstGeom>
        </p:spPr>
        <p:txBody>
          <a:bodyPr/>
          <a:lstStyle>
            <a:lvl1pPr marL="342900" indent="-342900">
              <a:buClr>
                <a:schemeClr val="accent6">
                  <a:lumMod val="75000"/>
                </a:schemeClr>
              </a:buClr>
              <a:buFont typeface="Wingdings" pitchFamily="2" charset="2"/>
              <a:buChar char="§"/>
              <a:defRPr>
                <a:solidFill>
                  <a:schemeClr val="tx1">
                    <a:lumMod val="75000"/>
                    <a:lumOff val="25000"/>
                  </a:schemeClr>
                </a:solidFill>
                <a:latin typeface="Arial" pitchFamily="34" charset="0"/>
                <a:cs typeface="Arial" pitchFamily="34" charset="0"/>
              </a:defRPr>
            </a:lvl1pPr>
            <a:lvl2pPr marL="742950" indent="-285750">
              <a:buClr>
                <a:schemeClr val="tx1">
                  <a:lumMod val="65000"/>
                  <a:lumOff val="35000"/>
                </a:schemeClr>
              </a:buClr>
              <a:buFont typeface="Arial" pitchFamily="34" charset="0"/>
              <a:buChar char="•"/>
              <a:defRPr baseline="0">
                <a:solidFill>
                  <a:schemeClr val="tx1">
                    <a:lumMod val="75000"/>
                    <a:lumOff val="25000"/>
                  </a:schemeClr>
                </a:solidFill>
                <a:latin typeface="Arial" pitchFamily="34" charset="0"/>
                <a:cs typeface="Arial" pitchFamily="34" charset="0"/>
              </a:defRPr>
            </a:lvl2pPr>
            <a:lvl3pPr marL="1143000" indent="-228600">
              <a:buFont typeface="Arial" pitchFamily="34" charset="0"/>
              <a:buChar char="–"/>
              <a:defRPr>
                <a:solidFill>
                  <a:schemeClr val="tx1">
                    <a:lumMod val="75000"/>
                    <a:lumOff val="25000"/>
                  </a:schemeClr>
                </a:solidFill>
                <a:latin typeface="Arial" pitchFamily="34" charset="0"/>
                <a:cs typeface="Arial" pitchFamily="34" charset="0"/>
              </a:defRPr>
            </a:lvl3pPr>
            <a:lvl4pPr marL="1600200" indent="-228600">
              <a:buSzPct val="80000"/>
              <a:buFont typeface="Courier New" pitchFamily="49" charset="0"/>
              <a:buChar char="o"/>
              <a:defRPr>
                <a:solidFill>
                  <a:schemeClr val="tx1">
                    <a:lumMod val="75000"/>
                    <a:lumOff val="25000"/>
                  </a:schemeClr>
                </a:solidFill>
                <a:latin typeface="Arial" pitchFamily="34" charset="0"/>
                <a:cs typeface="Arial" pitchFamily="34" charset="0"/>
              </a:defRPr>
            </a:lvl4pPr>
            <a:lvl5pPr>
              <a:defRPr>
                <a:solidFill>
                  <a:schemeClr val="tx1">
                    <a:lumMod val="75000"/>
                    <a:lumOff val="25000"/>
                  </a:schemeClr>
                </a:solidFill>
                <a:latin typeface="Arial" pitchFamily="34" charset="0"/>
                <a:cs typeface="Arial" pitchFamily="34" charset="0"/>
              </a:defRPr>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CA" dirty="0"/>
          </a:p>
        </p:txBody>
      </p:sp>
    </p:spTree>
    <p:extLst>
      <p:ext uri="{BB962C8B-B14F-4D97-AF65-F5344CB8AC3E}">
        <p14:creationId xmlns:p14="http://schemas.microsoft.com/office/powerpoint/2010/main" val="2119998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 01">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12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contenus">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lgn="l">
              <a:defRPr b="1">
                <a:solidFill>
                  <a:schemeClr val="tx1">
                    <a:lumMod val="50000"/>
                    <a:lumOff val="50000"/>
                  </a:schemeClr>
                </a:solidFill>
                <a:latin typeface="Arial" pitchFamily="34" charset="0"/>
                <a:cs typeface="Arial" pitchFamily="34" charset="0"/>
              </a:defRPr>
            </a:lvl1pPr>
          </a:lstStyle>
          <a:p>
            <a:r>
              <a:rPr lang="fr-FR" dirty="0" smtClean="0"/>
              <a:t>Modifiez le style du titre</a:t>
            </a:r>
            <a:endParaRPr lang="fr-CA" dirty="0"/>
          </a:p>
        </p:txBody>
      </p:sp>
      <p:sp>
        <p:nvSpPr>
          <p:cNvPr id="3" name="Espace réservé du contenu 2"/>
          <p:cNvSpPr>
            <a:spLocks noGrp="1"/>
          </p:cNvSpPr>
          <p:nvPr>
            <p:ph sz="half" idx="1"/>
          </p:nvPr>
        </p:nvSpPr>
        <p:spPr>
          <a:xfrm>
            <a:off x="457200" y="1628800"/>
            <a:ext cx="4038600" cy="4525963"/>
          </a:xfrm>
          <a:prstGeom prst="rect">
            <a:avLst/>
          </a:prstGeom>
        </p:spPr>
        <p:txBody>
          <a:bodyPr/>
          <a:lstStyle>
            <a:lvl1pPr marL="342900" indent="-342900">
              <a:buClr>
                <a:schemeClr val="accent6">
                  <a:lumMod val="75000"/>
                </a:schemeClr>
              </a:buClr>
              <a:buFont typeface="Wingdings" pitchFamily="2" charset="2"/>
              <a:buChar char="§"/>
              <a:defRPr sz="2800">
                <a:latin typeface="Arial" pitchFamily="34" charset="0"/>
                <a:cs typeface="Arial" pitchFamily="34" charset="0"/>
              </a:defRPr>
            </a:lvl1pPr>
            <a:lvl2pPr marL="800100" indent="-342900">
              <a:buFont typeface="Arial" pitchFamily="34" charset="0"/>
              <a:buChar char="•"/>
              <a:defRPr sz="2400">
                <a:latin typeface="Arial" pitchFamily="34" charset="0"/>
                <a:cs typeface="Arial" pitchFamily="34" charset="0"/>
              </a:defRPr>
            </a:lvl2pPr>
            <a:lvl3pPr marL="1143000" indent="-228600">
              <a:buFont typeface="Arial" pitchFamily="34" charset="0"/>
              <a:buChar char="–"/>
              <a:defRPr sz="2000">
                <a:latin typeface="Arial" pitchFamily="34" charset="0"/>
                <a:cs typeface="Arial" pitchFamily="34" charset="0"/>
              </a:defRPr>
            </a:lvl3pPr>
            <a:lvl4pPr marL="1600200" indent="-228600">
              <a:buFont typeface="Courier New" pitchFamily="49" charset="0"/>
              <a:buChar char="o"/>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a:t>
            </a:r>
            <a:endParaRPr lang="fr-CA" dirty="0"/>
          </a:p>
        </p:txBody>
      </p:sp>
      <p:sp>
        <p:nvSpPr>
          <p:cNvPr id="5" name="Espace réservé du contenu 2"/>
          <p:cNvSpPr>
            <a:spLocks noGrp="1"/>
          </p:cNvSpPr>
          <p:nvPr>
            <p:ph sz="half" idx="10"/>
          </p:nvPr>
        </p:nvSpPr>
        <p:spPr>
          <a:xfrm>
            <a:off x="4644008" y="1628800"/>
            <a:ext cx="4038600" cy="4525963"/>
          </a:xfrm>
          <a:prstGeom prst="rect">
            <a:avLst/>
          </a:prstGeom>
        </p:spPr>
        <p:txBody>
          <a:bodyPr/>
          <a:lstStyle>
            <a:lvl1pPr marL="342900" indent="-342900">
              <a:buClr>
                <a:schemeClr val="accent6">
                  <a:lumMod val="75000"/>
                </a:schemeClr>
              </a:buClr>
              <a:buFont typeface="Wingdings" pitchFamily="2" charset="2"/>
              <a:buChar char="§"/>
              <a:defRPr sz="2800">
                <a:latin typeface="Arial" pitchFamily="34" charset="0"/>
                <a:cs typeface="Arial" pitchFamily="34" charset="0"/>
              </a:defRPr>
            </a:lvl1pPr>
            <a:lvl2pPr marL="800100" indent="-342900">
              <a:buFont typeface="Arial" pitchFamily="34" charset="0"/>
              <a:buChar char="•"/>
              <a:defRPr sz="2400">
                <a:latin typeface="Arial" pitchFamily="34" charset="0"/>
                <a:cs typeface="Arial" pitchFamily="34" charset="0"/>
              </a:defRPr>
            </a:lvl2pPr>
            <a:lvl3pPr marL="1143000" indent="-228600">
              <a:buFont typeface="Arial" pitchFamily="34" charset="0"/>
              <a:buChar char="–"/>
              <a:defRPr sz="2000">
                <a:latin typeface="Arial" pitchFamily="34" charset="0"/>
                <a:cs typeface="Arial" pitchFamily="34" charset="0"/>
              </a:defRPr>
            </a:lvl3pPr>
            <a:lvl4pPr marL="1600200" indent="-228600">
              <a:buFont typeface="Courier New" pitchFamily="49" charset="0"/>
              <a:buChar char="o"/>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a:t>
            </a:r>
            <a:endParaRPr lang="fr-CA" dirty="0"/>
          </a:p>
        </p:txBody>
      </p:sp>
    </p:spTree>
    <p:extLst>
      <p:ext uri="{BB962C8B-B14F-4D97-AF65-F5344CB8AC3E}">
        <p14:creationId xmlns:p14="http://schemas.microsoft.com/office/powerpoint/2010/main" val="2518101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3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B991CB53-C3F9-4D07-B31C-599B62D988DE}"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5581F6D4-DE8C-43DB-B388-1A9785946851}" type="slidenum">
              <a:rPr lang="fr-CA"/>
              <a:pPr>
                <a:defRPr/>
              </a:pPr>
              <a:t>‹N°›</a:t>
            </a:fld>
            <a:endParaRPr lang="fr-CA"/>
          </a:p>
        </p:txBody>
      </p:sp>
    </p:spTree>
    <p:extLst>
      <p:ext uri="{BB962C8B-B14F-4D97-AF65-F5344CB8AC3E}">
        <p14:creationId xmlns:p14="http://schemas.microsoft.com/office/powerpoint/2010/main" val="210839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CA"/>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e la date 3"/>
          <p:cNvSpPr>
            <a:spLocks noGrp="1"/>
          </p:cNvSpPr>
          <p:nvPr>
            <p:ph type="dt" sz="half" idx="10"/>
          </p:nvPr>
        </p:nvSpPr>
        <p:spPr/>
        <p:txBody>
          <a:bodyPr/>
          <a:lstStyle>
            <a:lvl1pPr>
              <a:defRPr>
                <a:ea typeface="MS PGothic" pitchFamily="34" charset="-128"/>
              </a:defRPr>
            </a:lvl1pPr>
          </a:lstStyle>
          <a:p>
            <a:pPr>
              <a:defRPr/>
            </a:pPr>
            <a:fld id="{A4ED5817-38EB-446E-8BDF-A5EF64539A15}" type="datetime1">
              <a:rPr lang="fr-CA"/>
              <a:pPr>
                <a:defRPr/>
              </a:pPr>
              <a:t>2013-05-06</a:t>
            </a:fld>
            <a:endParaRPr lang="fr-CA"/>
          </a:p>
        </p:txBody>
      </p:sp>
      <p:sp>
        <p:nvSpPr>
          <p:cNvPr id="5" name="Espace réservé du pied de page 4"/>
          <p:cNvSpPr>
            <a:spLocks noGrp="1"/>
          </p:cNvSpPr>
          <p:nvPr>
            <p:ph type="ftr" sz="quarter" idx="11"/>
          </p:nvPr>
        </p:nvSpPr>
        <p:spPr/>
        <p:txBody>
          <a:bodyPr/>
          <a:lstStyle>
            <a:lvl1pPr>
              <a:defRPr>
                <a:ea typeface="MS PGothic" pitchFamily="34" charset="-128"/>
              </a:defRPr>
            </a:lvl1pPr>
          </a:lstStyle>
          <a:p>
            <a:pPr>
              <a:defRPr/>
            </a:pPr>
            <a:endParaRPr lang="fr-CA"/>
          </a:p>
        </p:txBody>
      </p:sp>
      <p:sp>
        <p:nvSpPr>
          <p:cNvPr id="6" name="Espace réservé du numéro de diapositive 5"/>
          <p:cNvSpPr>
            <a:spLocks noGrp="1"/>
          </p:cNvSpPr>
          <p:nvPr>
            <p:ph type="sldNum" sz="quarter" idx="12"/>
          </p:nvPr>
        </p:nvSpPr>
        <p:spPr/>
        <p:txBody>
          <a:bodyPr/>
          <a:lstStyle>
            <a:lvl1pPr>
              <a:defRPr>
                <a:ea typeface="MS PGothic" pitchFamily="34" charset="-128"/>
              </a:defRPr>
            </a:lvl1pPr>
          </a:lstStyle>
          <a:p>
            <a:pPr>
              <a:defRPr/>
            </a:pPr>
            <a:fld id="{6C5CB9A8-B71E-49DF-AA0F-CE0C458B1D06}" type="slidenum">
              <a:rPr lang="fr-CA"/>
              <a:pPr>
                <a:defRPr/>
              </a:pPr>
              <a:t>‹N°›</a:t>
            </a:fld>
            <a:endParaRPr lang="fr-CA"/>
          </a:p>
        </p:txBody>
      </p:sp>
    </p:spTree>
    <p:extLst>
      <p:ext uri="{BB962C8B-B14F-4D97-AF65-F5344CB8AC3E}">
        <p14:creationId xmlns:p14="http://schemas.microsoft.com/office/powerpoint/2010/main" val="2066793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094" r:id="rId7"/>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9797A48D-FC19-4011-ADB8-1BC9956A5197}" type="datetime1">
              <a:rPr lang="fr-CA"/>
              <a:pPr>
                <a:defRPr/>
              </a:pPr>
              <a:t>2013-05-06</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B74385C0-569F-4F09-849A-34406D372D3E}" type="slidenum">
              <a:rPr lang="fr-CA"/>
              <a:pPr>
                <a:defRPr/>
              </a:pPr>
              <a:t>‹N°›</a:t>
            </a:fld>
            <a:endParaRPr lang="fr-CA"/>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endParaRPr lang="fr-CA" smtClean="0"/>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smtClean="0"/>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C0DC16F8-3C9F-4DE2-B6CA-3197F3DDDE7F}" type="datetime1">
              <a:rPr lang="fr-CA"/>
              <a:pPr>
                <a:defRPr/>
              </a:pPr>
              <a:t>2013-05-06</a:t>
            </a:fld>
            <a:endParaRPr lang="fr-CA"/>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fr-CA"/>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5F4B2F02-3BD0-4E7F-BFA6-21CA2F511A9C}" type="slidenum">
              <a:rPr lang="fr-CA"/>
              <a:pPr>
                <a:defRPr/>
              </a:pPr>
              <a:t>‹N°›</a:t>
            </a:fld>
            <a:endParaRPr lang="fr-CA"/>
          </a:p>
        </p:txBody>
      </p:sp>
    </p:spTree>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7.xml"/><Relationship Id="rId7" Type="http://schemas.openxmlformats.org/officeDocument/2006/relationships/image" Target="../media/image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5.xml"/><Relationship Id="rId5" Type="http://schemas.openxmlformats.org/officeDocument/2006/relationships/tags" Target="../tags/tag59.xml"/><Relationship Id="rId10" Type="http://schemas.openxmlformats.org/officeDocument/2006/relationships/image" Target="../media/image27.png"/><Relationship Id="rId4" Type="http://schemas.openxmlformats.org/officeDocument/2006/relationships/tags" Target="../tags/tag58.xml"/><Relationship Id="rId9" Type="http://schemas.openxmlformats.org/officeDocument/2006/relationships/image" Target="../media/image25.wmf"/></Relationships>
</file>

<file path=ppt/slides/_rels/slide11.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6.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image" Target="../media/image28.jpe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slideLayout" Target="../slideLayouts/slideLayout14.xml"/><Relationship Id="rId5" Type="http://schemas.openxmlformats.org/officeDocument/2006/relationships/tags" Target="../tags/tag6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slideLayout" Target="../slideLayouts/slideLayout25.xml"/><Relationship Id="rId18" Type="http://schemas.openxmlformats.org/officeDocument/2006/relationships/image" Target="../media/image31.jpeg"/><Relationship Id="rId3" Type="http://schemas.openxmlformats.org/officeDocument/2006/relationships/tags" Target="../tags/tag72.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image" Target="../media/image30.jpeg"/><Relationship Id="rId2" Type="http://schemas.openxmlformats.org/officeDocument/2006/relationships/tags" Target="../tags/tag71.xml"/><Relationship Id="rId16" Type="http://schemas.openxmlformats.org/officeDocument/2006/relationships/image" Target="../media/image5.jpe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5" Type="http://schemas.openxmlformats.org/officeDocument/2006/relationships/tags" Target="../tags/tag74.xml"/><Relationship Id="rId15" Type="http://schemas.openxmlformats.org/officeDocument/2006/relationships/image" Target="../media/image6.png"/><Relationship Id="rId10" Type="http://schemas.openxmlformats.org/officeDocument/2006/relationships/tags" Target="../tags/tag79.xml"/><Relationship Id="rId19" Type="http://schemas.openxmlformats.org/officeDocument/2006/relationships/image" Target="../media/image32.jpe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jpe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6.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image" Target="../media/image35.emf"/><Relationship Id="rId5" Type="http://schemas.openxmlformats.org/officeDocument/2006/relationships/tags" Target="../tags/tag86.xml"/><Relationship Id="rId10" Type="http://schemas.openxmlformats.org/officeDocument/2006/relationships/image" Target="../media/image34.png"/><Relationship Id="rId4" Type="http://schemas.openxmlformats.org/officeDocument/2006/relationships/tags" Target="../tags/tag85.xm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37.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36.emf"/><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image" Target="../media/image33.png"/><Relationship Id="rId5" Type="http://schemas.openxmlformats.org/officeDocument/2006/relationships/tags" Target="../tags/tag93.xml"/><Relationship Id="rId15" Type="http://schemas.openxmlformats.org/officeDocument/2006/relationships/image" Target="../media/image5.jpeg"/><Relationship Id="rId10" Type="http://schemas.openxmlformats.org/officeDocument/2006/relationships/notesSlide" Target="../notesSlides/notesSlide2.xml"/><Relationship Id="rId4" Type="http://schemas.openxmlformats.org/officeDocument/2006/relationships/tags" Target="../tags/tag92.xml"/><Relationship Id="rId9" Type="http://schemas.openxmlformats.org/officeDocument/2006/relationships/slideLayout" Target="../slideLayouts/slideLayout25.xml"/><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41.jpeg"/><Relationship Id="rId4"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107.xml"/><Relationship Id="rId7" Type="http://schemas.openxmlformats.org/officeDocument/2006/relationships/tags" Target="../tags/tag11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5" Type="http://schemas.openxmlformats.org/officeDocument/2006/relationships/tags" Target="../tags/tag109.xml"/><Relationship Id="rId10" Type="http://schemas.openxmlformats.org/officeDocument/2006/relationships/image" Target="../media/image43.png"/><Relationship Id="rId4" Type="http://schemas.openxmlformats.org/officeDocument/2006/relationships/tags" Target="../tags/tag108.xml"/><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8" Type="http://schemas.openxmlformats.org/officeDocument/2006/relationships/tags" Target="../tags/tag119.xml"/><Relationship Id="rId3" Type="http://schemas.openxmlformats.org/officeDocument/2006/relationships/tags" Target="../tags/tag114.xml"/><Relationship Id="rId7" Type="http://schemas.openxmlformats.org/officeDocument/2006/relationships/tags" Target="../tags/tag11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45.png"/><Relationship Id="rId5" Type="http://schemas.openxmlformats.org/officeDocument/2006/relationships/tags" Target="../tags/tag116.xml"/><Relationship Id="rId10" Type="http://schemas.openxmlformats.org/officeDocument/2006/relationships/image" Target="../media/image44.jpeg"/><Relationship Id="rId4" Type="http://schemas.openxmlformats.org/officeDocument/2006/relationships/tags" Target="../tags/tag115.xml"/><Relationship Id="rId9"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image" Target="../media/image47.png"/><Relationship Id="rId5" Type="http://schemas.openxmlformats.org/officeDocument/2006/relationships/tags" Target="../tags/tag124.xml"/><Relationship Id="rId10" Type="http://schemas.openxmlformats.org/officeDocument/2006/relationships/image" Target="../media/image46.jpeg"/><Relationship Id="rId4" Type="http://schemas.openxmlformats.org/officeDocument/2006/relationships/tags" Target="../tags/tag123.xml"/><Relationship Id="rId9"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tags" Target="../tags/tag135.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image" Target="../media/image49.pn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image" Target="../media/image48.jpeg"/><Relationship Id="rId5" Type="http://schemas.openxmlformats.org/officeDocument/2006/relationships/tags" Target="../tags/tag132.xml"/><Relationship Id="rId10" Type="http://schemas.openxmlformats.org/officeDocument/2006/relationships/slideLayout" Target="../slideLayouts/slideLayout20.xml"/><Relationship Id="rId4" Type="http://schemas.openxmlformats.org/officeDocument/2006/relationships/tags" Target="../tags/tag131.xml"/><Relationship Id="rId9" Type="http://schemas.openxmlformats.org/officeDocument/2006/relationships/tags" Target="../tags/tag136.xml"/></Relationships>
</file>

<file path=ppt/slides/_rels/slide22.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slideLayout" Target="../slideLayouts/slideLayout20.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2" Type="http://schemas.openxmlformats.org/officeDocument/2006/relationships/tags" Target="../tags/tag138.xml"/><Relationship Id="rId16" Type="http://schemas.openxmlformats.org/officeDocument/2006/relationships/image" Target="../media/image5.jpe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image" Target="../media/image6.png"/><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5" Type="http://schemas.openxmlformats.org/officeDocument/2006/relationships/image" Target="../media/image50.wmf"/><Relationship Id="rId4"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slideLayout" Target="../slideLayouts/slideLayout25.xml"/><Relationship Id="rId1" Type="http://schemas.openxmlformats.org/officeDocument/2006/relationships/tags" Target="../tags/tag152.xml"/></Relationships>
</file>

<file path=ppt/slides/_rels/slide25.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52.emf"/><Relationship Id="rId5" Type="http://schemas.openxmlformats.org/officeDocument/2006/relationships/slideLayout" Target="../slideLayouts/slideLayout25.xml"/><Relationship Id="rId4" Type="http://schemas.openxmlformats.org/officeDocument/2006/relationships/tags" Target="../tags/tag156.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59.xml"/><Relationship Id="rId7" Type="http://schemas.openxmlformats.org/officeDocument/2006/relationships/slideLayout" Target="../slideLayouts/slideLayout25.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5" Type="http://schemas.openxmlformats.org/officeDocument/2006/relationships/tags" Target="../tags/tag161.xml"/><Relationship Id="rId10" Type="http://schemas.openxmlformats.org/officeDocument/2006/relationships/image" Target="../media/image5.jpeg"/><Relationship Id="rId4" Type="http://schemas.openxmlformats.org/officeDocument/2006/relationships/tags" Target="../tags/tag160.xml"/><Relationship Id="rId9"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65.xml"/><Relationship Id="rId7" Type="http://schemas.openxmlformats.org/officeDocument/2006/relationships/image" Target="../media/image54.jpe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25.xml"/><Relationship Id="rId5" Type="http://schemas.openxmlformats.org/officeDocument/2006/relationships/tags" Target="../tags/tag167.xml"/><Relationship Id="rId4" Type="http://schemas.openxmlformats.org/officeDocument/2006/relationships/tags" Target="../tags/tag166.xml"/><Relationship Id="rId9"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image" Target="../media/image6.png"/><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image" Target="../media/image55.png"/><Relationship Id="rId2" Type="http://schemas.openxmlformats.org/officeDocument/2006/relationships/tags" Target="../tags/tag169.xml"/><Relationship Id="rId16" Type="http://schemas.openxmlformats.org/officeDocument/2006/relationships/slideLayout" Target="../slideLayouts/slideLayout20.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tags" Target="../tags/tag182.xml"/><Relationship Id="rId10" Type="http://schemas.openxmlformats.org/officeDocument/2006/relationships/tags" Target="../tags/tag177.xml"/><Relationship Id="rId19" Type="http://schemas.openxmlformats.org/officeDocument/2006/relationships/image" Target="../media/image5.jpeg"/><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s>
</file>

<file path=ppt/slides/_rels/slide29.xml.rels><?xml version="1.0" encoding="UTF-8" standalone="yes"?>
<Relationships xmlns="http://schemas.openxmlformats.org/package/2006/relationships"><Relationship Id="rId8" Type="http://schemas.openxmlformats.org/officeDocument/2006/relationships/tags" Target="../tags/tag190.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image" Target="../media/image57.jpe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image" Target="../media/image56.jpeg"/><Relationship Id="rId5" Type="http://schemas.openxmlformats.org/officeDocument/2006/relationships/tags" Target="../tags/tag187.xml"/><Relationship Id="rId10" Type="http://schemas.openxmlformats.org/officeDocument/2006/relationships/notesSlide" Target="../notesSlides/notesSlide3.xml"/><Relationship Id="rId4" Type="http://schemas.openxmlformats.org/officeDocument/2006/relationships/tags" Target="../tags/tag186.xml"/><Relationship Id="rId9"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5.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slideLayout" Target="../slideLayouts/slideLayout5.xml"/><Relationship Id="rId4" Type="http://schemas.openxmlformats.org/officeDocument/2006/relationships/tags" Target="../tags/tag7.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tags" Target="../tags/tag193.xml"/><Relationship Id="rId7" Type="http://schemas.openxmlformats.org/officeDocument/2006/relationships/tags" Target="../tags/tag197.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10" Type="http://schemas.openxmlformats.org/officeDocument/2006/relationships/image" Target="../media/image58.png"/><Relationship Id="rId4" Type="http://schemas.openxmlformats.org/officeDocument/2006/relationships/tags" Target="../tags/tag194.xml"/><Relationship Id="rId9" Type="http://schemas.openxmlformats.org/officeDocument/2006/relationships/image" Target="../media/image56.jpeg"/></Relationships>
</file>

<file path=ppt/slides/_rels/slide31.xml.rels><?xml version="1.0" encoding="UTF-8" standalone="yes"?>
<Relationships xmlns="http://schemas.openxmlformats.org/package/2006/relationships"><Relationship Id="rId8" Type="http://schemas.openxmlformats.org/officeDocument/2006/relationships/tags" Target="../tags/tag205.xml"/><Relationship Id="rId13" Type="http://schemas.openxmlformats.org/officeDocument/2006/relationships/image" Target="../media/image5.jpeg"/><Relationship Id="rId3" Type="http://schemas.openxmlformats.org/officeDocument/2006/relationships/tags" Target="../tags/tag200.xml"/><Relationship Id="rId7" Type="http://schemas.openxmlformats.org/officeDocument/2006/relationships/tags" Target="../tags/tag204.xml"/><Relationship Id="rId12" Type="http://schemas.openxmlformats.org/officeDocument/2006/relationships/image" Target="../media/image6.png"/><Relationship Id="rId2" Type="http://schemas.openxmlformats.org/officeDocument/2006/relationships/tags" Target="../tags/tag199.xml"/><Relationship Id="rId16" Type="http://schemas.openxmlformats.org/officeDocument/2006/relationships/image" Target="../media/image37.png"/><Relationship Id="rId1" Type="http://schemas.openxmlformats.org/officeDocument/2006/relationships/tags" Target="../tags/tag198.xml"/><Relationship Id="rId6" Type="http://schemas.openxmlformats.org/officeDocument/2006/relationships/tags" Target="../tags/tag203.xml"/><Relationship Id="rId11" Type="http://schemas.openxmlformats.org/officeDocument/2006/relationships/image" Target="../media/image59.png"/><Relationship Id="rId5" Type="http://schemas.openxmlformats.org/officeDocument/2006/relationships/tags" Target="../tags/tag202.xml"/><Relationship Id="rId15" Type="http://schemas.openxmlformats.org/officeDocument/2006/relationships/image" Target="../media/image48.jpeg"/><Relationship Id="rId10" Type="http://schemas.openxmlformats.org/officeDocument/2006/relationships/slideLayout" Target="../slideLayouts/slideLayout25.xml"/><Relationship Id="rId4" Type="http://schemas.openxmlformats.org/officeDocument/2006/relationships/tags" Target="../tags/tag201.xml"/><Relationship Id="rId9" Type="http://schemas.openxmlformats.org/officeDocument/2006/relationships/tags" Target="../tags/tag206.xml"/><Relationship Id="rId14" Type="http://schemas.openxmlformats.org/officeDocument/2006/relationships/image" Target="../media/image35.emf"/></Relationships>
</file>

<file path=ppt/slides/_rels/slide32.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image" Target="../media/image5.jpeg"/><Relationship Id="rId3" Type="http://schemas.openxmlformats.org/officeDocument/2006/relationships/tags" Target="../tags/tag209.xml"/><Relationship Id="rId7" Type="http://schemas.openxmlformats.org/officeDocument/2006/relationships/tags" Target="../tags/tag213.xml"/><Relationship Id="rId12" Type="http://schemas.openxmlformats.org/officeDocument/2006/relationships/image" Target="../media/image6.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notesSlide" Target="../notesSlides/notesSlide4.xml"/><Relationship Id="rId5" Type="http://schemas.openxmlformats.org/officeDocument/2006/relationships/tags" Target="../tags/tag211.xml"/><Relationship Id="rId10" Type="http://schemas.openxmlformats.org/officeDocument/2006/relationships/slideLayout" Target="../slideLayouts/slideLayout25.xml"/><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image" Target="../media/image62.png"/><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image" Target="../media/image61.png"/><Relationship Id="rId2" Type="http://schemas.openxmlformats.org/officeDocument/2006/relationships/tags" Target="../tags/tag217.xml"/><Relationship Id="rId16" Type="http://schemas.openxmlformats.org/officeDocument/2006/relationships/image" Target="../media/image18.png"/><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image" Target="../media/image5.jpeg"/><Relationship Id="rId5" Type="http://schemas.openxmlformats.org/officeDocument/2006/relationships/tags" Target="../tags/tag220.xml"/><Relationship Id="rId15" Type="http://schemas.openxmlformats.org/officeDocument/2006/relationships/image" Target="../media/image64.png"/><Relationship Id="rId10" Type="http://schemas.openxmlformats.org/officeDocument/2006/relationships/notesSlide" Target="../notesSlides/notesSlide5.xml"/><Relationship Id="rId4" Type="http://schemas.openxmlformats.org/officeDocument/2006/relationships/tags" Target="../tags/tag219.xml"/><Relationship Id="rId9" Type="http://schemas.openxmlformats.org/officeDocument/2006/relationships/slideLayout" Target="../slideLayouts/slideLayout25.xml"/><Relationship Id="rId14" Type="http://schemas.openxmlformats.org/officeDocument/2006/relationships/image" Target="../media/image63.png"/></Relationships>
</file>

<file path=ppt/slides/_rels/slide34.xml.rels><?xml version="1.0" encoding="UTF-8" standalone="yes"?>
<Relationships xmlns="http://schemas.openxmlformats.org/package/2006/relationships"><Relationship Id="rId8" Type="http://schemas.openxmlformats.org/officeDocument/2006/relationships/tags" Target="../tags/tag231.xml"/><Relationship Id="rId13" Type="http://schemas.openxmlformats.org/officeDocument/2006/relationships/image" Target="../media/image62.png"/><Relationship Id="rId3" Type="http://schemas.openxmlformats.org/officeDocument/2006/relationships/tags" Target="../tags/tag226.xml"/><Relationship Id="rId7" Type="http://schemas.openxmlformats.org/officeDocument/2006/relationships/tags" Target="../tags/tag230.xml"/><Relationship Id="rId12" Type="http://schemas.openxmlformats.org/officeDocument/2006/relationships/image" Target="../media/image61.png"/><Relationship Id="rId2" Type="http://schemas.openxmlformats.org/officeDocument/2006/relationships/tags" Target="../tags/tag225.xml"/><Relationship Id="rId16" Type="http://schemas.openxmlformats.org/officeDocument/2006/relationships/image" Target="../media/image18.png"/><Relationship Id="rId1" Type="http://schemas.openxmlformats.org/officeDocument/2006/relationships/tags" Target="../tags/tag224.xml"/><Relationship Id="rId6" Type="http://schemas.openxmlformats.org/officeDocument/2006/relationships/tags" Target="../tags/tag229.xml"/><Relationship Id="rId11" Type="http://schemas.openxmlformats.org/officeDocument/2006/relationships/image" Target="../media/image5.jpeg"/><Relationship Id="rId5" Type="http://schemas.openxmlformats.org/officeDocument/2006/relationships/tags" Target="../tags/tag228.xml"/><Relationship Id="rId15" Type="http://schemas.openxmlformats.org/officeDocument/2006/relationships/image" Target="../media/image64.png"/><Relationship Id="rId10" Type="http://schemas.openxmlformats.org/officeDocument/2006/relationships/notesSlide" Target="../notesSlides/notesSlide6.xml"/><Relationship Id="rId4" Type="http://schemas.openxmlformats.org/officeDocument/2006/relationships/tags" Target="../tags/tag227.xml"/><Relationship Id="rId9" Type="http://schemas.openxmlformats.org/officeDocument/2006/relationships/slideLayout" Target="../slideLayouts/slideLayout25.xml"/><Relationship Id="rId14"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tags" Target="../tags/tag239.xml"/><Relationship Id="rId13" Type="http://schemas.openxmlformats.org/officeDocument/2006/relationships/image" Target="../media/image5.jpeg"/><Relationship Id="rId18" Type="http://schemas.openxmlformats.org/officeDocument/2006/relationships/image" Target="../media/image67.png"/><Relationship Id="rId3" Type="http://schemas.openxmlformats.org/officeDocument/2006/relationships/tags" Target="../tags/tag234.xml"/><Relationship Id="rId7" Type="http://schemas.openxmlformats.org/officeDocument/2006/relationships/tags" Target="../tags/tag238.xml"/><Relationship Id="rId12" Type="http://schemas.openxmlformats.org/officeDocument/2006/relationships/image" Target="../media/image6.png"/><Relationship Id="rId17" Type="http://schemas.openxmlformats.org/officeDocument/2006/relationships/image" Target="../media/image66.jpeg"/><Relationship Id="rId2" Type="http://schemas.openxmlformats.org/officeDocument/2006/relationships/tags" Target="../tags/tag233.xml"/><Relationship Id="rId16" Type="http://schemas.openxmlformats.org/officeDocument/2006/relationships/image" Target="../media/image49.png"/><Relationship Id="rId1" Type="http://schemas.openxmlformats.org/officeDocument/2006/relationships/tags" Target="../tags/tag232.xml"/><Relationship Id="rId6" Type="http://schemas.openxmlformats.org/officeDocument/2006/relationships/tags" Target="../tags/tag237.xml"/><Relationship Id="rId11" Type="http://schemas.openxmlformats.org/officeDocument/2006/relationships/slideLayout" Target="../slideLayouts/slideLayout30.xml"/><Relationship Id="rId5" Type="http://schemas.openxmlformats.org/officeDocument/2006/relationships/tags" Target="../tags/tag236.xml"/><Relationship Id="rId15" Type="http://schemas.openxmlformats.org/officeDocument/2006/relationships/image" Target="../media/image65.jpeg"/><Relationship Id="rId10" Type="http://schemas.openxmlformats.org/officeDocument/2006/relationships/tags" Target="../tags/tag241.xml"/><Relationship Id="rId4" Type="http://schemas.openxmlformats.org/officeDocument/2006/relationships/tags" Target="../tags/tag235.xml"/><Relationship Id="rId9" Type="http://schemas.openxmlformats.org/officeDocument/2006/relationships/tags" Target="../tags/tag240.xml"/><Relationship Id="rId14" Type="http://schemas.openxmlformats.org/officeDocument/2006/relationships/hyperlink" Target="http://www.google.ca/url?sa=i&amp;rct=j&amp;q=hopital+qu%C3%A9bec+chul&amp;source=images&amp;cd=&amp;cad=rja&amp;docid=nTA3WjO589ZrBM&amp;tbnid=Vi-anMAaEUsc4M:&amp;ved=0CAUQjRw&amp;url=http://quebec.radionrj.ca/info-nrj/blogentry.aspx?BlogEntryID=10518889&amp;ei=zNtdUe-_OYrvygG0rIHwDw&amp;bvm=bv.44770516,d.aWc&amp;psig=AFQjCNFQfiePh3mmcfBaZmP0dHbXrKYG8w&amp;ust=1365191916657335" TargetMode="External"/></Relationships>
</file>

<file path=ppt/slides/_rels/slide36.xml.rels><?xml version="1.0" encoding="UTF-8" standalone="yes"?>
<Relationships xmlns="http://schemas.openxmlformats.org/package/2006/relationships"><Relationship Id="rId3" Type="http://schemas.openxmlformats.org/officeDocument/2006/relationships/tags" Target="../tags/tag244.xml"/><Relationship Id="rId7" Type="http://schemas.openxmlformats.org/officeDocument/2006/relationships/image" Target="../media/image5.jpeg"/><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image" Target="../media/image6.png"/><Relationship Id="rId5" Type="http://schemas.openxmlformats.org/officeDocument/2006/relationships/slideLayout" Target="../slideLayouts/slideLayout30.xml"/><Relationship Id="rId4" Type="http://schemas.openxmlformats.org/officeDocument/2006/relationships/tags" Target="../tags/tag245.xml"/></Relationships>
</file>

<file path=ppt/slides/_rels/slide37.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68.png"/><Relationship Id="rId5" Type="http://schemas.openxmlformats.org/officeDocument/2006/relationships/image" Target="../media/image5.jpeg"/><Relationship Id="rId4"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image" Target="../media/image5.jpeg"/><Relationship Id="rId3" Type="http://schemas.openxmlformats.org/officeDocument/2006/relationships/tags" Target="../tags/tag10.xml"/><Relationship Id="rId21" Type="http://schemas.openxmlformats.org/officeDocument/2006/relationships/image" Target="../media/image7.png"/><Relationship Id="rId34" Type="http://schemas.openxmlformats.org/officeDocument/2006/relationships/image" Target="../media/image18.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image" Target="../media/image6.png"/><Relationship Id="rId33" Type="http://schemas.openxmlformats.org/officeDocument/2006/relationships/image" Target="../media/image17.emf"/><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slideLayout" Target="../slideLayouts/slideLayout5.xml"/><Relationship Id="rId29" Type="http://schemas.openxmlformats.org/officeDocument/2006/relationships/image" Target="../media/image13.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10.png"/><Relationship Id="rId32" Type="http://schemas.openxmlformats.org/officeDocument/2006/relationships/image" Target="../media/image16.emf"/><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image" Target="../media/image9.emf"/><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image" Target="../media/image15.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image" Target="../media/image8.emf"/><Relationship Id="rId27" Type="http://schemas.openxmlformats.org/officeDocument/2006/relationships/image" Target="../media/image11.jpeg"/><Relationship Id="rId30" Type="http://schemas.openxmlformats.org/officeDocument/2006/relationships/image" Target="../media/image14.jpeg"/><Relationship Id="rId35"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1.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hyperlink" Target="http://www.google.ca/url?sa=i&amp;rct=j&amp;q=oscq+qu%C3%A9bec&amp;source=images&amp;cd=&amp;cad=rja&amp;docid=OJ897CY5MQ8TRM&amp;tbnid=17xb5vk9mvPulM:&amp;ved=0CAUQjRw&amp;url=http://www.securitepublique.gouv.qc.ca/securite-civile/securite-civile-quebec/plan-national/mecanismes-coordination.html&amp;ei=Ij1bUYuiIKK6yQGpo4CwBA&amp;bvm=bv.44697112,d.aWc&amp;psig=AFQjCNGMFCUM2s8k52L2G-wakpBe9r14xA&amp;ust=1365020283858418" TargetMode="Externa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8.png"/><Relationship Id="rId5" Type="http://schemas.openxmlformats.org/officeDocument/2006/relationships/tags" Target="../tags/tag31.xml"/><Relationship Id="rId15" Type="http://schemas.openxmlformats.org/officeDocument/2006/relationships/image" Target="../media/image15.png"/><Relationship Id="rId10" Type="http://schemas.openxmlformats.org/officeDocument/2006/relationships/image" Target="../media/image5.jpeg"/><Relationship Id="rId4" Type="http://schemas.openxmlformats.org/officeDocument/2006/relationships/tags" Target="../tags/tag30.xml"/><Relationship Id="rId9" Type="http://schemas.openxmlformats.org/officeDocument/2006/relationships/image" Target="../media/image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36.xml"/><Relationship Id="rId7" Type="http://schemas.openxmlformats.org/officeDocument/2006/relationships/image" Target="../media/image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5.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41.xml"/><Relationship Id="rId7" Type="http://schemas.openxmlformats.org/officeDocument/2006/relationships/image" Target="../media/image6.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Layout" Target="../slideLayouts/slideLayout5.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6.xml"/><Relationship Id="rId7" Type="http://schemas.openxmlformats.org/officeDocument/2006/relationships/slideLayout" Target="../slideLayouts/slideLayout5.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24.png"/><Relationship Id="rId5" Type="http://schemas.openxmlformats.org/officeDocument/2006/relationships/tags" Target="../tags/tag48.xml"/><Relationship Id="rId10" Type="http://schemas.openxmlformats.org/officeDocument/2006/relationships/image" Target="../media/image23.wmf"/><Relationship Id="rId4" Type="http://schemas.openxmlformats.org/officeDocument/2006/relationships/tags" Target="../tags/tag47.xml"/><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ags" Target="../tags/tag52.xml"/><Relationship Id="rId7" Type="http://schemas.openxmlformats.org/officeDocument/2006/relationships/image" Target="../media/image6.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5.xml"/><Relationship Id="rId5" Type="http://schemas.openxmlformats.org/officeDocument/2006/relationships/tags" Target="../tags/tag54.xml"/><Relationship Id="rId10" Type="http://schemas.openxmlformats.org/officeDocument/2006/relationships/image" Target="../media/image26.png"/><Relationship Id="rId4" Type="http://schemas.openxmlformats.org/officeDocument/2006/relationships/tags" Target="../tags/tag53.xml"/><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5"/>
          <p:cNvSpPr txBox="1">
            <a:spLocks noChangeArrowheads="1"/>
          </p:cNvSpPr>
          <p:nvPr>
            <p:custDataLst>
              <p:tags r:id="rId1"/>
            </p:custDataLst>
          </p:nvPr>
        </p:nvSpPr>
        <p:spPr bwMode="auto">
          <a:xfrm>
            <a:off x="1692275" y="404813"/>
            <a:ext cx="575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fr-CA" sz="2800" b="1" dirty="0">
                <a:latin typeface="Arial" pitchFamily="34" charset="0"/>
                <a:cs typeface="Arial" pitchFamily="34" charset="0"/>
              </a:rPr>
              <a:t>Les Systèmes essentiels ? </a:t>
            </a:r>
          </a:p>
        </p:txBody>
      </p:sp>
      <p:pic>
        <p:nvPicPr>
          <p:cNvPr id="33795" name="Image 8" descr="polytechnique_droite_rgb.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Image 9" descr="CRP-logo_PrintPetit.jpg"/>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custDataLst>
              <p:tags r:id="rId4"/>
            </p:custDataLst>
          </p:nvPr>
        </p:nvPicPr>
        <p:blipFill>
          <a:blip r:embed="rId9" cstate="print"/>
          <a:srcRect/>
          <a:stretch>
            <a:fillRect/>
          </a:stretch>
        </p:blipFill>
        <p:spPr bwMode="auto">
          <a:xfrm>
            <a:off x="6011863" y="1554163"/>
            <a:ext cx="3074987" cy="4148137"/>
          </a:xfrm>
          <a:prstGeom prst="rect">
            <a:avLst/>
          </a:prstGeom>
          <a:noFill/>
          <a:ln w="3175">
            <a:solidFill>
              <a:schemeClr val="bg1">
                <a:lumMod val="75000"/>
              </a:schemeClr>
            </a:solidFill>
            <a:miter lim="800000"/>
            <a:headEnd/>
            <a:tailEnd/>
          </a:ln>
          <a:effectLst/>
        </p:spPr>
      </p:pic>
      <p:pic>
        <p:nvPicPr>
          <p:cNvPr id="33798" name="Picture 3"/>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925" y="1838325"/>
            <a:ext cx="5981700" cy="3179763"/>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43"/>
          <p:cNvGrpSpPr>
            <a:grpSpLocks/>
          </p:cNvGrpSpPr>
          <p:nvPr>
            <p:custDataLst>
              <p:tags r:id="rId1"/>
            </p:custDataLst>
          </p:nvPr>
        </p:nvGrpSpPr>
        <p:grpSpPr bwMode="auto">
          <a:xfrm>
            <a:off x="2516188" y="1301750"/>
            <a:ext cx="3832225" cy="762000"/>
            <a:chOff x="1661" y="909"/>
            <a:chExt cx="2163" cy="480"/>
          </a:xfrm>
        </p:grpSpPr>
        <p:sp>
          <p:nvSpPr>
            <p:cNvPr id="7203" name="Freeform 44"/>
            <p:cNvSpPr>
              <a:spLocks noChangeAspect="1"/>
            </p:cNvSpPr>
            <p:nvPr/>
          </p:nvSpPr>
          <p:spPr bwMode="auto">
            <a:xfrm>
              <a:off x="1672" y="1035"/>
              <a:ext cx="2152" cy="354"/>
            </a:xfrm>
            <a:custGeom>
              <a:avLst/>
              <a:gdLst>
                <a:gd name="T0" fmla="*/ 0 w 1836"/>
                <a:gd name="T1" fmla="*/ 48702 h 302"/>
                <a:gd name="T2" fmla="*/ 4637 w 1836"/>
                <a:gd name="T3" fmla="*/ 35277 h 302"/>
                <a:gd name="T4" fmla="*/ 9610 w 1836"/>
                <a:gd name="T5" fmla="*/ 22849 h 302"/>
                <a:gd name="T6" fmla="*/ 21877 w 1836"/>
                <a:gd name="T7" fmla="*/ 10476 h 302"/>
                <a:gd name="T8" fmla="*/ 38129 w 1836"/>
                <a:gd name="T9" fmla="*/ 4039 h 302"/>
                <a:gd name="T10" fmla="*/ 90098 w 1836"/>
                <a:gd name="T11" fmla="*/ 2 h 302"/>
                <a:gd name="T12" fmla="*/ 148746 w 1836"/>
                <a:gd name="T13" fmla="*/ 2140 h 302"/>
                <a:gd name="T14" fmla="*/ 178983 w 1836"/>
                <a:gd name="T15" fmla="*/ 4734 h 302"/>
                <a:gd name="T16" fmla="*/ 208184 w 1836"/>
                <a:gd name="T17" fmla="*/ 22343 h 302"/>
                <a:gd name="T18" fmla="*/ 228121 w 1836"/>
                <a:gd name="T19" fmla="*/ 30700 h 302"/>
                <a:gd name="T20" fmla="*/ 267885 w 1836"/>
                <a:gd name="T21" fmla="*/ 37195 h 302"/>
                <a:gd name="T22" fmla="*/ 295623 w 1836"/>
                <a:gd name="T23" fmla="*/ 39068 h 3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36"/>
                <a:gd name="T37" fmla="*/ 0 h 302"/>
                <a:gd name="T38" fmla="*/ 1836 w 1836"/>
                <a:gd name="T39" fmla="*/ 302 h 3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36" h="302">
                  <a:moveTo>
                    <a:pt x="0" y="302"/>
                  </a:moveTo>
                  <a:cubicBezTo>
                    <a:pt x="9" y="273"/>
                    <a:pt x="18" y="245"/>
                    <a:pt x="28" y="218"/>
                  </a:cubicBezTo>
                  <a:cubicBezTo>
                    <a:pt x="38" y="191"/>
                    <a:pt x="42" y="167"/>
                    <a:pt x="60" y="142"/>
                  </a:cubicBezTo>
                  <a:cubicBezTo>
                    <a:pt x="78" y="117"/>
                    <a:pt x="107" y="85"/>
                    <a:pt x="136" y="66"/>
                  </a:cubicBezTo>
                  <a:cubicBezTo>
                    <a:pt x="165" y="47"/>
                    <a:pt x="165" y="37"/>
                    <a:pt x="236" y="26"/>
                  </a:cubicBezTo>
                  <a:cubicBezTo>
                    <a:pt x="307" y="15"/>
                    <a:pt x="445" y="4"/>
                    <a:pt x="560" y="2"/>
                  </a:cubicBezTo>
                  <a:cubicBezTo>
                    <a:pt x="675" y="0"/>
                    <a:pt x="832" y="9"/>
                    <a:pt x="924" y="14"/>
                  </a:cubicBezTo>
                  <a:cubicBezTo>
                    <a:pt x="1016" y="19"/>
                    <a:pt x="1051" y="9"/>
                    <a:pt x="1112" y="30"/>
                  </a:cubicBezTo>
                  <a:cubicBezTo>
                    <a:pt x="1173" y="51"/>
                    <a:pt x="1241" y="111"/>
                    <a:pt x="1292" y="138"/>
                  </a:cubicBezTo>
                  <a:cubicBezTo>
                    <a:pt x="1343" y="165"/>
                    <a:pt x="1354" y="175"/>
                    <a:pt x="1416" y="190"/>
                  </a:cubicBezTo>
                  <a:cubicBezTo>
                    <a:pt x="1478" y="205"/>
                    <a:pt x="1594" y="221"/>
                    <a:pt x="1664" y="230"/>
                  </a:cubicBezTo>
                  <a:cubicBezTo>
                    <a:pt x="1734" y="239"/>
                    <a:pt x="1785" y="240"/>
                    <a:pt x="1836" y="242"/>
                  </a:cubicBezTo>
                </a:path>
              </a:pathLst>
            </a:custGeom>
            <a:noFill/>
            <a:ln w="19050">
              <a:noFill/>
              <a:prstDash val="dash"/>
              <a:round/>
              <a:headEnd/>
              <a:tailEnd type="triangle" w="med" len="med"/>
            </a:ln>
          </p:spPr>
          <p:txBody>
            <a:bodyPr/>
            <a:lstStyle/>
            <a:p>
              <a:pPr>
                <a:defRPr/>
              </a:pPr>
              <a:endParaRPr lang="fr-CA">
                <a:solidFill>
                  <a:prstClr val="black"/>
                </a:solidFill>
                <a:latin typeface="Arial" charset="0"/>
                <a:ea typeface="+mn-ea"/>
                <a:cs typeface="+mn-cs"/>
              </a:endParaRPr>
            </a:p>
          </p:txBody>
        </p:sp>
        <p:sp>
          <p:nvSpPr>
            <p:cNvPr id="34849" name="Text Box 45"/>
            <p:cNvSpPr txBox="1">
              <a:spLocks noChangeAspect="1" noChangeArrowheads="1"/>
            </p:cNvSpPr>
            <p:nvPr/>
          </p:nvSpPr>
          <p:spPr bwMode="auto">
            <a:xfrm rot="82925" flipH="1">
              <a:off x="1661" y="909"/>
              <a:ext cx="1592"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lnSpc>
                  <a:spcPct val="90000"/>
                </a:lnSpc>
              </a:pPr>
              <a:r>
                <a:rPr lang="en-US" sz="1100" b="1" i="1">
                  <a:solidFill>
                    <a:srgbClr val="FFFFFF"/>
                  </a:solidFill>
                  <a:latin typeface="Arial" charset="0"/>
                </a:rPr>
                <a:t>Fuels, Lubricants</a:t>
              </a:r>
            </a:p>
          </p:txBody>
        </p:sp>
      </p:grpSp>
      <p:sp>
        <p:nvSpPr>
          <p:cNvPr id="7174" name="Text Box 135"/>
          <p:cNvSpPr txBox="1">
            <a:spLocks noChangeArrowheads="1"/>
          </p:cNvSpPr>
          <p:nvPr>
            <p:custDataLst>
              <p:tags r:id="rId2"/>
            </p:custDataLst>
          </p:nvPr>
        </p:nvSpPr>
        <p:spPr bwMode="auto">
          <a:xfrm>
            <a:off x="1692275" y="260350"/>
            <a:ext cx="5616575" cy="954107"/>
          </a:xfrm>
          <a:prstGeom prst="rect">
            <a:avLst/>
          </a:prstGeom>
          <a:noFill/>
          <a:ln w="9525">
            <a:noFill/>
            <a:miter lim="800000"/>
            <a:headEnd/>
            <a:tailEnd/>
          </a:ln>
        </p:spPr>
        <p:txBody>
          <a:bodyPr>
            <a:spAutoFit/>
          </a:bodyPr>
          <a:lstStyle/>
          <a:p>
            <a:pPr>
              <a:defRPr/>
            </a:pPr>
            <a:r>
              <a:rPr lang="fr-CA" sz="2800" b="1" dirty="0">
                <a:solidFill>
                  <a:srgbClr val="FF0000"/>
                </a:solidFill>
                <a:latin typeface="Arial" charset="0"/>
                <a:ea typeface="+mn-ea"/>
                <a:cs typeface="+mn-cs"/>
              </a:rPr>
              <a:t>Mais…</a:t>
            </a:r>
            <a:r>
              <a:rPr lang="fr-CA" sz="2800" b="1" dirty="0">
                <a:solidFill>
                  <a:prstClr val="black"/>
                </a:solidFill>
                <a:latin typeface="Arial" charset="0"/>
                <a:ea typeface="+mn-ea"/>
                <a:cs typeface="+mn-cs"/>
              </a:rPr>
              <a:t> les systèmes essentiels sont interdépendants</a:t>
            </a:r>
            <a:endParaRPr lang="fr-CA" sz="2800" dirty="0">
              <a:solidFill>
                <a:prstClr val="black"/>
              </a:solidFill>
              <a:latin typeface="Arial" charset="0"/>
              <a:ea typeface="+mn-ea"/>
              <a:cs typeface="+mn-cs"/>
            </a:endParaRPr>
          </a:p>
        </p:txBody>
      </p:sp>
      <p:pic>
        <p:nvPicPr>
          <p:cNvPr id="34820" name="Image 108" descr="interdépendances_USA.JPG"/>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714500" y="1793875"/>
            <a:ext cx="56927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120"/>
          <p:cNvSpPr txBox="1">
            <a:spLocks noChangeArrowheads="1"/>
          </p:cNvSpPr>
          <p:nvPr>
            <p:custDataLst>
              <p:tags r:id="rId4"/>
            </p:custDataLst>
          </p:nvPr>
        </p:nvSpPr>
        <p:spPr bwMode="auto">
          <a:xfrm>
            <a:off x="1776413" y="6453188"/>
            <a:ext cx="5580062" cy="336550"/>
          </a:xfrm>
          <a:prstGeom prst="rect">
            <a:avLst/>
          </a:prstGeom>
          <a:solidFill>
            <a:schemeClr val="bg1"/>
          </a:solidFill>
          <a:ln w="9525">
            <a:noFill/>
            <a:miter lim="800000"/>
            <a:headEnd/>
            <a:tailEnd/>
          </a:ln>
        </p:spPr>
        <p:txBody>
          <a:bodyPr>
            <a:spAutoFit/>
          </a:bodyPr>
          <a:lstStyle/>
          <a:p>
            <a:pPr>
              <a:defRPr/>
            </a:pPr>
            <a:r>
              <a:rPr lang="en-US" sz="800">
                <a:solidFill>
                  <a:prstClr val="black"/>
                </a:solidFill>
                <a:latin typeface="Arial" charset="0"/>
                <a:ea typeface="+mn-ea"/>
                <a:cs typeface="+mn-cs"/>
              </a:rPr>
              <a:t>RINALDI, Steven M., PEERENBOOM, James P. and KELLY, Terrence K., (2001), “Identifying, Understanding, and Analyzing Critical Infrastructures Interdependencies”, </a:t>
            </a:r>
            <a:r>
              <a:rPr lang="en-US" sz="800" i="1">
                <a:solidFill>
                  <a:prstClr val="black"/>
                </a:solidFill>
                <a:latin typeface="Arial" charset="0"/>
                <a:ea typeface="+mn-ea"/>
                <a:cs typeface="+mn-cs"/>
              </a:rPr>
              <a:t>IEEE Control Systems Magazine,</a:t>
            </a:r>
            <a:r>
              <a:rPr lang="en-US" sz="800">
                <a:solidFill>
                  <a:prstClr val="black"/>
                </a:solidFill>
                <a:latin typeface="Arial" charset="0"/>
                <a:ea typeface="+mn-ea"/>
                <a:cs typeface="+mn-cs"/>
              </a:rPr>
              <a:t> Vol. 21, No. 6, pp. 11–25p. </a:t>
            </a:r>
            <a:endParaRPr lang="fr-CA" sz="800">
              <a:solidFill>
                <a:prstClr val="black"/>
              </a:solidFill>
              <a:latin typeface="Arial" charset="0"/>
              <a:ea typeface="+mn-ea"/>
              <a:cs typeface="+mn-cs"/>
            </a:endParaRPr>
          </a:p>
        </p:txBody>
      </p:sp>
      <p:grpSp>
        <p:nvGrpSpPr>
          <p:cNvPr id="34822" name="Group 106"/>
          <p:cNvGrpSpPr>
            <a:grpSpLocks/>
          </p:cNvGrpSpPr>
          <p:nvPr>
            <p:custDataLst>
              <p:tags r:id="rId5"/>
            </p:custDataLst>
          </p:nvPr>
        </p:nvGrpSpPr>
        <p:grpSpPr bwMode="auto">
          <a:xfrm>
            <a:off x="7315200" y="2578100"/>
            <a:ext cx="1771650" cy="2933700"/>
            <a:chOff x="4600" y="1320"/>
            <a:chExt cx="1116" cy="1848"/>
          </a:xfrm>
        </p:grpSpPr>
        <p:sp>
          <p:nvSpPr>
            <p:cNvPr id="7197" name="AutoShape 107"/>
            <p:cNvSpPr>
              <a:spLocks noChangeArrowheads="1"/>
            </p:cNvSpPr>
            <p:nvPr/>
          </p:nvSpPr>
          <p:spPr bwMode="auto">
            <a:xfrm flipH="1">
              <a:off x="4600" y="1320"/>
              <a:ext cx="1048" cy="1848"/>
            </a:xfrm>
            <a:prstGeom prst="homePlate">
              <a:avLst>
                <a:gd name="adj" fmla="val 25000"/>
              </a:avLst>
            </a:prstGeom>
            <a:solidFill>
              <a:srgbClr val="FFBF56">
                <a:alpha val="81175"/>
              </a:srgbClr>
            </a:solidFill>
            <a:ln w="12700">
              <a:noFill/>
              <a:miter lim="800000"/>
              <a:headEnd/>
              <a:tailEnd/>
            </a:ln>
          </p:spPr>
          <p:txBody>
            <a:bodyPr anchor="ctr">
              <a:spAutoFit/>
            </a:bodyPr>
            <a:lstStyle/>
            <a:p>
              <a:pPr>
                <a:defRPr/>
              </a:pPr>
              <a:endParaRPr lang="fr-FR">
                <a:solidFill>
                  <a:prstClr val="black"/>
                </a:solidFill>
                <a:latin typeface="Arial" charset="0"/>
                <a:ea typeface="+mn-ea"/>
                <a:cs typeface="+mn-cs"/>
              </a:endParaRPr>
            </a:p>
          </p:txBody>
        </p:sp>
        <p:sp>
          <p:nvSpPr>
            <p:cNvPr id="34843" name="Text Box 108"/>
            <p:cNvSpPr txBox="1">
              <a:spLocks noChangeArrowheads="1"/>
            </p:cNvSpPr>
            <p:nvPr/>
          </p:nvSpPr>
          <p:spPr bwMode="auto">
            <a:xfrm>
              <a:off x="4658" y="1807"/>
              <a:ext cx="105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dirty="0" err="1">
                  <a:solidFill>
                    <a:srgbClr val="990000"/>
                  </a:solidFill>
                  <a:latin typeface="Arial" charset="0"/>
                </a:rPr>
                <a:t>Banques</a:t>
              </a:r>
              <a:r>
                <a:rPr lang="en-US" sz="1200" b="1" dirty="0">
                  <a:solidFill>
                    <a:srgbClr val="990000"/>
                  </a:solidFill>
                  <a:latin typeface="Arial" charset="0"/>
                </a:rPr>
                <a:t> </a:t>
              </a:r>
              <a:r>
                <a:rPr lang="en-US" sz="1200" b="1" dirty="0" smtClean="0">
                  <a:solidFill>
                    <a:srgbClr val="990000"/>
                  </a:solidFill>
                  <a:latin typeface="Arial" charset="0"/>
                </a:rPr>
                <a:t>et </a:t>
              </a:r>
              <a:r>
                <a:rPr lang="en-US" sz="1200" b="1" dirty="0">
                  <a:solidFill>
                    <a:srgbClr val="990000"/>
                  </a:solidFill>
                  <a:latin typeface="Arial" charset="0"/>
                </a:rPr>
                <a:t>finances</a:t>
              </a:r>
            </a:p>
          </p:txBody>
        </p:sp>
        <p:sp>
          <p:nvSpPr>
            <p:cNvPr id="34844" name="Text Box 109"/>
            <p:cNvSpPr txBox="1">
              <a:spLocks noChangeArrowheads="1"/>
            </p:cNvSpPr>
            <p:nvPr/>
          </p:nvSpPr>
          <p:spPr bwMode="auto">
            <a:xfrm>
              <a:off x="4668" y="2172"/>
              <a:ext cx="98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dirty="0" err="1">
                  <a:solidFill>
                    <a:srgbClr val="990000"/>
                  </a:solidFill>
                  <a:latin typeface="Arial" charset="0"/>
                </a:rPr>
                <a:t>Industrie</a:t>
              </a:r>
              <a:r>
                <a:rPr lang="en-US" sz="1200" b="1" dirty="0">
                  <a:solidFill>
                    <a:srgbClr val="990000"/>
                  </a:solidFill>
                  <a:latin typeface="Arial" charset="0"/>
                </a:rPr>
                <a:t> </a:t>
              </a:r>
              <a:r>
                <a:rPr lang="en-US" sz="1200" b="1" dirty="0" err="1">
                  <a:solidFill>
                    <a:srgbClr val="990000"/>
                  </a:solidFill>
                  <a:latin typeface="Arial" charset="0"/>
                </a:rPr>
                <a:t>chimique</a:t>
              </a:r>
              <a:endParaRPr lang="en-US" sz="1200" b="1" dirty="0">
                <a:solidFill>
                  <a:srgbClr val="990000"/>
                </a:solidFill>
                <a:latin typeface="Arial" charset="0"/>
              </a:endParaRPr>
            </a:p>
          </p:txBody>
        </p:sp>
        <p:sp>
          <p:nvSpPr>
            <p:cNvPr id="34845" name="Text Box 110"/>
            <p:cNvSpPr txBox="1">
              <a:spLocks noChangeArrowheads="1"/>
            </p:cNvSpPr>
            <p:nvPr/>
          </p:nvSpPr>
          <p:spPr bwMode="auto">
            <a:xfrm>
              <a:off x="4928" y="1390"/>
              <a:ext cx="58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Services </a:t>
              </a:r>
            </a:p>
            <a:p>
              <a:pPr algn="ctr" eaLnBrk="1" hangingPunct="1"/>
              <a:r>
                <a:rPr lang="en-US" sz="1200" b="1">
                  <a:solidFill>
                    <a:srgbClr val="990000"/>
                  </a:solidFill>
                  <a:latin typeface="Arial" charset="0"/>
                </a:rPr>
                <a:t>d’urgence</a:t>
              </a:r>
            </a:p>
          </p:txBody>
        </p:sp>
        <p:sp>
          <p:nvSpPr>
            <p:cNvPr id="34846" name="Text Box 111"/>
            <p:cNvSpPr txBox="1">
              <a:spLocks noChangeArrowheads="1"/>
            </p:cNvSpPr>
            <p:nvPr/>
          </p:nvSpPr>
          <p:spPr bwMode="auto">
            <a:xfrm>
              <a:off x="4807" y="2875"/>
              <a:ext cx="8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Gouvernement</a:t>
              </a:r>
            </a:p>
          </p:txBody>
        </p:sp>
        <p:sp>
          <p:nvSpPr>
            <p:cNvPr id="34847" name="Text Box 112"/>
            <p:cNvSpPr txBox="1">
              <a:spLocks noChangeArrowheads="1"/>
            </p:cNvSpPr>
            <p:nvPr/>
          </p:nvSpPr>
          <p:spPr bwMode="auto">
            <a:xfrm>
              <a:off x="4897" y="2561"/>
              <a:ext cx="6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Actifs clés</a:t>
              </a:r>
            </a:p>
          </p:txBody>
        </p:sp>
      </p:grpSp>
      <p:grpSp>
        <p:nvGrpSpPr>
          <p:cNvPr id="34823" name="Group 113"/>
          <p:cNvGrpSpPr>
            <a:grpSpLocks/>
          </p:cNvGrpSpPr>
          <p:nvPr>
            <p:custDataLst>
              <p:tags r:id="rId6"/>
            </p:custDataLst>
          </p:nvPr>
        </p:nvGrpSpPr>
        <p:grpSpPr bwMode="auto">
          <a:xfrm>
            <a:off x="0" y="2311400"/>
            <a:ext cx="1878013" cy="3238500"/>
            <a:chOff x="-24" y="1320"/>
            <a:chExt cx="1183" cy="1848"/>
          </a:xfrm>
        </p:grpSpPr>
        <p:sp>
          <p:nvSpPr>
            <p:cNvPr id="7191" name="AutoShape 114"/>
            <p:cNvSpPr>
              <a:spLocks noChangeArrowheads="1"/>
            </p:cNvSpPr>
            <p:nvPr/>
          </p:nvSpPr>
          <p:spPr bwMode="auto">
            <a:xfrm>
              <a:off x="40" y="1320"/>
              <a:ext cx="1048" cy="1848"/>
            </a:xfrm>
            <a:prstGeom prst="homePlate">
              <a:avLst>
                <a:gd name="adj" fmla="val 25000"/>
              </a:avLst>
            </a:prstGeom>
            <a:solidFill>
              <a:srgbClr val="FFBF56">
                <a:alpha val="81175"/>
              </a:srgbClr>
            </a:solidFill>
            <a:ln w="12700">
              <a:noFill/>
              <a:miter lim="800000"/>
              <a:headEnd/>
              <a:tailEnd/>
            </a:ln>
          </p:spPr>
          <p:txBody>
            <a:bodyPr anchor="ctr">
              <a:spAutoFit/>
            </a:bodyPr>
            <a:lstStyle/>
            <a:p>
              <a:pPr>
                <a:defRPr/>
              </a:pPr>
              <a:endParaRPr lang="fr-FR">
                <a:solidFill>
                  <a:prstClr val="black"/>
                </a:solidFill>
                <a:latin typeface="Arial" charset="0"/>
                <a:ea typeface="+mn-ea"/>
                <a:cs typeface="+mn-cs"/>
              </a:endParaRPr>
            </a:p>
          </p:txBody>
        </p:sp>
        <p:sp>
          <p:nvSpPr>
            <p:cNvPr id="34837" name="Text Box 115"/>
            <p:cNvSpPr txBox="1">
              <a:spLocks noChangeArrowheads="1"/>
            </p:cNvSpPr>
            <p:nvPr/>
          </p:nvSpPr>
          <p:spPr bwMode="auto">
            <a:xfrm>
              <a:off x="131" y="1438"/>
              <a:ext cx="62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Agriculture</a:t>
              </a:r>
            </a:p>
          </p:txBody>
        </p:sp>
        <p:sp>
          <p:nvSpPr>
            <p:cNvPr id="34838" name="Text Box 116"/>
            <p:cNvSpPr txBox="1">
              <a:spLocks noChangeArrowheads="1"/>
            </p:cNvSpPr>
            <p:nvPr/>
          </p:nvSpPr>
          <p:spPr bwMode="auto">
            <a:xfrm>
              <a:off x="111" y="1797"/>
              <a:ext cx="704"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Alimentation</a:t>
              </a:r>
            </a:p>
          </p:txBody>
        </p:sp>
        <p:sp>
          <p:nvSpPr>
            <p:cNvPr id="34839" name="Text Box 117"/>
            <p:cNvSpPr txBox="1">
              <a:spLocks noChangeArrowheads="1"/>
            </p:cNvSpPr>
            <p:nvPr/>
          </p:nvSpPr>
          <p:spPr bwMode="auto">
            <a:xfrm>
              <a:off x="219" y="2555"/>
              <a:ext cx="38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Santé</a:t>
              </a:r>
            </a:p>
          </p:txBody>
        </p:sp>
        <p:sp>
          <p:nvSpPr>
            <p:cNvPr id="34840" name="Text Box 118"/>
            <p:cNvSpPr txBox="1">
              <a:spLocks noChangeArrowheads="1"/>
            </p:cNvSpPr>
            <p:nvPr/>
          </p:nvSpPr>
          <p:spPr bwMode="auto">
            <a:xfrm>
              <a:off x="227" y="2894"/>
              <a:ext cx="43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Postes</a:t>
              </a:r>
            </a:p>
          </p:txBody>
        </p:sp>
        <p:sp>
          <p:nvSpPr>
            <p:cNvPr id="34841" name="Text Box 119"/>
            <p:cNvSpPr txBox="1">
              <a:spLocks noChangeArrowheads="1"/>
            </p:cNvSpPr>
            <p:nvPr/>
          </p:nvSpPr>
          <p:spPr bwMode="auto">
            <a:xfrm>
              <a:off x="-24" y="2164"/>
              <a:ext cx="1183"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sz="1200" b="1">
                  <a:solidFill>
                    <a:srgbClr val="990000"/>
                  </a:solidFill>
                  <a:latin typeface="Arial" charset="0"/>
                </a:rPr>
                <a:t>Industries stratégiques</a:t>
              </a:r>
            </a:p>
          </p:txBody>
        </p:sp>
      </p:grpSp>
      <p:grpSp>
        <p:nvGrpSpPr>
          <p:cNvPr id="34824" name="Groupe 137"/>
          <p:cNvGrpSpPr>
            <a:grpSpLocks/>
          </p:cNvGrpSpPr>
          <p:nvPr>
            <p:custDataLst>
              <p:tags r:id="rId7"/>
            </p:custDataLst>
          </p:nvPr>
        </p:nvGrpSpPr>
        <p:grpSpPr bwMode="auto">
          <a:xfrm>
            <a:off x="-42863" y="1500188"/>
            <a:ext cx="9177338" cy="785812"/>
            <a:chOff x="-42863" y="1500174"/>
            <a:chExt cx="9177338" cy="785819"/>
          </a:xfrm>
        </p:grpSpPr>
        <p:grpSp>
          <p:nvGrpSpPr>
            <p:cNvPr id="34830" name="Groupe 128"/>
            <p:cNvGrpSpPr>
              <a:grpSpLocks/>
            </p:cNvGrpSpPr>
            <p:nvPr/>
          </p:nvGrpSpPr>
          <p:grpSpPr bwMode="auto">
            <a:xfrm>
              <a:off x="6877066" y="1500174"/>
              <a:ext cx="2257409" cy="785819"/>
              <a:chOff x="6877066" y="1500174"/>
              <a:chExt cx="2257409" cy="785819"/>
            </a:xfrm>
          </p:grpSpPr>
          <p:sp>
            <p:nvSpPr>
              <p:cNvPr id="127" name="Accolade ouvrante 126"/>
              <p:cNvSpPr/>
              <p:nvPr/>
            </p:nvSpPr>
            <p:spPr>
              <a:xfrm rot="5400000">
                <a:off x="7769223" y="1054091"/>
                <a:ext cx="463554" cy="2000250"/>
              </a:xfrm>
              <a:prstGeom prst="leftBrace">
                <a:avLst>
                  <a:gd name="adj1" fmla="val 25000"/>
                  <a:gd name="adj2" fmla="val 50000"/>
                </a:avLst>
              </a:prstGeom>
              <a:noFill/>
              <a:ln w="254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dirty="0">
                  <a:solidFill>
                    <a:prstClr val="black"/>
                  </a:solidFill>
                </a:endParaRPr>
              </a:p>
            </p:txBody>
          </p:sp>
          <p:sp>
            <p:nvSpPr>
              <p:cNvPr id="7190" name="ZoneTexte 127"/>
              <p:cNvSpPr txBox="1">
                <a:spLocks noChangeArrowheads="1"/>
              </p:cNvSpPr>
              <p:nvPr/>
            </p:nvSpPr>
            <p:spPr bwMode="auto">
              <a:xfrm>
                <a:off x="6877050" y="1500174"/>
                <a:ext cx="2257425" cy="338140"/>
              </a:xfrm>
              <a:prstGeom prst="rect">
                <a:avLst/>
              </a:prstGeom>
              <a:noFill/>
              <a:ln w="9525">
                <a:noFill/>
                <a:miter lim="800000"/>
                <a:headEnd/>
                <a:tailEnd/>
              </a:ln>
            </p:spPr>
            <p:txBody>
              <a:bodyPr>
                <a:spAutoFit/>
              </a:bodyPr>
              <a:lstStyle/>
              <a:p>
                <a:pPr algn="ctr">
                  <a:defRPr/>
                </a:pPr>
                <a:r>
                  <a:rPr lang="fr-CA" sz="1600" b="1">
                    <a:solidFill>
                      <a:srgbClr val="003399"/>
                    </a:solidFill>
                    <a:latin typeface="Arial" charset="0"/>
                    <a:ea typeface="+mn-ea"/>
                    <a:cs typeface="+mn-cs"/>
                  </a:rPr>
                  <a:t>Réseaux dépendants</a:t>
                </a:r>
              </a:p>
            </p:txBody>
          </p:sp>
        </p:grpSp>
        <p:grpSp>
          <p:nvGrpSpPr>
            <p:cNvPr id="34831" name="Groupe 129"/>
            <p:cNvGrpSpPr>
              <a:grpSpLocks/>
            </p:cNvGrpSpPr>
            <p:nvPr/>
          </p:nvGrpSpPr>
          <p:grpSpPr bwMode="auto">
            <a:xfrm>
              <a:off x="-42863" y="1500174"/>
              <a:ext cx="2257409" cy="785819"/>
              <a:chOff x="6877066" y="1500174"/>
              <a:chExt cx="2257409" cy="785819"/>
            </a:xfrm>
          </p:grpSpPr>
          <p:sp>
            <p:nvSpPr>
              <p:cNvPr id="131" name="Accolade ouvrante 130"/>
              <p:cNvSpPr/>
              <p:nvPr/>
            </p:nvSpPr>
            <p:spPr>
              <a:xfrm rot="5400000">
                <a:off x="7769240" y="1054091"/>
                <a:ext cx="463554" cy="2000250"/>
              </a:xfrm>
              <a:prstGeom prst="leftBrace">
                <a:avLst>
                  <a:gd name="adj1" fmla="val 25000"/>
                  <a:gd name="adj2" fmla="val 50000"/>
                </a:avLst>
              </a:prstGeom>
              <a:noFill/>
              <a:ln w="254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dirty="0">
                  <a:solidFill>
                    <a:prstClr val="black"/>
                  </a:solidFill>
                </a:endParaRPr>
              </a:p>
            </p:txBody>
          </p:sp>
          <p:sp>
            <p:nvSpPr>
              <p:cNvPr id="7188" name="ZoneTexte 131"/>
              <p:cNvSpPr txBox="1">
                <a:spLocks noChangeArrowheads="1"/>
              </p:cNvSpPr>
              <p:nvPr/>
            </p:nvSpPr>
            <p:spPr bwMode="auto">
              <a:xfrm>
                <a:off x="6877066" y="1500174"/>
                <a:ext cx="2257426" cy="338140"/>
              </a:xfrm>
              <a:prstGeom prst="rect">
                <a:avLst/>
              </a:prstGeom>
              <a:noFill/>
              <a:ln w="9525">
                <a:noFill/>
                <a:miter lim="800000"/>
                <a:headEnd/>
                <a:tailEnd/>
              </a:ln>
            </p:spPr>
            <p:txBody>
              <a:bodyPr>
                <a:spAutoFit/>
              </a:bodyPr>
              <a:lstStyle/>
              <a:p>
                <a:pPr algn="ctr">
                  <a:defRPr/>
                </a:pPr>
                <a:r>
                  <a:rPr lang="fr-CA" sz="1600" b="1">
                    <a:solidFill>
                      <a:srgbClr val="003399"/>
                    </a:solidFill>
                    <a:latin typeface="Arial" charset="0"/>
                    <a:ea typeface="+mn-ea"/>
                    <a:cs typeface="+mn-cs"/>
                  </a:rPr>
                  <a:t>Réseaux dépendants</a:t>
                </a:r>
              </a:p>
            </p:txBody>
          </p:sp>
        </p:grpSp>
      </p:grpSp>
      <p:grpSp>
        <p:nvGrpSpPr>
          <p:cNvPr id="34825" name="Groupe 136"/>
          <p:cNvGrpSpPr>
            <a:grpSpLocks/>
          </p:cNvGrpSpPr>
          <p:nvPr>
            <p:custDataLst>
              <p:tags r:id="rId8"/>
            </p:custDataLst>
          </p:nvPr>
        </p:nvGrpSpPr>
        <p:grpSpPr bwMode="auto">
          <a:xfrm>
            <a:off x="2357438" y="1285875"/>
            <a:ext cx="3929062" cy="785813"/>
            <a:chOff x="2357422" y="1285859"/>
            <a:chExt cx="3929092" cy="785821"/>
          </a:xfrm>
        </p:grpSpPr>
        <p:sp>
          <p:nvSpPr>
            <p:cNvPr id="134" name="Accolade ouvrante 133"/>
            <p:cNvSpPr/>
            <p:nvPr/>
          </p:nvSpPr>
          <p:spPr>
            <a:xfrm rot="5400000">
              <a:off x="4090191" y="-124643"/>
              <a:ext cx="463555" cy="3929092"/>
            </a:xfrm>
            <a:prstGeom prst="leftBrace">
              <a:avLst>
                <a:gd name="adj1" fmla="val 25000"/>
                <a:gd name="adj2" fmla="val 50000"/>
              </a:avLst>
            </a:prstGeom>
            <a:noFill/>
            <a:ln w="25400">
              <a:solidFill>
                <a:srgbClr val="0033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CA" dirty="0">
                <a:solidFill>
                  <a:prstClr val="black"/>
                </a:solidFill>
              </a:endParaRPr>
            </a:p>
          </p:txBody>
        </p:sp>
        <p:sp>
          <p:nvSpPr>
            <p:cNvPr id="7184" name="ZoneTexte 134"/>
            <p:cNvSpPr txBox="1">
              <a:spLocks noChangeArrowheads="1"/>
            </p:cNvSpPr>
            <p:nvPr/>
          </p:nvSpPr>
          <p:spPr bwMode="auto">
            <a:xfrm>
              <a:off x="2538398" y="1285859"/>
              <a:ext cx="3568727" cy="338141"/>
            </a:xfrm>
            <a:prstGeom prst="rect">
              <a:avLst/>
            </a:prstGeom>
            <a:noFill/>
            <a:ln w="9525">
              <a:noFill/>
              <a:miter lim="800000"/>
              <a:headEnd/>
              <a:tailEnd/>
            </a:ln>
          </p:spPr>
          <p:txBody>
            <a:bodyPr>
              <a:spAutoFit/>
            </a:bodyPr>
            <a:lstStyle/>
            <a:p>
              <a:pPr algn="ctr">
                <a:defRPr/>
              </a:pPr>
              <a:r>
                <a:rPr lang="fr-CA" sz="1600" b="1">
                  <a:solidFill>
                    <a:srgbClr val="003399"/>
                  </a:solidFill>
                  <a:latin typeface="Arial" charset="0"/>
                  <a:ea typeface="+mn-ea"/>
                  <a:cs typeface="+mn-cs"/>
                </a:rPr>
                <a:t>Réseaux interdépendants</a:t>
              </a:r>
            </a:p>
          </p:txBody>
        </p:sp>
      </p:grpSp>
      <p:pic>
        <p:nvPicPr>
          <p:cNvPr id="34826" name="Image 32" descr="polytechnique_droite_rgb.png"/>
          <p:cNvPicPr>
            <a:picLocks noChangeAspect="1"/>
          </p:cNvPicPr>
          <p:nvPr>
            <p:custDataLst>
              <p:tags r:id="rId9"/>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Image 33" descr="CRP-logo_PrintPetit.jpg"/>
          <p:cNvPicPr>
            <a:picLocks noChangeAspect="1"/>
          </p:cNvPicPr>
          <p:nvPr>
            <p:custDataLst>
              <p:tags r:id="rId10"/>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 40" descr="bris aqueduc montréal 02.jpg"/>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79388" y="1989138"/>
            <a:ext cx="260985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Espace réservé du numéro de diapositive 36"/>
          <p:cNvSpPr>
            <a:spLocks noGrp="1"/>
          </p:cNvSpPr>
          <p:nvPr>
            <p:ph type="sldNum" sz="quarter" idx="12"/>
            <p:custDataLst>
              <p:tags r:id="rId2"/>
            </p:custDataLst>
          </p:nvPr>
        </p:nvSpPr>
        <p:spPr/>
        <p:txBody>
          <a:bodyPr/>
          <a:lstStyle/>
          <a:p>
            <a:pPr>
              <a:defRPr/>
            </a:pPr>
            <a:fld id="{134CD036-F44A-473C-BE19-AD4B96330914}" type="slidenum">
              <a:rPr lang="fr-CA" smtClean="0"/>
              <a:pPr>
                <a:defRPr/>
              </a:pPr>
              <a:t>12</a:t>
            </a:fld>
            <a:endParaRPr lang="fr-CA"/>
          </a:p>
        </p:txBody>
      </p:sp>
      <p:pic>
        <p:nvPicPr>
          <p:cNvPr id="35844" name="Image 34" descr="polytechnique_droite_rgb.png"/>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 35" descr="CRP-logo_PrintPetit.jpg"/>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age 37" descr="Black out Italie 2003.jpg"/>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0" y="3703638"/>
            <a:ext cx="4859338"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39" descr="verglas 02.jpg"/>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067175" y="1773238"/>
            <a:ext cx="4738688"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age 38" descr="inondation métropolitaine juin 2005 - 01.jpg"/>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264275" y="45085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6"/>
          <p:cNvSpPr>
            <a:spLocks/>
          </p:cNvSpPr>
          <p:nvPr>
            <p:custDataLst>
              <p:tags r:id="rId8"/>
            </p:custDataLst>
          </p:nvPr>
        </p:nvSpPr>
        <p:spPr bwMode="auto">
          <a:xfrm>
            <a:off x="1116013" y="1773238"/>
            <a:ext cx="2952750" cy="1008062"/>
          </a:xfrm>
          <a:prstGeom prst="borderCallout1">
            <a:avLst>
              <a:gd name="adj1" fmla="val 98788"/>
              <a:gd name="adj2" fmla="val 48674"/>
              <a:gd name="adj3" fmla="val 216909"/>
              <a:gd name="adj4" fmla="val 104784"/>
            </a:avLst>
          </a:prstGeom>
          <a:solidFill>
            <a:srgbClr val="FF0000"/>
          </a:solidFill>
          <a:ln w="53975">
            <a:solidFill>
              <a:srgbClr val="FF0000"/>
            </a:solidFill>
            <a:miter lim="800000"/>
            <a:headEnd/>
            <a:tailEnd/>
          </a:ln>
        </p:spPr>
        <p:txBody>
          <a:bodyPr/>
          <a:lstStyle/>
          <a:p>
            <a:pPr algn="ctr" fontAlgn="auto">
              <a:spcBef>
                <a:spcPts val="0"/>
              </a:spcBef>
              <a:spcAft>
                <a:spcPts val="0"/>
              </a:spcAft>
              <a:defRPr/>
            </a:pPr>
            <a:r>
              <a:rPr lang="fr-CA" b="1" u="sng" kern="0" dirty="0">
                <a:solidFill>
                  <a:prstClr val="white"/>
                </a:solidFill>
                <a:latin typeface="Arial" pitchFamily="34" charset="0"/>
                <a:ea typeface="+mn-ea"/>
                <a:cs typeface="Arial" pitchFamily="34" charset="0"/>
              </a:rPr>
              <a:t>Accepter</a:t>
            </a:r>
          </a:p>
          <a:p>
            <a:pPr algn="ctr" fontAlgn="auto">
              <a:spcBef>
                <a:spcPts val="0"/>
              </a:spcBef>
              <a:spcAft>
                <a:spcPts val="0"/>
              </a:spcAft>
              <a:defRPr/>
            </a:pPr>
            <a:endParaRPr lang="fr-CA" b="1" u="sng" kern="0" dirty="0">
              <a:solidFill>
                <a:prstClr val="white"/>
              </a:solidFill>
              <a:latin typeface="Comic Sans MS" pitchFamily="66" charset="0"/>
              <a:ea typeface="+mn-ea"/>
              <a:cs typeface="+mn-cs"/>
            </a:endParaRPr>
          </a:p>
          <a:p>
            <a:pPr algn="ctr" fontAlgn="auto">
              <a:spcBef>
                <a:spcPts val="0"/>
              </a:spcBef>
              <a:spcAft>
                <a:spcPts val="0"/>
              </a:spcAft>
              <a:defRPr/>
            </a:pPr>
            <a:r>
              <a:rPr lang="fr-CA" b="1" kern="0" dirty="0">
                <a:solidFill>
                  <a:prstClr val="white"/>
                </a:solidFill>
                <a:latin typeface="Arial" charset="0"/>
                <a:ea typeface="+mn-ea"/>
                <a:cs typeface="+mn-cs"/>
              </a:rPr>
              <a:t>Une certaine défaillance</a:t>
            </a:r>
            <a:endParaRPr lang="fr-CA" sz="1200" b="1" kern="0" dirty="0">
              <a:solidFill>
                <a:prstClr val="white"/>
              </a:solidFill>
              <a:latin typeface="Arial" charset="0"/>
              <a:ea typeface="+mn-ea"/>
              <a:cs typeface="+mn-cs"/>
            </a:endParaRPr>
          </a:p>
        </p:txBody>
      </p:sp>
      <p:sp>
        <p:nvSpPr>
          <p:cNvPr id="49" name="AutoShape 26"/>
          <p:cNvSpPr>
            <a:spLocks/>
          </p:cNvSpPr>
          <p:nvPr>
            <p:custDataLst>
              <p:tags r:id="rId9"/>
            </p:custDataLst>
          </p:nvPr>
        </p:nvSpPr>
        <p:spPr bwMode="auto">
          <a:xfrm>
            <a:off x="0" y="5445125"/>
            <a:ext cx="3635375" cy="1223963"/>
          </a:xfrm>
          <a:prstGeom prst="borderCallout1">
            <a:avLst>
              <a:gd name="adj1" fmla="val -1183"/>
              <a:gd name="adj2" fmla="val 49293"/>
              <a:gd name="adj3" fmla="val -51919"/>
              <a:gd name="adj4" fmla="val 86848"/>
            </a:avLst>
          </a:prstGeom>
          <a:solidFill>
            <a:srgbClr val="FF0000"/>
          </a:solidFill>
          <a:ln w="53975">
            <a:solidFill>
              <a:srgbClr val="FF0000"/>
            </a:solidFill>
            <a:miter lim="800000"/>
            <a:headEnd/>
            <a:tailEnd/>
          </a:ln>
        </p:spPr>
        <p:txBody>
          <a:bodyPr/>
          <a:lstStyle/>
          <a:p>
            <a:pPr algn="ctr" fontAlgn="auto">
              <a:spcBef>
                <a:spcPts val="0"/>
              </a:spcBef>
              <a:spcAft>
                <a:spcPts val="0"/>
              </a:spcAft>
              <a:defRPr/>
            </a:pPr>
            <a:r>
              <a:rPr lang="fr-CA" b="1" u="sng" kern="0" dirty="0">
                <a:solidFill>
                  <a:prstClr val="white"/>
                </a:solidFill>
                <a:latin typeface="Arial" pitchFamily="34" charset="0"/>
                <a:ea typeface="+mn-ea"/>
                <a:cs typeface="Arial" pitchFamily="34" charset="0"/>
              </a:rPr>
              <a:t>Anticiper</a:t>
            </a:r>
          </a:p>
          <a:p>
            <a:pPr algn="ctr" fontAlgn="auto">
              <a:spcBef>
                <a:spcPts val="0"/>
              </a:spcBef>
              <a:spcAft>
                <a:spcPts val="0"/>
              </a:spcAft>
              <a:defRPr/>
            </a:pPr>
            <a:endParaRPr lang="fr-CA" b="1" u="sng" kern="0" dirty="0">
              <a:solidFill>
                <a:prstClr val="white"/>
              </a:solidFill>
              <a:latin typeface="Arial" pitchFamily="34" charset="0"/>
              <a:ea typeface="+mn-ea"/>
              <a:cs typeface="Arial" pitchFamily="34" charset="0"/>
            </a:endParaRPr>
          </a:p>
          <a:p>
            <a:pPr algn="ctr" fontAlgn="auto">
              <a:spcBef>
                <a:spcPts val="0"/>
              </a:spcBef>
              <a:spcAft>
                <a:spcPts val="0"/>
              </a:spcAft>
              <a:defRPr/>
            </a:pPr>
            <a:r>
              <a:rPr lang="fr-CA" b="1" kern="0" dirty="0">
                <a:solidFill>
                  <a:prstClr val="white"/>
                </a:solidFill>
                <a:latin typeface="Arial" pitchFamily="34" charset="0"/>
                <a:ea typeface="+mn-ea"/>
                <a:cs typeface="Arial" pitchFamily="34" charset="0"/>
              </a:rPr>
              <a:t>Les défaillances potentielles</a:t>
            </a:r>
          </a:p>
        </p:txBody>
      </p:sp>
      <p:sp>
        <p:nvSpPr>
          <p:cNvPr id="50" name="AutoShape 26"/>
          <p:cNvSpPr>
            <a:spLocks/>
          </p:cNvSpPr>
          <p:nvPr>
            <p:custDataLst>
              <p:tags r:id="rId10"/>
            </p:custDataLst>
          </p:nvPr>
        </p:nvSpPr>
        <p:spPr bwMode="auto">
          <a:xfrm>
            <a:off x="5940425" y="2276475"/>
            <a:ext cx="2952750" cy="1296988"/>
          </a:xfrm>
          <a:prstGeom prst="borderCallout1">
            <a:avLst>
              <a:gd name="adj1" fmla="val 10535"/>
              <a:gd name="adj2" fmla="val -61"/>
              <a:gd name="adj3" fmla="val 127111"/>
              <a:gd name="adj4" fmla="val -43167"/>
            </a:avLst>
          </a:prstGeom>
          <a:solidFill>
            <a:srgbClr val="FF0000"/>
          </a:solidFill>
          <a:ln w="53975">
            <a:solidFill>
              <a:srgbClr val="FF0000"/>
            </a:solidFill>
            <a:miter lim="800000"/>
            <a:headEnd/>
            <a:tailEnd/>
          </a:ln>
        </p:spPr>
        <p:txBody>
          <a:bodyPr/>
          <a:lstStyle/>
          <a:p>
            <a:pPr algn="ctr" fontAlgn="auto">
              <a:spcBef>
                <a:spcPts val="0"/>
              </a:spcBef>
              <a:spcAft>
                <a:spcPts val="0"/>
              </a:spcAft>
              <a:defRPr/>
            </a:pPr>
            <a:r>
              <a:rPr lang="fr-CA" b="1" u="sng" kern="0" dirty="0">
                <a:solidFill>
                  <a:prstClr val="white"/>
                </a:solidFill>
                <a:latin typeface="Arial" pitchFamily="34" charset="0"/>
                <a:ea typeface="+mn-ea"/>
                <a:cs typeface="Arial" pitchFamily="34" charset="0"/>
              </a:rPr>
              <a:t>Planifier</a:t>
            </a:r>
          </a:p>
          <a:p>
            <a:pPr algn="ctr" fontAlgn="auto">
              <a:spcBef>
                <a:spcPts val="0"/>
              </a:spcBef>
              <a:spcAft>
                <a:spcPts val="0"/>
              </a:spcAft>
              <a:defRPr/>
            </a:pPr>
            <a:endParaRPr lang="fr-CA" b="1" u="sng" kern="0" dirty="0">
              <a:solidFill>
                <a:prstClr val="white"/>
              </a:solidFill>
              <a:latin typeface="Arial" pitchFamily="34" charset="0"/>
              <a:ea typeface="+mn-ea"/>
              <a:cs typeface="Arial" pitchFamily="34" charset="0"/>
            </a:endParaRPr>
          </a:p>
          <a:p>
            <a:pPr algn="ctr" fontAlgn="auto">
              <a:spcBef>
                <a:spcPts val="0"/>
              </a:spcBef>
              <a:spcAft>
                <a:spcPts val="0"/>
              </a:spcAft>
              <a:defRPr/>
            </a:pPr>
            <a:r>
              <a:rPr lang="fr-CA" b="1" kern="0" dirty="0">
                <a:solidFill>
                  <a:prstClr val="white"/>
                </a:solidFill>
                <a:latin typeface="Arial" pitchFamily="34" charset="0"/>
                <a:ea typeface="+mn-ea"/>
                <a:cs typeface="Arial" pitchFamily="34" charset="0"/>
              </a:rPr>
              <a:t>Mesures d’atténuation</a:t>
            </a:r>
          </a:p>
          <a:p>
            <a:pPr algn="ctr" fontAlgn="auto">
              <a:spcBef>
                <a:spcPts val="0"/>
              </a:spcBef>
              <a:spcAft>
                <a:spcPts val="0"/>
              </a:spcAft>
              <a:defRPr/>
            </a:pPr>
            <a:r>
              <a:rPr lang="fr-CA" b="1" kern="0" dirty="0">
                <a:solidFill>
                  <a:prstClr val="white"/>
                </a:solidFill>
                <a:latin typeface="Arial" pitchFamily="34" charset="0"/>
                <a:ea typeface="+mn-ea"/>
                <a:cs typeface="Arial" pitchFamily="34" charset="0"/>
              </a:rPr>
              <a:t>Mesures de protection</a:t>
            </a:r>
          </a:p>
        </p:txBody>
      </p:sp>
      <p:sp>
        <p:nvSpPr>
          <p:cNvPr id="51" name="Oval 13"/>
          <p:cNvSpPr>
            <a:spLocks noChangeArrowheads="1"/>
          </p:cNvSpPr>
          <p:nvPr>
            <p:custDataLst>
              <p:tags r:id="rId11"/>
            </p:custDataLst>
          </p:nvPr>
        </p:nvSpPr>
        <p:spPr bwMode="auto">
          <a:xfrm>
            <a:off x="3059113" y="3933825"/>
            <a:ext cx="2952750" cy="1511300"/>
          </a:xfrm>
          <a:prstGeom prst="ellipse">
            <a:avLst/>
          </a:prstGeom>
          <a:solidFill>
            <a:srgbClr val="FF0000"/>
          </a:solidFill>
          <a:ln w="53975">
            <a:solidFill>
              <a:srgbClr val="FF0000"/>
            </a:solidFill>
            <a:miter lim="800000"/>
            <a:headEnd/>
            <a:tailEnd/>
          </a:ln>
        </p:spPr>
        <p:txBody>
          <a:bodyPr/>
          <a:lstStyle/>
          <a:p>
            <a:pPr algn="ctr" fontAlgn="auto">
              <a:spcBef>
                <a:spcPts val="0"/>
              </a:spcBef>
              <a:spcAft>
                <a:spcPts val="0"/>
              </a:spcAft>
              <a:defRPr/>
            </a:pPr>
            <a:r>
              <a:rPr lang="fr-CA" b="1" u="sng" kern="0" dirty="0" smtClean="0">
                <a:solidFill>
                  <a:prstClr val="white"/>
                </a:solidFill>
                <a:latin typeface="Arial" pitchFamily="34" charset="0"/>
                <a:ea typeface="+mn-ea"/>
                <a:cs typeface="Arial" pitchFamily="34" charset="0"/>
              </a:rPr>
              <a:t>Connaître </a:t>
            </a:r>
            <a:r>
              <a:rPr lang="fr-CA" b="1" u="sng" kern="0" dirty="0">
                <a:solidFill>
                  <a:prstClr val="white"/>
                </a:solidFill>
                <a:latin typeface="Arial" pitchFamily="34" charset="0"/>
                <a:ea typeface="+mn-ea"/>
                <a:cs typeface="Arial" pitchFamily="34" charset="0"/>
              </a:rPr>
              <a:t>et accepter </a:t>
            </a:r>
          </a:p>
          <a:p>
            <a:pPr algn="ctr" fontAlgn="auto">
              <a:spcBef>
                <a:spcPts val="0"/>
              </a:spcBef>
              <a:spcAft>
                <a:spcPts val="0"/>
              </a:spcAft>
              <a:defRPr/>
            </a:pPr>
            <a:r>
              <a:rPr lang="fr-CA" b="1" u="sng" kern="0" dirty="0">
                <a:solidFill>
                  <a:prstClr val="white"/>
                </a:solidFill>
                <a:latin typeface="Arial" pitchFamily="34" charset="0"/>
                <a:ea typeface="+mn-ea"/>
                <a:cs typeface="Arial" pitchFamily="34" charset="0"/>
              </a:rPr>
              <a:t>ses vulnérabilités</a:t>
            </a:r>
            <a:r>
              <a:rPr lang="fr-CA" b="1" u="sng" kern="0" dirty="0">
                <a:solidFill>
                  <a:prstClr val="white"/>
                </a:solidFill>
                <a:latin typeface="Comic Sans MS" pitchFamily="66" charset="0"/>
                <a:ea typeface="+mn-ea"/>
                <a:cs typeface="+mn-cs"/>
              </a:rPr>
              <a:t> </a:t>
            </a:r>
          </a:p>
        </p:txBody>
      </p:sp>
      <p:sp>
        <p:nvSpPr>
          <p:cNvPr id="14" name="Text Box 135"/>
          <p:cNvSpPr txBox="1">
            <a:spLocks noChangeArrowheads="1"/>
          </p:cNvSpPr>
          <p:nvPr>
            <p:custDataLst>
              <p:tags r:id="rId12"/>
            </p:custDataLst>
          </p:nvPr>
        </p:nvSpPr>
        <p:spPr bwMode="auto">
          <a:xfrm>
            <a:off x="1692275" y="260350"/>
            <a:ext cx="5616575" cy="523220"/>
          </a:xfrm>
          <a:prstGeom prst="rect">
            <a:avLst/>
          </a:prstGeom>
          <a:noFill/>
          <a:ln w="9525">
            <a:noFill/>
            <a:miter lim="800000"/>
            <a:headEnd/>
            <a:tailEnd/>
          </a:ln>
        </p:spPr>
        <p:txBody>
          <a:bodyPr>
            <a:spAutoFit/>
          </a:bodyPr>
          <a:lstStyle/>
          <a:p>
            <a:pPr algn="ctr">
              <a:defRPr/>
            </a:pPr>
            <a:r>
              <a:rPr lang="fr-CA" sz="2800" b="1" dirty="0">
                <a:solidFill>
                  <a:srgbClr val="FF0000"/>
                </a:solidFill>
                <a:latin typeface="Arial" charset="0"/>
                <a:ea typeface="+mn-ea"/>
                <a:cs typeface="+mn-cs"/>
              </a:rPr>
              <a:t>Mais…</a:t>
            </a:r>
            <a:r>
              <a:rPr lang="fr-CA" sz="2800" b="1" dirty="0">
                <a:solidFill>
                  <a:prstClr val="black"/>
                </a:solidFill>
                <a:latin typeface="Arial" charset="0"/>
                <a:ea typeface="+mn-ea"/>
                <a:cs typeface="+mn-cs"/>
              </a:rPr>
              <a:t> Comment les protéger ?</a:t>
            </a:r>
            <a:endParaRPr lang="fr-CA" sz="2800" dirty="0">
              <a:solidFill>
                <a:prstClr val="black"/>
              </a:solidFill>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7"/>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1312863"/>
            <a:ext cx="9144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2"/>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834063" y="1412875"/>
            <a:ext cx="330993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1"/>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0" y="3081338"/>
            <a:ext cx="5894388"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Oval 11"/>
          <p:cNvSpPr>
            <a:spLocks noChangeArrowheads="1"/>
          </p:cNvSpPr>
          <p:nvPr>
            <p:custDataLst>
              <p:tags r:id="rId4"/>
            </p:custDataLst>
          </p:nvPr>
        </p:nvSpPr>
        <p:spPr bwMode="auto">
          <a:xfrm>
            <a:off x="395288" y="1412875"/>
            <a:ext cx="4321175" cy="1511300"/>
          </a:xfrm>
          <a:prstGeom prst="ellipse">
            <a:avLst/>
          </a:prstGeom>
          <a:solidFill>
            <a:schemeClr val="accent2"/>
          </a:solidFill>
          <a:ln w="9525">
            <a:noFill/>
            <a:round/>
            <a:headEnd/>
            <a:tailEnd/>
          </a:ln>
        </p:spPr>
        <p:txBody>
          <a:bodyPr wrap="none"/>
          <a:lstStyle/>
          <a:p>
            <a:pPr algn="ctr">
              <a:lnSpc>
                <a:spcPct val="130000"/>
              </a:lnSpc>
              <a:defRPr/>
            </a:pPr>
            <a:r>
              <a:rPr lang="fr-CA" sz="2000" b="1" dirty="0">
                <a:solidFill>
                  <a:srgbClr val="FFFF00"/>
                </a:solidFill>
                <a:latin typeface="Arial" pitchFamily="34" charset="0"/>
                <a:ea typeface="+mn-ea"/>
                <a:cs typeface="Arial" pitchFamily="34" charset="0"/>
              </a:rPr>
              <a:t>Conséquences</a:t>
            </a:r>
          </a:p>
          <a:p>
            <a:pPr algn="ctr">
              <a:lnSpc>
                <a:spcPct val="130000"/>
              </a:lnSpc>
              <a:defRPr/>
            </a:pPr>
            <a:r>
              <a:rPr lang="fr-CA" sz="2000" dirty="0">
                <a:solidFill>
                  <a:srgbClr val="FFFF00"/>
                </a:solidFill>
                <a:latin typeface="Arial" pitchFamily="34" charset="0"/>
                <a:ea typeface="+mn-ea"/>
                <a:cs typeface="Arial" pitchFamily="34" charset="0"/>
              </a:rPr>
              <a:t>face à la défaillance d’une ressource</a:t>
            </a:r>
          </a:p>
        </p:txBody>
      </p:sp>
      <p:sp>
        <p:nvSpPr>
          <p:cNvPr id="9226" name="Text Box 4"/>
          <p:cNvSpPr txBox="1">
            <a:spLocks noChangeArrowheads="1"/>
          </p:cNvSpPr>
          <p:nvPr>
            <p:custDataLst>
              <p:tags r:id="rId5"/>
            </p:custDataLst>
          </p:nvPr>
        </p:nvSpPr>
        <p:spPr bwMode="auto">
          <a:xfrm>
            <a:off x="1692275" y="115888"/>
            <a:ext cx="6264101" cy="1169551"/>
          </a:xfrm>
          <a:prstGeom prst="rect">
            <a:avLst/>
          </a:prstGeom>
          <a:noFill/>
          <a:ln w="9525">
            <a:noFill/>
            <a:miter lim="800000"/>
            <a:headEnd/>
            <a:tailEnd/>
          </a:ln>
        </p:spPr>
        <p:txBody>
          <a:bodyPr wrap="square">
            <a:spAutoFit/>
          </a:bodyPr>
          <a:lstStyle/>
          <a:p>
            <a:pPr>
              <a:spcBef>
                <a:spcPct val="50000"/>
              </a:spcBef>
              <a:defRPr/>
            </a:pPr>
            <a:r>
              <a:rPr lang="fr-CA" sz="2800" b="1" dirty="0">
                <a:solidFill>
                  <a:prstClr val="black"/>
                </a:solidFill>
                <a:latin typeface="Arial" charset="0"/>
                <a:ea typeface="+mn-ea"/>
                <a:cs typeface="+mn-cs"/>
              </a:rPr>
              <a:t>Évaluation des interdépendances</a:t>
            </a:r>
          </a:p>
          <a:p>
            <a:pPr>
              <a:spcBef>
                <a:spcPct val="50000"/>
              </a:spcBef>
              <a:defRPr/>
            </a:pPr>
            <a:r>
              <a:rPr lang="fr-CA" sz="2800" b="1" i="1" dirty="0">
                <a:solidFill>
                  <a:srgbClr val="FF0000"/>
                </a:solidFill>
                <a:latin typeface="Arial" charset="0"/>
                <a:ea typeface="+mn-ea"/>
                <a:cs typeface="+mn-cs"/>
              </a:rPr>
              <a:t>Accepter des défaillances</a:t>
            </a:r>
            <a:endParaRPr lang="fr-CA" sz="2800" i="1" dirty="0">
              <a:solidFill>
                <a:srgbClr val="FF0000"/>
              </a:solidFill>
              <a:latin typeface="Arial" charset="0"/>
              <a:ea typeface="+mn-ea"/>
              <a:cs typeface="+mn-cs"/>
            </a:endParaRPr>
          </a:p>
        </p:txBody>
      </p:sp>
      <p:pic>
        <p:nvPicPr>
          <p:cNvPr id="36871" name="Image 7" descr="polytechnique_droite_rgb.png"/>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Image 8" descr="CRP-logo_PrintPetit.jpg"/>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7"/>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0" y="1312863"/>
            <a:ext cx="914400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1"/>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1357313"/>
            <a:ext cx="5795963"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067175" y="3524250"/>
            <a:ext cx="50768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Oval 11"/>
          <p:cNvSpPr>
            <a:spLocks noChangeArrowheads="1"/>
          </p:cNvSpPr>
          <p:nvPr>
            <p:custDataLst>
              <p:tags r:id="rId4"/>
            </p:custDataLst>
          </p:nvPr>
        </p:nvSpPr>
        <p:spPr bwMode="auto">
          <a:xfrm>
            <a:off x="1" y="4627563"/>
            <a:ext cx="4464050" cy="1016000"/>
          </a:xfrm>
          <a:prstGeom prst="ellipse">
            <a:avLst/>
          </a:prstGeom>
          <a:solidFill>
            <a:schemeClr val="accent2"/>
          </a:solidFill>
          <a:ln w="9525">
            <a:noFill/>
            <a:round/>
            <a:headEnd/>
            <a:tailEnd/>
          </a:ln>
        </p:spPr>
        <p:txBody>
          <a:bodyPr wrap="none" anchor="ctr" anchorCtr="1"/>
          <a:lstStyle/>
          <a:p>
            <a:pPr algn="ctr">
              <a:lnSpc>
                <a:spcPct val="130000"/>
              </a:lnSpc>
              <a:defRPr/>
            </a:pPr>
            <a:r>
              <a:rPr lang="fr-CA" sz="2000" dirty="0">
                <a:solidFill>
                  <a:srgbClr val="FFFF00"/>
                </a:solidFill>
                <a:latin typeface="Arial" charset="0"/>
                <a:ea typeface="+mn-ea"/>
                <a:cs typeface="+mn-cs"/>
              </a:rPr>
              <a:t>Intégration des ressources alternatives</a:t>
            </a:r>
          </a:p>
        </p:txBody>
      </p:sp>
      <p:pic>
        <p:nvPicPr>
          <p:cNvPr id="37894" name="Image 7" descr="polytechnique_droite_rgb.png"/>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8" descr="CRP-logo_PrintPetit.jpg"/>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custDataLst>
              <p:tags r:id="rId7"/>
            </p:custDataLst>
          </p:nvPr>
        </p:nvSpPr>
        <p:spPr bwMode="auto">
          <a:xfrm>
            <a:off x="1692275" y="115888"/>
            <a:ext cx="6336109" cy="1169551"/>
          </a:xfrm>
          <a:prstGeom prst="rect">
            <a:avLst/>
          </a:prstGeom>
          <a:noFill/>
          <a:ln w="9525">
            <a:noFill/>
            <a:miter lim="800000"/>
            <a:headEnd/>
            <a:tailEnd/>
          </a:ln>
        </p:spPr>
        <p:txBody>
          <a:bodyPr wrap="square">
            <a:spAutoFit/>
          </a:bodyPr>
          <a:lstStyle/>
          <a:p>
            <a:pPr>
              <a:spcBef>
                <a:spcPct val="50000"/>
              </a:spcBef>
              <a:defRPr/>
            </a:pPr>
            <a:r>
              <a:rPr lang="fr-CA" sz="2800" b="1" dirty="0">
                <a:solidFill>
                  <a:prstClr val="black"/>
                </a:solidFill>
                <a:latin typeface="Arial" charset="0"/>
                <a:ea typeface="+mn-ea"/>
                <a:cs typeface="+mn-cs"/>
              </a:rPr>
              <a:t>Évaluation des interdépendances</a:t>
            </a:r>
          </a:p>
          <a:p>
            <a:pPr>
              <a:spcBef>
                <a:spcPct val="50000"/>
              </a:spcBef>
              <a:defRPr/>
            </a:pPr>
            <a:r>
              <a:rPr lang="fr-CA" sz="2800" b="1" i="1" dirty="0">
                <a:solidFill>
                  <a:srgbClr val="FF0000"/>
                </a:solidFill>
                <a:latin typeface="Arial" charset="0"/>
                <a:cs typeface="+mn-cs"/>
              </a:rPr>
              <a:t>Planifier des mesures de protection</a:t>
            </a:r>
            <a:endParaRPr lang="fr-CA" sz="2800" i="1" dirty="0">
              <a:solidFill>
                <a:srgbClr val="FF0000"/>
              </a:solidFill>
              <a:latin typeface="Arial" charset="0"/>
              <a:cs typeface="+mn-cs"/>
            </a:endParaRPr>
          </a:p>
        </p:txBody>
      </p:sp>
      <p:sp>
        <p:nvSpPr>
          <p:cNvPr id="11" name="Rectangle à coins arrondis 10"/>
          <p:cNvSpPr/>
          <p:nvPr>
            <p:custDataLst>
              <p:tags r:id="rId8"/>
            </p:custDataLst>
          </p:nvPr>
        </p:nvSpPr>
        <p:spPr>
          <a:xfrm>
            <a:off x="6227763" y="1484313"/>
            <a:ext cx="2448693" cy="1404937"/>
          </a:xfrm>
          <a:prstGeom prst="wedgeRoundRectCallout">
            <a:avLst>
              <a:gd name="adj1" fmla="val -74404"/>
              <a:gd name="adj2" fmla="val 1797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latin typeface="Arial" pitchFamily="34" charset="0"/>
                <a:cs typeface="Arial" pitchFamily="34" charset="0"/>
              </a:rPr>
              <a:t>Ces mesures </a:t>
            </a:r>
            <a:r>
              <a:rPr lang="fr-CA" sz="2000" b="1" dirty="0" smtClean="0">
                <a:latin typeface="Arial" pitchFamily="34" charset="0"/>
                <a:cs typeface="Arial" pitchFamily="34" charset="0"/>
              </a:rPr>
              <a:t>sont-elles </a:t>
            </a:r>
            <a:r>
              <a:rPr lang="fr-CA" sz="2000" b="1" dirty="0">
                <a:latin typeface="Arial" pitchFamily="34" charset="0"/>
                <a:cs typeface="Arial" pitchFamily="34" charset="0"/>
              </a:rPr>
              <a:t>cohérentes sur un territoire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3" descr="Domino 1.JPG"/>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custDataLst>
              <p:tags r:id="rId2"/>
            </p:custDataLst>
          </p:nvPr>
        </p:nvSpPr>
        <p:spPr>
          <a:xfrm>
            <a:off x="250527" y="64438"/>
            <a:ext cx="2881313" cy="1368326"/>
          </a:xfrm>
          <a:prstGeom prst="wedgeRoundRectCallout">
            <a:avLst>
              <a:gd name="adj1" fmla="val -425"/>
              <a:gd name="adj2" fmla="val 964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srgbClr val="FFFF00"/>
                </a:solidFill>
                <a:latin typeface="Arial" pitchFamily="34" charset="0"/>
                <a:cs typeface="Arial" pitchFamily="34" charset="0"/>
              </a:rPr>
              <a:t>Domino…</a:t>
            </a:r>
          </a:p>
          <a:p>
            <a:pPr>
              <a:defRPr/>
            </a:pPr>
            <a:r>
              <a:rPr lang="fr-CA" sz="2000" b="1" dirty="0">
                <a:solidFill>
                  <a:srgbClr val="FFFF00"/>
                </a:solidFill>
                <a:latin typeface="Arial" pitchFamily="34" charset="0"/>
                <a:cs typeface="Arial" pitchFamily="34" charset="0"/>
              </a:rPr>
              <a:t>Un système expert dédié à </a:t>
            </a:r>
            <a:r>
              <a:rPr lang="fr-CA" sz="2000" b="1" dirty="0">
                <a:solidFill>
                  <a:schemeClr val="bg1"/>
                </a:solidFill>
                <a:latin typeface="Arial" pitchFamily="34" charset="0"/>
                <a:cs typeface="Arial" pitchFamily="34" charset="0"/>
              </a:rPr>
              <a:t>l’anticipation</a:t>
            </a:r>
            <a:r>
              <a:rPr lang="fr-CA" sz="2000" b="1" dirty="0">
                <a:solidFill>
                  <a:srgbClr val="FFFF00"/>
                </a:solidFill>
                <a:latin typeface="Arial" pitchFamily="34" charset="0"/>
                <a:cs typeface="Arial" pitchFamily="34" charset="0"/>
              </a:rPr>
              <a:t> des effets </a:t>
            </a:r>
            <a:r>
              <a:rPr lang="fr-CA" sz="2000" b="1" dirty="0" smtClean="0">
                <a:solidFill>
                  <a:srgbClr val="FFFF00"/>
                </a:solidFill>
                <a:latin typeface="Arial" pitchFamily="34" charset="0"/>
                <a:cs typeface="Arial" pitchFamily="34" charset="0"/>
              </a:rPr>
              <a:t>dominos</a:t>
            </a:r>
            <a:endParaRPr lang="fr-CA" sz="2000" b="1" dirty="0">
              <a:solidFill>
                <a:srgbClr val="FFFF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3" descr="Domino 4.JP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9" name="Groupe 6"/>
          <p:cNvGrpSpPr>
            <a:grpSpLocks/>
          </p:cNvGrpSpPr>
          <p:nvPr>
            <p:custDataLst>
              <p:tags r:id="rId2"/>
            </p:custDataLst>
          </p:nvPr>
        </p:nvGrpSpPr>
        <p:grpSpPr bwMode="auto">
          <a:xfrm>
            <a:off x="4427538" y="2060575"/>
            <a:ext cx="4525962" cy="4216400"/>
            <a:chOff x="5231727" y="293306"/>
            <a:chExt cx="4524849" cy="4215814"/>
          </a:xfrm>
        </p:grpSpPr>
        <p:sp>
          <p:nvSpPr>
            <p:cNvPr id="5" name="Rectangle 4"/>
            <p:cNvSpPr/>
            <p:nvPr/>
          </p:nvSpPr>
          <p:spPr>
            <a:xfrm>
              <a:off x="5231727" y="293306"/>
              <a:ext cx="4524849" cy="4215814"/>
            </a:xfrm>
            <a:prstGeom prst="wedgeRectCallout">
              <a:avLst>
                <a:gd name="adj1" fmla="val -56648"/>
                <a:gd name="adj2" fmla="val -29346"/>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pic>
          <p:nvPicPr>
            <p:cNvPr id="39942" name="Image 7" descr="Domino 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721" y="333373"/>
              <a:ext cx="4401979" cy="409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Ellipse 7"/>
          <p:cNvSpPr/>
          <p:nvPr>
            <p:custDataLst>
              <p:tags r:id="rId3"/>
            </p:custDataLst>
          </p:nvPr>
        </p:nvSpPr>
        <p:spPr>
          <a:xfrm>
            <a:off x="5480050" y="3644900"/>
            <a:ext cx="2879725"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3" name="Groupe 19"/>
          <p:cNvGrpSpPr>
            <a:grpSpLocks/>
          </p:cNvGrpSpPr>
          <p:nvPr>
            <p:custDataLst>
              <p:tags r:id="rId2"/>
            </p:custDataLst>
          </p:nvPr>
        </p:nvGrpSpPr>
        <p:grpSpPr bwMode="auto">
          <a:xfrm>
            <a:off x="7416800" y="2925763"/>
            <a:ext cx="1692275" cy="3743325"/>
            <a:chOff x="7451725" y="1773239"/>
            <a:chExt cx="1692275" cy="3743994"/>
          </a:xfrm>
        </p:grpSpPr>
        <p:sp>
          <p:nvSpPr>
            <p:cNvPr id="21" name="Rectangle 20"/>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2" name="Ellipse 21"/>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8198"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24" name="Ellipse 23"/>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5" name="Ellipse 24"/>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6" name="Ellipse 25"/>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8202"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8203"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8204"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30" name="Rectangle 29"/>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8206"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8207"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33" name="Rectangle 32"/>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4" name="Rectangle 33"/>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5" name="Rectangle 34"/>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8211"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8212"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sp>
        <p:nvSpPr>
          <p:cNvPr id="23" name="Espace réservé du numéro de diapositive 22"/>
          <p:cNvSpPr>
            <a:spLocks noGrp="1"/>
          </p:cNvSpPr>
          <p:nvPr>
            <p:ph type="sldNum" sz="quarter" idx="12"/>
            <p:custDataLst>
              <p:tags r:id="rId3"/>
            </p:custDataLst>
          </p:nvPr>
        </p:nvSpPr>
        <p:spPr/>
        <p:txBody>
          <a:bodyPr/>
          <a:lstStyle/>
          <a:p>
            <a:pPr>
              <a:defRPr/>
            </a:pPr>
            <a:fld id="{300F7D6A-5386-4E27-B4DC-21B3122E6277}" type="slidenum">
              <a:rPr lang="fr-CA" smtClean="0"/>
              <a:pPr>
                <a:defRPr/>
              </a:pPr>
              <a:t>17</a:t>
            </a:fld>
            <a:endParaRPr lang="fr-C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 25" descr="Figure 2.JPG"/>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4378" y="-27384"/>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Groupe 34"/>
          <p:cNvGrpSpPr>
            <a:grpSpLocks/>
          </p:cNvGrpSpPr>
          <p:nvPr>
            <p:custDataLst>
              <p:tags r:id="rId2"/>
            </p:custDataLst>
          </p:nvPr>
        </p:nvGrpSpPr>
        <p:grpSpPr bwMode="auto">
          <a:xfrm>
            <a:off x="1691680" y="1174361"/>
            <a:ext cx="1944216" cy="1655763"/>
            <a:chOff x="1908388" y="1196752"/>
            <a:chExt cx="1944032" cy="1656184"/>
          </a:xfrm>
        </p:grpSpPr>
        <p:sp>
          <p:nvSpPr>
            <p:cNvPr id="31" name="Rectangle 30"/>
            <p:cNvSpPr/>
            <p:nvPr/>
          </p:nvSpPr>
          <p:spPr>
            <a:xfrm>
              <a:off x="2196169" y="1196752"/>
              <a:ext cx="1439727" cy="1656184"/>
            </a:xfrm>
            <a:prstGeom prst="wedgeRectCallout">
              <a:avLst>
                <a:gd name="adj1" fmla="val 130066"/>
                <a:gd name="adj2" fmla="val 77498"/>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2" name="Rectangle 31"/>
            <p:cNvSpPr/>
            <p:nvPr/>
          </p:nvSpPr>
          <p:spPr>
            <a:xfrm>
              <a:off x="1908388" y="1196752"/>
              <a:ext cx="1944032" cy="1656184"/>
            </a:xfrm>
            <a:prstGeom prst="wedgeRectCallout">
              <a:avLst>
                <a:gd name="adj1" fmla="val 128417"/>
                <a:gd name="adj2" fmla="val 110501"/>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Centraux téléphoniques </a:t>
              </a:r>
            </a:p>
          </p:txBody>
        </p:sp>
      </p:grpSp>
      <p:sp>
        <p:nvSpPr>
          <p:cNvPr id="34" name="Rectangle 33"/>
          <p:cNvSpPr/>
          <p:nvPr>
            <p:custDataLst>
              <p:tags r:id="rId3"/>
            </p:custDataLst>
          </p:nvPr>
        </p:nvSpPr>
        <p:spPr>
          <a:xfrm>
            <a:off x="4356100" y="1484313"/>
            <a:ext cx="1223963" cy="1152525"/>
          </a:xfrm>
          <a:prstGeom prst="wedgeRectCallout">
            <a:avLst>
              <a:gd name="adj1" fmla="val 14673"/>
              <a:gd name="adj2" fmla="val 139003"/>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Tunnel</a:t>
            </a:r>
          </a:p>
        </p:txBody>
      </p:sp>
      <p:grpSp>
        <p:nvGrpSpPr>
          <p:cNvPr id="41989" name="Groupe 26"/>
          <p:cNvGrpSpPr>
            <a:grpSpLocks/>
          </p:cNvGrpSpPr>
          <p:nvPr>
            <p:custDataLst>
              <p:tags r:id="rId4"/>
            </p:custDataLst>
          </p:nvPr>
        </p:nvGrpSpPr>
        <p:grpSpPr bwMode="auto">
          <a:xfrm>
            <a:off x="7416800" y="2925763"/>
            <a:ext cx="1692275" cy="3743325"/>
            <a:chOff x="7451725" y="1773239"/>
            <a:chExt cx="1692275" cy="3743994"/>
          </a:xfrm>
        </p:grpSpPr>
        <p:sp>
          <p:nvSpPr>
            <p:cNvPr id="33" name="Rectangle 32"/>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5" name="Ellipse 34"/>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9226"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dirty="0">
                  <a:solidFill>
                    <a:prstClr val="black"/>
                  </a:solidFill>
                  <a:latin typeface="Arial" charset="0"/>
                  <a:ea typeface="+mn-ea"/>
                  <a:cs typeface="+mn-cs"/>
                </a:rPr>
                <a:t>Fonctionnement Normal</a:t>
              </a:r>
            </a:p>
            <a:p>
              <a:pPr>
                <a:defRPr/>
              </a:pPr>
              <a:endParaRPr lang="fr-CA" sz="1000" dirty="0">
                <a:solidFill>
                  <a:prstClr val="black"/>
                </a:solidFill>
                <a:latin typeface="Arial" charset="0"/>
                <a:ea typeface="+mn-ea"/>
                <a:cs typeface="+mn-cs"/>
              </a:endParaRPr>
            </a:p>
          </p:txBody>
        </p:sp>
        <p:sp>
          <p:nvSpPr>
            <p:cNvPr id="37" name="Ellipse 36"/>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8" name="Ellipse 37"/>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9" name="Ellipse 38"/>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9230"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9231"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9232"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43" name="Rectangle 42"/>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9234"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9235"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6" name="Rectangle 45"/>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7" name="Rectangle 46"/>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8" name="Rectangle 47"/>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9239"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9240"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sp>
        <p:nvSpPr>
          <p:cNvPr id="53" name="Ellipse 52"/>
          <p:cNvSpPr/>
          <p:nvPr>
            <p:custDataLst>
              <p:tags r:id="rId5"/>
            </p:custDataLst>
          </p:nvPr>
        </p:nvSpPr>
        <p:spPr>
          <a:xfrm>
            <a:off x="6804025" y="765175"/>
            <a:ext cx="4318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7" name="Espace réservé du numéro de diapositive 26"/>
          <p:cNvSpPr>
            <a:spLocks noGrp="1"/>
          </p:cNvSpPr>
          <p:nvPr>
            <p:ph type="sldNum" sz="quarter" idx="12"/>
            <p:custDataLst>
              <p:tags r:id="rId6"/>
            </p:custDataLst>
          </p:nvPr>
        </p:nvSpPr>
        <p:spPr/>
        <p:txBody>
          <a:bodyPr/>
          <a:lstStyle/>
          <a:p>
            <a:pPr>
              <a:defRPr/>
            </a:pPr>
            <a:fld id="{444567FF-D5E0-439E-84FF-D4E57B648A1D}" type="slidenum">
              <a:rPr lang="fr-CA" smtClean="0"/>
              <a:pPr>
                <a:defRPr/>
              </a:pPr>
              <a:t>18</a:t>
            </a:fld>
            <a:endParaRPr lang="fr-CA"/>
          </a:p>
        </p:txBody>
      </p:sp>
      <p:pic>
        <p:nvPicPr>
          <p:cNvPr id="41992" name="Image 27"/>
          <p:cNvPicPr>
            <a:picLocks noChangeAspect="1" noChangeArrowheads="1"/>
          </p:cNvPicPr>
          <p:nvPr>
            <p:custDataLst>
              <p:tags r:id="rId7"/>
            </p:custDataLst>
          </p:nvPr>
        </p:nvPicPr>
        <p:blipFill>
          <a:blip r:embed="rId10" cstate="print">
            <a:extLst>
              <a:ext uri="{28A0092B-C50C-407E-A947-70E740481C1C}">
                <a14:useLocalDpi xmlns:a14="http://schemas.microsoft.com/office/drawing/2010/main" val="0"/>
              </a:ext>
            </a:extLst>
          </a:blip>
          <a:srcRect l="7809" t="2515" r="2689" b="1675"/>
          <a:stretch>
            <a:fillRect/>
          </a:stretch>
        </p:blipFill>
        <p:spPr bwMode="auto">
          <a:xfrm>
            <a:off x="15875" y="5187950"/>
            <a:ext cx="29083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 25" descr="Figure 3.JPG"/>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custDataLst>
              <p:tags r:id="rId2"/>
            </p:custDataLst>
          </p:nvPr>
        </p:nvSpPr>
        <p:spPr>
          <a:xfrm>
            <a:off x="2195513" y="1196975"/>
            <a:ext cx="1439862" cy="1655763"/>
          </a:xfrm>
          <a:prstGeom prst="wedgeRectCallout">
            <a:avLst>
              <a:gd name="adj1" fmla="val 130066"/>
              <a:gd name="adj2" fmla="val 774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grpSp>
        <p:nvGrpSpPr>
          <p:cNvPr id="2" name="Groupe 30"/>
          <p:cNvGrpSpPr/>
          <p:nvPr>
            <p:custDataLst>
              <p:tags r:id="rId3"/>
            </p:custDataLst>
          </p:nvPr>
        </p:nvGrpSpPr>
        <p:grpSpPr>
          <a:xfrm>
            <a:off x="1691680" y="1196752"/>
            <a:ext cx="1944216" cy="1656184"/>
            <a:chOff x="1691680" y="1196752"/>
            <a:chExt cx="1944216" cy="1656184"/>
          </a:xfrm>
          <a:solidFill>
            <a:schemeClr val="accent6">
              <a:lumMod val="75000"/>
            </a:schemeClr>
          </a:solidFill>
        </p:grpSpPr>
        <p:sp>
          <p:nvSpPr>
            <p:cNvPr id="32" name="Rectangle 31"/>
            <p:cNvSpPr/>
            <p:nvPr/>
          </p:nvSpPr>
          <p:spPr>
            <a:xfrm>
              <a:off x="2195736" y="1196752"/>
              <a:ext cx="1440160" cy="1656184"/>
            </a:xfrm>
            <a:prstGeom prst="wedgeRectCallout">
              <a:avLst>
                <a:gd name="adj1" fmla="val 130066"/>
                <a:gd name="adj2" fmla="val 77498"/>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3" name="Rectangle 32"/>
            <p:cNvSpPr/>
            <p:nvPr/>
          </p:nvSpPr>
          <p:spPr>
            <a:xfrm>
              <a:off x="1691680" y="1196752"/>
              <a:ext cx="1944216" cy="1656184"/>
            </a:xfrm>
            <a:prstGeom prst="wedgeRectCallout">
              <a:avLst>
                <a:gd name="adj1" fmla="val 128417"/>
                <a:gd name="adj2" fmla="val 110501"/>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Centraux téléphoniques</a:t>
              </a:r>
            </a:p>
          </p:txBody>
        </p:sp>
      </p:grpSp>
      <p:sp>
        <p:nvSpPr>
          <p:cNvPr id="34" name="Rectangle 33"/>
          <p:cNvSpPr/>
          <p:nvPr>
            <p:custDataLst>
              <p:tags r:id="rId4"/>
            </p:custDataLst>
          </p:nvPr>
        </p:nvSpPr>
        <p:spPr>
          <a:xfrm>
            <a:off x="4356100" y="1484313"/>
            <a:ext cx="1223963" cy="1152525"/>
          </a:xfrm>
          <a:prstGeom prst="wedgeRectCallout">
            <a:avLst>
              <a:gd name="adj1" fmla="val 14673"/>
              <a:gd name="adj2" fmla="val 1390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Tunnel</a:t>
            </a:r>
          </a:p>
        </p:txBody>
      </p:sp>
      <p:grpSp>
        <p:nvGrpSpPr>
          <p:cNvPr id="37894" name="Groupe 37"/>
          <p:cNvGrpSpPr>
            <a:grpSpLocks/>
          </p:cNvGrpSpPr>
          <p:nvPr>
            <p:custDataLst>
              <p:tags r:id="rId5"/>
            </p:custDataLst>
          </p:nvPr>
        </p:nvGrpSpPr>
        <p:grpSpPr bwMode="auto">
          <a:xfrm>
            <a:off x="7416800" y="2925763"/>
            <a:ext cx="1692275" cy="3743325"/>
            <a:chOff x="7451725" y="1773239"/>
            <a:chExt cx="1692275" cy="3743994"/>
          </a:xfrm>
        </p:grpSpPr>
        <p:sp>
          <p:nvSpPr>
            <p:cNvPr id="39" name="Rectangle 38"/>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0" name="Ellipse 39"/>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0251"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42" name="Ellipse 41"/>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3" name="Ellipse 42"/>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4" name="Ellipse 43"/>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0255"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10256"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10257"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48" name="Rectangle 47"/>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0259"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10260"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51" name="Rectangle 50"/>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52" name="Rectangle 51"/>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53" name="Rectangle 52"/>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0264"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10265"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sp>
        <p:nvSpPr>
          <p:cNvPr id="57" name="Ellipse 56"/>
          <p:cNvSpPr/>
          <p:nvPr>
            <p:custDataLst>
              <p:tags r:id="rId6"/>
            </p:custDataLst>
          </p:nvPr>
        </p:nvSpPr>
        <p:spPr>
          <a:xfrm>
            <a:off x="6804025" y="765175"/>
            <a:ext cx="4318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8" name="Espace réservé du numéro de diapositive 27"/>
          <p:cNvSpPr>
            <a:spLocks noGrp="1"/>
          </p:cNvSpPr>
          <p:nvPr>
            <p:ph type="sldNum" sz="quarter" idx="12"/>
            <p:custDataLst>
              <p:tags r:id="rId7"/>
            </p:custDataLst>
          </p:nvPr>
        </p:nvSpPr>
        <p:spPr/>
        <p:txBody>
          <a:bodyPr/>
          <a:lstStyle/>
          <a:p>
            <a:pPr>
              <a:defRPr/>
            </a:pPr>
            <a:fld id="{ADA9B88B-ED8F-4BFA-A2FF-ED4EAABD6434}" type="slidenum">
              <a:rPr lang="fr-CA" smtClean="0"/>
              <a:pPr>
                <a:defRPr/>
              </a:pPr>
              <a:t>19</a:t>
            </a:fld>
            <a:endParaRPr lang="fr-CA"/>
          </a:p>
        </p:txBody>
      </p:sp>
      <p:pic>
        <p:nvPicPr>
          <p:cNvPr id="37897" name="Image 28"/>
          <p:cNvPicPr>
            <a:picLocks noChangeAspect="1" noChangeArrowheads="1"/>
          </p:cNvPicPr>
          <p:nvPr>
            <p:custDataLst>
              <p:tags r:id="rId8"/>
            </p:custDataLst>
          </p:nvPr>
        </p:nvPicPr>
        <p:blipFill>
          <a:blip r:embed="rId11" cstate="print">
            <a:extLst>
              <a:ext uri="{28A0092B-C50C-407E-A947-70E740481C1C}">
                <a14:useLocalDpi xmlns:a14="http://schemas.microsoft.com/office/drawing/2010/main" val="0"/>
              </a:ext>
            </a:extLst>
          </a:blip>
          <a:srcRect l="5843" t="2486" r="4112" b="1381"/>
          <a:stretch>
            <a:fillRect/>
          </a:stretch>
        </p:blipFill>
        <p:spPr bwMode="auto">
          <a:xfrm>
            <a:off x="11113" y="5170488"/>
            <a:ext cx="291465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2317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ctrTitle"/>
            <p:custDataLst>
              <p:tags r:id="rId1"/>
            </p:custDataLst>
          </p:nvPr>
        </p:nvSpPr>
        <p:spPr bwMode="auto">
          <a:xfrm>
            <a:off x="1691679" y="333375"/>
            <a:ext cx="7201495" cy="22315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sz="3200" dirty="0" smtClean="0">
                <a:solidFill>
                  <a:schemeClr val="tx1"/>
                </a:solidFill>
                <a:latin typeface="Arial" charset="0"/>
                <a:cs typeface="Arial" charset="0"/>
              </a:rPr>
              <a:t>Interdépendance des systèmes essentiels : comment en tenir compte pour améliorer la résilience des établissements ? </a:t>
            </a:r>
          </a:p>
        </p:txBody>
      </p:sp>
      <p:sp>
        <p:nvSpPr>
          <p:cNvPr id="25603" name="Espace réservé du texte 2"/>
          <p:cNvSpPr>
            <a:spLocks noGrp="1"/>
          </p:cNvSpPr>
          <p:nvPr>
            <p:ph type="body" sz="quarter" idx="10"/>
            <p:custDataLst>
              <p:tags r:id="rId2"/>
            </p:custDataLst>
          </p:nvPr>
        </p:nvSpPr>
        <p:spPr bwMode="auto">
          <a:xfrm>
            <a:off x="1403648" y="2852936"/>
            <a:ext cx="5689600"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fr-CA" sz="1800" dirty="0" smtClean="0">
                <a:solidFill>
                  <a:schemeClr val="tx1"/>
                </a:solidFill>
                <a:latin typeface="Arial" charset="0"/>
                <a:cs typeface="Arial" charset="0"/>
              </a:rPr>
              <a:t>Benoît ROBERT, </a:t>
            </a:r>
            <a:r>
              <a:rPr lang="fr-CA" sz="1800" dirty="0" err="1" smtClean="0">
                <a:solidFill>
                  <a:schemeClr val="tx1"/>
                </a:solidFill>
                <a:latin typeface="Arial" charset="0"/>
                <a:cs typeface="Arial" charset="0"/>
              </a:rPr>
              <a:t>ing</a:t>
            </a:r>
            <a:r>
              <a:rPr lang="fr-CA" sz="1800" dirty="0" smtClean="0">
                <a:solidFill>
                  <a:schemeClr val="tx1"/>
                </a:solidFill>
                <a:latin typeface="Arial" charset="0"/>
                <a:cs typeface="Arial" charset="0"/>
              </a:rPr>
              <a:t>. </a:t>
            </a:r>
            <a:r>
              <a:rPr lang="fr-CA" sz="1800" dirty="0" err="1" smtClean="0">
                <a:solidFill>
                  <a:schemeClr val="tx1"/>
                </a:solidFill>
                <a:latin typeface="Arial" charset="0"/>
                <a:cs typeface="Arial" charset="0"/>
              </a:rPr>
              <a:t>Ph.D</a:t>
            </a:r>
            <a:r>
              <a:rPr lang="fr-CA" sz="1800" dirty="0" smtClean="0">
                <a:solidFill>
                  <a:schemeClr val="tx1"/>
                </a:solidFill>
                <a:latin typeface="Arial" charset="0"/>
                <a:cs typeface="Arial" charset="0"/>
              </a:rPr>
              <a:t>.</a:t>
            </a:r>
          </a:p>
          <a:p>
            <a:pPr algn="ctr"/>
            <a:r>
              <a:rPr lang="fr-CA" sz="1800" dirty="0" smtClean="0">
                <a:solidFill>
                  <a:schemeClr val="tx1"/>
                </a:solidFill>
                <a:latin typeface="Arial" charset="0"/>
                <a:cs typeface="Arial" charset="0"/>
              </a:rPr>
              <a:t>Professeur</a:t>
            </a:r>
          </a:p>
          <a:p>
            <a:pPr algn="ctr"/>
            <a:r>
              <a:rPr lang="fr-CA" sz="1800" dirty="0" smtClean="0">
                <a:solidFill>
                  <a:schemeClr val="tx1"/>
                </a:solidFill>
                <a:latin typeface="Arial" charset="0"/>
                <a:cs typeface="Arial" charset="0"/>
              </a:rPr>
              <a:t>Directeur du </a:t>
            </a:r>
            <a:r>
              <a:rPr lang="fr-CA" sz="1800" i="1" dirty="0" smtClean="0">
                <a:solidFill>
                  <a:schemeClr val="tx1"/>
                </a:solidFill>
                <a:latin typeface="Arial" charset="0"/>
                <a:cs typeface="Arial" charset="0"/>
              </a:rPr>
              <a:t>Centre risque et performance</a:t>
            </a:r>
          </a:p>
          <a:p>
            <a:pPr algn="ctr"/>
            <a:r>
              <a:rPr lang="fr-CA" sz="1800" dirty="0" smtClean="0">
                <a:solidFill>
                  <a:schemeClr val="tx1"/>
                </a:solidFill>
                <a:latin typeface="Arial" charset="0"/>
                <a:cs typeface="Arial" charset="0"/>
              </a:rPr>
              <a:t>École Polytechnique de Montréal</a:t>
            </a:r>
          </a:p>
          <a:p>
            <a:pPr algn="ctr"/>
            <a:endParaRPr lang="fr-CA" sz="1800" dirty="0" smtClean="0">
              <a:solidFill>
                <a:schemeClr val="tx1"/>
              </a:solidFill>
              <a:latin typeface="Arial" charset="0"/>
              <a:cs typeface="Arial" charset="0"/>
            </a:endParaRPr>
          </a:p>
          <a:p>
            <a:pPr algn="ctr"/>
            <a:r>
              <a:rPr lang="fr-CA" sz="1800" dirty="0" smtClean="0">
                <a:solidFill>
                  <a:schemeClr val="tx1"/>
                </a:solidFill>
                <a:latin typeface="Arial" charset="0"/>
                <a:cs typeface="Arial" charset="0"/>
              </a:rPr>
              <a:t>http://www.polymtl.ca/crp</a:t>
            </a:r>
          </a:p>
          <a:p>
            <a:pPr algn="ctr"/>
            <a:r>
              <a:rPr lang="fr-CA" sz="1800" dirty="0" smtClean="0">
                <a:solidFill>
                  <a:schemeClr val="tx1"/>
                </a:solidFill>
                <a:latin typeface="Arial" charset="0"/>
                <a:cs typeface="Arial" charset="0"/>
              </a:rPr>
              <a:t>benoit.robert@polymtl.ca</a:t>
            </a:r>
          </a:p>
          <a:p>
            <a:pPr algn="ctr"/>
            <a:endParaRPr lang="fr-CA" sz="1800" dirty="0" smtClean="0">
              <a:solidFill>
                <a:schemeClr val="tx1"/>
              </a:solidFill>
              <a:latin typeface="Arial" charset="0"/>
              <a:cs typeface="Arial" charset="0"/>
            </a:endParaRPr>
          </a:p>
        </p:txBody>
      </p:sp>
      <p:pic>
        <p:nvPicPr>
          <p:cNvPr id="25604" name="Image 4" descr="CRP-logo_PrintPetit.jpg"/>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116632"/>
            <a:ext cx="15017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Image 31" descr="Figure 4.JPG"/>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22"/>
          <p:cNvGrpSpPr/>
          <p:nvPr>
            <p:custDataLst>
              <p:tags r:id="rId2"/>
            </p:custDataLst>
          </p:nvPr>
        </p:nvGrpSpPr>
        <p:grpSpPr>
          <a:xfrm>
            <a:off x="1691680" y="1196752"/>
            <a:ext cx="1944216" cy="1656184"/>
            <a:chOff x="1691680" y="1196752"/>
            <a:chExt cx="1944216" cy="1656184"/>
          </a:xfrm>
          <a:solidFill>
            <a:srgbClr val="FF0000"/>
          </a:solidFill>
        </p:grpSpPr>
        <p:sp>
          <p:nvSpPr>
            <p:cNvPr id="24" name="Rectangle 23"/>
            <p:cNvSpPr/>
            <p:nvPr/>
          </p:nvSpPr>
          <p:spPr>
            <a:xfrm>
              <a:off x="2195736" y="1196752"/>
              <a:ext cx="1440160" cy="1656184"/>
            </a:xfrm>
            <a:prstGeom prst="wedgeRectCallout">
              <a:avLst>
                <a:gd name="adj1" fmla="val 130066"/>
                <a:gd name="adj2" fmla="val 77498"/>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5" name="Rectangle 24"/>
            <p:cNvSpPr/>
            <p:nvPr/>
          </p:nvSpPr>
          <p:spPr>
            <a:xfrm>
              <a:off x="1691680" y="1196752"/>
              <a:ext cx="1944216" cy="1656184"/>
            </a:xfrm>
            <a:prstGeom prst="wedgeRectCallout">
              <a:avLst>
                <a:gd name="adj1" fmla="val 128417"/>
                <a:gd name="adj2" fmla="val 110501"/>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Centraux téléphoniques</a:t>
              </a:r>
            </a:p>
          </p:txBody>
        </p:sp>
      </p:grpSp>
      <p:sp>
        <p:nvSpPr>
          <p:cNvPr id="27" name="Rectangle 26"/>
          <p:cNvSpPr/>
          <p:nvPr>
            <p:custDataLst>
              <p:tags r:id="rId3"/>
            </p:custDataLst>
          </p:nvPr>
        </p:nvSpPr>
        <p:spPr>
          <a:xfrm>
            <a:off x="4356100" y="1484313"/>
            <a:ext cx="1223963" cy="1152525"/>
          </a:xfrm>
          <a:prstGeom prst="wedgeRectCallout">
            <a:avLst>
              <a:gd name="adj1" fmla="val 14673"/>
              <a:gd name="adj2" fmla="val 1390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Tunnel</a:t>
            </a:r>
          </a:p>
        </p:txBody>
      </p:sp>
      <p:sp>
        <p:nvSpPr>
          <p:cNvPr id="28" name="Rectangle 27"/>
          <p:cNvSpPr/>
          <p:nvPr>
            <p:custDataLst>
              <p:tags r:id="rId4"/>
            </p:custDataLst>
          </p:nvPr>
        </p:nvSpPr>
        <p:spPr>
          <a:xfrm>
            <a:off x="5580063" y="5084763"/>
            <a:ext cx="1584325" cy="1189037"/>
          </a:xfrm>
          <a:prstGeom prst="wedgeRectCallout">
            <a:avLst>
              <a:gd name="adj1" fmla="val -87187"/>
              <a:gd name="adj2" fmla="val -188769"/>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Centre de contrôle  </a:t>
            </a:r>
            <a:r>
              <a:rPr lang="fr-CA" sz="2000" b="1" dirty="0" smtClean="0">
                <a:solidFill>
                  <a:prstClr val="white"/>
                </a:solidFill>
                <a:latin typeface="Arial" pitchFamily="34" charset="0"/>
                <a:cs typeface="Arial" pitchFamily="34" charset="0"/>
              </a:rPr>
              <a:t>trains </a:t>
            </a:r>
            <a:r>
              <a:rPr lang="fr-CA" sz="2000" b="1" dirty="0">
                <a:solidFill>
                  <a:prstClr val="white"/>
                </a:solidFill>
                <a:latin typeface="Arial" pitchFamily="34" charset="0"/>
                <a:cs typeface="Arial" pitchFamily="34" charset="0"/>
              </a:rPr>
              <a:t>de </a:t>
            </a:r>
            <a:r>
              <a:rPr lang="fr-CA" sz="2000" b="1" dirty="0" smtClean="0">
                <a:solidFill>
                  <a:prstClr val="white"/>
                </a:solidFill>
                <a:latin typeface="Arial" pitchFamily="34" charset="0"/>
                <a:cs typeface="Arial" pitchFamily="34" charset="0"/>
              </a:rPr>
              <a:t>banlieue</a:t>
            </a:r>
            <a:endParaRPr lang="fr-CA" sz="2000" b="1" dirty="0">
              <a:solidFill>
                <a:prstClr val="white"/>
              </a:solidFill>
              <a:latin typeface="Arial" pitchFamily="34" charset="0"/>
              <a:cs typeface="Arial" pitchFamily="34" charset="0"/>
            </a:endParaRPr>
          </a:p>
        </p:txBody>
      </p:sp>
      <p:grpSp>
        <p:nvGrpSpPr>
          <p:cNvPr id="38918" name="Groupe 32"/>
          <p:cNvGrpSpPr>
            <a:grpSpLocks/>
          </p:cNvGrpSpPr>
          <p:nvPr>
            <p:custDataLst>
              <p:tags r:id="rId5"/>
            </p:custDataLst>
          </p:nvPr>
        </p:nvGrpSpPr>
        <p:grpSpPr bwMode="auto">
          <a:xfrm>
            <a:off x="7416800" y="2925763"/>
            <a:ext cx="1692275" cy="3743325"/>
            <a:chOff x="7451725" y="1773239"/>
            <a:chExt cx="1692275" cy="3743994"/>
          </a:xfrm>
        </p:grpSpPr>
        <p:sp>
          <p:nvSpPr>
            <p:cNvPr id="34" name="Rectangle 33"/>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5" name="Ellipse 34"/>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75"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37" name="Ellipse 36"/>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8" name="Ellipse 37"/>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9" name="Ellipse 38"/>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79"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11280"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11281"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43" name="Rectangle 42"/>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83"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11284"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6" name="Rectangle 45"/>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7" name="Rectangle 46"/>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8" name="Rectangle 47"/>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88"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11289"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sp>
        <p:nvSpPr>
          <p:cNvPr id="52" name="Ellipse 51"/>
          <p:cNvSpPr/>
          <p:nvPr>
            <p:custDataLst>
              <p:tags r:id="rId6"/>
            </p:custDataLst>
          </p:nvPr>
        </p:nvSpPr>
        <p:spPr>
          <a:xfrm>
            <a:off x="6804025" y="765175"/>
            <a:ext cx="4318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9" name="Espace réservé du numéro de diapositive 28"/>
          <p:cNvSpPr>
            <a:spLocks noGrp="1"/>
          </p:cNvSpPr>
          <p:nvPr>
            <p:ph type="sldNum" sz="quarter" idx="12"/>
            <p:custDataLst>
              <p:tags r:id="rId7"/>
            </p:custDataLst>
          </p:nvPr>
        </p:nvSpPr>
        <p:spPr/>
        <p:txBody>
          <a:bodyPr/>
          <a:lstStyle/>
          <a:p>
            <a:pPr>
              <a:defRPr/>
            </a:pPr>
            <a:fld id="{5093792D-A7B6-4AB8-8266-A2482FEAF4BD}" type="slidenum">
              <a:rPr lang="fr-CA" smtClean="0"/>
              <a:pPr>
                <a:defRPr/>
              </a:pPr>
              <a:t>20</a:t>
            </a:fld>
            <a:endParaRPr lang="fr-CA"/>
          </a:p>
        </p:txBody>
      </p:sp>
      <p:pic>
        <p:nvPicPr>
          <p:cNvPr id="38921" name="Image 29"/>
          <p:cNvPicPr>
            <a:picLocks noChangeAspect="1" noChangeArrowheads="1"/>
          </p:cNvPicPr>
          <p:nvPr>
            <p:custDataLst>
              <p:tags r:id="rId8"/>
            </p:custDataLst>
          </p:nvPr>
        </p:nvPicPr>
        <p:blipFill>
          <a:blip r:embed="rId11" cstate="print">
            <a:extLst>
              <a:ext uri="{28A0092B-C50C-407E-A947-70E740481C1C}">
                <a14:useLocalDpi xmlns:a14="http://schemas.microsoft.com/office/drawing/2010/main" val="0"/>
              </a:ext>
            </a:extLst>
          </a:blip>
          <a:srcRect l="5060" t="2068" r="4466" b="1550"/>
          <a:stretch>
            <a:fillRect/>
          </a:stretch>
        </p:blipFill>
        <p:spPr bwMode="auto">
          <a:xfrm>
            <a:off x="15875" y="5087938"/>
            <a:ext cx="291465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194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 31" descr="Figure 5.JP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21"/>
          <p:cNvGrpSpPr/>
          <p:nvPr>
            <p:custDataLst>
              <p:tags r:id="rId2"/>
            </p:custDataLst>
          </p:nvPr>
        </p:nvGrpSpPr>
        <p:grpSpPr>
          <a:xfrm>
            <a:off x="1691681" y="1196752"/>
            <a:ext cx="1944217" cy="1656184"/>
            <a:chOff x="1860742" y="1196752"/>
            <a:chExt cx="1775154" cy="1656184"/>
          </a:xfrm>
          <a:solidFill>
            <a:srgbClr val="FF0000"/>
          </a:solidFill>
        </p:grpSpPr>
        <p:sp>
          <p:nvSpPr>
            <p:cNvPr id="23" name="Rectangle 22"/>
            <p:cNvSpPr/>
            <p:nvPr/>
          </p:nvSpPr>
          <p:spPr>
            <a:xfrm>
              <a:off x="2195736" y="1196752"/>
              <a:ext cx="1440160" cy="1656184"/>
            </a:xfrm>
            <a:prstGeom prst="wedgeRectCallout">
              <a:avLst>
                <a:gd name="adj1" fmla="val 130066"/>
                <a:gd name="adj2" fmla="val 77498"/>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4" name="Rectangle 23"/>
            <p:cNvSpPr/>
            <p:nvPr/>
          </p:nvSpPr>
          <p:spPr>
            <a:xfrm>
              <a:off x="1860742" y="1196752"/>
              <a:ext cx="1775154" cy="1656184"/>
            </a:xfrm>
            <a:prstGeom prst="wedgeRectCallout">
              <a:avLst>
                <a:gd name="adj1" fmla="val 128417"/>
                <a:gd name="adj2" fmla="val 110501"/>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Centraux téléphoniques</a:t>
              </a:r>
            </a:p>
          </p:txBody>
        </p:sp>
      </p:grpSp>
      <p:sp>
        <p:nvSpPr>
          <p:cNvPr id="26" name="Rectangle 25"/>
          <p:cNvSpPr/>
          <p:nvPr>
            <p:custDataLst>
              <p:tags r:id="rId3"/>
            </p:custDataLst>
          </p:nvPr>
        </p:nvSpPr>
        <p:spPr>
          <a:xfrm>
            <a:off x="4356100" y="1484313"/>
            <a:ext cx="1223963" cy="1152525"/>
          </a:xfrm>
          <a:prstGeom prst="wedgeRectCallout">
            <a:avLst>
              <a:gd name="adj1" fmla="val 14673"/>
              <a:gd name="adj2" fmla="val 1390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Tunnel</a:t>
            </a:r>
          </a:p>
        </p:txBody>
      </p:sp>
      <p:sp>
        <p:nvSpPr>
          <p:cNvPr id="27" name="Rectangle 26"/>
          <p:cNvSpPr/>
          <p:nvPr>
            <p:custDataLst>
              <p:tags r:id="rId4"/>
            </p:custDataLst>
          </p:nvPr>
        </p:nvSpPr>
        <p:spPr>
          <a:xfrm>
            <a:off x="5652121" y="5059348"/>
            <a:ext cx="1512268" cy="1152525"/>
          </a:xfrm>
          <a:prstGeom prst="wedgeRectCallout">
            <a:avLst>
              <a:gd name="adj1" fmla="val -61132"/>
              <a:gd name="adj2" fmla="val -18876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Centre de contrôle  </a:t>
            </a:r>
            <a:r>
              <a:rPr lang="fr-CA" sz="2000" b="1" dirty="0" smtClean="0">
                <a:solidFill>
                  <a:prstClr val="white"/>
                </a:solidFill>
                <a:latin typeface="Arial" pitchFamily="34" charset="0"/>
                <a:cs typeface="Arial" pitchFamily="34" charset="0"/>
              </a:rPr>
              <a:t>trains </a:t>
            </a:r>
            <a:r>
              <a:rPr lang="fr-CA" sz="2000" b="1" dirty="0">
                <a:solidFill>
                  <a:prstClr val="white"/>
                </a:solidFill>
                <a:latin typeface="Arial" pitchFamily="34" charset="0"/>
                <a:cs typeface="Arial" pitchFamily="34" charset="0"/>
              </a:rPr>
              <a:t>de </a:t>
            </a:r>
            <a:r>
              <a:rPr lang="fr-CA" sz="2000" b="1" dirty="0" smtClean="0">
                <a:solidFill>
                  <a:prstClr val="white"/>
                </a:solidFill>
                <a:latin typeface="Arial" pitchFamily="34" charset="0"/>
                <a:cs typeface="Arial" pitchFamily="34" charset="0"/>
              </a:rPr>
              <a:t>banlieue</a:t>
            </a:r>
            <a:endParaRPr lang="fr-CA" sz="2000" b="1" dirty="0">
              <a:solidFill>
                <a:prstClr val="white"/>
              </a:solidFill>
              <a:latin typeface="Arial" pitchFamily="34" charset="0"/>
              <a:cs typeface="Arial" pitchFamily="34" charset="0"/>
            </a:endParaRPr>
          </a:p>
        </p:txBody>
      </p:sp>
      <p:sp>
        <p:nvSpPr>
          <p:cNvPr id="31" name="Rectangle 30"/>
          <p:cNvSpPr/>
          <p:nvPr>
            <p:custDataLst>
              <p:tags r:id="rId5"/>
            </p:custDataLst>
          </p:nvPr>
        </p:nvSpPr>
        <p:spPr>
          <a:xfrm>
            <a:off x="4139952" y="5445125"/>
            <a:ext cx="1368425" cy="1152525"/>
          </a:xfrm>
          <a:prstGeom prst="wedgeRectCallout">
            <a:avLst>
              <a:gd name="adj1" fmla="val -71587"/>
              <a:gd name="adj2" fmla="val -1012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Trains de </a:t>
            </a:r>
            <a:r>
              <a:rPr lang="fr-CA" sz="2000" b="1" dirty="0" smtClean="0">
                <a:solidFill>
                  <a:prstClr val="white"/>
                </a:solidFill>
                <a:latin typeface="Arial" pitchFamily="34" charset="0"/>
                <a:cs typeface="Arial" pitchFamily="34" charset="0"/>
              </a:rPr>
              <a:t>banlieue</a:t>
            </a:r>
            <a:endParaRPr lang="fr-CA" sz="2000" b="1" dirty="0">
              <a:solidFill>
                <a:prstClr val="white"/>
              </a:solidFill>
              <a:latin typeface="Arial" pitchFamily="34" charset="0"/>
              <a:cs typeface="Arial" pitchFamily="34" charset="0"/>
            </a:endParaRPr>
          </a:p>
        </p:txBody>
      </p:sp>
      <p:grpSp>
        <p:nvGrpSpPr>
          <p:cNvPr id="39943" name="Groupe 32"/>
          <p:cNvGrpSpPr>
            <a:grpSpLocks/>
          </p:cNvGrpSpPr>
          <p:nvPr>
            <p:custDataLst>
              <p:tags r:id="rId6"/>
            </p:custDataLst>
          </p:nvPr>
        </p:nvGrpSpPr>
        <p:grpSpPr bwMode="auto">
          <a:xfrm>
            <a:off x="7416800" y="2925763"/>
            <a:ext cx="1692275" cy="3743325"/>
            <a:chOff x="7451725" y="1773239"/>
            <a:chExt cx="1692275" cy="3743994"/>
          </a:xfrm>
        </p:grpSpPr>
        <p:sp>
          <p:nvSpPr>
            <p:cNvPr id="34" name="Rectangle 33"/>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5" name="Ellipse 34"/>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2300"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37" name="Ellipse 36"/>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8" name="Ellipse 37"/>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9" name="Ellipse 38"/>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2304"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12305"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12306"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43" name="Rectangle 42"/>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2308"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12309"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6" name="Rectangle 45"/>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7" name="Rectangle 46"/>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8" name="Rectangle 47"/>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2313"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12314"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sp>
        <p:nvSpPr>
          <p:cNvPr id="52" name="Ellipse 51"/>
          <p:cNvSpPr/>
          <p:nvPr>
            <p:custDataLst>
              <p:tags r:id="rId7"/>
            </p:custDataLst>
          </p:nvPr>
        </p:nvSpPr>
        <p:spPr>
          <a:xfrm>
            <a:off x="6804025" y="765175"/>
            <a:ext cx="4318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9" name="Espace réservé du numéro de diapositive 28"/>
          <p:cNvSpPr>
            <a:spLocks noGrp="1"/>
          </p:cNvSpPr>
          <p:nvPr>
            <p:ph type="sldNum" sz="quarter" idx="12"/>
            <p:custDataLst>
              <p:tags r:id="rId8"/>
            </p:custDataLst>
          </p:nvPr>
        </p:nvSpPr>
        <p:spPr/>
        <p:txBody>
          <a:bodyPr/>
          <a:lstStyle/>
          <a:p>
            <a:pPr>
              <a:defRPr/>
            </a:pPr>
            <a:fld id="{2E3DC9DB-3AE3-4BEB-B9FF-E211527F4D5C}" type="slidenum">
              <a:rPr lang="fr-CA" smtClean="0"/>
              <a:pPr>
                <a:defRPr/>
              </a:pPr>
              <a:t>21</a:t>
            </a:fld>
            <a:endParaRPr lang="fr-CA"/>
          </a:p>
        </p:txBody>
      </p:sp>
      <p:pic>
        <p:nvPicPr>
          <p:cNvPr id="39946" name="Image 29"/>
          <p:cNvPicPr>
            <a:picLocks noChangeAspect="1" noChangeArrowheads="1"/>
          </p:cNvPicPr>
          <p:nvPr>
            <p:custDataLst>
              <p:tags r:id="rId9"/>
            </p:custDataLst>
          </p:nvPr>
        </p:nvPicPr>
        <p:blipFill>
          <a:blip r:embed="rId12" cstate="print">
            <a:extLst>
              <a:ext uri="{28A0092B-C50C-407E-A947-70E740481C1C}">
                <a14:useLocalDpi xmlns:a14="http://schemas.microsoft.com/office/drawing/2010/main" val="0"/>
              </a:ext>
            </a:extLst>
          </a:blip>
          <a:srcRect l="4974" t="2432" r="3235" b="1216"/>
          <a:stretch>
            <a:fillRect/>
          </a:stretch>
        </p:blipFill>
        <p:spPr bwMode="auto">
          <a:xfrm>
            <a:off x="15875" y="5321300"/>
            <a:ext cx="29067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6048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age 31" descr="Figure 4.JPG"/>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 22"/>
          <p:cNvGrpSpPr/>
          <p:nvPr>
            <p:custDataLst>
              <p:tags r:id="rId2"/>
            </p:custDataLst>
          </p:nvPr>
        </p:nvGrpSpPr>
        <p:grpSpPr>
          <a:xfrm>
            <a:off x="2051720" y="1196752"/>
            <a:ext cx="1584176" cy="1656184"/>
            <a:chOff x="2051720" y="1196752"/>
            <a:chExt cx="1584176" cy="1656184"/>
          </a:xfrm>
          <a:solidFill>
            <a:srgbClr val="FF0000"/>
          </a:solidFill>
        </p:grpSpPr>
        <p:sp>
          <p:nvSpPr>
            <p:cNvPr id="24" name="Rectangle 23"/>
            <p:cNvSpPr/>
            <p:nvPr/>
          </p:nvSpPr>
          <p:spPr>
            <a:xfrm>
              <a:off x="2195736" y="1196752"/>
              <a:ext cx="1440160" cy="1656184"/>
            </a:xfrm>
            <a:prstGeom prst="wedgeRectCallout">
              <a:avLst>
                <a:gd name="adj1" fmla="val 130066"/>
                <a:gd name="adj2" fmla="val 77498"/>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5" name="Rectangle 24"/>
            <p:cNvSpPr/>
            <p:nvPr/>
          </p:nvSpPr>
          <p:spPr>
            <a:xfrm>
              <a:off x="2051720" y="1196752"/>
              <a:ext cx="1584176" cy="1656184"/>
            </a:xfrm>
            <a:prstGeom prst="wedgeRectCallout">
              <a:avLst>
                <a:gd name="adj1" fmla="val 128417"/>
                <a:gd name="adj2" fmla="val 110501"/>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rPr>
                <a:t>Centraux téléphoniques</a:t>
              </a:r>
            </a:p>
          </p:txBody>
        </p:sp>
      </p:grpSp>
      <p:sp>
        <p:nvSpPr>
          <p:cNvPr id="27" name="Rectangle 26"/>
          <p:cNvSpPr/>
          <p:nvPr>
            <p:custDataLst>
              <p:tags r:id="rId3"/>
            </p:custDataLst>
          </p:nvPr>
        </p:nvSpPr>
        <p:spPr>
          <a:xfrm>
            <a:off x="4356100" y="1484313"/>
            <a:ext cx="1223963" cy="1152525"/>
          </a:xfrm>
          <a:prstGeom prst="wedgeRectCallout">
            <a:avLst>
              <a:gd name="adj1" fmla="val 14673"/>
              <a:gd name="adj2" fmla="val 1390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rPr>
              <a:t>Tunnel</a:t>
            </a:r>
          </a:p>
        </p:txBody>
      </p:sp>
      <p:sp>
        <p:nvSpPr>
          <p:cNvPr id="28" name="Rectangle 27"/>
          <p:cNvSpPr/>
          <p:nvPr>
            <p:custDataLst>
              <p:tags r:id="rId4"/>
            </p:custDataLst>
          </p:nvPr>
        </p:nvSpPr>
        <p:spPr>
          <a:xfrm>
            <a:off x="5940425" y="5084763"/>
            <a:ext cx="1223963" cy="1152525"/>
          </a:xfrm>
          <a:prstGeom prst="wedgeRectCallout">
            <a:avLst>
              <a:gd name="adj1" fmla="val -87187"/>
              <a:gd name="adj2" fmla="val -188769"/>
            </a:avLst>
          </a:prstGeom>
          <a:solidFill>
            <a:srgbClr val="FF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rPr>
              <a:t>Centre de contrôle  Trains de </a:t>
            </a:r>
            <a:r>
              <a:rPr lang="fr-CA" b="1" dirty="0" smtClean="0">
                <a:solidFill>
                  <a:prstClr val="white"/>
                </a:solidFill>
              </a:rPr>
              <a:t>banlieue</a:t>
            </a:r>
            <a:endParaRPr lang="fr-CA" b="1" dirty="0">
              <a:solidFill>
                <a:prstClr val="white"/>
              </a:solidFill>
            </a:endParaRPr>
          </a:p>
        </p:txBody>
      </p:sp>
      <p:grpSp>
        <p:nvGrpSpPr>
          <p:cNvPr id="40966" name="Groupe 32"/>
          <p:cNvGrpSpPr>
            <a:grpSpLocks/>
          </p:cNvGrpSpPr>
          <p:nvPr>
            <p:custDataLst>
              <p:tags r:id="rId5"/>
            </p:custDataLst>
          </p:nvPr>
        </p:nvGrpSpPr>
        <p:grpSpPr bwMode="auto">
          <a:xfrm>
            <a:off x="7416800" y="2925763"/>
            <a:ext cx="1692275" cy="3743325"/>
            <a:chOff x="7451725" y="1773239"/>
            <a:chExt cx="1692275" cy="3743994"/>
          </a:xfrm>
        </p:grpSpPr>
        <p:sp>
          <p:nvSpPr>
            <p:cNvPr id="34" name="Rectangle 33"/>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5" name="Ellipse 34"/>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75"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37" name="Ellipse 36"/>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8" name="Ellipse 37"/>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9" name="Ellipse 38"/>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79"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11280"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11281"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Hors-sevice</a:t>
              </a:r>
            </a:p>
            <a:p>
              <a:pPr>
                <a:defRPr/>
              </a:pPr>
              <a:endParaRPr lang="fr-CA" sz="1000">
                <a:solidFill>
                  <a:prstClr val="black"/>
                </a:solidFill>
                <a:latin typeface="Arial" charset="0"/>
                <a:ea typeface="+mn-ea"/>
                <a:cs typeface="+mn-cs"/>
              </a:endParaRPr>
            </a:p>
          </p:txBody>
        </p:sp>
        <p:sp>
          <p:nvSpPr>
            <p:cNvPr id="43" name="Rectangle 42"/>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83"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11284"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6" name="Rectangle 45"/>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7" name="Rectangle 46"/>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8" name="Rectangle 47"/>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1288"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11289"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cxnSp>
        <p:nvCxnSpPr>
          <p:cNvPr id="51" name="Connecteur droit avec flèche 50"/>
          <p:cNvCxnSpPr/>
          <p:nvPr>
            <p:custDataLst>
              <p:tags r:id="rId6"/>
            </p:custDataLst>
          </p:nvPr>
        </p:nvCxnSpPr>
        <p:spPr>
          <a:xfrm>
            <a:off x="3924300" y="260350"/>
            <a:ext cx="935038" cy="3603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2" name="Ellipse 51"/>
          <p:cNvSpPr/>
          <p:nvPr>
            <p:custDataLst>
              <p:tags r:id="rId7"/>
            </p:custDataLst>
          </p:nvPr>
        </p:nvSpPr>
        <p:spPr>
          <a:xfrm>
            <a:off x="6804025" y="765175"/>
            <a:ext cx="431800" cy="215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9" name="Espace réservé du numéro de diapositive 28"/>
          <p:cNvSpPr>
            <a:spLocks noGrp="1"/>
          </p:cNvSpPr>
          <p:nvPr>
            <p:ph type="sldNum" sz="quarter" idx="12"/>
            <p:custDataLst>
              <p:tags r:id="rId8"/>
            </p:custDataLst>
          </p:nvPr>
        </p:nvSpPr>
        <p:spPr/>
        <p:txBody>
          <a:bodyPr/>
          <a:lstStyle/>
          <a:p>
            <a:pPr>
              <a:defRPr/>
            </a:pPr>
            <a:fld id="{27D87C3C-6B8D-4931-B3C1-F2FB7346126E}" type="slidenum">
              <a:rPr lang="fr-CA" smtClean="0"/>
              <a:pPr>
                <a:defRPr/>
              </a:pPr>
              <a:t>22</a:t>
            </a:fld>
            <a:endParaRPr lang="fr-CA"/>
          </a:p>
        </p:txBody>
      </p:sp>
      <p:sp>
        <p:nvSpPr>
          <p:cNvPr id="32" name="Text Box 15"/>
          <p:cNvSpPr txBox="1">
            <a:spLocks noChangeArrowheads="1"/>
          </p:cNvSpPr>
          <p:nvPr>
            <p:custDataLst>
              <p:tags r:id="rId9"/>
            </p:custDataLst>
          </p:nvPr>
        </p:nvSpPr>
        <p:spPr bwMode="auto">
          <a:xfrm>
            <a:off x="0" y="0"/>
            <a:ext cx="9144000" cy="1125538"/>
          </a:xfrm>
          <a:prstGeom prst="rect">
            <a:avLst/>
          </a:prstGeom>
          <a:solidFill>
            <a:schemeClr val="bg1"/>
          </a:solidFill>
          <a:ln w="9525">
            <a:noFill/>
            <a:miter lim="800000"/>
            <a:headEnd/>
            <a:tailEnd/>
          </a:ln>
        </p:spPr>
        <p:txBody>
          <a:bodyPr anchor="ctr"/>
          <a:lstStyle/>
          <a:p>
            <a:pPr algn="ctr">
              <a:spcBef>
                <a:spcPts val="1200"/>
              </a:spcBef>
              <a:spcAft>
                <a:spcPts val="0"/>
              </a:spcAft>
              <a:defRPr/>
            </a:pPr>
            <a:r>
              <a:rPr lang="fr-CA" sz="2800" b="1" dirty="0">
                <a:solidFill>
                  <a:prstClr val="black"/>
                </a:solidFill>
                <a:latin typeface="Arial" charset="0"/>
                <a:ea typeface="+mn-ea"/>
                <a:cs typeface="+mn-cs"/>
              </a:rPr>
              <a:t>Avantages de l’outil DOMINO…</a:t>
            </a:r>
            <a:endParaRPr lang="fr-CA" sz="2800" dirty="0">
              <a:solidFill>
                <a:prstClr val="black"/>
              </a:solidFill>
              <a:latin typeface="Arial" charset="0"/>
              <a:ea typeface="+mn-ea"/>
              <a:cs typeface="+mn-cs"/>
            </a:endParaRPr>
          </a:p>
        </p:txBody>
      </p:sp>
      <p:sp>
        <p:nvSpPr>
          <p:cNvPr id="40" name="Espace réservé du contenu 2"/>
          <p:cNvSpPr txBox="1">
            <a:spLocks/>
          </p:cNvSpPr>
          <p:nvPr>
            <p:custDataLst>
              <p:tags r:id="rId10"/>
            </p:custDataLst>
          </p:nvPr>
        </p:nvSpPr>
        <p:spPr>
          <a:xfrm>
            <a:off x="457200" y="1701354"/>
            <a:ext cx="8229600" cy="3959894"/>
          </a:xfrm>
          <a:prstGeom prst="rect">
            <a:avLst/>
          </a:prstGeom>
          <a:solidFill>
            <a:schemeClr val="bg1"/>
          </a:solidFill>
        </p:spPr>
        <p:txBody>
          <a:bodyPr>
            <a:normAutofit/>
          </a:bodyPr>
          <a:lstStyle/>
          <a:p>
            <a:pPr marL="968375" indent="-630238" eaLnBrk="0" hangingPunct="0">
              <a:spcBef>
                <a:spcPct val="20000"/>
              </a:spcBef>
              <a:buFont typeface="Wingdings" pitchFamily="2" charset="2"/>
              <a:buChar char="ü"/>
              <a:defRPr/>
            </a:pPr>
            <a:endParaRPr lang="fr-CA" sz="2800" dirty="0">
              <a:solidFill>
                <a:prstClr val="black"/>
              </a:solidFill>
              <a:latin typeface="Calibri"/>
              <a:ea typeface="+mn-ea"/>
              <a:cs typeface="+mn-cs"/>
            </a:endParaRPr>
          </a:p>
          <a:p>
            <a:pPr marL="968375" indent="-630238" eaLnBrk="0" hangingPunct="0">
              <a:spcBef>
                <a:spcPct val="20000"/>
              </a:spcBef>
              <a:buFont typeface="Wingdings" pitchFamily="2" charset="2"/>
              <a:buChar char="ü"/>
              <a:defRPr/>
            </a:pPr>
            <a:r>
              <a:rPr lang="fr-CA" sz="2000" dirty="0">
                <a:solidFill>
                  <a:prstClr val="black"/>
                </a:solidFill>
                <a:latin typeface="Arial" pitchFamily="34" charset="0"/>
                <a:ea typeface="+mn-ea"/>
                <a:cs typeface="Arial" pitchFamily="34" charset="0"/>
              </a:rPr>
              <a:t>Permet l’</a:t>
            </a:r>
            <a:r>
              <a:rPr lang="fr-CA" sz="2000" u="sng" dirty="0">
                <a:solidFill>
                  <a:prstClr val="black"/>
                </a:solidFill>
                <a:latin typeface="Arial" pitchFamily="34" charset="0"/>
                <a:ea typeface="+mn-ea"/>
                <a:cs typeface="Arial" pitchFamily="34" charset="0"/>
              </a:rPr>
              <a:t>anticipation</a:t>
            </a:r>
            <a:r>
              <a:rPr lang="fr-CA" sz="2000" dirty="0">
                <a:solidFill>
                  <a:prstClr val="black"/>
                </a:solidFill>
                <a:latin typeface="Arial" pitchFamily="34" charset="0"/>
                <a:ea typeface="+mn-ea"/>
                <a:cs typeface="Arial" pitchFamily="34" charset="0"/>
              </a:rPr>
              <a:t> et la </a:t>
            </a:r>
            <a:r>
              <a:rPr lang="fr-CA" sz="2000" u="sng" dirty="0">
                <a:solidFill>
                  <a:prstClr val="black"/>
                </a:solidFill>
                <a:latin typeface="Arial" pitchFamily="34" charset="0"/>
                <a:ea typeface="+mn-ea"/>
                <a:cs typeface="Arial" pitchFamily="34" charset="0"/>
              </a:rPr>
              <a:t>visualisation</a:t>
            </a:r>
            <a:r>
              <a:rPr lang="fr-CA" sz="2000" dirty="0">
                <a:solidFill>
                  <a:prstClr val="black"/>
                </a:solidFill>
                <a:latin typeface="Arial" pitchFamily="34" charset="0"/>
                <a:ea typeface="+mn-ea"/>
                <a:cs typeface="Arial" pitchFamily="34" charset="0"/>
              </a:rPr>
              <a:t> des perturbations sur les IE et des effets sur la </a:t>
            </a:r>
            <a:r>
              <a:rPr lang="fr-CA" sz="2000" dirty="0" smtClean="0">
                <a:solidFill>
                  <a:prstClr val="black"/>
                </a:solidFill>
                <a:latin typeface="Arial" pitchFamily="34" charset="0"/>
                <a:ea typeface="+mn-ea"/>
                <a:cs typeface="Arial" pitchFamily="34" charset="0"/>
              </a:rPr>
              <a:t>population;</a:t>
            </a:r>
          </a:p>
          <a:p>
            <a:pPr marL="968375" indent="-630238" eaLnBrk="0" hangingPunct="0">
              <a:spcBef>
                <a:spcPct val="20000"/>
              </a:spcBef>
              <a:buFont typeface="Wingdings" pitchFamily="2" charset="2"/>
              <a:buChar char="ü"/>
              <a:defRPr/>
            </a:pPr>
            <a:endParaRPr lang="fr-CA" sz="2000" dirty="0">
              <a:solidFill>
                <a:prstClr val="black"/>
              </a:solidFill>
              <a:latin typeface="Arial" pitchFamily="34" charset="0"/>
              <a:ea typeface="+mn-ea"/>
              <a:cs typeface="Arial" pitchFamily="34" charset="0"/>
            </a:endParaRPr>
          </a:p>
          <a:p>
            <a:pPr marL="968375" indent="-630238" eaLnBrk="0" hangingPunct="0">
              <a:spcBef>
                <a:spcPct val="20000"/>
              </a:spcBef>
              <a:buFont typeface="Wingdings" pitchFamily="2" charset="2"/>
              <a:buChar char="ü"/>
              <a:defRPr/>
            </a:pPr>
            <a:r>
              <a:rPr lang="fr-CA" sz="2000" dirty="0">
                <a:solidFill>
                  <a:prstClr val="black"/>
                </a:solidFill>
                <a:latin typeface="Arial" pitchFamily="34" charset="0"/>
                <a:ea typeface="+mn-ea"/>
                <a:cs typeface="Arial" pitchFamily="34" charset="0"/>
              </a:rPr>
              <a:t>Crée une réelle collaboration avec les IE dans la prévention et la gestion de </a:t>
            </a:r>
            <a:r>
              <a:rPr lang="fr-CA" sz="2000" dirty="0" smtClean="0">
                <a:solidFill>
                  <a:prstClr val="black"/>
                </a:solidFill>
                <a:latin typeface="Arial" pitchFamily="34" charset="0"/>
                <a:ea typeface="+mn-ea"/>
                <a:cs typeface="Arial" pitchFamily="34" charset="0"/>
              </a:rPr>
              <a:t>crises;</a:t>
            </a:r>
          </a:p>
          <a:p>
            <a:pPr marL="968375" indent="-630238" eaLnBrk="0" hangingPunct="0">
              <a:spcBef>
                <a:spcPct val="20000"/>
              </a:spcBef>
              <a:buFont typeface="Wingdings" pitchFamily="2" charset="2"/>
              <a:buChar char="ü"/>
              <a:defRPr/>
            </a:pPr>
            <a:endParaRPr lang="fr-CA" sz="2000" dirty="0">
              <a:solidFill>
                <a:prstClr val="black"/>
              </a:solidFill>
              <a:latin typeface="Arial" pitchFamily="34" charset="0"/>
              <a:ea typeface="+mn-ea"/>
              <a:cs typeface="Arial" pitchFamily="34" charset="0"/>
            </a:endParaRPr>
          </a:p>
          <a:p>
            <a:pPr marL="968375" indent="-630238" eaLnBrk="0" hangingPunct="0">
              <a:spcBef>
                <a:spcPct val="20000"/>
              </a:spcBef>
              <a:buFont typeface="Wingdings" pitchFamily="2" charset="2"/>
              <a:buChar char="ü"/>
              <a:defRPr/>
            </a:pPr>
            <a:r>
              <a:rPr lang="fr-CA" sz="2000" dirty="0">
                <a:solidFill>
                  <a:prstClr val="black"/>
                </a:solidFill>
                <a:latin typeface="Arial" pitchFamily="34" charset="0"/>
                <a:ea typeface="+mn-ea"/>
                <a:cs typeface="Arial" pitchFamily="34" charset="0"/>
              </a:rPr>
              <a:t>Offre un outil de planification (exercices) et de prévention (actions de protection) aux gestionnaires des mesures </a:t>
            </a:r>
            <a:r>
              <a:rPr lang="fr-CA" sz="2000" dirty="0" smtClean="0">
                <a:solidFill>
                  <a:prstClr val="black"/>
                </a:solidFill>
                <a:latin typeface="Arial" pitchFamily="34" charset="0"/>
                <a:ea typeface="+mn-ea"/>
                <a:cs typeface="Arial" pitchFamily="34" charset="0"/>
              </a:rPr>
              <a:t>d’urgence.</a:t>
            </a:r>
            <a:endParaRPr lang="fr-CA" sz="2000" dirty="0">
              <a:solidFill>
                <a:prstClr val="black"/>
              </a:solidFill>
              <a:latin typeface="Arial" pitchFamily="34" charset="0"/>
              <a:ea typeface="+mn-ea"/>
              <a:cs typeface="Arial" pitchFamily="34" charset="0"/>
            </a:endParaRPr>
          </a:p>
        </p:txBody>
      </p:sp>
      <p:pic>
        <p:nvPicPr>
          <p:cNvPr id="40972" name="Image 30" descr="polytechnique_droite_rgb.png"/>
          <p:cNvPicPr>
            <a:picLocks noChangeAspect="1"/>
          </p:cNvPicPr>
          <p:nvPr>
            <p:custDataLst>
              <p:tags r:id="rId1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Image 32" descr="CRP-logo_PrintPetit.jpg"/>
          <p:cNvPicPr>
            <a:picLocks noChangeAspect="1"/>
          </p:cNvPicPr>
          <p:nvPr>
            <p:custDataLst>
              <p:tags r:id="rId1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313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p:txBody>
          <a:bodyPr/>
          <a:lstStyle/>
          <a:p>
            <a:pPr>
              <a:defRPr/>
            </a:pPr>
            <a:fld id="{2B735D40-0AE5-4556-9C8A-D259695FA264}" type="slidenum">
              <a:rPr lang="fr-CA" smtClean="0"/>
              <a:pPr>
                <a:defRPr/>
              </a:pPr>
              <a:t>23</a:t>
            </a:fld>
            <a:endParaRPr lang="fr-CA"/>
          </a:p>
        </p:txBody>
      </p:sp>
      <p:pic>
        <p:nvPicPr>
          <p:cNvPr id="41987" name="Picture 2"/>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763" y="-26988"/>
            <a:ext cx="9178926"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à coins arrondis 4"/>
          <p:cNvSpPr/>
          <p:nvPr>
            <p:custDataLst>
              <p:tags r:id="rId3"/>
            </p:custDataLst>
          </p:nvPr>
        </p:nvSpPr>
        <p:spPr>
          <a:xfrm>
            <a:off x="539750" y="2924175"/>
            <a:ext cx="2879725" cy="2592388"/>
          </a:xfrm>
          <a:prstGeom prst="wedgeRoundRectCallout">
            <a:avLst>
              <a:gd name="adj1" fmla="val 112199"/>
              <a:gd name="adj2" fmla="val -7153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2000" b="1" dirty="0">
                <a:solidFill>
                  <a:srgbClr val="FFFF00"/>
                </a:solidFill>
                <a:latin typeface="Arial" pitchFamily="34" charset="0"/>
                <a:cs typeface="Arial" pitchFamily="34" charset="0"/>
              </a:rPr>
              <a:t>Une utilisation concrète de domino…</a:t>
            </a:r>
          </a:p>
          <a:p>
            <a:pPr algn="ctr">
              <a:defRPr/>
            </a:pPr>
            <a:endParaRPr lang="fr-CA" sz="2000" b="1" dirty="0">
              <a:solidFill>
                <a:srgbClr val="FFFF00"/>
              </a:solidFill>
              <a:latin typeface="Arial" pitchFamily="34" charset="0"/>
              <a:cs typeface="Arial" pitchFamily="34" charset="0"/>
            </a:endParaRPr>
          </a:p>
          <a:p>
            <a:pPr>
              <a:defRPr/>
            </a:pPr>
            <a:r>
              <a:rPr lang="fr-CA" sz="2000" b="1" dirty="0">
                <a:solidFill>
                  <a:srgbClr val="FFFF00"/>
                </a:solidFill>
                <a:latin typeface="Arial" pitchFamily="34" charset="0"/>
                <a:cs typeface="Arial" pitchFamily="34" charset="0"/>
              </a:rPr>
              <a:t>Participation du CSC à l’exercice du port de Montréal</a:t>
            </a:r>
          </a:p>
        </p:txBody>
      </p:sp>
    </p:spTree>
    <p:extLst>
      <p:ext uri="{BB962C8B-B14F-4D97-AF65-F5344CB8AC3E}">
        <p14:creationId xmlns:p14="http://schemas.microsoft.com/office/powerpoint/2010/main" val="800781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519113" y="371475"/>
            <a:ext cx="8105775"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515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p:txBody>
          <a:bodyPr/>
          <a:lstStyle/>
          <a:p>
            <a:pPr>
              <a:defRPr/>
            </a:pPr>
            <a:fld id="{3D79E35D-9520-44CC-A6B8-20372237CAF5}" type="slidenum">
              <a:rPr lang="fr-CA" smtClean="0"/>
              <a:pPr>
                <a:defRPr/>
              </a:pPr>
              <a:t>25</a:t>
            </a:fld>
            <a:endParaRPr lang="fr-CA"/>
          </a:p>
        </p:txBody>
      </p:sp>
      <p:pic>
        <p:nvPicPr>
          <p:cNvPr id="44035"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27000" y="77788"/>
            <a:ext cx="8982075"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à coins arrondis 3"/>
          <p:cNvSpPr/>
          <p:nvPr>
            <p:custDataLst>
              <p:tags r:id="rId3"/>
            </p:custDataLst>
          </p:nvPr>
        </p:nvSpPr>
        <p:spPr>
          <a:xfrm>
            <a:off x="428625" y="357188"/>
            <a:ext cx="3207271" cy="647700"/>
          </a:xfrm>
          <a:prstGeom prst="wedgeRoundRectCallout">
            <a:avLst>
              <a:gd name="adj1" fmla="val 59633"/>
              <a:gd name="adj2" fmla="val 221086"/>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Rayon d’impacts : </a:t>
            </a:r>
            <a:r>
              <a:rPr lang="fr-CA" sz="2000" b="1" dirty="0" smtClean="0">
                <a:solidFill>
                  <a:prstClr val="white"/>
                </a:solidFill>
                <a:latin typeface="Arial" pitchFamily="34" charset="0"/>
                <a:cs typeface="Arial" pitchFamily="34" charset="0"/>
              </a:rPr>
              <a:t>1 km</a:t>
            </a:r>
            <a:endParaRPr lang="fr-CA" sz="2000" b="1" dirty="0">
              <a:solidFill>
                <a:prstClr val="white"/>
              </a:solidFill>
              <a:latin typeface="Arial" pitchFamily="34" charset="0"/>
              <a:cs typeface="Arial" pitchFamily="34" charset="0"/>
            </a:endParaRPr>
          </a:p>
        </p:txBody>
      </p:sp>
      <p:sp>
        <p:nvSpPr>
          <p:cNvPr id="5" name="Rectangle à coins arrondis 4"/>
          <p:cNvSpPr/>
          <p:nvPr>
            <p:custDataLst>
              <p:tags r:id="rId4"/>
            </p:custDataLst>
          </p:nvPr>
        </p:nvSpPr>
        <p:spPr>
          <a:xfrm>
            <a:off x="357188" y="5286375"/>
            <a:ext cx="4142804" cy="647700"/>
          </a:xfrm>
          <a:prstGeom prst="wedgeRoundRectCallout">
            <a:avLst>
              <a:gd name="adj1" fmla="val 33840"/>
              <a:gd name="adj2" fmla="val -156122"/>
              <a:gd name="adj3" fmla="val 16667"/>
            </a:avLst>
          </a:prstGeom>
          <a:solidFill>
            <a:srgbClr val="D9521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2000" b="1" dirty="0">
                <a:solidFill>
                  <a:prstClr val="white"/>
                </a:solidFill>
                <a:latin typeface="Arial" pitchFamily="34" charset="0"/>
                <a:cs typeface="Arial" pitchFamily="34" charset="0"/>
              </a:rPr>
              <a:t>Rayon de perturbation : </a:t>
            </a:r>
            <a:r>
              <a:rPr lang="fr-CA" sz="2000" b="1" dirty="0" smtClean="0">
                <a:solidFill>
                  <a:prstClr val="white"/>
                </a:solidFill>
                <a:latin typeface="Arial" pitchFamily="34" charset="0"/>
                <a:cs typeface="Arial" pitchFamily="34" charset="0"/>
              </a:rPr>
              <a:t>1,5 km</a:t>
            </a:r>
            <a:endParaRPr lang="fr-CA" sz="20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14374186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5" descr="Explosion MTL 01.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109788" y="0"/>
            <a:ext cx="4924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Image 6" descr="polytechnique_droite_rgb.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Image 7" descr="CRP-logo_PrintPetit.jp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à coins arrondis 8"/>
          <p:cNvSpPr/>
          <p:nvPr>
            <p:custDataLst>
              <p:tags r:id="rId4"/>
            </p:custDataLst>
          </p:nvPr>
        </p:nvSpPr>
        <p:spPr>
          <a:xfrm>
            <a:off x="77674" y="1844675"/>
            <a:ext cx="1979613" cy="1800225"/>
          </a:xfrm>
          <a:prstGeom prst="wedgeRoundRectCallout">
            <a:avLst>
              <a:gd name="adj1" fmla="val 85510"/>
              <a:gd name="adj2" fmla="val 74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Gestion des mesures d’urgence …</a:t>
            </a:r>
          </a:p>
          <a:p>
            <a:pPr algn="ctr">
              <a:defRPr/>
            </a:pPr>
            <a:endParaRPr lang="fr-CA" sz="2000" b="1" dirty="0">
              <a:solidFill>
                <a:prstClr val="white"/>
              </a:solidFill>
              <a:latin typeface="Arial" pitchFamily="34" charset="0"/>
              <a:cs typeface="Arial" pitchFamily="34" charset="0"/>
            </a:endParaRPr>
          </a:p>
          <a:p>
            <a:pPr algn="ctr">
              <a:defRPr/>
            </a:pPr>
            <a:r>
              <a:rPr lang="fr-CA" sz="2000" b="1" dirty="0">
                <a:solidFill>
                  <a:prstClr val="white"/>
                </a:solidFill>
                <a:latin typeface="Arial" pitchFamily="34" charset="0"/>
                <a:cs typeface="Arial" pitchFamily="34" charset="0"/>
              </a:rPr>
              <a:t>Plus complexe</a:t>
            </a:r>
          </a:p>
        </p:txBody>
      </p:sp>
      <p:sp>
        <p:nvSpPr>
          <p:cNvPr id="10" name="Rectangle à coins arrondis 9"/>
          <p:cNvSpPr/>
          <p:nvPr>
            <p:custDataLst>
              <p:tags r:id="rId5"/>
            </p:custDataLst>
          </p:nvPr>
        </p:nvSpPr>
        <p:spPr>
          <a:xfrm>
            <a:off x="7056438" y="1844675"/>
            <a:ext cx="1979612" cy="1296988"/>
          </a:xfrm>
          <a:prstGeom prst="wedgeRoundRectCallout">
            <a:avLst>
              <a:gd name="adj1" fmla="val -73761"/>
              <a:gd name="adj2" fmla="val 688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dirty="0">
                <a:solidFill>
                  <a:prstClr val="white"/>
                </a:solidFill>
                <a:latin typeface="Arial" pitchFamily="34" charset="0"/>
                <a:cs typeface="Arial" pitchFamily="34" charset="0"/>
              </a:rPr>
              <a:t>Impacts sur la population très variés</a:t>
            </a:r>
          </a:p>
        </p:txBody>
      </p:sp>
      <p:sp>
        <p:nvSpPr>
          <p:cNvPr id="11" name="Rectangle 10"/>
          <p:cNvSpPr/>
          <p:nvPr>
            <p:custDataLst>
              <p:tags r:id="rId6"/>
            </p:custDataLst>
          </p:nvPr>
        </p:nvSpPr>
        <p:spPr>
          <a:xfrm>
            <a:off x="0" y="4365625"/>
            <a:ext cx="9144000" cy="719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i="1" dirty="0">
                <a:solidFill>
                  <a:srgbClr val="FFFF00"/>
                </a:solidFill>
                <a:latin typeface="Arial" pitchFamily="34" charset="0"/>
                <a:cs typeface="Arial" pitchFamily="34" charset="0"/>
              </a:rPr>
              <a:t>IMPORTANCE DE LA COORDINATION ET DE LA PLANIFICATION</a:t>
            </a:r>
          </a:p>
        </p:txBody>
      </p:sp>
    </p:spTree>
    <p:extLst>
      <p:ext uri="{BB962C8B-B14F-4D97-AF65-F5344CB8AC3E}">
        <p14:creationId xmlns:p14="http://schemas.microsoft.com/office/powerpoint/2010/main" val="28381460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5" descr="carte inondation MTL.jp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4513" y="0"/>
            <a:ext cx="805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
          <p:cNvSpPr txBox="1">
            <a:spLocks noChangeArrowheads="1"/>
          </p:cNvSpPr>
          <p:nvPr>
            <p:custDataLst>
              <p:tags r:id="rId2"/>
            </p:custDataLst>
          </p:nvPr>
        </p:nvSpPr>
        <p:spPr bwMode="auto">
          <a:xfrm>
            <a:off x="0" y="0"/>
            <a:ext cx="9144000" cy="892552"/>
          </a:xfrm>
          <a:prstGeom prst="rect">
            <a:avLst/>
          </a:prstGeom>
          <a:solidFill>
            <a:schemeClr val="bg1"/>
          </a:solidFill>
          <a:ln w="9525">
            <a:noFill/>
            <a:miter lim="800000"/>
            <a:headEnd/>
            <a:tailEnd/>
          </a:ln>
        </p:spPr>
        <p:txBody>
          <a:bodyPr>
            <a:spAutoFit/>
          </a:bodyPr>
          <a:lstStyle/>
          <a:p>
            <a:pPr algn="ctr">
              <a:defRPr/>
            </a:pPr>
            <a:r>
              <a:rPr lang="fr-CA" sz="2400" b="1" dirty="0">
                <a:solidFill>
                  <a:srgbClr val="000000"/>
                </a:solidFill>
                <a:latin typeface="Comic Sans MS" pitchFamily="66" charset="0"/>
                <a:ea typeface="+mn-ea"/>
                <a:cs typeface="+mn-cs"/>
              </a:rPr>
              <a:t> </a:t>
            </a:r>
          </a:p>
          <a:p>
            <a:pPr algn="ctr">
              <a:defRPr/>
            </a:pPr>
            <a:r>
              <a:rPr lang="fr-CA" sz="2800" b="1" dirty="0">
                <a:solidFill>
                  <a:srgbClr val="000000"/>
                </a:solidFill>
                <a:latin typeface="Arial" pitchFamily="34" charset="0"/>
                <a:ea typeface="+mn-ea"/>
                <a:cs typeface="Arial" pitchFamily="34" charset="0"/>
              </a:rPr>
              <a:t>Considération des aléas naturels</a:t>
            </a:r>
          </a:p>
        </p:txBody>
      </p:sp>
      <p:pic>
        <p:nvPicPr>
          <p:cNvPr id="46084" name="Image 9" descr="polytechnique_droite_rgb.png"/>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Image 10" descr="CRP-logo_PrintPetit.jpg"/>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à coins arrondis 6"/>
          <p:cNvSpPr/>
          <p:nvPr>
            <p:custDataLst>
              <p:tags r:id="rId5"/>
            </p:custDataLst>
          </p:nvPr>
        </p:nvSpPr>
        <p:spPr>
          <a:xfrm>
            <a:off x="539750" y="1125538"/>
            <a:ext cx="2879725" cy="2590800"/>
          </a:xfrm>
          <a:prstGeom prst="wedgeRoundRectCallout">
            <a:avLst>
              <a:gd name="adj1" fmla="val 161330"/>
              <a:gd name="adj2" fmla="val 783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sz="2000" b="1" dirty="0">
                <a:solidFill>
                  <a:srgbClr val="FFFF00"/>
                </a:solidFill>
                <a:latin typeface="Arial" pitchFamily="34" charset="0"/>
                <a:cs typeface="Arial" pitchFamily="34" charset="0"/>
              </a:rPr>
              <a:t>Une utilisation possible de domino…</a:t>
            </a:r>
          </a:p>
          <a:p>
            <a:pPr>
              <a:defRPr/>
            </a:pPr>
            <a:endParaRPr lang="fr-CA" sz="2000" b="1" dirty="0">
              <a:solidFill>
                <a:srgbClr val="FFFF00"/>
              </a:solidFill>
              <a:latin typeface="Arial" pitchFamily="34" charset="0"/>
              <a:cs typeface="Arial" pitchFamily="34" charset="0"/>
            </a:endParaRPr>
          </a:p>
          <a:p>
            <a:pPr>
              <a:defRPr/>
            </a:pPr>
            <a:r>
              <a:rPr lang="fr-CA" sz="2000" b="1" dirty="0">
                <a:solidFill>
                  <a:srgbClr val="FFFF00"/>
                </a:solidFill>
                <a:latin typeface="Arial" pitchFamily="34" charset="0"/>
                <a:cs typeface="Arial" pitchFamily="34" charset="0"/>
              </a:rPr>
              <a:t>Connaissance des conséquences  face à des aléas naturels</a:t>
            </a:r>
          </a:p>
        </p:txBody>
      </p:sp>
    </p:spTree>
    <p:extLst>
      <p:ext uri="{BB962C8B-B14F-4D97-AF65-F5344CB8AC3E}">
        <p14:creationId xmlns:p14="http://schemas.microsoft.com/office/powerpoint/2010/main" val="3244648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
          <p:cNvSpPr txBox="1">
            <a:spLocks noChangeArrowheads="1"/>
          </p:cNvSpPr>
          <p:nvPr>
            <p:custDataLst>
              <p:tags r:id="rId1"/>
            </p:custDataLst>
          </p:nvPr>
        </p:nvSpPr>
        <p:spPr bwMode="auto">
          <a:xfrm>
            <a:off x="1827140" y="245130"/>
            <a:ext cx="5976664" cy="523220"/>
          </a:xfrm>
          <a:prstGeom prst="rect">
            <a:avLst/>
          </a:prstGeom>
          <a:solidFill>
            <a:schemeClr val="bg1"/>
          </a:solidFill>
          <a:ln w="9525">
            <a:noFill/>
            <a:miter lim="800000"/>
            <a:headEnd/>
            <a:tailEnd/>
          </a:ln>
        </p:spPr>
        <p:txBody>
          <a:bodyPr wrap="square">
            <a:spAutoFit/>
          </a:bodyPr>
          <a:lstStyle/>
          <a:p>
            <a:pPr algn="ctr">
              <a:defRPr/>
            </a:pPr>
            <a:r>
              <a:rPr lang="fr-CA" sz="2800" b="1" dirty="0" smtClean="0">
                <a:solidFill>
                  <a:srgbClr val="000000"/>
                </a:solidFill>
                <a:latin typeface="Arial" pitchFamily="34" charset="0"/>
                <a:ea typeface="+mn-ea"/>
                <a:cs typeface="Arial" pitchFamily="34" charset="0"/>
              </a:rPr>
              <a:t>Considération </a:t>
            </a:r>
            <a:r>
              <a:rPr lang="fr-CA" sz="2800" b="1" dirty="0">
                <a:solidFill>
                  <a:srgbClr val="000000"/>
                </a:solidFill>
                <a:latin typeface="Arial" pitchFamily="34" charset="0"/>
                <a:ea typeface="+mn-ea"/>
                <a:cs typeface="Arial" pitchFamily="34" charset="0"/>
              </a:rPr>
              <a:t>des aléas naturels</a:t>
            </a:r>
          </a:p>
        </p:txBody>
      </p:sp>
      <p:pic>
        <p:nvPicPr>
          <p:cNvPr id="47107" name="Picture 3"/>
          <p:cNvPicPr>
            <a:picLocks noChangeAspect="1" noChangeArrowheads="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9525" y="1187450"/>
            <a:ext cx="9163050"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custDataLst>
              <p:tags r:id="rId3"/>
            </p:custDataLst>
          </p:nvPr>
        </p:nvSpPr>
        <p:spPr>
          <a:xfrm>
            <a:off x="6948264" y="4869160"/>
            <a:ext cx="2016125" cy="504825"/>
          </a:xfrm>
          <a:prstGeom prst="wedgeRectCallout">
            <a:avLst>
              <a:gd name="adj1" fmla="val -104392"/>
              <a:gd name="adj2" fmla="val -6424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Poste électrique</a:t>
            </a:r>
          </a:p>
        </p:txBody>
      </p:sp>
      <p:sp>
        <p:nvSpPr>
          <p:cNvPr id="8" name="Rectangle 7"/>
          <p:cNvSpPr/>
          <p:nvPr>
            <p:custDataLst>
              <p:tags r:id="rId4"/>
            </p:custDataLst>
          </p:nvPr>
        </p:nvSpPr>
        <p:spPr>
          <a:xfrm>
            <a:off x="2627784" y="5805488"/>
            <a:ext cx="1368747" cy="936625"/>
          </a:xfrm>
          <a:prstGeom prst="wedgeRectCallout">
            <a:avLst>
              <a:gd name="adj1" fmla="val 170738"/>
              <a:gd name="adj2" fmla="val -17745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b="1" dirty="0">
                <a:solidFill>
                  <a:prstClr val="white"/>
                </a:solidFill>
                <a:latin typeface="Arial" pitchFamily="34" charset="0"/>
                <a:cs typeface="Arial" pitchFamily="34" charset="0"/>
              </a:rPr>
              <a:t>Zone inondable </a:t>
            </a:r>
          </a:p>
        </p:txBody>
      </p:sp>
      <p:sp>
        <p:nvSpPr>
          <p:cNvPr id="11" name="Rectangle 10"/>
          <p:cNvSpPr/>
          <p:nvPr>
            <p:custDataLst>
              <p:tags r:id="rId5"/>
            </p:custDataLst>
          </p:nvPr>
        </p:nvSpPr>
        <p:spPr>
          <a:xfrm>
            <a:off x="7308850" y="3213100"/>
            <a:ext cx="1584325" cy="1079500"/>
          </a:xfrm>
          <a:prstGeom prst="wedgeRectCallout">
            <a:avLst>
              <a:gd name="adj1" fmla="val -169906"/>
              <a:gd name="adj2" fmla="val -3157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Centre de contrôle des trains de </a:t>
            </a:r>
            <a:r>
              <a:rPr lang="fr-CA" b="1" dirty="0" smtClean="0">
                <a:solidFill>
                  <a:prstClr val="white"/>
                </a:solidFill>
                <a:latin typeface="Arial" pitchFamily="34" charset="0"/>
                <a:cs typeface="Arial" pitchFamily="34" charset="0"/>
              </a:rPr>
              <a:t>banlieue</a:t>
            </a:r>
            <a:endParaRPr lang="fr-CA" b="1" dirty="0">
              <a:solidFill>
                <a:prstClr val="white"/>
              </a:solidFill>
              <a:latin typeface="Arial" pitchFamily="34" charset="0"/>
              <a:cs typeface="Arial" pitchFamily="34" charset="0"/>
            </a:endParaRPr>
          </a:p>
        </p:txBody>
      </p:sp>
      <p:sp>
        <p:nvSpPr>
          <p:cNvPr id="12" name="Rectangle 11"/>
          <p:cNvSpPr/>
          <p:nvPr>
            <p:custDataLst>
              <p:tags r:id="rId6"/>
            </p:custDataLst>
          </p:nvPr>
        </p:nvSpPr>
        <p:spPr>
          <a:xfrm>
            <a:off x="4102894" y="5661248"/>
            <a:ext cx="2989385" cy="1152128"/>
          </a:xfrm>
          <a:prstGeom prst="wedgeRectCallout">
            <a:avLst>
              <a:gd name="adj1" fmla="val -10542"/>
              <a:gd name="adj2" fmla="val -10936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black"/>
                </a:solidFill>
                <a:latin typeface="Arial" pitchFamily="34" charset="0"/>
                <a:cs typeface="Arial" pitchFamily="34" charset="0"/>
              </a:rPr>
              <a:t>5 infrastructures critiques potentiellement affectées par l’inondation</a:t>
            </a:r>
          </a:p>
        </p:txBody>
      </p:sp>
      <p:sp>
        <p:nvSpPr>
          <p:cNvPr id="13" name="Rectangle 12"/>
          <p:cNvSpPr/>
          <p:nvPr>
            <p:custDataLst>
              <p:tags r:id="rId7"/>
            </p:custDataLst>
          </p:nvPr>
        </p:nvSpPr>
        <p:spPr>
          <a:xfrm>
            <a:off x="323850" y="5876925"/>
            <a:ext cx="2232025" cy="576411"/>
          </a:xfrm>
          <a:prstGeom prst="wedgeRectCallout">
            <a:avLst>
              <a:gd name="adj1" fmla="val 157925"/>
              <a:gd name="adj2" fmla="val -39785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Panne de métro </a:t>
            </a:r>
          </a:p>
        </p:txBody>
      </p:sp>
      <p:sp>
        <p:nvSpPr>
          <p:cNvPr id="14" name="Rectangle 13"/>
          <p:cNvSpPr/>
          <p:nvPr>
            <p:custDataLst>
              <p:tags r:id="rId8"/>
            </p:custDataLst>
          </p:nvPr>
        </p:nvSpPr>
        <p:spPr>
          <a:xfrm>
            <a:off x="71784" y="3213100"/>
            <a:ext cx="2339976" cy="791964"/>
          </a:xfrm>
          <a:prstGeom prst="wedgeRectCallout">
            <a:avLst>
              <a:gd name="adj1" fmla="val 81649"/>
              <a:gd name="adj2" fmla="val -8287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Panne de trains de </a:t>
            </a:r>
            <a:r>
              <a:rPr lang="fr-CA" b="1" dirty="0" smtClean="0">
                <a:solidFill>
                  <a:prstClr val="white"/>
                </a:solidFill>
                <a:latin typeface="Arial" pitchFamily="34" charset="0"/>
                <a:cs typeface="Arial" pitchFamily="34" charset="0"/>
              </a:rPr>
              <a:t>banlieue</a:t>
            </a:r>
            <a:endParaRPr lang="fr-CA" b="1" dirty="0">
              <a:solidFill>
                <a:prstClr val="white"/>
              </a:solidFill>
              <a:latin typeface="Arial" pitchFamily="34" charset="0"/>
              <a:cs typeface="Arial" pitchFamily="34" charset="0"/>
            </a:endParaRPr>
          </a:p>
        </p:txBody>
      </p:sp>
      <p:pic>
        <p:nvPicPr>
          <p:cNvPr id="47114" name="Image 16" descr="polytechnique_droite_rgb.png"/>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custDataLst>
              <p:tags r:id="rId10"/>
            </p:custDataLst>
          </p:nvPr>
        </p:nvSpPr>
        <p:spPr>
          <a:xfrm>
            <a:off x="3455194" y="908720"/>
            <a:ext cx="1548854" cy="1083593"/>
          </a:xfrm>
          <a:prstGeom prst="wedgeRectCallout">
            <a:avLst>
              <a:gd name="adj1" fmla="val 64915"/>
              <a:gd name="adj2" fmla="val 14754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Métro </a:t>
            </a:r>
            <a:r>
              <a:rPr lang="fr-CA" b="1" dirty="0" smtClean="0">
                <a:solidFill>
                  <a:prstClr val="white"/>
                </a:solidFill>
                <a:latin typeface="Arial" pitchFamily="34" charset="0"/>
                <a:cs typeface="Arial" pitchFamily="34" charset="0"/>
              </a:rPr>
              <a:t>  (Poste électrique)</a:t>
            </a:r>
            <a:endParaRPr lang="fr-CA" b="1" dirty="0">
              <a:solidFill>
                <a:prstClr val="white"/>
              </a:solidFill>
              <a:latin typeface="Arial" pitchFamily="34" charset="0"/>
              <a:cs typeface="Arial" pitchFamily="34" charset="0"/>
            </a:endParaRPr>
          </a:p>
        </p:txBody>
      </p:sp>
      <p:sp>
        <p:nvSpPr>
          <p:cNvPr id="9" name="Rectangle 8"/>
          <p:cNvSpPr/>
          <p:nvPr>
            <p:custDataLst>
              <p:tags r:id="rId11"/>
            </p:custDataLst>
          </p:nvPr>
        </p:nvSpPr>
        <p:spPr>
          <a:xfrm>
            <a:off x="6948264" y="768350"/>
            <a:ext cx="1657350" cy="838200"/>
          </a:xfrm>
          <a:prstGeom prst="wedgeRectCallout">
            <a:avLst>
              <a:gd name="adj1" fmla="val -79736"/>
              <a:gd name="adj2" fmla="val 215621"/>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prstClr val="white"/>
                </a:solidFill>
                <a:latin typeface="Arial" pitchFamily="34" charset="0"/>
                <a:cs typeface="Arial" pitchFamily="34" charset="0"/>
              </a:rPr>
              <a:t>Zone de la </a:t>
            </a:r>
          </a:p>
          <a:p>
            <a:pPr algn="ctr">
              <a:defRPr/>
            </a:pPr>
            <a:r>
              <a:rPr lang="fr-CA" b="1" dirty="0">
                <a:solidFill>
                  <a:prstClr val="white"/>
                </a:solidFill>
                <a:latin typeface="Arial" pitchFamily="34" charset="0"/>
                <a:cs typeface="Arial" pitchFamily="34" charset="0"/>
              </a:rPr>
              <a:t>panne électrique</a:t>
            </a:r>
          </a:p>
        </p:txBody>
      </p:sp>
      <p:sp>
        <p:nvSpPr>
          <p:cNvPr id="20" name="Rectangle 19"/>
          <p:cNvSpPr/>
          <p:nvPr>
            <p:custDataLst>
              <p:tags r:id="rId12"/>
            </p:custDataLst>
          </p:nvPr>
        </p:nvSpPr>
        <p:spPr>
          <a:xfrm>
            <a:off x="179263" y="5590183"/>
            <a:ext cx="8785225" cy="71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400" b="1" i="1" dirty="0">
                <a:solidFill>
                  <a:srgbClr val="FFFF00"/>
                </a:solidFill>
              </a:rPr>
              <a:t>IMPORTANCE DE LA COORDINATION ET DE LA PLANIFICATION</a:t>
            </a:r>
          </a:p>
        </p:txBody>
      </p:sp>
      <p:pic>
        <p:nvPicPr>
          <p:cNvPr id="17" name="Image 10" descr="CRP-logo_PrintPetit.jpg"/>
          <p:cNvPicPr>
            <a:picLocks noChangeAspect="1"/>
          </p:cNvPicPr>
          <p:nvPr>
            <p:custDataLst>
              <p:tags r:id="rId1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custDataLst>
              <p:tags r:id="rId14"/>
            </p:custDataLst>
          </p:nvPr>
        </p:nvSpPr>
        <p:spPr>
          <a:xfrm>
            <a:off x="107950" y="332656"/>
            <a:ext cx="2015778" cy="1656184"/>
          </a:xfrm>
          <a:prstGeom prst="wedgeRectCallout">
            <a:avLst>
              <a:gd name="adj1" fmla="val 187009"/>
              <a:gd name="adj2" fmla="val 13859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A" b="1" dirty="0">
                <a:solidFill>
                  <a:prstClr val="black"/>
                </a:solidFill>
                <a:latin typeface="Arial" pitchFamily="34" charset="0"/>
                <a:cs typeface="Arial" pitchFamily="34" charset="0"/>
              </a:rPr>
              <a:t>Près de 60 infrastructures critiques affectées par </a:t>
            </a:r>
            <a:r>
              <a:rPr lang="fr-CA" b="1" dirty="0" smtClean="0">
                <a:solidFill>
                  <a:prstClr val="black"/>
                </a:solidFill>
                <a:latin typeface="Arial" pitchFamily="34" charset="0"/>
                <a:cs typeface="Arial" pitchFamily="34" charset="0"/>
              </a:rPr>
              <a:t>la panne électrique</a:t>
            </a:r>
            <a:endParaRPr lang="fr-CA" b="1" dirty="0">
              <a:solidFill>
                <a:prstClr val="black"/>
              </a:solidFill>
              <a:latin typeface="Arial" pitchFamily="34" charset="0"/>
              <a:cs typeface="Arial" pitchFamily="34" charset="0"/>
            </a:endParaRPr>
          </a:p>
        </p:txBody>
      </p:sp>
      <p:sp>
        <p:nvSpPr>
          <p:cNvPr id="21" name="Légende encadrée 1 20"/>
          <p:cNvSpPr/>
          <p:nvPr>
            <p:custDataLst>
              <p:tags r:id="rId15"/>
            </p:custDataLst>
          </p:nvPr>
        </p:nvSpPr>
        <p:spPr>
          <a:xfrm>
            <a:off x="2555776" y="2204864"/>
            <a:ext cx="5185122" cy="2945182"/>
          </a:xfrm>
          <a:prstGeom prst="borderCallout1">
            <a:avLst>
              <a:gd name="adj1" fmla="val 49512"/>
              <a:gd name="adj2" fmla="val 100584"/>
              <a:gd name="adj3" fmla="val 59601"/>
              <a:gd name="adj4" fmla="val 10041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b="1" i="1" dirty="0">
                <a:solidFill>
                  <a:srgbClr val="FFFF00"/>
                </a:solidFill>
                <a:latin typeface="Arial" pitchFamily="34" charset="0"/>
                <a:cs typeface="Arial" pitchFamily="34" charset="0"/>
              </a:rPr>
              <a:t>Augmentation de la zone d’impact</a:t>
            </a:r>
          </a:p>
          <a:p>
            <a:pPr algn="ctr">
              <a:defRPr/>
            </a:pPr>
            <a:endParaRPr lang="fr-CA" sz="2000" b="1" i="1" dirty="0">
              <a:solidFill>
                <a:srgbClr val="FFFF00"/>
              </a:solidFill>
              <a:latin typeface="Arial" pitchFamily="34" charset="0"/>
              <a:cs typeface="Arial" pitchFamily="34" charset="0"/>
            </a:endParaRPr>
          </a:p>
          <a:p>
            <a:pPr algn="ctr">
              <a:defRPr/>
            </a:pPr>
            <a:r>
              <a:rPr lang="fr-CA" sz="2000" b="1" i="1" dirty="0">
                <a:solidFill>
                  <a:srgbClr val="FFFF00"/>
                </a:solidFill>
                <a:latin typeface="Arial" pitchFamily="34" charset="0"/>
                <a:cs typeface="Arial" pitchFamily="34" charset="0"/>
              </a:rPr>
              <a:t>Multiplication des perturbations sur la population et les activités socioéconomiques</a:t>
            </a:r>
          </a:p>
          <a:p>
            <a:pPr algn="ctr">
              <a:defRPr/>
            </a:pPr>
            <a:endParaRPr lang="fr-CA" sz="2000" b="1" i="1" dirty="0">
              <a:solidFill>
                <a:srgbClr val="FFFF00"/>
              </a:solidFill>
              <a:latin typeface="Arial" pitchFamily="34" charset="0"/>
              <a:cs typeface="Arial" pitchFamily="34" charset="0"/>
            </a:endParaRPr>
          </a:p>
          <a:p>
            <a:pPr algn="ctr">
              <a:defRPr/>
            </a:pPr>
            <a:r>
              <a:rPr lang="fr-CA" sz="2000" b="1" i="1" dirty="0">
                <a:solidFill>
                  <a:srgbClr val="FFFF00"/>
                </a:solidFill>
                <a:latin typeface="Arial" pitchFamily="34" charset="0"/>
                <a:cs typeface="Arial" pitchFamily="34" charset="0"/>
              </a:rPr>
              <a:t>Développement de problématiques de sécurité civile accrues</a:t>
            </a:r>
          </a:p>
        </p:txBody>
      </p:sp>
    </p:spTree>
    <p:extLst>
      <p:ext uri="{BB962C8B-B14F-4D97-AF65-F5344CB8AC3E}">
        <p14:creationId xmlns:p14="http://schemas.microsoft.com/office/powerpoint/2010/main" val="3706606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 3" descr="Figure 6.JP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175" y="0"/>
            <a:ext cx="91408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e 27"/>
          <p:cNvGrpSpPr>
            <a:grpSpLocks/>
          </p:cNvGrpSpPr>
          <p:nvPr>
            <p:custDataLst>
              <p:tags r:id="rId2"/>
            </p:custDataLst>
          </p:nvPr>
        </p:nvGrpSpPr>
        <p:grpSpPr bwMode="auto">
          <a:xfrm>
            <a:off x="7416800" y="2925763"/>
            <a:ext cx="1692275" cy="3743325"/>
            <a:chOff x="7451725" y="1773239"/>
            <a:chExt cx="1692275" cy="3743994"/>
          </a:xfrm>
        </p:grpSpPr>
        <p:sp>
          <p:nvSpPr>
            <p:cNvPr id="29" name="Rectangle 28"/>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0" name="Ellipse 29"/>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62"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32" name="Ellipse 31"/>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3" name="Ellipse 32"/>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4" name="Ellipse 33"/>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66"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2067"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2068"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38" name="Rectangle 37"/>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70"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2071"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1" name="Rectangle 40"/>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2" name="Rectangle 41"/>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3" name="Rectangle 42"/>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75"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2076"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pic>
        <p:nvPicPr>
          <p:cNvPr id="48132" name="Picture 148" descr="effet domino"/>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403350" y="1392238"/>
            <a:ext cx="4413250" cy="23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6"/>
          <p:cNvSpPr>
            <a:spLocks/>
          </p:cNvSpPr>
          <p:nvPr>
            <p:custDataLst>
              <p:tags r:id="rId4"/>
            </p:custDataLst>
          </p:nvPr>
        </p:nvSpPr>
        <p:spPr bwMode="auto">
          <a:xfrm>
            <a:off x="179388" y="404813"/>
            <a:ext cx="2952750" cy="1008062"/>
          </a:xfrm>
          <a:prstGeom prst="borderCallout1">
            <a:avLst>
              <a:gd name="adj1" fmla="val 45894"/>
              <a:gd name="adj2" fmla="val 101104"/>
              <a:gd name="adj3" fmla="val 146703"/>
              <a:gd name="adj4" fmla="val 129080"/>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Comic Sans MS" pitchFamily="66" charset="0"/>
                <a:ea typeface="+mn-ea"/>
                <a:cs typeface="+mn-cs"/>
              </a:rPr>
              <a:t>Accepter</a:t>
            </a:r>
          </a:p>
          <a:p>
            <a:pPr algn="ctr" fontAlgn="auto">
              <a:spcBef>
                <a:spcPts val="0"/>
              </a:spcBef>
              <a:spcAft>
                <a:spcPts val="0"/>
              </a:spcAft>
              <a:defRPr/>
            </a:pPr>
            <a:endParaRPr lang="fr-CA" b="1" u="sng" kern="0" dirty="0">
              <a:solidFill>
                <a:srgbClr val="FFFF00"/>
              </a:solidFill>
              <a:latin typeface="Comic Sans MS" pitchFamily="66" charset="0"/>
              <a:ea typeface="+mn-ea"/>
              <a:cs typeface="+mn-cs"/>
            </a:endParaRPr>
          </a:p>
          <a:p>
            <a:pPr algn="ctr" fontAlgn="auto">
              <a:spcBef>
                <a:spcPts val="0"/>
              </a:spcBef>
              <a:spcAft>
                <a:spcPts val="0"/>
              </a:spcAft>
              <a:defRPr/>
            </a:pPr>
            <a:r>
              <a:rPr lang="fr-CA" kern="0" dirty="0">
                <a:solidFill>
                  <a:srgbClr val="FFFF00"/>
                </a:solidFill>
                <a:latin typeface="Arial" charset="0"/>
                <a:ea typeface="+mn-ea"/>
                <a:cs typeface="+mn-cs"/>
              </a:rPr>
              <a:t>Une certaine défaillance</a:t>
            </a:r>
            <a:endParaRPr lang="fr-CA" sz="1200" kern="0" dirty="0">
              <a:solidFill>
                <a:srgbClr val="FFFF00"/>
              </a:solidFill>
              <a:latin typeface="Arial" charset="0"/>
              <a:ea typeface="+mn-ea"/>
              <a:cs typeface="+mn-cs"/>
            </a:endParaRPr>
          </a:p>
        </p:txBody>
      </p:sp>
      <p:sp>
        <p:nvSpPr>
          <p:cNvPr id="49" name="AutoShape 26"/>
          <p:cNvSpPr>
            <a:spLocks/>
          </p:cNvSpPr>
          <p:nvPr>
            <p:custDataLst>
              <p:tags r:id="rId5"/>
            </p:custDataLst>
          </p:nvPr>
        </p:nvSpPr>
        <p:spPr bwMode="auto">
          <a:xfrm>
            <a:off x="5651500" y="692150"/>
            <a:ext cx="3240088" cy="1008063"/>
          </a:xfrm>
          <a:prstGeom prst="borderCallout1">
            <a:avLst>
              <a:gd name="adj1" fmla="val 47334"/>
              <a:gd name="adj2" fmla="val -560"/>
              <a:gd name="adj3" fmla="val 171385"/>
              <a:gd name="adj4" fmla="val -27316"/>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Comic Sans MS" pitchFamily="66" charset="0"/>
                <a:ea typeface="+mn-ea"/>
                <a:cs typeface="+mn-cs"/>
              </a:rPr>
              <a:t>Anticiper</a:t>
            </a:r>
          </a:p>
          <a:p>
            <a:pPr algn="ctr" fontAlgn="auto">
              <a:spcBef>
                <a:spcPts val="0"/>
              </a:spcBef>
              <a:spcAft>
                <a:spcPts val="0"/>
              </a:spcAft>
              <a:defRPr/>
            </a:pPr>
            <a:endParaRPr lang="fr-CA" b="1" u="sng" kern="0" dirty="0">
              <a:solidFill>
                <a:srgbClr val="FFFF00"/>
              </a:solidFill>
              <a:latin typeface="Comic Sans MS" pitchFamily="66" charset="0"/>
              <a:ea typeface="+mn-ea"/>
              <a:cs typeface="+mn-cs"/>
            </a:endParaRPr>
          </a:p>
          <a:p>
            <a:pPr algn="ctr" fontAlgn="auto">
              <a:spcBef>
                <a:spcPts val="0"/>
              </a:spcBef>
              <a:spcAft>
                <a:spcPts val="0"/>
              </a:spcAft>
              <a:defRPr/>
            </a:pPr>
            <a:r>
              <a:rPr lang="fr-CA" kern="0" dirty="0">
                <a:solidFill>
                  <a:srgbClr val="FFFF00"/>
                </a:solidFill>
                <a:latin typeface="Arial" charset="0"/>
                <a:ea typeface="+mn-ea"/>
                <a:cs typeface="+mn-cs"/>
              </a:rPr>
              <a:t>Les défaillances potentielles</a:t>
            </a:r>
            <a:endParaRPr lang="fr-CA" sz="1200" kern="0" dirty="0">
              <a:solidFill>
                <a:srgbClr val="FFFF00"/>
              </a:solidFill>
              <a:latin typeface="Arial" charset="0"/>
              <a:ea typeface="+mn-ea"/>
              <a:cs typeface="+mn-cs"/>
            </a:endParaRPr>
          </a:p>
        </p:txBody>
      </p:sp>
      <p:sp>
        <p:nvSpPr>
          <p:cNvPr id="27" name="Pensées 26"/>
          <p:cNvSpPr/>
          <p:nvPr>
            <p:custDataLst>
              <p:tags r:id="rId6"/>
            </p:custDataLst>
          </p:nvPr>
        </p:nvSpPr>
        <p:spPr>
          <a:xfrm>
            <a:off x="5292725" y="2349500"/>
            <a:ext cx="3743325" cy="2447925"/>
          </a:xfrm>
          <a:prstGeom prst="cloudCallout">
            <a:avLst>
              <a:gd name="adj1" fmla="val -59391"/>
              <a:gd name="adj2" fmla="val -2765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srgbClr val="4F81BD">
                    <a:lumMod val="75000"/>
                  </a:srgbClr>
                </a:solidFill>
                <a:effectLst>
                  <a:outerShdw blurRad="38100" dist="38100" dir="2700000" algn="tl">
                    <a:srgbClr val="000000">
                      <a:alpha val="43137"/>
                    </a:srgbClr>
                  </a:outerShdw>
                </a:effectLst>
                <a:latin typeface="Arial" pitchFamily="34" charset="0"/>
                <a:cs typeface="Arial" pitchFamily="34" charset="0"/>
              </a:rPr>
              <a:t>Les organisations ont-elles la capacité de répondre à cette situation ??</a:t>
            </a:r>
          </a:p>
          <a:p>
            <a:pPr algn="ctr">
              <a:defRPr/>
            </a:pPr>
            <a:endParaRPr lang="fr-CA" b="1" dirty="0">
              <a:solidFill>
                <a:srgbClr val="4F81BD">
                  <a:lumMod val="75000"/>
                </a:srgbClr>
              </a:solidFill>
              <a:effectLst>
                <a:outerShdw blurRad="38100" dist="38100" dir="2700000" algn="tl">
                  <a:srgbClr val="000000">
                    <a:alpha val="43137"/>
                  </a:srgbClr>
                </a:outerShdw>
              </a:effectLst>
            </a:endParaRPr>
          </a:p>
        </p:txBody>
      </p:sp>
      <p:sp>
        <p:nvSpPr>
          <p:cNvPr id="50" name="AutoShape 26"/>
          <p:cNvSpPr>
            <a:spLocks/>
          </p:cNvSpPr>
          <p:nvPr>
            <p:custDataLst>
              <p:tags r:id="rId7"/>
            </p:custDataLst>
          </p:nvPr>
        </p:nvSpPr>
        <p:spPr bwMode="auto">
          <a:xfrm>
            <a:off x="250825" y="3284538"/>
            <a:ext cx="2952750" cy="1296987"/>
          </a:xfrm>
          <a:prstGeom prst="borderCallout1">
            <a:avLst>
              <a:gd name="adj1" fmla="val -1257"/>
              <a:gd name="adj2" fmla="val 50017"/>
              <a:gd name="adj3" fmla="val -35513"/>
              <a:gd name="adj4" fmla="val 107080"/>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Comic Sans MS" pitchFamily="66" charset="0"/>
                <a:ea typeface="+mn-ea"/>
                <a:cs typeface="+mn-cs"/>
              </a:rPr>
              <a:t>Planifier</a:t>
            </a:r>
          </a:p>
          <a:p>
            <a:pPr algn="ctr" fontAlgn="auto">
              <a:spcBef>
                <a:spcPts val="0"/>
              </a:spcBef>
              <a:spcAft>
                <a:spcPts val="0"/>
              </a:spcAft>
              <a:defRPr/>
            </a:pPr>
            <a:endParaRPr lang="fr-CA" b="1" u="sng" kern="0" dirty="0">
              <a:solidFill>
                <a:srgbClr val="FFFF00"/>
              </a:solidFill>
              <a:latin typeface="Comic Sans MS" pitchFamily="66" charset="0"/>
              <a:ea typeface="+mn-ea"/>
              <a:cs typeface="+mn-cs"/>
            </a:endParaRPr>
          </a:p>
          <a:p>
            <a:pPr algn="ctr" fontAlgn="auto">
              <a:spcBef>
                <a:spcPts val="0"/>
              </a:spcBef>
              <a:spcAft>
                <a:spcPts val="0"/>
              </a:spcAft>
              <a:defRPr/>
            </a:pPr>
            <a:r>
              <a:rPr lang="fr-CA" kern="0" dirty="0">
                <a:solidFill>
                  <a:srgbClr val="FFFF00"/>
                </a:solidFill>
                <a:latin typeface="Arial" charset="0"/>
                <a:ea typeface="+mn-ea"/>
                <a:cs typeface="+mn-cs"/>
              </a:rPr>
              <a:t>Mesures d’atténuation</a:t>
            </a:r>
          </a:p>
          <a:p>
            <a:pPr algn="ctr" fontAlgn="auto">
              <a:spcBef>
                <a:spcPts val="0"/>
              </a:spcBef>
              <a:spcAft>
                <a:spcPts val="0"/>
              </a:spcAft>
              <a:defRPr/>
            </a:pPr>
            <a:r>
              <a:rPr lang="fr-CA" kern="0" dirty="0">
                <a:solidFill>
                  <a:srgbClr val="FFFF00"/>
                </a:solidFill>
                <a:latin typeface="Arial" charset="0"/>
                <a:ea typeface="+mn-ea"/>
                <a:cs typeface="+mn-cs"/>
              </a:rPr>
              <a:t>Mesures de protection</a:t>
            </a:r>
            <a:endParaRPr lang="fr-CA" sz="1200" kern="0" dirty="0">
              <a:solidFill>
                <a:srgbClr val="FFFF00"/>
              </a:solidFill>
              <a:latin typeface="Arial" charset="0"/>
              <a:ea typeface="+mn-ea"/>
              <a:cs typeface="+mn-cs"/>
            </a:endParaRPr>
          </a:p>
        </p:txBody>
      </p:sp>
      <p:sp>
        <p:nvSpPr>
          <p:cNvPr id="28" name="Pensées 27"/>
          <p:cNvSpPr/>
          <p:nvPr>
            <p:custDataLst>
              <p:tags r:id="rId8"/>
            </p:custDataLst>
          </p:nvPr>
        </p:nvSpPr>
        <p:spPr>
          <a:xfrm>
            <a:off x="1979613" y="4292600"/>
            <a:ext cx="3744912" cy="2232025"/>
          </a:xfrm>
          <a:prstGeom prst="cloudCallout">
            <a:avLst>
              <a:gd name="adj1" fmla="val -22761"/>
              <a:gd name="adj2" fmla="val -548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b="1" dirty="0">
                <a:solidFill>
                  <a:srgbClr val="4F81BD">
                    <a:lumMod val="75000"/>
                  </a:srgbClr>
                </a:solidFill>
                <a:effectLst>
                  <a:outerShdw blurRad="38100" dist="38100" dir="2700000" algn="tl">
                    <a:srgbClr val="000000">
                      <a:alpha val="43137"/>
                    </a:srgbClr>
                  </a:outerShdw>
                </a:effectLst>
                <a:latin typeface="Arial" pitchFamily="34" charset="0"/>
                <a:cs typeface="Arial" pitchFamily="34" charset="0"/>
              </a:rPr>
              <a:t>Les mesures de protection sont-elles cohérentes entre toutes les organisations ??</a:t>
            </a:r>
          </a:p>
          <a:p>
            <a:pPr algn="ctr">
              <a:defRPr/>
            </a:pPr>
            <a:endParaRPr lang="fr-CA" b="1" dirty="0">
              <a:solidFill>
                <a:srgbClr val="4F81BD">
                  <a:lumMod val="75000"/>
                </a:srgb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90752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1" descr="polytechnique_droite_rgb.pn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Image 2" descr="CRP-logo_PrintPetit.jp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3"/>
          <p:cNvSpPr>
            <a:spLocks noChangeArrowheads="1"/>
          </p:cNvSpPr>
          <p:nvPr>
            <p:custDataLst>
              <p:tags r:id="rId3"/>
            </p:custDataLst>
          </p:nvPr>
        </p:nvSpPr>
        <p:spPr bwMode="auto">
          <a:xfrm>
            <a:off x="1619250" y="315913"/>
            <a:ext cx="64817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2800" b="1" dirty="0">
                <a:latin typeface="Arial" pitchFamily="34" charset="0"/>
                <a:cs typeface="Arial" pitchFamily="34" charset="0"/>
              </a:rPr>
              <a:t>Interdépendance des systèmes essentiels : comment en tenir compte pour améliorer la résilience des établissements ?</a:t>
            </a:r>
          </a:p>
        </p:txBody>
      </p:sp>
      <p:sp>
        <p:nvSpPr>
          <p:cNvPr id="26629" name="ZoneTexte 4"/>
          <p:cNvSpPr txBox="1">
            <a:spLocks noChangeArrowheads="1"/>
          </p:cNvSpPr>
          <p:nvPr>
            <p:custDataLst>
              <p:tags r:id="rId4"/>
            </p:custDataLst>
          </p:nvPr>
        </p:nvSpPr>
        <p:spPr bwMode="auto">
          <a:xfrm>
            <a:off x="1401956" y="2276872"/>
            <a:ext cx="691356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fr-CA" sz="2000" dirty="0">
                <a:latin typeface="Arial" pitchFamily="34" charset="0"/>
                <a:cs typeface="Arial" pitchFamily="34" charset="0"/>
              </a:rPr>
              <a:t>Survol du contexte de recherche</a:t>
            </a:r>
          </a:p>
          <a:p>
            <a:pPr algn="ctr" eaLnBrk="1" hangingPunct="1"/>
            <a:endParaRPr lang="fr-CA" sz="2000" dirty="0">
              <a:latin typeface="Arial" pitchFamily="34" charset="0"/>
              <a:cs typeface="Arial" pitchFamily="34" charset="0"/>
            </a:endParaRPr>
          </a:p>
          <a:p>
            <a:pPr algn="ctr" eaLnBrk="1" hangingPunct="1"/>
            <a:r>
              <a:rPr lang="fr-CA" sz="2000" dirty="0" smtClean="0">
                <a:latin typeface="Arial" pitchFamily="34" charset="0"/>
                <a:cs typeface="Arial" pitchFamily="34" charset="0"/>
              </a:rPr>
              <a:t>Qu’est-ce </a:t>
            </a:r>
            <a:r>
              <a:rPr lang="fr-CA" sz="2000" dirty="0">
                <a:latin typeface="Arial" pitchFamily="34" charset="0"/>
                <a:cs typeface="Arial" pitchFamily="34" charset="0"/>
              </a:rPr>
              <a:t>que les systèmes essentiels ?</a:t>
            </a:r>
          </a:p>
          <a:p>
            <a:pPr algn="ctr" eaLnBrk="1" hangingPunct="1"/>
            <a:endParaRPr lang="fr-CA" sz="2000" dirty="0">
              <a:latin typeface="Arial" pitchFamily="34" charset="0"/>
              <a:cs typeface="Arial" pitchFamily="34" charset="0"/>
            </a:endParaRPr>
          </a:p>
          <a:p>
            <a:pPr algn="ctr" eaLnBrk="1" hangingPunct="1"/>
            <a:r>
              <a:rPr lang="fr-CA" sz="2000" dirty="0">
                <a:latin typeface="Arial" pitchFamily="34" charset="0"/>
                <a:cs typeface="Arial" pitchFamily="34" charset="0"/>
              </a:rPr>
              <a:t>La protection des systèmes essentiels interdépendants</a:t>
            </a:r>
          </a:p>
          <a:p>
            <a:pPr algn="ctr" eaLnBrk="1" hangingPunct="1"/>
            <a:endParaRPr lang="fr-CA" sz="2000" dirty="0">
              <a:latin typeface="Arial" pitchFamily="34" charset="0"/>
              <a:cs typeface="Arial" pitchFamily="34" charset="0"/>
            </a:endParaRPr>
          </a:p>
          <a:p>
            <a:pPr algn="ctr" eaLnBrk="1" hangingPunct="1"/>
            <a:r>
              <a:rPr lang="fr-CA" sz="2000" dirty="0">
                <a:latin typeface="Arial" pitchFamily="34" charset="0"/>
                <a:cs typeface="Arial" pitchFamily="34" charset="0"/>
              </a:rPr>
              <a:t>La résilience : Concepts et application</a:t>
            </a:r>
          </a:p>
          <a:p>
            <a:pPr algn="ctr" eaLnBrk="1" hangingPunct="1"/>
            <a:endParaRPr lang="fr-CA" sz="2000" dirty="0">
              <a:latin typeface="Arial" pitchFamily="34" charset="0"/>
              <a:cs typeface="Arial" pitchFamily="34" charset="0"/>
            </a:endParaRPr>
          </a:p>
          <a:p>
            <a:pPr algn="ctr" eaLnBrk="1" hangingPunct="1"/>
            <a:r>
              <a:rPr lang="fr-CA" sz="2000" dirty="0">
                <a:latin typeface="Arial" pitchFamily="34" charset="0"/>
                <a:cs typeface="Arial" pitchFamily="34" charset="0"/>
              </a:rPr>
              <a:t>Application et adaptation aux </a:t>
            </a:r>
            <a:r>
              <a:rPr lang="fr-CA" sz="2000" dirty="0" smtClean="0">
                <a:latin typeface="Arial" pitchFamily="34" charset="0"/>
                <a:cs typeface="Arial" pitchFamily="34" charset="0"/>
              </a:rPr>
              <a:t>systèmes </a:t>
            </a:r>
            <a:r>
              <a:rPr lang="fr-FR" sz="2000" dirty="0" smtClean="0">
                <a:latin typeface="Arial" pitchFamily="34" charset="0"/>
                <a:cs typeface="Arial" pitchFamily="34" charset="0"/>
              </a:rPr>
              <a:t>« Santé »</a:t>
            </a:r>
            <a:endParaRPr lang="fr-CA"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Image 3" descr="Figure 6.JPG"/>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175" y="0"/>
            <a:ext cx="91408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e 27"/>
          <p:cNvGrpSpPr>
            <a:grpSpLocks/>
          </p:cNvGrpSpPr>
          <p:nvPr>
            <p:custDataLst>
              <p:tags r:id="rId2"/>
            </p:custDataLst>
          </p:nvPr>
        </p:nvGrpSpPr>
        <p:grpSpPr bwMode="auto">
          <a:xfrm>
            <a:off x="7416800" y="2925763"/>
            <a:ext cx="1692275" cy="3743325"/>
            <a:chOff x="7451725" y="1773239"/>
            <a:chExt cx="1692275" cy="3743994"/>
          </a:xfrm>
        </p:grpSpPr>
        <p:sp>
          <p:nvSpPr>
            <p:cNvPr id="29" name="Rectangle 28"/>
            <p:cNvSpPr/>
            <p:nvPr/>
          </p:nvSpPr>
          <p:spPr>
            <a:xfrm>
              <a:off x="7451725" y="1773239"/>
              <a:ext cx="1584325" cy="37439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0" name="Ellipse 29"/>
            <p:cNvSpPr/>
            <p:nvPr/>
          </p:nvSpPr>
          <p:spPr>
            <a:xfrm>
              <a:off x="7524750" y="1989178"/>
              <a:ext cx="142875" cy="144488"/>
            </a:xfrm>
            <a:prstGeom prst="ellipse">
              <a:avLst/>
            </a:prstGeom>
            <a:solidFill>
              <a:srgbClr val="2EFA12"/>
            </a:solidFill>
            <a:ln>
              <a:solidFill>
                <a:srgbClr val="2EFA1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62" name="ZoneTexte 17"/>
            <p:cNvSpPr txBox="1">
              <a:spLocks noChangeArrowheads="1"/>
            </p:cNvSpPr>
            <p:nvPr/>
          </p:nvSpPr>
          <p:spPr bwMode="auto">
            <a:xfrm>
              <a:off x="7667625" y="1866918"/>
              <a:ext cx="1296988"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Normal</a:t>
              </a:r>
            </a:p>
            <a:p>
              <a:pPr>
                <a:defRPr/>
              </a:pPr>
              <a:endParaRPr lang="fr-CA" sz="1000">
                <a:solidFill>
                  <a:prstClr val="black"/>
                </a:solidFill>
                <a:latin typeface="Arial" charset="0"/>
                <a:ea typeface="+mn-ea"/>
                <a:cs typeface="+mn-cs"/>
              </a:endParaRPr>
            </a:p>
          </p:txBody>
        </p:sp>
        <p:sp>
          <p:nvSpPr>
            <p:cNvPr id="32" name="Ellipse 31"/>
            <p:cNvSpPr/>
            <p:nvPr/>
          </p:nvSpPr>
          <p:spPr>
            <a:xfrm>
              <a:off x="7524750" y="2421055"/>
              <a:ext cx="142875" cy="144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3" name="Ellipse 32"/>
            <p:cNvSpPr/>
            <p:nvPr/>
          </p:nvSpPr>
          <p:spPr>
            <a:xfrm>
              <a:off x="7524750" y="2852932"/>
              <a:ext cx="142875" cy="144488"/>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34" name="Ellipse 33"/>
            <p:cNvSpPr/>
            <p:nvPr/>
          </p:nvSpPr>
          <p:spPr>
            <a:xfrm>
              <a:off x="7524750" y="3284809"/>
              <a:ext cx="142875" cy="1444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66" name="ZoneTexte 21"/>
            <p:cNvSpPr txBox="1">
              <a:spLocks noChangeArrowheads="1"/>
            </p:cNvSpPr>
            <p:nvPr/>
          </p:nvSpPr>
          <p:spPr bwMode="auto">
            <a:xfrm>
              <a:off x="7667625" y="2298795"/>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non-critique </a:t>
              </a:r>
            </a:p>
            <a:p>
              <a:pPr>
                <a:defRPr/>
              </a:pPr>
              <a:endParaRPr lang="fr-CA" sz="1000">
                <a:solidFill>
                  <a:prstClr val="black"/>
                </a:solidFill>
                <a:latin typeface="Arial" charset="0"/>
                <a:ea typeface="+mn-ea"/>
                <a:cs typeface="+mn-cs"/>
              </a:endParaRPr>
            </a:p>
          </p:txBody>
        </p:sp>
        <p:sp>
          <p:nvSpPr>
            <p:cNvPr id="2067" name="ZoneTexte 22"/>
            <p:cNvSpPr txBox="1">
              <a:spLocks noChangeArrowheads="1"/>
            </p:cNvSpPr>
            <p:nvPr/>
          </p:nvSpPr>
          <p:spPr bwMode="auto">
            <a:xfrm>
              <a:off x="7667625" y="2781481"/>
              <a:ext cx="1476375" cy="554137"/>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Fonctionnement dégradé critique</a:t>
              </a:r>
            </a:p>
            <a:p>
              <a:pPr>
                <a:defRPr/>
              </a:pPr>
              <a:endParaRPr lang="fr-CA" sz="1000">
                <a:solidFill>
                  <a:prstClr val="black"/>
                </a:solidFill>
                <a:latin typeface="Arial" charset="0"/>
                <a:ea typeface="+mn-ea"/>
                <a:cs typeface="+mn-cs"/>
              </a:endParaRPr>
            </a:p>
          </p:txBody>
        </p:sp>
        <p:sp>
          <p:nvSpPr>
            <p:cNvPr id="2068" name="ZoneTexte 23"/>
            <p:cNvSpPr txBox="1">
              <a:spLocks noChangeArrowheads="1"/>
            </p:cNvSpPr>
            <p:nvPr/>
          </p:nvSpPr>
          <p:spPr bwMode="auto">
            <a:xfrm>
              <a:off x="7667625" y="3245114"/>
              <a:ext cx="1081088" cy="400121"/>
            </a:xfrm>
            <a:prstGeom prst="rect">
              <a:avLst/>
            </a:prstGeom>
            <a:noFill/>
            <a:ln w="9525">
              <a:noFill/>
              <a:miter lim="800000"/>
              <a:headEnd/>
              <a:tailEnd/>
            </a:ln>
          </p:spPr>
          <p:txBody>
            <a:bodyPr>
              <a:spAutoFit/>
            </a:bodyPr>
            <a:lstStyle/>
            <a:p>
              <a:pPr>
                <a:defRPr/>
              </a:pPr>
              <a:r>
                <a:rPr lang="fr-CA" sz="1000" dirty="0" smtClean="0">
                  <a:solidFill>
                    <a:prstClr val="black"/>
                  </a:solidFill>
                  <a:latin typeface="Arial" charset="0"/>
                  <a:ea typeface="+mn-ea"/>
                  <a:cs typeface="+mn-cs"/>
                </a:rPr>
                <a:t>Hors-service</a:t>
              </a:r>
              <a:endParaRPr lang="fr-CA" sz="1000" dirty="0">
                <a:solidFill>
                  <a:prstClr val="black"/>
                </a:solidFill>
                <a:latin typeface="Arial" charset="0"/>
                <a:ea typeface="+mn-ea"/>
                <a:cs typeface="+mn-cs"/>
              </a:endParaRPr>
            </a:p>
            <a:p>
              <a:pPr>
                <a:defRPr/>
              </a:pPr>
              <a:endParaRPr lang="fr-CA" sz="1000" dirty="0">
                <a:solidFill>
                  <a:prstClr val="black"/>
                </a:solidFill>
                <a:latin typeface="Arial" charset="0"/>
                <a:ea typeface="+mn-ea"/>
                <a:cs typeface="+mn-cs"/>
              </a:endParaRPr>
            </a:p>
          </p:txBody>
        </p:sp>
        <p:sp>
          <p:nvSpPr>
            <p:cNvPr id="38" name="Rectangle 37"/>
            <p:cNvSpPr/>
            <p:nvPr/>
          </p:nvSpPr>
          <p:spPr>
            <a:xfrm>
              <a:off x="7524750" y="3716686"/>
              <a:ext cx="215900" cy="217526"/>
            </a:xfrm>
            <a:prstGeom prst="rect">
              <a:avLst/>
            </a:prstGeom>
            <a:solidFill>
              <a:srgbClr val="0070C0"/>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70" name="ZoneTexte 25"/>
            <p:cNvSpPr txBox="1">
              <a:spLocks noChangeArrowheads="1"/>
            </p:cNvSpPr>
            <p:nvPr/>
          </p:nvSpPr>
          <p:spPr bwMode="auto">
            <a:xfrm>
              <a:off x="7667625" y="3716686"/>
              <a:ext cx="1081088"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d’eau</a:t>
              </a:r>
            </a:p>
            <a:p>
              <a:pPr>
                <a:defRPr/>
              </a:pPr>
              <a:endParaRPr lang="fr-CA" sz="1000">
                <a:solidFill>
                  <a:prstClr val="black"/>
                </a:solidFill>
                <a:latin typeface="Arial" charset="0"/>
                <a:ea typeface="+mn-ea"/>
                <a:cs typeface="+mn-cs"/>
              </a:endParaRPr>
            </a:p>
          </p:txBody>
        </p:sp>
        <p:sp>
          <p:nvSpPr>
            <p:cNvPr id="2071" name="ZoneTexte 26"/>
            <p:cNvSpPr txBox="1">
              <a:spLocks noChangeArrowheads="1"/>
            </p:cNvSpPr>
            <p:nvPr/>
          </p:nvSpPr>
          <p:spPr bwMode="auto">
            <a:xfrm>
              <a:off x="7667625" y="4150151"/>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télécoms</a:t>
              </a:r>
            </a:p>
            <a:p>
              <a:pPr>
                <a:defRPr/>
              </a:pPr>
              <a:endParaRPr lang="fr-CA" sz="1000">
                <a:solidFill>
                  <a:prstClr val="black"/>
                </a:solidFill>
                <a:latin typeface="Arial" charset="0"/>
                <a:ea typeface="+mn-ea"/>
                <a:cs typeface="+mn-cs"/>
              </a:endParaRPr>
            </a:p>
          </p:txBody>
        </p:sp>
        <p:sp>
          <p:nvSpPr>
            <p:cNvPr id="41" name="Rectangle 40"/>
            <p:cNvSpPr/>
            <p:nvPr/>
          </p:nvSpPr>
          <p:spPr>
            <a:xfrm>
              <a:off x="7524750" y="4150151"/>
              <a:ext cx="215900" cy="215939"/>
            </a:xfrm>
            <a:prstGeom prst="rect">
              <a:avLst/>
            </a:prstGeom>
            <a:solidFill>
              <a:schemeClr val="accent4">
                <a:lumMod val="75000"/>
              </a:schemeClr>
            </a:solidFill>
            <a:ln w="127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2" name="Rectangle 41"/>
            <p:cNvSpPr/>
            <p:nvPr/>
          </p:nvSpPr>
          <p:spPr>
            <a:xfrm>
              <a:off x="7524750" y="4582028"/>
              <a:ext cx="215900" cy="215939"/>
            </a:xfrm>
            <a:prstGeom prst="rect">
              <a:avLst/>
            </a:prstGeom>
            <a:solidFill>
              <a:schemeClr val="accent5">
                <a:lumMod val="75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43" name="Rectangle 42"/>
            <p:cNvSpPr/>
            <p:nvPr/>
          </p:nvSpPr>
          <p:spPr>
            <a:xfrm>
              <a:off x="7524750" y="5013905"/>
              <a:ext cx="215900" cy="215939"/>
            </a:xfrm>
            <a:prstGeom prst="rect">
              <a:avLst/>
            </a:prstGeom>
            <a:solidFill>
              <a:schemeClr val="accent2">
                <a:lumMod val="40000"/>
                <a:lumOff val="6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2075" name="ZoneTexte 30"/>
            <p:cNvSpPr txBox="1">
              <a:spLocks noChangeArrowheads="1"/>
            </p:cNvSpPr>
            <p:nvPr/>
          </p:nvSpPr>
          <p:spPr bwMode="auto">
            <a:xfrm>
              <a:off x="7667625" y="4582028"/>
              <a:ext cx="136842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d’électricité</a:t>
              </a:r>
            </a:p>
            <a:p>
              <a:pPr>
                <a:defRPr/>
              </a:pPr>
              <a:endParaRPr lang="fr-CA" sz="1000">
                <a:solidFill>
                  <a:prstClr val="black"/>
                </a:solidFill>
                <a:latin typeface="Arial" charset="0"/>
                <a:ea typeface="+mn-ea"/>
                <a:cs typeface="+mn-cs"/>
              </a:endParaRPr>
            </a:p>
          </p:txBody>
        </p:sp>
        <p:sp>
          <p:nvSpPr>
            <p:cNvPr id="2076" name="ZoneTexte 31"/>
            <p:cNvSpPr txBox="1">
              <a:spLocks noChangeArrowheads="1"/>
            </p:cNvSpPr>
            <p:nvPr/>
          </p:nvSpPr>
          <p:spPr bwMode="auto">
            <a:xfrm>
              <a:off x="7667625" y="5013905"/>
              <a:ext cx="1476375" cy="400121"/>
            </a:xfrm>
            <a:prstGeom prst="rect">
              <a:avLst/>
            </a:prstGeom>
            <a:noFill/>
            <a:ln w="9525">
              <a:noFill/>
              <a:miter lim="800000"/>
              <a:headEnd/>
              <a:tailEnd/>
            </a:ln>
          </p:spPr>
          <p:txBody>
            <a:bodyPr>
              <a:spAutoFit/>
            </a:bodyPr>
            <a:lstStyle/>
            <a:p>
              <a:pPr>
                <a:defRPr/>
              </a:pPr>
              <a:r>
                <a:rPr lang="fr-CA" sz="1000">
                  <a:solidFill>
                    <a:prstClr val="black"/>
                  </a:solidFill>
                  <a:latin typeface="Arial" charset="0"/>
                  <a:ea typeface="+mn-ea"/>
                  <a:cs typeface="+mn-cs"/>
                </a:rPr>
                <a:t> Panne de gaz naturel</a:t>
              </a:r>
            </a:p>
            <a:p>
              <a:pPr>
                <a:defRPr/>
              </a:pPr>
              <a:endParaRPr lang="fr-CA" sz="1000">
                <a:solidFill>
                  <a:prstClr val="black"/>
                </a:solidFill>
                <a:latin typeface="Arial" charset="0"/>
                <a:ea typeface="+mn-ea"/>
                <a:cs typeface="+mn-cs"/>
              </a:endParaRPr>
            </a:p>
          </p:txBody>
        </p:sp>
      </p:grpSp>
      <p:pic>
        <p:nvPicPr>
          <p:cNvPr id="49156" name="Image 25" descr="courbe effet domino.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195513" y="1773238"/>
            <a:ext cx="36480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utoShape 26"/>
          <p:cNvSpPr>
            <a:spLocks/>
          </p:cNvSpPr>
          <p:nvPr>
            <p:custDataLst>
              <p:tags r:id="rId4"/>
            </p:custDataLst>
          </p:nvPr>
        </p:nvSpPr>
        <p:spPr bwMode="auto">
          <a:xfrm>
            <a:off x="250825" y="3284538"/>
            <a:ext cx="2952750" cy="1296987"/>
          </a:xfrm>
          <a:prstGeom prst="borderCallout1">
            <a:avLst>
              <a:gd name="adj1" fmla="val -1257"/>
              <a:gd name="adj2" fmla="val 50017"/>
              <a:gd name="adj3" fmla="val -35513"/>
              <a:gd name="adj4" fmla="val 107080"/>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Arial" pitchFamily="34" charset="0"/>
                <a:ea typeface="+mn-ea"/>
                <a:cs typeface="Arial" pitchFamily="34" charset="0"/>
              </a:rPr>
              <a:t>Planifier</a:t>
            </a:r>
          </a:p>
          <a:p>
            <a:pPr algn="ctr" fontAlgn="auto">
              <a:spcBef>
                <a:spcPts val="0"/>
              </a:spcBef>
              <a:spcAft>
                <a:spcPts val="0"/>
              </a:spcAft>
              <a:defRPr/>
            </a:pPr>
            <a:endParaRPr lang="fr-CA" b="1" u="sng" kern="0" dirty="0">
              <a:solidFill>
                <a:srgbClr val="FFFF00"/>
              </a:solidFill>
              <a:latin typeface="Arial" pitchFamily="34" charset="0"/>
              <a:ea typeface="+mn-ea"/>
              <a:cs typeface="Arial" pitchFamily="34" charset="0"/>
            </a:endParaRPr>
          </a:p>
          <a:p>
            <a:pPr algn="ctr" fontAlgn="auto">
              <a:spcBef>
                <a:spcPts val="0"/>
              </a:spcBef>
              <a:spcAft>
                <a:spcPts val="0"/>
              </a:spcAft>
              <a:defRPr/>
            </a:pPr>
            <a:r>
              <a:rPr lang="fr-CA" kern="0" dirty="0">
                <a:solidFill>
                  <a:srgbClr val="FFFF00"/>
                </a:solidFill>
                <a:latin typeface="Arial" pitchFamily="34" charset="0"/>
                <a:ea typeface="+mn-ea"/>
                <a:cs typeface="Arial" pitchFamily="34" charset="0"/>
              </a:rPr>
              <a:t>Mesures d’atténuation</a:t>
            </a:r>
          </a:p>
          <a:p>
            <a:pPr algn="ctr" fontAlgn="auto">
              <a:spcBef>
                <a:spcPts val="0"/>
              </a:spcBef>
              <a:spcAft>
                <a:spcPts val="0"/>
              </a:spcAft>
              <a:defRPr/>
            </a:pPr>
            <a:r>
              <a:rPr lang="fr-CA" kern="0" dirty="0">
                <a:solidFill>
                  <a:srgbClr val="FFFF00"/>
                </a:solidFill>
                <a:latin typeface="Arial" pitchFamily="34" charset="0"/>
                <a:ea typeface="+mn-ea"/>
                <a:cs typeface="Arial" pitchFamily="34" charset="0"/>
              </a:rPr>
              <a:t>Mesures de protection</a:t>
            </a:r>
            <a:endParaRPr lang="fr-CA" sz="1200" kern="0" dirty="0">
              <a:solidFill>
                <a:srgbClr val="FFFF00"/>
              </a:solidFill>
              <a:latin typeface="Arial" pitchFamily="34" charset="0"/>
              <a:ea typeface="+mn-ea"/>
              <a:cs typeface="Arial" pitchFamily="34" charset="0"/>
            </a:endParaRPr>
          </a:p>
        </p:txBody>
      </p:sp>
      <p:sp>
        <p:nvSpPr>
          <p:cNvPr id="48" name="AutoShape 26"/>
          <p:cNvSpPr>
            <a:spLocks/>
          </p:cNvSpPr>
          <p:nvPr>
            <p:custDataLst>
              <p:tags r:id="rId5"/>
            </p:custDataLst>
          </p:nvPr>
        </p:nvSpPr>
        <p:spPr bwMode="auto">
          <a:xfrm>
            <a:off x="179388" y="404813"/>
            <a:ext cx="2952750" cy="1008062"/>
          </a:xfrm>
          <a:prstGeom prst="borderCallout1">
            <a:avLst>
              <a:gd name="adj1" fmla="val 45894"/>
              <a:gd name="adj2" fmla="val 101104"/>
              <a:gd name="adj3" fmla="val 146703"/>
              <a:gd name="adj4" fmla="val 129080"/>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Arial" pitchFamily="34" charset="0"/>
                <a:ea typeface="+mn-ea"/>
                <a:cs typeface="Arial" pitchFamily="34" charset="0"/>
              </a:rPr>
              <a:t>Accepter</a:t>
            </a:r>
          </a:p>
          <a:p>
            <a:pPr algn="ctr" fontAlgn="auto">
              <a:spcBef>
                <a:spcPts val="0"/>
              </a:spcBef>
              <a:spcAft>
                <a:spcPts val="0"/>
              </a:spcAft>
              <a:defRPr/>
            </a:pPr>
            <a:endParaRPr lang="fr-CA" b="1" u="sng" kern="0" dirty="0">
              <a:solidFill>
                <a:srgbClr val="FFFF00"/>
              </a:solidFill>
              <a:latin typeface="Arial" pitchFamily="34" charset="0"/>
              <a:ea typeface="+mn-ea"/>
              <a:cs typeface="Arial" pitchFamily="34" charset="0"/>
            </a:endParaRPr>
          </a:p>
          <a:p>
            <a:pPr algn="ctr" fontAlgn="auto">
              <a:spcBef>
                <a:spcPts val="0"/>
              </a:spcBef>
              <a:spcAft>
                <a:spcPts val="0"/>
              </a:spcAft>
              <a:defRPr/>
            </a:pPr>
            <a:r>
              <a:rPr lang="fr-CA" kern="0" dirty="0">
                <a:solidFill>
                  <a:srgbClr val="FFFF00"/>
                </a:solidFill>
                <a:latin typeface="Arial" pitchFamily="34" charset="0"/>
                <a:ea typeface="+mn-ea"/>
                <a:cs typeface="Arial" pitchFamily="34" charset="0"/>
              </a:rPr>
              <a:t>Une certaine défaillance</a:t>
            </a:r>
            <a:endParaRPr lang="fr-CA" sz="1200" kern="0" dirty="0">
              <a:solidFill>
                <a:srgbClr val="FFFF00"/>
              </a:solidFill>
              <a:latin typeface="Arial" pitchFamily="34" charset="0"/>
              <a:ea typeface="+mn-ea"/>
              <a:cs typeface="Arial" pitchFamily="34" charset="0"/>
            </a:endParaRPr>
          </a:p>
        </p:txBody>
      </p:sp>
      <p:sp>
        <p:nvSpPr>
          <p:cNvPr id="49" name="AutoShape 26"/>
          <p:cNvSpPr>
            <a:spLocks/>
          </p:cNvSpPr>
          <p:nvPr>
            <p:custDataLst>
              <p:tags r:id="rId6"/>
            </p:custDataLst>
          </p:nvPr>
        </p:nvSpPr>
        <p:spPr bwMode="auto">
          <a:xfrm>
            <a:off x="5651500" y="692150"/>
            <a:ext cx="3240088" cy="1008063"/>
          </a:xfrm>
          <a:prstGeom prst="borderCallout1">
            <a:avLst>
              <a:gd name="adj1" fmla="val 47334"/>
              <a:gd name="adj2" fmla="val -560"/>
              <a:gd name="adj3" fmla="val 171385"/>
              <a:gd name="adj4" fmla="val -27316"/>
            </a:avLst>
          </a:prstGeom>
          <a:solidFill>
            <a:srgbClr val="333399"/>
          </a:solidFill>
          <a:ln w="53975">
            <a:solidFill>
              <a:srgbClr val="333399"/>
            </a:solidFill>
            <a:miter lim="800000"/>
            <a:headEnd/>
            <a:tailEnd/>
          </a:ln>
        </p:spPr>
        <p:txBody>
          <a:bodyPr/>
          <a:lstStyle/>
          <a:p>
            <a:pPr algn="ctr" fontAlgn="auto">
              <a:spcBef>
                <a:spcPts val="0"/>
              </a:spcBef>
              <a:spcAft>
                <a:spcPts val="0"/>
              </a:spcAft>
              <a:defRPr/>
            </a:pPr>
            <a:r>
              <a:rPr lang="fr-CA" b="1" u="sng" kern="0" dirty="0">
                <a:solidFill>
                  <a:srgbClr val="FFFF00"/>
                </a:solidFill>
                <a:latin typeface="Arial" pitchFamily="34" charset="0"/>
                <a:ea typeface="+mn-ea"/>
                <a:cs typeface="Arial" pitchFamily="34" charset="0"/>
              </a:rPr>
              <a:t>Anticiper</a:t>
            </a:r>
          </a:p>
          <a:p>
            <a:pPr algn="ctr" fontAlgn="auto">
              <a:spcBef>
                <a:spcPts val="0"/>
              </a:spcBef>
              <a:spcAft>
                <a:spcPts val="0"/>
              </a:spcAft>
              <a:defRPr/>
            </a:pPr>
            <a:endParaRPr lang="fr-CA" b="1" u="sng" kern="0" dirty="0">
              <a:solidFill>
                <a:srgbClr val="FFFF00"/>
              </a:solidFill>
              <a:latin typeface="Arial" pitchFamily="34" charset="0"/>
              <a:ea typeface="+mn-ea"/>
              <a:cs typeface="Arial" pitchFamily="34" charset="0"/>
            </a:endParaRPr>
          </a:p>
          <a:p>
            <a:pPr algn="ctr" fontAlgn="auto">
              <a:spcBef>
                <a:spcPts val="0"/>
              </a:spcBef>
              <a:spcAft>
                <a:spcPts val="0"/>
              </a:spcAft>
              <a:defRPr/>
            </a:pPr>
            <a:r>
              <a:rPr lang="fr-CA" kern="0" dirty="0">
                <a:solidFill>
                  <a:srgbClr val="FFFF00"/>
                </a:solidFill>
                <a:latin typeface="Arial" pitchFamily="34" charset="0"/>
                <a:ea typeface="+mn-ea"/>
                <a:cs typeface="Arial" pitchFamily="34" charset="0"/>
              </a:rPr>
              <a:t>Les défaillances potentielles</a:t>
            </a:r>
            <a:endParaRPr lang="fr-CA" sz="1200" kern="0" dirty="0">
              <a:solidFill>
                <a:srgbClr val="FFFF00"/>
              </a:solidFill>
              <a:latin typeface="Arial" pitchFamily="34" charset="0"/>
              <a:ea typeface="+mn-ea"/>
              <a:cs typeface="Arial" pitchFamily="34" charset="0"/>
            </a:endParaRPr>
          </a:p>
        </p:txBody>
      </p:sp>
      <p:sp>
        <p:nvSpPr>
          <p:cNvPr id="27" name="Rectangle à coins arrondis 26"/>
          <p:cNvSpPr/>
          <p:nvPr>
            <p:custDataLst>
              <p:tags r:id="rId7"/>
            </p:custDataLst>
          </p:nvPr>
        </p:nvSpPr>
        <p:spPr>
          <a:xfrm>
            <a:off x="323851" y="4797425"/>
            <a:ext cx="6336381" cy="1727200"/>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400" b="1" dirty="0">
                <a:solidFill>
                  <a:srgbClr val="000000"/>
                </a:solidFill>
                <a:latin typeface="Arial" pitchFamily="34" charset="0"/>
                <a:cs typeface="Arial" pitchFamily="34" charset="0"/>
              </a:rPr>
              <a:t>RÉSILIENCE</a:t>
            </a:r>
          </a:p>
          <a:p>
            <a:pPr algn="ctr">
              <a:defRPr/>
            </a:pPr>
            <a:r>
              <a:rPr lang="fr-CA" sz="2400" b="1" dirty="0">
                <a:solidFill>
                  <a:srgbClr val="000000"/>
                </a:solidFill>
                <a:latin typeface="Arial" pitchFamily="34" charset="0"/>
                <a:cs typeface="Arial" pitchFamily="34" charset="0"/>
              </a:rPr>
              <a:t>Aptitude d’un système à maintenir ou </a:t>
            </a:r>
            <a:endParaRPr lang="fr-CA" sz="2400" b="1" dirty="0" smtClean="0">
              <a:solidFill>
                <a:srgbClr val="000000"/>
              </a:solidFill>
              <a:latin typeface="Arial" pitchFamily="34" charset="0"/>
              <a:cs typeface="Arial" pitchFamily="34" charset="0"/>
            </a:endParaRPr>
          </a:p>
          <a:p>
            <a:pPr algn="ctr">
              <a:defRPr/>
            </a:pPr>
            <a:r>
              <a:rPr lang="fr-CA" sz="2400" b="1" dirty="0" smtClean="0">
                <a:solidFill>
                  <a:srgbClr val="000000"/>
                </a:solidFill>
                <a:latin typeface="Arial" pitchFamily="34" charset="0"/>
                <a:cs typeface="Arial" pitchFamily="34" charset="0"/>
              </a:rPr>
              <a:t>à </a:t>
            </a:r>
            <a:r>
              <a:rPr lang="fr-CA" sz="2400" b="1" dirty="0">
                <a:solidFill>
                  <a:srgbClr val="000000"/>
                </a:solidFill>
                <a:latin typeface="Arial" pitchFamily="34" charset="0"/>
                <a:cs typeface="Arial" pitchFamily="34" charset="0"/>
              </a:rPr>
              <a:t>rétablir un niveau de fonctionnement acceptable malgré des perturbations</a:t>
            </a:r>
          </a:p>
        </p:txBody>
      </p:sp>
    </p:spTree>
    <p:extLst>
      <p:ext uri="{BB962C8B-B14F-4D97-AF65-F5344CB8AC3E}">
        <p14:creationId xmlns:p14="http://schemas.microsoft.com/office/powerpoint/2010/main" val="744991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age 17" descr="résilience 01.pn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11413" y="2465388"/>
            <a:ext cx="4413250" cy="434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age 21" descr="polytechnique_droite_rgb.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Image 22" descr="CRP-logo_PrintPetit.jpg"/>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2"/>
          <p:cNvSpPr txBox="1">
            <a:spLocks noChangeArrowheads="1"/>
          </p:cNvSpPr>
          <p:nvPr>
            <p:custDataLst>
              <p:tags r:id="rId4"/>
            </p:custDataLst>
          </p:nvPr>
        </p:nvSpPr>
        <p:spPr bwMode="auto">
          <a:xfrm>
            <a:off x="107950" y="4699000"/>
            <a:ext cx="2663825" cy="1538288"/>
          </a:xfrm>
          <a:prstGeom prst="rect">
            <a:avLst/>
          </a:prstGeom>
          <a:noFill/>
          <a:ln w="9525">
            <a:noFill/>
            <a:miter lim="800000"/>
            <a:headEnd/>
            <a:tailEnd/>
          </a:ln>
        </p:spPr>
        <p:txBody>
          <a:bodyPr>
            <a:spAutoFit/>
          </a:bodyPr>
          <a:lstStyle/>
          <a:p>
            <a:pPr>
              <a:spcBef>
                <a:spcPts val="0"/>
              </a:spcBef>
              <a:spcAft>
                <a:spcPts val="1200"/>
              </a:spcAft>
              <a:defRPr/>
            </a:pPr>
            <a:r>
              <a:rPr lang="fr-FR" sz="2800" b="1" i="1" dirty="0">
                <a:solidFill>
                  <a:srgbClr val="000000"/>
                </a:solidFill>
                <a:latin typeface="Arial" pitchFamily="34" charset="0"/>
                <a:ea typeface="+mn-ea"/>
                <a:cs typeface="Arial" pitchFamily="34" charset="0"/>
              </a:rPr>
              <a:t>Résilience… </a:t>
            </a:r>
          </a:p>
          <a:p>
            <a:pPr>
              <a:spcBef>
                <a:spcPts val="0"/>
              </a:spcBef>
              <a:spcAft>
                <a:spcPts val="0"/>
              </a:spcAft>
              <a:defRPr/>
            </a:pPr>
            <a:r>
              <a:rPr lang="fr-FR" sz="2800" b="1" i="1" dirty="0">
                <a:solidFill>
                  <a:srgbClr val="000000"/>
                </a:solidFill>
                <a:latin typeface="Arial" pitchFamily="34" charset="0"/>
                <a:ea typeface="+mn-ea"/>
                <a:cs typeface="Arial" pitchFamily="34" charset="0"/>
              </a:rPr>
              <a:t>Une approche</a:t>
            </a:r>
          </a:p>
          <a:p>
            <a:pPr>
              <a:spcBef>
                <a:spcPts val="0"/>
              </a:spcBef>
              <a:spcAft>
                <a:spcPts val="0"/>
              </a:spcAft>
              <a:defRPr/>
            </a:pPr>
            <a:r>
              <a:rPr lang="fr-FR" sz="2800" b="1" i="1" dirty="0">
                <a:solidFill>
                  <a:srgbClr val="000000"/>
                </a:solidFill>
                <a:latin typeface="Arial" pitchFamily="34" charset="0"/>
                <a:ea typeface="+mn-ea"/>
                <a:cs typeface="Arial" pitchFamily="34" charset="0"/>
              </a:rPr>
              <a:t>globale</a:t>
            </a:r>
          </a:p>
        </p:txBody>
      </p:sp>
      <p:pic>
        <p:nvPicPr>
          <p:cNvPr id="35" name="Picture 11"/>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07950" y="1591468"/>
            <a:ext cx="32972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
          <p:cNvSpPr txBox="1">
            <a:spLocks noChangeArrowheads="1"/>
          </p:cNvSpPr>
          <p:nvPr>
            <p:custDataLst>
              <p:tags r:id="rId6"/>
            </p:custDataLst>
          </p:nvPr>
        </p:nvSpPr>
        <p:spPr bwMode="auto">
          <a:xfrm>
            <a:off x="0" y="376238"/>
            <a:ext cx="9144000" cy="1108075"/>
          </a:xfrm>
          <a:prstGeom prst="rect">
            <a:avLst/>
          </a:prstGeom>
          <a:noFill/>
          <a:ln w="9525">
            <a:noFill/>
            <a:miter lim="800000"/>
            <a:headEnd/>
            <a:tailEnd/>
          </a:ln>
        </p:spPr>
        <p:txBody>
          <a:bodyPr>
            <a:spAutoFit/>
          </a:bodyPr>
          <a:lstStyle/>
          <a:p>
            <a:pPr algn="ctr">
              <a:spcBef>
                <a:spcPts val="0"/>
              </a:spcBef>
              <a:spcAft>
                <a:spcPts val="1200"/>
              </a:spcAft>
              <a:defRPr/>
            </a:pPr>
            <a:r>
              <a:rPr lang="fr-FR" sz="2800" b="1" i="1" dirty="0">
                <a:solidFill>
                  <a:srgbClr val="000000"/>
                </a:solidFill>
                <a:latin typeface="Arial" pitchFamily="34" charset="0"/>
                <a:ea typeface="+mn-ea"/>
                <a:cs typeface="Arial" pitchFamily="34" charset="0"/>
              </a:rPr>
              <a:t>Résilience… </a:t>
            </a:r>
          </a:p>
          <a:p>
            <a:pPr algn="ctr">
              <a:spcBef>
                <a:spcPts val="0"/>
              </a:spcBef>
              <a:spcAft>
                <a:spcPts val="0"/>
              </a:spcAft>
              <a:defRPr/>
            </a:pPr>
            <a:r>
              <a:rPr lang="fr-FR" sz="2800" b="1" i="1" dirty="0">
                <a:solidFill>
                  <a:srgbClr val="000000"/>
                </a:solidFill>
                <a:latin typeface="Arial" pitchFamily="34" charset="0"/>
                <a:ea typeface="+mn-ea"/>
                <a:cs typeface="Arial" pitchFamily="34" charset="0"/>
              </a:rPr>
              <a:t>Systèmes C</a:t>
            </a:r>
            <a:r>
              <a:rPr lang="fr-FR" sz="2800" b="1" i="1" dirty="0" smtClean="0">
                <a:solidFill>
                  <a:srgbClr val="000000"/>
                </a:solidFill>
                <a:latin typeface="Arial" pitchFamily="34" charset="0"/>
                <a:ea typeface="+mn-ea"/>
                <a:cs typeface="Arial" pitchFamily="34" charset="0"/>
              </a:rPr>
              <a:t>ritiques </a:t>
            </a:r>
            <a:r>
              <a:rPr lang="fr-FR" sz="2800" b="1" i="1" dirty="0">
                <a:solidFill>
                  <a:srgbClr val="000000"/>
                </a:solidFill>
                <a:latin typeface="Arial" pitchFamily="34" charset="0"/>
                <a:ea typeface="+mn-ea"/>
                <a:cs typeface="Arial" pitchFamily="34" charset="0"/>
              </a:rPr>
              <a:t>Interdépendantes</a:t>
            </a:r>
          </a:p>
        </p:txBody>
      </p:sp>
      <p:pic>
        <p:nvPicPr>
          <p:cNvPr id="37" name="Image 31" descr="Figure 5.JPG"/>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580063" y="1412875"/>
            <a:ext cx="3298825"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651500" y="4699000"/>
            <a:ext cx="32543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14"/>
          <p:cNvCxnSpPr/>
          <p:nvPr>
            <p:custDataLst>
              <p:tags r:id="rId9"/>
            </p:custDataLst>
          </p:nvPr>
        </p:nvCxnSpPr>
        <p:spPr>
          <a:xfrm>
            <a:off x="3984625" y="4724400"/>
            <a:ext cx="1296988"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177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2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16"/>
          <p:cNvSpPr>
            <a:spLocks noGrp="1"/>
          </p:cNvSpPr>
          <p:nvPr>
            <p:ph type="sldNum" sz="quarter" idx="12"/>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240EE3A8-8A87-4D32-88B2-84B9E56F3E72}" type="slidenum">
              <a:rPr lang="fr-CA" smtClean="0">
                <a:solidFill>
                  <a:srgbClr val="000000"/>
                </a:solidFill>
              </a:rPr>
              <a:pPr eaLnBrk="1" hangingPunct="1"/>
              <a:t>32</a:t>
            </a:fld>
            <a:endParaRPr lang="fr-CA" smtClean="0">
              <a:solidFill>
                <a:srgbClr val="000000"/>
              </a:solidFill>
            </a:endParaRPr>
          </a:p>
        </p:txBody>
      </p:sp>
      <p:pic>
        <p:nvPicPr>
          <p:cNvPr id="51203" name="Image 21" descr="polytechnique_droite_rgb.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Image 22" descr="CRP-logo_PrintPetit.jpg"/>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2"/>
          <p:cNvSpPr txBox="1">
            <a:spLocks noChangeArrowheads="1"/>
          </p:cNvSpPr>
          <p:nvPr>
            <p:custDataLst>
              <p:tags r:id="rId4"/>
            </p:custDataLst>
          </p:nvPr>
        </p:nvSpPr>
        <p:spPr bwMode="auto">
          <a:xfrm>
            <a:off x="0" y="345340"/>
            <a:ext cx="9144000" cy="523875"/>
          </a:xfrm>
          <a:prstGeom prst="rect">
            <a:avLst/>
          </a:prstGeom>
          <a:noFill/>
          <a:ln w="9525">
            <a:noFill/>
            <a:miter lim="800000"/>
            <a:headEnd/>
            <a:tailEnd/>
          </a:ln>
        </p:spPr>
        <p:txBody>
          <a:bodyPr>
            <a:spAutoFit/>
          </a:bodyPr>
          <a:lstStyle/>
          <a:p>
            <a:pPr algn="ctr">
              <a:spcBef>
                <a:spcPts val="0"/>
              </a:spcBef>
              <a:spcAft>
                <a:spcPts val="1200"/>
              </a:spcAft>
              <a:defRPr/>
            </a:pPr>
            <a:r>
              <a:rPr lang="fr-FR" sz="2800" b="1" i="1" dirty="0">
                <a:solidFill>
                  <a:srgbClr val="000000"/>
                </a:solidFill>
                <a:latin typeface="Arial" pitchFamily="34" charset="0"/>
                <a:ea typeface="+mn-ea"/>
                <a:cs typeface="Arial" pitchFamily="34" charset="0"/>
              </a:rPr>
              <a:t>Résilience…</a:t>
            </a:r>
          </a:p>
        </p:txBody>
      </p:sp>
      <p:sp>
        <p:nvSpPr>
          <p:cNvPr id="11" name="Rectangle à coins arrondis 10"/>
          <p:cNvSpPr/>
          <p:nvPr>
            <p:custDataLst>
              <p:tags r:id="rId5"/>
            </p:custDataLst>
          </p:nvPr>
        </p:nvSpPr>
        <p:spPr>
          <a:xfrm>
            <a:off x="323850" y="5956300"/>
            <a:ext cx="8501063" cy="785813"/>
          </a:xfrm>
          <a:prstGeom prst="roundRect">
            <a:avLst/>
          </a:prstGeom>
          <a:solidFill>
            <a:srgbClr val="CC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1600" b="1" dirty="0">
                <a:solidFill>
                  <a:srgbClr val="000000"/>
                </a:solidFill>
                <a:latin typeface="Arial" pitchFamily="34" charset="0"/>
                <a:cs typeface="Arial" pitchFamily="34" charset="0"/>
              </a:rPr>
              <a:t>Aptitude d’un système à maintenir ou à rétablir un niveau de fonctionnement acceptable malgré des perturbations</a:t>
            </a:r>
          </a:p>
        </p:txBody>
      </p:sp>
      <p:pic>
        <p:nvPicPr>
          <p:cNvPr id="51207" name="Image 13" descr="résilience 02.png"/>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032000" y="908050"/>
            <a:ext cx="498792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Bulle ronde 18"/>
          <p:cNvSpPr/>
          <p:nvPr>
            <p:custDataLst>
              <p:tags r:id="rId7"/>
            </p:custDataLst>
          </p:nvPr>
        </p:nvSpPr>
        <p:spPr>
          <a:xfrm>
            <a:off x="0" y="4437063"/>
            <a:ext cx="2771775" cy="1439862"/>
          </a:xfrm>
          <a:prstGeom prst="wedgeEllipseCallout">
            <a:avLst>
              <a:gd name="adj1" fmla="val 87418"/>
              <a:gd name="adj2" fmla="val 31847"/>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latin typeface="Arial" pitchFamily="34" charset="0"/>
                <a:cs typeface="Arial" pitchFamily="34" charset="0"/>
              </a:rPr>
              <a:t>Particulièrement  important dans un contexte de multidisciplinarité</a:t>
            </a:r>
          </a:p>
        </p:txBody>
      </p:sp>
      <p:sp>
        <p:nvSpPr>
          <p:cNvPr id="9" name="Bulle ronde 8"/>
          <p:cNvSpPr/>
          <p:nvPr>
            <p:custDataLst>
              <p:tags r:id="rId8"/>
            </p:custDataLst>
          </p:nvPr>
        </p:nvSpPr>
        <p:spPr>
          <a:xfrm>
            <a:off x="6875463" y="836613"/>
            <a:ext cx="2233612" cy="2305050"/>
          </a:xfrm>
          <a:prstGeom prst="wedgeEllipseCallout">
            <a:avLst>
              <a:gd name="adj1" fmla="val -102664"/>
              <a:gd name="adj2" fmla="val 16018"/>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solidFill>
                  <a:srgbClr val="000000"/>
                </a:solidFill>
                <a:latin typeface="Arial" pitchFamily="34" charset="0"/>
                <a:cs typeface="Arial" pitchFamily="34" charset="0"/>
              </a:rPr>
              <a:t>Notion de capacité d’une organisation à gérer ses mesures d’urgence</a:t>
            </a:r>
          </a:p>
        </p:txBody>
      </p:sp>
      <p:sp>
        <p:nvSpPr>
          <p:cNvPr id="10" name="Bulle ronde 9"/>
          <p:cNvSpPr/>
          <p:nvPr>
            <p:custDataLst>
              <p:tags r:id="rId9"/>
            </p:custDataLst>
          </p:nvPr>
        </p:nvSpPr>
        <p:spPr>
          <a:xfrm>
            <a:off x="107950" y="989013"/>
            <a:ext cx="2232025" cy="2305050"/>
          </a:xfrm>
          <a:prstGeom prst="wedgeEllipseCallout">
            <a:avLst>
              <a:gd name="adj1" fmla="val 92660"/>
              <a:gd name="adj2" fmla="val 12631"/>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sz="2000" dirty="0">
                <a:solidFill>
                  <a:srgbClr val="000000"/>
                </a:solidFill>
                <a:latin typeface="Arial" pitchFamily="34" charset="0"/>
                <a:cs typeface="Arial" pitchFamily="34" charset="0"/>
              </a:rPr>
              <a:t>Notion de capacité d’une organisation à gérer l’imprévu !</a:t>
            </a:r>
          </a:p>
        </p:txBody>
      </p:sp>
    </p:spTree>
    <p:extLst>
      <p:ext uri="{BB962C8B-B14F-4D97-AF65-F5344CB8AC3E}">
        <p14:creationId xmlns:p14="http://schemas.microsoft.com/office/powerpoint/2010/main" val="924683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 22" descr="CRP-logo_PrintPetit.jp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Image 11"/>
          <p:cNvPicPr>
            <a:picLocks noChangeAspect="1" noChangeArrowheads="1"/>
          </p:cNvPicPr>
          <p:nvPr>
            <p:custDataLst>
              <p:tags r:id="rId2"/>
            </p:custDataLst>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6334125" y="0"/>
            <a:ext cx="28098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age 12"/>
          <p:cNvPicPr>
            <a:picLocks noChangeAspect="1" noChangeArrowheads="1"/>
          </p:cNvPicPr>
          <p:nvPr>
            <p:custDataLst>
              <p:tags r:id="rId3"/>
            </p:custDataLst>
          </p:nvPr>
        </p:nvPicPr>
        <p:blipFill>
          <a:blip r:embed="rId13" cstate="print">
            <a:lum contrast="20000"/>
            <a:extLst>
              <a:ext uri="{28A0092B-C50C-407E-A947-70E740481C1C}">
                <a14:useLocalDpi xmlns:a14="http://schemas.microsoft.com/office/drawing/2010/main" val="0"/>
              </a:ext>
            </a:extLst>
          </a:blip>
          <a:srcRect/>
          <a:stretch>
            <a:fillRect/>
          </a:stretch>
        </p:blipFill>
        <p:spPr bwMode="auto">
          <a:xfrm>
            <a:off x="6403975" y="2781300"/>
            <a:ext cx="2740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Image 13"/>
          <p:cNvPicPr>
            <a:picLocks noChangeAspect="1" noChangeArrowheads="1"/>
          </p:cNvPicPr>
          <p:nvPr>
            <p:custDataLst>
              <p:tags r:id="rId4"/>
            </p:custDataLst>
          </p:nvPr>
        </p:nvPicPr>
        <p:blipFill>
          <a:blip r:embed="rId14" cstate="print">
            <a:lum contrast="20000"/>
            <a:extLst>
              <a:ext uri="{28A0092B-C50C-407E-A947-70E740481C1C}">
                <a14:useLocalDpi xmlns:a14="http://schemas.microsoft.com/office/drawing/2010/main" val="0"/>
              </a:ext>
            </a:extLst>
          </a:blip>
          <a:srcRect/>
          <a:stretch>
            <a:fillRect/>
          </a:stretch>
        </p:blipFill>
        <p:spPr bwMode="auto">
          <a:xfrm>
            <a:off x="6410325" y="4895850"/>
            <a:ext cx="27336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25"/>
          <p:cNvSpPr txBox="1">
            <a:spLocks noChangeArrowheads="1"/>
          </p:cNvSpPr>
          <p:nvPr>
            <p:custDataLst>
              <p:tags r:id="rId5"/>
            </p:custDataLst>
          </p:nvPr>
        </p:nvSpPr>
        <p:spPr bwMode="auto">
          <a:xfrm>
            <a:off x="1619250" y="115888"/>
            <a:ext cx="47529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Aft>
                <a:spcPts val="600"/>
              </a:spcAft>
            </a:pPr>
            <a:r>
              <a:rPr lang="fr-CA" sz="2400" b="1" dirty="0">
                <a:latin typeface="Arial" pitchFamily="34" charset="0"/>
                <a:cs typeface="Arial" pitchFamily="34" charset="0"/>
              </a:rPr>
              <a:t>Une application concrète à</a:t>
            </a:r>
          </a:p>
          <a:p>
            <a:pPr eaLnBrk="1" hangingPunct="1">
              <a:spcAft>
                <a:spcPts val="600"/>
              </a:spcAft>
            </a:pPr>
            <a:r>
              <a:rPr lang="fr-CA" sz="2400" b="1" dirty="0" smtClean="0">
                <a:latin typeface="Arial" pitchFamily="34" charset="0"/>
                <a:cs typeface="Arial" pitchFamily="34" charset="0"/>
              </a:rPr>
              <a:t>Montréal</a:t>
            </a:r>
            <a:r>
              <a:rPr lang="fr-CA" sz="2400" b="1" dirty="0">
                <a:latin typeface="Arial" pitchFamily="34" charset="0"/>
                <a:cs typeface="Arial" pitchFamily="34" charset="0"/>
              </a:rPr>
              <a:t>…</a:t>
            </a:r>
          </a:p>
          <a:p>
            <a:pPr eaLnBrk="1" hangingPunct="1">
              <a:spcAft>
                <a:spcPts val="600"/>
              </a:spcAft>
            </a:pPr>
            <a:r>
              <a:rPr lang="fr-CA" sz="2400" b="1" dirty="0">
                <a:latin typeface="Arial" pitchFamily="34" charset="0"/>
                <a:cs typeface="Arial" pitchFamily="34" charset="0"/>
              </a:rPr>
              <a:t>Simulation d’une pénurie d’eau</a:t>
            </a:r>
          </a:p>
          <a:p>
            <a:pPr algn="ctr" eaLnBrk="1" hangingPunct="1">
              <a:spcAft>
                <a:spcPts val="600"/>
              </a:spcAft>
            </a:pPr>
            <a:r>
              <a:rPr lang="fr-CA" sz="2000" dirty="0" smtClean="0">
                <a:latin typeface="Arial" pitchFamily="34" charset="0"/>
                <a:cs typeface="Arial" pitchFamily="34" charset="0"/>
              </a:rPr>
              <a:t>Juin 2012</a:t>
            </a:r>
          </a:p>
          <a:p>
            <a:pPr eaLnBrk="1" hangingPunct="1">
              <a:spcAft>
                <a:spcPts val="600"/>
              </a:spcAft>
            </a:pPr>
            <a:r>
              <a:rPr lang="fr-CA" sz="2000" dirty="0" smtClean="0">
                <a:latin typeface="Arial" pitchFamily="34" charset="0"/>
                <a:cs typeface="Arial" pitchFamily="34" charset="0"/>
              </a:rPr>
              <a:t>Un exercice de table regroupant les différents partenaires de l’Organisation de la sécurité civile de l’agglomération de Montréal (OSCAM)</a:t>
            </a:r>
            <a:endParaRPr lang="fr-CA" sz="2000" b="1" dirty="0">
              <a:latin typeface="Arial" pitchFamily="34" charset="0"/>
              <a:cs typeface="Arial" pitchFamily="34" charset="0"/>
            </a:endParaRPr>
          </a:p>
        </p:txBody>
      </p:sp>
      <p:pic>
        <p:nvPicPr>
          <p:cNvPr id="52231" name="Picture 3"/>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908175" y="5829300"/>
            <a:ext cx="43529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6" descr="entete_msp_drapeau"/>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0" y="5976938"/>
            <a:ext cx="2009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à coins arrondis 19"/>
          <p:cNvSpPr/>
          <p:nvPr>
            <p:custDataLst>
              <p:tags r:id="rId8"/>
            </p:custDataLst>
          </p:nvPr>
        </p:nvSpPr>
        <p:spPr>
          <a:xfrm>
            <a:off x="539750" y="3933825"/>
            <a:ext cx="2879725" cy="1439863"/>
          </a:xfrm>
          <a:prstGeom prst="wedgeRoundRectCallout">
            <a:avLst>
              <a:gd name="adj1" fmla="val 139783"/>
              <a:gd name="adj2" fmla="val -36571"/>
              <a:gd name="adj3" fmla="val 16667"/>
            </a:avLst>
          </a:prstGeom>
          <a:solidFill>
            <a:srgbClr val="4F81BD"/>
          </a:solidFill>
          <a:ln w="25400" cap="flat" cmpd="sng" algn="ctr">
            <a:solidFill>
              <a:srgbClr val="4F81BD">
                <a:shade val="50000"/>
              </a:srgbClr>
            </a:solidFill>
            <a:prstDash val="solid"/>
          </a:ln>
          <a:effectLst/>
        </p:spPr>
        <p:txBody>
          <a:bodyPr anchor="ctr"/>
          <a:lstStyle/>
          <a:p>
            <a:pPr fontAlgn="auto">
              <a:spcBef>
                <a:spcPts val="0"/>
              </a:spcBef>
              <a:spcAft>
                <a:spcPts val="0"/>
              </a:spcAft>
              <a:defRPr/>
            </a:pPr>
            <a:r>
              <a:rPr lang="fr-CA" sz="2000" b="1" kern="0" dirty="0">
                <a:solidFill>
                  <a:srgbClr val="FFFF00"/>
                </a:solidFill>
                <a:latin typeface="Arial" pitchFamily="34" charset="0"/>
                <a:ea typeface="+mn-ea"/>
                <a:cs typeface="Arial" pitchFamily="34" charset="0"/>
              </a:rPr>
              <a:t>Analyses de cohérence effectuées à partir des résultats</a:t>
            </a:r>
          </a:p>
        </p:txBody>
      </p:sp>
    </p:spTree>
    <p:extLst>
      <p:ext uri="{BB962C8B-B14F-4D97-AF65-F5344CB8AC3E}">
        <p14:creationId xmlns:p14="http://schemas.microsoft.com/office/powerpoint/2010/main" val="2852496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Image 22" descr="CRP-logo_PrintPetit.jp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Image 11"/>
          <p:cNvPicPr>
            <a:picLocks noChangeAspect="1" noChangeArrowheads="1"/>
          </p:cNvPicPr>
          <p:nvPr>
            <p:custDataLst>
              <p:tags r:id="rId2"/>
            </p:custDataLst>
          </p:nvPr>
        </p:nvPicPr>
        <p:blipFill>
          <a:blip r:embed="rId12" cstate="print">
            <a:lum contrast="20000"/>
            <a:extLst>
              <a:ext uri="{28A0092B-C50C-407E-A947-70E740481C1C}">
                <a14:useLocalDpi xmlns:a14="http://schemas.microsoft.com/office/drawing/2010/main" val="0"/>
              </a:ext>
            </a:extLst>
          </a:blip>
          <a:srcRect/>
          <a:stretch>
            <a:fillRect/>
          </a:stretch>
        </p:blipFill>
        <p:spPr bwMode="auto">
          <a:xfrm>
            <a:off x="6334125" y="0"/>
            <a:ext cx="28098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Image 12"/>
          <p:cNvPicPr>
            <a:picLocks noChangeAspect="1" noChangeArrowheads="1"/>
          </p:cNvPicPr>
          <p:nvPr>
            <p:custDataLst>
              <p:tags r:id="rId3"/>
            </p:custDataLst>
          </p:nvPr>
        </p:nvPicPr>
        <p:blipFill>
          <a:blip r:embed="rId13" cstate="print">
            <a:lum contrast="20000"/>
            <a:extLst>
              <a:ext uri="{28A0092B-C50C-407E-A947-70E740481C1C}">
                <a14:useLocalDpi xmlns:a14="http://schemas.microsoft.com/office/drawing/2010/main" val="0"/>
              </a:ext>
            </a:extLst>
          </a:blip>
          <a:srcRect/>
          <a:stretch>
            <a:fillRect/>
          </a:stretch>
        </p:blipFill>
        <p:spPr bwMode="auto">
          <a:xfrm>
            <a:off x="6403975" y="2781300"/>
            <a:ext cx="2740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13"/>
          <p:cNvPicPr>
            <a:picLocks noChangeAspect="1" noChangeArrowheads="1"/>
          </p:cNvPicPr>
          <p:nvPr>
            <p:custDataLst>
              <p:tags r:id="rId4"/>
            </p:custDataLst>
          </p:nvPr>
        </p:nvPicPr>
        <p:blipFill>
          <a:blip r:embed="rId14" cstate="print">
            <a:lum contrast="20000"/>
            <a:extLst>
              <a:ext uri="{28A0092B-C50C-407E-A947-70E740481C1C}">
                <a14:useLocalDpi xmlns:a14="http://schemas.microsoft.com/office/drawing/2010/main" val="0"/>
              </a:ext>
            </a:extLst>
          </a:blip>
          <a:srcRect/>
          <a:stretch>
            <a:fillRect/>
          </a:stretch>
        </p:blipFill>
        <p:spPr bwMode="auto">
          <a:xfrm>
            <a:off x="6410325" y="4895850"/>
            <a:ext cx="27336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25"/>
          <p:cNvSpPr txBox="1">
            <a:spLocks noChangeArrowheads="1"/>
          </p:cNvSpPr>
          <p:nvPr>
            <p:custDataLst>
              <p:tags r:id="rId5"/>
            </p:custDataLst>
          </p:nvPr>
        </p:nvSpPr>
        <p:spPr bwMode="auto">
          <a:xfrm>
            <a:off x="1619250" y="115888"/>
            <a:ext cx="4752975"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Aft>
                <a:spcPts val="600"/>
              </a:spcAft>
            </a:pPr>
            <a:r>
              <a:rPr lang="fr-CA" sz="2800" b="1" dirty="0">
                <a:latin typeface="Arial" pitchFamily="34" charset="0"/>
                <a:cs typeface="Arial" pitchFamily="34" charset="0"/>
              </a:rPr>
              <a:t>Une application concrète à</a:t>
            </a:r>
          </a:p>
          <a:p>
            <a:pPr eaLnBrk="1" hangingPunct="1">
              <a:spcAft>
                <a:spcPts val="600"/>
              </a:spcAft>
            </a:pPr>
            <a:r>
              <a:rPr lang="fr-CA" sz="2800" b="1" dirty="0" smtClean="0">
                <a:latin typeface="Arial" pitchFamily="34" charset="0"/>
                <a:cs typeface="Arial" pitchFamily="34" charset="0"/>
              </a:rPr>
              <a:t>Montréal</a:t>
            </a:r>
            <a:r>
              <a:rPr lang="fr-CA" sz="2800" b="1" dirty="0">
                <a:latin typeface="Arial" pitchFamily="34" charset="0"/>
                <a:cs typeface="Arial" pitchFamily="34" charset="0"/>
              </a:rPr>
              <a:t>…</a:t>
            </a:r>
          </a:p>
          <a:p>
            <a:pPr eaLnBrk="1" hangingPunct="1">
              <a:spcAft>
                <a:spcPts val="600"/>
              </a:spcAft>
            </a:pPr>
            <a:r>
              <a:rPr lang="fr-CA" sz="2800" b="1" dirty="0">
                <a:latin typeface="Arial" pitchFamily="34" charset="0"/>
                <a:cs typeface="Arial" pitchFamily="34" charset="0"/>
              </a:rPr>
              <a:t>Simulation d’une pénurie d’eau</a:t>
            </a:r>
          </a:p>
          <a:p>
            <a:pPr algn="ctr" eaLnBrk="1" hangingPunct="1">
              <a:spcAft>
                <a:spcPts val="600"/>
              </a:spcAft>
            </a:pPr>
            <a:r>
              <a:rPr lang="fr-CA" sz="2400" dirty="0"/>
              <a:t>Juin 2012</a:t>
            </a:r>
          </a:p>
          <a:p>
            <a:pPr algn="ctr" eaLnBrk="1" hangingPunct="1">
              <a:spcAft>
                <a:spcPts val="600"/>
              </a:spcAft>
            </a:pPr>
            <a:r>
              <a:rPr lang="fr-CA" sz="2400" dirty="0"/>
              <a:t>Un exercice de table regroupant les différents partenaires de l’Organisation de la sécurité civile de l’agglomération de Montréal (OSCAM)</a:t>
            </a:r>
            <a:endParaRPr lang="fr-CA" sz="2400" b="1" dirty="0"/>
          </a:p>
        </p:txBody>
      </p:sp>
      <p:pic>
        <p:nvPicPr>
          <p:cNvPr id="53255" name="Picture 3"/>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908175" y="5829300"/>
            <a:ext cx="43529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6" descr="entete_msp_drapeau"/>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0" y="5976938"/>
            <a:ext cx="2009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à coins arrondis 19"/>
          <p:cNvSpPr/>
          <p:nvPr>
            <p:custDataLst>
              <p:tags r:id="rId8"/>
            </p:custDataLst>
          </p:nvPr>
        </p:nvSpPr>
        <p:spPr>
          <a:xfrm>
            <a:off x="539750" y="1557338"/>
            <a:ext cx="5400675" cy="4319587"/>
          </a:xfrm>
          <a:prstGeom prst="wedgeRoundRectCallout">
            <a:avLst>
              <a:gd name="adj1" fmla="val 67512"/>
              <a:gd name="adj2" fmla="val -41821"/>
              <a:gd name="adj3" fmla="val 16667"/>
            </a:avLst>
          </a:prstGeom>
          <a:solidFill>
            <a:srgbClr val="4F81BD"/>
          </a:solidFill>
          <a:ln w="25400" cap="flat" cmpd="sng" algn="ctr">
            <a:solidFill>
              <a:srgbClr val="4F81BD">
                <a:shade val="50000"/>
              </a:srgbClr>
            </a:solidFill>
            <a:prstDash val="solid"/>
          </a:ln>
          <a:effectLst/>
        </p:spPr>
        <p:txBody>
          <a:bodyPr anchor="ctr"/>
          <a:lstStyle/>
          <a:p>
            <a:pPr>
              <a:defRPr/>
            </a:pPr>
            <a:r>
              <a:rPr lang="fr-CA" sz="2000" b="1" u="sng" dirty="0">
                <a:solidFill>
                  <a:srgbClr val="FFFF00"/>
                </a:solidFill>
                <a:latin typeface="Arial" pitchFamily="34" charset="0"/>
                <a:cs typeface="Arial" pitchFamily="34" charset="0"/>
              </a:rPr>
              <a:t>Connaissance</a:t>
            </a:r>
            <a:r>
              <a:rPr lang="fr-CA" sz="2000" b="1" dirty="0">
                <a:solidFill>
                  <a:srgbClr val="FFFF00"/>
                </a:solidFill>
                <a:latin typeface="Arial" pitchFamily="34" charset="0"/>
                <a:cs typeface="Arial" pitchFamily="34" charset="0"/>
              </a:rPr>
              <a:t> : </a:t>
            </a:r>
          </a:p>
          <a:p>
            <a:pPr marL="342900" indent="-342900">
              <a:buFont typeface="Wingdings" pitchFamily="2" charset="2"/>
              <a:buChar char="ü"/>
              <a:defRPr/>
            </a:pPr>
            <a:r>
              <a:rPr lang="fr-CA" sz="2000" b="1" dirty="0" smtClean="0">
                <a:solidFill>
                  <a:srgbClr val="FFFF00"/>
                </a:solidFill>
                <a:latin typeface="Arial" pitchFamily="34" charset="0"/>
                <a:cs typeface="Arial" pitchFamily="34" charset="0"/>
              </a:rPr>
              <a:t>Disparité </a:t>
            </a:r>
            <a:r>
              <a:rPr lang="fr-CA" sz="2000" b="1" dirty="0">
                <a:solidFill>
                  <a:srgbClr val="FFFF00"/>
                </a:solidFill>
                <a:latin typeface="Arial" pitchFamily="34" charset="0"/>
                <a:cs typeface="Arial" pitchFamily="34" charset="0"/>
              </a:rPr>
              <a:t>dans la compréhension des rôles et responsabilités de certaines organisations</a:t>
            </a:r>
          </a:p>
          <a:p>
            <a:pPr marL="342900" indent="-342900">
              <a:buFont typeface="Wingdings" pitchFamily="2" charset="2"/>
              <a:buChar char="ü"/>
              <a:defRPr/>
            </a:pPr>
            <a:r>
              <a:rPr lang="fr-CA" sz="2000" b="1" dirty="0">
                <a:solidFill>
                  <a:srgbClr val="FFFF00"/>
                </a:solidFill>
                <a:latin typeface="Arial" pitchFamily="34" charset="0"/>
                <a:cs typeface="Arial" pitchFamily="34" charset="0"/>
              </a:rPr>
              <a:t>Absence de certaines organisations</a:t>
            </a:r>
          </a:p>
          <a:p>
            <a:pPr marL="271463" indent="-271463">
              <a:defRPr/>
            </a:pPr>
            <a:endParaRPr lang="fr-CA" sz="2000" b="1" dirty="0">
              <a:solidFill>
                <a:srgbClr val="FFFF00"/>
              </a:solidFill>
              <a:latin typeface="Arial" pitchFamily="34" charset="0"/>
              <a:cs typeface="Arial" pitchFamily="34" charset="0"/>
            </a:endParaRPr>
          </a:p>
          <a:p>
            <a:pPr>
              <a:defRPr/>
            </a:pPr>
            <a:r>
              <a:rPr lang="fr-CA" sz="2000" b="1" u="sng" dirty="0">
                <a:solidFill>
                  <a:srgbClr val="FFFF00"/>
                </a:solidFill>
                <a:latin typeface="Arial" pitchFamily="34" charset="0"/>
                <a:cs typeface="Arial" pitchFamily="34" charset="0"/>
              </a:rPr>
              <a:t>Planification</a:t>
            </a:r>
            <a:r>
              <a:rPr lang="fr-CA" sz="2000" b="1" dirty="0">
                <a:solidFill>
                  <a:srgbClr val="FFFF00"/>
                </a:solidFill>
                <a:latin typeface="Arial" pitchFamily="34" charset="0"/>
                <a:cs typeface="Arial" pitchFamily="34" charset="0"/>
              </a:rPr>
              <a:t> : Disparité entre les multiples organisations potentiellement affectées ou impliquées : </a:t>
            </a:r>
          </a:p>
          <a:p>
            <a:pPr marL="342900" indent="-342900">
              <a:buFont typeface="Wingdings" pitchFamily="2" charset="2"/>
              <a:buChar char="ü"/>
              <a:defRPr/>
            </a:pPr>
            <a:r>
              <a:rPr lang="fr-CA" sz="2000" b="1" dirty="0" smtClean="0">
                <a:solidFill>
                  <a:srgbClr val="FFFF00"/>
                </a:solidFill>
                <a:latin typeface="Arial" pitchFamily="34" charset="0"/>
                <a:cs typeface="Arial" pitchFamily="34" charset="0"/>
              </a:rPr>
              <a:t>Critères </a:t>
            </a:r>
            <a:r>
              <a:rPr lang="fr-CA" sz="2000" b="1" dirty="0">
                <a:solidFill>
                  <a:srgbClr val="FFFF00"/>
                </a:solidFill>
                <a:latin typeface="Arial" pitchFamily="34" charset="0"/>
                <a:cs typeface="Arial" pitchFamily="34" charset="0"/>
              </a:rPr>
              <a:t>d’évaluation du niveau d’urgence </a:t>
            </a:r>
          </a:p>
          <a:p>
            <a:pPr marL="342900" indent="-342900">
              <a:buFont typeface="Wingdings" pitchFamily="2" charset="2"/>
              <a:buChar char="ü"/>
              <a:defRPr/>
            </a:pPr>
            <a:r>
              <a:rPr lang="fr-CA" sz="2000" b="1" dirty="0">
                <a:solidFill>
                  <a:srgbClr val="FFFF00"/>
                </a:solidFill>
                <a:latin typeface="Arial" pitchFamily="34" charset="0"/>
                <a:cs typeface="Arial" pitchFamily="34" charset="0"/>
              </a:rPr>
              <a:t>Processus d’harmonisation dans les ententes d’approvisionnement</a:t>
            </a:r>
            <a:endParaRPr lang="fr-CA" sz="2000" b="1" kern="0" dirty="0">
              <a:solidFill>
                <a:srgbClr val="FFFF00"/>
              </a:solidFill>
              <a:latin typeface="Arial" pitchFamily="34" charset="0"/>
              <a:ea typeface="+mn-ea"/>
              <a:cs typeface="Arial" pitchFamily="34" charset="0"/>
            </a:endParaRPr>
          </a:p>
        </p:txBody>
      </p:sp>
    </p:spTree>
    <p:extLst>
      <p:ext uri="{BB962C8B-B14F-4D97-AF65-F5344CB8AC3E}">
        <p14:creationId xmlns:p14="http://schemas.microsoft.com/office/powerpoint/2010/main" val="1272653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Image 1" descr="polytechnique_droite_rgb.png"/>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Image 2" descr="CRP-logo_PrintPetit.jpg"/>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p:cNvSpPr>
            <a:spLocks noChangeArrowheads="1"/>
          </p:cNvSpPr>
          <p:nvPr>
            <p:custDataLst>
              <p:tags r:id="rId3"/>
            </p:custDataLst>
          </p:nvPr>
        </p:nvSpPr>
        <p:spPr bwMode="auto">
          <a:xfrm>
            <a:off x="1619250" y="188913"/>
            <a:ext cx="56165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2800" b="1" dirty="0">
                <a:latin typeface="Arial" pitchFamily="34" charset="0"/>
                <a:cs typeface="Arial" pitchFamily="34" charset="0"/>
              </a:rPr>
              <a:t>Application à un établissement de santé</a:t>
            </a:r>
          </a:p>
        </p:txBody>
      </p:sp>
      <p:pic>
        <p:nvPicPr>
          <p:cNvPr id="54277" name="Picture 4" descr="http://quebec.radionrj.ca/Pics/Nouvelles/Hôpital.CHUL.jpg">
            <a:hlinkClick r:id="rId14"/>
          </p:cNvPr>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692273" y="1628775"/>
            <a:ext cx="5668963"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custDataLst>
              <p:tags r:id="rId5"/>
            </p:custDataLst>
          </p:nvPr>
        </p:nvPicPr>
        <p:blipFill>
          <a:blip r:embed="rId16" cstate="print"/>
          <a:srcRect l="4974" t="2432" r="3235" b="1216"/>
          <a:stretch>
            <a:fillRect/>
          </a:stretch>
        </p:blipFill>
        <p:spPr bwMode="auto">
          <a:xfrm>
            <a:off x="241916" y="1100282"/>
            <a:ext cx="5635625" cy="2462212"/>
          </a:xfrm>
          <a:prstGeom prst="rect">
            <a:avLst/>
          </a:prstGeom>
          <a:noFill/>
          <a:ln w="9525">
            <a:solidFill>
              <a:schemeClr val="bg2">
                <a:lumMod val="75000"/>
              </a:schemeClr>
            </a:solidFill>
            <a:miter lim="800000"/>
            <a:headEnd/>
            <a:tailEnd/>
          </a:ln>
        </p:spPr>
      </p:pic>
      <p:sp>
        <p:nvSpPr>
          <p:cNvPr id="12" name="Légende encadrée 1 11"/>
          <p:cNvSpPr/>
          <p:nvPr>
            <p:custDataLst>
              <p:tags r:id="rId6"/>
            </p:custDataLst>
          </p:nvPr>
        </p:nvSpPr>
        <p:spPr>
          <a:xfrm>
            <a:off x="3533000" y="2364161"/>
            <a:ext cx="1008063" cy="360363"/>
          </a:xfrm>
          <a:prstGeom prst="borderCallout1">
            <a:avLst>
              <a:gd name="adj1" fmla="val 105826"/>
              <a:gd name="adj2" fmla="val 737"/>
              <a:gd name="adj3" fmla="val 420448"/>
              <a:gd name="adj4" fmla="val 26998"/>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3" name="Légende encadrée 1 12"/>
          <p:cNvSpPr/>
          <p:nvPr>
            <p:custDataLst>
              <p:tags r:id="rId7"/>
            </p:custDataLst>
          </p:nvPr>
        </p:nvSpPr>
        <p:spPr>
          <a:xfrm>
            <a:off x="3554412" y="1741456"/>
            <a:ext cx="1944687" cy="360363"/>
          </a:xfrm>
          <a:prstGeom prst="borderCallout1">
            <a:avLst>
              <a:gd name="adj1" fmla="val 91314"/>
              <a:gd name="adj2" fmla="val 99120"/>
              <a:gd name="adj3" fmla="val 543347"/>
              <a:gd name="adj4" fmla="val 15338"/>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grpSp>
        <p:nvGrpSpPr>
          <p:cNvPr id="2" name="Groupe 27"/>
          <p:cNvGrpSpPr>
            <a:grpSpLocks/>
          </p:cNvGrpSpPr>
          <p:nvPr>
            <p:custDataLst>
              <p:tags r:id="rId8"/>
            </p:custDataLst>
          </p:nvPr>
        </p:nvGrpSpPr>
        <p:grpSpPr bwMode="auto">
          <a:xfrm>
            <a:off x="6053138" y="1196975"/>
            <a:ext cx="2982912" cy="1584325"/>
            <a:chOff x="6300192" y="476672"/>
            <a:chExt cx="2982828" cy="1584350"/>
          </a:xfrm>
        </p:grpSpPr>
        <p:pic>
          <p:nvPicPr>
            <p:cNvPr id="54284" name="Image 14" descr="robinet.jpg"/>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00192" y="476672"/>
              <a:ext cx="1584350" cy="15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2" descr="http://www2.cslaval.qc.ca/star/local/cache-vignettes/L80xH80/borne-baaed.g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20110" y="497938"/>
              <a:ext cx="1562910" cy="15629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 name="Légende encadrée 1 16"/>
          <p:cNvSpPr/>
          <p:nvPr>
            <p:custDataLst>
              <p:tags r:id="rId9"/>
            </p:custDataLst>
          </p:nvPr>
        </p:nvSpPr>
        <p:spPr>
          <a:xfrm>
            <a:off x="6047447" y="1207520"/>
            <a:ext cx="2952750" cy="1584325"/>
          </a:xfrm>
          <a:prstGeom prst="borderCallout1">
            <a:avLst>
              <a:gd name="adj1" fmla="val 100039"/>
              <a:gd name="adj2" fmla="val 441"/>
              <a:gd name="adj3" fmla="val 151170"/>
              <a:gd name="adj4" fmla="val 475"/>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solidFill>
                <a:prstClr val="white"/>
              </a:solidFill>
            </a:endParaRPr>
          </a:p>
        </p:txBody>
      </p:sp>
      <p:sp>
        <p:nvSpPr>
          <p:cNvPr id="14" name="Rectangle à coins arrondis 13"/>
          <p:cNvSpPr/>
          <p:nvPr>
            <p:custDataLst>
              <p:tags r:id="rId10"/>
            </p:custDataLst>
          </p:nvPr>
        </p:nvSpPr>
        <p:spPr>
          <a:xfrm>
            <a:off x="5724526" y="3933056"/>
            <a:ext cx="3311524" cy="1800200"/>
          </a:xfrm>
          <a:prstGeom prst="wedgeRoundRectCallout">
            <a:avLst>
              <a:gd name="adj1" fmla="val -103399"/>
              <a:gd name="adj2" fmla="val -35797"/>
              <a:gd name="adj3" fmla="val 16667"/>
            </a:avLst>
          </a:prstGeom>
          <a:solidFill>
            <a:srgbClr val="4F81BD"/>
          </a:solidFill>
          <a:ln w="25400" cap="flat" cmpd="sng" algn="ctr">
            <a:solidFill>
              <a:srgbClr val="4F81BD">
                <a:shade val="50000"/>
              </a:srgbClr>
            </a:solidFill>
            <a:prstDash val="solid"/>
          </a:ln>
          <a:effectLst/>
        </p:spPr>
        <p:txBody>
          <a:bodyPr anchor="ctr"/>
          <a:lstStyle/>
          <a:p>
            <a:pPr fontAlgn="auto">
              <a:spcBef>
                <a:spcPts val="0"/>
              </a:spcBef>
              <a:spcAft>
                <a:spcPts val="0"/>
              </a:spcAft>
              <a:defRPr/>
            </a:pPr>
            <a:r>
              <a:rPr lang="fr-CA" sz="2000" b="1" kern="0" dirty="0">
                <a:solidFill>
                  <a:srgbClr val="FFFF00"/>
                </a:solidFill>
                <a:latin typeface="Arial" pitchFamily="34" charset="0"/>
                <a:ea typeface="+mn-ea"/>
                <a:cs typeface="Arial" pitchFamily="34" charset="0"/>
              </a:rPr>
              <a:t>Analyses de cohérence entre les départements ou services, incluant les interdépendances internes</a:t>
            </a:r>
          </a:p>
        </p:txBody>
      </p:sp>
    </p:spTree>
    <p:extLst>
      <p:ext uri="{BB962C8B-B14F-4D97-AF65-F5344CB8AC3E}">
        <p14:creationId xmlns:p14="http://schemas.microsoft.com/office/powerpoint/2010/main" val="2413875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Image 1" descr="polytechnique_droite_rgb.pn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age 2" descr="CRP-logo_PrintPetit.jp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ZoneTexte 10"/>
          <p:cNvSpPr txBox="1">
            <a:spLocks noChangeArrowheads="1"/>
          </p:cNvSpPr>
          <p:nvPr>
            <p:custDataLst>
              <p:tags r:id="rId3"/>
            </p:custDataLst>
          </p:nvPr>
        </p:nvSpPr>
        <p:spPr bwMode="auto">
          <a:xfrm>
            <a:off x="287462" y="2420888"/>
            <a:ext cx="885653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120000"/>
              </a:lnSpc>
            </a:pPr>
            <a:r>
              <a:rPr lang="fr-CA" sz="2000" dirty="0">
                <a:latin typeface="Arial" pitchFamily="34" charset="0"/>
                <a:cs typeface="Arial" pitchFamily="34" charset="0"/>
              </a:rPr>
              <a:t>Les analyses de cohérence </a:t>
            </a:r>
            <a:r>
              <a:rPr lang="fr-CA" sz="2000" dirty="0" smtClean="0">
                <a:latin typeface="Arial" pitchFamily="34" charset="0"/>
                <a:cs typeface="Arial" pitchFamily="34" charset="0"/>
              </a:rPr>
              <a:t>permettent </a:t>
            </a:r>
            <a:r>
              <a:rPr lang="fr-CA" sz="2000" dirty="0">
                <a:latin typeface="Arial" pitchFamily="34" charset="0"/>
                <a:cs typeface="Arial" pitchFamily="34" charset="0"/>
              </a:rPr>
              <a:t>:</a:t>
            </a:r>
          </a:p>
          <a:p>
            <a:pPr marL="342900" indent="-342900" eaLnBrk="1" hangingPunct="1">
              <a:lnSpc>
                <a:spcPct val="120000"/>
              </a:lnSpc>
              <a:buFont typeface="Wingdings" pitchFamily="2" charset="2"/>
              <a:buChar char="ü"/>
            </a:pPr>
            <a:r>
              <a:rPr lang="fr-CA" sz="2000" dirty="0" smtClean="0">
                <a:latin typeface="Arial" pitchFamily="34" charset="0"/>
                <a:cs typeface="Arial" pitchFamily="34" charset="0"/>
              </a:rPr>
              <a:t>d’améliorer </a:t>
            </a:r>
            <a:r>
              <a:rPr lang="fr-CA" sz="2000" dirty="0">
                <a:latin typeface="Arial" pitchFamily="34" charset="0"/>
                <a:cs typeface="Arial" pitchFamily="34" charset="0"/>
              </a:rPr>
              <a:t>la réponse des organisations dans des situations </a:t>
            </a:r>
            <a:r>
              <a:rPr lang="fr-CA" sz="2000" dirty="0" smtClean="0">
                <a:latin typeface="Arial" pitchFamily="34" charset="0"/>
                <a:cs typeface="Arial" pitchFamily="34" charset="0"/>
              </a:rPr>
              <a:t>d’urgence;</a:t>
            </a:r>
          </a:p>
          <a:p>
            <a:pPr marL="342900" indent="-342900" eaLnBrk="1" hangingPunct="1">
              <a:lnSpc>
                <a:spcPct val="120000"/>
              </a:lnSpc>
              <a:buFont typeface="Wingdings" pitchFamily="2" charset="2"/>
              <a:buChar char="ü"/>
            </a:pPr>
            <a:r>
              <a:rPr lang="fr-CA" sz="2000" dirty="0" smtClean="0">
                <a:latin typeface="Arial" pitchFamily="34" charset="0"/>
                <a:cs typeface="Arial" pitchFamily="34" charset="0"/>
              </a:rPr>
              <a:t>d’augmenter </a:t>
            </a:r>
            <a:r>
              <a:rPr lang="fr-CA" sz="2000" dirty="0">
                <a:latin typeface="Arial" pitchFamily="34" charset="0"/>
                <a:cs typeface="Arial" pitchFamily="34" charset="0"/>
              </a:rPr>
              <a:t>l’aptitude des organisations à maintenir des </a:t>
            </a:r>
            <a:r>
              <a:rPr lang="fr-CA" sz="2000" dirty="0" smtClean="0">
                <a:latin typeface="Arial" pitchFamily="34" charset="0"/>
                <a:cs typeface="Arial" pitchFamily="34" charset="0"/>
              </a:rPr>
              <a:t>services.</a:t>
            </a:r>
            <a:endParaRPr lang="fr-CA" sz="2000" dirty="0">
              <a:latin typeface="Arial" pitchFamily="34" charset="0"/>
              <a:cs typeface="Arial" pitchFamily="34" charset="0"/>
            </a:endParaRPr>
          </a:p>
          <a:p>
            <a:pPr eaLnBrk="1" hangingPunct="1">
              <a:lnSpc>
                <a:spcPct val="120000"/>
              </a:lnSpc>
            </a:pPr>
            <a:endParaRPr lang="fr-CA" sz="2000" dirty="0">
              <a:latin typeface="Arial" pitchFamily="34" charset="0"/>
              <a:cs typeface="Arial" pitchFamily="34" charset="0"/>
            </a:endParaRPr>
          </a:p>
          <a:p>
            <a:pPr eaLnBrk="1" hangingPunct="1">
              <a:lnSpc>
                <a:spcPct val="120000"/>
              </a:lnSpc>
            </a:pPr>
            <a:r>
              <a:rPr lang="fr-CA" sz="2000" dirty="0">
                <a:latin typeface="Arial" pitchFamily="34" charset="0"/>
                <a:cs typeface="Arial" pitchFamily="34" charset="0"/>
              </a:rPr>
              <a:t>Elles ouvrent la voie vers une culture opérationnelle de la résilience… </a:t>
            </a:r>
          </a:p>
          <a:p>
            <a:pPr marL="268288" indent="-268288" eaLnBrk="1" hangingPunct="1">
              <a:lnSpc>
                <a:spcPct val="120000"/>
              </a:lnSpc>
            </a:pPr>
            <a:r>
              <a:rPr lang="fr-CA" sz="2000" dirty="0">
                <a:latin typeface="Arial" pitchFamily="34" charset="0"/>
                <a:cs typeface="Arial" pitchFamily="34" charset="0"/>
              </a:rPr>
              <a:t>…Mais les critères d’analyses devraient être prédéfinis et uniformes pour </a:t>
            </a:r>
            <a:r>
              <a:rPr lang="fr-CA" sz="2000" dirty="0" smtClean="0">
                <a:latin typeface="Arial" pitchFamily="34" charset="0"/>
                <a:cs typeface="Arial" pitchFamily="34" charset="0"/>
              </a:rPr>
              <a:t>un système et </a:t>
            </a:r>
            <a:r>
              <a:rPr lang="fr-CA" sz="2000" dirty="0">
                <a:latin typeface="Arial" pitchFamily="34" charset="0"/>
                <a:cs typeface="Arial" pitchFamily="34" charset="0"/>
              </a:rPr>
              <a:t>aussi sur un territoire.</a:t>
            </a:r>
          </a:p>
        </p:txBody>
      </p:sp>
      <p:sp>
        <p:nvSpPr>
          <p:cNvPr id="55301" name="Rectangle 3"/>
          <p:cNvSpPr>
            <a:spLocks noChangeArrowheads="1"/>
          </p:cNvSpPr>
          <p:nvPr>
            <p:custDataLst>
              <p:tags r:id="rId4"/>
            </p:custDataLst>
          </p:nvPr>
        </p:nvSpPr>
        <p:spPr bwMode="auto">
          <a:xfrm>
            <a:off x="1691680" y="315913"/>
            <a:ext cx="662473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CA" sz="2800" b="1" dirty="0">
                <a:latin typeface="Arial" pitchFamily="34" charset="0"/>
                <a:cs typeface="Arial" pitchFamily="34" charset="0"/>
              </a:rPr>
              <a:t>Interdépendance des systèmes essentiels : comment en tenir compte pour améliorer la résilience des établissements ?</a:t>
            </a:r>
          </a:p>
        </p:txBody>
      </p:sp>
    </p:spTree>
    <p:extLst>
      <p:ext uri="{BB962C8B-B14F-4D97-AF65-F5344CB8AC3E}">
        <p14:creationId xmlns:p14="http://schemas.microsoft.com/office/powerpoint/2010/main" val="42415345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ctrTitle"/>
            <p:custDataLst>
              <p:tags r:id="rId1"/>
            </p:custDataLst>
          </p:nvPr>
        </p:nvSpPr>
        <p:spPr bwMode="auto">
          <a:xfrm>
            <a:off x="1691679" y="333375"/>
            <a:ext cx="7201495" cy="22315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CA" sz="3200" dirty="0" smtClean="0">
                <a:solidFill>
                  <a:schemeClr val="tx1"/>
                </a:solidFill>
                <a:latin typeface="Arial" charset="0"/>
                <a:cs typeface="Arial" charset="0"/>
              </a:rPr>
              <a:t>Interdépendance des systèmes essentiels : comment en tenir compte pour améliorer la résilience des établissements ? </a:t>
            </a:r>
          </a:p>
        </p:txBody>
      </p:sp>
      <p:pic>
        <p:nvPicPr>
          <p:cNvPr id="25604" name="Image 4" descr="CRP-logo_PrintPetit.jpg"/>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6632"/>
            <a:ext cx="15017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5" descr="astérix 01.png"/>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555776" y="2780928"/>
            <a:ext cx="33369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542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custDataLst>
              <p:tags r:id="rId1"/>
            </p:custDataLst>
          </p:nvPr>
        </p:nvSpPr>
        <p:spPr bwMode="auto">
          <a:xfrm>
            <a:off x="4643438" y="1412875"/>
            <a:ext cx="35623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fr-CA" b="1" i="1">
                <a:latin typeface="Comic Sans MS" pitchFamily="66" charset="0"/>
              </a:rPr>
              <a:t>Zone géographique stratégique</a:t>
            </a:r>
          </a:p>
        </p:txBody>
      </p:sp>
      <p:pic>
        <p:nvPicPr>
          <p:cNvPr id="27651" name="Picture 7" descr="splashPageLogo"/>
          <p:cNvPicPr>
            <a:picLocks noChangeAspect="1" noChangeArrowheads="1"/>
          </p:cNvPicPr>
          <p:nvPr>
            <p:custDataLst>
              <p:tags r:id="rId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7329488" y="2000250"/>
            <a:ext cx="15621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11"/>
          <p:cNvSpPr txBox="1">
            <a:spLocks noChangeArrowheads="1"/>
          </p:cNvSpPr>
          <p:nvPr>
            <p:custDataLst>
              <p:tags r:id="rId3"/>
            </p:custDataLst>
          </p:nvPr>
        </p:nvSpPr>
        <p:spPr bwMode="auto">
          <a:xfrm>
            <a:off x="0" y="1412875"/>
            <a:ext cx="90011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fr-CA" sz="2000" dirty="0">
                <a:latin typeface="Arial" pitchFamily="34" charset="0"/>
                <a:cs typeface="Arial" pitchFamily="34" charset="0"/>
              </a:rPr>
              <a:t>Une recherche réalisée à Montréal et à Québec</a:t>
            </a:r>
          </a:p>
        </p:txBody>
      </p:sp>
      <p:sp>
        <p:nvSpPr>
          <p:cNvPr id="27653" name="Text Box 25"/>
          <p:cNvSpPr txBox="1">
            <a:spLocks noChangeArrowheads="1"/>
          </p:cNvSpPr>
          <p:nvPr>
            <p:custDataLst>
              <p:tags r:id="rId4"/>
            </p:custDataLst>
          </p:nvPr>
        </p:nvSpPr>
        <p:spPr bwMode="auto">
          <a:xfrm>
            <a:off x="1692275" y="188913"/>
            <a:ext cx="5759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fr-CA" sz="2800" b="1" dirty="0">
                <a:latin typeface="Arial" pitchFamily="34" charset="0"/>
                <a:cs typeface="Arial" pitchFamily="34" charset="0"/>
              </a:rPr>
              <a:t>Les interdépendances entre les systèmes essentiels</a:t>
            </a:r>
            <a:endParaRPr lang="fr-CA" sz="2800" dirty="0">
              <a:latin typeface="Arial" pitchFamily="34" charset="0"/>
              <a:cs typeface="Arial" pitchFamily="34" charset="0"/>
            </a:endParaRPr>
          </a:p>
        </p:txBody>
      </p:sp>
      <p:pic>
        <p:nvPicPr>
          <p:cNvPr id="27654" name="Picture 21"/>
          <p:cNvPicPr>
            <a:picLocks noChangeAspect="1" noChangeArrowheads="1"/>
          </p:cNvPicPr>
          <p:nvPr>
            <p:custDataLst>
              <p:tags r:id="rId5"/>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286000" y="2133600"/>
            <a:ext cx="1666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2"/>
          <p:cNvPicPr>
            <a:picLocks noChangeAspect="1" noChangeArrowheads="1"/>
          </p:cNvPicPr>
          <p:nvPr>
            <p:custDataLst>
              <p:tags r:id="rId6"/>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786313" y="2071688"/>
            <a:ext cx="1809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 22" descr="lg_bell.gif"/>
          <p:cNvPicPr>
            <a:picLocks noChangeAspect="1"/>
          </p:cNvPicPr>
          <p:nvPr>
            <p:custDataLst>
              <p:tags r:id="rId7"/>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857250" y="2143125"/>
            <a:ext cx="876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Image 8" descr="polytechnique_droite_rgb.png"/>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Image 9" descr="CRP-logo_PrintPetit.jpg"/>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Image 21" descr="Ville de Montréal en secteurs.JPG"/>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33713" y="2857500"/>
            <a:ext cx="456761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9" descr="psepc_fip_fr"/>
          <p:cNvPicPr>
            <a:picLocks noChangeAspect="1" noChangeArrowheads="1"/>
          </p:cNvPicPr>
          <p:nvPr>
            <p:custDataLst>
              <p:tags r:id="rId11"/>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1750" y="6357938"/>
            <a:ext cx="50403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0" descr="Montréal"/>
          <p:cNvPicPr>
            <a:picLocks noChangeAspect="1" noChangeArrowheads="1"/>
          </p:cNvPicPr>
          <p:nvPr>
            <p:custDataLst>
              <p:tags r:id="rId12"/>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01613" y="2908300"/>
            <a:ext cx="1655762"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Infrastructure_fip"/>
          <p:cNvPicPr>
            <a:picLocks noChangeAspect="1" noChangeArrowheads="1"/>
          </p:cNvPicPr>
          <p:nvPr>
            <p:custDataLst>
              <p:tags r:id="rId13"/>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7596188" y="6597650"/>
            <a:ext cx="113823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NSERC"/>
          <p:cNvPicPr>
            <a:picLocks noChangeAspect="1" noChangeArrowheads="1"/>
          </p:cNvPicPr>
          <p:nvPr>
            <p:custDataLst>
              <p:tags r:id="rId1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435600" y="6215063"/>
            <a:ext cx="136842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7"/>
          <p:cNvPicPr>
            <a:picLocks noChangeAspect="1" noChangeArrowheads="1"/>
          </p:cNvPicPr>
          <p:nvPr>
            <p:custDataLst>
              <p:tags r:id="rId1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4346575" y="2751138"/>
            <a:ext cx="4797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6"/>
          <p:cNvPicPr>
            <a:picLocks noChangeAspect="1" noChangeArrowheads="1"/>
          </p:cNvPicPr>
          <p:nvPr>
            <p:custDataLst>
              <p:tags r:id="rId16"/>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4448175" y="2857500"/>
            <a:ext cx="12668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6" descr="entete_msp_drapeau"/>
          <p:cNvPicPr>
            <a:picLocks noChangeAspect="1" noChangeArrowheads="1"/>
          </p:cNvPicPr>
          <p:nvPr>
            <p:custDataLst>
              <p:tags r:id="rId17"/>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3214688" y="5976938"/>
            <a:ext cx="2009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9" descr="AMTLogo"/>
          <p:cNvPicPr>
            <a:picLocks noChangeAspect="1" noChangeArrowheads="1"/>
          </p:cNvPicPr>
          <p:nvPr>
            <p:custDataLst>
              <p:tags r:id="rId18"/>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149225" y="3644900"/>
            <a:ext cx="110966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30" descr="logostm"/>
          <p:cNvPicPr>
            <a:picLocks noChangeAspect="1" noChangeArrowheads="1"/>
          </p:cNvPicPr>
          <p:nvPr>
            <p:custDataLst>
              <p:tags r:id="rId19"/>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209550" y="4149725"/>
            <a:ext cx="9779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5"/>
          <p:cNvSpPr txBox="1">
            <a:spLocks noChangeArrowheads="1"/>
          </p:cNvSpPr>
          <p:nvPr>
            <p:custDataLst>
              <p:tags r:id="rId1"/>
            </p:custDataLst>
          </p:nvPr>
        </p:nvSpPr>
        <p:spPr bwMode="auto">
          <a:xfrm>
            <a:off x="1692274" y="116632"/>
            <a:ext cx="61920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fr-CA" sz="2800" b="1" dirty="0">
                <a:latin typeface="Arial" pitchFamily="34" charset="0"/>
                <a:cs typeface="Arial" pitchFamily="34" charset="0"/>
              </a:rPr>
              <a:t>Démarche gouvernementale de résilience des systèmes essentiels au Québec</a:t>
            </a:r>
          </a:p>
        </p:txBody>
      </p:sp>
      <p:pic>
        <p:nvPicPr>
          <p:cNvPr id="28675" name="Image 8" descr="polytechnique_droite_rgb.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e 9" descr="CRP-logo_PrintPetit.jp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6" descr="entete_msp_drapeau"/>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948488" y="1341438"/>
            <a:ext cx="20097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descr="http://www.securitepublique.gouv.qc.ca/fileadmin/images/securite_civile/logo_oscq-08.gif">
            <a:hlinkClick r:id="rId12"/>
          </p:cNvPr>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0" y="1484313"/>
            <a:ext cx="23812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txBox="1">
            <a:spLocks noChangeArrowheads="1"/>
          </p:cNvSpPr>
          <p:nvPr>
            <p:custDataLst>
              <p:tags r:id="rId6"/>
            </p:custDataLst>
          </p:nvPr>
        </p:nvSpPr>
        <p:spPr>
          <a:xfrm>
            <a:off x="1815281" y="2276872"/>
            <a:ext cx="6861175" cy="3240310"/>
          </a:xfrm>
          <a:prstGeom prst="rect">
            <a:avLst/>
          </a:prstGeom>
        </p:spPr>
        <p:txBody>
          <a:bodyPr/>
          <a:lstStyle/>
          <a:p>
            <a:pPr marL="342900" indent="-342900">
              <a:spcBef>
                <a:spcPct val="20000"/>
              </a:spcBef>
              <a:buFont typeface="Wingdings" charset="2"/>
              <a:buBlip>
                <a:blip r:embed="rId14"/>
              </a:buBlip>
              <a:defRPr/>
            </a:pPr>
            <a:r>
              <a:rPr lang="fr-CA" sz="2000" dirty="0">
                <a:latin typeface="Arial" pitchFamily="34" charset="0"/>
                <a:ea typeface="ＭＳ Ｐゴシック" charset="-128"/>
                <a:cs typeface="Arial" pitchFamily="34" charset="0"/>
              </a:rPr>
              <a:t>Présentation du projet à l’OSCQ - Septembre 2007.</a:t>
            </a:r>
          </a:p>
          <a:p>
            <a:pPr marL="342900" indent="-342900">
              <a:spcBef>
                <a:spcPct val="20000"/>
              </a:spcBef>
              <a:buFont typeface="Wingdings" charset="2"/>
              <a:buBlip>
                <a:blip r:embed="rId14"/>
              </a:buBlip>
              <a:defRPr/>
            </a:pPr>
            <a:r>
              <a:rPr lang="fr-CA" sz="2000" dirty="0">
                <a:latin typeface="Arial" pitchFamily="34" charset="0"/>
                <a:ea typeface="ＭＳ Ｐゴシック" charset="-128"/>
                <a:cs typeface="Arial" pitchFamily="34" charset="0"/>
              </a:rPr>
              <a:t>Préparation d’un projet de Cadre de référence pour la démarche :</a:t>
            </a:r>
          </a:p>
          <a:p>
            <a:pPr marL="800100" lvl="1" indent="-342900">
              <a:spcBef>
                <a:spcPct val="20000"/>
              </a:spcBef>
              <a:buFont typeface="Wingdings" pitchFamily="2" charset="2"/>
              <a:buChar char="ü"/>
              <a:defRPr/>
            </a:pPr>
            <a:r>
              <a:rPr lang="fr-CA" sz="2000" dirty="0">
                <a:latin typeface="Arial" pitchFamily="34" charset="0"/>
                <a:ea typeface="ＭＳ Ｐゴシック" charset="-128"/>
                <a:cs typeface="Arial" pitchFamily="34" charset="0"/>
              </a:rPr>
              <a:t>Identification des M/O partenaires (près de 15);</a:t>
            </a:r>
          </a:p>
          <a:p>
            <a:pPr marL="800100" lvl="1" indent="-342900">
              <a:spcBef>
                <a:spcPct val="20000"/>
              </a:spcBef>
              <a:buFont typeface="Wingdings" pitchFamily="2" charset="2"/>
              <a:buChar char="ü"/>
              <a:defRPr/>
            </a:pPr>
            <a:r>
              <a:rPr lang="fr-CA" sz="2000" dirty="0">
                <a:latin typeface="Arial" pitchFamily="34" charset="0"/>
                <a:ea typeface="ＭＳ Ｐゴシック" charset="-128"/>
                <a:cs typeface="Arial" pitchFamily="34" charset="0"/>
              </a:rPr>
              <a:t>Consultations.</a:t>
            </a:r>
          </a:p>
          <a:p>
            <a:pPr marL="342900" indent="-342900">
              <a:spcBef>
                <a:spcPct val="20000"/>
              </a:spcBef>
              <a:buFont typeface="Wingdings" charset="2"/>
              <a:buBlip>
                <a:blip r:embed="rId14"/>
              </a:buBlip>
              <a:defRPr/>
            </a:pPr>
            <a:r>
              <a:rPr lang="fr-CA" sz="2000" dirty="0">
                <a:latin typeface="Arial" pitchFamily="34" charset="0"/>
                <a:ea typeface="ＭＳ Ｐゴシック" charset="-128"/>
                <a:cs typeface="Arial" pitchFamily="34" charset="0"/>
              </a:rPr>
              <a:t>Adoption du cadre de référence par l’OSCQ :</a:t>
            </a:r>
          </a:p>
          <a:p>
            <a:pPr marL="800100" lvl="1" indent="-342900">
              <a:spcBef>
                <a:spcPct val="20000"/>
              </a:spcBef>
              <a:buFont typeface="Wingdings" pitchFamily="2" charset="2"/>
              <a:buChar char="ü"/>
              <a:defRPr/>
            </a:pPr>
            <a:r>
              <a:rPr lang="fr-CA" sz="2000" dirty="0">
                <a:latin typeface="Arial" pitchFamily="34" charset="0"/>
                <a:ea typeface="ＭＳ Ｐゴシック" charset="-128"/>
                <a:cs typeface="Arial" pitchFamily="34" charset="0"/>
              </a:rPr>
              <a:t>Février 2009.</a:t>
            </a:r>
          </a:p>
          <a:p>
            <a:pPr marL="342900" indent="-342900">
              <a:spcBef>
                <a:spcPct val="20000"/>
              </a:spcBef>
              <a:buFont typeface="Wingdings" charset="2"/>
              <a:buBlip>
                <a:blip r:embed="rId14"/>
              </a:buBlip>
              <a:defRPr/>
            </a:pPr>
            <a:r>
              <a:rPr lang="fr-CA" sz="2000" dirty="0">
                <a:latin typeface="Arial" pitchFamily="34" charset="0"/>
                <a:ea typeface="ＭＳ Ｐゴシック" charset="-128"/>
                <a:cs typeface="Arial" pitchFamily="34" charset="0"/>
              </a:rPr>
              <a:t>Remise du rapport de la 1</a:t>
            </a:r>
            <a:r>
              <a:rPr lang="fr-CA" sz="2000" baseline="30000" dirty="0">
                <a:latin typeface="Arial" pitchFamily="34" charset="0"/>
                <a:ea typeface="ＭＳ Ｐゴシック" charset="-128"/>
                <a:cs typeface="Arial" pitchFamily="34" charset="0"/>
              </a:rPr>
              <a:t>ère</a:t>
            </a:r>
            <a:r>
              <a:rPr lang="fr-CA" sz="2000" dirty="0">
                <a:latin typeface="Arial" pitchFamily="34" charset="0"/>
                <a:ea typeface="ＭＳ Ｐゴシック" charset="-128"/>
                <a:cs typeface="Arial" pitchFamily="34" charset="0"/>
              </a:rPr>
              <a:t> analyse de résilience :</a:t>
            </a:r>
          </a:p>
          <a:p>
            <a:pPr marL="800100" lvl="1" indent="-342900">
              <a:spcBef>
                <a:spcPct val="20000"/>
              </a:spcBef>
              <a:buFont typeface="Wingdings" pitchFamily="2" charset="2"/>
              <a:buChar char="ü"/>
              <a:defRPr/>
            </a:pPr>
            <a:r>
              <a:rPr lang="fr-CA" sz="2000" dirty="0">
                <a:latin typeface="Arial" pitchFamily="34" charset="0"/>
                <a:ea typeface="ＭＳ Ｐゴシック" charset="-128"/>
                <a:cs typeface="Arial" pitchFamily="34" charset="0"/>
              </a:rPr>
              <a:t>2012.</a:t>
            </a:r>
          </a:p>
        </p:txBody>
      </p:sp>
      <p:pic>
        <p:nvPicPr>
          <p:cNvPr id="28680" name="Picture 15" descr="NSERC"/>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79512" y="3429000"/>
            <a:ext cx="13684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62"/>
          <p:cNvGraphicFramePr>
            <a:graphicFrameLocks/>
          </p:cNvGraphicFramePr>
          <p:nvPr>
            <p:custDataLst>
              <p:tags r:id="rId1"/>
            </p:custDataLst>
            <p:extLst>
              <p:ext uri="{D42A27DB-BD31-4B8C-83A1-F6EECF244321}">
                <p14:modId xmlns:p14="http://schemas.microsoft.com/office/powerpoint/2010/main" val="3712559049"/>
              </p:ext>
            </p:extLst>
          </p:nvPr>
        </p:nvGraphicFramePr>
        <p:xfrm>
          <a:off x="395536" y="1484784"/>
          <a:ext cx="8177883" cy="4758266"/>
        </p:xfrm>
        <a:graphic>
          <a:graphicData uri="http://schemas.openxmlformats.org/drawingml/2006/table">
            <a:tbl>
              <a:tblPr/>
              <a:tblGrid>
                <a:gridCol w="5544616"/>
                <a:gridCol w="2633267"/>
              </a:tblGrid>
              <a:tr h="58579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2000" b="1" i="0" u="none" strike="noStrike" cap="none" normalizeH="0" baseline="0" dirty="0" smtClean="0">
                          <a:ln>
                            <a:noFill/>
                          </a:ln>
                          <a:solidFill>
                            <a:srgbClr val="0047B6"/>
                          </a:solidFill>
                          <a:effectLst/>
                          <a:latin typeface="Arial" pitchFamily="34" charset="0"/>
                          <a:ea typeface="ＭＳ Ｐゴシック" charset="-128"/>
                          <a:cs typeface="Arial" pitchFamily="34" charset="0"/>
                        </a:rPr>
                        <a:t>SECTEURS (10) /  TABLES SECTORIELLES</a:t>
                      </a:r>
                      <a:endParaRPr kumimoji="0" lang="fr-CA" sz="2000" b="0" i="0" u="none" strike="noStrike" cap="none" normalizeH="0" baseline="0" dirty="0" smtClean="0">
                        <a:ln>
                          <a:noFill/>
                        </a:ln>
                        <a:solidFill>
                          <a:srgbClr val="0047B6"/>
                        </a:solidFill>
                        <a:effectLst/>
                        <a:latin typeface="Arial" pitchFamily="34" charset="0"/>
                        <a:ea typeface="ＭＳ Ｐゴシック" charset="-128"/>
                        <a:cs typeface="Arial" pitchFamily="34" charset="0"/>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2000" b="1" i="0" u="none" strike="noStrike" cap="none" normalizeH="0" baseline="0" dirty="0" smtClean="0">
                          <a:ln>
                            <a:noFill/>
                          </a:ln>
                          <a:solidFill>
                            <a:srgbClr val="0047B6"/>
                          </a:solidFill>
                          <a:effectLst/>
                          <a:latin typeface="Arial" pitchFamily="34" charset="0"/>
                          <a:ea typeface="ＭＳ Ｐゴシック" charset="-128"/>
                          <a:cs typeface="Arial" pitchFamily="34" charset="0"/>
                        </a:rPr>
                        <a:t>M/O Québec</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fr-CA" sz="2000" b="1" i="0" u="none" strike="noStrike" cap="none" normalizeH="0" baseline="0" dirty="0" smtClean="0">
                          <a:ln>
                            <a:noFill/>
                          </a:ln>
                          <a:solidFill>
                            <a:srgbClr val="0047B6"/>
                          </a:solidFill>
                          <a:effectLst/>
                          <a:latin typeface="Arial" pitchFamily="34" charset="0"/>
                          <a:ea typeface="ＭＳ Ｐゴシック" charset="-128"/>
                          <a:cs typeface="Arial" pitchFamily="34" charset="0"/>
                        </a:rPr>
                        <a:t> RESPONSABLES</a:t>
                      </a:r>
                      <a:endParaRPr kumimoji="0" lang="fr-CA" sz="2000" b="0" i="0" u="none" strike="noStrike" cap="none" normalizeH="0" baseline="0" dirty="0" smtClean="0">
                        <a:ln>
                          <a:noFill/>
                        </a:ln>
                        <a:solidFill>
                          <a:srgbClr val="0047B6"/>
                        </a:solidFill>
                        <a:effectLst/>
                        <a:latin typeface="Arial" pitchFamily="34" charset="0"/>
                        <a:ea typeface="ＭＳ Ｐゴシック" charset="-128"/>
                        <a:cs typeface="Arial" pitchFamily="34" charset="0"/>
                      </a:endParaRPr>
                    </a:p>
                  </a:txBody>
                  <a:tcPr marT="45729" marB="4572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Activités économiques</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MFEQ (observateur)</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Activités gouvernementales</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MCE_SCT</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Alimentation</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MAPAQ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Bâtiment</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SIQ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Eau et matières résiduelles</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MFEQ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Énergie</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MRNQ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Finances</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MFEQ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Santé</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MSSS</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Sécurité</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MSP</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94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Télécommunications et technologies de l’information</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CSPQ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56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Transport</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fr-CA" sz="1800" b="0" i="0" u="none" strike="noStrike" cap="none" normalizeH="0" baseline="0" dirty="0" smtClean="0">
                          <a:ln>
                            <a:noFill/>
                          </a:ln>
                          <a:solidFill>
                            <a:schemeClr val="tx1"/>
                          </a:solidFill>
                          <a:effectLst/>
                          <a:latin typeface="Arial" pitchFamily="34" charset="0"/>
                          <a:ea typeface="ＭＳ Ｐゴシック" charset="-128"/>
                          <a:cs typeface="Arial" pitchFamily="34" charset="0"/>
                        </a:rPr>
                        <a:t>MTQ</a:t>
                      </a:r>
                    </a:p>
                  </a:txBody>
                  <a:tcPr marT="45729" marB="4572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9699" name="Image 8" descr="polytechnique_droite_rgb.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 9" descr="CRP-logo_PrintPetit.jpg"/>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6" descr="entete_msp_drapeau"/>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6261045"/>
            <a:ext cx="1361703" cy="59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5"/>
          <p:cNvSpPr txBox="1">
            <a:spLocks noChangeArrowheads="1"/>
          </p:cNvSpPr>
          <p:nvPr>
            <p:custDataLst>
              <p:tags r:id="rId5"/>
            </p:custDataLst>
          </p:nvPr>
        </p:nvSpPr>
        <p:spPr bwMode="auto">
          <a:xfrm>
            <a:off x="1692274" y="116632"/>
            <a:ext cx="61920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fr-CA" sz="2800" b="1" dirty="0">
                <a:latin typeface="Arial" pitchFamily="34" charset="0"/>
                <a:cs typeface="Arial" pitchFamily="34" charset="0"/>
              </a:rPr>
              <a:t>Démarche gouvernementale de résilience des systèmes essentiels au Québec</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Image 8" descr="polytechnique_droite_rgb.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mage 9" descr="CRP-logo_PrintPetit.jp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custDataLst>
              <p:tags r:id="rId3"/>
            </p:custDataLst>
          </p:nvPr>
        </p:nvSpPr>
        <p:spPr>
          <a:xfrm>
            <a:off x="682625" y="1789808"/>
            <a:ext cx="7993063" cy="4015456"/>
          </a:xfrm>
          <a:prstGeom prst="rect">
            <a:avLst/>
          </a:prstGeom>
        </p:spPr>
        <p:txBody>
          <a:bodyPr/>
          <a:lstStyle/>
          <a:p>
            <a:pPr marL="342900" indent="-342900" algn="just">
              <a:spcBef>
                <a:spcPct val="20000"/>
              </a:spcBef>
              <a:defRPr/>
            </a:pPr>
            <a:r>
              <a:rPr lang="fr-CA" sz="2000" b="1" dirty="0" smtClean="0">
                <a:latin typeface="Arial" pitchFamily="34" charset="0"/>
                <a:cs typeface="Arial" pitchFamily="34" charset="0"/>
              </a:rPr>
              <a:t>OBJECTIFS :</a:t>
            </a:r>
            <a:endParaRPr lang="fr-CA" sz="2000" b="1" dirty="0">
              <a:latin typeface="Arial" pitchFamily="34" charset="0"/>
              <a:cs typeface="Arial" pitchFamily="34" charset="0"/>
            </a:endParaRPr>
          </a:p>
          <a:p>
            <a:pPr marL="342900" indent="-342900" algn="just">
              <a:spcBef>
                <a:spcPct val="20000"/>
              </a:spcBef>
              <a:buFont typeface="Arial" charset="0"/>
              <a:buChar char="•"/>
              <a:defRPr/>
            </a:pPr>
            <a:r>
              <a:rPr lang="fr-CA" dirty="0" smtClean="0">
                <a:latin typeface="Arial" pitchFamily="34" charset="0"/>
                <a:cs typeface="Arial" pitchFamily="34" charset="0"/>
              </a:rPr>
              <a:t>Identifier </a:t>
            </a:r>
            <a:r>
              <a:rPr lang="fr-CA" dirty="0">
                <a:latin typeface="Arial" pitchFamily="34" charset="0"/>
                <a:cs typeface="Arial" pitchFamily="34" charset="0"/>
              </a:rPr>
              <a:t>et caractériser les systèmes essentiels des intervenants et les conséquences de leurs perturbations ou de leurs </a:t>
            </a:r>
            <a:r>
              <a:rPr lang="fr-CA" dirty="0" smtClean="0">
                <a:latin typeface="Arial" pitchFamily="34" charset="0"/>
                <a:cs typeface="Arial" pitchFamily="34" charset="0"/>
              </a:rPr>
              <a:t>défaillances sur </a:t>
            </a:r>
            <a:r>
              <a:rPr lang="fr-CA" dirty="0">
                <a:latin typeface="Arial" pitchFamily="34" charset="0"/>
                <a:cs typeface="Arial" pitchFamily="34" charset="0"/>
              </a:rPr>
              <a:t>la fourniture de leurs biens et services essentiels (interdépendances et effets </a:t>
            </a:r>
            <a:r>
              <a:rPr lang="fr-CA" dirty="0" smtClean="0">
                <a:latin typeface="Arial" pitchFamily="34" charset="0"/>
                <a:cs typeface="Arial" pitchFamily="34" charset="0"/>
              </a:rPr>
              <a:t>dominos), </a:t>
            </a:r>
            <a:r>
              <a:rPr lang="fr-CA" dirty="0">
                <a:latin typeface="Arial" pitchFamily="34" charset="0"/>
                <a:cs typeface="Arial" pitchFamily="34" charset="0"/>
              </a:rPr>
              <a:t>sur la santé, la sécurité et le bien-être de la population, sur les activités économiques, de même que sur la confiance des citoyens envers leurs institutions.</a:t>
            </a:r>
          </a:p>
          <a:p>
            <a:pPr marL="342900" indent="-342900" algn="just">
              <a:spcBef>
                <a:spcPct val="20000"/>
              </a:spcBef>
              <a:buFont typeface="Arial" charset="0"/>
              <a:buChar char="•"/>
              <a:defRPr/>
            </a:pPr>
            <a:r>
              <a:rPr lang="fr-CA" dirty="0">
                <a:latin typeface="Arial" pitchFamily="34" charset="0"/>
                <a:cs typeface="Arial" pitchFamily="34" charset="0"/>
              </a:rPr>
              <a:t>Identifier, proposer et prendre les mesures appropriées pour accroître la résilience de ces systèmes afin de pouvoir maintenir, en tout temps, une offre acceptable de ressources essentielles aux autres systèmes essentiels et à la population.</a:t>
            </a:r>
          </a:p>
          <a:p>
            <a:pPr marL="342900" indent="-342900" algn="just">
              <a:spcBef>
                <a:spcPct val="20000"/>
              </a:spcBef>
              <a:buFont typeface="Arial" charset="0"/>
              <a:buChar char="•"/>
              <a:defRPr/>
            </a:pPr>
            <a:r>
              <a:rPr lang="fr-CA" dirty="0">
                <a:latin typeface="Arial" pitchFamily="34" charset="0"/>
                <a:cs typeface="Arial" pitchFamily="34" charset="0"/>
              </a:rPr>
              <a:t>Assurer la cohérence et la compatibilité des mesures retenues afin de s’assurer qu’elles ne créent pas plus de problèmes qu’elles en résolvent.</a:t>
            </a:r>
          </a:p>
        </p:txBody>
      </p:sp>
      <p:sp>
        <p:nvSpPr>
          <p:cNvPr id="7" name="Text Box 25"/>
          <p:cNvSpPr txBox="1">
            <a:spLocks noChangeArrowheads="1"/>
          </p:cNvSpPr>
          <p:nvPr>
            <p:custDataLst>
              <p:tags r:id="rId4"/>
            </p:custDataLst>
          </p:nvPr>
        </p:nvSpPr>
        <p:spPr bwMode="auto">
          <a:xfrm>
            <a:off x="1692274" y="116632"/>
            <a:ext cx="619209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spcBef>
                <a:spcPct val="50000"/>
              </a:spcBef>
            </a:pPr>
            <a:r>
              <a:rPr lang="fr-CA" sz="2800" b="1" dirty="0">
                <a:latin typeface="Arial" pitchFamily="34" charset="0"/>
                <a:cs typeface="Arial" pitchFamily="34" charset="0"/>
              </a:rPr>
              <a:t>Démarche gouvernementale de résilience des systèmes essentiels au Québec</a:t>
            </a:r>
          </a:p>
        </p:txBody>
      </p:sp>
      <p:pic>
        <p:nvPicPr>
          <p:cNvPr id="8" name="Picture 16" descr="entete_msp_drapeau"/>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0" y="6261045"/>
            <a:ext cx="1361703" cy="59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5"/>
          <p:cNvSpPr txBox="1">
            <a:spLocks noChangeArrowheads="1"/>
          </p:cNvSpPr>
          <p:nvPr>
            <p:custDataLst>
              <p:tags r:id="rId1"/>
            </p:custDataLst>
          </p:nvPr>
        </p:nvSpPr>
        <p:spPr bwMode="auto">
          <a:xfrm>
            <a:off x="1692275" y="404813"/>
            <a:ext cx="575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fr-CA" sz="2800" b="1" dirty="0">
                <a:latin typeface="Arial" pitchFamily="34" charset="0"/>
                <a:cs typeface="Arial" pitchFamily="34" charset="0"/>
              </a:rPr>
              <a:t>Les Systèmes essentiels ? </a:t>
            </a:r>
          </a:p>
        </p:txBody>
      </p:sp>
      <p:pic>
        <p:nvPicPr>
          <p:cNvPr id="31747" name="Image 8" descr="polytechnique_droite_rgb.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 9" descr="CRP-logo_PrintPetit.jp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p:cNvPicPr>
            <a:picLocks noChangeAspect="1" noChangeArrowheads="1"/>
          </p:cNvPicPr>
          <p:nvPr>
            <p:custDataLst>
              <p:tags r:id="rId4"/>
            </p:custDataLst>
          </p:nvPr>
        </p:nvPicPr>
        <p:blipFill>
          <a:blip r:embed="rId10" cstate="print"/>
          <a:srcRect/>
          <a:stretch>
            <a:fillRect/>
          </a:stretch>
        </p:blipFill>
        <p:spPr bwMode="auto">
          <a:xfrm>
            <a:off x="5795963" y="1412875"/>
            <a:ext cx="3208337" cy="3240088"/>
          </a:xfrm>
          <a:prstGeom prst="rect">
            <a:avLst/>
          </a:prstGeom>
          <a:noFill/>
          <a:ln w="3175">
            <a:solidFill>
              <a:schemeClr val="bg1">
                <a:lumMod val="75000"/>
              </a:schemeClr>
            </a:solidFill>
            <a:miter lim="800000"/>
            <a:headEnd/>
            <a:tailEnd/>
          </a:ln>
          <a:effectLst/>
        </p:spPr>
      </p:pic>
      <p:pic>
        <p:nvPicPr>
          <p:cNvPr id="31750" name="Picture 4"/>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4925" y="1341438"/>
            <a:ext cx="5754688"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Bulle ronde 11"/>
          <p:cNvSpPr/>
          <p:nvPr>
            <p:custDataLst>
              <p:tags r:id="rId6"/>
            </p:custDataLst>
          </p:nvPr>
        </p:nvSpPr>
        <p:spPr>
          <a:xfrm>
            <a:off x="6804025" y="5229225"/>
            <a:ext cx="1296988" cy="647700"/>
          </a:xfrm>
          <a:prstGeom prst="wedgeEllipseCallout">
            <a:avLst>
              <a:gd name="adj1" fmla="val -44349"/>
              <a:gd name="adj2" fmla="val -1155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A" dirty="0"/>
              <a:t>2009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5"/>
          <p:cNvSpPr txBox="1">
            <a:spLocks noChangeArrowheads="1"/>
          </p:cNvSpPr>
          <p:nvPr>
            <p:custDataLst>
              <p:tags r:id="rId1"/>
            </p:custDataLst>
          </p:nvPr>
        </p:nvSpPr>
        <p:spPr bwMode="auto">
          <a:xfrm>
            <a:off x="1692275" y="386402"/>
            <a:ext cx="57594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spcBef>
                <a:spcPct val="50000"/>
              </a:spcBef>
            </a:pPr>
            <a:r>
              <a:rPr lang="fr-CA" sz="2800" b="1" dirty="0">
                <a:latin typeface="Arial" pitchFamily="34" charset="0"/>
                <a:cs typeface="Arial" pitchFamily="34" charset="0"/>
              </a:rPr>
              <a:t>Les Systèmes essentiels ? </a:t>
            </a:r>
          </a:p>
        </p:txBody>
      </p:sp>
      <p:pic>
        <p:nvPicPr>
          <p:cNvPr id="32771" name="Image 8" descr="polytechnique_droite_rgb.png"/>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165975" y="1588"/>
            <a:ext cx="197802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Image 9" descr="CRP-logo_PrintPetit.jpg"/>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4925" y="44450"/>
            <a:ext cx="15033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noChangeArrowheads="1"/>
          </p:cNvPicPr>
          <p:nvPr>
            <p:custDataLst>
              <p:tags r:id="rId4"/>
            </p:custDataLst>
          </p:nvPr>
        </p:nvPicPr>
        <p:blipFill>
          <a:blip r:embed="rId9" cstate="print"/>
          <a:srcRect/>
          <a:stretch>
            <a:fillRect/>
          </a:stretch>
        </p:blipFill>
        <p:spPr bwMode="auto">
          <a:xfrm>
            <a:off x="6011863" y="1554163"/>
            <a:ext cx="3074987" cy="4148137"/>
          </a:xfrm>
          <a:prstGeom prst="rect">
            <a:avLst/>
          </a:prstGeom>
          <a:noFill/>
          <a:ln w="3175">
            <a:solidFill>
              <a:schemeClr val="bg1">
                <a:lumMod val="75000"/>
              </a:schemeClr>
            </a:solidFill>
            <a:miter lim="800000"/>
            <a:headEnd/>
            <a:tailEnd/>
          </a:ln>
          <a:effectLst/>
        </p:spPr>
      </p:pic>
      <p:pic>
        <p:nvPicPr>
          <p:cNvPr id="32774" name="Picture 3"/>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925" y="1327150"/>
            <a:ext cx="5916613"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5"/>
</p:tagLst>
</file>

<file path=ppt/tags/tag125.xml><?xml version="1.0" encoding="utf-8"?>
<p:tagLst xmlns:a="http://schemas.openxmlformats.org/drawingml/2006/main" xmlns:r="http://schemas.openxmlformats.org/officeDocument/2006/relationships" xmlns:p="http://schemas.openxmlformats.org/presentationml/2006/main">
  <p:tag name="NUM" val="6"/>
</p:tagLst>
</file>

<file path=ppt/tags/tag126.xml><?xml version="1.0" encoding="utf-8"?>
<p:tagLst xmlns:a="http://schemas.openxmlformats.org/drawingml/2006/main" xmlns:r="http://schemas.openxmlformats.org/officeDocument/2006/relationships" xmlns:p="http://schemas.openxmlformats.org/presentationml/2006/main">
  <p:tag name="NUM" val="7"/>
</p:tagLst>
</file>

<file path=ppt/tags/tag127.xml><?xml version="1.0" encoding="utf-8"?>
<p:tagLst xmlns:a="http://schemas.openxmlformats.org/drawingml/2006/main" xmlns:r="http://schemas.openxmlformats.org/officeDocument/2006/relationships" xmlns:p="http://schemas.openxmlformats.org/presentationml/2006/main">
  <p:tag name="NUM" val="8"/>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9"/>
</p:tagLst>
</file>

<file path=ppt/tags/tag137.xml><?xml version="1.0" encoding="utf-8"?>
<p:tagLst xmlns:a="http://schemas.openxmlformats.org/drawingml/2006/main" xmlns:r="http://schemas.openxmlformats.org/officeDocument/2006/relationships" xmlns:p="http://schemas.openxmlformats.org/presentationml/2006/main">
  <p:tag name="NUM" val="1"/>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40.xml><?xml version="1.0" encoding="utf-8"?>
<p:tagLst xmlns:a="http://schemas.openxmlformats.org/drawingml/2006/main" xmlns:r="http://schemas.openxmlformats.org/officeDocument/2006/relationships" xmlns:p="http://schemas.openxmlformats.org/presentationml/2006/main">
  <p:tag name="NUM" val="4"/>
</p:tagLst>
</file>

<file path=ppt/tags/tag141.xml><?xml version="1.0" encoding="utf-8"?>
<p:tagLst xmlns:a="http://schemas.openxmlformats.org/drawingml/2006/main" xmlns:r="http://schemas.openxmlformats.org/officeDocument/2006/relationships" xmlns:p="http://schemas.openxmlformats.org/presentationml/2006/main">
  <p:tag name="NUM" val="5"/>
</p:tagLst>
</file>

<file path=ppt/tags/tag142.xml><?xml version="1.0" encoding="utf-8"?>
<p:tagLst xmlns:a="http://schemas.openxmlformats.org/drawingml/2006/main" xmlns:r="http://schemas.openxmlformats.org/officeDocument/2006/relationships" xmlns:p="http://schemas.openxmlformats.org/presentationml/2006/main">
  <p:tag name="NUM" val="6"/>
</p:tagLst>
</file>

<file path=ppt/tags/tag143.xml><?xml version="1.0" encoding="utf-8"?>
<p:tagLst xmlns:a="http://schemas.openxmlformats.org/drawingml/2006/main" xmlns:r="http://schemas.openxmlformats.org/officeDocument/2006/relationships" xmlns:p="http://schemas.openxmlformats.org/presentationml/2006/main">
  <p:tag name="NUM" val="7"/>
</p:tagLst>
</file>

<file path=ppt/tags/tag144.xml><?xml version="1.0" encoding="utf-8"?>
<p:tagLst xmlns:a="http://schemas.openxmlformats.org/drawingml/2006/main" xmlns:r="http://schemas.openxmlformats.org/officeDocument/2006/relationships" xmlns:p="http://schemas.openxmlformats.org/presentationml/2006/main">
  <p:tag name="NUM" val="8"/>
</p:tagLst>
</file>

<file path=ppt/tags/tag145.xml><?xml version="1.0" encoding="utf-8"?>
<p:tagLst xmlns:a="http://schemas.openxmlformats.org/drawingml/2006/main" xmlns:r="http://schemas.openxmlformats.org/officeDocument/2006/relationships" xmlns:p="http://schemas.openxmlformats.org/presentationml/2006/main">
  <p:tag name="NUM" val="9"/>
</p:tagLst>
</file>

<file path=ppt/tags/tag146.xml><?xml version="1.0" encoding="utf-8"?>
<p:tagLst xmlns:a="http://schemas.openxmlformats.org/drawingml/2006/main" xmlns:r="http://schemas.openxmlformats.org/officeDocument/2006/relationships" xmlns:p="http://schemas.openxmlformats.org/presentationml/2006/main">
  <p:tag name="NUM" val="10"/>
</p:tagLst>
</file>

<file path=ppt/tags/tag147.xml><?xml version="1.0" encoding="utf-8"?>
<p:tagLst xmlns:a="http://schemas.openxmlformats.org/drawingml/2006/main" xmlns:r="http://schemas.openxmlformats.org/officeDocument/2006/relationships" xmlns:p="http://schemas.openxmlformats.org/presentationml/2006/main">
  <p:tag name="NUM" val="11"/>
</p:tagLst>
</file>

<file path=ppt/tags/tag148.xml><?xml version="1.0" encoding="utf-8"?>
<p:tagLst xmlns:a="http://schemas.openxmlformats.org/drawingml/2006/main" xmlns:r="http://schemas.openxmlformats.org/officeDocument/2006/relationships" xmlns:p="http://schemas.openxmlformats.org/presentationml/2006/main">
  <p:tag name="NUM" val="12"/>
</p:tagLst>
</file>

<file path=ppt/tags/tag149.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3"/>
</p:tagLst>
</file>

<file path=ppt/tags/tag166.xml><?xml version="1.0" encoding="utf-8"?>
<p:tagLst xmlns:a="http://schemas.openxmlformats.org/drawingml/2006/main" xmlns:r="http://schemas.openxmlformats.org/officeDocument/2006/relationships" xmlns:p="http://schemas.openxmlformats.org/presentationml/2006/main">
  <p:tag name="NUM" val="4"/>
</p:tagLst>
</file>

<file path=ppt/tags/tag167.xml><?xml version="1.0" encoding="utf-8"?>
<p:tagLst xmlns:a="http://schemas.openxmlformats.org/drawingml/2006/main" xmlns:r="http://schemas.openxmlformats.org/officeDocument/2006/relationships" xmlns:p="http://schemas.openxmlformats.org/presentationml/2006/main">
  <p:tag name="NUM" val="5"/>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9"/>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NUM" val="11"/>
</p:tagLst>
</file>

<file path=ppt/tags/tag179.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1"/>
</p:tagLst>
</file>

<file path=ppt/tags/tag180.xml><?xml version="1.0" encoding="utf-8"?>
<p:tagLst xmlns:a="http://schemas.openxmlformats.org/drawingml/2006/main" xmlns:r="http://schemas.openxmlformats.org/officeDocument/2006/relationships" xmlns:p="http://schemas.openxmlformats.org/presentationml/2006/main">
  <p:tag name="NUM" val="13"/>
</p:tagLst>
</file>

<file path=ppt/tags/tag181.xml><?xml version="1.0" encoding="utf-8"?>
<p:tagLst xmlns:a="http://schemas.openxmlformats.org/drawingml/2006/main" xmlns:r="http://schemas.openxmlformats.org/officeDocument/2006/relationships" xmlns:p="http://schemas.openxmlformats.org/presentationml/2006/main">
  <p:tag name="NUM" val="14"/>
</p:tagLst>
</file>

<file path=ppt/tags/tag182.xml><?xml version="1.0" encoding="utf-8"?>
<p:tagLst xmlns:a="http://schemas.openxmlformats.org/drawingml/2006/main" xmlns:r="http://schemas.openxmlformats.org/officeDocument/2006/relationships" xmlns:p="http://schemas.openxmlformats.org/presentationml/2006/main">
  <p:tag name="NUM" val="15"/>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2"/>
</p:tagLst>
</file>

<file path=ppt/tags/tag185.xml><?xml version="1.0" encoding="utf-8"?>
<p:tagLst xmlns:a="http://schemas.openxmlformats.org/drawingml/2006/main" xmlns:r="http://schemas.openxmlformats.org/officeDocument/2006/relationships" xmlns:p="http://schemas.openxmlformats.org/presentationml/2006/main">
  <p:tag name="NUM" val="3"/>
</p:tagLst>
</file>

<file path=ppt/tags/tag186.xml><?xml version="1.0" encoding="utf-8"?>
<p:tagLst xmlns:a="http://schemas.openxmlformats.org/drawingml/2006/main" xmlns:r="http://schemas.openxmlformats.org/officeDocument/2006/relationships" xmlns:p="http://schemas.openxmlformats.org/presentationml/2006/main">
  <p:tag name="NUM" val="4"/>
</p:tagLst>
</file>

<file path=ppt/tags/tag187.xml><?xml version="1.0" encoding="utf-8"?>
<p:tagLst xmlns:a="http://schemas.openxmlformats.org/drawingml/2006/main" xmlns:r="http://schemas.openxmlformats.org/officeDocument/2006/relationships" xmlns:p="http://schemas.openxmlformats.org/presentationml/2006/main">
  <p:tag name="NUM" val="5"/>
</p:tagLst>
</file>

<file path=ppt/tags/tag188.xml><?xml version="1.0" encoding="utf-8"?>
<p:tagLst xmlns:a="http://schemas.openxmlformats.org/drawingml/2006/main" xmlns:r="http://schemas.openxmlformats.org/officeDocument/2006/relationships" xmlns:p="http://schemas.openxmlformats.org/presentationml/2006/main">
  <p:tag name="NUM" val="6"/>
</p:tagLst>
</file>

<file path=ppt/tags/tag189.xml><?xml version="1.0" encoding="utf-8"?>
<p:tagLst xmlns:a="http://schemas.openxmlformats.org/drawingml/2006/main" xmlns:r="http://schemas.openxmlformats.org/officeDocument/2006/relationships" xmlns:p="http://schemas.openxmlformats.org/presentationml/2006/main">
  <p:tag name="NUM" val="7"/>
</p:tagLst>
</file>

<file path=ppt/tags/tag19.xml><?xml version="1.0" encoding="utf-8"?>
<p:tagLst xmlns:a="http://schemas.openxmlformats.org/drawingml/2006/main" xmlns:r="http://schemas.openxmlformats.org/officeDocument/2006/relationships" xmlns:p="http://schemas.openxmlformats.org/presentationml/2006/main">
  <p:tag name="NUM" val="12"/>
</p:tagLst>
</file>

<file path=ppt/tags/tag190.xml><?xml version="1.0" encoding="utf-8"?>
<p:tagLst xmlns:a="http://schemas.openxmlformats.org/drawingml/2006/main" xmlns:r="http://schemas.openxmlformats.org/officeDocument/2006/relationships" xmlns:p="http://schemas.openxmlformats.org/presentationml/2006/main">
  <p:tag name="NUM" val="8"/>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4"/>
</p:tagLst>
</file>

<file path=ppt/tags/tag195.xml><?xml version="1.0" encoding="utf-8"?>
<p:tagLst xmlns:a="http://schemas.openxmlformats.org/drawingml/2006/main" xmlns:r="http://schemas.openxmlformats.org/officeDocument/2006/relationships" xmlns:p="http://schemas.openxmlformats.org/presentationml/2006/main">
  <p:tag name="NUM" val="5"/>
</p:tagLst>
</file>

<file path=ppt/tags/tag196.xml><?xml version="1.0" encoding="utf-8"?>
<p:tagLst xmlns:a="http://schemas.openxmlformats.org/drawingml/2006/main" xmlns:r="http://schemas.openxmlformats.org/officeDocument/2006/relationships" xmlns:p="http://schemas.openxmlformats.org/presentationml/2006/main">
  <p:tag name="NUM" val="6"/>
</p:tagLst>
</file>

<file path=ppt/tags/tag197.xml><?xml version="1.0" encoding="utf-8"?>
<p:tagLst xmlns:a="http://schemas.openxmlformats.org/drawingml/2006/main" xmlns:r="http://schemas.openxmlformats.org/officeDocument/2006/relationships" xmlns:p="http://schemas.openxmlformats.org/presentationml/2006/main">
  <p:tag name="NUM" val="7"/>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13"/>
</p:tagLst>
</file>

<file path=ppt/tags/tag200.xml><?xml version="1.0" encoding="utf-8"?>
<p:tagLst xmlns:a="http://schemas.openxmlformats.org/drawingml/2006/main" xmlns:r="http://schemas.openxmlformats.org/officeDocument/2006/relationships" xmlns:p="http://schemas.openxmlformats.org/presentationml/2006/main">
  <p:tag name="NUM" val="3"/>
</p:tagLst>
</file>

<file path=ppt/tags/tag201.xml><?xml version="1.0" encoding="utf-8"?>
<p:tagLst xmlns:a="http://schemas.openxmlformats.org/drawingml/2006/main" xmlns:r="http://schemas.openxmlformats.org/officeDocument/2006/relationships" xmlns:p="http://schemas.openxmlformats.org/presentationml/2006/main">
  <p:tag name="NUM" val="4"/>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6"/>
</p:tagLst>
</file>

<file path=ppt/tags/tag204.xml><?xml version="1.0" encoding="utf-8"?>
<p:tagLst xmlns:a="http://schemas.openxmlformats.org/drawingml/2006/main" xmlns:r="http://schemas.openxmlformats.org/officeDocument/2006/relationships" xmlns:p="http://schemas.openxmlformats.org/presentationml/2006/main">
  <p:tag name="NUM" val="7"/>
</p:tagLst>
</file>

<file path=ppt/tags/tag205.xml><?xml version="1.0" encoding="utf-8"?>
<p:tagLst xmlns:a="http://schemas.openxmlformats.org/drawingml/2006/main" xmlns:r="http://schemas.openxmlformats.org/officeDocument/2006/relationships" xmlns:p="http://schemas.openxmlformats.org/presentationml/2006/main">
  <p:tag name="NUM" val="8"/>
</p:tagLst>
</file>

<file path=ppt/tags/tag206.xml><?xml version="1.0" encoding="utf-8"?>
<p:tagLst xmlns:a="http://schemas.openxmlformats.org/drawingml/2006/main" xmlns:r="http://schemas.openxmlformats.org/officeDocument/2006/relationships" xmlns:p="http://schemas.openxmlformats.org/presentationml/2006/main">
  <p:tag name="NUM" val="9"/>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4"/>
</p:tagLst>
</file>

<file path=ppt/tags/tag210.xml><?xml version="1.0" encoding="utf-8"?>
<p:tagLst xmlns:a="http://schemas.openxmlformats.org/drawingml/2006/main" xmlns:r="http://schemas.openxmlformats.org/officeDocument/2006/relationships" xmlns:p="http://schemas.openxmlformats.org/presentationml/2006/main">
  <p:tag name="NUM" val="4"/>
</p:tagLst>
</file>

<file path=ppt/tags/tag211.xml><?xml version="1.0" encoding="utf-8"?>
<p:tagLst xmlns:a="http://schemas.openxmlformats.org/drawingml/2006/main" xmlns:r="http://schemas.openxmlformats.org/officeDocument/2006/relationships" xmlns:p="http://schemas.openxmlformats.org/presentationml/2006/main">
  <p:tag name="NUM" val="5"/>
</p:tagLst>
</file>

<file path=ppt/tags/tag212.xml><?xml version="1.0" encoding="utf-8"?>
<p:tagLst xmlns:a="http://schemas.openxmlformats.org/drawingml/2006/main" xmlns:r="http://schemas.openxmlformats.org/officeDocument/2006/relationships" xmlns:p="http://schemas.openxmlformats.org/presentationml/2006/main">
  <p:tag name="NUM" val="6"/>
</p:tagLst>
</file>

<file path=ppt/tags/tag213.xml><?xml version="1.0" encoding="utf-8"?>
<p:tagLst xmlns:a="http://schemas.openxmlformats.org/drawingml/2006/main" xmlns:r="http://schemas.openxmlformats.org/officeDocument/2006/relationships" xmlns:p="http://schemas.openxmlformats.org/presentationml/2006/main">
  <p:tag name="NUM" val="7"/>
</p:tagLst>
</file>

<file path=ppt/tags/tag214.xml><?xml version="1.0" encoding="utf-8"?>
<p:tagLst xmlns:a="http://schemas.openxmlformats.org/drawingml/2006/main" xmlns:r="http://schemas.openxmlformats.org/officeDocument/2006/relationships" xmlns:p="http://schemas.openxmlformats.org/presentationml/2006/main">
  <p:tag name="NUM" val="8"/>
</p:tagLst>
</file>

<file path=ppt/tags/tag215.xml><?xml version="1.0" encoding="utf-8"?>
<p:tagLst xmlns:a="http://schemas.openxmlformats.org/drawingml/2006/main" xmlns:r="http://schemas.openxmlformats.org/officeDocument/2006/relationships" xmlns:p="http://schemas.openxmlformats.org/presentationml/2006/main">
  <p:tag name="NUM" val="9"/>
</p:tagLst>
</file>

<file path=ppt/tags/tag216.xml><?xml version="1.0" encoding="utf-8"?>
<p:tagLst xmlns:a="http://schemas.openxmlformats.org/drawingml/2006/main" xmlns:r="http://schemas.openxmlformats.org/officeDocument/2006/relationships" xmlns:p="http://schemas.openxmlformats.org/presentationml/2006/main">
  <p:tag name="NUM" val="1"/>
</p:tagLst>
</file>

<file path=ppt/tags/tag217.xml><?xml version="1.0" encoding="utf-8"?>
<p:tagLst xmlns:a="http://schemas.openxmlformats.org/drawingml/2006/main" xmlns:r="http://schemas.openxmlformats.org/officeDocument/2006/relationships" xmlns:p="http://schemas.openxmlformats.org/presentationml/2006/main">
  <p:tag name="NUM" val="2"/>
</p:tagLst>
</file>

<file path=ppt/tags/tag218.xml><?xml version="1.0" encoding="utf-8"?>
<p:tagLst xmlns:a="http://schemas.openxmlformats.org/drawingml/2006/main" xmlns:r="http://schemas.openxmlformats.org/officeDocument/2006/relationships" xmlns:p="http://schemas.openxmlformats.org/presentationml/2006/main">
  <p:tag name="NUM" val="3"/>
</p:tagLst>
</file>

<file path=ppt/tags/tag219.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5"/>
</p:tagLst>
</file>

<file path=ppt/tags/tag220.xml><?xml version="1.0" encoding="utf-8"?>
<p:tagLst xmlns:a="http://schemas.openxmlformats.org/drawingml/2006/main" xmlns:r="http://schemas.openxmlformats.org/officeDocument/2006/relationships" xmlns:p="http://schemas.openxmlformats.org/presentationml/2006/main">
  <p:tag name="NUM" val="5"/>
</p:tagLst>
</file>

<file path=ppt/tags/tag221.xml><?xml version="1.0" encoding="utf-8"?>
<p:tagLst xmlns:a="http://schemas.openxmlformats.org/drawingml/2006/main" xmlns:r="http://schemas.openxmlformats.org/officeDocument/2006/relationships" xmlns:p="http://schemas.openxmlformats.org/presentationml/2006/main">
  <p:tag name="NUM" val="6"/>
</p:tagLst>
</file>

<file path=ppt/tags/tag222.xml><?xml version="1.0" encoding="utf-8"?>
<p:tagLst xmlns:a="http://schemas.openxmlformats.org/drawingml/2006/main" xmlns:r="http://schemas.openxmlformats.org/officeDocument/2006/relationships" xmlns:p="http://schemas.openxmlformats.org/presentationml/2006/main">
  <p:tag name="NUM" val="7"/>
</p:tagLst>
</file>

<file path=ppt/tags/tag223.xml><?xml version="1.0" encoding="utf-8"?>
<p:tagLst xmlns:a="http://schemas.openxmlformats.org/drawingml/2006/main" xmlns:r="http://schemas.openxmlformats.org/officeDocument/2006/relationships" xmlns:p="http://schemas.openxmlformats.org/presentationml/2006/main">
  <p:tag name="NUM" val="8"/>
</p:tagLst>
</file>

<file path=ppt/tags/tag224.xml><?xml version="1.0" encoding="utf-8"?>
<p:tagLst xmlns:a="http://schemas.openxmlformats.org/drawingml/2006/main" xmlns:r="http://schemas.openxmlformats.org/officeDocument/2006/relationships" xmlns:p="http://schemas.openxmlformats.org/presentationml/2006/main">
  <p:tag name="NUM" val="1"/>
</p:tagLst>
</file>

<file path=ppt/tags/tag225.xml><?xml version="1.0" encoding="utf-8"?>
<p:tagLst xmlns:a="http://schemas.openxmlformats.org/drawingml/2006/main" xmlns:r="http://schemas.openxmlformats.org/officeDocument/2006/relationships" xmlns:p="http://schemas.openxmlformats.org/presentationml/2006/main">
  <p:tag name="NUM" val="2"/>
</p:tagLst>
</file>

<file path=ppt/tags/tag226.xml><?xml version="1.0" encoding="utf-8"?>
<p:tagLst xmlns:a="http://schemas.openxmlformats.org/drawingml/2006/main" xmlns:r="http://schemas.openxmlformats.org/officeDocument/2006/relationships" xmlns:p="http://schemas.openxmlformats.org/presentationml/2006/main">
  <p:tag name="NUM" val="3"/>
</p:tagLst>
</file>

<file path=ppt/tags/tag227.xml><?xml version="1.0" encoding="utf-8"?>
<p:tagLst xmlns:a="http://schemas.openxmlformats.org/drawingml/2006/main" xmlns:r="http://schemas.openxmlformats.org/officeDocument/2006/relationships" xmlns:p="http://schemas.openxmlformats.org/presentationml/2006/main">
  <p:tag name="NUM" val="4"/>
</p:tagLst>
</file>

<file path=ppt/tags/tag228.xml><?xml version="1.0" encoding="utf-8"?>
<p:tagLst xmlns:a="http://schemas.openxmlformats.org/drawingml/2006/main" xmlns:r="http://schemas.openxmlformats.org/officeDocument/2006/relationships" xmlns:p="http://schemas.openxmlformats.org/presentationml/2006/main">
  <p:tag name="NUM" val="5"/>
</p:tagLst>
</file>

<file path=ppt/tags/tag229.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16"/>
</p:tagLst>
</file>

<file path=ppt/tags/tag230.xml><?xml version="1.0" encoding="utf-8"?>
<p:tagLst xmlns:a="http://schemas.openxmlformats.org/drawingml/2006/main" xmlns:r="http://schemas.openxmlformats.org/officeDocument/2006/relationships" xmlns:p="http://schemas.openxmlformats.org/presentationml/2006/main">
  <p:tag name="NUM" val="7"/>
</p:tagLst>
</file>

<file path=ppt/tags/tag231.xml><?xml version="1.0" encoding="utf-8"?>
<p:tagLst xmlns:a="http://schemas.openxmlformats.org/drawingml/2006/main" xmlns:r="http://schemas.openxmlformats.org/officeDocument/2006/relationships" xmlns:p="http://schemas.openxmlformats.org/presentationml/2006/main">
  <p:tag name="NUM" val="8"/>
</p:tagLst>
</file>

<file path=ppt/tags/tag232.xml><?xml version="1.0" encoding="utf-8"?>
<p:tagLst xmlns:a="http://schemas.openxmlformats.org/drawingml/2006/main" xmlns:r="http://schemas.openxmlformats.org/officeDocument/2006/relationships" xmlns:p="http://schemas.openxmlformats.org/presentationml/2006/main">
  <p:tag name="NUM" val="1"/>
</p:tagLst>
</file>

<file path=ppt/tags/tag233.xml><?xml version="1.0" encoding="utf-8"?>
<p:tagLst xmlns:a="http://schemas.openxmlformats.org/drawingml/2006/main" xmlns:r="http://schemas.openxmlformats.org/officeDocument/2006/relationships" xmlns:p="http://schemas.openxmlformats.org/presentationml/2006/main">
  <p:tag name="NUM" val="2"/>
</p:tagLst>
</file>

<file path=ppt/tags/tag234.xml><?xml version="1.0" encoding="utf-8"?>
<p:tagLst xmlns:a="http://schemas.openxmlformats.org/drawingml/2006/main" xmlns:r="http://schemas.openxmlformats.org/officeDocument/2006/relationships" xmlns:p="http://schemas.openxmlformats.org/presentationml/2006/main">
  <p:tag name="NUM" val="3"/>
</p:tagLst>
</file>

<file path=ppt/tags/tag235.xml><?xml version="1.0" encoding="utf-8"?>
<p:tagLst xmlns:a="http://schemas.openxmlformats.org/drawingml/2006/main" xmlns:r="http://schemas.openxmlformats.org/officeDocument/2006/relationships" xmlns:p="http://schemas.openxmlformats.org/presentationml/2006/main">
  <p:tag name="NUM" val="4"/>
</p:tagLst>
</file>

<file path=ppt/tags/tag236.xml><?xml version="1.0" encoding="utf-8"?>
<p:tagLst xmlns:a="http://schemas.openxmlformats.org/drawingml/2006/main" xmlns:r="http://schemas.openxmlformats.org/officeDocument/2006/relationships" xmlns:p="http://schemas.openxmlformats.org/presentationml/2006/main">
  <p:tag name="NUM" val="5"/>
</p:tagLst>
</file>

<file path=ppt/tags/tag237.xml><?xml version="1.0" encoding="utf-8"?>
<p:tagLst xmlns:a="http://schemas.openxmlformats.org/drawingml/2006/main" xmlns:r="http://schemas.openxmlformats.org/officeDocument/2006/relationships" xmlns:p="http://schemas.openxmlformats.org/presentationml/2006/main">
  <p:tag name="NUM" val="6"/>
</p:tagLst>
</file>

<file path=ppt/tags/tag238.xml><?xml version="1.0" encoding="utf-8"?>
<p:tagLst xmlns:a="http://schemas.openxmlformats.org/drawingml/2006/main" xmlns:r="http://schemas.openxmlformats.org/officeDocument/2006/relationships" xmlns:p="http://schemas.openxmlformats.org/presentationml/2006/main">
  <p:tag name="NUM" val="7"/>
</p:tagLst>
</file>

<file path=ppt/tags/tag239.xml><?xml version="1.0" encoding="utf-8"?>
<p:tagLst xmlns:a="http://schemas.openxmlformats.org/drawingml/2006/main" xmlns:r="http://schemas.openxmlformats.org/officeDocument/2006/relationships" xmlns:p="http://schemas.openxmlformats.org/presentationml/2006/main">
  <p:tag name="NUM" val="8"/>
</p:tagLst>
</file>

<file path=ppt/tags/tag24.xml><?xml version="1.0" encoding="utf-8"?>
<p:tagLst xmlns:a="http://schemas.openxmlformats.org/drawingml/2006/main" xmlns:r="http://schemas.openxmlformats.org/officeDocument/2006/relationships" xmlns:p="http://schemas.openxmlformats.org/presentationml/2006/main">
  <p:tag name="NUM" val="17"/>
</p:tagLst>
</file>

<file path=ppt/tags/tag240.xml><?xml version="1.0" encoding="utf-8"?>
<p:tagLst xmlns:a="http://schemas.openxmlformats.org/drawingml/2006/main" xmlns:r="http://schemas.openxmlformats.org/officeDocument/2006/relationships" xmlns:p="http://schemas.openxmlformats.org/presentationml/2006/main">
  <p:tag name="NUM" val="9"/>
</p:tagLst>
</file>

<file path=ppt/tags/tag241.xml><?xml version="1.0" encoding="utf-8"?>
<p:tagLst xmlns:a="http://schemas.openxmlformats.org/drawingml/2006/main" xmlns:r="http://schemas.openxmlformats.org/officeDocument/2006/relationships" xmlns:p="http://schemas.openxmlformats.org/presentationml/2006/main">
  <p:tag name="NUM" val="10"/>
</p:tagLst>
</file>

<file path=ppt/tags/tag242.xml><?xml version="1.0" encoding="utf-8"?>
<p:tagLst xmlns:a="http://schemas.openxmlformats.org/drawingml/2006/main" xmlns:r="http://schemas.openxmlformats.org/officeDocument/2006/relationships" xmlns:p="http://schemas.openxmlformats.org/presentationml/2006/main">
  <p:tag name="NUM" val="1"/>
</p:tagLst>
</file>

<file path=ppt/tags/tag243.xml><?xml version="1.0" encoding="utf-8"?>
<p:tagLst xmlns:a="http://schemas.openxmlformats.org/drawingml/2006/main" xmlns:r="http://schemas.openxmlformats.org/officeDocument/2006/relationships" xmlns:p="http://schemas.openxmlformats.org/presentationml/2006/main">
  <p:tag name="NUM" val="2"/>
</p:tagLst>
</file>

<file path=ppt/tags/tag244.xml><?xml version="1.0" encoding="utf-8"?>
<p:tagLst xmlns:a="http://schemas.openxmlformats.org/drawingml/2006/main" xmlns:r="http://schemas.openxmlformats.org/officeDocument/2006/relationships" xmlns:p="http://schemas.openxmlformats.org/presentationml/2006/main">
  <p:tag name="NUM" val="3"/>
</p:tagLst>
</file>

<file path=ppt/tags/tag245.xml><?xml version="1.0" encoding="utf-8"?>
<p:tagLst xmlns:a="http://schemas.openxmlformats.org/drawingml/2006/main" xmlns:r="http://schemas.openxmlformats.org/officeDocument/2006/relationships" xmlns:p="http://schemas.openxmlformats.org/presentationml/2006/main">
  <p:tag name="NUM" val="4"/>
</p:tagLst>
</file>

<file path=ppt/tags/tag246.xml><?xml version="1.0" encoding="utf-8"?>
<p:tagLst xmlns:a="http://schemas.openxmlformats.org/drawingml/2006/main" xmlns:r="http://schemas.openxmlformats.org/officeDocument/2006/relationships" xmlns:p="http://schemas.openxmlformats.org/presentationml/2006/main">
  <p:tag name="NUM" val="1"/>
</p:tagLst>
</file>

<file path=ppt/tags/tag247.xml><?xml version="1.0" encoding="utf-8"?>
<p:tagLst xmlns:a="http://schemas.openxmlformats.org/drawingml/2006/main" xmlns:r="http://schemas.openxmlformats.org/officeDocument/2006/relationships" xmlns:p="http://schemas.openxmlformats.org/presentationml/2006/main">
  <p:tag name="NUM" val="2"/>
</p:tagLst>
</file>

<file path=ppt/tags/tag248.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8"/>
</p:tagLst>
</file>

<file path=ppt/tags/tag26.xml><?xml version="1.0" encoding="utf-8"?>
<p:tagLst xmlns:a="http://schemas.openxmlformats.org/drawingml/2006/main" xmlns:r="http://schemas.openxmlformats.org/officeDocument/2006/relationships" xmlns:p="http://schemas.openxmlformats.org/presentationml/2006/main">
  <p:tag name="NUM" val="19"/>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3"/>
</p:tagLst>
</file>

<file path=ppt/tags/tag37.xml><?xml version="1.0" encoding="utf-8"?>
<p:tagLst xmlns:a="http://schemas.openxmlformats.org/drawingml/2006/main" xmlns:r="http://schemas.openxmlformats.org/officeDocument/2006/relationships" xmlns:p="http://schemas.openxmlformats.org/presentationml/2006/main">
  <p:tag name="NUM" val="4"/>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4"/>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1"/>
</p:tagLst>
</file>

<file path=ppt/tags/tag81.xml><?xml version="1.0" encoding="utf-8"?>
<p:tagLst xmlns:a="http://schemas.openxmlformats.org/drawingml/2006/main" xmlns:r="http://schemas.openxmlformats.org/officeDocument/2006/relationships" xmlns:p="http://schemas.openxmlformats.org/presentationml/2006/main">
  <p:tag name="NUM" val="1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6"/>
</p:tagLst>
</file>

<file path=ppt/tags/tag88.xml><?xml version="1.0" encoding="utf-8"?>
<p:tagLst xmlns:a="http://schemas.openxmlformats.org/drawingml/2006/main" xmlns:r="http://schemas.openxmlformats.org/officeDocument/2006/relationships" xmlns:p="http://schemas.openxmlformats.org/presentationml/2006/main">
  <p:tag name="NUM" val="7"/>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TotalTime>
  <Words>1306</Words>
  <Application>Microsoft Office PowerPoint</Application>
  <PresentationFormat>Affichage à l'écran (4:3)</PresentationFormat>
  <Paragraphs>301</Paragraphs>
  <Slides>37</Slides>
  <Notes>6</Notes>
  <HiddenSlides>0</HiddenSlides>
  <MMClips>0</MMClips>
  <ScaleCrop>false</ScaleCrop>
  <HeadingPairs>
    <vt:vector size="4" baseType="variant">
      <vt:variant>
        <vt:lpstr>Thème</vt:lpstr>
      </vt:variant>
      <vt:variant>
        <vt:i4>3</vt:i4>
      </vt:variant>
      <vt:variant>
        <vt:lpstr>Titres des diapositives</vt:lpstr>
      </vt:variant>
      <vt:variant>
        <vt:i4>37</vt:i4>
      </vt:variant>
    </vt:vector>
  </HeadingPairs>
  <TitlesOfParts>
    <vt:vector size="40" baseType="lpstr">
      <vt:lpstr>Thème Office</vt:lpstr>
      <vt:lpstr>1_Thème Office</vt:lpstr>
      <vt:lpstr>2_Thème Office</vt:lpstr>
      <vt:lpstr>Présentation PowerPoint</vt:lpstr>
      <vt:lpstr>Interdépendance des systèmes essentiels : comment en tenir compte pour améliorer la résilience des établissements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Interdépendance des systèmes essentiels : comment en tenir compte pour améliorer la résilience des établissements ? </vt:lpstr>
    </vt:vector>
  </TitlesOfParts>
  <Company>MSSS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MSSS</dc:creator>
  <cp:lastModifiedBy>MSSS</cp:lastModifiedBy>
  <cp:revision>106</cp:revision>
  <dcterms:created xsi:type="dcterms:W3CDTF">2012-10-02T15:19:07Z</dcterms:created>
  <dcterms:modified xsi:type="dcterms:W3CDTF">2013-05-06T13:45:26Z</dcterms:modified>
</cp:coreProperties>
</file>