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79" r:id="rId3"/>
    <p:sldId id="267" r:id="rId4"/>
    <p:sldId id="258" r:id="rId5"/>
    <p:sldId id="271" r:id="rId6"/>
    <p:sldId id="277" r:id="rId7"/>
    <p:sldId id="273" r:id="rId8"/>
    <p:sldId id="257" r:id="rId9"/>
    <p:sldId id="266" r:id="rId10"/>
    <p:sldId id="275" r:id="rId11"/>
    <p:sldId id="280" r:id="rId12"/>
    <p:sldId id="281" r:id="rId13"/>
    <p:sldId id="263" r:id="rId14"/>
    <p:sldId id="260" r:id="rId15"/>
    <p:sldId id="268" r:id="rId16"/>
    <p:sldId id="269" r:id="rId17"/>
    <p:sldId id="270" r:id="rId18"/>
    <p:sldId id="282" r:id="rId19"/>
    <p:sldId id="265" r:id="rId20"/>
  </p:sldIdLst>
  <p:sldSz cx="9144000" cy="5143500" type="screen16x9"/>
  <p:notesSz cx="7019925" cy="9305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886"/>
    <a:srgbClr val="1E4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8" autoAdjust="0"/>
    <p:restoredTop sz="93250" autoAdjust="0"/>
  </p:normalViewPr>
  <p:slideViewPr>
    <p:cSldViewPr>
      <p:cViewPr varScale="1">
        <p:scale>
          <a:sx n="111" d="100"/>
          <a:sy n="111" d="100"/>
        </p:scale>
        <p:origin x="-90" y="-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91FBB73-B40E-4F14-A637-EE6565ED28F1}" type="datetimeFigureOut">
              <a:rPr lang="fr-CA" smtClean="0"/>
              <a:t>2016-11-15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A730D67-1494-4101-A7E1-33A8739B816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866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13355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4182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07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90150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966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488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52655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29883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261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44823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4482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283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2026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endParaRPr lang="fr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540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322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29896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402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8898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30D67-1494-4101-A7E1-33A8739B8167}" type="slidenum">
              <a:rPr lang="fr-CA" smtClean="0"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353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fond-ppt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2FAA0D-9DA7-4E97-843A-A4568E6F59A8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6522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fond-ppt-page-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051690"/>
            <a:ext cx="8271621" cy="29769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fld id="{B02FAA0D-9DA7-4E97-843A-A4568E6F59A8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8165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9" y="344816"/>
            <a:ext cx="6579657" cy="81534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5542" y="1293059"/>
            <a:ext cx="7722658" cy="2988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2FAA0D-9DA7-4E97-843A-A4568E6F59A8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2402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562213-B539-4636-9DF7-43EDBAE147F3}" type="datetimeFigureOut">
              <a:rPr lang="fr-CA" smtClean="0"/>
              <a:t>2016-11-15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AA0D-9DA7-4E97-843A-A4568E6F59A8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4408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 descr="fond-ppt-conten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4767264"/>
            <a:ext cx="91440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fld id="{B02FAA0D-9DA7-4E97-843A-A4568E6F59A8}" type="slidenum">
              <a:rPr lang="fr-CA" smtClean="0"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7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23869" y="411510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Comme à la maison…</a:t>
            </a:r>
            <a:endParaRPr lang="fr-CA" sz="3600" b="1" dirty="0">
              <a:solidFill>
                <a:srgbClr val="1E4778"/>
              </a:solidFill>
            </a:endParaRPr>
          </a:p>
        </p:txBody>
      </p:sp>
      <p:pic>
        <p:nvPicPr>
          <p:cNvPr id="1029" name="Picture 5" descr="E:\IMG_9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9056"/>
            <a:ext cx="464451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6.33.186\trade$\CHSLD Des Chênes\IMG_95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16784"/>
            <a:ext cx="4047924" cy="20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IMG_95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23778"/>
            <a:ext cx="324036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9" y="388252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Comme à la maison…</a:t>
            </a:r>
            <a:endParaRPr lang="fr-CA" sz="3600" b="1" dirty="0">
              <a:solidFill>
                <a:srgbClr val="1E4778"/>
              </a:solidFill>
            </a:endParaRPr>
          </a:p>
        </p:txBody>
      </p:sp>
      <p:pic>
        <p:nvPicPr>
          <p:cNvPr id="4" name="Picture 3" descr="E:\IMG_9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69772"/>
            <a:ext cx="33123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\\10.16.33.186\trade$\CHSLD Des Chênes\IMG_9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64" y="1335888"/>
            <a:ext cx="329184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IMG_95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95786"/>
            <a:ext cx="3096344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IMG_95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1610"/>
            <a:ext cx="33123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9" y="388252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Comme à la maison…</a:t>
            </a:r>
            <a:endParaRPr lang="fr-CA" sz="3600" b="1" dirty="0">
              <a:solidFill>
                <a:srgbClr val="1E4778"/>
              </a:solidFill>
            </a:endParaRPr>
          </a:p>
        </p:txBody>
      </p:sp>
      <p:pic>
        <p:nvPicPr>
          <p:cNvPr id="4" name="Picture 4" descr="E:\IMG_9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54" y="1741004"/>
            <a:ext cx="5225890" cy="26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10.16.33.186\trade$\CHSLD Des Chênes\IMG_9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6050"/>
            <a:ext cx="329184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E:\IMG_96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0459"/>
            <a:ext cx="2586978" cy="1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9" y="411510"/>
            <a:ext cx="6579657" cy="815346"/>
          </a:xfrm>
        </p:spPr>
        <p:txBody>
          <a:bodyPr>
            <a:normAutofit/>
          </a:bodyPr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Développement… </a:t>
            </a:r>
            <a:r>
              <a:rPr lang="fr-CA" sz="3600" b="1" dirty="0" smtClean="0">
                <a:solidFill>
                  <a:srgbClr val="1E4778"/>
                </a:solidFill>
              </a:rPr>
              <a:t>durable!</a:t>
            </a:r>
            <a:endParaRPr lang="fr-CA" sz="3600" b="1" dirty="0">
              <a:solidFill>
                <a:srgbClr val="1E477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Plusieurs éléments du mobilier des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milieux de vie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bénéficient d’une seconde vie. </a:t>
            </a:r>
          </a:p>
          <a:p>
            <a:pPr lvl="1" algn="l">
              <a:spcAft>
                <a:spcPts val="600"/>
              </a:spcAft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 sofas, fauteuils, vaisseliers et tables de cuisine d’aspects traditionnels favorisent la réminiscence.</a:t>
            </a:r>
          </a:p>
          <a:p>
            <a:pPr lvl="1" algn="l">
              <a:spcAft>
                <a:spcPts val="600"/>
              </a:spcAft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restauration des meubles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permet d’en assurer l’ergonomie, la sécurité, l’esthétique et le confort,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plus de favoriser la vie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sociale.</a:t>
            </a:r>
            <a:endParaRPr lang="fr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rgbClr val="1E4778"/>
                </a:solidFill>
              </a:rPr>
              <a:t>Passons à la salle à manger – </a:t>
            </a:r>
            <a:r>
              <a:rPr lang="fr-CA" b="1" dirty="0" smtClean="0">
                <a:solidFill>
                  <a:srgbClr val="1E4778"/>
                </a:solidFill>
              </a:rPr>
              <a:t> Une </a:t>
            </a:r>
            <a:r>
              <a:rPr lang="fr-CA" b="1" dirty="0" smtClean="0">
                <a:solidFill>
                  <a:srgbClr val="1E4778"/>
                </a:solidFill>
              </a:rPr>
              <a:t>invitation </a:t>
            </a:r>
            <a:r>
              <a:rPr lang="fr-CA" b="1" dirty="0">
                <a:solidFill>
                  <a:srgbClr val="1E4778"/>
                </a:solidFill>
              </a:rPr>
              <a:t>au repas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fr-CA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Répondre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aux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besoins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timuler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plaisir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avoriser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liens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sociaux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enforcer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l’estime de soi et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l’autonomie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repas, plus qu’un simple soin, plus qu’un besoin, demeure une activité agréable jusqu’à la fin de la vie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fr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223869" y="388252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Invitation au repas…</a:t>
            </a:r>
            <a:endParaRPr lang="fr-CA" sz="3600" b="1" dirty="0">
              <a:solidFill>
                <a:srgbClr val="1E4778"/>
              </a:solidFill>
            </a:endParaRPr>
          </a:p>
        </p:txBody>
      </p:sp>
      <p:pic>
        <p:nvPicPr>
          <p:cNvPr id="5122" name="Picture 2" descr="\\10.16.33.186\trade$\CHSLD Des Chênes\IMG_9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109040"/>
            <a:ext cx="4824536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0.16.33.186\trade$\CHSLD Des Chênes\IMG_9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31590"/>
            <a:ext cx="3492388" cy="17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0.16.33.186\trade$\CHSLD Des Chênes\IMG_94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661760"/>
            <a:ext cx="3287047" cy="16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0" y="2301720"/>
            <a:ext cx="108520" cy="226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37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339502"/>
            <a:ext cx="6596603" cy="815346"/>
          </a:xfrm>
        </p:spPr>
        <p:txBody>
          <a:bodyPr>
            <a:noAutofit/>
          </a:bodyPr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La chambre – mon intimité, </a:t>
            </a:r>
            <a:r>
              <a:rPr lang="fr-CA" sz="3600" b="1" dirty="0" smtClean="0">
                <a:solidFill>
                  <a:srgbClr val="1E4778"/>
                </a:solidFill>
              </a:rPr>
              <a:t/>
            </a:r>
            <a:br>
              <a:rPr lang="fr-CA" sz="3600" b="1" dirty="0" smtClean="0">
                <a:solidFill>
                  <a:srgbClr val="1E4778"/>
                </a:solidFill>
              </a:rPr>
            </a:br>
            <a:r>
              <a:rPr lang="fr-CA" sz="3600" b="1" dirty="0" smtClean="0">
                <a:solidFill>
                  <a:srgbClr val="1E4778"/>
                </a:solidFill>
              </a:rPr>
              <a:t>ma </a:t>
            </a:r>
            <a:r>
              <a:rPr lang="fr-CA" sz="3600" b="1" dirty="0" smtClean="0">
                <a:solidFill>
                  <a:srgbClr val="1E4778"/>
                </a:solidFill>
              </a:rPr>
              <a:t>dignité</a:t>
            </a:r>
            <a:endParaRPr lang="fr-CA" sz="3600" b="1" dirty="0">
              <a:solidFill>
                <a:srgbClr val="1E477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683568" y="1599572"/>
            <a:ext cx="7722658" cy="298840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Procure un environnement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sécuritaire et réconfortant.</a:t>
            </a:r>
            <a:endParaRPr lang="fr-C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Soutient 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respect d’une plus grande autonomie du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résident. </a:t>
            </a:r>
            <a:endParaRPr lang="fr-C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Facilite 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reconnaissance de son milieu de vie par le résident éprouvant des pertes de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mémoire.</a:t>
            </a:r>
            <a:endParaRPr lang="fr-C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 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propice à une gestion des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symptômes comportementaux (SCPD) 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 des approches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 pharmacologiques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fr-CA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Favorise 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l’implication des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familles.</a:t>
            </a:r>
            <a:endParaRPr lang="fr-C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88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23869" y="388252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325886"/>
                </a:solidFill>
              </a:rPr>
              <a:t>Mon intimité – ma dignité</a:t>
            </a:r>
            <a:endParaRPr lang="fr-CA" sz="3600" b="1" dirty="0">
              <a:solidFill>
                <a:srgbClr val="325886"/>
              </a:solidFill>
            </a:endParaRPr>
          </a:p>
        </p:txBody>
      </p:sp>
      <p:pic>
        <p:nvPicPr>
          <p:cNvPr id="4099" name="Picture 3" descr="\\10.16.33.186\trade$\CHSLD Des Chênes\IMG_9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911712"/>
            <a:ext cx="3644113" cy="18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10.16.33.186\trade$\CHSLD Des Chênes\IMG_95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63" y="2780080"/>
            <a:ext cx="3147736" cy="15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10.16.33.186\trade$\CHSLD Des Chênes\IMG_9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4" y="2139111"/>
            <a:ext cx="4429673" cy="22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460260"/>
            <a:ext cx="6579657" cy="815346"/>
          </a:xfrm>
        </p:spPr>
        <p:txBody>
          <a:bodyPr>
            <a:noAutofit/>
          </a:bodyPr>
          <a:lstStyle/>
          <a:p>
            <a:r>
              <a:rPr lang="fr-CA" sz="2800" b="1" dirty="0" smtClean="0">
                <a:solidFill>
                  <a:srgbClr val="325886"/>
                </a:solidFill>
              </a:rPr>
              <a:t>Quelques autres aménagements gagnants</a:t>
            </a:r>
            <a:endParaRPr lang="fr-CA" sz="2800" b="1" dirty="0">
              <a:solidFill>
                <a:srgbClr val="32588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735542" y="1293060"/>
            <a:ext cx="7722658" cy="3114895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Siège escamotable dans les salles de bains pour l’habillement… à proximité d’une source de chaleur et… des serviettes chaudes.</a:t>
            </a:r>
          </a:p>
          <a:p>
            <a:pPr>
              <a:spcBef>
                <a:spcPts val="0"/>
              </a:spcBef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clé pour le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personnel…</a:t>
            </a:r>
          </a:p>
          <a:p>
            <a:pPr>
              <a:spcBef>
                <a:spcPts val="0"/>
              </a:spcBef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accès à clavier</a:t>
            </a:r>
          </a:p>
          <a:p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espaces de rangement ou…des chariots de lingerie « dissimulés »…</a:t>
            </a:r>
          </a:p>
        </p:txBody>
      </p:sp>
      <p:pic>
        <p:nvPicPr>
          <p:cNvPr id="5122" name="Picture 2" descr="E:\IMG_9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36" y="1895103"/>
            <a:ext cx="3384376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IMG_9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18328"/>
            <a:ext cx="2283110" cy="11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IMG_95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98038"/>
            <a:ext cx="1923688" cy="9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9" y="460260"/>
            <a:ext cx="6579657" cy="815346"/>
          </a:xfrm>
        </p:spPr>
        <p:txBody>
          <a:bodyPr>
            <a:noAutofit/>
          </a:bodyPr>
          <a:lstStyle/>
          <a:p>
            <a:r>
              <a:rPr lang="fr-CA" sz="2800" b="1" dirty="0" smtClean="0">
                <a:solidFill>
                  <a:srgbClr val="325886"/>
                </a:solidFill>
              </a:rPr>
              <a:t>Quelques autres aménagements gagnants</a:t>
            </a:r>
            <a:endParaRPr lang="fr-CA" sz="2800" b="1" dirty="0">
              <a:solidFill>
                <a:srgbClr val="32588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Centre de confidentialité discret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 espace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restreint pour encourager le personnel à demeurer dans les maisons…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4098" name="Picture 2" descr="E:\IMG_9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51769"/>
            <a:ext cx="3096344" cy="15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IMG_9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6560"/>
            <a:ext cx="4614796" cy="23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 bwMode="auto">
          <a:xfrm>
            <a:off x="457202" y="1050925"/>
            <a:ext cx="8270875" cy="297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0"/>
              </a:spcBef>
              <a:spcAft>
                <a:spcPts val="4200"/>
              </a:spcAft>
            </a:pPr>
            <a:r>
              <a:rPr lang="fr-CA" b="1" i="1" dirty="0"/>
              <a:t>Vivre en CHSLD comme à la maison</a:t>
            </a:r>
            <a:r>
              <a:rPr lang="fr-CA" b="1" i="1" dirty="0" smtClean="0"/>
              <a:t>!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2800" b="1" i="1" dirty="0"/>
              <a:t>L’art du bonheur au </a:t>
            </a:r>
            <a:r>
              <a:rPr lang="fr-CA" sz="2800" b="1" i="1" dirty="0" smtClean="0"/>
              <a:t>Centre </a:t>
            </a:r>
            <a:r>
              <a:rPr lang="fr-CA" sz="2800" b="1" i="1" dirty="0"/>
              <a:t>d’hébergement Des </a:t>
            </a:r>
            <a:r>
              <a:rPr lang="fr-CA" sz="2800" b="1" i="1" dirty="0" smtClean="0"/>
              <a:t>Chênes</a:t>
            </a:r>
            <a:endParaRPr lang="fr-FR" altLang="fr-FR" sz="2800" dirty="0" smtClean="0"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0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223869" y="411510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Bienvenue </a:t>
            </a:r>
            <a:endParaRPr lang="fr-CA" sz="3600" b="1" dirty="0">
              <a:solidFill>
                <a:srgbClr val="1E4778"/>
              </a:solidFill>
            </a:endParaRPr>
          </a:p>
        </p:txBody>
      </p:sp>
      <p:pic>
        <p:nvPicPr>
          <p:cNvPr id="1026" name="Picture 2" descr="\\10.16.33.186\trade$\CHSLD Des Chênes\CHSLD_Des_Che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75606"/>
            <a:ext cx="6048672" cy="30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23869" y="388252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Contexte</a:t>
            </a:r>
            <a:endParaRPr lang="fr-CA" sz="3600" b="1" dirty="0">
              <a:solidFill>
                <a:srgbClr val="1E477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Projet 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haut en couleur : « L’art du bonheur au Centre d’hébergement Des Chênes : vivre en CHSLD comme à la maison ! ». </a:t>
            </a:r>
            <a:endParaRPr lang="fr-CA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C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Objectif: créer 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milieu de vie convivial, agréable et confortable, </a:t>
            </a:r>
            <a:r>
              <a:rPr lang="fr-C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pour 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</a:t>
            </a:r>
            <a:r>
              <a:rPr lang="fr-C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personnes hébergées, leurs 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proches et les intervenants.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260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23869" y="388252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Un projet haut en </a:t>
            </a:r>
            <a:r>
              <a:rPr lang="fr-CA" sz="3600" b="1" dirty="0" smtClean="0">
                <a:solidFill>
                  <a:srgbClr val="1E4778"/>
                </a:solidFill>
              </a:rPr>
              <a:t>couleurs!</a:t>
            </a:r>
            <a:endParaRPr lang="fr-CA" sz="3600" b="1" dirty="0">
              <a:solidFill>
                <a:srgbClr val="1E4778"/>
              </a:solidFill>
            </a:endParaRPr>
          </a:p>
        </p:txBody>
      </p:sp>
      <p:pic>
        <p:nvPicPr>
          <p:cNvPr id="2050" name="Picture 2" descr="\\10.16.33.186\trade$\CHSLD Des Chênes\IMG_9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4717"/>
            <a:ext cx="4058896" cy="20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0.16.33.186\trade$\CHSLD Des Chênes\IMG_9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2" y="1275606"/>
            <a:ext cx="3996445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9" y="411510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Les défis</a:t>
            </a:r>
            <a:endParaRPr lang="fr-CA" sz="3600" b="1" dirty="0">
              <a:solidFill>
                <a:srgbClr val="1E477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683568" y="1527564"/>
            <a:ext cx="7722658" cy="29884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 croire – dès le départ </a:t>
            </a:r>
            <a:r>
              <a:rPr lang="fr-C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fr-CA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Convaincre – toujours </a:t>
            </a:r>
            <a:r>
              <a:rPr lang="fr-C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fr-C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r-C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Persévérer – sans fin !</a:t>
            </a:r>
            <a:endParaRPr lang="fr-C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23869" y="388252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Comme à la maison…</a:t>
            </a:r>
            <a:endParaRPr lang="fr-CA" sz="3600" b="1" dirty="0">
              <a:solidFill>
                <a:srgbClr val="1E4778"/>
              </a:solidFill>
            </a:endParaRPr>
          </a:p>
        </p:txBody>
      </p:sp>
      <p:pic>
        <p:nvPicPr>
          <p:cNvPr id="1027" name="Picture 3" descr="\\10.16.33.186\trade$\CHSLD Des Chênes\IMG_9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8" y="1765337"/>
            <a:ext cx="5112568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0.16.33.186\trade$\CHSLD Des Chênes\IMG_9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67" y="1288486"/>
            <a:ext cx="3531714" cy="17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10.16.33.186\trade$\CHSLD Des Chênes\IMG_93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089871"/>
            <a:ext cx="2477093" cy="12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9" y="388252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Comme à la maison…</a:t>
            </a:r>
            <a:endParaRPr lang="fr-CA" sz="3600" b="1" dirty="0">
              <a:solidFill>
                <a:srgbClr val="1E477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’accent est mis sur 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salon, la salle à manger et la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cuisine.</a:t>
            </a:r>
          </a:p>
          <a:p>
            <a:pPr>
              <a:spcAft>
                <a:spcPts val="300"/>
              </a:spcAft>
            </a:pP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diversité des couleurs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styles,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textures et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arômes.</a:t>
            </a:r>
          </a:p>
          <a:p>
            <a:pPr>
              <a:spcAft>
                <a:spcPts val="300"/>
              </a:spcAft>
            </a:pP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 espaces de vie deviennent des lieux de rassemblement, propices 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à la détente et aux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conversations.</a:t>
            </a:r>
          </a:p>
          <a:p>
            <a:pPr>
              <a:spcAft>
                <a:spcPts val="300"/>
              </a:spcAft>
            </a:pP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uit 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atmosphères particulières sont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créées : </a:t>
            </a:r>
            <a:r>
              <a:rPr lang="fr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victorien, zen, contemporain, traditionnel, urbain, provençal, </a:t>
            </a:r>
            <a:r>
              <a:rPr lang="fr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champêtre et méditerranéen. </a:t>
            </a:r>
            <a:endParaRPr lang="fr-C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223869" y="388252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1E4778"/>
                </a:solidFill>
              </a:rPr>
              <a:t>Comme à la maison…</a:t>
            </a:r>
            <a:endParaRPr lang="fr-CA" sz="3600" b="1" dirty="0">
              <a:solidFill>
                <a:srgbClr val="1E4778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9" name="Picture 2" descr="E:\IMG_9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44" y="2167601"/>
            <a:ext cx="4264682" cy="21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IMG_9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05576"/>
            <a:ext cx="2985774" cy="14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IMG_94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3" y="2740531"/>
            <a:ext cx="3079653" cy="15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0.16.33.186\trade$\CHSLD Des Chênes\IMG_94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3588"/>
            <a:ext cx="3615876" cy="180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1040</TotalTime>
  <Words>385</Words>
  <Application>Microsoft Office PowerPoint</Application>
  <PresentationFormat>Affichage à l'écran (16:9)</PresentationFormat>
  <Paragraphs>72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Thème1</vt:lpstr>
      <vt:lpstr>Présentation PowerPoint</vt:lpstr>
      <vt:lpstr>Vivre en CHSLD comme à la maison! L’art du bonheur au Centre d’hébergement Des Chênes</vt:lpstr>
      <vt:lpstr>Bienvenue </vt:lpstr>
      <vt:lpstr>Contexte</vt:lpstr>
      <vt:lpstr>Un projet haut en couleurs!</vt:lpstr>
      <vt:lpstr>Les défis</vt:lpstr>
      <vt:lpstr>Comme à la maison…</vt:lpstr>
      <vt:lpstr>Comme à la maison…</vt:lpstr>
      <vt:lpstr>Comme à la maison…</vt:lpstr>
      <vt:lpstr>Comme à la maison…</vt:lpstr>
      <vt:lpstr>Comme à la maison…</vt:lpstr>
      <vt:lpstr>Comme à la maison…</vt:lpstr>
      <vt:lpstr>Développement… durable!</vt:lpstr>
      <vt:lpstr>Passons à la salle à manger –  Une invitation au repas </vt:lpstr>
      <vt:lpstr>Invitation au repas…</vt:lpstr>
      <vt:lpstr>La chambre – mon intimité,  ma dignité</vt:lpstr>
      <vt:lpstr>Mon intimité – ma dignité</vt:lpstr>
      <vt:lpstr>Quelques autres aménagements gagnants</vt:lpstr>
      <vt:lpstr>Quelques autres aménagements gagnants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DOMINIC BOUDREAU</dc:creator>
  <cp:lastModifiedBy>Geneviève Cyr</cp:lastModifiedBy>
  <cp:revision>108</cp:revision>
  <cp:lastPrinted>2016-11-11T21:05:52Z</cp:lastPrinted>
  <dcterms:created xsi:type="dcterms:W3CDTF">2016-10-31T14:25:17Z</dcterms:created>
  <dcterms:modified xsi:type="dcterms:W3CDTF">2016-11-15T23:49:03Z</dcterms:modified>
</cp:coreProperties>
</file>