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4"/>
  </p:notesMasterIdLst>
  <p:handoutMasterIdLst>
    <p:handoutMasterId r:id="rId15"/>
  </p:handoutMasterIdLst>
  <p:sldIdLst>
    <p:sldId id="260" r:id="rId2"/>
    <p:sldId id="256" r:id="rId3"/>
    <p:sldId id="261" r:id="rId4"/>
    <p:sldId id="262" r:id="rId5"/>
    <p:sldId id="269" r:id="rId6"/>
    <p:sldId id="263" r:id="rId7"/>
    <p:sldId id="264" r:id="rId8"/>
    <p:sldId id="265" r:id="rId9"/>
    <p:sldId id="267" r:id="rId10"/>
    <p:sldId id="270" r:id="rId11"/>
    <p:sldId id="266" r:id="rId12"/>
    <p:sldId id="268" r:id="rId13"/>
  </p:sldIdLst>
  <p:sldSz cx="9144000" cy="5143500" type="screen16x9"/>
  <p:notesSz cx="7010400" cy="9296400"/>
  <p:defaultTextStyle>
    <a:defPPr>
      <a:defRPr lang="fr-FR"/>
    </a:defPPr>
    <a:lvl1pPr algn="l" defTabSz="457200" rtl="0" fontAlgn="base">
      <a:spcBef>
        <a:spcPct val="0"/>
      </a:spcBef>
      <a:spcAft>
        <a:spcPct val="0"/>
      </a:spcAft>
      <a:defRPr kern="1200">
        <a:solidFill>
          <a:schemeClr val="tx1"/>
        </a:solidFill>
        <a:latin typeface="Calibri" pitchFamily="34" charset="0"/>
        <a:ea typeface="ヒラギノ角ゴ Pro W3" pitchFamily="126" charset="-128"/>
        <a:cs typeface="+mn-cs"/>
      </a:defRPr>
    </a:lvl1pPr>
    <a:lvl2pPr marL="457200" algn="l" defTabSz="457200" rtl="0" fontAlgn="base">
      <a:spcBef>
        <a:spcPct val="0"/>
      </a:spcBef>
      <a:spcAft>
        <a:spcPct val="0"/>
      </a:spcAft>
      <a:defRPr kern="1200">
        <a:solidFill>
          <a:schemeClr val="tx1"/>
        </a:solidFill>
        <a:latin typeface="Calibri" pitchFamily="34" charset="0"/>
        <a:ea typeface="ヒラギノ角ゴ Pro W3" pitchFamily="126" charset="-128"/>
        <a:cs typeface="+mn-cs"/>
      </a:defRPr>
    </a:lvl2pPr>
    <a:lvl3pPr marL="914400" algn="l" defTabSz="457200" rtl="0" fontAlgn="base">
      <a:spcBef>
        <a:spcPct val="0"/>
      </a:spcBef>
      <a:spcAft>
        <a:spcPct val="0"/>
      </a:spcAft>
      <a:defRPr kern="1200">
        <a:solidFill>
          <a:schemeClr val="tx1"/>
        </a:solidFill>
        <a:latin typeface="Calibri" pitchFamily="34" charset="0"/>
        <a:ea typeface="ヒラギノ角ゴ Pro W3" pitchFamily="126" charset="-128"/>
        <a:cs typeface="+mn-cs"/>
      </a:defRPr>
    </a:lvl3pPr>
    <a:lvl4pPr marL="1371600" algn="l" defTabSz="457200" rtl="0" fontAlgn="base">
      <a:spcBef>
        <a:spcPct val="0"/>
      </a:spcBef>
      <a:spcAft>
        <a:spcPct val="0"/>
      </a:spcAft>
      <a:defRPr kern="1200">
        <a:solidFill>
          <a:schemeClr val="tx1"/>
        </a:solidFill>
        <a:latin typeface="Calibri" pitchFamily="34" charset="0"/>
        <a:ea typeface="ヒラギノ角ゴ Pro W3" pitchFamily="126" charset="-128"/>
        <a:cs typeface="+mn-cs"/>
      </a:defRPr>
    </a:lvl4pPr>
    <a:lvl5pPr marL="1828800" algn="l" defTabSz="457200" rtl="0" fontAlgn="base">
      <a:spcBef>
        <a:spcPct val="0"/>
      </a:spcBef>
      <a:spcAft>
        <a:spcPct val="0"/>
      </a:spcAft>
      <a:defRPr kern="1200">
        <a:solidFill>
          <a:schemeClr val="tx1"/>
        </a:solidFill>
        <a:latin typeface="Calibri" pitchFamily="34" charset="0"/>
        <a:ea typeface="ヒラギノ角ゴ Pro W3" pitchFamily="126"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26"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26"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26"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2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575"/>
    <a:srgbClr val="2C69B2"/>
    <a:srgbClr val="285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8" autoAdjust="0"/>
  </p:normalViewPr>
  <p:slideViewPr>
    <p:cSldViewPr snapToGrid="0" snapToObjects="1">
      <p:cViewPr varScale="1">
        <p:scale>
          <a:sx n="104" d="100"/>
          <a:sy n="104" d="100"/>
        </p:scale>
        <p:origin x="-90" y="-504"/>
      </p:cViewPr>
      <p:guideLst>
        <p:guide orient="horz" pos="1620"/>
        <p:guide pos="2880"/>
      </p:guideLst>
    </p:cSldViewPr>
  </p:slideViewPr>
  <p:outlineViewPr>
    <p:cViewPr>
      <p:scale>
        <a:sx n="33" d="100"/>
        <a:sy n="33" d="100"/>
      </p:scale>
      <p:origin x="0" y="948"/>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fr-FR" dirty="0"/>
          </a:p>
        </p:txBody>
      </p:sp>
      <p:sp>
        <p:nvSpPr>
          <p:cNvPr id="3" name="Espace réservé de la date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F59986C3-F02A-444F-8759-E45494DE27EE}" type="datetimeFigureOut">
              <a:rPr lang="fr-FR" altLang="fr-FR"/>
              <a:pPr>
                <a:defRPr/>
              </a:pPr>
              <a:t>15/11/2016</a:t>
            </a:fld>
            <a:endParaRPr lang="fr-FR" altLang="fr-FR" dirty="0"/>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fr-FR" dirty="0"/>
          </a:p>
        </p:txBody>
      </p:sp>
      <p:sp>
        <p:nvSpPr>
          <p:cNvPr id="5" name="Espace réservé du numéro de diapositive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0164DAE4-02FC-43E7-98D8-A160B387F0C0}" type="slidenum">
              <a:rPr lang="fr-FR" altLang="fr-FR"/>
              <a:pPr>
                <a:defRPr/>
              </a:pPr>
              <a:t>‹N°›</a:t>
            </a:fld>
            <a:endParaRPr lang="fr-FR" altLang="fr-FR" dirty="0"/>
          </a:p>
        </p:txBody>
      </p:sp>
    </p:spTree>
    <p:extLst>
      <p:ext uri="{BB962C8B-B14F-4D97-AF65-F5344CB8AC3E}">
        <p14:creationId xmlns:p14="http://schemas.microsoft.com/office/powerpoint/2010/main" val="175232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A193B41-5F17-4396-A80A-523DB78D552D}" type="datetimeFigureOut">
              <a:rPr lang="fr-CA" smtClean="0"/>
              <a:t>2016-11-15</a:t>
            </a:fld>
            <a:endParaRPr lang="fr-CA"/>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B892BC-1066-4ED2-9DC8-A425AC5B7B20}" type="slidenum">
              <a:rPr lang="fr-CA" smtClean="0"/>
              <a:t>‹N°›</a:t>
            </a:fld>
            <a:endParaRPr lang="fr-CA"/>
          </a:p>
        </p:txBody>
      </p:sp>
    </p:spTree>
    <p:extLst>
      <p:ext uri="{BB962C8B-B14F-4D97-AF65-F5344CB8AC3E}">
        <p14:creationId xmlns:p14="http://schemas.microsoft.com/office/powerpoint/2010/main" val="3691725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86B892BC-1066-4ED2-9DC8-A425AC5B7B20}" type="slidenum">
              <a:rPr lang="fr-CA" smtClean="0"/>
              <a:t>7</a:t>
            </a:fld>
            <a:endParaRPr lang="fr-CA"/>
          </a:p>
        </p:txBody>
      </p:sp>
    </p:spTree>
    <p:extLst>
      <p:ext uri="{BB962C8B-B14F-4D97-AF65-F5344CB8AC3E}">
        <p14:creationId xmlns:p14="http://schemas.microsoft.com/office/powerpoint/2010/main" val="3701895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2" name="Image 3" descr="fond-ppt-cov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0"/>
          </p:nvPr>
        </p:nvSpPr>
        <p:spPr/>
        <p:txBody>
          <a:bodyPr/>
          <a:lstStyle>
            <a:lvl1pPr>
              <a:defRPr/>
            </a:lvl1pPr>
          </a:lstStyle>
          <a:p>
            <a:pPr>
              <a:defRPr/>
            </a:pPr>
            <a:fld id="{FC13F2BC-EB06-42D7-9EEC-F13CA08EEF78}" type="slidenum">
              <a:rPr lang="fr-FR" altLang="fr-FR"/>
              <a:pPr>
                <a:defRPr/>
              </a:pPr>
              <a:t>‹N°›</a:t>
            </a:fld>
            <a:endParaRPr lang="fr-FR" altLang="fr-FR" dirty="0"/>
          </a:p>
        </p:txBody>
      </p:sp>
    </p:spTree>
    <p:extLst>
      <p:ext uri="{BB962C8B-B14F-4D97-AF65-F5344CB8AC3E}">
        <p14:creationId xmlns:p14="http://schemas.microsoft.com/office/powerpoint/2010/main" val="417336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3" name="Image 3" descr="fond-ppt-page-titr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199" y="1051689"/>
            <a:ext cx="8271621" cy="2976908"/>
          </a:xfrm>
          <a:prstGeom prst="rect">
            <a:avLst/>
          </a:prstGeom>
        </p:spPr>
        <p:txBody>
          <a:bodyPr anchor="ctr"/>
          <a:lstStyle>
            <a:lvl1pPr>
              <a:defRPr>
                <a:solidFill>
                  <a:schemeClr val="bg1"/>
                </a:solidFill>
              </a:defRPr>
            </a:lvl1pPr>
          </a:lstStyle>
          <a:p>
            <a:r>
              <a:rPr lang="fr-CA" dirty="0" smtClean="0"/>
              <a:t>Cliquez et modifiez le titre</a:t>
            </a:r>
            <a:endParaRPr lang="fr-FR" dirty="0"/>
          </a:p>
        </p:txBody>
      </p:sp>
      <p:sp>
        <p:nvSpPr>
          <p:cNvPr id="4" name="Espace réservé du numéro de diapositive 2"/>
          <p:cNvSpPr>
            <a:spLocks noGrp="1"/>
          </p:cNvSpPr>
          <p:nvPr>
            <p:ph type="sldNum" sz="quarter" idx="10"/>
          </p:nvPr>
        </p:nvSpPr>
        <p:spPr/>
        <p:txBody>
          <a:bodyPr/>
          <a:lstStyle>
            <a:lvl1pPr>
              <a:defRPr>
                <a:solidFill>
                  <a:srgbClr val="FFFFFF"/>
                </a:solidFill>
              </a:defRPr>
            </a:lvl1pPr>
          </a:lstStyle>
          <a:p>
            <a:pPr>
              <a:defRPr/>
            </a:pPr>
            <a:fld id="{587C522F-71AE-433B-8455-A91D49B2D43C}" type="slidenum">
              <a:rPr lang="fr-FR" altLang="fr-FR"/>
              <a:pPr>
                <a:defRPr/>
              </a:pPr>
              <a:t>‹N°›</a:t>
            </a:fld>
            <a:endParaRPr lang="fr-FR" altLang="fr-FR" dirty="0"/>
          </a:p>
        </p:txBody>
      </p:sp>
    </p:spTree>
    <p:extLst>
      <p:ext uri="{BB962C8B-B14F-4D97-AF65-F5344CB8AC3E}">
        <p14:creationId xmlns:p14="http://schemas.microsoft.com/office/powerpoint/2010/main" val="2977222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23867" y="344816"/>
            <a:ext cx="6579657" cy="815346"/>
          </a:xfrm>
          <a:prstGeom prst="rect">
            <a:avLst/>
          </a:prstGeom>
        </p:spPr>
        <p:txBody>
          <a:bodyPr/>
          <a:lstStyle>
            <a:lvl1pPr algn="l">
              <a:defRPr sz="4000">
                <a:solidFill>
                  <a:schemeClr val="tx2">
                    <a:lumMod val="60000"/>
                    <a:lumOff val="40000"/>
                  </a:schemeClr>
                </a:solidFill>
              </a:defRPr>
            </a:lvl1pPr>
          </a:lstStyle>
          <a:p>
            <a:r>
              <a:rPr lang="fr-CA" dirty="0" smtClean="0"/>
              <a:t>Cliquez et modifiez le titre</a:t>
            </a:r>
            <a:endParaRPr lang="fr-FR" dirty="0"/>
          </a:p>
        </p:txBody>
      </p:sp>
      <p:sp>
        <p:nvSpPr>
          <p:cNvPr id="3" name="Sous-titre 2"/>
          <p:cNvSpPr>
            <a:spLocks noGrp="1"/>
          </p:cNvSpPr>
          <p:nvPr>
            <p:ph type="subTitle" idx="1"/>
          </p:nvPr>
        </p:nvSpPr>
        <p:spPr>
          <a:xfrm>
            <a:off x="735542" y="1293059"/>
            <a:ext cx="7722658" cy="2988402"/>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smtClean="0"/>
              <a:t>Cliquez pour modifier le style des sous-titres du masque</a:t>
            </a:r>
            <a:endParaRPr lang="fr-FR" dirty="0"/>
          </a:p>
        </p:txBody>
      </p:sp>
      <p:sp>
        <p:nvSpPr>
          <p:cNvPr id="4" name="Espace réservé du numéro de diapositive 5"/>
          <p:cNvSpPr>
            <a:spLocks noGrp="1"/>
          </p:cNvSpPr>
          <p:nvPr>
            <p:ph type="sldNum" sz="quarter" idx="10"/>
          </p:nvPr>
        </p:nvSpPr>
        <p:spPr/>
        <p:txBody>
          <a:bodyPr/>
          <a:lstStyle>
            <a:lvl1pPr>
              <a:defRPr/>
            </a:lvl1pPr>
          </a:lstStyle>
          <a:p>
            <a:pPr>
              <a:defRPr/>
            </a:pPr>
            <a:fld id="{AB6AF83D-FB02-4319-9A69-5A8F8C48F737}" type="slidenum">
              <a:rPr lang="fr-FR" altLang="fr-FR"/>
              <a:pPr>
                <a:defRPr/>
              </a:pPr>
              <a:t>‹N°›</a:t>
            </a:fld>
            <a:endParaRPr lang="fr-FR" altLang="fr-FR" dirty="0"/>
          </a:p>
        </p:txBody>
      </p:sp>
    </p:spTree>
    <p:extLst>
      <p:ext uri="{BB962C8B-B14F-4D97-AF65-F5344CB8AC3E}">
        <p14:creationId xmlns:p14="http://schemas.microsoft.com/office/powerpoint/2010/main" val="16904346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 descr="fond-ppt-contenu.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p:cNvSpPr>
            <a:spLocks noGrp="1"/>
          </p:cNvSpPr>
          <p:nvPr>
            <p:ph type="sldNum" sz="quarter" idx="4"/>
          </p:nvPr>
        </p:nvSpPr>
        <p:spPr>
          <a:xfrm>
            <a:off x="0" y="4767263"/>
            <a:ext cx="9144000" cy="274637"/>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fld id="{6DDBB235-2082-438A-9675-CE2A3EE699BB}" type="slidenum">
              <a:rPr lang="fr-FR" altLang="fr-FR"/>
              <a:pPr>
                <a:defRPr/>
              </a:pPr>
              <a:t>‹N°›</a:t>
            </a:fld>
            <a:endParaRPr lang="fr-FR" altLang="fr-FR" dirty="0"/>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4" r:id="rId3"/>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image" Target="../media/image6.emf"/><Relationship Id="rId1" Type="http://schemas.openxmlformats.org/officeDocument/2006/relationships/slideLayout" Target="../slideLayouts/slideLayout3.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3081338" y="617538"/>
            <a:ext cx="54038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algn="ctr"/>
            <a:r>
              <a:rPr lang="fr-CA" altLang="fr-FR" sz="2800" b="1" dirty="0"/>
              <a:t>Participation de la communauté à la vie en CHSLD</a:t>
            </a:r>
            <a:endParaRPr lang="fr-FR" altLang="fr-FR" sz="2800" b="1" dirty="0"/>
          </a:p>
        </p:txBody>
      </p:sp>
      <p:sp>
        <p:nvSpPr>
          <p:cNvPr id="4099" name="Rectangle 5"/>
          <p:cNvSpPr>
            <a:spLocks noChangeArrowheads="1"/>
          </p:cNvSpPr>
          <p:nvPr/>
        </p:nvSpPr>
        <p:spPr bwMode="auto">
          <a:xfrm>
            <a:off x="3767392" y="1665281"/>
            <a:ext cx="38671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algn="ctr" eaLnBrk="1" hangingPunct="1"/>
            <a:r>
              <a:rPr lang="fr-FR" altLang="fr-FR" sz="1200" b="1" dirty="0" err="1" smtClean="0">
                <a:solidFill>
                  <a:srgbClr val="1D4575"/>
                </a:solidFill>
              </a:rPr>
              <a:t>Frédérick</a:t>
            </a:r>
            <a:r>
              <a:rPr lang="fr-FR" altLang="fr-FR" sz="1200" b="1" dirty="0" smtClean="0">
                <a:solidFill>
                  <a:srgbClr val="1D4575"/>
                </a:solidFill>
              </a:rPr>
              <a:t> Roy,</a:t>
            </a:r>
          </a:p>
          <a:p>
            <a:pPr algn="ctr" eaLnBrk="1" hangingPunct="1"/>
            <a:r>
              <a:rPr lang="fr-FR" altLang="fr-FR" sz="1200" b="1" dirty="0" smtClean="0">
                <a:solidFill>
                  <a:srgbClr val="1D4575"/>
                </a:solidFill>
              </a:rPr>
              <a:t>coordonnateur </a:t>
            </a:r>
            <a:r>
              <a:rPr lang="fr-FR" altLang="fr-FR" sz="1200" b="1" dirty="0">
                <a:solidFill>
                  <a:srgbClr val="1D4575"/>
                </a:solidFill>
              </a:rPr>
              <a:t>de </a:t>
            </a:r>
            <a:r>
              <a:rPr lang="fr-FR" altLang="fr-FR" sz="1200" b="1" dirty="0" smtClean="0">
                <a:solidFill>
                  <a:srgbClr val="1D4575"/>
                </a:solidFill>
              </a:rPr>
              <a:t>secteur</a:t>
            </a:r>
            <a:endParaRPr lang="fr-FR" altLang="fr-FR" sz="1200" b="1" dirty="0">
              <a:solidFill>
                <a:srgbClr val="1D4575"/>
              </a:solidFill>
            </a:endParaRPr>
          </a:p>
          <a:p>
            <a:pPr algn="ctr" eaLnBrk="1" hangingPunct="1"/>
            <a:r>
              <a:rPr lang="fr-FR" altLang="fr-FR" sz="1200" b="1" dirty="0">
                <a:solidFill>
                  <a:srgbClr val="1D4575"/>
                </a:solidFill>
              </a:rPr>
              <a:t>Direction </a:t>
            </a:r>
            <a:r>
              <a:rPr lang="fr-FR" altLang="fr-FR" sz="1200" b="1" dirty="0" smtClean="0">
                <a:solidFill>
                  <a:srgbClr val="1D4575"/>
                </a:solidFill>
              </a:rPr>
              <a:t>SAPA - Hébergement</a:t>
            </a:r>
            <a:endParaRPr lang="fr-FR" altLang="fr-FR" sz="1200" b="1" dirty="0">
              <a:solidFill>
                <a:srgbClr val="1D4575"/>
              </a:solidFill>
            </a:endParaRPr>
          </a:p>
          <a:p>
            <a:pPr algn="ctr" eaLnBrk="1" hangingPunct="1"/>
            <a:r>
              <a:rPr lang="fr-FR" altLang="fr-FR" sz="1200" b="1" dirty="0" smtClean="0">
                <a:solidFill>
                  <a:srgbClr val="1D4575"/>
                </a:solidFill>
              </a:rPr>
              <a:t>Marjolaine </a:t>
            </a:r>
            <a:r>
              <a:rPr lang="fr-FR" altLang="fr-FR" sz="1200" b="1" dirty="0">
                <a:solidFill>
                  <a:srgbClr val="1D4575"/>
                </a:solidFill>
              </a:rPr>
              <a:t>Tessier, </a:t>
            </a:r>
          </a:p>
          <a:p>
            <a:pPr algn="ctr" eaLnBrk="1" hangingPunct="1"/>
            <a:r>
              <a:rPr lang="fr-FR" altLang="fr-FR" sz="1200" b="1" dirty="0" smtClean="0">
                <a:solidFill>
                  <a:srgbClr val="1D4575"/>
                </a:solidFill>
              </a:rPr>
              <a:t>présidente </a:t>
            </a:r>
            <a:r>
              <a:rPr lang="fr-FR" altLang="fr-FR" sz="1200" b="1" dirty="0">
                <a:solidFill>
                  <a:srgbClr val="1D4575"/>
                </a:solidFill>
              </a:rPr>
              <a:t>de la Fondation Jeanne-Crevier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35013" y="1293813"/>
            <a:ext cx="7723187" cy="2987675"/>
          </a:xfrm>
        </p:spPr>
        <p:txBody>
          <a:bodyPr>
            <a:normAutofit lnSpcReduction="10000"/>
          </a:bodyPr>
          <a:lstStyle/>
          <a:p>
            <a:pPr marL="342900" indent="-342900">
              <a:spcAft>
                <a:spcPts val="300"/>
              </a:spcAft>
              <a:buFont typeface="Arial" pitchFamily="34" charset="0"/>
              <a:buChar char="•"/>
              <a:defRPr/>
            </a:pPr>
            <a:r>
              <a:rPr lang="fr-CA" dirty="0" smtClean="0">
                <a:solidFill>
                  <a:schemeClr val="tx1">
                    <a:lumMod val="85000"/>
                    <a:lumOff val="15000"/>
                  </a:schemeClr>
                </a:solidFill>
              </a:rPr>
              <a:t>Attraction </a:t>
            </a:r>
            <a:r>
              <a:rPr lang="fr-CA" dirty="0">
                <a:solidFill>
                  <a:schemeClr val="tx1">
                    <a:lumMod val="85000"/>
                    <a:lumOff val="15000"/>
                  </a:schemeClr>
                </a:solidFill>
              </a:rPr>
              <a:t>et sentiment d'appartenance du personnel </a:t>
            </a:r>
            <a:endParaRPr lang="fr-CA" dirty="0" smtClean="0">
              <a:solidFill>
                <a:schemeClr val="tx1">
                  <a:lumMod val="85000"/>
                  <a:lumOff val="15000"/>
                </a:schemeClr>
              </a:solidFill>
            </a:endParaRPr>
          </a:p>
          <a:p>
            <a:pPr marL="342900" indent="-342900">
              <a:spcAft>
                <a:spcPts val="300"/>
              </a:spcAft>
              <a:buFont typeface="Arial" pitchFamily="34" charset="0"/>
              <a:buChar char="•"/>
              <a:defRPr/>
            </a:pPr>
            <a:r>
              <a:rPr lang="fr-CA" dirty="0">
                <a:solidFill>
                  <a:schemeClr val="tx1">
                    <a:lumMod val="85000"/>
                    <a:lumOff val="15000"/>
                  </a:schemeClr>
                </a:solidFill>
              </a:rPr>
              <a:t>C</a:t>
            </a:r>
            <a:r>
              <a:rPr lang="fr-CA" dirty="0" smtClean="0">
                <a:solidFill>
                  <a:schemeClr val="tx1">
                    <a:lumMod val="85000"/>
                    <a:lumOff val="15000"/>
                  </a:schemeClr>
                </a:solidFill>
              </a:rPr>
              <a:t>onfiance </a:t>
            </a:r>
            <a:r>
              <a:rPr lang="fr-CA" dirty="0">
                <a:solidFill>
                  <a:schemeClr val="tx1">
                    <a:lumMod val="85000"/>
                    <a:lumOff val="15000"/>
                  </a:schemeClr>
                </a:solidFill>
              </a:rPr>
              <a:t>de la population à </a:t>
            </a:r>
            <a:r>
              <a:rPr lang="fr-CA" dirty="0" smtClean="0">
                <a:solidFill>
                  <a:schemeClr val="tx1">
                    <a:lumMod val="85000"/>
                    <a:lumOff val="15000"/>
                  </a:schemeClr>
                </a:solidFill>
              </a:rPr>
              <a:t>l'égard du Centre </a:t>
            </a:r>
          </a:p>
          <a:p>
            <a:pPr marL="342900" indent="-342900">
              <a:spcAft>
                <a:spcPts val="300"/>
              </a:spcAft>
              <a:buFont typeface="Arial" pitchFamily="34" charset="0"/>
              <a:buChar char="•"/>
              <a:defRPr/>
            </a:pPr>
            <a:r>
              <a:rPr lang="fr-CA" dirty="0">
                <a:solidFill>
                  <a:schemeClr val="tx1">
                    <a:lumMod val="85000"/>
                    <a:lumOff val="15000"/>
                  </a:schemeClr>
                </a:solidFill>
              </a:rPr>
              <a:t>E</a:t>
            </a:r>
            <a:r>
              <a:rPr lang="fr-CA" dirty="0" smtClean="0">
                <a:solidFill>
                  <a:schemeClr val="tx1">
                    <a:lumMod val="85000"/>
                    <a:lumOff val="15000"/>
                  </a:schemeClr>
                </a:solidFill>
              </a:rPr>
              <a:t>ngagement </a:t>
            </a:r>
            <a:r>
              <a:rPr lang="fr-CA" dirty="0">
                <a:solidFill>
                  <a:schemeClr val="tx1">
                    <a:lumMod val="85000"/>
                    <a:lumOff val="15000"/>
                  </a:schemeClr>
                </a:solidFill>
              </a:rPr>
              <a:t>plus fort de tous les acteurs dans l'amélioration du milieu de vie </a:t>
            </a:r>
            <a:endParaRPr lang="fr-CA" dirty="0" smtClean="0">
              <a:solidFill>
                <a:schemeClr val="tx1">
                  <a:lumMod val="85000"/>
                  <a:lumOff val="15000"/>
                </a:schemeClr>
              </a:solidFill>
            </a:endParaRPr>
          </a:p>
          <a:p>
            <a:pPr marL="342900" indent="-342900">
              <a:spcAft>
                <a:spcPts val="300"/>
              </a:spcAft>
              <a:buFont typeface="Arial" pitchFamily="34" charset="0"/>
              <a:buChar char="•"/>
              <a:defRPr/>
            </a:pPr>
            <a:r>
              <a:rPr lang="fr-CA" dirty="0">
                <a:solidFill>
                  <a:schemeClr val="tx1">
                    <a:lumMod val="85000"/>
                    <a:lumOff val="15000"/>
                  </a:schemeClr>
                </a:solidFill>
              </a:rPr>
              <a:t>R</a:t>
            </a:r>
            <a:r>
              <a:rPr lang="fr-CA" dirty="0" smtClean="0">
                <a:solidFill>
                  <a:schemeClr val="tx1">
                    <a:lumMod val="85000"/>
                    <a:lumOff val="15000"/>
                  </a:schemeClr>
                </a:solidFill>
              </a:rPr>
              <a:t>étention </a:t>
            </a:r>
            <a:r>
              <a:rPr lang="fr-CA" dirty="0">
                <a:solidFill>
                  <a:schemeClr val="tx1">
                    <a:lumMod val="85000"/>
                    <a:lumOff val="15000"/>
                  </a:schemeClr>
                </a:solidFill>
              </a:rPr>
              <a:t>et fidélisation du bénévolat (engagement social) </a:t>
            </a:r>
            <a:endParaRPr lang="fr-CA" dirty="0" smtClean="0">
              <a:solidFill>
                <a:schemeClr val="tx1">
                  <a:lumMod val="85000"/>
                  <a:lumOff val="15000"/>
                </a:schemeClr>
              </a:solidFill>
            </a:endParaRPr>
          </a:p>
          <a:p>
            <a:pPr marL="342900" indent="-342900">
              <a:spcAft>
                <a:spcPts val="300"/>
              </a:spcAft>
              <a:buFont typeface="Arial" pitchFamily="34" charset="0"/>
              <a:buChar char="•"/>
              <a:defRPr/>
            </a:pPr>
            <a:r>
              <a:rPr lang="fr-CA" dirty="0" smtClean="0">
                <a:solidFill>
                  <a:schemeClr val="tx1">
                    <a:lumMod val="85000"/>
                    <a:lumOff val="15000"/>
                  </a:schemeClr>
                </a:solidFill>
              </a:rPr>
              <a:t>Rapprochement intergénérationnel</a:t>
            </a:r>
            <a:endParaRPr lang="fr-CA" dirty="0">
              <a:solidFill>
                <a:schemeClr val="tx1">
                  <a:lumMod val="85000"/>
                  <a:lumOff val="15000"/>
                </a:schemeClr>
              </a:solidFill>
            </a:endParaRPr>
          </a:p>
          <a:p>
            <a:pPr marL="342900" indent="-342900">
              <a:buFont typeface="Arial" pitchFamily="34" charset="0"/>
              <a:buChar char="•"/>
              <a:defRPr/>
            </a:pPr>
            <a:endParaRPr lang="fr-CA" dirty="0"/>
          </a:p>
          <a:p>
            <a:pPr marL="342900" indent="-342900">
              <a:buFont typeface="Arial" pitchFamily="34" charset="0"/>
              <a:buChar char="•"/>
              <a:defRPr/>
            </a:pPr>
            <a:endParaRPr lang="fr-CA" dirty="0"/>
          </a:p>
          <a:p>
            <a:pPr marL="342900" indent="-342900">
              <a:buFont typeface="Arial" pitchFamily="34" charset="0"/>
              <a:buChar char="•"/>
              <a:defRPr/>
            </a:pPr>
            <a:endParaRPr lang="fr-CA" dirty="0"/>
          </a:p>
          <a:p>
            <a:pPr marL="342900" indent="-342900">
              <a:buFont typeface="Arial" pitchFamily="34" charset="0"/>
              <a:buChar char="•"/>
              <a:defRPr/>
            </a:pPr>
            <a:endParaRPr lang="fr-CA" sz="2900" dirty="0" smtClean="0"/>
          </a:p>
        </p:txBody>
      </p:sp>
      <p:sp>
        <p:nvSpPr>
          <p:cNvPr id="4" name="Titre 3"/>
          <p:cNvSpPr>
            <a:spLocks noGrp="1"/>
          </p:cNvSpPr>
          <p:nvPr>
            <p:ph type="ctrTitle"/>
          </p:nvPr>
        </p:nvSpPr>
        <p:spPr>
          <a:xfrm>
            <a:off x="2223867" y="372248"/>
            <a:ext cx="6579657" cy="815346"/>
          </a:xfrm>
        </p:spPr>
        <p:txBody>
          <a:bodyPr/>
          <a:lstStyle/>
          <a:p>
            <a:r>
              <a:rPr lang="fr-CA" sz="3600" b="1" dirty="0" smtClean="0">
                <a:solidFill>
                  <a:srgbClr val="2C69B2"/>
                </a:solidFill>
              </a:rPr>
              <a:t>L’impact sur le milieu</a:t>
            </a:r>
            <a:endParaRPr lang="fr-CA" sz="3600" b="1" dirty="0">
              <a:solidFill>
                <a:srgbClr val="2C69B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35012" y="1293813"/>
            <a:ext cx="7849429" cy="2987675"/>
          </a:xfrm>
        </p:spPr>
        <p:txBody>
          <a:bodyPr>
            <a:noAutofit/>
          </a:bodyPr>
          <a:lstStyle/>
          <a:p>
            <a:pPr marL="288000" indent="-288000">
              <a:spcAft>
                <a:spcPts val="300"/>
              </a:spcAft>
              <a:buFont typeface="Arial" pitchFamily="34" charset="0"/>
              <a:buChar char="•"/>
              <a:defRPr/>
            </a:pPr>
            <a:r>
              <a:rPr lang="fr-CA" sz="1900" dirty="0" smtClean="0">
                <a:solidFill>
                  <a:schemeClr val="tx1">
                    <a:lumMod val="85000"/>
                    <a:lumOff val="15000"/>
                  </a:schemeClr>
                </a:solidFill>
              </a:rPr>
              <a:t>Une fondation qui doit servir de modèle aux autres – un legs pour nous tous</a:t>
            </a:r>
          </a:p>
          <a:p>
            <a:pPr marL="288000" indent="-288000">
              <a:spcAft>
                <a:spcPts val="300"/>
              </a:spcAft>
              <a:buFont typeface="Arial" pitchFamily="34" charset="0"/>
              <a:buChar char="•"/>
              <a:defRPr/>
            </a:pPr>
            <a:r>
              <a:rPr lang="fr-CA" sz="1900" dirty="0" smtClean="0">
                <a:solidFill>
                  <a:schemeClr val="tx1">
                    <a:lumMod val="85000"/>
                    <a:lumOff val="15000"/>
                  </a:schemeClr>
                </a:solidFill>
              </a:rPr>
              <a:t>Une fondation qui se démarque par son engagement, sa vision, ses valeurs et ses approches novatrices et inclusives (les employés, les gestionnaires, la haute direction, les familles, la communauté de tous âges)</a:t>
            </a:r>
          </a:p>
          <a:p>
            <a:pPr marL="288000" indent="-288000">
              <a:spcAft>
                <a:spcPts val="300"/>
              </a:spcAft>
              <a:buFont typeface="Arial" pitchFamily="34" charset="0"/>
              <a:buChar char="•"/>
              <a:defRPr/>
            </a:pPr>
            <a:r>
              <a:rPr lang="fr-CA" sz="1900" dirty="0" smtClean="0">
                <a:solidFill>
                  <a:schemeClr val="tx1">
                    <a:lumMod val="85000"/>
                    <a:lumOff val="15000"/>
                  </a:schemeClr>
                </a:solidFill>
              </a:rPr>
              <a:t>Une fondation qui met en route des projets d’envergure et que nous devons soutenir par notre implication active</a:t>
            </a:r>
          </a:p>
          <a:p>
            <a:pPr marL="288000" indent="-288000">
              <a:spcAft>
                <a:spcPts val="300"/>
              </a:spcAft>
              <a:buFont typeface="Arial" pitchFamily="34" charset="0"/>
              <a:buChar char="•"/>
              <a:defRPr/>
            </a:pPr>
            <a:r>
              <a:rPr lang="fr-CA" sz="1900" dirty="0" smtClean="0">
                <a:solidFill>
                  <a:schemeClr val="tx1">
                    <a:lumMod val="85000"/>
                    <a:lumOff val="15000"/>
                  </a:schemeClr>
                </a:solidFill>
              </a:rPr>
              <a:t>Impacts : crée de la vie et donne un sens à chacun de nous à travers ses actions</a:t>
            </a:r>
          </a:p>
        </p:txBody>
      </p:sp>
      <p:sp>
        <p:nvSpPr>
          <p:cNvPr id="4" name="Titre 3"/>
          <p:cNvSpPr>
            <a:spLocks noGrp="1"/>
          </p:cNvSpPr>
          <p:nvPr>
            <p:ph type="ctrTitle"/>
          </p:nvPr>
        </p:nvSpPr>
        <p:spPr>
          <a:xfrm>
            <a:off x="2223867" y="363104"/>
            <a:ext cx="6579657" cy="815346"/>
          </a:xfrm>
        </p:spPr>
        <p:txBody>
          <a:bodyPr/>
          <a:lstStyle/>
          <a:p>
            <a:r>
              <a:rPr lang="fr-CA" sz="3600" b="1" dirty="0" smtClean="0">
                <a:solidFill>
                  <a:srgbClr val="2C69B2"/>
                </a:solidFill>
              </a:rPr>
              <a:t>Conclusion</a:t>
            </a:r>
            <a:endParaRPr lang="fr-CA" sz="3600" b="1" dirty="0">
              <a:solidFill>
                <a:srgbClr val="2C69B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ubTitle" idx="1"/>
          </p:nvPr>
        </p:nvSpPr>
        <p:spPr>
          <a:xfrm>
            <a:off x="735013" y="1050925"/>
            <a:ext cx="7723187" cy="3230563"/>
          </a:xfrm>
        </p:spPr>
        <p:txBody>
          <a:bodyPr/>
          <a:lstStyle/>
          <a:p>
            <a:pPr algn="ctr">
              <a:defRPr/>
            </a:pPr>
            <a:r>
              <a:rPr lang="fr-FR" dirty="0" smtClean="0">
                <a:solidFill>
                  <a:schemeClr val="tx1">
                    <a:lumMod val="85000"/>
                    <a:lumOff val="15000"/>
                  </a:schemeClr>
                </a:solidFill>
              </a:rPr>
              <a:t>Les mots qui inspirent la Fondation</a:t>
            </a:r>
            <a:endParaRPr lang="fr-FR" dirty="0">
              <a:solidFill>
                <a:schemeClr val="tx1">
                  <a:lumMod val="85000"/>
                  <a:lumOff val="15000"/>
                </a:schemeClr>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rcRect l="14204" t="17958" r="12283" b="42580"/>
          <a:stretch>
            <a:fillRect/>
          </a:stretch>
        </p:blipFill>
        <p:spPr bwMode="auto">
          <a:xfrm>
            <a:off x="-157163" y="1179513"/>
            <a:ext cx="4556126"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rcRect l="6419" t="22736" r="13622" b="40050"/>
          <a:stretch>
            <a:fillRect/>
          </a:stretch>
        </p:blipFill>
        <p:spPr bwMode="auto">
          <a:xfrm>
            <a:off x="4210050" y="1858963"/>
            <a:ext cx="43942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3238" y="2940050"/>
            <a:ext cx="312737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Espace réservé du contenu 3"/>
          <p:cNvPicPr>
            <a:picLocks noChangeAspect="1"/>
          </p:cNvPicPr>
          <p:nvPr/>
        </p:nvPicPr>
        <p:blipFill>
          <a:blip r:embed="rId5">
            <a:extLst>
              <a:ext uri="{28A0092B-C50C-407E-A947-70E740481C1C}">
                <a14:useLocalDpi xmlns:a14="http://schemas.microsoft.com/office/drawing/2010/main" val="0"/>
              </a:ext>
            </a:extLst>
          </a:blip>
          <a:srcRect l="28888" t="33801" r="28191" b="48215"/>
          <a:stretch>
            <a:fillRect/>
          </a:stretch>
        </p:blipFill>
        <p:spPr bwMode="auto">
          <a:xfrm>
            <a:off x="4584700" y="2940050"/>
            <a:ext cx="3178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rcRect l="11919" t="24466" r="11182" b="42566"/>
          <a:stretch>
            <a:fillRect/>
          </a:stretch>
        </p:blipFill>
        <p:spPr bwMode="auto">
          <a:xfrm>
            <a:off x="2241550" y="3786188"/>
            <a:ext cx="409892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6238" y="271463"/>
            <a:ext cx="16859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par>
                          <p:cTn id="9" fill="hold" nodeType="afterGroup">
                            <p:stCondLst>
                              <p:cond delay="1000"/>
                            </p:stCondLst>
                            <p:childTnLst>
                              <p:par>
                                <p:cTn id="10" presetID="12" presetClass="entr" presetSubtype="4"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50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p:tgtEl>
                                          <p:spTgt spid="6"/>
                                        </p:tgtEl>
                                        <p:attrNameLst>
                                          <p:attrName>ppt_y</p:attrName>
                                        </p:attrNameLst>
                                      </p:cBhvr>
                                      <p:tavLst>
                                        <p:tav tm="0">
                                          <p:val>
                                            <p:strVal val="#ppt_y+#ppt_h*1.125000"/>
                                          </p:val>
                                        </p:tav>
                                        <p:tav tm="100000">
                                          <p:val>
                                            <p:strVal val="#ppt_y"/>
                                          </p:val>
                                        </p:tav>
                                      </p:tavLst>
                                    </p:anim>
                                    <p:animEffect transition="in" filter="wipe(up)">
                                      <p:cBhvr>
                                        <p:cTn id="19" dur="500"/>
                                        <p:tgtEl>
                                          <p:spTgt spid="6"/>
                                        </p:tgtEl>
                                      </p:cBhvr>
                                    </p:animEffect>
                                  </p:childTnLst>
                                </p:cTn>
                              </p:par>
                            </p:childTnLst>
                          </p:cTn>
                        </p:par>
                        <p:par>
                          <p:cTn id="20" fill="hold" nodeType="afterGroup">
                            <p:stCondLst>
                              <p:cond delay="1000"/>
                            </p:stCondLst>
                            <p:childTnLst>
                              <p:par>
                                <p:cTn id="21" presetID="12" presetClass="entr" presetSubtype="4" fill="hold" nodeType="afterEffect">
                                  <p:stCondLst>
                                    <p:cond delay="5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ppt_y</p:attrName>
                                        </p:attrNameLst>
                                      </p:cBhvr>
                                      <p:tavLst>
                                        <p:tav tm="0">
                                          <p:val>
                                            <p:strVal val="#ppt_y+#ppt_h*1.125000"/>
                                          </p:val>
                                        </p:tav>
                                        <p:tav tm="100000">
                                          <p:val>
                                            <p:strVal val="#ppt_y"/>
                                          </p:val>
                                        </p:tav>
                                      </p:tavLst>
                                    </p:anim>
                                    <p:animEffect transition="in" filter="wipe(up)">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p:tgtEl>
                                          <p:spTgt spid="8"/>
                                        </p:tgtEl>
                                        <p:attrNameLst>
                                          <p:attrName>ppt_y</p:attrName>
                                        </p:attrNameLst>
                                      </p:cBhvr>
                                      <p:tavLst>
                                        <p:tav tm="0">
                                          <p:val>
                                            <p:strVal val="#ppt_y+#ppt_h*1.125000"/>
                                          </p:val>
                                        </p:tav>
                                        <p:tav tm="100000">
                                          <p:val>
                                            <p:strVal val="#ppt_y"/>
                                          </p:val>
                                        </p:tav>
                                      </p:tavLst>
                                    </p:anim>
                                    <p:animEffect transition="in" filter="wipe(up)">
                                      <p:cBhvr>
                                        <p:cTn id="30" dur="500"/>
                                        <p:tgtEl>
                                          <p:spTgt spid="8"/>
                                        </p:tgtEl>
                                      </p:cBhvr>
                                    </p:animEffect>
                                  </p:childTnLst>
                                </p:cTn>
                              </p:par>
                            </p:childTnLst>
                          </p:cTn>
                        </p:par>
                        <p:par>
                          <p:cTn id="31" fill="hold" nodeType="afterGroup">
                            <p:stCondLst>
                              <p:cond delay="500"/>
                            </p:stCondLst>
                            <p:childTnLst>
                              <p:par>
                                <p:cTn id="32" presetID="12" presetClass="entr" presetSubtype="4" fill="hold" nodeType="afterEffect">
                                  <p:stCondLst>
                                    <p:cond delay="50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p:tgtEl>
                                          <p:spTgt spid="9"/>
                                        </p:tgtEl>
                                        <p:attrNameLst>
                                          <p:attrName>ppt_y</p:attrName>
                                        </p:attrNameLst>
                                      </p:cBhvr>
                                      <p:tavLst>
                                        <p:tav tm="0">
                                          <p:val>
                                            <p:strVal val="#ppt_y+#ppt_h*1.125000"/>
                                          </p:val>
                                        </p:tav>
                                        <p:tav tm="100000">
                                          <p:val>
                                            <p:strVal val="#ppt_y"/>
                                          </p:val>
                                        </p:tav>
                                      </p:tavLst>
                                    </p:anim>
                                    <p:animEffect transition="in" filter="wipe(up)">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35013" y="1293813"/>
            <a:ext cx="7723187" cy="2987675"/>
          </a:xfrm>
        </p:spPr>
        <p:txBody>
          <a:bodyPr>
            <a:normAutofit/>
          </a:bodyPr>
          <a:lstStyle/>
          <a:p>
            <a:pPr marL="342900" indent="-342900" eaLnBrk="1" fontAlgn="auto" hangingPunct="1">
              <a:spcBef>
                <a:spcPts val="0"/>
              </a:spcBef>
              <a:spcAft>
                <a:spcPts val="300"/>
              </a:spcAft>
              <a:buFont typeface="Wingdings" pitchFamily="2" charset="2"/>
              <a:buChar char="§"/>
              <a:defRPr/>
            </a:pPr>
            <a:r>
              <a:rPr lang="fr-FR" sz="2800" dirty="0" smtClean="0">
                <a:solidFill>
                  <a:schemeClr val="tx1">
                    <a:lumMod val="85000"/>
                    <a:lumOff val="15000"/>
                  </a:schemeClr>
                </a:solidFill>
                <a:ea typeface="+mn-ea"/>
                <a:cs typeface="+mn-cs"/>
              </a:rPr>
              <a:t>L’historique de la Fondation Jeanne-Crevier</a:t>
            </a:r>
          </a:p>
          <a:p>
            <a:pPr marL="342900" indent="-342900" eaLnBrk="1" fontAlgn="auto" hangingPunct="1">
              <a:spcBef>
                <a:spcPts val="0"/>
              </a:spcBef>
              <a:spcAft>
                <a:spcPts val="300"/>
              </a:spcAft>
              <a:buFont typeface="Wingdings" pitchFamily="2" charset="2"/>
              <a:buChar char="§"/>
              <a:defRPr/>
            </a:pPr>
            <a:r>
              <a:rPr lang="fr-FR" sz="2800" dirty="0" smtClean="0">
                <a:solidFill>
                  <a:schemeClr val="tx1">
                    <a:lumMod val="85000"/>
                    <a:lumOff val="15000"/>
                  </a:schemeClr>
                </a:solidFill>
                <a:ea typeface="+mn-ea"/>
                <a:cs typeface="+mn-cs"/>
              </a:rPr>
              <a:t>Une fondation qui se démarque</a:t>
            </a:r>
          </a:p>
          <a:p>
            <a:pPr marL="342900" indent="-342900" eaLnBrk="1" fontAlgn="auto" hangingPunct="1">
              <a:spcBef>
                <a:spcPts val="0"/>
              </a:spcBef>
              <a:spcAft>
                <a:spcPts val="300"/>
              </a:spcAft>
              <a:buFont typeface="Wingdings" pitchFamily="2" charset="2"/>
              <a:buChar char="§"/>
              <a:defRPr/>
            </a:pPr>
            <a:r>
              <a:rPr lang="en-GB" sz="2800" dirty="0" smtClean="0">
                <a:solidFill>
                  <a:schemeClr val="tx1">
                    <a:lumMod val="85000"/>
                    <a:lumOff val="15000"/>
                  </a:schemeClr>
                </a:solidFill>
                <a:ea typeface="MS Mincho"/>
                <a:cs typeface="Calibri" panose="020F0502020204030204" pitchFamily="34" charset="0"/>
              </a:rPr>
              <a:t>Les </a:t>
            </a:r>
            <a:r>
              <a:rPr lang="fr-CA" sz="2800" dirty="0" smtClean="0">
                <a:solidFill>
                  <a:schemeClr val="tx1">
                    <a:lumMod val="85000"/>
                    <a:lumOff val="15000"/>
                  </a:schemeClr>
                </a:solidFill>
                <a:ea typeface="MS Mincho"/>
                <a:cs typeface="Calibri" panose="020F0502020204030204" pitchFamily="34" charset="0"/>
              </a:rPr>
              <a:t>réalisations</a:t>
            </a:r>
            <a:endParaRPr lang="fr-CA" sz="2800" dirty="0" smtClean="0">
              <a:solidFill>
                <a:schemeClr val="tx1">
                  <a:lumMod val="85000"/>
                  <a:lumOff val="15000"/>
                </a:schemeClr>
              </a:solidFill>
              <a:ea typeface="+mn-ea"/>
              <a:cs typeface="+mn-cs"/>
            </a:endParaRPr>
          </a:p>
          <a:p>
            <a:pPr marL="342900" indent="-342900" eaLnBrk="1" fontAlgn="auto" hangingPunct="1">
              <a:spcBef>
                <a:spcPts val="0"/>
              </a:spcBef>
              <a:spcAft>
                <a:spcPts val="300"/>
              </a:spcAft>
              <a:buFont typeface="Wingdings" pitchFamily="2" charset="2"/>
              <a:buChar char="§"/>
              <a:defRPr/>
            </a:pPr>
            <a:r>
              <a:rPr lang="fr-FR" sz="2800" dirty="0" smtClean="0">
                <a:solidFill>
                  <a:schemeClr val="tx1">
                    <a:lumMod val="85000"/>
                    <a:lumOff val="15000"/>
                  </a:schemeClr>
                </a:solidFill>
                <a:ea typeface="+mn-ea"/>
                <a:cs typeface="+mn-cs"/>
              </a:rPr>
              <a:t>La Fondation et ses partenaires</a:t>
            </a:r>
          </a:p>
          <a:p>
            <a:pPr marL="342900" indent="-342900" eaLnBrk="1" fontAlgn="auto" hangingPunct="1">
              <a:spcBef>
                <a:spcPts val="0"/>
              </a:spcBef>
              <a:spcAft>
                <a:spcPts val="300"/>
              </a:spcAft>
              <a:buFont typeface="Wingdings" pitchFamily="2" charset="2"/>
              <a:buChar char="§"/>
              <a:defRPr/>
            </a:pPr>
            <a:r>
              <a:rPr lang="fr-FR" sz="2800" dirty="0" smtClean="0">
                <a:solidFill>
                  <a:schemeClr val="tx1">
                    <a:lumMod val="85000"/>
                    <a:lumOff val="15000"/>
                  </a:schemeClr>
                </a:solidFill>
                <a:ea typeface="+mn-ea"/>
                <a:cs typeface="+mn-cs"/>
              </a:rPr>
              <a:t>Des pratiques exportables</a:t>
            </a:r>
          </a:p>
          <a:p>
            <a:pPr marL="342900" indent="-342900" eaLnBrk="1" fontAlgn="auto" hangingPunct="1">
              <a:spcBef>
                <a:spcPts val="0"/>
              </a:spcBef>
              <a:spcAft>
                <a:spcPts val="300"/>
              </a:spcAft>
              <a:buFont typeface="Wingdings" pitchFamily="2" charset="2"/>
              <a:buChar char="§"/>
              <a:defRPr/>
            </a:pPr>
            <a:r>
              <a:rPr lang="fr-FR" sz="2800" dirty="0" smtClean="0">
                <a:solidFill>
                  <a:schemeClr val="tx1">
                    <a:lumMod val="85000"/>
                    <a:lumOff val="15000"/>
                  </a:schemeClr>
                </a:solidFill>
                <a:ea typeface="+mn-ea"/>
                <a:cs typeface="+mn-cs"/>
              </a:rPr>
              <a:t>L’impact sur le milieu</a:t>
            </a:r>
          </a:p>
        </p:txBody>
      </p:sp>
      <p:sp>
        <p:nvSpPr>
          <p:cNvPr id="4" name="Titre 3"/>
          <p:cNvSpPr>
            <a:spLocks noGrp="1"/>
          </p:cNvSpPr>
          <p:nvPr>
            <p:ph type="ctrTitle"/>
          </p:nvPr>
        </p:nvSpPr>
        <p:spPr>
          <a:xfrm>
            <a:off x="2223867" y="381392"/>
            <a:ext cx="6579657" cy="815346"/>
          </a:xfrm>
        </p:spPr>
        <p:txBody>
          <a:bodyPr/>
          <a:lstStyle/>
          <a:p>
            <a:r>
              <a:rPr lang="fr-CA" sz="3600" b="1" dirty="0" smtClean="0">
                <a:solidFill>
                  <a:srgbClr val="2C69B2"/>
                </a:solidFill>
              </a:rPr>
              <a:t>Plan de la présentation</a:t>
            </a:r>
            <a:endParaRPr lang="fr-CA" sz="3600" b="1" dirty="0">
              <a:solidFill>
                <a:srgbClr val="2C69B2"/>
              </a:solidFill>
            </a:endParaRPr>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43573" y="1386840"/>
            <a:ext cx="7723187" cy="2752725"/>
          </a:xfrm>
        </p:spPr>
        <p:txBody>
          <a:bodyPr>
            <a:normAutofit fontScale="92500" lnSpcReduction="10000"/>
          </a:bodyPr>
          <a:lstStyle/>
          <a:p>
            <a:pPr marL="342900" indent="-342900">
              <a:spcAft>
                <a:spcPts val="300"/>
              </a:spcAft>
              <a:buFont typeface="Wingdings" pitchFamily="2" charset="2"/>
              <a:buChar char="§"/>
              <a:defRPr/>
            </a:pPr>
            <a:r>
              <a:rPr lang="fr-CA" dirty="0" smtClean="0">
                <a:solidFill>
                  <a:schemeClr val="tx1">
                    <a:lumMod val="85000"/>
                    <a:lumOff val="15000"/>
                  </a:schemeClr>
                </a:solidFill>
              </a:rPr>
              <a:t>Créée en 1987… 30 ans d’existence et de partenariat</a:t>
            </a:r>
          </a:p>
          <a:p>
            <a:pPr marL="342900" indent="-342900">
              <a:spcAft>
                <a:spcPts val="300"/>
              </a:spcAft>
              <a:buFont typeface="Wingdings" pitchFamily="2" charset="2"/>
              <a:buChar char="§"/>
              <a:defRPr/>
            </a:pPr>
            <a:r>
              <a:rPr lang="fr-CA" dirty="0" smtClean="0">
                <a:solidFill>
                  <a:schemeClr val="tx1">
                    <a:lumMod val="85000"/>
                    <a:lumOff val="15000"/>
                  </a:schemeClr>
                </a:solidFill>
              </a:rPr>
              <a:t>Mission : apporter un mieux-être aux résidents et faire de ce milieu de soins un milieu de vie</a:t>
            </a:r>
          </a:p>
          <a:p>
            <a:pPr marL="342900" indent="-342900">
              <a:spcAft>
                <a:spcPts val="300"/>
              </a:spcAft>
              <a:buFont typeface="Wingdings" pitchFamily="2" charset="2"/>
              <a:buChar char="§"/>
              <a:defRPr/>
            </a:pPr>
            <a:r>
              <a:rPr lang="fr-CA" dirty="0" smtClean="0">
                <a:solidFill>
                  <a:schemeClr val="tx1">
                    <a:lumMod val="85000"/>
                    <a:lumOff val="15000"/>
                  </a:schemeClr>
                </a:solidFill>
              </a:rPr>
              <a:t>Une fondation unique qui se démarque des autres</a:t>
            </a:r>
          </a:p>
          <a:p>
            <a:pPr marL="342900" indent="-342900">
              <a:spcAft>
                <a:spcPts val="300"/>
              </a:spcAft>
              <a:buFont typeface="Wingdings" pitchFamily="2" charset="2"/>
              <a:buChar char="§"/>
              <a:defRPr/>
            </a:pPr>
            <a:r>
              <a:rPr lang="fr-CA" dirty="0" smtClean="0">
                <a:solidFill>
                  <a:schemeClr val="tx1">
                    <a:lumMod val="85000"/>
                    <a:lumOff val="15000"/>
                  </a:schemeClr>
                </a:solidFill>
              </a:rPr>
              <a:t>Organisation entièrement bénévole</a:t>
            </a:r>
            <a:r>
              <a:rPr lang="fr-CA" dirty="0">
                <a:solidFill>
                  <a:schemeClr val="tx1">
                    <a:lumMod val="85000"/>
                    <a:lumOff val="15000"/>
                  </a:schemeClr>
                </a:solidFill>
              </a:rPr>
              <a:t> </a:t>
            </a:r>
            <a:r>
              <a:rPr lang="fr-CA" dirty="0" smtClean="0">
                <a:solidFill>
                  <a:schemeClr val="tx1">
                    <a:lumMod val="85000"/>
                    <a:lumOff val="15000"/>
                  </a:schemeClr>
                </a:solidFill>
              </a:rPr>
              <a:t>(4 000 heures/année)</a:t>
            </a:r>
          </a:p>
          <a:p>
            <a:pPr marL="342900" indent="-342900">
              <a:spcAft>
                <a:spcPts val="300"/>
              </a:spcAft>
              <a:buFont typeface="Wingdings" pitchFamily="2" charset="2"/>
              <a:buChar char="§"/>
              <a:defRPr/>
            </a:pPr>
            <a:r>
              <a:rPr lang="fr-CA" dirty="0" smtClean="0">
                <a:solidFill>
                  <a:schemeClr val="tx1">
                    <a:lumMod val="85000"/>
                    <a:lumOff val="15000"/>
                  </a:schemeClr>
                </a:solidFill>
              </a:rPr>
              <a:t>Plus de 2 millions de $ consacrés à l’amélioration du milieu de vie des résidents </a:t>
            </a:r>
            <a:r>
              <a:rPr lang="fr-CA" i="1" dirty="0" smtClean="0">
                <a:solidFill>
                  <a:schemeClr val="tx1">
                    <a:lumMod val="85000"/>
                    <a:lumOff val="15000"/>
                  </a:schemeClr>
                </a:solidFill>
              </a:rPr>
              <a:t>(ressources matérielles et humaines)</a:t>
            </a:r>
            <a:endParaRPr lang="fr-CA" i="1" dirty="0">
              <a:solidFill>
                <a:schemeClr val="tx1">
                  <a:lumMod val="85000"/>
                  <a:lumOff val="15000"/>
                </a:schemeClr>
              </a:solidFill>
            </a:endParaRPr>
          </a:p>
        </p:txBody>
      </p:sp>
      <p:sp>
        <p:nvSpPr>
          <p:cNvPr id="4" name="ZoneTexte 3"/>
          <p:cNvSpPr txBox="1"/>
          <p:nvPr/>
        </p:nvSpPr>
        <p:spPr>
          <a:xfrm>
            <a:off x="2130552" y="420624"/>
            <a:ext cx="6583680" cy="523220"/>
          </a:xfrm>
          <a:prstGeom prst="rect">
            <a:avLst/>
          </a:prstGeom>
          <a:noFill/>
        </p:spPr>
        <p:txBody>
          <a:bodyPr wrap="square" rtlCol="0">
            <a:spAutoFit/>
          </a:bodyPr>
          <a:lstStyle/>
          <a:p>
            <a:r>
              <a:rPr lang="fr-CA" sz="2800" b="1" dirty="0" smtClean="0">
                <a:solidFill>
                  <a:srgbClr val="2C69B2"/>
                </a:solidFill>
              </a:rPr>
              <a:t>L’historique de la Fondation Jeanne-</a:t>
            </a:r>
            <a:r>
              <a:rPr lang="fr-CA" sz="2800" b="1" dirty="0" err="1" smtClean="0">
                <a:solidFill>
                  <a:srgbClr val="2C69B2"/>
                </a:solidFill>
              </a:rPr>
              <a:t>Crevier</a:t>
            </a:r>
            <a:endParaRPr lang="fr-CA" sz="2800" b="1" dirty="0">
              <a:solidFill>
                <a:srgbClr val="2C69B2"/>
              </a:solidFill>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35013" y="1606076"/>
            <a:ext cx="7723187" cy="2668588"/>
          </a:xfrm>
        </p:spPr>
        <p:txBody>
          <a:bodyPr>
            <a:noAutofit/>
          </a:bodyPr>
          <a:lstStyle/>
          <a:p>
            <a:pPr marL="342900" indent="-342900">
              <a:spcBef>
                <a:spcPts val="0"/>
              </a:spcBef>
              <a:spcAft>
                <a:spcPts val="300"/>
              </a:spcAft>
              <a:buFont typeface="Wingdings" pitchFamily="2" charset="2"/>
              <a:buChar char="§"/>
              <a:defRPr/>
            </a:pPr>
            <a:r>
              <a:rPr lang="fr-CA" sz="2300" dirty="0" smtClean="0">
                <a:solidFill>
                  <a:schemeClr val="tx1">
                    <a:lumMod val="85000"/>
                    <a:lumOff val="15000"/>
                  </a:schemeClr>
                </a:solidFill>
              </a:rPr>
              <a:t>Centrée sur les plus vulnérables</a:t>
            </a:r>
          </a:p>
          <a:p>
            <a:pPr marL="342900" indent="-342900">
              <a:spcBef>
                <a:spcPts val="0"/>
              </a:spcBef>
              <a:spcAft>
                <a:spcPts val="300"/>
              </a:spcAft>
              <a:buFont typeface="Wingdings" pitchFamily="2" charset="2"/>
              <a:buChar char="§"/>
              <a:defRPr/>
            </a:pPr>
            <a:r>
              <a:rPr lang="fr-CA" sz="2300" dirty="0" smtClean="0">
                <a:solidFill>
                  <a:schemeClr val="tx1">
                    <a:lumMod val="85000"/>
                    <a:lumOff val="15000"/>
                  </a:schemeClr>
                </a:solidFill>
              </a:rPr>
              <a:t>À l’écoute des besoins</a:t>
            </a:r>
          </a:p>
          <a:p>
            <a:pPr marL="342900" indent="-342900">
              <a:spcBef>
                <a:spcPts val="0"/>
              </a:spcBef>
              <a:spcAft>
                <a:spcPts val="300"/>
              </a:spcAft>
              <a:buFont typeface="Wingdings" pitchFamily="2" charset="2"/>
              <a:buChar char="§"/>
              <a:defRPr/>
            </a:pPr>
            <a:r>
              <a:rPr lang="fr-CA" sz="2300" dirty="0" smtClean="0">
                <a:solidFill>
                  <a:schemeClr val="tx1">
                    <a:lumMod val="85000"/>
                    <a:lumOff val="15000"/>
                  </a:schemeClr>
                </a:solidFill>
              </a:rPr>
              <a:t>Soucieuse de la reconnaissance des partenaires-donateurs</a:t>
            </a:r>
          </a:p>
          <a:p>
            <a:pPr marL="342900" indent="-342900">
              <a:spcBef>
                <a:spcPts val="0"/>
              </a:spcBef>
              <a:spcAft>
                <a:spcPts val="300"/>
              </a:spcAft>
              <a:buFont typeface="Wingdings" pitchFamily="2" charset="2"/>
              <a:buChar char="§"/>
              <a:defRPr/>
            </a:pPr>
            <a:r>
              <a:rPr lang="fr-CA" sz="2300" dirty="0" smtClean="0">
                <a:solidFill>
                  <a:schemeClr val="tx1">
                    <a:lumMod val="85000"/>
                    <a:lumOff val="15000"/>
                  </a:schemeClr>
                </a:solidFill>
              </a:rPr>
              <a:t>Mobilisatrice impliquée</a:t>
            </a:r>
          </a:p>
          <a:p>
            <a:pPr marL="342900" indent="-342900">
              <a:spcBef>
                <a:spcPts val="0"/>
              </a:spcBef>
              <a:spcAft>
                <a:spcPts val="300"/>
              </a:spcAft>
              <a:buFont typeface="Wingdings" pitchFamily="2" charset="2"/>
              <a:buChar char="§"/>
              <a:defRPr/>
            </a:pPr>
            <a:r>
              <a:rPr lang="fr-CA" sz="2300" dirty="0">
                <a:solidFill>
                  <a:schemeClr val="tx1">
                    <a:lumMod val="85000"/>
                    <a:lumOff val="15000"/>
                  </a:schemeClr>
                </a:solidFill>
              </a:rPr>
              <a:t>Leader du </a:t>
            </a:r>
            <a:r>
              <a:rPr lang="fr-CA" sz="2300" dirty="0" smtClean="0">
                <a:solidFill>
                  <a:schemeClr val="tx1">
                    <a:lumMod val="85000"/>
                    <a:lumOff val="15000"/>
                  </a:schemeClr>
                </a:solidFill>
              </a:rPr>
              <a:t>milieu</a:t>
            </a:r>
          </a:p>
          <a:p>
            <a:pPr marL="342900" indent="-342900">
              <a:spcBef>
                <a:spcPts val="0"/>
              </a:spcBef>
              <a:spcAft>
                <a:spcPts val="300"/>
              </a:spcAft>
              <a:buFont typeface="Wingdings" pitchFamily="2" charset="2"/>
              <a:buChar char="§"/>
              <a:defRPr/>
            </a:pPr>
            <a:r>
              <a:rPr lang="fr-CA" sz="2300" dirty="0" smtClean="0">
                <a:solidFill>
                  <a:schemeClr val="tx1">
                    <a:lumMod val="85000"/>
                    <a:lumOff val="15000"/>
                  </a:schemeClr>
                </a:solidFill>
              </a:rPr>
              <a:t>Instigatrice de projets</a:t>
            </a:r>
          </a:p>
        </p:txBody>
      </p:sp>
      <p:sp>
        <p:nvSpPr>
          <p:cNvPr id="4" name="ZoneTexte 3"/>
          <p:cNvSpPr txBox="1"/>
          <p:nvPr/>
        </p:nvSpPr>
        <p:spPr>
          <a:xfrm>
            <a:off x="2221992" y="384048"/>
            <a:ext cx="6419088" cy="646331"/>
          </a:xfrm>
          <a:prstGeom prst="rect">
            <a:avLst/>
          </a:prstGeom>
          <a:noFill/>
        </p:spPr>
        <p:txBody>
          <a:bodyPr wrap="square" rtlCol="0">
            <a:spAutoFit/>
          </a:bodyPr>
          <a:lstStyle/>
          <a:p>
            <a:r>
              <a:rPr lang="fr-CA" sz="3600" b="1" dirty="0" smtClean="0">
                <a:solidFill>
                  <a:srgbClr val="2C69B2"/>
                </a:solidFill>
              </a:rPr>
              <a:t>Une fondation qui se démarque</a:t>
            </a:r>
            <a:endParaRPr lang="fr-CA" sz="3600" b="1" dirty="0">
              <a:solidFill>
                <a:srgbClr val="2C69B2"/>
              </a:solidFill>
            </a:endParaRPr>
          </a:p>
        </p:txBody>
      </p:sp>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35013" y="1293813"/>
            <a:ext cx="7723187" cy="2987675"/>
          </a:xfrm>
        </p:spPr>
        <p:txBody>
          <a:bodyPr>
            <a:normAutofit fontScale="85000" lnSpcReduction="10000"/>
          </a:bodyPr>
          <a:lstStyle/>
          <a:p>
            <a:pPr marL="342900" indent="-342900">
              <a:spcBef>
                <a:spcPts val="0"/>
              </a:spcBef>
              <a:spcAft>
                <a:spcPts val="300"/>
              </a:spcAft>
              <a:buFont typeface="Symbol"/>
              <a:buChar char=""/>
              <a:defRPr/>
            </a:pPr>
            <a:r>
              <a:rPr lang="fr-CA" sz="2800" dirty="0">
                <a:solidFill>
                  <a:schemeClr val="tx1">
                    <a:lumMod val="85000"/>
                    <a:lumOff val="15000"/>
                  </a:schemeClr>
                </a:solidFill>
                <a:ea typeface="MS Mincho"/>
                <a:cs typeface="Calibri" panose="020F0502020204030204" pitchFamily="34" charset="0"/>
              </a:rPr>
              <a:t>100 000 $ pour la conceptualisation et l’aménagement du jardin Marcelin-Landry</a:t>
            </a:r>
          </a:p>
          <a:p>
            <a:pPr marL="342900" indent="-342900">
              <a:spcBef>
                <a:spcPts val="0"/>
              </a:spcBef>
              <a:spcAft>
                <a:spcPts val="300"/>
              </a:spcAft>
              <a:buFont typeface="Symbol"/>
              <a:buChar char=""/>
              <a:defRPr/>
            </a:pPr>
            <a:r>
              <a:rPr lang="fr-CA" sz="2800" dirty="0" smtClean="0">
                <a:solidFill>
                  <a:schemeClr val="tx1">
                    <a:lumMod val="85000"/>
                    <a:lumOff val="15000"/>
                  </a:schemeClr>
                </a:solidFill>
                <a:ea typeface="MS Mincho"/>
                <a:cs typeface="Calibri" panose="020F0502020204030204" pitchFamily="34" charset="0"/>
              </a:rPr>
              <a:t>85 000 $ pour la rénovation du grand salon </a:t>
            </a:r>
          </a:p>
          <a:p>
            <a:pPr marL="342900" indent="-342900">
              <a:spcBef>
                <a:spcPts val="0"/>
              </a:spcBef>
              <a:spcAft>
                <a:spcPts val="300"/>
              </a:spcAft>
              <a:buFont typeface="Symbol"/>
              <a:buChar char=""/>
              <a:defRPr/>
            </a:pPr>
            <a:r>
              <a:rPr lang="fr-CA" sz="2800" dirty="0" smtClean="0">
                <a:solidFill>
                  <a:schemeClr val="tx1">
                    <a:lumMod val="85000"/>
                    <a:lumOff val="15000"/>
                  </a:schemeClr>
                </a:solidFill>
                <a:ea typeface="MS Mincho"/>
                <a:cs typeface="Calibri" panose="020F0502020204030204" pitchFamily="34" charset="0"/>
              </a:rPr>
              <a:t>85 000 $ pour le réaménagement de la salle à manger</a:t>
            </a:r>
          </a:p>
          <a:p>
            <a:pPr marL="342900" indent="-342900">
              <a:spcBef>
                <a:spcPts val="0"/>
              </a:spcBef>
              <a:spcAft>
                <a:spcPts val="300"/>
              </a:spcAft>
              <a:buFont typeface="Symbol"/>
              <a:buChar char=""/>
              <a:defRPr/>
            </a:pPr>
            <a:r>
              <a:rPr lang="fr-CA" sz="2800" dirty="0" smtClean="0">
                <a:solidFill>
                  <a:schemeClr val="tx1">
                    <a:lumMod val="85000"/>
                    <a:lumOff val="15000"/>
                  </a:schemeClr>
                </a:solidFill>
                <a:ea typeface="MS Mincho"/>
                <a:cs typeface="Calibri" panose="020F0502020204030204" pitchFamily="34" charset="0"/>
              </a:rPr>
              <a:t>85 000 $ pour la construction d’un balcon-terrasse à l’aire prothétique</a:t>
            </a:r>
          </a:p>
          <a:p>
            <a:pPr marL="342900" indent="-342900">
              <a:spcBef>
                <a:spcPts val="0"/>
              </a:spcBef>
              <a:spcAft>
                <a:spcPts val="300"/>
              </a:spcAft>
              <a:buFont typeface="Symbol"/>
              <a:buChar char=""/>
              <a:defRPr/>
            </a:pPr>
            <a:r>
              <a:rPr lang="fr-CA" sz="2800" dirty="0" smtClean="0">
                <a:solidFill>
                  <a:schemeClr val="tx1">
                    <a:lumMod val="85000"/>
                    <a:lumOff val="15000"/>
                  </a:schemeClr>
                </a:solidFill>
                <a:ea typeface="MS Mincho"/>
                <a:cs typeface="Calibri" panose="020F0502020204030204" pitchFamily="34" charset="0"/>
              </a:rPr>
              <a:t>Et 120 000 $ pour la rénovation et le nouveau design du sous-sol avec concept bistro et salles pour les familles</a:t>
            </a:r>
          </a:p>
          <a:p>
            <a:pPr>
              <a:defRPr/>
            </a:pPr>
            <a:endParaRPr lang="fr-CA" sz="2600" dirty="0">
              <a:cs typeface="Calibri" panose="020F0502020204030204" pitchFamily="34" charset="0"/>
            </a:endParaRPr>
          </a:p>
        </p:txBody>
      </p:sp>
      <p:sp>
        <p:nvSpPr>
          <p:cNvPr id="4" name="Titre 3"/>
          <p:cNvSpPr>
            <a:spLocks noGrp="1"/>
          </p:cNvSpPr>
          <p:nvPr>
            <p:ph type="ctrTitle"/>
          </p:nvPr>
        </p:nvSpPr>
        <p:spPr>
          <a:xfrm>
            <a:off x="2223867" y="363104"/>
            <a:ext cx="6579657" cy="815346"/>
          </a:xfrm>
        </p:spPr>
        <p:txBody>
          <a:bodyPr/>
          <a:lstStyle/>
          <a:p>
            <a:r>
              <a:rPr lang="fr-CA" sz="3600" b="1" dirty="0" smtClean="0">
                <a:solidFill>
                  <a:srgbClr val="2C69B2"/>
                </a:solidFill>
              </a:rPr>
              <a:t>Les réalisations</a:t>
            </a:r>
            <a:endParaRPr lang="fr-CA" sz="3600" b="1" dirty="0">
              <a:solidFill>
                <a:srgbClr val="2C69B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35013" y="1293813"/>
            <a:ext cx="7723187" cy="2987675"/>
          </a:xfrm>
        </p:spPr>
        <p:txBody>
          <a:bodyPr>
            <a:normAutofit fontScale="92500" lnSpcReduction="10000"/>
          </a:bodyPr>
          <a:lstStyle/>
          <a:p>
            <a:pPr marL="342900" indent="-342900">
              <a:buFont typeface="Wingdings" pitchFamily="2" charset="2"/>
              <a:buChar char="q"/>
              <a:defRPr/>
            </a:pPr>
            <a:r>
              <a:rPr lang="fr-CA" dirty="0" smtClean="0">
                <a:solidFill>
                  <a:schemeClr val="tx1">
                    <a:lumMod val="85000"/>
                    <a:lumOff val="15000"/>
                  </a:schemeClr>
                </a:solidFill>
              </a:rPr>
              <a:t>CISSS</a:t>
            </a:r>
          </a:p>
          <a:p>
            <a:pPr marL="342900" indent="-342900">
              <a:buFont typeface="Wingdings" pitchFamily="2" charset="2"/>
              <a:buChar char="q"/>
              <a:defRPr/>
            </a:pPr>
            <a:r>
              <a:rPr lang="fr-CA" dirty="0" smtClean="0">
                <a:solidFill>
                  <a:schemeClr val="tx1">
                    <a:lumMod val="85000"/>
                    <a:lumOff val="15000"/>
                  </a:schemeClr>
                </a:solidFill>
              </a:rPr>
              <a:t>Bénévoles</a:t>
            </a:r>
          </a:p>
          <a:p>
            <a:pPr marL="342900" indent="-342900">
              <a:buFont typeface="Wingdings" pitchFamily="2" charset="2"/>
              <a:buChar char="q"/>
              <a:defRPr/>
            </a:pPr>
            <a:r>
              <a:rPr lang="fr-CA" dirty="0" smtClean="0">
                <a:solidFill>
                  <a:schemeClr val="tx1">
                    <a:lumMod val="85000"/>
                    <a:lumOff val="15000"/>
                  </a:schemeClr>
                </a:solidFill>
              </a:rPr>
              <a:t>Employé(e)s</a:t>
            </a:r>
          </a:p>
          <a:p>
            <a:pPr marL="342900" indent="-342900">
              <a:buFont typeface="Wingdings" pitchFamily="2" charset="2"/>
              <a:buChar char="q"/>
              <a:defRPr/>
            </a:pPr>
            <a:r>
              <a:rPr lang="fr-CA" dirty="0" smtClean="0">
                <a:solidFill>
                  <a:schemeClr val="tx1">
                    <a:lumMod val="85000"/>
                    <a:lumOff val="15000"/>
                  </a:schemeClr>
                </a:solidFill>
              </a:rPr>
              <a:t>Familles</a:t>
            </a:r>
          </a:p>
          <a:p>
            <a:pPr marL="342900" indent="-342900">
              <a:buFont typeface="Wingdings" pitchFamily="2" charset="2"/>
              <a:buChar char="q"/>
              <a:defRPr/>
            </a:pPr>
            <a:r>
              <a:rPr lang="fr-CA" dirty="0" smtClean="0">
                <a:solidFill>
                  <a:schemeClr val="tx1">
                    <a:lumMod val="85000"/>
                    <a:lumOff val="15000"/>
                  </a:schemeClr>
                </a:solidFill>
              </a:rPr>
              <a:t>Organismes communautaires</a:t>
            </a:r>
          </a:p>
          <a:p>
            <a:pPr marL="342900" indent="-342900">
              <a:buFont typeface="Wingdings" pitchFamily="2" charset="2"/>
              <a:buChar char="q"/>
              <a:defRPr/>
            </a:pPr>
            <a:r>
              <a:rPr lang="fr-CA" dirty="0" smtClean="0">
                <a:solidFill>
                  <a:schemeClr val="tx1">
                    <a:lumMod val="85000"/>
                    <a:lumOff val="15000"/>
                  </a:schemeClr>
                </a:solidFill>
              </a:rPr>
              <a:t>Communauté d’affaires</a:t>
            </a:r>
          </a:p>
          <a:p>
            <a:pPr marL="342900" indent="-342900">
              <a:buFont typeface="Wingdings" pitchFamily="2" charset="2"/>
              <a:buChar char="q"/>
              <a:defRPr/>
            </a:pPr>
            <a:r>
              <a:rPr lang="fr-CA" dirty="0" smtClean="0">
                <a:solidFill>
                  <a:schemeClr val="tx1">
                    <a:lumMod val="85000"/>
                    <a:lumOff val="15000"/>
                  </a:schemeClr>
                </a:solidFill>
              </a:rPr>
              <a:t>École (centre professionnel)</a:t>
            </a:r>
          </a:p>
          <a:p>
            <a:pPr marL="342900" indent="-342900">
              <a:buFont typeface="Wingdings" pitchFamily="2" charset="2"/>
              <a:buChar char="q"/>
              <a:defRPr/>
            </a:pPr>
            <a:r>
              <a:rPr lang="fr-CA" dirty="0" smtClean="0">
                <a:solidFill>
                  <a:schemeClr val="tx1">
                    <a:lumMod val="85000"/>
                    <a:lumOff val="15000"/>
                  </a:schemeClr>
                </a:solidFill>
              </a:rPr>
              <a:t>Ville de Boucherville</a:t>
            </a:r>
            <a:endParaRPr lang="fr-CA" dirty="0">
              <a:solidFill>
                <a:schemeClr val="tx1">
                  <a:lumMod val="85000"/>
                  <a:lumOff val="15000"/>
                </a:schemeClr>
              </a:solidFill>
            </a:endParaRPr>
          </a:p>
        </p:txBody>
      </p:sp>
      <p:pic>
        <p:nvPicPr>
          <p:cNvPr id="9220" name="Picture 2" descr="C:\Users\mccjes01\AppData\Local\Temp\notes47A44C\20090902-20090902-DSC_67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225" y="1293813"/>
            <a:ext cx="4383088"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ZoneTexte 4"/>
          <p:cNvSpPr txBox="1">
            <a:spLocks noChangeArrowheads="1"/>
          </p:cNvSpPr>
          <p:nvPr/>
        </p:nvSpPr>
        <p:spPr bwMode="auto">
          <a:xfrm>
            <a:off x="4594225" y="4210050"/>
            <a:ext cx="43830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algn="ctr" eaLnBrk="1" hangingPunct="1"/>
            <a:r>
              <a:rPr lang="fr-CA" altLang="fr-FR" sz="1200" b="1" dirty="0">
                <a:solidFill>
                  <a:schemeClr val="tx1">
                    <a:lumMod val="85000"/>
                    <a:lumOff val="15000"/>
                  </a:schemeClr>
                </a:solidFill>
              </a:rPr>
              <a:t>Jardin Marcellin-Landry</a:t>
            </a:r>
          </a:p>
        </p:txBody>
      </p:sp>
      <p:sp>
        <p:nvSpPr>
          <p:cNvPr id="4" name="Titre 3"/>
          <p:cNvSpPr>
            <a:spLocks noGrp="1"/>
          </p:cNvSpPr>
          <p:nvPr>
            <p:ph type="ctrTitle"/>
          </p:nvPr>
        </p:nvSpPr>
        <p:spPr/>
        <p:txBody>
          <a:bodyPr/>
          <a:lstStyle/>
          <a:p>
            <a:r>
              <a:rPr lang="fr-CA" sz="3600" b="1" dirty="0" smtClean="0">
                <a:solidFill>
                  <a:srgbClr val="2C69B2"/>
                </a:solidFill>
              </a:rPr>
              <a:t>La Fondation et ses partenaires</a:t>
            </a:r>
            <a:endParaRPr lang="fr-CA" sz="3600" b="1" dirty="0">
              <a:solidFill>
                <a:srgbClr val="2C69B2"/>
              </a:solidFill>
            </a:endParaRPr>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35013" y="1293813"/>
            <a:ext cx="7723187" cy="2987675"/>
          </a:xfrm>
        </p:spPr>
        <p:txBody>
          <a:bodyPr>
            <a:normAutofit fontScale="77500" lnSpcReduction="20000"/>
          </a:bodyPr>
          <a:lstStyle/>
          <a:p>
            <a:pPr marL="342900" indent="-342900">
              <a:spcAft>
                <a:spcPts val="300"/>
              </a:spcAft>
              <a:buFont typeface="Wingdings" pitchFamily="2" charset="2"/>
              <a:buChar char="§"/>
              <a:defRPr/>
            </a:pPr>
            <a:r>
              <a:rPr lang="fr-CA" dirty="0" smtClean="0">
                <a:solidFill>
                  <a:schemeClr val="tx1">
                    <a:lumMod val="85000"/>
                    <a:lumOff val="15000"/>
                  </a:schemeClr>
                </a:solidFill>
              </a:rPr>
              <a:t>Elle transmet une culture d’entraide à l’ensemble de la communauté pour l’aide aux aînés, </a:t>
            </a:r>
            <a:r>
              <a:rPr lang="fr-CA" b="1" dirty="0" smtClean="0">
                <a:solidFill>
                  <a:schemeClr val="tx1">
                    <a:lumMod val="85000"/>
                    <a:lumOff val="15000"/>
                  </a:schemeClr>
                </a:solidFill>
              </a:rPr>
              <a:t>nos proches maintenant ou éventuellement</a:t>
            </a:r>
          </a:p>
          <a:p>
            <a:pPr marL="342900" indent="-342900">
              <a:spcAft>
                <a:spcPts val="300"/>
              </a:spcAft>
              <a:buFont typeface="Wingdings" pitchFamily="2" charset="2"/>
              <a:buChar char="§"/>
              <a:defRPr/>
            </a:pPr>
            <a:r>
              <a:rPr lang="fr-CA" dirty="0" smtClean="0">
                <a:solidFill>
                  <a:schemeClr val="tx1">
                    <a:lumMod val="85000"/>
                    <a:lumOff val="15000"/>
                  </a:schemeClr>
                </a:solidFill>
              </a:rPr>
              <a:t>Elle établit une crédibilité auprès de chaque partenaire :</a:t>
            </a:r>
          </a:p>
          <a:p>
            <a:pPr marL="722313" indent="-361950">
              <a:spcAft>
                <a:spcPts val="300"/>
              </a:spcAft>
              <a:buFont typeface="Arial" pitchFamily="34" charset="0"/>
              <a:buChar char="•"/>
              <a:defRPr/>
            </a:pPr>
            <a:r>
              <a:rPr lang="fr-CA" sz="2000" dirty="0" smtClean="0">
                <a:solidFill>
                  <a:schemeClr val="tx1">
                    <a:lumMod val="85000"/>
                    <a:lumOff val="15000"/>
                  </a:schemeClr>
                </a:solidFill>
              </a:rPr>
              <a:t>Transparence et réalisation d’objectifs clairs et bien </a:t>
            </a:r>
            <a:br>
              <a:rPr lang="fr-CA" sz="2000" dirty="0" smtClean="0">
                <a:solidFill>
                  <a:schemeClr val="tx1">
                    <a:lumMod val="85000"/>
                    <a:lumOff val="15000"/>
                  </a:schemeClr>
                </a:solidFill>
              </a:rPr>
            </a:br>
            <a:r>
              <a:rPr lang="fr-CA" sz="2000" dirty="0" smtClean="0">
                <a:solidFill>
                  <a:schemeClr val="tx1">
                    <a:lumMod val="85000"/>
                    <a:lumOff val="15000"/>
                  </a:schemeClr>
                </a:solidFill>
              </a:rPr>
              <a:t>communiqués et célébration des succès</a:t>
            </a:r>
          </a:p>
          <a:p>
            <a:pPr marL="715963" indent="-355600">
              <a:spcAft>
                <a:spcPts val="300"/>
              </a:spcAft>
              <a:buFont typeface="Arial" pitchFamily="34" charset="0"/>
              <a:buChar char="•"/>
              <a:defRPr/>
            </a:pPr>
            <a:r>
              <a:rPr lang="fr-CA" sz="2000" dirty="0" smtClean="0">
                <a:solidFill>
                  <a:schemeClr val="tx1">
                    <a:lumMod val="85000"/>
                    <a:lumOff val="15000"/>
                  </a:schemeClr>
                </a:solidFill>
              </a:rPr>
              <a:t>Développement d’une boîte à outils pour les familles afin</a:t>
            </a:r>
            <a:br>
              <a:rPr lang="fr-CA" sz="2000" dirty="0" smtClean="0">
                <a:solidFill>
                  <a:schemeClr val="tx1">
                    <a:lumMod val="85000"/>
                    <a:lumOff val="15000"/>
                  </a:schemeClr>
                </a:solidFill>
              </a:rPr>
            </a:br>
            <a:r>
              <a:rPr lang="fr-CA" sz="2000" dirty="0" smtClean="0">
                <a:solidFill>
                  <a:schemeClr val="tx1">
                    <a:lumMod val="85000"/>
                    <a:lumOff val="15000"/>
                  </a:schemeClr>
                </a:solidFill>
              </a:rPr>
              <a:t>de favoriser leur implication dans l’amélioration du milieu</a:t>
            </a:r>
            <a:br>
              <a:rPr lang="fr-CA" sz="2000" dirty="0" smtClean="0">
                <a:solidFill>
                  <a:schemeClr val="tx1">
                    <a:lumMod val="85000"/>
                    <a:lumOff val="15000"/>
                  </a:schemeClr>
                </a:solidFill>
              </a:rPr>
            </a:br>
            <a:r>
              <a:rPr lang="fr-CA" sz="2000" dirty="0" smtClean="0">
                <a:solidFill>
                  <a:schemeClr val="tx1">
                    <a:lumMod val="85000"/>
                    <a:lumOff val="15000"/>
                  </a:schemeClr>
                </a:solidFill>
              </a:rPr>
              <a:t>de vie</a:t>
            </a:r>
          </a:p>
          <a:p>
            <a:pPr marL="342900" indent="-342900">
              <a:spcAft>
                <a:spcPts val="300"/>
              </a:spcAft>
              <a:buFont typeface="Wingdings" pitchFamily="2" charset="2"/>
              <a:buChar char="§"/>
              <a:defRPr/>
            </a:pPr>
            <a:r>
              <a:rPr lang="fr-CA" dirty="0">
                <a:solidFill>
                  <a:schemeClr val="tx1">
                    <a:lumMod val="85000"/>
                    <a:lumOff val="15000"/>
                  </a:schemeClr>
                </a:solidFill>
              </a:rPr>
              <a:t>Elle mobilise tous les </a:t>
            </a:r>
            <a:r>
              <a:rPr lang="fr-CA" dirty="0" smtClean="0">
                <a:solidFill>
                  <a:schemeClr val="tx1">
                    <a:lumMod val="85000"/>
                    <a:lumOff val="15000"/>
                  </a:schemeClr>
                </a:solidFill>
              </a:rPr>
              <a:t>intervenants :</a:t>
            </a:r>
            <a:endParaRPr lang="fr-CA" dirty="0">
              <a:solidFill>
                <a:schemeClr val="tx1">
                  <a:lumMod val="85000"/>
                  <a:lumOff val="15000"/>
                </a:schemeClr>
              </a:solidFill>
            </a:endParaRPr>
          </a:p>
          <a:p>
            <a:pPr marL="722313" indent="-361950">
              <a:spcAft>
                <a:spcPts val="300"/>
              </a:spcAft>
              <a:buFont typeface="Arial" pitchFamily="34" charset="0"/>
              <a:buChar char="•"/>
              <a:defRPr/>
            </a:pPr>
            <a:r>
              <a:rPr lang="fr-CA" sz="2100" dirty="0">
                <a:solidFill>
                  <a:schemeClr val="tx1">
                    <a:lumMod val="85000"/>
                    <a:lumOff val="15000"/>
                  </a:schemeClr>
                </a:solidFill>
              </a:rPr>
              <a:t>CISSS (tout le personnel du </a:t>
            </a:r>
            <a:r>
              <a:rPr lang="fr-CA" sz="2100" dirty="0" smtClean="0">
                <a:solidFill>
                  <a:schemeClr val="tx1">
                    <a:lumMod val="85000"/>
                    <a:lumOff val="15000"/>
                  </a:schemeClr>
                </a:solidFill>
              </a:rPr>
              <a:t>Centre </a:t>
            </a:r>
            <a:r>
              <a:rPr lang="fr-CA" sz="2100" dirty="0">
                <a:solidFill>
                  <a:schemeClr val="tx1">
                    <a:lumMod val="85000"/>
                    <a:lumOff val="15000"/>
                  </a:schemeClr>
                </a:solidFill>
              </a:rPr>
              <a:t>Jeanne-Crevier), </a:t>
            </a:r>
            <a:r>
              <a:rPr lang="fr-CA" sz="2100" dirty="0" smtClean="0">
                <a:solidFill>
                  <a:schemeClr val="tx1">
                    <a:lumMod val="85000"/>
                    <a:lumOff val="15000"/>
                  </a:schemeClr>
                </a:solidFill>
              </a:rPr>
              <a:t/>
            </a:r>
            <a:br>
              <a:rPr lang="fr-CA" sz="2100" dirty="0" smtClean="0">
                <a:solidFill>
                  <a:schemeClr val="tx1">
                    <a:lumMod val="85000"/>
                    <a:lumOff val="15000"/>
                  </a:schemeClr>
                </a:solidFill>
              </a:rPr>
            </a:br>
            <a:r>
              <a:rPr lang="fr-CA" sz="2100" dirty="0" smtClean="0">
                <a:solidFill>
                  <a:schemeClr val="tx1">
                    <a:lumMod val="85000"/>
                    <a:lumOff val="15000"/>
                  </a:schemeClr>
                </a:solidFill>
              </a:rPr>
              <a:t>familles</a:t>
            </a:r>
            <a:r>
              <a:rPr lang="fr-CA" sz="2100" dirty="0">
                <a:solidFill>
                  <a:schemeClr val="tx1">
                    <a:lumMod val="85000"/>
                    <a:lumOff val="15000"/>
                  </a:schemeClr>
                </a:solidFill>
              </a:rPr>
              <a:t>, communautaire, gens </a:t>
            </a:r>
            <a:r>
              <a:rPr lang="fr-CA" sz="2100" dirty="0" smtClean="0">
                <a:solidFill>
                  <a:schemeClr val="tx1">
                    <a:lumMod val="85000"/>
                    <a:lumOff val="15000"/>
                  </a:schemeClr>
                </a:solidFill>
              </a:rPr>
              <a:t>d’affaires</a:t>
            </a:r>
            <a:endParaRPr lang="fr-CA" sz="2100" dirty="0">
              <a:solidFill>
                <a:schemeClr val="tx1">
                  <a:lumMod val="85000"/>
                  <a:lumOff val="15000"/>
                </a:schemeClr>
              </a:solidFill>
            </a:endParaRPr>
          </a:p>
        </p:txBody>
      </p:sp>
      <p:pic>
        <p:nvPicPr>
          <p:cNvPr id="10244"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8925" y="2138716"/>
            <a:ext cx="2303463"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3"/>
          <p:cNvSpPr>
            <a:spLocks noGrp="1"/>
          </p:cNvSpPr>
          <p:nvPr>
            <p:ph type="ctrTitle"/>
          </p:nvPr>
        </p:nvSpPr>
        <p:spPr>
          <a:xfrm>
            <a:off x="2223867" y="363104"/>
            <a:ext cx="6579657" cy="815346"/>
          </a:xfrm>
        </p:spPr>
        <p:txBody>
          <a:bodyPr/>
          <a:lstStyle/>
          <a:p>
            <a:r>
              <a:rPr lang="fr-CA" sz="3600" b="1" dirty="0" smtClean="0">
                <a:solidFill>
                  <a:srgbClr val="2C69B2"/>
                </a:solidFill>
              </a:rPr>
              <a:t>La Fondation et ses partenaires</a:t>
            </a:r>
            <a:endParaRPr lang="fr-CA" sz="3600" b="1" dirty="0">
              <a:solidFill>
                <a:srgbClr val="2C69B2"/>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35013" y="1293813"/>
            <a:ext cx="7723187" cy="2987675"/>
          </a:xfrm>
        </p:spPr>
        <p:txBody>
          <a:bodyPr>
            <a:normAutofit/>
          </a:bodyPr>
          <a:lstStyle/>
          <a:p>
            <a:pPr marL="342900" indent="-342900">
              <a:buFont typeface="Wingdings" pitchFamily="2" charset="2"/>
              <a:buChar char="§"/>
              <a:defRPr/>
            </a:pPr>
            <a:r>
              <a:rPr lang="fr-CA" dirty="0" smtClean="0">
                <a:solidFill>
                  <a:schemeClr val="tx1">
                    <a:lumMod val="85000"/>
                    <a:lumOff val="15000"/>
                  </a:schemeClr>
                </a:solidFill>
              </a:rPr>
              <a:t>Expertise et sélection des administrateurs nommés, des bénévoles passionnés</a:t>
            </a:r>
          </a:p>
          <a:p>
            <a:pPr marL="342900" indent="-342900">
              <a:buFont typeface="Wingdings" pitchFamily="2" charset="2"/>
              <a:buChar char="§"/>
              <a:defRPr/>
            </a:pPr>
            <a:r>
              <a:rPr lang="fr-CA" dirty="0" smtClean="0">
                <a:solidFill>
                  <a:schemeClr val="tx1">
                    <a:lumMod val="85000"/>
                    <a:lumOff val="15000"/>
                  </a:schemeClr>
                </a:solidFill>
              </a:rPr>
              <a:t>Adopter la culture des petits pas (projets réalisables et objectifs atteignables)</a:t>
            </a:r>
          </a:p>
          <a:p>
            <a:pPr marL="342900" indent="-342900">
              <a:buFont typeface="Wingdings" pitchFamily="2" charset="2"/>
              <a:buChar char="§"/>
              <a:defRPr/>
            </a:pPr>
            <a:r>
              <a:rPr lang="fr-CA" dirty="0" smtClean="0">
                <a:solidFill>
                  <a:schemeClr val="tx1">
                    <a:lumMod val="85000"/>
                    <a:lumOff val="15000"/>
                  </a:schemeClr>
                </a:solidFill>
              </a:rPr>
              <a:t>Bâtir une crédibilité avec les partenaires (réseautage)</a:t>
            </a:r>
          </a:p>
          <a:p>
            <a:pPr marL="342900" indent="-342900">
              <a:buFont typeface="Wingdings" pitchFamily="2" charset="2"/>
              <a:buChar char="§"/>
              <a:defRPr/>
            </a:pPr>
            <a:r>
              <a:rPr lang="fr-CA" dirty="0" smtClean="0">
                <a:solidFill>
                  <a:schemeClr val="tx1">
                    <a:lumMod val="85000"/>
                    <a:lumOff val="15000"/>
                  </a:schemeClr>
                </a:solidFill>
              </a:rPr>
              <a:t>Préparer une relève (coaching et mentorat)</a:t>
            </a:r>
          </a:p>
          <a:p>
            <a:pPr marL="342900" indent="-342900">
              <a:buFont typeface="Wingdings" pitchFamily="2" charset="2"/>
              <a:buChar char="§"/>
              <a:defRPr/>
            </a:pPr>
            <a:r>
              <a:rPr lang="fr-CA" dirty="0" smtClean="0">
                <a:solidFill>
                  <a:schemeClr val="tx1">
                    <a:lumMod val="85000"/>
                    <a:lumOff val="15000"/>
                  </a:schemeClr>
                </a:solidFill>
              </a:rPr>
              <a:t>Célébrer et remercier</a:t>
            </a:r>
            <a:endParaRPr lang="fr-CA" dirty="0">
              <a:solidFill>
                <a:schemeClr val="tx1">
                  <a:lumMod val="85000"/>
                  <a:lumOff val="15000"/>
                </a:schemeClr>
              </a:solidFill>
            </a:endParaRPr>
          </a:p>
        </p:txBody>
      </p:sp>
      <p:sp>
        <p:nvSpPr>
          <p:cNvPr id="4" name="Titre 3"/>
          <p:cNvSpPr>
            <a:spLocks noGrp="1"/>
          </p:cNvSpPr>
          <p:nvPr>
            <p:ph type="ctrTitle"/>
          </p:nvPr>
        </p:nvSpPr>
        <p:spPr>
          <a:xfrm>
            <a:off x="2223867" y="363104"/>
            <a:ext cx="6579657" cy="815346"/>
          </a:xfrm>
        </p:spPr>
        <p:txBody>
          <a:bodyPr/>
          <a:lstStyle/>
          <a:p>
            <a:r>
              <a:rPr lang="fr-CA" sz="3600" b="1" dirty="0" smtClean="0">
                <a:solidFill>
                  <a:srgbClr val="2C69B2"/>
                </a:solidFill>
              </a:rPr>
              <a:t>Des pratiques exportables</a:t>
            </a:r>
            <a:endParaRPr lang="fr-CA" sz="3600" b="1" dirty="0">
              <a:solidFill>
                <a:srgbClr val="2C69B2"/>
              </a:solidFill>
            </a:endParaRPr>
          </a:p>
        </p:txBody>
      </p:sp>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bwMode="auto">
          <a:xfrm>
            <a:off x="457200" y="1050924"/>
            <a:ext cx="8270875" cy="32650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spcAft>
                <a:spcPts val="1200"/>
              </a:spcAft>
            </a:pPr>
            <a:r>
              <a:rPr lang="fr-CA" altLang="fr-FR" sz="2800" b="1" dirty="0" smtClean="0">
                <a:ea typeface="ヒラギノ角ゴ Pro W3" pitchFamily="126" charset="-128"/>
              </a:rPr>
              <a:t>Si la Fondation n’existait pas…</a:t>
            </a:r>
            <a:r>
              <a:rPr lang="fr-CA" altLang="fr-FR" b="1" dirty="0" smtClean="0">
                <a:ea typeface="ヒラギノ角ゴ Pro W3" pitchFamily="126" charset="-128"/>
              </a:rPr>
              <a:t/>
            </a:r>
            <a:br>
              <a:rPr lang="fr-CA" altLang="fr-FR" b="1" dirty="0" smtClean="0">
                <a:ea typeface="ヒラギノ角ゴ Pro W3" pitchFamily="126" charset="-128"/>
              </a:rPr>
            </a:br>
            <a:r>
              <a:rPr lang="fr-CA" altLang="fr-FR" b="1" dirty="0" smtClean="0">
                <a:ea typeface="ヒラギノ角ゴ Pro W3" pitchFamily="126" charset="-128"/>
              </a:rPr>
              <a:t>Le gouvernement apporte le    bien-être, les fondations apportent le mieux-être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717</TotalTime>
  <Words>475</Words>
  <Application>Microsoft Office PowerPoint</Application>
  <PresentationFormat>Affichage à l'écran (16:9)</PresentationFormat>
  <Paragraphs>71</Paragraphs>
  <Slides>12</Slides>
  <Notes>1</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Présentation PowerPoint</vt:lpstr>
      <vt:lpstr>Plan de la présentation</vt:lpstr>
      <vt:lpstr>Présentation PowerPoint</vt:lpstr>
      <vt:lpstr>Présentation PowerPoint</vt:lpstr>
      <vt:lpstr>Les réalisations</vt:lpstr>
      <vt:lpstr>La Fondation et ses partenaires</vt:lpstr>
      <vt:lpstr>La Fondation et ses partenaires</vt:lpstr>
      <vt:lpstr>Des pratiques exportables</vt:lpstr>
      <vt:lpstr>Si la Fondation n’existait pas… Le gouvernement apporte le    bien-être, les fondations apportent le mieux-être</vt:lpstr>
      <vt:lpstr>L’impact sur le milieu</vt:lpstr>
      <vt:lpstr>Conclusion</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Sébastien Jobin</dc:creator>
  <cp:lastModifiedBy>Geneviève Cyr</cp:lastModifiedBy>
  <cp:revision>49</cp:revision>
  <cp:lastPrinted>2016-11-14T14:32:49Z</cp:lastPrinted>
  <dcterms:created xsi:type="dcterms:W3CDTF">2016-11-04T19:02:30Z</dcterms:created>
  <dcterms:modified xsi:type="dcterms:W3CDTF">2016-11-16T01:40:16Z</dcterms:modified>
</cp:coreProperties>
</file>