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9" r:id="rId5"/>
    <p:sldId id="260" r:id="rId6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Groups:DOSSIER:16-041-XX-Annonce%20PPT:Fichiers-sources:TableauDeBord%20-%20Entente%20de%20principe%20PL20%20-%202016-09-23%20(2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Groups:DOSSIER:16-041-XX-Annonce%20PPT:Fichiers-sources:TableauDeBord%20-%20Entente%20de%20principe%20PL20%20-%202016-09-23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827386811023601E-2"/>
          <c:y val="0.102863746594413"/>
          <c:w val="0.75942738094165696"/>
          <c:h val="0.71263493871051398"/>
        </c:manualLayout>
      </c:layout>
      <c:lineChart>
        <c:grouping val="standard"/>
        <c:varyColors val="0"/>
        <c:ser>
          <c:idx val="1"/>
          <c:order val="0"/>
          <c:tx>
            <c:v>Cible</c:v>
          </c:tx>
          <c:dPt>
            <c:idx val="11"/>
            <c:bubble3D val="0"/>
            <c:spPr/>
          </c:dPt>
          <c:cat>
            <c:numRef>
              <c:f>TxAss!$C$4:$C$14</c:f>
              <c:numCache>
                <c:formatCode>d\-mmm\-yy</c:formatCode>
                <c:ptCount val="11"/>
                <c:pt idx="0">
                  <c:v>42185</c:v>
                </c:pt>
                <c:pt idx="1">
                  <c:v>42277</c:v>
                </c:pt>
                <c:pt idx="2">
                  <c:v>42369</c:v>
                </c:pt>
                <c:pt idx="3">
                  <c:v>42460</c:v>
                </c:pt>
                <c:pt idx="4">
                  <c:v>42551</c:v>
                </c:pt>
                <c:pt idx="5">
                  <c:v>42636</c:v>
                </c:pt>
                <c:pt idx="6">
                  <c:v>42735</c:v>
                </c:pt>
                <c:pt idx="7">
                  <c:v>42825</c:v>
                </c:pt>
                <c:pt idx="8">
                  <c:v>42916</c:v>
                </c:pt>
                <c:pt idx="9">
                  <c:v>43008</c:v>
                </c:pt>
                <c:pt idx="10">
                  <c:v>43100</c:v>
                </c:pt>
              </c:numCache>
            </c:numRef>
          </c:cat>
          <c:val>
            <c:numRef>
              <c:f>TxAss!$D$4:$D$14</c:f>
              <c:numCache>
                <c:formatCode>0.0%</c:formatCode>
                <c:ptCount val="11"/>
                <c:pt idx="0">
                  <c:v>0.68</c:v>
                </c:pt>
                <c:pt idx="1">
                  <c:v>0.68</c:v>
                </c:pt>
                <c:pt idx="2">
                  <c:v>0.7</c:v>
                </c:pt>
                <c:pt idx="3">
                  <c:v>0.7</c:v>
                </c:pt>
                <c:pt idx="4">
                  <c:v>0.72</c:v>
                </c:pt>
                <c:pt idx="5">
                  <c:v>0.72</c:v>
                </c:pt>
                <c:pt idx="6">
                  <c:v>0.74</c:v>
                </c:pt>
                <c:pt idx="7">
                  <c:v>0.74</c:v>
                </c:pt>
                <c:pt idx="8">
                  <c:v>0.76</c:v>
                </c:pt>
                <c:pt idx="9">
                  <c:v>0.76</c:v>
                </c:pt>
                <c:pt idx="10">
                  <c:v>0.8</c:v>
                </c:pt>
              </c:numCache>
            </c:numRef>
          </c:val>
          <c:smooth val="0"/>
        </c:ser>
        <c:ser>
          <c:idx val="2"/>
          <c:order val="1"/>
          <c:tx>
            <c:v>Résultat*</c:v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cat>
            <c:numRef>
              <c:f>TxAss!$C$4:$C$14</c:f>
              <c:numCache>
                <c:formatCode>d\-mmm\-yy</c:formatCode>
                <c:ptCount val="11"/>
                <c:pt idx="0">
                  <c:v>42185</c:v>
                </c:pt>
                <c:pt idx="1">
                  <c:v>42277</c:v>
                </c:pt>
                <c:pt idx="2">
                  <c:v>42369</c:v>
                </c:pt>
                <c:pt idx="3">
                  <c:v>42460</c:v>
                </c:pt>
                <c:pt idx="4">
                  <c:v>42551</c:v>
                </c:pt>
                <c:pt idx="5">
                  <c:v>42636</c:v>
                </c:pt>
                <c:pt idx="6">
                  <c:v>42735</c:v>
                </c:pt>
                <c:pt idx="7">
                  <c:v>42825</c:v>
                </c:pt>
                <c:pt idx="8">
                  <c:v>42916</c:v>
                </c:pt>
                <c:pt idx="9">
                  <c:v>43008</c:v>
                </c:pt>
                <c:pt idx="10">
                  <c:v>43100</c:v>
                </c:pt>
              </c:numCache>
            </c:numRef>
          </c:cat>
          <c:val>
            <c:numRef>
              <c:f>TxAss!$Q$4:$Q$14</c:f>
              <c:numCache>
                <c:formatCode>0.0%</c:formatCode>
                <c:ptCount val="11"/>
                <c:pt idx="0">
                  <c:v>0.77100000000000002</c:v>
                </c:pt>
                <c:pt idx="1">
                  <c:v>0.77</c:v>
                </c:pt>
                <c:pt idx="2">
                  <c:v>0.78069999999999995</c:v>
                </c:pt>
                <c:pt idx="3">
                  <c:v>0.78180000000000005</c:v>
                </c:pt>
                <c:pt idx="4">
                  <c:v>0.78349999999999997</c:v>
                </c:pt>
                <c:pt idx="5">
                  <c:v>0.78680000000000005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603392"/>
        <c:axId val="88584576"/>
      </c:lineChart>
      <c:dateAx>
        <c:axId val="80603392"/>
        <c:scaling>
          <c:orientation val="minMax"/>
          <c:max val="43070"/>
          <c:min val="42156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/>
            </a:pPr>
            <a:endParaRPr lang="fr-FR"/>
          </a:p>
        </c:txPr>
        <c:crossAx val="88584576"/>
        <c:crosses val="autoZero"/>
        <c:auto val="1"/>
        <c:lblOffset val="100"/>
        <c:baseTimeUnit val="months"/>
        <c:majorUnit val="3"/>
        <c:majorTimeUnit val="months"/>
        <c:minorUnit val="1"/>
        <c:minorTimeUnit val="years"/>
      </c:dateAx>
      <c:valAx>
        <c:axId val="88584576"/>
        <c:scaling>
          <c:orientation val="minMax"/>
          <c:max val="0.9"/>
          <c:min val="0.6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/>
            </a:pPr>
            <a:endParaRPr lang="fr-FR"/>
          </a:p>
        </c:txPr>
        <c:crossAx val="80603392"/>
        <c:crosses val="autoZero"/>
        <c:crossBetween val="midCat"/>
        <c:majorUnit val="0.05"/>
        <c:minorUnit val="0.02"/>
      </c:valAx>
    </c:plotArea>
    <c:legend>
      <c:legendPos val="r"/>
      <c:layout>
        <c:manualLayout>
          <c:xMode val="edge"/>
          <c:yMode val="edge"/>
          <c:x val="0.86872111946409203"/>
          <c:y val="0.26428635067061401"/>
          <c:w val="0.112450339879931"/>
          <c:h val="0.33574348220568101"/>
        </c:manualLayout>
      </c:layout>
      <c:overlay val="0"/>
      <c:txPr>
        <a:bodyPr/>
        <a:lstStyle/>
        <a:p>
          <a:pPr>
            <a:defRPr sz="1000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5318977984895E-2"/>
          <c:y val="9.6208674084901802E-2"/>
          <c:w val="0.76848192942719595"/>
          <c:h val="0.69091230300458395"/>
        </c:manualLayout>
      </c:layout>
      <c:lineChart>
        <c:grouping val="standard"/>
        <c:varyColors val="0"/>
        <c:ser>
          <c:idx val="1"/>
          <c:order val="0"/>
          <c:tx>
            <c:v>Cible</c:v>
          </c:tx>
          <c:dPt>
            <c:idx val="5"/>
            <c:bubble3D val="0"/>
          </c:dPt>
          <c:cat>
            <c:numRef>
              <c:f>'TdB Principal'!$C$4:$C$15</c:f>
              <c:numCache>
                <c:formatCode>d\-mmm\-yy</c:formatCode>
                <c:ptCount val="11"/>
                <c:pt idx="0">
                  <c:v>42185</c:v>
                </c:pt>
                <c:pt idx="1">
                  <c:v>42277</c:v>
                </c:pt>
                <c:pt idx="2">
                  <c:v>42369</c:v>
                </c:pt>
                <c:pt idx="3">
                  <c:v>42460</c:v>
                </c:pt>
                <c:pt idx="4">
                  <c:v>42551</c:v>
                </c:pt>
                <c:pt idx="5">
                  <c:v>42636</c:v>
                </c:pt>
                <c:pt idx="6">
                  <c:v>42735</c:v>
                </c:pt>
                <c:pt idx="7">
                  <c:v>42825</c:v>
                </c:pt>
                <c:pt idx="8">
                  <c:v>42916</c:v>
                </c:pt>
                <c:pt idx="9">
                  <c:v>43008</c:v>
                </c:pt>
                <c:pt idx="10">
                  <c:v>43100</c:v>
                </c:pt>
              </c:numCache>
            </c:numRef>
          </c:cat>
          <c:val>
            <c:numRef>
              <c:f>'TdB Principal'!$D$4:$D$15</c:f>
              <c:numCache>
                <c:formatCode>0.0%</c:formatCode>
                <c:ptCount val="11"/>
                <c:pt idx="0">
                  <c:v>0.68</c:v>
                </c:pt>
                <c:pt idx="1">
                  <c:v>0.68</c:v>
                </c:pt>
                <c:pt idx="2">
                  <c:v>0.71</c:v>
                </c:pt>
                <c:pt idx="3">
                  <c:v>0.71</c:v>
                </c:pt>
                <c:pt idx="4">
                  <c:v>0.74</c:v>
                </c:pt>
                <c:pt idx="5">
                  <c:v>0.74</c:v>
                </c:pt>
                <c:pt idx="6">
                  <c:v>0.77</c:v>
                </c:pt>
                <c:pt idx="7">
                  <c:v>0.77</c:v>
                </c:pt>
                <c:pt idx="8">
                  <c:v>0.8</c:v>
                </c:pt>
                <c:pt idx="9">
                  <c:v>0.8</c:v>
                </c:pt>
                <c:pt idx="10">
                  <c:v>0.85</c:v>
                </c:pt>
              </c:numCache>
            </c:numRef>
          </c:val>
          <c:smooth val="0"/>
        </c:ser>
        <c:ser>
          <c:idx val="2"/>
          <c:order val="1"/>
          <c:tx>
            <c:v>Résultat**</c:v>
          </c:tx>
          <c:spPr>
            <a:ln>
              <a:solidFill>
                <a:srgbClr val="4F81BD"/>
              </a:solidFill>
            </a:ln>
          </c:spPr>
          <c:marker>
            <c:spPr>
              <a:solidFill>
                <a:srgbClr val="4F81BD"/>
              </a:solidFill>
              <a:ln w="9525">
                <a:noFill/>
              </a:ln>
            </c:spPr>
          </c:marker>
          <c:cat>
            <c:numRef>
              <c:f>'TdB Principal'!$C$4:$C$15</c:f>
              <c:numCache>
                <c:formatCode>d\-mmm\-yy</c:formatCode>
                <c:ptCount val="11"/>
                <c:pt idx="0">
                  <c:v>42185</c:v>
                </c:pt>
                <c:pt idx="1">
                  <c:v>42277</c:v>
                </c:pt>
                <c:pt idx="2">
                  <c:v>42369</c:v>
                </c:pt>
                <c:pt idx="3">
                  <c:v>42460</c:v>
                </c:pt>
                <c:pt idx="4">
                  <c:v>42551</c:v>
                </c:pt>
                <c:pt idx="5">
                  <c:v>42636</c:v>
                </c:pt>
                <c:pt idx="6">
                  <c:v>42735</c:v>
                </c:pt>
                <c:pt idx="7">
                  <c:v>42825</c:v>
                </c:pt>
                <c:pt idx="8">
                  <c:v>42916</c:v>
                </c:pt>
                <c:pt idx="9">
                  <c:v>43008</c:v>
                </c:pt>
                <c:pt idx="10">
                  <c:v>43100</c:v>
                </c:pt>
              </c:numCache>
            </c:numRef>
          </c:cat>
          <c:val>
            <c:numRef>
              <c:f>'TdB Principal'!$P$4:$P$15</c:f>
              <c:numCache>
                <c:formatCode>0.0%</c:formatCode>
                <c:ptCount val="11"/>
                <c:pt idx="0">
                  <c:v>0.69444695454133498</c:v>
                </c:pt>
                <c:pt idx="1">
                  <c:v>0.69599999999999995</c:v>
                </c:pt>
                <c:pt idx="2">
                  <c:v>0.70563631167419005</c:v>
                </c:pt>
                <c:pt idx="3">
                  <c:v>0.71179785428200004</c:v>
                </c:pt>
                <c:pt idx="4">
                  <c:v>0.72093704698158201</c:v>
                </c:pt>
                <c:pt idx="5">
                  <c:v>0.72726539745248298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81568"/>
        <c:axId val="88783488"/>
      </c:lineChart>
      <c:dateAx>
        <c:axId val="88781568"/>
        <c:scaling>
          <c:orientation val="minMax"/>
          <c:max val="43070"/>
          <c:min val="42156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/>
            </a:pPr>
            <a:endParaRPr lang="fr-FR"/>
          </a:p>
        </c:txPr>
        <c:crossAx val="88783488"/>
        <c:crosses val="autoZero"/>
        <c:auto val="1"/>
        <c:lblOffset val="100"/>
        <c:baseTimeUnit val="months"/>
        <c:majorUnit val="3"/>
        <c:majorTimeUnit val="months"/>
        <c:minorUnit val="1"/>
        <c:minorTimeUnit val="months"/>
      </c:dateAx>
      <c:valAx>
        <c:axId val="88783488"/>
        <c:scaling>
          <c:orientation val="minMax"/>
          <c:max val="0.9"/>
          <c:min val="0.6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/>
            </a:pPr>
            <a:endParaRPr lang="fr-FR"/>
          </a:p>
        </c:txPr>
        <c:crossAx val="88781568"/>
        <c:crosses val="autoZero"/>
        <c:crossBetween val="midCat"/>
        <c:majorUnit val="0.05"/>
      </c:valAx>
    </c:plotArea>
    <c:legend>
      <c:legendPos val="r"/>
      <c:layout>
        <c:manualLayout>
          <c:xMode val="edge"/>
          <c:yMode val="edge"/>
          <c:x val="0.86991409556644195"/>
          <c:y val="0.24555132120940401"/>
          <c:w val="0.11318847637000901"/>
          <c:h val="0.34519516910919901"/>
        </c:manualLayout>
      </c:layout>
      <c:overlay val="0"/>
      <c:txPr>
        <a:bodyPr/>
        <a:lstStyle/>
        <a:p>
          <a:pPr>
            <a:defRPr sz="1000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0.38739</cdr:x>
      <cdr:y>0.9</cdr:y>
    </cdr:from>
    <cdr:to>
      <cdr:x>0.92099</cdr:x>
      <cdr:y>0.95</cdr:y>
    </cdr:to>
    <cdr:grpSp>
      <cdr:nvGrpSpPr>
        <cdr:cNvPr id="2" name="Groupe 7"/>
        <cdr:cNvGrpSpPr/>
      </cdr:nvGrpSpPr>
      <cdr:grpSpPr>
        <a:xfrm xmlns:a="http://schemas.openxmlformats.org/drawingml/2006/main">
          <a:off x="3319526" y="3694010"/>
          <a:ext cx="4572393" cy="205223"/>
          <a:chOff x="3186467" y="7179265"/>
          <a:chExt cx="4227430" cy="855030"/>
        </a:xfrm>
      </cdr:grpSpPr>
      <cdr:sp macro="" textlink="">
        <cdr:nvSpPr>
          <cdr:cNvPr id="3" name="ZoneTexte 2"/>
          <cdr:cNvSpPr txBox="1"/>
        </cdr:nvSpPr>
        <cdr:spPr>
          <a:xfrm xmlns:a="http://schemas.openxmlformats.org/drawingml/2006/main">
            <a:off x="3186467" y="7497369"/>
            <a:ext cx="1427475" cy="536926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fr-CA" sz="1100" b="1" dirty="0" smtClean="0">
                <a:solidFill>
                  <a:schemeClr val="accent1"/>
                </a:solidFill>
              </a:rPr>
              <a:t>23 </a:t>
            </a:r>
            <a:r>
              <a:rPr lang="fr-CA" b="1" dirty="0" smtClean="0">
                <a:solidFill>
                  <a:schemeClr val="accent1"/>
                </a:solidFill>
              </a:rPr>
              <a:t>sept. 2016</a:t>
            </a:r>
            <a:endParaRPr lang="fr-CA" sz="1100" b="1" dirty="0">
              <a:solidFill>
                <a:schemeClr val="accent1"/>
              </a:solidFill>
            </a:endParaRPr>
          </a:p>
        </cdr:txBody>
      </cdr:sp>
      <cdr:sp macro="" textlink="">
        <cdr:nvSpPr>
          <cdr:cNvPr id="4" name="ZoneTexte 3"/>
          <cdr:cNvSpPr txBox="1"/>
        </cdr:nvSpPr>
        <cdr:spPr>
          <a:xfrm xmlns:a="http://schemas.openxmlformats.org/drawingml/2006/main">
            <a:off x="6109165" y="7389274"/>
            <a:ext cx="1304732" cy="53245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fr-CA" b="1" dirty="0">
                <a:solidFill>
                  <a:schemeClr val="accent2"/>
                </a:solidFill>
              </a:rPr>
              <a:t>d</a:t>
            </a:r>
            <a:r>
              <a:rPr lang="fr-CA" sz="1100" b="1" dirty="0" smtClean="0">
                <a:solidFill>
                  <a:schemeClr val="accent2"/>
                </a:solidFill>
              </a:rPr>
              <a:t>écembre</a:t>
            </a:r>
            <a:r>
              <a:rPr lang="fr-CA" sz="1100" b="1" baseline="0" dirty="0" smtClean="0">
                <a:solidFill>
                  <a:schemeClr val="accent2"/>
                </a:solidFill>
              </a:rPr>
              <a:t> </a:t>
            </a:r>
            <a:r>
              <a:rPr lang="fr-CA" sz="1100" b="1" baseline="0" dirty="0">
                <a:solidFill>
                  <a:schemeClr val="accent2"/>
                </a:solidFill>
              </a:rPr>
              <a:t>2017</a:t>
            </a:r>
            <a:endParaRPr lang="fr-CA" sz="1100" b="1" dirty="0">
              <a:solidFill>
                <a:schemeClr val="accent2"/>
              </a:solidFill>
            </a:endParaRPr>
          </a:p>
        </cdr:txBody>
      </cdr:sp>
      <cdr:sp macro="" textlink="">
        <cdr:nvSpPr>
          <cdr:cNvPr id="5" name="Triangle isocèle 4"/>
          <cdr:cNvSpPr/>
        </cdr:nvSpPr>
        <cdr:spPr>
          <a:xfrm xmlns:a="http://schemas.openxmlformats.org/drawingml/2006/main">
            <a:off x="3631490" y="7252610"/>
            <a:ext cx="114858" cy="348648"/>
          </a:xfrm>
          <a:prstGeom xmlns:a="http://schemas.openxmlformats.org/drawingml/2006/main" prst="triangl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fr-FR"/>
          </a:p>
        </cdr:txBody>
      </cdr:sp>
      <cdr:sp macro="" textlink="">
        <cdr:nvSpPr>
          <cdr:cNvPr id="6" name="Triangle isocèle 5"/>
          <cdr:cNvSpPr/>
        </cdr:nvSpPr>
        <cdr:spPr>
          <a:xfrm xmlns:a="http://schemas.openxmlformats.org/drawingml/2006/main">
            <a:off x="6623543" y="7179265"/>
            <a:ext cx="114858" cy="348648"/>
          </a:xfrm>
          <a:prstGeom xmlns:a="http://schemas.openxmlformats.org/drawingml/2006/main" prst="triangle">
            <a:avLst/>
          </a:prstGeom>
          <a:solidFill xmlns:a="http://schemas.openxmlformats.org/drawingml/2006/main">
            <a:schemeClr val="accent2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fr-FR"/>
          </a:p>
        </cdr:txBody>
      </cdr:sp>
    </cdr:grpSp>
  </cdr:relSizeAnchor>
  <cdr:relSizeAnchor xmlns:cdr="http://schemas.openxmlformats.org/drawingml/2006/chartDrawing">
    <cdr:from>
      <cdr:x>0.07207</cdr:x>
      <cdr:y>0.35</cdr:y>
    </cdr:from>
    <cdr:to>
      <cdr:x>0.15315</cdr:x>
      <cdr:y>0.39269</cdr:y>
    </cdr:to>
    <cdr:sp macro="" textlink="">
      <cdr:nvSpPr>
        <cdr:cNvPr id="7" name="ZoneTexte 6"/>
        <cdr:cNvSpPr txBox="1"/>
      </cdr:nvSpPr>
      <cdr:spPr>
        <a:xfrm xmlns:a="http://schemas.openxmlformats.org/drawingml/2006/main">
          <a:off x="576064" y="1512168"/>
          <a:ext cx="648037" cy="184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CA" sz="1200" b="1" dirty="0" smtClean="0"/>
            <a:t>77,1%</a:t>
          </a:r>
          <a:endParaRPr lang="fr-CA" sz="1200" b="1" dirty="0"/>
        </a:p>
      </cdr:txBody>
    </cdr:sp>
  </cdr:relSizeAnchor>
  <cdr:relSizeAnchor xmlns:cdr="http://schemas.openxmlformats.org/drawingml/2006/chartDrawing">
    <cdr:from>
      <cdr:x>0.41441</cdr:x>
      <cdr:y>0.28333</cdr:y>
    </cdr:from>
    <cdr:to>
      <cdr:x>0.49549</cdr:x>
      <cdr:y>0.32602</cdr:y>
    </cdr:to>
    <cdr:sp macro="" textlink="">
      <cdr:nvSpPr>
        <cdr:cNvPr id="9" name="ZoneTexte 8"/>
        <cdr:cNvSpPr txBox="1"/>
      </cdr:nvSpPr>
      <cdr:spPr>
        <a:xfrm xmlns:a="http://schemas.openxmlformats.org/drawingml/2006/main">
          <a:off x="3312368" y="1224136"/>
          <a:ext cx="648037" cy="184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CA" sz="1200" b="1" dirty="0" smtClean="0"/>
            <a:t>78,7%</a:t>
          </a:r>
          <a:endParaRPr lang="fr-CA" sz="1200" b="1" dirty="0"/>
        </a:p>
      </cdr:txBody>
    </cdr:sp>
  </cdr:relSizeAnchor>
  <cdr:relSizeAnchor xmlns:cdr="http://schemas.openxmlformats.org/drawingml/2006/chartDrawing">
    <cdr:from>
      <cdr:x>0.8018</cdr:x>
      <cdr:y>0.26667</cdr:y>
    </cdr:from>
    <cdr:to>
      <cdr:x>0.88288</cdr:x>
      <cdr:y>0.30936</cdr:y>
    </cdr:to>
    <cdr:sp macro="" textlink="">
      <cdr:nvSpPr>
        <cdr:cNvPr id="10" name="ZoneTexte 9"/>
        <cdr:cNvSpPr txBox="1"/>
      </cdr:nvSpPr>
      <cdr:spPr>
        <a:xfrm xmlns:a="http://schemas.openxmlformats.org/drawingml/2006/main">
          <a:off x="6408712" y="1152128"/>
          <a:ext cx="648037" cy="184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CA" sz="1200" b="1" dirty="0" smtClean="0"/>
            <a:t>80%</a:t>
          </a:r>
          <a:endParaRPr lang="fr-CA" sz="1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0.05645</cdr:x>
      <cdr:y>0.4918</cdr:y>
    </cdr:from>
    <cdr:to>
      <cdr:x>0.14876</cdr:x>
      <cdr:y>0.53252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491846" y="2053985"/>
          <a:ext cx="804297" cy="17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CA" sz="1200" b="1" dirty="0" smtClean="0"/>
            <a:t>69,4%</a:t>
          </a:r>
          <a:endParaRPr lang="fr-CA" sz="1200" b="1" dirty="0"/>
        </a:p>
      </cdr:txBody>
    </cdr:sp>
  </cdr:relSizeAnchor>
  <cdr:relSizeAnchor xmlns:cdr="http://schemas.openxmlformats.org/drawingml/2006/chartDrawing">
    <cdr:from>
      <cdr:x>0.41322</cdr:x>
      <cdr:y>0.51724</cdr:y>
    </cdr:from>
    <cdr:to>
      <cdr:x>0.49446</cdr:x>
      <cdr:y>0.55796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3600400" y="2160240"/>
          <a:ext cx="707822" cy="170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CA" sz="1200" b="1" dirty="0" smtClean="0"/>
            <a:t>72,7%</a:t>
          </a:r>
          <a:endParaRPr lang="fr-CA" sz="1200" b="1" dirty="0"/>
        </a:p>
      </cdr:txBody>
    </cdr:sp>
  </cdr:relSizeAnchor>
  <cdr:relSizeAnchor xmlns:cdr="http://schemas.openxmlformats.org/drawingml/2006/chartDrawing">
    <cdr:from>
      <cdr:x>0.80488</cdr:x>
      <cdr:y>0.13793</cdr:y>
    </cdr:from>
    <cdr:to>
      <cdr:x>0.87616</cdr:x>
      <cdr:y>0.17865</cdr:y>
    </cdr:to>
    <cdr:sp macro="" textlink="">
      <cdr:nvSpPr>
        <cdr:cNvPr id="5" name="ZoneTexte 4"/>
        <cdr:cNvSpPr txBox="1"/>
      </cdr:nvSpPr>
      <cdr:spPr>
        <a:xfrm xmlns:a="http://schemas.openxmlformats.org/drawingml/2006/main">
          <a:off x="7128792" y="576064"/>
          <a:ext cx="631357" cy="1700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CA" sz="1200" b="1" dirty="0" smtClean="0"/>
            <a:t>85%</a:t>
          </a:r>
          <a:endParaRPr lang="fr-CA" sz="1200" b="1" dirty="0"/>
        </a:p>
      </cdr:txBody>
    </cdr:sp>
  </cdr:relSizeAnchor>
  <cdr:relSizeAnchor xmlns:cdr="http://schemas.openxmlformats.org/drawingml/2006/chartDrawing">
    <cdr:from>
      <cdr:x>0.38017</cdr:x>
      <cdr:y>0.86207</cdr:y>
    </cdr:from>
    <cdr:to>
      <cdr:x>0.91175</cdr:x>
      <cdr:y>0.93987</cdr:y>
    </cdr:to>
    <cdr:grpSp>
      <cdr:nvGrpSpPr>
        <cdr:cNvPr id="6" name="Groupe 7"/>
        <cdr:cNvGrpSpPr/>
      </cdr:nvGrpSpPr>
      <cdr:grpSpPr>
        <a:xfrm xmlns:a="http://schemas.openxmlformats.org/drawingml/2006/main">
          <a:off x="3312409" y="3600404"/>
          <a:ext cx="4631640" cy="324929"/>
          <a:chOff x="3071665" y="20237474"/>
          <a:chExt cx="4704737" cy="3817770"/>
        </a:xfrm>
      </cdr:grpSpPr>
      <cdr:sp macro="" textlink="">
        <cdr:nvSpPr>
          <cdr:cNvPr id="7" name="ZoneTexte 6"/>
          <cdr:cNvSpPr txBox="1"/>
        </cdr:nvSpPr>
        <cdr:spPr>
          <a:xfrm xmlns:a="http://schemas.openxmlformats.org/drawingml/2006/main">
            <a:off x="3071665" y="21463561"/>
            <a:ext cx="1414902" cy="2125169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fr-CA" sz="1100" b="1" dirty="0" smtClean="0">
                <a:solidFill>
                  <a:srgbClr val="4F81BD"/>
                </a:solidFill>
              </a:rPr>
              <a:t>23 </a:t>
            </a:r>
            <a:r>
              <a:rPr lang="fr-CA" b="1" dirty="0" smtClean="0">
                <a:solidFill>
                  <a:srgbClr val="4F81BD"/>
                </a:solidFill>
              </a:rPr>
              <a:t>sept. 2016</a:t>
            </a:r>
            <a:endParaRPr lang="fr-CA" sz="1100" b="1" dirty="0">
              <a:solidFill>
                <a:srgbClr val="4F81BD"/>
              </a:solidFill>
            </a:endParaRPr>
          </a:p>
        </cdr:txBody>
      </cdr:sp>
      <cdr:sp macro="" textlink="">
        <cdr:nvSpPr>
          <cdr:cNvPr id="8" name="ZoneTexte 7"/>
          <cdr:cNvSpPr txBox="1"/>
        </cdr:nvSpPr>
        <cdr:spPr>
          <a:xfrm xmlns:a="http://schemas.openxmlformats.org/drawingml/2006/main">
            <a:off x="6436260" y="21929629"/>
            <a:ext cx="1340142" cy="212561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fr-CA" b="1" dirty="0">
                <a:solidFill>
                  <a:schemeClr val="accent2"/>
                </a:solidFill>
              </a:rPr>
              <a:t>d</a:t>
            </a:r>
            <a:r>
              <a:rPr lang="fr-CA" sz="1100" b="1" dirty="0" smtClean="0">
                <a:solidFill>
                  <a:schemeClr val="accent2"/>
                </a:solidFill>
              </a:rPr>
              <a:t>écembre</a:t>
            </a:r>
            <a:r>
              <a:rPr lang="fr-CA" sz="1100" b="1" baseline="0" dirty="0" smtClean="0">
                <a:solidFill>
                  <a:schemeClr val="accent2"/>
                </a:solidFill>
              </a:rPr>
              <a:t> </a:t>
            </a:r>
            <a:r>
              <a:rPr lang="fr-CA" sz="1100" b="1" baseline="0" dirty="0">
                <a:solidFill>
                  <a:schemeClr val="accent2"/>
                </a:solidFill>
              </a:rPr>
              <a:t>2017</a:t>
            </a:r>
            <a:endParaRPr lang="fr-CA" sz="1100" b="1" dirty="0">
              <a:solidFill>
                <a:schemeClr val="accent2"/>
              </a:solidFill>
            </a:endParaRPr>
          </a:p>
        </cdr:txBody>
      </cdr:sp>
      <cdr:sp macro="" textlink="">
        <cdr:nvSpPr>
          <cdr:cNvPr id="9" name="Triangle isocèle 8"/>
          <cdr:cNvSpPr/>
        </cdr:nvSpPr>
        <cdr:spPr>
          <a:xfrm xmlns:a="http://schemas.openxmlformats.org/drawingml/2006/main">
            <a:off x="3585911" y="20494789"/>
            <a:ext cx="113846" cy="1379955"/>
          </a:xfrm>
          <a:prstGeom xmlns:a="http://schemas.openxmlformats.org/drawingml/2006/main" prst="triangl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fr-FR"/>
          </a:p>
        </cdr:txBody>
      </cdr:sp>
      <cdr:sp macro="" textlink="">
        <cdr:nvSpPr>
          <cdr:cNvPr id="10" name="Triangle isocèle 9"/>
          <cdr:cNvSpPr/>
        </cdr:nvSpPr>
        <cdr:spPr>
          <a:xfrm xmlns:a="http://schemas.openxmlformats.org/drawingml/2006/main">
            <a:off x="6976307" y="20237474"/>
            <a:ext cx="113846" cy="1379957"/>
          </a:xfrm>
          <a:prstGeom xmlns:a="http://schemas.openxmlformats.org/drawingml/2006/main" prst="triangle">
            <a:avLst/>
          </a:prstGeom>
          <a:solidFill xmlns:a="http://schemas.openxmlformats.org/drawingml/2006/main">
            <a:schemeClr val="accent2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fr-FR"/>
          </a:p>
        </cdr:txBody>
      </cdr:sp>
    </cdr:grp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2016-10-04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2288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2016-10-04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12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2016-10-04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808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2016-10-04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207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2016-10-04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041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2016-10-04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2618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2016-10-04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525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2016-10-04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784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2016-10-04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951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2016-10-04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379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2016-10-04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168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1166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35D1A-0EF8-4779-B9DD-6EFD5096B4C6}" type="datetimeFigureOut">
              <a:rPr lang="fr-CA" smtClean="0"/>
              <a:t>2016-10-04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1166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583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/>
          <a:lstStyle/>
          <a:p>
            <a:r>
              <a:rPr lang="fr-CA" dirty="0" smtClean="0"/>
              <a:t>Conférence de presse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>
                <a:solidFill>
                  <a:schemeClr val="tx1"/>
                </a:solidFill>
              </a:rPr>
              <a:t>4</a:t>
            </a:r>
            <a:r>
              <a:rPr lang="fr-CA" smtClean="0">
                <a:solidFill>
                  <a:schemeClr val="tx1"/>
                </a:solidFill>
              </a:rPr>
              <a:t> </a:t>
            </a:r>
            <a:r>
              <a:rPr lang="fr-CA" dirty="0" smtClean="0">
                <a:solidFill>
                  <a:schemeClr val="tx1"/>
                </a:solidFill>
              </a:rPr>
              <a:t>octobre 2016</a:t>
            </a:r>
            <a:endParaRPr lang="fr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04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fr-CA" sz="3200" b="1" dirty="0"/>
              <a:t>Taux d'assiduité</a:t>
            </a:r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885967"/>
              </p:ext>
            </p:extLst>
          </p:nvPr>
        </p:nvGraphicFramePr>
        <p:xfrm>
          <a:off x="395536" y="1196752"/>
          <a:ext cx="85689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827584" y="5445224"/>
            <a:ext cx="73448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* La dernière lecture du taux </a:t>
            </a:r>
            <a:r>
              <a:rPr lang="fr-FR" sz="1000" dirty="0" smtClean="0"/>
              <a:t>d'assiduité provincial</a:t>
            </a:r>
            <a:r>
              <a:rPr lang="fr-FR" sz="1000" dirty="0"/>
              <a:t> (%) correspond au résultat temporaire en date du 23 septembre 2016.</a:t>
            </a:r>
          </a:p>
        </p:txBody>
      </p:sp>
    </p:spTree>
    <p:extLst>
      <p:ext uri="{BB962C8B-B14F-4D97-AF65-F5344CB8AC3E}">
        <p14:creationId xmlns:p14="http://schemas.microsoft.com/office/powerpoint/2010/main" val="9874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fr-CA" sz="3200" b="1" dirty="0" smtClean="0"/>
              <a:t>Inscription</a:t>
            </a:r>
            <a:endParaRPr lang="fr-CA" sz="3200" b="1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1752221"/>
              </p:ext>
            </p:extLst>
          </p:nvPr>
        </p:nvGraphicFramePr>
        <p:xfrm>
          <a:off x="323528" y="1196752"/>
          <a:ext cx="871296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51520" y="5445224"/>
            <a:ext cx="8784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**La dernière lecture du pourcentage (%) de la population inscrite auprès d'un médecin de famille correspond au résultat temporaire en date du 23 septembre 2016.</a:t>
            </a:r>
          </a:p>
        </p:txBody>
      </p:sp>
    </p:spTree>
    <p:extLst>
      <p:ext uri="{BB962C8B-B14F-4D97-AF65-F5344CB8AC3E}">
        <p14:creationId xmlns:p14="http://schemas.microsoft.com/office/powerpoint/2010/main" val="38191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Patients inscrits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10445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fr-CA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Au 1</a:t>
            </a:r>
            <a:r>
              <a:rPr lang="fr-CA" baseline="30000" dirty="0" smtClean="0"/>
              <a:t>er</a:t>
            </a:r>
            <a:r>
              <a:rPr lang="fr-CA" dirty="0" smtClean="0"/>
              <a:t> décembre 2014 </a:t>
            </a:r>
            <a:r>
              <a:rPr lang="fr-CA" dirty="0"/>
              <a:t>: 5 325 </a:t>
            </a:r>
            <a:r>
              <a:rPr lang="fr-CA" dirty="0" smtClean="0"/>
              <a:t>160</a:t>
            </a:r>
          </a:p>
          <a:p>
            <a:pPr marL="457200" lvl="1" indent="0">
              <a:buNone/>
            </a:pPr>
            <a:endParaRPr lang="fr-CA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Au </a:t>
            </a:r>
            <a:r>
              <a:rPr lang="fr-CA" dirty="0"/>
              <a:t>1</a:t>
            </a:r>
            <a:r>
              <a:rPr lang="fr-CA" baseline="30000" dirty="0"/>
              <a:t>er</a:t>
            </a:r>
            <a:r>
              <a:rPr lang="fr-CA" dirty="0"/>
              <a:t> juin 2015 : 5 456 </a:t>
            </a:r>
            <a:r>
              <a:rPr lang="fr-CA" dirty="0" smtClean="0"/>
              <a:t>140</a:t>
            </a:r>
          </a:p>
          <a:p>
            <a:pPr marL="457200" lvl="1" indent="0">
              <a:buNone/>
            </a:pPr>
            <a:endParaRPr lang="fr-CA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/>
              <a:t>Au 23 </a:t>
            </a:r>
            <a:r>
              <a:rPr lang="fr-CA" dirty="0" smtClean="0"/>
              <a:t>septembre </a:t>
            </a:r>
            <a:r>
              <a:rPr lang="fr-CA" dirty="0"/>
              <a:t>2016 : 5 745 745</a:t>
            </a:r>
            <a:endParaRPr lang="fr-CA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73756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Situation au 23 </a:t>
            </a:r>
            <a:r>
              <a:rPr lang="fr-CA" b="1" dirty="0" smtClean="0"/>
              <a:t>septembre </a:t>
            </a:r>
            <a:r>
              <a:rPr lang="fr-CA" b="1" dirty="0"/>
              <a:t>2016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4456"/>
          </a:xfrm>
        </p:spPr>
        <p:txBody>
          <a:bodyPr/>
          <a:lstStyle/>
          <a:p>
            <a:r>
              <a:rPr lang="fr-CA" dirty="0"/>
              <a:t>420 </a:t>
            </a:r>
            <a:r>
              <a:rPr lang="fr-CA" dirty="0" smtClean="0"/>
              <a:t>585 </a:t>
            </a:r>
            <a:r>
              <a:rPr lang="fr-CA" dirty="0" smtClean="0"/>
              <a:t>nouveaux </a:t>
            </a:r>
            <a:r>
              <a:rPr lang="fr-CA" dirty="0"/>
              <a:t>patients inscrits (net)</a:t>
            </a:r>
          </a:p>
          <a:p>
            <a:r>
              <a:rPr lang="fr-CA" dirty="0"/>
              <a:t>969 662</a:t>
            </a:r>
            <a:r>
              <a:rPr lang="fr-CA" dirty="0" smtClean="0"/>
              <a:t> nouveaux </a:t>
            </a:r>
            <a:r>
              <a:rPr lang="fr-CA" dirty="0"/>
              <a:t>patients à inscrire (net)</a:t>
            </a:r>
          </a:p>
          <a:p>
            <a:r>
              <a:rPr lang="fr-CA" dirty="0"/>
              <a:t>64 644</a:t>
            </a:r>
            <a:r>
              <a:rPr lang="fr-CA" dirty="0" smtClean="0"/>
              <a:t> nouveaux </a:t>
            </a:r>
            <a:r>
              <a:rPr lang="fr-CA" dirty="0"/>
              <a:t>patients à inscrire par mois (net)</a:t>
            </a:r>
          </a:p>
          <a:p>
            <a:r>
              <a:rPr lang="fr-CA" dirty="0"/>
              <a:t>Guichet d’accès : 492 145 </a:t>
            </a:r>
            <a:r>
              <a:rPr lang="fr-CA" dirty="0" smtClean="0"/>
              <a:t>inscriptions</a:t>
            </a:r>
          </a:p>
          <a:p>
            <a:r>
              <a:rPr lang="fr-CA" dirty="0"/>
              <a:t>92 294 patients inscrits au GAMF ont été inscrits à un médecin de famille</a:t>
            </a:r>
          </a:p>
          <a:p>
            <a:endParaRPr lang="fr-CA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51552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147</Words>
  <Application>Microsoft Office PowerPoint</Application>
  <PresentationFormat>Affichage à l'écran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Conférence de presse</vt:lpstr>
      <vt:lpstr>Taux d'assiduité</vt:lpstr>
      <vt:lpstr>Inscription</vt:lpstr>
      <vt:lpstr>Patients inscrits</vt:lpstr>
      <vt:lpstr>Situation au 23 septembre 2016</vt:lpstr>
    </vt:vector>
  </TitlesOfParts>
  <Company>Ministère du Conseil exécutif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Gosselin, Jérôme</dc:creator>
  <cp:lastModifiedBy>Karine White</cp:lastModifiedBy>
  <cp:revision>46</cp:revision>
  <cp:lastPrinted>2016-06-16T14:25:03Z</cp:lastPrinted>
  <dcterms:created xsi:type="dcterms:W3CDTF">2015-03-09T18:12:29Z</dcterms:created>
  <dcterms:modified xsi:type="dcterms:W3CDTF">2016-10-04T13:12:23Z</dcterms:modified>
</cp:coreProperties>
</file>