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9" r:id="rId5"/>
    <p:sldId id="260" r:id="rId6"/>
  </p:sldIdLst>
  <p:sldSz cx="9144000" cy="6858000" type="screen4x3"/>
  <p:notesSz cx="6934200" cy="92329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eneviève Landry" initials="G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5" d="100"/>
          <a:sy n="105" d="100"/>
        </p:scale>
        <p:origin x="-138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5D1A-0EF8-4779-B9DD-6EFD5096B4C6}" type="datetimeFigureOut">
              <a:rPr lang="fr-CA" smtClean="0"/>
              <a:t>2017-02-08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2288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5D1A-0EF8-4779-B9DD-6EFD5096B4C6}" type="datetimeFigureOut">
              <a:rPr lang="fr-CA" smtClean="0"/>
              <a:t>2017-02-08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1126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5D1A-0EF8-4779-B9DD-6EFD5096B4C6}" type="datetimeFigureOut">
              <a:rPr lang="fr-CA" smtClean="0"/>
              <a:t>2017-02-08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48080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5D1A-0EF8-4779-B9DD-6EFD5096B4C6}" type="datetimeFigureOut">
              <a:rPr lang="fr-CA" smtClean="0"/>
              <a:t>2017-02-08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92073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5D1A-0EF8-4779-B9DD-6EFD5096B4C6}" type="datetimeFigureOut">
              <a:rPr lang="fr-CA" smtClean="0"/>
              <a:t>2017-02-08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10413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5D1A-0EF8-4779-B9DD-6EFD5096B4C6}" type="datetimeFigureOut">
              <a:rPr lang="fr-CA" smtClean="0"/>
              <a:t>2017-02-08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42618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5D1A-0EF8-4779-B9DD-6EFD5096B4C6}" type="datetimeFigureOut">
              <a:rPr lang="fr-CA" smtClean="0"/>
              <a:t>2017-02-08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05252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5D1A-0EF8-4779-B9DD-6EFD5096B4C6}" type="datetimeFigureOut">
              <a:rPr lang="fr-CA" smtClean="0"/>
              <a:t>2017-02-08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07840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5D1A-0EF8-4779-B9DD-6EFD5096B4C6}" type="datetimeFigureOut">
              <a:rPr lang="fr-CA" smtClean="0"/>
              <a:t>2017-02-08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69518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5D1A-0EF8-4779-B9DD-6EFD5096B4C6}" type="datetimeFigureOut">
              <a:rPr lang="fr-CA" smtClean="0"/>
              <a:t>2017-02-08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73797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5D1A-0EF8-4779-B9DD-6EFD5096B4C6}" type="datetimeFigureOut">
              <a:rPr lang="fr-CA" smtClean="0"/>
              <a:t>2017-02-08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91687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8229600" cy="4104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A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1166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35D1A-0EF8-4779-B9DD-6EFD5096B4C6}" type="datetimeFigureOut">
              <a:rPr lang="fr-CA" smtClean="0"/>
              <a:t>2017-02-08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1166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25832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470025"/>
          </a:xfrm>
        </p:spPr>
        <p:txBody>
          <a:bodyPr/>
          <a:lstStyle/>
          <a:p>
            <a:r>
              <a:rPr lang="fr-CA" dirty="0" smtClean="0"/>
              <a:t>Conférence de presse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tx1"/>
                </a:solidFill>
              </a:rPr>
              <a:t>8 </a:t>
            </a:r>
            <a:r>
              <a:rPr lang="fr-CA" dirty="0" smtClean="0">
                <a:solidFill>
                  <a:schemeClr val="tx1"/>
                </a:solidFill>
              </a:rPr>
              <a:t>février 2017</a:t>
            </a:r>
            <a:endParaRPr lang="fr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04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827584" y="5445224"/>
            <a:ext cx="73448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* La dernière lecture du taux </a:t>
            </a:r>
            <a:r>
              <a:rPr lang="fr-FR" sz="1000" dirty="0" smtClean="0"/>
              <a:t>d'assiduité provincial</a:t>
            </a:r>
            <a:r>
              <a:rPr lang="fr-FR" sz="1000" dirty="0"/>
              <a:t> (%) correspond au résultat temporaire en date du </a:t>
            </a:r>
            <a:r>
              <a:rPr lang="fr-FR" sz="1000" dirty="0" smtClean="0"/>
              <a:t>31 décembre </a:t>
            </a:r>
            <a:r>
              <a:rPr lang="fr-FR" sz="1000" dirty="0"/>
              <a:t>2016.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661764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48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51520" y="5445224"/>
            <a:ext cx="8784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**La dernière lecture du pourcentage (%) de la population inscrite auprès d'un médecin de famille correspond au résultat temporaire en date du </a:t>
            </a:r>
            <a:r>
              <a:rPr lang="fr-FR" sz="1000" dirty="0" smtClean="0"/>
              <a:t>31 décembre </a:t>
            </a:r>
            <a:r>
              <a:rPr lang="fr-FR" sz="1000" dirty="0"/>
              <a:t>2016.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589756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1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 smtClean="0"/>
              <a:t>Patients inscrits</a:t>
            </a:r>
            <a:endParaRPr lang="fr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8291264" cy="4104456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fr-CA" dirty="0" smtClean="0"/>
              <a:t>Au 1</a:t>
            </a:r>
            <a:r>
              <a:rPr lang="fr-CA" baseline="30000" dirty="0" smtClean="0"/>
              <a:t>er</a:t>
            </a:r>
            <a:r>
              <a:rPr lang="fr-CA" dirty="0" smtClean="0"/>
              <a:t> décembre 2014 </a:t>
            </a:r>
            <a:r>
              <a:rPr lang="fr-CA" dirty="0"/>
              <a:t>: 5 325 </a:t>
            </a:r>
            <a:r>
              <a:rPr lang="fr-CA" dirty="0" smtClean="0"/>
              <a:t>160</a:t>
            </a:r>
          </a:p>
          <a:p>
            <a:pPr marL="457200" lvl="1" indent="0">
              <a:buNone/>
            </a:pPr>
            <a:endParaRPr lang="fr-CA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r-CA" dirty="0" smtClean="0"/>
              <a:t>Au </a:t>
            </a:r>
            <a:r>
              <a:rPr lang="fr-CA" dirty="0"/>
              <a:t>1</a:t>
            </a:r>
            <a:r>
              <a:rPr lang="fr-CA" baseline="30000" dirty="0"/>
              <a:t>er</a:t>
            </a:r>
            <a:r>
              <a:rPr lang="fr-CA" dirty="0"/>
              <a:t> juin 2015 : 5 456 </a:t>
            </a:r>
            <a:r>
              <a:rPr lang="fr-CA" dirty="0" smtClean="0"/>
              <a:t>140</a:t>
            </a:r>
          </a:p>
          <a:p>
            <a:pPr marL="457200" lvl="1" indent="0">
              <a:buNone/>
            </a:pPr>
            <a:endParaRPr lang="fr-CA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r-CA" dirty="0" smtClean="0"/>
              <a:t>Au </a:t>
            </a:r>
            <a:r>
              <a:rPr lang="fr-CA" dirty="0"/>
              <a:t>23 </a:t>
            </a:r>
            <a:r>
              <a:rPr lang="fr-CA" dirty="0" smtClean="0"/>
              <a:t>septembre </a:t>
            </a:r>
            <a:r>
              <a:rPr lang="fr-CA" dirty="0"/>
              <a:t>2016 : 5 745 </a:t>
            </a:r>
            <a:r>
              <a:rPr lang="fr-CA" dirty="0" smtClean="0"/>
              <a:t>745</a:t>
            </a:r>
          </a:p>
          <a:p>
            <a:pPr marL="457200" lvl="1" indent="0">
              <a:buNone/>
            </a:pPr>
            <a:endParaRPr lang="fr-CA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r-CA" dirty="0" smtClean="0"/>
              <a:t>Au 31 décembre 2016 : 5 881 016</a:t>
            </a:r>
            <a:endParaRPr lang="fr-CA" dirty="0"/>
          </a:p>
          <a:p>
            <a:pPr marL="457200" lvl="1" indent="0">
              <a:buNone/>
            </a:pP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737563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/>
              <a:t>Situation au </a:t>
            </a:r>
            <a:r>
              <a:rPr lang="fr-CA" b="1" dirty="0" smtClean="0"/>
              <a:t>31 décembre </a:t>
            </a:r>
            <a:r>
              <a:rPr lang="fr-CA" b="1" dirty="0"/>
              <a:t>2016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104456"/>
          </a:xfrm>
        </p:spPr>
        <p:txBody>
          <a:bodyPr>
            <a:normAutofit lnSpcReduction="10000"/>
          </a:bodyPr>
          <a:lstStyle/>
          <a:p>
            <a:r>
              <a:rPr lang="fr-CA" smtClean="0"/>
              <a:t>555 856 nouveaux </a:t>
            </a:r>
            <a:r>
              <a:rPr lang="fr-CA" dirty="0"/>
              <a:t>patients inscrits (net</a:t>
            </a:r>
            <a:r>
              <a:rPr lang="fr-CA" dirty="0" smtClean="0"/>
              <a:t>) depuis le 1</a:t>
            </a:r>
            <a:r>
              <a:rPr lang="fr-CA" baseline="30000" dirty="0" smtClean="0"/>
              <a:t>er</a:t>
            </a:r>
            <a:r>
              <a:rPr lang="fr-CA" dirty="0" smtClean="0"/>
              <a:t> décembre 2014</a:t>
            </a:r>
            <a:endParaRPr lang="fr-CA" dirty="0"/>
          </a:p>
          <a:p>
            <a:r>
              <a:rPr lang="fr-CA" dirty="0"/>
              <a:t>834 391</a:t>
            </a:r>
            <a:r>
              <a:rPr lang="fr-CA" dirty="0" smtClean="0">
                <a:solidFill>
                  <a:srgbClr val="FF0000"/>
                </a:solidFill>
              </a:rPr>
              <a:t> </a:t>
            </a:r>
            <a:r>
              <a:rPr lang="fr-CA" dirty="0" smtClean="0"/>
              <a:t>nouveaux </a:t>
            </a:r>
            <a:r>
              <a:rPr lang="fr-CA" dirty="0"/>
              <a:t>patients à inscrire (net)</a:t>
            </a:r>
          </a:p>
          <a:p>
            <a:r>
              <a:rPr lang="fr-CA" dirty="0"/>
              <a:t>75 854</a:t>
            </a:r>
            <a:r>
              <a:rPr lang="fr-CA" dirty="0" smtClean="0">
                <a:solidFill>
                  <a:srgbClr val="FF0000"/>
                </a:solidFill>
              </a:rPr>
              <a:t> </a:t>
            </a:r>
            <a:r>
              <a:rPr lang="fr-CA" dirty="0" smtClean="0"/>
              <a:t>nouveaux </a:t>
            </a:r>
            <a:r>
              <a:rPr lang="fr-CA" dirty="0"/>
              <a:t>patients à inscrire par mois (net)</a:t>
            </a:r>
          </a:p>
          <a:p>
            <a:r>
              <a:rPr lang="fr-CA" dirty="0"/>
              <a:t>Guichet d’accès : 486 537</a:t>
            </a:r>
            <a:r>
              <a:rPr lang="fr-CA" dirty="0" smtClean="0">
                <a:solidFill>
                  <a:srgbClr val="FF0000"/>
                </a:solidFill>
              </a:rPr>
              <a:t> </a:t>
            </a:r>
            <a:r>
              <a:rPr lang="fr-CA" dirty="0" smtClean="0"/>
              <a:t>inscriptions</a:t>
            </a:r>
          </a:p>
          <a:p>
            <a:r>
              <a:rPr lang="fr-CA" dirty="0"/>
              <a:t>168 190</a:t>
            </a:r>
            <a:r>
              <a:rPr lang="fr-CA" dirty="0" smtClean="0">
                <a:solidFill>
                  <a:srgbClr val="FF0000"/>
                </a:solidFill>
              </a:rPr>
              <a:t> </a:t>
            </a:r>
            <a:r>
              <a:rPr lang="fr-CA" dirty="0"/>
              <a:t>patients </a:t>
            </a:r>
            <a:r>
              <a:rPr lang="fr-CA" dirty="0" smtClean="0"/>
              <a:t>enregistrés au </a:t>
            </a:r>
            <a:r>
              <a:rPr lang="fr-CA" dirty="0"/>
              <a:t>GAMF ont été inscrits à un médecin de famille</a:t>
            </a:r>
          </a:p>
          <a:p>
            <a:endParaRPr lang="fr-CA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51552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133</Words>
  <Application>Microsoft Office PowerPoint</Application>
  <PresentationFormat>Affichage à l'écran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Conférence de presse</vt:lpstr>
      <vt:lpstr>Présentation PowerPoint</vt:lpstr>
      <vt:lpstr>Présentation PowerPoint</vt:lpstr>
      <vt:lpstr>Patients inscrits</vt:lpstr>
      <vt:lpstr>Situation au 31 décembre 2016</vt:lpstr>
    </vt:vector>
  </TitlesOfParts>
  <Company>Ministère du Conseil exécutif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Gosselin, Jérôme</dc:creator>
  <cp:lastModifiedBy>Marie-Eve Morneau</cp:lastModifiedBy>
  <cp:revision>66</cp:revision>
  <cp:lastPrinted>2017-02-03T18:52:52Z</cp:lastPrinted>
  <dcterms:created xsi:type="dcterms:W3CDTF">2015-03-09T18:12:29Z</dcterms:created>
  <dcterms:modified xsi:type="dcterms:W3CDTF">2017-02-08T16:23:56Z</dcterms:modified>
</cp:coreProperties>
</file>