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theme/themeOverride1.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theme/themeOverride2.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theme/themeOverride3.xml" ContentType="application/vnd.openxmlformats-officedocument.themeOverride+xml"/>
  <Override PartName="/ppt/drawings/drawing6.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8" r:id="rId4"/>
    <p:sldId id="261" r:id="rId5"/>
    <p:sldId id="266" r:id="rId6"/>
    <p:sldId id="269" r:id="rId7"/>
    <p:sldId id="270" r:id="rId8"/>
    <p:sldId id="278" r:id="rId9"/>
    <p:sldId id="271" r:id="rId10"/>
    <p:sldId id="272" r:id="rId11"/>
    <p:sldId id="273" r:id="rId12"/>
    <p:sldId id="267" r:id="rId13"/>
    <p:sldId id="262" r:id="rId14"/>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package" Target="../embeddings/Microsoft_Excel_Worksheet5.xlsx"/><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package" Target="../embeddings/Microsoft_Excel_Worksheet6.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515637023955181E-2"/>
          <c:y val="2.2406119294525531E-2"/>
          <c:w val="0.7403184381614617"/>
          <c:h val="0.81800863910498833"/>
        </c:manualLayout>
      </c:layout>
      <c:lineChart>
        <c:grouping val="standard"/>
        <c:varyColors val="0"/>
        <c:ser>
          <c:idx val="0"/>
          <c:order val="0"/>
          <c:tx>
            <c:strRef>
              <c:f>DataUrgence!$B$1</c:f>
              <c:strCache>
                <c:ptCount val="1"/>
                <c:pt idx="0">
                  <c:v>% à l'intérieur de 2h</c:v>
                </c:pt>
              </c:strCache>
            </c:strRef>
          </c:tx>
          <c:cat>
            <c:numRef>
              <c:f>DataUrgence!$A$2:$A$28</c:f>
              <c:numCache>
                <c:formatCode>[$-40C]mmm/yy;@</c:formatCode>
                <c:ptCount val="27"/>
                <c:pt idx="0">
                  <c:v>42378</c:v>
                </c:pt>
                <c:pt idx="1">
                  <c:v>42406</c:v>
                </c:pt>
                <c:pt idx="2">
                  <c:v>42434</c:v>
                </c:pt>
                <c:pt idx="3">
                  <c:v>42460</c:v>
                </c:pt>
                <c:pt idx="4">
                  <c:v>42490</c:v>
                </c:pt>
                <c:pt idx="5">
                  <c:v>42518</c:v>
                </c:pt>
                <c:pt idx="6">
                  <c:v>42546</c:v>
                </c:pt>
                <c:pt idx="7">
                  <c:v>42574</c:v>
                </c:pt>
                <c:pt idx="8">
                  <c:v>42602</c:v>
                </c:pt>
                <c:pt idx="9">
                  <c:v>42630</c:v>
                </c:pt>
                <c:pt idx="10">
                  <c:v>42658</c:v>
                </c:pt>
                <c:pt idx="11">
                  <c:v>42686</c:v>
                </c:pt>
                <c:pt idx="12">
                  <c:v>42714</c:v>
                </c:pt>
                <c:pt idx="13">
                  <c:v>42742</c:v>
                </c:pt>
                <c:pt idx="14">
                  <c:v>42770</c:v>
                </c:pt>
                <c:pt idx="15">
                  <c:v>42798</c:v>
                </c:pt>
                <c:pt idx="16">
                  <c:v>42825</c:v>
                </c:pt>
                <c:pt idx="17">
                  <c:v>42854</c:v>
                </c:pt>
                <c:pt idx="18">
                  <c:v>42882</c:v>
                </c:pt>
                <c:pt idx="19">
                  <c:v>42910</c:v>
                </c:pt>
                <c:pt idx="20">
                  <c:v>42938</c:v>
                </c:pt>
                <c:pt idx="21">
                  <c:v>42966</c:v>
                </c:pt>
                <c:pt idx="22">
                  <c:v>42994</c:v>
                </c:pt>
                <c:pt idx="23">
                  <c:v>43022</c:v>
                </c:pt>
                <c:pt idx="24">
                  <c:v>43050</c:v>
                </c:pt>
                <c:pt idx="25">
                  <c:v>43078</c:v>
                </c:pt>
                <c:pt idx="26">
                  <c:v>43100</c:v>
                </c:pt>
              </c:numCache>
            </c:numRef>
          </c:cat>
          <c:val>
            <c:numRef>
              <c:f>DataUrgence!$B$2:$B$28</c:f>
              <c:numCache>
                <c:formatCode>0.0%</c:formatCode>
                <c:ptCount val="27"/>
                <c:pt idx="0">
                  <c:v>0.33600000000000002</c:v>
                </c:pt>
                <c:pt idx="1">
                  <c:v>0.33800000000000002</c:v>
                </c:pt>
                <c:pt idx="2">
                  <c:v>0.33900000000000002</c:v>
                </c:pt>
                <c:pt idx="3">
                  <c:v>0.34</c:v>
                </c:pt>
                <c:pt idx="4">
                  <c:v>0.34100000000000003</c:v>
                </c:pt>
                <c:pt idx="5">
                  <c:v>0.34100000000000003</c:v>
                </c:pt>
                <c:pt idx="6">
                  <c:v>0.34399999999999997</c:v>
                </c:pt>
                <c:pt idx="7">
                  <c:v>0.34499999999999997</c:v>
                </c:pt>
              </c:numCache>
            </c:numRef>
          </c:val>
          <c:smooth val="0"/>
        </c:ser>
        <c:ser>
          <c:idx val="1"/>
          <c:order val="1"/>
          <c:tx>
            <c:strRef>
              <c:f>DataUrgence!$C$1</c:f>
              <c:strCache>
                <c:ptCount val="1"/>
                <c:pt idx="0">
                  <c:v>Cible</c:v>
                </c:pt>
              </c:strCache>
            </c:strRef>
          </c:tx>
          <c:marker>
            <c:symbol val="square"/>
            <c:size val="4"/>
          </c:marker>
          <c:cat>
            <c:numRef>
              <c:f>DataUrgence!$A$2:$A$28</c:f>
              <c:numCache>
                <c:formatCode>[$-40C]mmm/yy;@</c:formatCode>
                <c:ptCount val="27"/>
                <c:pt idx="0">
                  <c:v>42378</c:v>
                </c:pt>
                <c:pt idx="1">
                  <c:v>42406</c:v>
                </c:pt>
                <c:pt idx="2">
                  <c:v>42434</c:v>
                </c:pt>
                <c:pt idx="3">
                  <c:v>42460</c:v>
                </c:pt>
                <c:pt idx="4">
                  <c:v>42490</c:v>
                </c:pt>
                <c:pt idx="5">
                  <c:v>42518</c:v>
                </c:pt>
                <c:pt idx="6">
                  <c:v>42546</c:v>
                </c:pt>
                <c:pt idx="7">
                  <c:v>42574</c:v>
                </c:pt>
                <c:pt idx="8">
                  <c:v>42602</c:v>
                </c:pt>
                <c:pt idx="9">
                  <c:v>42630</c:v>
                </c:pt>
                <c:pt idx="10">
                  <c:v>42658</c:v>
                </c:pt>
                <c:pt idx="11">
                  <c:v>42686</c:v>
                </c:pt>
                <c:pt idx="12">
                  <c:v>42714</c:v>
                </c:pt>
                <c:pt idx="13">
                  <c:v>42742</c:v>
                </c:pt>
                <c:pt idx="14">
                  <c:v>42770</c:v>
                </c:pt>
                <c:pt idx="15">
                  <c:v>42798</c:v>
                </c:pt>
                <c:pt idx="16">
                  <c:v>42825</c:v>
                </c:pt>
                <c:pt idx="17">
                  <c:v>42854</c:v>
                </c:pt>
                <c:pt idx="18">
                  <c:v>42882</c:v>
                </c:pt>
                <c:pt idx="19">
                  <c:v>42910</c:v>
                </c:pt>
                <c:pt idx="20">
                  <c:v>42938</c:v>
                </c:pt>
                <c:pt idx="21">
                  <c:v>42966</c:v>
                </c:pt>
                <c:pt idx="22">
                  <c:v>42994</c:v>
                </c:pt>
                <c:pt idx="23">
                  <c:v>43022</c:v>
                </c:pt>
                <c:pt idx="24">
                  <c:v>43050</c:v>
                </c:pt>
                <c:pt idx="25">
                  <c:v>43078</c:v>
                </c:pt>
                <c:pt idx="26">
                  <c:v>43100</c:v>
                </c:pt>
              </c:numCache>
            </c:numRef>
          </c:cat>
          <c:val>
            <c:numRef>
              <c:f>DataUrgence!$C$2:$C$28</c:f>
              <c:numCache>
                <c:formatCode>0.0%</c:formatCode>
                <c:ptCount val="27"/>
                <c:pt idx="0">
                  <c:v>0.311</c:v>
                </c:pt>
                <c:pt idx="1">
                  <c:v>0.311</c:v>
                </c:pt>
                <c:pt idx="2">
                  <c:v>0.311</c:v>
                </c:pt>
                <c:pt idx="3">
                  <c:v>0.311</c:v>
                </c:pt>
                <c:pt idx="4">
                  <c:v>0.311</c:v>
                </c:pt>
                <c:pt idx="5">
                  <c:v>0.311</c:v>
                </c:pt>
                <c:pt idx="6">
                  <c:v>0.33</c:v>
                </c:pt>
                <c:pt idx="7">
                  <c:v>0.33</c:v>
                </c:pt>
                <c:pt idx="8">
                  <c:v>0.33</c:v>
                </c:pt>
                <c:pt idx="9">
                  <c:v>0.33</c:v>
                </c:pt>
                <c:pt idx="10">
                  <c:v>0.33</c:v>
                </c:pt>
                <c:pt idx="11">
                  <c:v>0.33</c:v>
                </c:pt>
                <c:pt idx="12">
                  <c:v>0.33</c:v>
                </c:pt>
                <c:pt idx="13">
                  <c:v>0.35</c:v>
                </c:pt>
                <c:pt idx="14">
                  <c:v>0.35</c:v>
                </c:pt>
                <c:pt idx="15">
                  <c:v>0.35</c:v>
                </c:pt>
                <c:pt idx="16">
                  <c:v>0.35</c:v>
                </c:pt>
                <c:pt idx="17">
                  <c:v>0.35</c:v>
                </c:pt>
                <c:pt idx="18">
                  <c:v>0.35</c:v>
                </c:pt>
                <c:pt idx="19">
                  <c:v>0.38</c:v>
                </c:pt>
                <c:pt idx="20">
                  <c:v>0.38</c:v>
                </c:pt>
                <c:pt idx="21">
                  <c:v>0.38</c:v>
                </c:pt>
                <c:pt idx="22">
                  <c:v>0.38</c:v>
                </c:pt>
                <c:pt idx="23">
                  <c:v>0.38</c:v>
                </c:pt>
                <c:pt idx="24">
                  <c:v>0.38</c:v>
                </c:pt>
                <c:pt idx="25">
                  <c:v>0.38</c:v>
                </c:pt>
                <c:pt idx="26">
                  <c:v>0.4</c:v>
                </c:pt>
              </c:numCache>
            </c:numRef>
          </c:val>
          <c:smooth val="0"/>
        </c:ser>
        <c:dLbls>
          <c:showLegendKey val="0"/>
          <c:showVal val="0"/>
          <c:showCatName val="0"/>
          <c:showSerName val="0"/>
          <c:showPercent val="0"/>
          <c:showBubbleSize val="0"/>
        </c:dLbls>
        <c:marker val="1"/>
        <c:smooth val="0"/>
        <c:axId val="81053952"/>
        <c:axId val="81059840"/>
      </c:lineChart>
      <c:dateAx>
        <c:axId val="81053952"/>
        <c:scaling>
          <c:orientation val="minMax"/>
        </c:scaling>
        <c:delete val="0"/>
        <c:axPos val="b"/>
        <c:numFmt formatCode="[$-40C]mmm/yy;@" sourceLinked="1"/>
        <c:majorTickMark val="out"/>
        <c:minorTickMark val="none"/>
        <c:tickLblPos val="nextTo"/>
        <c:crossAx val="81059840"/>
        <c:crosses val="autoZero"/>
        <c:auto val="1"/>
        <c:lblOffset val="100"/>
        <c:baseTimeUnit val="days"/>
        <c:majorUnit val="3"/>
        <c:majorTimeUnit val="months"/>
      </c:dateAx>
      <c:valAx>
        <c:axId val="81059840"/>
        <c:scaling>
          <c:orientation val="minMax"/>
          <c:min val="0.30000000000000004"/>
        </c:scaling>
        <c:delete val="0"/>
        <c:axPos val="l"/>
        <c:majorGridlines/>
        <c:numFmt formatCode="0.0%" sourceLinked="1"/>
        <c:majorTickMark val="out"/>
        <c:minorTickMark val="none"/>
        <c:tickLblPos val="nextTo"/>
        <c:crossAx val="81053952"/>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515637023955181E-2"/>
          <c:y val="2.2406119294525531E-2"/>
          <c:w val="0.7403184381614617"/>
          <c:h val="0.81800863910498833"/>
        </c:manualLayout>
      </c:layout>
      <c:lineChart>
        <c:grouping val="standard"/>
        <c:varyColors val="0"/>
        <c:ser>
          <c:idx val="0"/>
          <c:order val="0"/>
          <c:tx>
            <c:strRef>
              <c:f>DataUrgence!$D$1</c:f>
              <c:strCache>
                <c:ptCount val="1"/>
                <c:pt idx="0">
                  <c:v>% à l'intérieur de 4h</c:v>
                </c:pt>
              </c:strCache>
            </c:strRef>
          </c:tx>
          <c:cat>
            <c:numRef>
              <c:f>DataUrgence!$A$2:$A$28</c:f>
              <c:numCache>
                <c:formatCode>[$-40C]mmm/yy;@</c:formatCode>
                <c:ptCount val="27"/>
                <c:pt idx="0">
                  <c:v>42378</c:v>
                </c:pt>
                <c:pt idx="1">
                  <c:v>42406</c:v>
                </c:pt>
                <c:pt idx="2">
                  <c:v>42434</c:v>
                </c:pt>
                <c:pt idx="3">
                  <c:v>42460</c:v>
                </c:pt>
                <c:pt idx="4">
                  <c:v>42490</c:v>
                </c:pt>
                <c:pt idx="5">
                  <c:v>42518</c:v>
                </c:pt>
                <c:pt idx="6">
                  <c:v>42546</c:v>
                </c:pt>
                <c:pt idx="7">
                  <c:v>42574</c:v>
                </c:pt>
                <c:pt idx="8">
                  <c:v>42602</c:v>
                </c:pt>
                <c:pt idx="9">
                  <c:v>42630</c:v>
                </c:pt>
                <c:pt idx="10">
                  <c:v>42658</c:v>
                </c:pt>
                <c:pt idx="11">
                  <c:v>42686</c:v>
                </c:pt>
                <c:pt idx="12">
                  <c:v>42714</c:v>
                </c:pt>
                <c:pt idx="13">
                  <c:v>42742</c:v>
                </c:pt>
                <c:pt idx="14">
                  <c:v>42770</c:v>
                </c:pt>
                <c:pt idx="15">
                  <c:v>42798</c:v>
                </c:pt>
                <c:pt idx="16">
                  <c:v>42825</c:v>
                </c:pt>
                <c:pt idx="17">
                  <c:v>42854</c:v>
                </c:pt>
                <c:pt idx="18">
                  <c:v>42882</c:v>
                </c:pt>
                <c:pt idx="19">
                  <c:v>42910</c:v>
                </c:pt>
                <c:pt idx="20">
                  <c:v>42938</c:v>
                </c:pt>
                <c:pt idx="21">
                  <c:v>42966</c:v>
                </c:pt>
                <c:pt idx="22">
                  <c:v>42994</c:v>
                </c:pt>
                <c:pt idx="23">
                  <c:v>43022</c:v>
                </c:pt>
                <c:pt idx="24">
                  <c:v>43050</c:v>
                </c:pt>
                <c:pt idx="25">
                  <c:v>43078</c:v>
                </c:pt>
                <c:pt idx="26">
                  <c:v>43100</c:v>
                </c:pt>
              </c:numCache>
            </c:numRef>
          </c:cat>
          <c:val>
            <c:numRef>
              <c:f>DataUrgence!$D$2:$D$28</c:f>
              <c:numCache>
                <c:formatCode>0.0%</c:formatCode>
                <c:ptCount val="27"/>
                <c:pt idx="0">
                  <c:v>0.59899999999999998</c:v>
                </c:pt>
                <c:pt idx="1">
                  <c:v>0.60199999999999998</c:v>
                </c:pt>
                <c:pt idx="2">
                  <c:v>0.60399999999999998</c:v>
                </c:pt>
                <c:pt idx="3">
                  <c:v>0.60399999999999998</c:v>
                </c:pt>
                <c:pt idx="4">
                  <c:v>0.60499999999999998</c:v>
                </c:pt>
                <c:pt idx="5">
                  <c:v>0.60599999999999998</c:v>
                </c:pt>
                <c:pt idx="6">
                  <c:v>0.60799999999999998</c:v>
                </c:pt>
                <c:pt idx="7">
                  <c:v>0.61</c:v>
                </c:pt>
              </c:numCache>
            </c:numRef>
          </c:val>
          <c:smooth val="0"/>
        </c:ser>
        <c:ser>
          <c:idx val="1"/>
          <c:order val="1"/>
          <c:tx>
            <c:strRef>
              <c:f>DataUrgence!$E$1</c:f>
              <c:strCache>
                <c:ptCount val="1"/>
                <c:pt idx="0">
                  <c:v>Cible</c:v>
                </c:pt>
              </c:strCache>
            </c:strRef>
          </c:tx>
          <c:marker>
            <c:symbol val="square"/>
            <c:size val="5"/>
          </c:marker>
          <c:cat>
            <c:numRef>
              <c:f>DataUrgence!$A$2:$A$28</c:f>
              <c:numCache>
                <c:formatCode>[$-40C]mmm/yy;@</c:formatCode>
                <c:ptCount val="27"/>
                <c:pt idx="0">
                  <c:v>42378</c:v>
                </c:pt>
                <c:pt idx="1">
                  <c:v>42406</c:v>
                </c:pt>
                <c:pt idx="2">
                  <c:v>42434</c:v>
                </c:pt>
                <c:pt idx="3">
                  <c:v>42460</c:v>
                </c:pt>
                <c:pt idx="4">
                  <c:v>42490</c:v>
                </c:pt>
                <c:pt idx="5">
                  <c:v>42518</c:v>
                </c:pt>
                <c:pt idx="6">
                  <c:v>42546</c:v>
                </c:pt>
                <c:pt idx="7">
                  <c:v>42574</c:v>
                </c:pt>
                <c:pt idx="8">
                  <c:v>42602</c:v>
                </c:pt>
                <c:pt idx="9">
                  <c:v>42630</c:v>
                </c:pt>
                <c:pt idx="10">
                  <c:v>42658</c:v>
                </c:pt>
                <c:pt idx="11">
                  <c:v>42686</c:v>
                </c:pt>
                <c:pt idx="12">
                  <c:v>42714</c:v>
                </c:pt>
                <c:pt idx="13">
                  <c:v>42742</c:v>
                </c:pt>
                <c:pt idx="14">
                  <c:v>42770</c:v>
                </c:pt>
                <c:pt idx="15">
                  <c:v>42798</c:v>
                </c:pt>
                <c:pt idx="16">
                  <c:v>42825</c:v>
                </c:pt>
                <c:pt idx="17">
                  <c:v>42854</c:v>
                </c:pt>
                <c:pt idx="18">
                  <c:v>42882</c:v>
                </c:pt>
                <c:pt idx="19">
                  <c:v>42910</c:v>
                </c:pt>
                <c:pt idx="20">
                  <c:v>42938</c:v>
                </c:pt>
                <c:pt idx="21">
                  <c:v>42966</c:v>
                </c:pt>
                <c:pt idx="22">
                  <c:v>42994</c:v>
                </c:pt>
                <c:pt idx="23">
                  <c:v>43022</c:v>
                </c:pt>
                <c:pt idx="24">
                  <c:v>43050</c:v>
                </c:pt>
                <c:pt idx="25">
                  <c:v>43078</c:v>
                </c:pt>
                <c:pt idx="26">
                  <c:v>43100</c:v>
                </c:pt>
              </c:numCache>
            </c:numRef>
          </c:cat>
          <c:val>
            <c:numRef>
              <c:f>DataUrgence!$E$2:$E$28</c:f>
              <c:numCache>
                <c:formatCode>0.0%</c:formatCode>
                <c:ptCount val="27"/>
                <c:pt idx="0">
                  <c:v>0.57399999999999995</c:v>
                </c:pt>
                <c:pt idx="1">
                  <c:v>0.57399999999999995</c:v>
                </c:pt>
                <c:pt idx="2">
                  <c:v>0.57399999999999995</c:v>
                </c:pt>
                <c:pt idx="3">
                  <c:v>0.57399999999999995</c:v>
                </c:pt>
                <c:pt idx="4">
                  <c:v>0.57399999999999995</c:v>
                </c:pt>
                <c:pt idx="5">
                  <c:v>0.57399999999999995</c:v>
                </c:pt>
                <c:pt idx="6">
                  <c:v>0.6</c:v>
                </c:pt>
                <c:pt idx="7">
                  <c:v>0.6</c:v>
                </c:pt>
                <c:pt idx="8">
                  <c:v>0.6</c:v>
                </c:pt>
                <c:pt idx="9">
                  <c:v>0.6</c:v>
                </c:pt>
                <c:pt idx="10">
                  <c:v>0.6</c:v>
                </c:pt>
                <c:pt idx="11">
                  <c:v>0.6</c:v>
                </c:pt>
                <c:pt idx="12">
                  <c:v>0.6</c:v>
                </c:pt>
                <c:pt idx="13">
                  <c:v>0.65</c:v>
                </c:pt>
                <c:pt idx="14">
                  <c:v>0.65</c:v>
                </c:pt>
                <c:pt idx="15">
                  <c:v>0.65</c:v>
                </c:pt>
                <c:pt idx="16">
                  <c:v>0.65</c:v>
                </c:pt>
                <c:pt idx="17">
                  <c:v>0.65</c:v>
                </c:pt>
                <c:pt idx="18">
                  <c:v>0.65</c:v>
                </c:pt>
                <c:pt idx="19">
                  <c:v>0.7</c:v>
                </c:pt>
                <c:pt idx="20">
                  <c:v>0.7</c:v>
                </c:pt>
                <c:pt idx="21">
                  <c:v>0.7</c:v>
                </c:pt>
                <c:pt idx="22">
                  <c:v>0.7</c:v>
                </c:pt>
                <c:pt idx="23">
                  <c:v>0.7</c:v>
                </c:pt>
                <c:pt idx="24">
                  <c:v>0.7</c:v>
                </c:pt>
                <c:pt idx="25">
                  <c:v>0.7</c:v>
                </c:pt>
                <c:pt idx="26">
                  <c:v>0.75</c:v>
                </c:pt>
              </c:numCache>
            </c:numRef>
          </c:val>
          <c:smooth val="0"/>
        </c:ser>
        <c:dLbls>
          <c:showLegendKey val="0"/>
          <c:showVal val="0"/>
          <c:showCatName val="0"/>
          <c:showSerName val="0"/>
          <c:showPercent val="0"/>
          <c:showBubbleSize val="0"/>
        </c:dLbls>
        <c:marker val="1"/>
        <c:smooth val="0"/>
        <c:axId val="82315136"/>
        <c:axId val="82316672"/>
      </c:lineChart>
      <c:dateAx>
        <c:axId val="82315136"/>
        <c:scaling>
          <c:orientation val="minMax"/>
        </c:scaling>
        <c:delete val="0"/>
        <c:axPos val="b"/>
        <c:numFmt formatCode="[$-40C]mmm/yy;@" sourceLinked="1"/>
        <c:majorTickMark val="out"/>
        <c:minorTickMark val="none"/>
        <c:tickLblPos val="nextTo"/>
        <c:crossAx val="82316672"/>
        <c:crosses val="autoZero"/>
        <c:auto val="1"/>
        <c:lblOffset val="100"/>
        <c:baseTimeUnit val="days"/>
        <c:majorUnit val="3"/>
        <c:majorTimeUnit val="months"/>
      </c:dateAx>
      <c:valAx>
        <c:axId val="82316672"/>
        <c:scaling>
          <c:orientation val="minMax"/>
          <c:min val="0.55000000000000004"/>
        </c:scaling>
        <c:delete val="0"/>
        <c:axPos val="l"/>
        <c:majorGridlines/>
        <c:numFmt formatCode="0.0%" sourceLinked="1"/>
        <c:majorTickMark val="out"/>
        <c:minorTickMark val="none"/>
        <c:tickLblPos val="nextTo"/>
        <c:crossAx val="82315136"/>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9515637023955181E-2"/>
          <c:y val="2.2406119294525531E-2"/>
          <c:w val="0.71273035245355576"/>
          <c:h val="0.82982444180553894"/>
        </c:manualLayout>
      </c:layout>
      <c:lineChart>
        <c:grouping val="standard"/>
        <c:varyColors val="0"/>
        <c:ser>
          <c:idx val="0"/>
          <c:order val="0"/>
          <c:tx>
            <c:strRef>
              <c:f>DataHospit!$B$1</c:f>
              <c:strCache>
                <c:ptCount val="1"/>
                <c:pt idx="0">
                  <c:v>Taux de prise en charge par les médecins spécialistes</c:v>
                </c:pt>
              </c:strCache>
            </c:strRef>
          </c:tx>
          <c:cat>
            <c:numRef>
              <c:f>DataHospit!$A$2:$A$6</c:f>
              <c:numCache>
                <c:formatCode>[$-40C]mmm/yy;@</c:formatCode>
                <c:ptCount val="5"/>
                <c:pt idx="0">
                  <c:v>42378</c:v>
                </c:pt>
                <c:pt idx="1">
                  <c:v>42551</c:v>
                </c:pt>
                <c:pt idx="2">
                  <c:v>42735</c:v>
                </c:pt>
                <c:pt idx="3">
                  <c:v>42896</c:v>
                </c:pt>
                <c:pt idx="4">
                  <c:v>43100</c:v>
                </c:pt>
              </c:numCache>
            </c:numRef>
          </c:cat>
          <c:val>
            <c:numRef>
              <c:f>DataHospit!$B$2:$B$6</c:f>
              <c:numCache>
                <c:formatCode>0.0%</c:formatCode>
                <c:ptCount val="5"/>
                <c:pt idx="0">
                  <c:v>0.59499999999999997</c:v>
                </c:pt>
                <c:pt idx="1">
                  <c:v>0.61599999999999999</c:v>
                </c:pt>
              </c:numCache>
            </c:numRef>
          </c:val>
          <c:smooth val="0"/>
        </c:ser>
        <c:ser>
          <c:idx val="1"/>
          <c:order val="1"/>
          <c:tx>
            <c:strRef>
              <c:f>DataHospit!$C$1</c:f>
              <c:strCache>
                <c:ptCount val="1"/>
                <c:pt idx="0">
                  <c:v>Cible</c:v>
                </c:pt>
              </c:strCache>
            </c:strRef>
          </c:tx>
          <c:cat>
            <c:numRef>
              <c:f>DataHospit!$A$2:$A$6</c:f>
              <c:numCache>
                <c:formatCode>[$-40C]mmm/yy;@</c:formatCode>
                <c:ptCount val="5"/>
                <c:pt idx="0">
                  <c:v>42378</c:v>
                </c:pt>
                <c:pt idx="1">
                  <c:v>42551</c:v>
                </c:pt>
                <c:pt idx="2">
                  <c:v>42735</c:v>
                </c:pt>
                <c:pt idx="3">
                  <c:v>42896</c:v>
                </c:pt>
                <c:pt idx="4">
                  <c:v>43100</c:v>
                </c:pt>
              </c:numCache>
            </c:numRef>
          </c:cat>
          <c:val>
            <c:numRef>
              <c:f>DataHospit!$C$2:$C$6</c:f>
              <c:numCache>
                <c:formatCode>0.0%</c:formatCode>
                <c:ptCount val="5"/>
                <c:pt idx="0">
                  <c:v>0.56799999999999995</c:v>
                </c:pt>
                <c:pt idx="1">
                  <c:v>0.57999999999999996</c:v>
                </c:pt>
                <c:pt idx="2">
                  <c:v>0.61</c:v>
                </c:pt>
                <c:pt idx="3">
                  <c:v>0.63</c:v>
                </c:pt>
                <c:pt idx="4">
                  <c:v>0.65</c:v>
                </c:pt>
              </c:numCache>
            </c:numRef>
          </c:val>
          <c:smooth val="0"/>
        </c:ser>
        <c:dLbls>
          <c:showLegendKey val="0"/>
          <c:showVal val="0"/>
          <c:showCatName val="0"/>
          <c:showSerName val="0"/>
          <c:showPercent val="0"/>
          <c:showBubbleSize val="0"/>
        </c:dLbls>
        <c:marker val="1"/>
        <c:smooth val="0"/>
        <c:axId val="83596416"/>
        <c:axId val="83597952"/>
      </c:lineChart>
      <c:dateAx>
        <c:axId val="83596416"/>
        <c:scaling>
          <c:orientation val="minMax"/>
        </c:scaling>
        <c:delete val="0"/>
        <c:axPos val="b"/>
        <c:numFmt formatCode="[$-40C]mmm/yy;@" sourceLinked="1"/>
        <c:majorTickMark val="out"/>
        <c:minorTickMark val="none"/>
        <c:tickLblPos val="nextTo"/>
        <c:crossAx val="83597952"/>
        <c:crosses val="autoZero"/>
        <c:auto val="1"/>
        <c:lblOffset val="100"/>
        <c:baseTimeUnit val="months"/>
        <c:majorUnit val="3"/>
        <c:majorTimeUnit val="months"/>
      </c:dateAx>
      <c:valAx>
        <c:axId val="83597952"/>
        <c:scaling>
          <c:orientation val="minMax"/>
          <c:min val="0.54"/>
        </c:scaling>
        <c:delete val="0"/>
        <c:axPos val="l"/>
        <c:majorGridlines/>
        <c:numFmt formatCode="0.0%" sourceLinked="1"/>
        <c:majorTickMark val="out"/>
        <c:minorTickMark val="none"/>
        <c:tickLblPos val="nextTo"/>
        <c:crossAx val="83596416"/>
        <c:crosses val="autoZero"/>
        <c:crossBetween val="between"/>
      </c:valAx>
    </c:plotArea>
    <c:legend>
      <c:legendPos val="r"/>
      <c:layout>
        <c:manualLayout>
          <c:xMode val="edge"/>
          <c:yMode val="edge"/>
          <c:x val="0.77078120069313349"/>
          <c:y val="0.43912192776337822"/>
          <c:w val="0.22043006660060122"/>
          <c:h val="0.12175598556685009"/>
        </c:manualLayout>
      </c:layout>
      <c:overlay val="0"/>
    </c:legend>
    <c:plotVisOnly val="1"/>
    <c:dispBlanksAs val="gap"/>
    <c:showDLblsOverMax val="0"/>
  </c:chart>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942116160749382E-2"/>
          <c:y val="2.2406119294525531E-2"/>
          <c:w val="0.81535460806404292"/>
          <c:h val="0.87456596704948808"/>
        </c:manualLayout>
      </c:layout>
      <c:lineChart>
        <c:grouping val="standard"/>
        <c:varyColors val="0"/>
        <c:ser>
          <c:idx val="0"/>
          <c:order val="0"/>
          <c:tx>
            <c:strRef>
              <c:f>DataChirurgie!$D$1</c:f>
              <c:strCache>
                <c:ptCount val="1"/>
                <c:pt idx="0">
                  <c:v>Résultat</c:v>
                </c:pt>
              </c:strCache>
            </c:strRef>
          </c:tx>
          <c:marker>
            <c:symbol val="square"/>
            <c:size val="5"/>
          </c:marker>
          <c:cat>
            <c:numRef>
              <c:f>DataChirurgie!$A$2:$A$30</c:f>
              <c:numCache>
                <c:formatCode>[$-40C]mmm/yy;@</c:formatCode>
                <c:ptCount val="29"/>
                <c:pt idx="0">
                  <c:v>42378</c:v>
                </c:pt>
                <c:pt idx="1">
                  <c:v>42406</c:v>
                </c:pt>
                <c:pt idx="2">
                  <c:v>42434</c:v>
                </c:pt>
                <c:pt idx="3">
                  <c:v>42460</c:v>
                </c:pt>
                <c:pt idx="4">
                  <c:v>42490</c:v>
                </c:pt>
                <c:pt idx="5">
                  <c:v>42518</c:v>
                </c:pt>
                <c:pt idx="6">
                  <c:v>42546</c:v>
                </c:pt>
                <c:pt idx="7">
                  <c:v>42574</c:v>
                </c:pt>
                <c:pt idx="8">
                  <c:v>42602</c:v>
                </c:pt>
                <c:pt idx="9">
                  <c:v>42630</c:v>
                </c:pt>
                <c:pt idx="10">
                  <c:v>42658</c:v>
                </c:pt>
                <c:pt idx="11">
                  <c:v>42686</c:v>
                </c:pt>
                <c:pt idx="12">
                  <c:v>42714</c:v>
                </c:pt>
                <c:pt idx="13">
                  <c:v>42735</c:v>
                </c:pt>
                <c:pt idx="14">
                  <c:v>42742</c:v>
                </c:pt>
                <c:pt idx="15">
                  <c:v>42770</c:v>
                </c:pt>
                <c:pt idx="16">
                  <c:v>42798</c:v>
                </c:pt>
                <c:pt idx="17">
                  <c:v>42825</c:v>
                </c:pt>
                <c:pt idx="18">
                  <c:v>42854</c:v>
                </c:pt>
                <c:pt idx="19">
                  <c:v>42882</c:v>
                </c:pt>
                <c:pt idx="20">
                  <c:v>42910</c:v>
                </c:pt>
                <c:pt idx="21">
                  <c:v>42916</c:v>
                </c:pt>
                <c:pt idx="22">
                  <c:v>42938</c:v>
                </c:pt>
                <c:pt idx="23">
                  <c:v>42966</c:v>
                </c:pt>
                <c:pt idx="24">
                  <c:v>42994</c:v>
                </c:pt>
                <c:pt idx="25">
                  <c:v>43022</c:v>
                </c:pt>
                <c:pt idx="26">
                  <c:v>43050</c:v>
                </c:pt>
                <c:pt idx="27">
                  <c:v>43078</c:v>
                </c:pt>
                <c:pt idx="28">
                  <c:v>43100</c:v>
                </c:pt>
              </c:numCache>
            </c:numRef>
          </c:cat>
          <c:val>
            <c:numRef>
              <c:f>DataChirurgie!$D$2:$D$30</c:f>
              <c:numCache>
                <c:formatCode>0.0%</c:formatCode>
                <c:ptCount val="29"/>
                <c:pt idx="0">
                  <c:v>0.109</c:v>
                </c:pt>
                <c:pt idx="1">
                  <c:v>0.12</c:v>
                </c:pt>
                <c:pt idx="2">
                  <c:v>0.20499999999999999</c:v>
                </c:pt>
                <c:pt idx="3">
                  <c:v>0.24</c:v>
                </c:pt>
                <c:pt idx="4">
                  <c:v>0.33300000000000002</c:v>
                </c:pt>
                <c:pt idx="5">
                  <c:v>0.371</c:v>
                </c:pt>
                <c:pt idx="6">
                  <c:v>0.45900000000000002</c:v>
                </c:pt>
                <c:pt idx="7">
                  <c:v>0.47899999999999998</c:v>
                </c:pt>
              </c:numCache>
            </c:numRef>
          </c:val>
          <c:smooth val="0"/>
        </c:ser>
        <c:ser>
          <c:idx val="1"/>
          <c:order val="1"/>
          <c:tx>
            <c:strRef>
              <c:f>DataChirurgie!$E$1</c:f>
              <c:strCache>
                <c:ptCount val="1"/>
                <c:pt idx="0">
                  <c:v>Cible</c:v>
                </c:pt>
              </c:strCache>
            </c:strRef>
          </c:tx>
          <c:marker>
            <c:symbol val="diamond"/>
            <c:size val="4"/>
          </c:marker>
          <c:cat>
            <c:numRef>
              <c:f>DataChirurgie!$A$2:$A$30</c:f>
              <c:numCache>
                <c:formatCode>[$-40C]mmm/yy;@</c:formatCode>
                <c:ptCount val="29"/>
                <c:pt idx="0">
                  <c:v>42378</c:v>
                </c:pt>
                <c:pt idx="1">
                  <c:v>42406</c:v>
                </c:pt>
                <c:pt idx="2">
                  <c:v>42434</c:v>
                </c:pt>
                <c:pt idx="3">
                  <c:v>42460</c:v>
                </c:pt>
                <c:pt idx="4">
                  <c:v>42490</c:v>
                </c:pt>
                <c:pt idx="5">
                  <c:v>42518</c:v>
                </c:pt>
                <c:pt idx="6">
                  <c:v>42546</c:v>
                </c:pt>
                <c:pt idx="7">
                  <c:v>42574</c:v>
                </c:pt>
                <c:pt idx="8">
                  <c:v>42602</c:v>
                </c:pt>
                <c:pt idx="9">
                  <c:v>42630</c:v>
                </c:pt>
                <c:pt idx="10">
                  <c:v>42658</c:v>
                </c:pt>
                <c:pt idx="11">
                  <c:v>42686</c:v>
                </c:pt>
                <c:pt idx="12">
                  <c:v>42714</c:v>
                </c:pt>
                <c:pt idx="13">
                  <c:v>42735</c:v>
                </c:pt>
                <c:pt idx="14">
                  <c:v>42742</c:v>
                </c:pt>
                <c:pt idx="15">
                  <c:v>42770</c:v>
                </c:pt>
                <c:pt idx="16">
                  <c:v>42798</c:v>
                </c:pt>
                <c:pt idx="17">
                  <c:v>42825</c:v>
                </c:pt>
                <c:pt idx="18">
                  <c:v>42854</c:v>
                </c:pt>
                <c:pt idx="19">
                  <c:v>42882</c:v>
                </c:pt>
                <c:pt idx="20">
                  <c:v>42910</c:v>
                </c:pt>
                <c:pt idx="21">
                  <c:v>42916</c:v>
                </c:pt>
                <c:pt idx="22">
                  <c:v>42938</c:v>
                </c:pt>
                <c:pt idx="23">
                  <c:v>42966</c:v>
                </c:pt>
                <c:pt idx="24">
                  <c:v>42994</c:v>
                </c:pt>
                <c:pt idx="25">
                  <c:v>43022</c:v>
                </c:pt>
                <c:pt idx="26">
                  <c:v>43050</c:v>
                </c:pt>
                <c:pt idx="27">
                  <c:v>43078</c:v>
                </c:pt>
                <c:pt idx="28">
                  <c:v>43100</c:v>
                </c:pt>
              </c:numCache>
            </c:numRef>
          </c:cat>
          <c:val>
            <c:numRef>
              <c:f>DataChirurgie!$E$2:$E$30</c:f>
              <c:numCache>
                <c:formatCode>0.0%</c:formatCode>
                <c:ptCount val="29"/>
                <c:pt idx="0">
                  <c:v>0.14899999999999999</c:v>
                </c:pt>
                <c:pt idx="1">
                  <c:v>0.14899999999999999</c:v>
                </c:pt>
                <c:pt idx="2">
                  <c:v>0.14899999999999999</c:v>
                </c:pt>
                <c:pt idx="3">
                  <c:v>0.14899999999999999</c:v>
                </c:pt>
                <c:pt idx="4">
                  <c:v>0.14899999999999999</c:v>
                </c:pt>
                <c:pt idx="5">
                  <c:v>0.14899999999999999</c:v>
                </c:pt>
                <c:pt idx="6">
                  <c:v>0.4</c:v>
                </c:pt>
                <c:pt idx="7">
                  <c:v>0.4</c:v>
                </c:pt>
                <c:pt idx="8">
                  <c:v>0.4</c:v>
                </c:pt>
                <c:pt idx="9">
                  <c:v>0.4</c:v>
                </c:pt>
                <c:pt idx="10">
                  <c:v>0.4</c:v>
                </c:pt>
                <c:pt idx="11">
                  <c:v>0.4</c:v>
                </c:pt>
                <c:pt idx="12">
                  <c:v>0.4</c:v>
                </c:pt>
                <c:pt idx="13">
                  <c:v>0.7</c:v>
                </c:pt>
                <c:pt idx="14">
                  <c:v>0.7</c:v>
                </c:pt>
                <c:pt idx="15">
                  <c:v>0.7</c:v>
                </c:pt>
                <c:pt idx="16">
                  <c:v>0.7</c:v>
                </c:pt>
                <c:pt idx="17">
                  <c:v>0.7</c:v>
                </c:pt>
                <c:pt idx="18">
                  <c:v>0.7</c:v>
                </c:pt>
                <c:pt idx="19">
                  <c:v>0.7</c:v>
                </c:pt>
                <c:pt idx="20">
                  <c:v>0.7</c:v>
                </c:pt>
                <c:pt idx="21">
                  <c:v>0.85</c:v>
                </c:pt>
                <c:pt idx="22">
                  <c:v>0.85</c:v>
                </c:pt>
                <c:pt idx="23">
                  <c:v>0.85</c:v>
                </c:pt>
                <c:pt idx="24">
                  <c:v>0.85</c:v>
                </c:pt>
                <c:pt idx="25">
                  <c:v>0.85</c:v>
                </c:pt>
                <c:pt idx="26">
                  <c:v>0.85</c:v>
                </c:pt>
                <c:pt idx="27">
                  <c:v>0.85</c:v>
                </c:pt>
                <c:pt idx="28">
                  <c:v>0.95</c:v>
                </c:pt>
              </c:numCache>
            </c:numRef>
          </c:val>
          <c:smooth val="0"/>
        </c:ser>
        <c:dLbls>
          <c:showLegendKey val="0"/>
          <c:showVal val="0"/>
          <c:showCatName val="0"/>
          <c:showSerName val="0"/>
          <c:showPercent val="0"/>
          <c:showBubbleSize val="0"/>
        </c:dLbls>
        <c:marker val="1"/>
        <c:smooth val="0"/>
        <c:axId val="82964864"/>
        <c:axId val="82966400"/>
      </c:lineChart>
      <c:dateAx>
        <c:axId val="82964864"/>
        <c:scaling>
          <c:orientation val="minMax"/>
        </c:scaling>
        <c:delete val="0"/>
        <c:axPos val="b"/>
        <c:numFmt formatCode="[$-40C]mmm/yy;@" sourceLinked="1"/>
        <c:majorTickMark val="out"/>
        <c:minorTickMark val="none"/>
        <c:tickLblPos val="nextTo"/>
        <c:txPr>
          <a:bodyPr/>
          <a:lstStyle/>
          <a:p>
            <a:pPr>
              <a:defRPr sz="800"/>
            </a:pPr>
            <a:endParaRPr lang="fr-FR"/>
          </a:p>
        </c:txPr>
        <c:crossAx val="82966400"/>
        <c:crosses val="autoZero"/>
        <c:auto val="1"/>
        <c:lblOffset val="100"/>
        <c:baseTimeUnit val="days"/>
        <c:majorUnit val="3"/>
        <c:majorTimeUnit val="months"/>
      </c:dateAx>
      <c:valAx>
        <c:axId val="82966400"/>
        <c:scaling>
          <c:orientation val="minMax"/>
          <c:max val="1"/>
          <c:min val="0"/>
        </c:scaling>
        <c:delete val="0"/>
        <c:axPos val="l"/>
        <c:majorGridlines/>
        <c:numFmt formatCode="0.0%" sourceLinked="1"/>
        <c:majorTickMark val="out"/>
        <c:minorTickMark val="none"/>
        <c:tickLblPos val="nextTo"/>
        <c:txPr>
          <a:bodyPr/>
          <a:lstStyle/>
          <a:p>
            <a:pPr>
              <a:defRPr b="1"/>
            </a:pPr>
            <a:endParaRPr lang="fr-FR"/>
          </a:p>
        </c:txPr>
        <c:crossAx val="82964864"/>
        <c:crosses val="autoZero"/>
        <c:crossBetween val="between"/>
      </c:valAx>
    </c:plotArea>
    <c:legend>
      <c:legendPos val="r"/>
      <c:layout/>
      <c:overlay val="0"/>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2745011545187158E-2"/>
          <c:y val="2.2406119294525531E-2"/>
          <c:w val="0.78122363860475996"/>
          <c:h val="0.92703685817906301"/>
        </c:manualLayout>
      </c:layout>
      <c:lineChart>
        <c:grouping val="standard"/>
        <c:varyColors val="0"/>
        <c:ser>
          <c:idx val="0"/>
          <c:order val="0"/>
          <c:tx>
            <c:strRef>
              <c:f>DataChirurgie!$B$1</c:f>
              <c:strCache>
                <c:ptCount val="1"/>
                <c:pt idx="0">
                  <c:v>Patients en attente depuis plus d'un an</c:v>
                </c:pt>
              </c:strCache>
            </c:strRef>
          </c:tx>
          <c:cat>
            <c:numRef>
              <c:f>DataChirurgie!$A$2:$A$9</c:f>
              <c:numCache>
                <c:formatCode>[$-40C]mmm/yy;@</c:formatCode>
                <c:ptCount val="8"/>
                <c:pt idx="0">
                  <c:v>42378</c:v>
                </c:pt>
                <c:pt idx="1">
                  <c:v>42406</c:v>
                </c:pt>
                <c:pt idx="2">
                  <c:v>42434</c:v>
                </c:pt>
                <c:pt idx="3">
                  <c:v>42460</c:v>
                </c:pt>
                <c:pt idx="4">
                  <c:v>42490</c:v>
                </c:pt>
                <c:pt idx="5">
                  <c:v>42518</c:v>
                </c:pt>
                <c:pt idx="6">
                  <c:v>42546</c:v>
                </c:pt>
                <c:pt idx="7">
                  <c:v>42574</c:v>
                </c:pt>
              </c:numCache>
            </c:numRef>
          </c:cat>
          <c:val>
            <c:numRef>
              <c:f>DataChirurgie!$B$2:$B$9</c:f>
              <c:numCache>
                <c:formatCode>_ * #,##0_)\ _$_ ;_ * \(#,##0\)\ _$_ ;_ * "-"??_)\ _$_ ;_ @_ </c:formatCode>
                <c:ptCount val="8"/>
                <c:pt idx="0">
                  <c:v>7009</c:v>
                </c:pt>
                <c:pt idx="1">
                  <c:v>7007</c:v>
                </c:pt>
                <c:pt idx="2">
                  <c:v>6426</c:v>
                </c:pt>
                <c:pt idx="3">
                  <c:v>6137</c:v>
                </c:pt>
                <c:pt idx="4">
                  <c:v>6060</c:v>
                </c:pt>
                <c:pt idx="5">
                  <c:v>5937</c:v>
                </c:pt>
                <c:pt idx="6">
                  <c:v>5219</c:v>
                </c:pt>
                <c:pt idx="7">
                  <c:v>4995</c:v>
                </c:pt>
              </c:numCache>
            </c:numRef>
          </c:val>
          <c:smooth val="0"/>
        </c:ser>
        <c:dLbls>
          <c:showLegendKey val="0"/>
          <c:showVal val="0"/>
          <c:showCatName val="0"/>
          <c:showSerName val="0"/>
          <c:showPercent val="0"/>
          <c:showBubbleSize val="0"/>
        </c:dLbls>
        <c:marker val="1"/>
        <c:smooth val="0"/>
        <c:axId val="83147008"/>
        <c:axId val="83148800"/>
      </c:lineChart>
      <c:dateAx>
        <c:axId val="83147008"/>
        <c:scaling>
          <c:orientation val="minMax"/>
        </c:scaling>
        <c:delete val="0"/>
        <c:axPos val="b"/>
        <c:numFmt formatCode="[$-40C]mmm/yy;@" sourceLinked="1"/>
        <c:majorTickMark val="out"/>
        <c:minorTickMark val="none"/>
        <c:tickLblPos val="nextTo"/>
        <c:crossAx val="83148800"/>
        <c:crosses val="autoZero"/>
        <c:auto val="1"/>
        <c:lblOffset val="100"/>
        <c:baseTimeUnit val="days"/>
        <c:majorUnit val="1"/>
        <c:majorTimeUnit val="months"/>
      </c:dateAx>
      <c:valAx>
        <c:axId val="83148800"/>
        <c:scaling>
          <c:orientation val="minMax"/>
          <c:min val="4500"/>
        </c:scaling>
        <c:delete val="0"/>
        <c:axPos val="l"/>
        <c:majorGridlines/>
        <c:numFmt formatCode="_ * #,##0_)\ _$_ ;_ * \(#,##0\)\ _$_ ;_ * &quot;-&quot;??_)\ _$_ ;_ @_ " sourceLinked="1"/>
        <c:majorTickMark val="out"/>
        <c:minorTickMark val="none"/>
        <c:tickLblPos val="nextTo"/>
        <c:crossAx val="83147008"/>
        <c:crosses val="autoZero"/>
        <c:crossBetween val="between"/>
      </c:valAx>
    </c:plotArea>
    <c:legend>
      <c:legendPos val="r"/>
      <c:layout>
        <c:manualLayout>
          <c:xMode val="edge"/>
          <c:yMode val="edge"/>
          <c:x val="0.84663782284357381"/>
          <c:y val="0.48175333500820672"/>
          <c:w val="0.14456518438877813"/>
          <c:h val="0.15138011460864376"/>
        </c:manualLayout>
      </c:layout>
      <c:overlay val="0"/>
    </c:legend>
    <c:plotVisOnly val="1"/>
    <c:dispBlanksAs val="gap"/>
    <c:showDLblsOverMax val="0"/>
  </c:chart>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CA"/>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199801871404359E-2"/>
          <c:y val="2.2406119294525531E-2"/>
          <c:w val="0.77368015958345204"/>
          <c:h val="0.92703685817906301"/>
        </c:manualLayout>
      </c:layout>
      <c:lineChart>
        <c:grouping val="standard"/>
        <c:varyColors val="0"/>
        <c:ser>
          <c:idx val="0"/>
          <c:order val="0"/>
          <c:tx>
            <c:strRef>
              <c:f>DataChirurgie!$C$1</c:f>
              <c:strCache>
                <c:ptCount val="1"/>
                <c:pt idx="0">
                  <c:v>Chirurgiens ayant des demandes en attente depuis plus d'un an</c:v>
                </c:pt>
              </c:strCache>
            </c:strRef>
          </c:tx>
          <c:cat>
            <c:numRef>
              <c:f>DataChirurgie!$A$2:$A$9</c:f>
              <c:numCache>
                <c:formatCode>[$-40C]mmm/yy;@</c:formatCode>
                <c:ptCount val="8"/>
                <c:pt idx="0">
                  <c:v>42378</c:v>
                </c:pt>
                <c:pt idx="1">
                  <c:v>42406</c:v>
                </c:pt>
                <c:pt idx="2">
                  <c:v>42434</c:v>
                </c:pt>
                <c:pt idx="3">
                  <c:v>42460</c:v>
                </c:pt>
                <c:pt idx="4">
                  <c:v>42490</c:v>
                </c:pt>
                <c:pt idx="5">
                  <c:v>42518</c:v>
                </c:pt>
                <c:pt idx="6">
                  <c:v>42546</c:v>
                </c:pt>
                <c:pt idx="7">
                  <c:v>42574</c:v>
                </c:pt>
              </c:numCache>
            </c:numRef>
          </c:cat>
          <c:val>
            <c:numRef>
              <c:f>DataChirurgie!$C$2:$C$9</c:f>
              <c:numCache>
                <c:formatCode>_ * #,##0_)\ _$_ ;_ * \(#,##0\)\ _$_ ;_ * "-"??_)\ _$_ ;_ @_ </c:formatCode>
                <c:ptCount val="8"/>
                <c:pt idx="0">
                  <c:v>708</c:v>
                </c:pt>
                <c:pt idx="1">
                  <c:v>707</c:v>
                </c:pt>
                <c:pt idx="2">
                  <c:v>644</c:v>
                </c:pt>
                <c:pt idx="3">
                  <c:v>616</c:v>
                </c:pt>
                <c:pt idx="4">
                  <c:v>586</c:v>
                </c:pt>
                <c:pt idx="5">
                  <c:v>564</c:v>
                </c:pt>
                <c:pt idx="6">
                  <c:v>505</c:v>
                </c:pt>
                <c:pt idx="7">
                  <c:v>498</c:v>
                </c:pt>
              </c:numCache>
            </c:numRef>
          </c:val>
          <c:smooth val="0"/>
        </c:ser>
        <c:dLbls>
          <c:showLegendKey val="0"/>
          <c:showVal val="0"/>
          <c:showCatName val="0"/>
          <c:showSerName val="0"/>
          <c:showPercent val="0"/>
          <c:showBubbleSize val="0"/>
        </c:dLbls>
        <c:marker val="1"/>
        <c:smooth val="0"/>
        <c:axId val="83711104"/>
        <c:axId val="83712640"/>
      </c:lineChart>
      <c:dateAx>
        <c:axId val="83711104"/>
        <c:scaling>
          <c:orientation val="minMax"/>
        </c:scaling>
        <c:delete val="0"/>
        <c:axPos val="b"/>
        <c:numFmt formatCode="[$-40C]mmm/yy;@" sourceLinked="1"/>
        <c:majorTickMark val="out"/>
        <c:minorTickMark val="none"/>
        <c:tickLblPos val="nextTo"/>
        <c:crossAx val="83712640"/>
        <c:crosses val="autoZero"/>
        <c:auto val="1"/>
        <c:lblOffset val="100"/>
        <c:baseTimeUnit val="days"/>
        <c:majorUnit val="1"/>
        <c:majorTimeUnit val="months"/>
      </c:dateAx>
      <c:valAx>
        <c:axId val="83712640"/>
        <c:scaling>
          <c:orientation val="minMax"/>
          <c:min val="450"/>
        </c:scaling>
        <c:delete val="0"/>
        <c:axPos val="l"/>
        <c:majorGridlines/>
        <c:numFmt formatCode="_ * #,##0_)\ _$_ ;_ * \(#,##0\)\ _$_ ;_ * &quot;-&quot;??_)\ _$_ ;_ @_ " sourceLinked="1"/>
        <c:majorTickMark val="out"/>
        <c:minorTickMark val="none"/>
        <c:tickLblPos val="nextTo"/>
        <c:crossAx val="83711104"/>
        <c:crosses val="autoZero"/>
        <c:crossBetween val="between"/>
      </c:valAx>
    </c:plotArea>
    <c:legend>
      <c:legendPos val="r"/>
      <c:layout>
        <c:manualLayout>
          <c:xMode val="edge"/>
          <c:yMode val="edge"/>
          <c:x val="0.84154284014259439"/>
          <c:y val="0.46956092415509071"/>
          <c:w val="0.14966016708975738"/>
          <c:h val="0.16284609435421502"/>
        </c:manualLayout>
      </c:layout>
      <c:overlay val="0"/>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0.745</cdr:x>
      <cdr:y>0.8947</cdr:y>
    </cdr:from>
    <cdr:to>
      <cdr:x>0.88803</cdr:x>
      <cdr:y>0.94248</cdr:y>
    </cdr:to>
    <cdr:grpSp>
      <cdr:nvGrpSpPr>
        <cdr:cNvPr id="9" name="Groupe 8"/>
        <cdr:cNvGrpSpPr/>
      </cdr:nvGrpSpPr>
      <cdr:grpSpPr>
        <a:xfrm xmlns:a="http://schemas.openxmlformats.org/drawingml/2006/main">
          <a:off x="6131052" y="3672990"/>
          <a:ext cx="1177080" cy="196150"/>
          <a:chOff x="6460260" y="5631392"/>
          <a:chExt cx="1240333" cy="300733"/>
        </a:xfrm>
      </cdr:grpSpPr>
      <cdr:sp macro="" textlink="">
        <cdr:nvSpPr>
          <cdr:cNvPr id="5" name="ZoneTexte 1"/>
          <cdr:cNvSpPr txBox="1"/>
        </cdr:nvSpPr>
        <cdr:spPr>
          <a:xfrm xmlns:a="http://schemas.openxmlformats.org/drawingml/2006/main">
            <a:off x="6460260" y="5631392"/>
            <a:ext cx="1240333" cy="300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100" b="1" dirty="0">
                <a:solidFill>
                  <a:schemeClr val="accent2"/>
                </a:solidFill>
              </a:rPr>
              <a:t>Décembre</a:t>
            </a:r>
            <a:r>
              <a:rPr lang="fr-CA" sz="1100" b="1" baseline="0" dirty="0">
                <a:solidFill>
                  <a:schemeClr val="accent2"/>
                </a:solidFill>
              </a:rPr>
              <a:t> </a:t>
            </a:r>
            <a:r>
              <a:rPr lang="fr-CA" sz="1100" b="1" baseline="0" dirty="0" smtClean="0">
                <a:solidFill>
                  <a:schemeClr val="accent2"/>
                </a:solidFill>
              </a:rPr>
              <a:t>2017</a:t>
            </a:r>
            <a:endParaRPr lang="fr-CA" sz="1100" b="1" dirty="0">
              <a:solidFill>
                <a:schemeClr val="accent2"/>
              </a:solidFill>
            </a:endParaRPr>
          </a:p>
        </cdr:txBody>
      </cdr:sp>
    </cdr:grpSp>
  </cdr:relSizeAnchor>
  <cdr:relSizeAnchor xmlns:cdr="http://schemas.openxmlformats.org/drawingml/2006/chartDrawing">
    <cdr:from>
      <cdr:x>0.79145</cdr:x>
      <cdr:y>0.83979</cdr:y>
    </cdr:from>
    <cdr:to>
      <cdr:x>0.80445</cdr:x>
      <cdr:y>0.87081</cdr:y>
    </cdr:to>
    <cdr:sp macro="" textlink="">
      <cdr:nvSpPr>
        <cdr:cNvPr id="8" name="Triangle isocèle 7"/>
        <cdr:cNvSpPr/>
      </cdr:nvSpPr>
      <cdr:spPr>
        <a:xfrm xmlns:a="http://schemas.openxmlformats.org/drawingml/2006/main">
          <a:off x="6863080" y="5285740"/>
          <a:ext cx="112747" cy="195240"/>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0.05169</cdr:x>
      <cdr:y>0.5912</cdr:y>
    </cdr:from>
    <cdr:to>
      <cdr:x>0.12782</cdr:x>
      <cdr:y>0.63001</cdr:y>
    </cdr:to>
    <cdr:sp macro="" textlink="">
      <cdr:nvSpPr>
        <cdr:cNvPr id="2" name="ZoneTexte 1"/>
        <cdr:cNvSpPr txBox="1"/>
      </cdr:nvSpPr>
      <cdr:spPr>
        <a:xfrm xmlns:a="http://schemas.openxmlformats.org/drawingml/2006/main">
          <a:off x="447757" y="3720449"/>
          <a:ext cx="659423" cy="2442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CA" sz="1200" b="1"/>
            <a:t>33,6%</a:t>
          </a:r>
        </a:p>
      </cdr:txBody>
    </cdr:sp>
  </cdr:relSizeAnchor>
  <cdr:relSizeAnchor xmlns:cdr="http://schemas.openxmlformats.org/drawingml/2006/chartDrawing">
    <cdr:from>
      <cdr:x>0.15875</cdr:x>
      <cdr:y>0.86812</cdr:y>
    </cdr:from>
    <cdr:to>
      <cdr:x>0.88499</cdr:x>
      <cdr:y>0.94247</cdr:y>
    </cdr:to>
    <cdr:grpSp>
      <cdr:nvGrpSpPr>
        <cdr:cNvPr id="4" name="Groupe 8"/>
        <cdr:cNvGrpSpPr/>
      </cdr:nvGrpSpPr>
      <cdr:grpSpPr>
        <a:xfrm xmlns:a="http://schemas.openxmlformats.org/drawingml/2006/main">
          <a:off x="1306449" y="3563871"/>
          <a:ext cx="5976665" cy="305228"/>
          <a:chOff x="1376715" y="5464073"/>
          <a:chExt cx="6297544" cy="467991"/>
        </a:xfrm>
      </cdr:grpSpPr>
      <cdr:sp macro="" textlink="">
        <cdr:nvSpPr>
          <cdr:cNvPr id="6" name="ZoneTexte 2"/>
          <cdr:cNvSpPr txBox="1"/>
        </cdr:nvSpPr>
        <cdr:spPr>
          <a:xfrm xmlns:a="http://schemas.openxmlformats.org/drawingml/2006/main">
            <a:off x="1376715" y="5631393"/>
            <a:ext cx="1093673" cy="3006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100" b="1" dirty="0">
                <a:solidFill>
                  <a:schemeClr val="accent2"/>
                </a:solidFill>
              </a:rPr>
              <a:t>30 juin</a:t>
            </a:r>
            <a:r>
              <a:rPr lang="fr-CA" sz="1100" b="1" baseline="0" dirty="0">
                <a:solidFill>
                  <a:schemeClr val="accent2"/>
                </a:solidFill>
              </a:rPr>
              <a:t> 2016</a:t>
            </a:r>
            <a:endParaRPr lang="fr-CA" sz="1100" b="1" dirty="0">
              <a:solidFill>
                <a:schemeClr val="accent2"/>
              </a:solidFill>
            </a:endParaRPr>
          </a:p>
        </cdr:txBody>
      </cdr:sp>
      <cdr:sp macro="" textlink="">
        <cdr:nvSpPr>
          <cdr:cNvPr id="11" name="ZoneTexte 1"/>
          <cdr:cNvSpPr txBox="1"/>
        </cdr:nvSpPr>
        <cdr:spPr>
          <a:xfrm xmlns:a="http://schemas.openxmlformats.org/drawingml/2006/main">
            <a:off x="6433927" y="5464073"/>
            <a:ext cx="1240332" cy="3007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fr-CA" sz="1100" b="1" dirty="0">
              <a:solidFill>
                <a:schemeClr val="accent2"/>
              </a:solidFill>
            </a:endParaRPr>
          </a:p>
        </cdr:txBody>
      </cdr:sp>
    </cdr:grpSp>
  </cdr:relSizeAnchor>
  <cdr:relSizeAnchor xmlns:cdr="http://schemas.openxmlformats.org/drawingml/2006/chartDrawing">
    <cdr:from>
      <cdr:x>0.79145</cdr:x>
      <cdr:y>0.83979</cdr:y>
    </cdr:from>
    <cdr:to>
      <cdr:x>0.80445</cdr:x>
      <cdr:y>0.87081</cdr:y>
    </cdr:to>
    <cdr:sp macro="" textlink="">
      <cdr:nvSpPr>
        <cdr:cNvPr id="13" name="Triangle isocèle 7"/>
        <cdr:cNvSpPr/>
      </cdr:nvSpPr>
      <cdr:spPr>
        <a:xfrm xmlns:a="http://schemas.openxmlformats.org/drawingml/2006/main">
          <a:off x="6863080" y="5285740"/>
          <a:ext cx="112747" cy="195240"/>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0.05169</cdr:x>
      <cdr:y>0.5912</cdr:y>
    </cdr:from>
    <cdr:to>
      <cdr:x>0.12782</cdr:x>
      <cdr:y>0.64914</cdr:y>
    </cdr:to>
    <cdr:sp macro="" textlink="">
      <cdr:nvSpPr>
        <cdr:cNvPr id="14" name="ZoneTexte 1"/>
        <cdr:cNvSpPr txBox="1"/>
      </cdr:nvSpPr>
      <cdr:spPr>
        <a:xfrm xmlns:a="http://schemas.openxmlformats.org/drawingml/2006/main">
          <a:off x="425388" y="2427039"/>
          <a:ext cx="626519" cy="23785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CA" sz="1200" b="1" dirty="0"/>
            <a:t>33,6%</a:t>
          </a:r>
        </a:p>
      </cdr:txBody>
    </cdr:sp>
  </cdr:relSizeAnchor>
  <cdr:relSizeAnchor xmlns:cdr="http://schemas.openxmlformats.org/drawingml/2006/chartDrawing">
    <cdr:from>
      <cdr:x>0.22</cdr:x>
      <cdr:y>0.45619</cdr:y>
    </cdr:from>
    <cdr:to>
      <cdr:x>0.29613</cdr:x>
      <cdr:y>0.52295</cdr:y>
    </cdr:to>
    <cdr:sp macro="" textlink="">
      <cdr:nvSpPr>
        <cdr:cNvPr id="15" name="ZoneTexte 1"/>
        <cdr:cNvSpPr txBox="1"/>
      </cdr:nvSpPr>
      <cdr:spPr>
        <a:xfrm xmlns:a="http://schemas.openxmlformats.org/drawingml/2006/main">
          <a:off x="1810544" y="1872803"/>
          <a:ext cx="626519" cy="274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34,5%</a:t>
          </a:r>
        </a:p>
      </cdr:txBody>
    </cdr:sp>
  </cdr:relSizeAnchor>
  <cdr:relSizeAnchor xmlns:cdr="http://schemas.openxmlformats.org/drawingml/2006/chartDrawing">
    <cdr:from>
      <cdr:x>0.745</cdr:x>
      <cdr:y>0.10539</cdr:y>
    </cdr:from>
    <cdr:to>
      <cdr:x>0.82113</cdr:x>
      <cdr:y>0.1442</cdr:y>
    </cdr:to>
    <cdr:sp macro="" textlink="">
      <cdr:nvSpPr>
        <cdr:cNvPr id="16" name="ZoneTexte 1"/>
        <cdr:cNvSpPr txBox="1"/>
      </cdr:nvSpPr>
      <cdr:spPr>
        <a:xfrm xmlns:a="http://schemas.openxmlformats.org/drawingml/2006/main">
          <a:off x="6131024" y="432643"/>
          <a:ext cx="626520" cy="1593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40%</a:t>
          </a:r>
        </a:p>
      </cdr:txBody>
    </cdr:sp>
  </cdr:relSizeAnchor>
  <cdr:relSizeAnchor xmlns:cdr="http://schemas.openxmlformats.org/drawingml/2006/chartDrawing">
    <cdr:from>
      <cdr:x>0.21125</cdr:x>
      <cdr:y>0.84208</cdr:y>
    </cdr:from>
    <cdr:to>
      <cdr:x>0.22425</cdr:x>
      <cdr:y>0.8731</cdr:y>
    </cdr:to>
    <cdr:sp macro="" textlink="">
      <cdr:nvSpPr>
        <cdr:cNvPr id="17" name="Triangle isocèle 16"/>
        <cdr:cNvSpPr/>
      </cdr:nvSpPr>
      <cdr:spPr>
        <a:xfrm xmlns:a="http://schemas.openxmlformats.org/drawingml/2006/main">
          <a:off x="1738536" y="3456979"/>
          <a:ext cx="106985" cy="127346"/>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0.05376</cdr:x>
      <cdr:y>0.77192</cdr:y>
    </cdr:from>
    <cdr:to>
      <cdr:x>0.12989</cdr:x>
      <cdr:y>0.82986</cdr:y>
    </cdr:to>
    <cdr:sp macro="" textlink="">
      <cdr:nvSpPr>
        <cdr:cNvPr id="18" name="ZoneTexte 1"/>
        <cdr:cNvSpPr txBox="1"/>
      </cdr:nvSpPr>
      <cdr:spPr>
        <a:xfrm xmlns:a="http://schemas.openxmlformats.org/drawingml/2006/main">
          <a:off x="442392" y="3168947"/>
          <a:ext cx="626519" cy="2378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smtClean="0"/>
            <a:t>31,1%</a:t>
          </a:r>
          <a:endParaRPr lang="fr-CA" sz="1200" b="1" dirty="0"/>
        </a:p>
      </cdr:txBody>
    </cdr:sp>
  </cdr:relSizeAnchor>
  <cdr:relSizeAnchor xmlns:cdr="http://schemas.openxmlformats.org/drawingml/2006/chartDrawing">
    <cdr:from>
      <cdr:x>0.22</cdr:x>
      <cdr:y>0.6316</cdr:y>
    </cdr:from>
    <cdr:to>
      <cdr:x>0.29613</cdr:x>
      <cdr:y>0.68954</cdr:y>
    </cdr:to>
    <cdr:sp macro="" textlink="">
      <cdr:nvSpPr>
        <cdr:cNvPr id="19" name="ZoneTexte 1"/>
        <cdr:cNvSpPr txBox="1"/>
      </cdr:nvSpPr>
      <cdr:spPr>
        <a:xfrm xmlns:a="http://schemas.openxmlformats.org/drawingml/2006/main">
          <a:off x="1810544" y="2592883"/>
          <a:ext cx="626519" cy="23785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smtClean="0"/>
            <a:t>33%</a:t>
          </a:r>
          <a:endParaRPr lang="fr-CA" sz="12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0.15875</cdr:x>
      <cdr:y>0.8947</cdr:y>
    </cdr:from>
    <cdr:to>
      <cdr:x>0.89929</cdr:x>
      <cdr:y>0.94248</cdr:y>
    </cdr:to>
    <cdr:grpSp>
      <cdr:nvGrpSpPr>
        <cdr:cNvPr id="9" name="Groupe 8"/>
        <cdr:cNvGrpSpPr/>
      </cdr:nvGrpSpPr>
      <cdr:grpSpPr>
        <a:xfrm xmlns:a="http://schemas.openxmlformats.org/drawingml/2006/main">
          <a:off x="1306449" y="3672990"/>
          <a:ext cx="6094348" cy="196150"/>
          <a:chOff x="1376705" y="5631378"/>
          <a:chExt cx="6421598" cy="300733"/>
        </a:xfrm>
      </cdr:grpSpPr>
      <cdr:sp macro="" textlink="">
        <cdr:nvSpPr>
          <cdr:cNvPr id="3" name="ZoneTexte 2"/>
          <cdr:cNvSpPr txBox="1"/>
        </cdr:nvSpPr>
        <cdr:spPr>
          <a:xfrm xmlns:a="http://schemas.openxmlformats.org/drawingml/2006/main">
            <a:off x="1376705" y="5631381"/>
            <a:ext cx="1186118" cy="3006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100" b="1" dirty="0">
                <a:solidFill>
                  <a:schemeClr val="accent2"/>
                </a:solidFill>
              </a:rPr>
              <a:t>30 juin</a:t>
            </a:r>
            <a:r>
              <a:rPr lang="fr-CA" sz="1100" b="1" baseline="0" dirty="0">
                <a:solidFill>
                  <a:schemeClr val="accent2"/>
                </a:solidFill>
              </a:rPr>
              <a:t> 2016</a:t>
            </a:r>
            <a:endParaRPr lang="fr-CA" sz="1100" b="1" dirty="0">
              <a:solidFill>
                <a:schemeClr val="accent2"/>
              </a:solidFill>
            </a:endParaRPr>
          </a:p>
        </cdr:txBody>
      </cdr:sp>
      <cdr:sp macro="" textlink="">
        <cdr:nvSpPr>
          <cdr:cNvPr id="5" name="ZoneTexte 1"/>
          <cdr:cNvSpPr txBox="1"/>
        </cdr:nvSpPr>
        <cdr:spPr>
          <a:xfrm xmlns:a="http://schemas.openxmlformats.org/drawingml/2006/main">
            <a:off x="6460329" y="5631378"/>
            <a:ext cx="1337974" cy="300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100" b="1" dirty="0">
                <a:solidFill>
                  <a:schemeClr val="accent2"/>
                </a:solidFill>
              </a:rPr>
              <a:t>Décembre</a:t>
            </a:r>
            <a:r>
              <a:rPr lang="fr-CA" sz="1100" b="1" baseline="0" dirty="0">
                <a:solidFill>
                  <a:schemeClr val="accent2"/>
                </a:solidFill>
              </a:rPr>
              <a:t> 2017</a:t>
            </a:r>
            <a:endParaRPr lang="fr-CA" sz="1100" b="1" dirty="0">
              <a:solidFill>
                <a:schemeClr val="accent2"/>
              </a:solidFill>
            </a:endParaRPr>
          </a:p>
        </cdr:txBody>
      </cdr:sp>
    </cdr:grpSp>
  </cdr:relSizeAnchor>
  <cdr:relSizeAnchor xmlns:cdr="http://schemas.openxmlformats.org/drawingml/2006/chartDrawing">
    <cdr:from>
      <cdr:x>0.05376</cdr:x>
      <cdr:y>0.59652</cdr:y>
    </cdr:from>
    <cdr:to>
      <cdr:x>0.12989</cdr:x>
      <cdr:y>0.63533</cdr:y>
    </cdr:to>
    <cdr:sp macro="" textlink="">
      <cdr:nvSpPr>
        <cdr:cNvPr id="8" name="ZoneTexte 1"/>
        <cdr:cNvSpPr txBox="1"/>
      </cdr:nvSpPr>
      <cdr:spPr>
        <a:xfrm xmlns:a="http://schemas.openxmlformats.org/drawingml/2006/main">
          <a:off x="442392" y="2448867"/>
          <a:ext cx="626519"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59,9%</a:t>
          </a:r>
        </a:p>
      </cdr:txBody>
    </cdr:sp>
  </cdr:relSizeAnchor>
  <cdr:relSizeAnchor xmlns:cdr="http://schemas.openxmlformats.org/drawingml/2006/chartDrawing">
    <cdr:from>
      <cdr:x>0.22875</cdr:x>
      <cdr:y>0.57898</cdr:y>
    </cdr:from>
    <cdr:to>
      <cdr:x>0.30488</cdr:x>
      <cdr:y>0.61779</cdr:y>
    </cdr:to>
    <cdr:sp macro="" textlink="">
      <cdr:nvSpPr>
        <cdr:cNvPr id="10" name="ZoneTexte 1"/>
        <cdr:cNvSpPr txBox="1"/>
      </cdr:nvSpPr>
      <cdr:spPr>
        <a:xfrm xmlns:a="http://schemas.openxmlformats.org/drawingml/2006/main">
          <a:off x="1882552" y="2376859"/>
          <a:ext cx="626519"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61%</a:t>
          </a:r>
        </a:p>
      </cdr:txBody>
    </cdr:sp>
  </cdr:relSizeAnchor>
  <cdr:relSizeAnchor xmlns:cdr="http://schemas.openxmlformats.org/drawingml/2006/chartDrawing">
    <cdr:from>
      <cdr:x>0.75375</cdr:x>
      <cdr:y>0.12293</cdr:y>
    </cdr:from>
    <cdr:to>
      <cdr:x>0.82988</cdr:x>
      <cdr:y>0.16174</cdr:y>
    </cdr:to>
    <cdr:sp macro="" textlink="">
      <cdr:nvSpPr>
        <cdr:cNvPr id="11" name="ZoneTexte 1"/>
        <cdr:cNvSpPr txBox="1"/>
      </cdr:nvSpPr>
      <cdr:spPr>
        <a:xfrm xmlns:a="http://schemas.openxmlformats.org/drawingml/2006/main">
          <a:off x="6203032" y="504651"/>
          <a:ext cx="626519"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75%</a:t>
          </a:r>
        </a:p>
      </cdr:txBody>
    </cdr:sp>
  </cdr:relSizeAnchor>
  <cdr:relSizeAnchor xmlns:cdr="http://schemas.openxmlformats.org/drawingml/2006/chartDrawing">
    <cdr:from>
      <cdr:x>0.21125</cdr:x>
      <cdr:y>0.84208</cdr:y>
    </cdr:from>
    <cdr:to>
      <cdr:x>0.22425</cdr:x>
      <cdr:y>0.8731</cdr:y>
    </cdr:to>
    <cdr:sp macro="" textlink="">
      <cdr:nvSpPr>
        <cdr:cNvPr id="13" name="Triangle isocèle 12"/>
        <cdr:cNvSpPr/>
      </cdr:nvSpPr>
      <cdr:spPr>
        <a:xfrm xmlns:a="http://schemas.openxmlformats.org/drawingml/2006/main">
          <a:off x="1738536" y="3456979"/>
          <a:ext cx="106985" cy="127346"/>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0.78875</cdr:x>
      <cdr:y>0.84208</cdr:y>
    </cdr:from>
    <cdr:to>
      <cdr:x>0.80175</cdr:x>
      <cdr:y>0.8731</cdr:y>
    </cdr:to>
    <cdr:sp macro="" textlink="">
      <cdr:nvSpPr>
        <cdr:cNvPr id="14" name="Triangle isocèle 13"/>
        <cdr:cNvSpPr/>
      </cdr:nvSpPr>
      <cdr:spPr>
        <a:xfrm xmlns:a="http://schemas.openxmlformats.org/drawingml/2006/main">
          <a:off x="6491064" y="3456979"/>
          <a:ext cx="106985" cy="127346"/>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userShapes>
</file>

<file path=ppt/drawings/drawing3.xml><?xml version="1.0" encoding="utf-8"?>
<c:userShapes xmlns:c="http://schemas.openxmlformats.org/drawingml/2006/chart">
  <cdr:relSizeAnchor xmlns:cdr="http://schemas.openxmlformats.org/drawingml/2006/chartDrawing">
    <cdr:from>
      <cdr:x>0.1675</cdr:x>
      <cdr:y>0.91224</cdr:y>
    </cdr:from>
    <cdr:to>
      <cdr:x>0.86794</cdr:x>
      <cdr:y>0.96002</cdr:y>
    </cdr:to>
    <cdr:grpSp>
      <cdr:nvGrpSpPr>
        <cdr:cNvPr id="8" name="Groupe 7"/>
        <cdr:cNvGrpSpPr/>
      </cdr:nvGrpSpPr>
      <cdr:grpSpPr>
        <a:xfrm xmlns:a="http://schemas.openxmlformats.org/drawingml/2006/main">
          <a:off x="1378458" y="3744996"/>
          <a:ext cx="5764341" cy="196150"/>
          <a:chOff x="1452543" y="5741760"/>
          <a:chExt cx="6073865" cy="300734"/>
        </a:xfrm>
      </cdr:grpSpPr>
      <cdr:sp macro="" textlink="">
        <cdr:nvSpPr>
          <cdr:cNvPr id="3" name="ZoneTexte 2"/>
          <cdr:cNvSpPr txBox="1"/>
        </cdr:nvSpPr>
        <cdr:spPr>
          <a:xfrm xmlns:a="http://schemas.openxmlformats.org/drawingml/2006/main">
            <a:off x="1452543" y="5741762"/>
            <a:ext cx="1095686" cy="30066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100" b="1" dirty="0">
                <a:solidFill>
                  <a:schemeClr val="accent2"/>
                </a:solidFill>
              </a:rPr>
              <a:t>30 juin</a:t>
            </a:r>
            <a:r>
              <a:rPr lang="fr-CA" sz="1100" b="1" baseline="0" dirty="0">
                <a:solidFill>
                  <a:schemeClr val="accent2"/>
                </a:solidFill>
              </a:rPr>
              <a:t> 2016</a:t>
            </a:r>
            <a:endParaRPr lang="fr-CA" sz="1100" b="1" dirty="0">
              <a:solidFill>
                <a:schemeClr val="accent2"/>
              </a:solidFill>
            </a:endParaRPr>
          </a:p>
        </cdr:txBody>
      </cdr:sp>
      <cdr:sp macro="" textlink="">
        <cdr:nvSpPr>
          <cdr:cNvPr id="5" name="ZoneTexte 1"/>
          <cdr:cNvSpPr txBox="1"/>
        </cdr:nvSpPr>
        <cdr:spPr>
          <a:xfrm xmlns:a="http://schemas.openxmlformats.org/drawingml/2006/main">
            <a:off x="6232652" y="5741760"/>
            <a:ext cx="1293756" cy="3007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100" b="1" dirty="0">
                <a:solidFill>
                  <a:schemeClr val="accent2"/>
                </a:solidFill>
              </a:rPr>
              <a:t>Décembre</a:t>
            </a:r>
            <a:r>
              <a:rPr lang="fr-CA" sz="1100" b="1" baseline="0" dirty="0">
                <a:solidFill>
                  <a:schemeClr val="accent2"/>
                </a:solidFill>
              </a:rPr>
              <a:t> 2017</a:t>
            </a:r>
            <a:endParaRPr lang="fr-CA" sz="1100" b="1" dirty="0">
              <a:solidFill>
                <a:schemeClr val="accent2"/>
              </a:solidFill>
            </a:endParaRPr>
          </a:p>
        </cdr:txBody>
      </cdr:sp>
    </cdr:grpSp>
  </cdr:relSizeAnchor>
  <cdr:relSizeAnchor xmlns:cdr="http://schemas.openxmlformats.org/drawingml/2006/chartDrawing">
    <cdr:from>
      <cdr:x>0.04722</cdr:x>
      <cdr:y>0.47379</cdr:y>
    </cdr:from>
    <cdr:to>
      <cdr:x>0.12335</cdr:x>
      <cdr:y>0.5126</cdr:y>
    </cdr:to>
    <cdr:sp macro="" textlink="">
      <cdr:nvSpPr>
        <cdr:cNvPr id="9" name="ZoneTexte 1"/>
        <cdr:cNvSpPr txBox="1"/>
      </cdr:nvSpPr>
      <cdr:spPr>
        <a:xfrm xmlns:a="http://schemas.openxmlformats.org/drawingml/2006/main">
          <a:off x="409005" y="2981569"/>
          <a:ext cx="659442" cy="2442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a:t>59,5%</a:t>
          </a:r>
        </a:p>
      </cdr:txBody>
    </cdr:sp>
  </cdr:relSizeAnchor>
  <cdr:relSizeAnchor xmlns:cdr="http://schemas.openxmlformats.org/drawingml/2006/chartDrawing">
    <cdr:from>
      <cdr:x>0.185</cdr:x>
      <cdr:y>0.26325</cdr:y>
    </cdr:from>
    <cdr:to>
      <cdr:x>0.26113</cdr:x>
      <cdr:y>0.30206</cdr:y>
    </cdr:to>
    <cdr:sp macro="" textlink="">
      <cdr:nvSpPr>
        <cdr:cNvPr id="10" name="ZoneTexte 1"/>
        <cdr:cNvSpPr txBox="1"/>
      </cdr:nvSpPr>
      <cdr:spPr>
        <a:xfrm xmlns:a="http://schemas.openxmlformats.org/drawingml/2006/main">
          <a:off x="1522512" y="1080715"/>
          <a:ext cx="626519"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61,6%</a:t>
          </a:r>
        </a:p>
      </cdr:txBody>
    </cdr:sp>
  </cdr:relSizeAnchor>
  <cdr:relSizeAnchor xmlns:cdr="http://schemas.openxmlformats.org/drawingml/2006/chartDrawing">
    <cdr:from>
      <cdr:x>0.71875</cdr:x>
      <cdr:y>0.01769</cdr:y>
    </cdr:from>
    <cdr:to>
      <cdr:x>0.79488</cdr:x>
      <cdr:y>0.0565</cdr:y>
    </cdr:to>
    <cdr:sp macro="" textlink="">
      <cdr:nvSpPr>
        <cdr:cNvPr id="11" name="ZoneTexte 1"/>
        <cdr:cNvSpPr txBox="1"/>
      </cdr:nvSpPr>
      <cdr:spPr>
        <a:xfrm xmlns:a="http://schemas.openxmlformats.org/drawingml/2006/main">
          <a:off x="5915000" y="72603"/>
          <a:ext cx="626519"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65%</a:t>
          </a:r>
        </a:p>
      </cdr:txBody>
    </cdr:sp>
  </cdr:relSizeAnchor>
  <cdr:relSizeAnchor xmlns:cdr="http://schemas.openxmlformats.org/drawingml/2006/chartDrawing">
    <cdr:from>
      <cdr:x>0.21743</cdr:x>
      <cdr:y>0.85446</cdr:y>
    </cdr:from>
    <cdr:to>
      <cdr:x>0.23043</cdr:x>
      <cdr:y>0.88548</cdr:y>
    </cdr:to>
    <cdr:sp macro="" textlink="">
      <cdr:nvSpPr>
        <cdr:cNvPr id="12" name="Triangle isocèle 11"/>
        <cdr:cNvSpPr/>
      </cdr:nvSpPr>
      <cdr:spPr>
        <a:xfrm xmlns:a="http://schemas.openxmlformats.org/drawingml/2006/main">
          <a:off x="1789336" y="3507779"/>
          <a:ext cx="106985" cy="127346"/>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0.7625</cdr:x>
      <cdr:y>0.85962</cdr:y>
    </cdr:from>
    <cdr:to>
      <cdr:x>0.7755</cdr:x>
      <cdr:y>0.89064</cdr:y>
    </cdr:to>
    <cdr:sp macro="" textlink="">
      <cdr:nvSpPr>
        <cdr:cNvPr id="13" name="Triangle isocèle 12"/>
        <cdr:cNvSpPr/>
      </cdr:nvSpPr>
      <cdr:spPr>
        <a:xfrm xmlns:a="http://schemas.openxmlformats.org/drawingml/2006/main">
          <a:off x="6275040" y="3528987"/>
          <a:ext cx="106985" cy="127346"/>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userShapes>
</file>

<file path=ppt/drawings/drawing4.xml><?xml version="1.0" encoding="utf-8"?>
<c:userShapes xmlns:c="http://schemas.openxmlformats.org/drawingml/2006/chart">
  <cdr:relSizeAnchor xmlns:cdr="http://schemas.openxmlformats.org/drawingml/2006/chartDrawing">
    <cdr:from>
      <cdr:x>0.19373</cdr:x>
      <cdr:y>0.94911</cdr:y>
    </cdr:from>
    <cdr:to>
      <cdr:x>0.96205</cdr:x>
      <cdr:y>0.99698</cdr:y>
    </cdr:to>
    <cdr:grpSp>
      <cdr:nvGrpSpPr>
        <cdr:cNvPr id="8" name="Groupe 7"/>
        <cdr:cNvGrpSpPr/>
      </cdr:nvGrpSpPr>
      <cdr:grpSpPr>
        <a:xfrm xmlns:a="http://schemas.openxmlformats.org/drawingml/2006/main">
          <a:off x="1594320" y="3896358"/>
          <a:ext cx="6322967" cy="196519"/>
          <a:chOff x="1679931" y="5973814"/>
          <a:chExt cx="6662607" cy="301307"/>
        </a:xfrm>
      </cdr:grpSpPr>
      <cdr:sp macro="" textlink="">
        <cdr:nvSpPr>
          <cdr:cNvPr id="3" name="ZoneTexte 2"/>
          <cdr:cNvSpPr txBox="1"/>
        </cdr:nvSpPr>
        <cdr:spPr>
          <a:xfrm xmlns:a="http://schemas.openxmlformats.org/drawingml/2006/main">
            <a:off x="1679931" y="5973884"/>
            <a:ext cx="988598" cy="3012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CA" sz="1100" b="1" dirty="0">
                <a:solidFill>
                  <a:schemeClr val="accent2"/>
                </a:solidFill>
              </a:rPr>
              <a:t>30 juin</a:t>
            </a:r>
            <a:r>
              <a:rPr lang="fr-CA" sz="1100" b="1" baseline="0" dirty="0">
                <a:solidFill>
                  <a:schemeClr val="accent2"/>
                </a:solidFill>
              </a:rPr>
              <a:t> 2016</a:t>
            </a:r>
            <a:endParaRPr lang="fr-CA" sz="1100" b="1" dirty="0">
              <a:solidFill>
                <a:schemeClr val="accent2"/>
              </a:solidFill>
            </a:endParaRPr>
          </a:p>
        </cdr:txBody>
      </cdr:sp>
      <cdr:grpSp>
        <cdr:nvGrpSpPr>
          <cdr:cNvPr id="5" name="Groupe 4"/>
          <cdr:cNvGrpSpPr/>
        </cdr:nvGrpSpPr>
        <cdr:grpSpPr>
          <a:xfrm xmlns:a="http://schemas.openxmlformats.org/drawingml/2006/main">
            <a:off x="7142985" y="5973814"/>
            <a:ext cx="1199553" cy="301300"/>
            <a:chOff x="7142985" y="5973814"/>
            <a:chExt cx="1199553" cy="301300"/>
          </a:xfrm>
        </cdr:grpSpPr>
        <cdr:sp macro="" textlink="">
          <cdr:nvSpPr>
            <cdr:cNvPr id="7" name="ZoneTexte 1"/>
            <cdr:cNvSpPr txBox="1"/>
          </cdr:nvSpPr>
          <cdr:spPr>
            <a:xfrm xmlns:a="http://schemas.openxmlformats.org/drawingml/2006/main">
              <a:off x="7142985" y="5973814"/>
              <a:ext cx="1199553" cy="30130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100" b="1" dirty="0">
                  <a:solidFill>
                    <a:schemeClr val="accent2"/>
                  </a:solidFill>
                </a:rPr>
                <a:t>Décembre</a:t>
              </a:r>
              <a:r>
                <a:rPr lang="fr-CA" sz="1100" b="1" baseline="0" dirty="0">
                  <a:solidFill>
                    <a:schemeClr val="accent2"/>
                  </a:solidFill>
                </a:rPr>
                <a:t> 2017</a:t>
              </a:r>
              <a:endParaRPr lang="fr-CA" sz="1100" b="1" dirty="0">
                <a:solidFill>
                  <a:schemeClr val="accent2"/>
                </a:solidFill>
              </a:endParaRPr>
            </a:p>
          </cdr:txBody>
        </cdr:sp>
      </cdr:grpSp>
    </cdr:grpSp>
  </cdr:relSizeAnchor>
  <cdr:relSizeAnchor xmlns:cdr="http://schemas.openxmlformats.org/drawingml/2006/chartDrawing">
    <cdr:from>
      <cdr:x>0.05944</cdr:x>
      <cdr:y>0.80885</cdr:y>
    </cdr:from>
    <cdr:to>
      <cdr:x>0.13557</cdr:x>
      <cdr:y>0.84766</cdr:y>
    </cdr:to>
    <cdr:sp macro="" textlink="">
      <cdr:nvSpPr>
        <cdr:cNvPr id="9" name="ZoneTexte 1"/>
        <cdr:cNvSpPr txBox="1"/>
      </cdr:nvSpPr>
      <cdr:spPr>
        <a:xfrm xmlns:a="http://schemas.openxmlformats.org/drawingml/2006/main">
          <a:off x="514838" y="5090095"/>
          <a:ext cx="659442" cy="2442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a:t>10,9%</a:t>
          </a:r>
        </a:p>
      </cdr:txBody>
    </cdr:sp>
  </cdr:relSizeAnchor>
  <cdr:relSizeAnchor xmlns:cdr="http://schemas.openxmlformats.org/drawingml/2006/chartDrawing">
    <cdr:from>
      <cdr:x>0.25498</cdr:x>
      <cdr:y>0.40343</cdr:y>
    </cdr:from>
    <cdr:to>
      <cdr:x>0.33111</cdr:x>
      <cdr:y>0.44224</cdr:y>
    </cdr:to>
    <cdr:sp macro="" textlink="">
      <cdr:nvSpPr>
        <cdr:cNvPr id="10" name="ZoneTexte 1"/>
        <cdr:cNvSpPr txBox="1"/>
      </cdr:nvSpPr>
      <cdr:spPr>
        <a:xfrm xmlns:a="http://schemas.openxmlformats.org/drawingml/2006/main">
          <a:off x="2098398" y="1656184"/>
          <a:ext cx="626520"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47,9%</a:t>
          </a:r>
        </a:p>
      </cdr:txBody>
    </cdr:sp>
  </cdr:relSizeAnchor>
  <cdr:relSizeAnchor xmlns:cdr="http://schemas.openxmlformats.org/drawingml/2006/chartDrawing">
    <cdr:from>
      <cdr:x>0.83247</cdr:x>
      <cdr:y>0.01754</cdr:y>
    </cdr:from>
    <cdr:to>
      <cdr:x>0.9086</cdr:x>
      <cdr:y>0.05635</cdr:y>
    </cdr:to>
    <cdr:sp macro="" textlink="">
      <cdr:nvSpPr>
        <cdr:cNvPr id="11" name="ZoneTexte 1"/>
        <cdr:cNvSpPr txBox="1"/>
      </cdr:nvSpPr>
      <cdr:spPr>
        <a:xfrm xmlns:a="http://schemas.openxmlformats.org/drawingml/2006/main">
          <a:off x="6850926" y="72008"/>
          <a:ext cx="626520"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95%</a:t>
          </a:r>
        </a:p>
      </cdr:txBody>
    </cdr:sp>
  </cdr:relSizeAnchor>
  <cdr:relSizeAnchor xmlns:cdr="http://schemas.openxmlformats.org/drawingml/2006/chartDrawing">
    <cdr:from>
      <cdr:x>0.23748</cdr:x>
      <cdr:y>0.89456</cdr:y>
    </cdr:from>
    <cdr:to>
      <cdr:x>0.25048</cdr:x>
      <cdr:y>0.92558</cdr:y>
    </cdr:to>
    <cdr:sp macro="" textlink="">
      <cdr:nvSpPr>
        <cdr:cNvPr id="12" name="Triangle isocèle 11"/>
        <cdr:cNvSpPr/>
      </cdr:nvSpPr>
      <cdr:spPr>
        <a:xfrm xmlns:a="http://schemas.openxmlformats.org/drawingml/2006/main">
          <a:off x="1954382" y="3672408"/>
          <a:ext cx="106985" cy="127346"/>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0.87622</cdr:x>
      <cdr:y>0.89456</cdr:y>
    </cdr:from>
    <cdr:to>
      <cdr:x>0.88922</cdr:x>
      <cdr:y>0.92558</cdr:y>
    </cdr:to>
    <cdr:sp macro="" textlink="">
      <cdr:nvSpPr>
        <cdr:cNvPr id="13" name="Triangle isocèle 12"/>
        <cdr:cNvSpPr/>
      </cdr:nvSpPr>
      <cdr:spPr>
        <a:xfrm xmlns:a="http://schemas.openxmlformats.org/drawingml/2006/main">
          <a:off x="7210966" y="3672408"/>
          <a:ext cx="106985" cy="127346"/>
        </a:xfrm>
        <a:prstGeom xmlns:a="http://schemas.openxmlformats.org/drawingml/2006/main" prst="triangle">
          <a:avLst/>
        </a:prstGeom>
        <a:solidFill xmlns:a="http://schemas.openxmlformats.org/drawingml/2006/main">
          <a:schemeClr val="accent2"/>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userShapes>
</file>

<file path=ppt/drawings/drawing5.xml><?xml version="1.0" encoding="utf-8"?>
<c:userShapes xmlns:c="http://schemas.openxmlformats.org/drawingml/2006/chart">
  <cdr:relSizeAnchor xmlns:cdr="http://schemas.openxmlformats.org/drawingml/2006/chartDrawing">
    <cdr:from>
      <cdr:x>0.07126</cdr:x>
      <cdr:y>0.10539</cdr:y>
    </cdr:from>
    <cdr:to>
      <cdr:x>0.14739</cdr:x>
      <cdr:y>0.1442</cdr:y>
    </cdr:to>
    <cdr:sp macro="" textlink="">
      <cdr:nvSpPr>
        <cdr:cNvPr id="2" name="ZoneTexte 1"/>
        <cdr:cNvSpPr txBox="1"/>
      </cdr:nvSpPr>
      <cdr:spPr>
        <a:xfrm xmlns:a="http://schemas.openxmlformats.org/drawingml/2006/main">
          <a:off x="586408" y="432643"/>
          <a:ext cx="626520"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7 009</a:t>
          </a:r>
        </a:p>
      </cdr:txBody>
    </cdr:sp>
  </cdr:relSizeAnchor>
  <cdr:relSizeAnchor xmlns:cdr="http://schemas.openxmlformats.org/drawingml/2006/chartDrawing">
    <cdr:from>
      <cdr:x>0.80625</cdr:x>
      <cdr:y>0.7193</cdr:y>
    </cdr:from>
    <cdr:to>
      <cdr:x>0.88238</cdr:x>
      <cdr:y>0.75811</cdr:y>
    </cdr:to>
    <cdr:sp macro="" textlink="">
      <cdr:nvSpPr>
        <cdr:cNvPr id="3" name="ZoneTexte 1"/>
        <cdr:cNvSpPr txBox="1"/>
      </cdr:nvSpPr>
      <cdr:spPr>
        <a:xfrm xmlns:a="http://schemas.openxmlformats.org/drawingml/2006/main">
          <a:off x="6635080" y="2952923"/>
          <a:ext cx="626519" cy="1593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4 995</a:t>
          </a:r>
        </a:p>
      </cdr:txBody>
    </cdr:sp>
  </cdr:relSizeAnchor>
</c:userShapes>
</file>

<file path=ppt/drawings/drawing6.xml><?xml version="1.0" encoding="utf-8"?>
<c:userShapes xmlns:c="http://schemas.openxmlformats.org/drawingml/2006/chart">
  <cdr:relSizeAnchor xmlns:cdr="http://schemas.openxmlformats.org/drawingml/2006/chartDrawing">
    <cdr:from>
      <cdr:x>0.05376</cdr:x>
      <cdr:y>0.08785</cdr:y>
    </cdr:from>
    <cdr:to>
      <cdr:x>0.12989</cdr:x>
      <cdr:y>0.12666</cdr:y>
    </cdr:to>
    <cdr:sp macro="" textlink="">
      <cdr:nvSpPr>
        <cdr:cNvPr id="2" name="ZoneTexte 1"/>
        <cdr:cNvSpPr txBox="1"/>
      </cdr:nvSpPr>
      <cdr:spPr>
        <a:xfrm xmlns:a="http://schemas.openxmlformats.org/drawingml/2006/main">
          <a:off x="442392" y="360635"/>
          <a:ext cx="626520" cy="159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708</a:t>
          </a:r>
        </a:p>
      </cdr:txBody>
    </cdr:sp>
  </cdr:relSizeAnchor>
  <cdr:relSizeAnchor xmlns:cdr="http://schemas.openxmlformats.org/drawingml/2006/chartDrawing">
    <cdr:from>
      <cdr:x>0.78875</cdr:x>
      <cdr:y>0.73684</cdr:y>
    </cdr:from>
    <cdr:to>
      <cdr:x>0.86488</cdr:x>
      <cdr:y>0.77565</cdr:y>
    </cdr:to>
    <cdr:sp macro="" textlink="">
      <cdr:nvSpPr>
        <cdr:cNvPr id="3" name="ZoneTexte 1"/>
        <cdr:cNvSpPr txBox="1"/>
      </cdr:nvSpPr>
      <cdr:spPr>
        <a:xfrm xmlns:a="http://schemas.openxmlformats.org/drawingml/2006/main">
          <a:off x="6491064" y="3024931"/>
          <a:ext cx="626520" cy="1593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CA" sz="1200" b="1" dirty="0"/>
            <a:t>498</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F4035D1A-0EF8-4779-B9DD-6EFD5096B4C6}" type="datetimeFigureOut">
              <a:rPr lang="fr-CA" smtClean="0"/>
              <a:t>2016-08-12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20922881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F4035D1A-0EF8-4779-B9DD-6EFD5096B4C6}" type="datetimeFigureOut">
              <a:rPr lang="fr-CA" smtClean="0"/>
              <a:t>2016-08-12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301126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F4035D1A-0EF8-4779-B9DD-6EFD5096B4C6}" type="datetimeFigureOut">
              <a:rPr lang="fr-CA" smtClean="0"/>
              <a:t>2016-08-12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334808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F4035D1A-0EF8-4779-B9DD-6EFD5096B4C6}" type="datetimeFigureOut">
              <a:rPr lang="fr-CA" smtClean="0"/>
              <a:t>2016-08-12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2892073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4035D1A-0EF8-4779-B9DD-6EFD5096B4C6}" type="datetimeFigureOut">
              <a:rPr lang="fr-CA" smtClean="0"/>
              <a:t>2016-08-12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161041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F4035D1A-0EF8-4779-B9DD-6EFD5096B4C6}" type="datetimeFigureOut">
              <a:rPr lang="fr-CA" smtClean="0"/>
              <a:t>2016-08-12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2842618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F4035D1A-0EF8-4779-B9DD-6EFD5096B4C6}" type="datetimeFigureOut">
              <a:rPr lang="fr-CA" smtClean="0"/>
              <a:t>2016-08-12</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1105252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F4035D1A-0EF8-4779-B9DD-6EFD5096B4C6}" type="datetimeFigureOut">
              <a:rPr lang="fr-CA" smtClean="0"/>
              <a:t>2016-08-12</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80784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4035D1A-0EF8-4779-B9DD-6EFD5096B4C6}" type="datetimeFigureOut">
              <a:rPr lang="fr-CA" smtClean="0"/>
              <a:t>2016-08-12</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56951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035D1A-0EF8-4779-B9DD-6EFD5096B4C6}" type="datetimeFigureOut">
              <a:rPr lang="fr-CA" smtClean="0"/>
              <a:t>2016-08-12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417379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035D1A-0EF8-4779-B9DD-6EFD5096B4C6}" type="datetimeFigureOut">
              <a:rPr lang="fr-CA" smtClean="0"/>
              <a:t>2016-08-12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AEECA8BF-1D2F-4883-803A-292BF5D93BED}" type="slidenum">
              <a:rPr lang="fr-CA" smtClean="0"/>
              <a:t>‹N°›</a:t>
            </a:fld>
            <a:endParaRPr lang="fr-CA"/>
          </a:p>
        </p:txBody>
      </p:sp>
    </p:spTree>
    <p:extLst>
      <p:ext uri="{BB962C8B-B14F-4D97-AF65-F5344CB8AC3E}">
        <p14:creationId xmlns:p14="http://schemas.microsoft.com/office/powerpoint/2010/main" val="1091687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404664"/>
            <a:ext cx="82296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700808"/>
            <a:ext cx="8229600" cy="4104456"/>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e la date 3"/>
          <p:cNvSpPr>
            <a:spLocks noGrp="1"/>
          </p:cNvSpPr>
          <p:nvPr>
            <p:ph type="dt" sz="half" idx="2"/>
          </p:nvPr>
        </p:nvSpPr>
        <p:spPr>
          <a:xfrm>
            <a:off x="457200" y="11663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035D1A-0EF8-4779-B9DD-6EFD5096B4C6}" type="datetimeFigureOut">
              <a:rPr lang="fr-CA" smtClean="0"/>
              <a:t>2016-08-12</a:t>
            </a:fld>
            <a:endParaRPr lang="fr-CA"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11663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CA8BF-1D2F-4883-803A-292BF5D93BED}" type="slidenum">
              <a:rPr lang="fr-CA" smtClean="0"/>
              <a:t>‹N°›</a:t>
            </a:fld>
            <a:endParaRPr lang="fr-CA"/>
          </a:p>
        </p:txBody>
      </p:sp>
    </p:spTree>
    <p:extLst>
      <p:ext uri="{BB962C8B-B14F-4D97-AF65-F5344CB8AC3E}">
        <p14:creationId xmlns:p14="http://schemas.microsoft.com/office/powerpoint/2010/main" val="2525832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132856"/>
            <a:ext cx="7772400" cy="1470025"/>
          </a:xfrm>
        </p:spPr>
        <p:txBody>
          <a:bodyPr/>
          <a:lstStyle/>
          <a:p>
            <a:r>
              <a:rPr lang="fr-CA" b="1" dirty="0" smtClean="0"/>
              <a:t>Conférence de presse</a:t>
            </a:r>
            <a:endParaRPr lang="fr-CA" b="1" dirty="0"/>
          </a:p>
        </p:txBody>
      </p:sp>
      <p:sp>
        <p:nvSpPr>
          <p:cNvPr id="3" name="Sous-titre 2"/>
          <p:cNvSpPr>
            <a:spLocks noGrp="1"/>
          </p:cNvSpPr>
          <p:nvPr>
            <p:ph type="subTitle" idx="1"/>
          </p:nvPr>
        </p:nvSpPr>
        <p:spPr/>
        <p:txBody>
          <a:bodyPr/>
          <a:lstStyle/>
          <a:p>
            <a:r>
              <a:rPr lang="fr-CA" dirty="0" smtClean="0">
                <a:solidFill>
                  <a:schemeClr val="tx1"/>
                </a:solidFill>
              </a:rPr>
              <a:t>Août 2016</a:t>
            </a:r>
            <a:endParaRPr lang="fr-CA" dirty="0">
              <a:solidFill>
                <a:schemeClr val="tx1"/>
              </a:solidFill>
            </a:endParaRPr>
          </a:p>
        </p:txBody>
      </p:sp>
    </p:spTree>
    <p:extLst>
      <p:ext uri="{BB962C8B-B14F-4D97-AF65-F5344CB8AC3E}">
        <p14:creationId xmlns:p14="http://schemas.microsoft.com/office/powerpoint/2010/main" val="3323044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noAutofit/>
          </a:bodyPr>
          <a:lstStyle/>
          <a:p>
            <a:r>
              <a:rPr lang="fr-CA" sz="2800" b="1" dirty="0" smtClean="0"/>
              <a:t>Nombre de patients en attente d’une chirurgie depuis plus d’un an</a:t>
            </a:r>
            <a:endParaRPr lang="fr-CA" sz="2800" b="1"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4183527699"/>
              </p:ext>
            </p:extLst>
          </p:nvPr>
        </p:nvGraphicFramePr>
        <p:xfrm>
          <a:off x="457200" y="1700213"/>
          <a:ext cx="8229600" cy="4105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0042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noAutofit/>
          </a:bodyPr>
          <a:lstStyle/>
          <a:p>
            <a:r>
              <a:rPr lang="fr-CA" sz="2800" b="1" dirty="0" smtClean="0"/>
              <a:t>Nombre de chirurgiens ayant des demandes en attente d’une chirurgie depuis plus d’un an</a:t>
            </a:r>
            <a:endParaRPr lang="fr-CA" sz="2800" b="1"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553069275"/>
              </p:ext>
            </p:extLst>
          </p:nvPr>
        </p:nvGraphicFramePr>
        <p:xfrm>
          <a:off x="457200" y="1700213"/>
          <a:ext cx="8229600" cy="4105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0042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685800" y="2747963"/>
            <a:ext cx="7772400" cy="1362075"/>
          </a:xfrm>
        </p:spPr>
        <p:txBody>
          <a:bodyPr>
            <a:noAutofit/>
          </a:bodyPr>
          <a:lstStyle/>
          <a:p>
            <a:r>
              <a:rPr lang="fr-CA" sz="4800" b="1" dirty="0"/>
              <a:t>A</a:t>
            </a:r>
            <a:r>
              <a:rPr lang="fr-CA" sz="4800" b="1" dirty="0" smtClean="0"/>
              <a:t>mélioration de l’accès aux consultations spécialisées</a:t>
            </a:r>
            <a:endParaRPr lang="fr-CA" sz="4800" b="1" dirty="0"/>
          </a:p>
        </p:txBody>
      </p:sp>
    </p:spTree>
    <p:extLst>
      <p:ext uri="{BB962C8B-B14F-4D97-AF65-F5344CB8AC3E}">
        <p14:creationId xmlns:p14="http://schemas.microsoft.com/office/powerpoint/2010/main" val="4163085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b="1" dirty="0"/>
              <a:t>Amélioration de l’accès </a:t>
            </a:r>
            <a:r>
              <a:rPr lang="fr-CA" b="1" dirty="0" smtClean="0"/>
              <a:t>aux consultations </a:t>
            </a:r>
            <a:r>
              <a:rPr lang="fr-CA" b="1" dirty="0"/>
              <a:t>spécialisées</a:t>
            </a:r>
          </a:p>
        </p:txBody>
      </p:sp>
      <p:sp>
        <p:nvSpPr>
          <p:cNvPr id="3" name="Espace réservé du contenu 2"/>
          <p:cNvSpPr>
            <a:spLocks noGrp="1"/>
          </p:cNvSpPr>
          <p:nvPr>
            <p:ph idx="1"/>
          </p:nvPr>
        </p:nvSpPr>
        <p:spPr>
          <a:xfrm>
            <a:off x="457200" y="1700808"/>
            <a:ext cx="8229600" cy="4104456"/>
          </a:xfrm>
        </p:spPr>
        <p:txBody>
          <a:bodyPr/>
          <a:lstStyle/>
          <a:p>
            <a:pPr marL="0" indent="0" algn="just">
              <a:buNone/>
            </a:pPr>
            <a:r>
              <a:rPr lang="fr-CA" dirty="0"/>
              <a:t>Cette amélioration se réalisera par la mise en place de l’accès priorisé aux consultations </a:t>
            </a:r>
            <a:r>
              <a:rPr lang="fr-CA" dirty="0" smtClean="0"/>
              <a:t>spécialisées (</a:t>
            </a:r>
            <a:r>
              <a:rPr lang="fr-CA" dirty="0"/>
              <a:t>APSS) et des centres de répartition des demandes de services (CRDS).</a:t>
            </a:r>
          </a:p>
          <a:p>
            <a:pPr marL="0" indent="0">
              <a:buNone/>
            </a:pPr>
            <a:endParaRPr lang="fr-CA" dirty="0"/>
          </a:p>
          <a:p>
            <a:pPr marL="0" indent="0" algn="just">
              <a:buNone/>
            </a:pPr>
            <a:r>
              <a:rPr lang="fr-CA" dirty="0"/>
              <a:t>Ce système étant nouveau, la première cible mesurée est prévue au 31 décembre 2016.</a:t>
            </a:r>
          </a:p>
          <a:p>
            <a:endParaRPr lang="fr-CA" dirty="0"/>
          </a:p>
        </p:txBody>
      </p:sp>
    </p:spTree>
    <p:extLst>
      <p:ext uri="{BB962C8B-B14F-4D97-AF65-F5344CB8AC3E}">
        <p14:creationId xmlns:p14="http://schemas.microsoft.com/office/powerpoint/2010/main" val="1798096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8229600" cy="1143000"/>
          </a:xfrm>
        </p:spPr>
        <p:txBody>
          <a:bodyPr/>
          <a:lstStyle/>
          <a:p>
            <a:r>
              <a:rPr lang="fr-CA" b="1" dirty="0"/>
              <a:t>Les cibles de l’entente MSSS-FMSQ</a:t>
            </a:r>
          </a:p>
        </p:txBody>
      </p:sp>
      <p:sp>
        <p:nvSpPr>
          <p:cNvPr id="3" name="Espace réservé du contenu 2"/>
          <p:cNvSpPr>
            <a:spLocks noGrp="1"/>
          </p:cNvSpPr>
          <p:nvPr>
            <p:ph idx="1"/>
          </p:nvPr>
        </p:nvSpPr>
        <p:spPr/>
        <p:txBody>
          <a:bodyPr>
            <a:normAutofit fontScale="85000" lnSpcReduction="10000"/>
          </a:bodyPr>
          <a:lstStyle/>
          <a:p>
            <a:pPr marL="0" indent="0">
              <a:buNone/>
            </a:pPr>
            <a:r>
              <a:rPr lang="fr-CA" dirty="0"/>
              <a:t>Quatre </a:t>
            </a:r>
            <a:r>
              <a:rPr lang="fr-CA" dirty="0" smtClean="0"/>
              <a:t>domaines</a:t>
            </a:r>
            <a:endParaRPr lang="fr-CA" dirty="0"/>
          </a:p>
          <a:p>
            <a:r>
              <a:rPr lang="fr-CA" dirty="0" smtClean="0"/>
              <a:t>Diminution </a:t>
            </a:r>
            <a:r>
              <a:rPr lang="fr-CA" dirty="0"/>
              <a:t>des délais associés aux consultations demandées aux services d’urgence d’un établissement</a:t>
            </a:r>
          </a:p>
          <a:p>
            <a:r>
              <a:rPr lang="fr-CA" dirty="0" smtClean="0"/>
              <a:t>Augmentation </a:t>
            </a:r>
            <a:r>
              <a:rPr lang="fr-CA" dirty="0"/>
              <a:t>du taux de prise en charge des patients hospitalisés par des médecins spécialistes à titre de médecins traitants</a:t>
            </a:r>
          </a:p>
          <a:p>
            <a:r>
              <a:rPr lang="fr-CA" dirty="0"/>
              <a:t>Priorisation des interventions chirurgicales de patients en attente depuis plus d’un </a:t>
            </a:r>
            <a:r>
              <a:rPr lang="fr-CA" dirty="0" smtClean="0"/>
              <a:t>an</a:t>
            </a:r>
          </a:p>
          <a:p>
            <a:r>
              <a:rPr lang="fr-CA" dirty="0"/>
              <a:t>Amélioration de l’accès aux consultations spécialisées</a:t>
            </a:r>
          </a:p>
          <a:p>
            <a:pPr marL="0" indent="0">
              <a:buNone/>
            </a:pPr>
            <a:endParaRPr lang="fr-FR" dirty="0"/>
          </a:p>
          <a:p>
            <a:endParaRPr lang="fr-CA" dirty="0"/>
          </a:p>
        </p:txBody>
      </p:sp>
    </p:spTree>
    <p:extLst>
      <p:ext uri="{BB962C8B-B14F-4D97-AF65-F5344CB8AC3E}">
        <p14:creationId xmlns:p14="http://schemas.microsoft.com/office/powerpoint/2010/main" val="2945934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685800" y="2747963"/>
            <a:ext cx="7772400" cy="1362075"/>
          </a:xfrm>
        </p:spPr>
        <p:txBody>
          <a:bodyPr>
            <a:noAutofit/>
          </a:bodyPr>
          <a:lstStyle/>
          <a:p>
            <a:r>
              <a:rPr lang="fr-CA" sz="4800" b="1" dirty="0" smtClean="0"/>
              <a:t>Consultations à </a:t>
            </a:r>
            <a:r>
              <a:rPr lang="fr-CA" sz="4800" b="1" dirty="0"/>
              <a:t>l’urgence</a:t>
            </a:r>
          </a:p>
        </p:txBody>
      </p:sp>
    </p:spTree>
    <p:extLst>
      <p:ext uri="{BB962C8B-B14F-4D97-AF65-F5344CB8AC3E}">
        <p14:creationId xmlns:p14="http://schemas.microsoft.com/office/powerpoint/2010/main" val="1940776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3"/>
          <p:cNvSpPr>
            <a:spLocks noGrp="1"/>
          </p:cNvSpPr>
          <p:nvPr>
            <p:ph type="title"/>
          </p:nvPr>
        </p:nvSpPr>
        <p:spPr>
          <a:xfrm>
            <a:off x="457200" y="274638"/>
            <a:ext cx="8229600" cy="1143000"/>
          </a:xfrm>
        </p:spPr>
        <p:txBody>
          <a:bodyPr>
            <a:noAutofit/>
          </a:bodyPr>
          <a:lstStyle/>
          <a:p>
            <a:r>
              <a:rPr lang="fr-CA" sz="3200" b="1" dirty="0" smtClean="0"/>
              <a:t>Proportion des demandes de consultation à l’urgence réalisées à l’intérieur de 2 heures</a:t>
            </a:r>
            <a:endParaRPr lang="fr-CA" sz="3200" b="1" dirty="0"/>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2860839684"/>
              </p:ext>
            </p:extLst>
          </p:nvPr>
        </p:nvGraphicFramePr>
        <p:xfrm>
          <a:off x="457200" y="1700213"/>
          <a:ext cx="8229600" cy="4105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7592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re 1"/>
          <p:cNvSpPr>
            <a:spLocks noGrp="1"/>
          </p:cNvSpPr>
          <p:nvPr>
            <p:ph type="title"/>
          </p:nvPr>
        </p:nvSpPr>
        <p:spPr>
          <a:xfrm>
            <a:off x="457200" y="274638"/>
            <a:ext cx="8229600" cy="1143000"/>
          </a:xfrm>
        </p:spPr>
        <p:txBody>
          <a:bodyPr>
            <a:noAutofit/>
          </a:bodyPr>
          <a:lstStyle/>
          <a:p>
            <a:r>
              <a:rPr lang="fr-CA" sz="3200" b="1" dirty="0" smtClean="0"/>
              <a:t>Proportion des demandes de consultation à l’urgence réalisées à l’intérieur de 4 heures</a:t>
            </a:r>
            <a:endParaRPr lang="fr-CA" sz="3200" dirty="0"/>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1794261581"/>
              </p:ext>
            </p:extLst>
          </p:nvPr>
        </p:nvGraphicFramePr>
        <p:xfrm>
          <a:off x="457200" y="1700213"/>
          <a:ext cx="8229600" cy="4105275"/>
        </p:xfrm>
        <a:graphic>
          <a:graphicData uri="http://schemas.openxmlformats.org/drawingml/2006/chart">
            <c:chart xmlns:c="http://schemas.openxmlformats.org/drawingml/2006/chart" xmlns:r="http://schemas.openxmlformats.org/officeDocument/2006/relationships" r:id="rId2"/>
          </a:graphicData>
        </a:graphic>
      </p:graphicFrame>
      <p:sp>
        <p:nvSpPr>
          <p:cNvPr id="4" name="ZoneTexte 1"/>
          <p:cNvSpPr txBox="1"/>
          <p:nvPr/>
        </p:nvSpPr>
        <p:spPr>
          <a:xfrm>
            <a:off x="2267744" y="4509120"/>
            <a:ext cx="626519" cy="23785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CA" sz="1200" b="1" dirty="0" smtClean="0"/>
              <a:t>60%</a:t>
            </a:r>
            <a:endParaRPr lang="fr-CA" sz="1200" b="1" dirty="0"/>
          </a:p>
        </p:txBody>
      </p:sp>
      <p:sp>
        <p:nvSpPr>
          <p:cNvPr id="5" name="ZoneTexte 1"/>
          <p:cNvSpPr txBox="1"/>
          <p:nvPr/>
        </p:nvSpPr>
        <p:spPr>
          <a:xfrm>
            <a:off x="910229" y="4869159"/>
            <a:ext cx="626519" cy="23785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CA" sz="1200" b="1" dirty="0" smtClean="0"/>
              <a:t>57,4%</a:t>
            </a:r>
            <a:endParaRPr lang="fr-CA" sz="1200" b="1" dirty="0"/>
          </a:p>
        </p:txBody>
      </p:sp>
    </p:spTree>
    <p:extLst>
      <p:ext uri="{BB962C8B-B14F-4D97-AF65-F5344CB8AC3E}">
        <p14:creationId xmlns:p14="http://schemas.microsoft.com/office/powerpoint/2010/main" val="4189417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747963"/>
            <a:ext cx="7772400" cy="1362075"/>
          </a:xfrm>
        </p:spPr>
        <p:txBody>
          <a:bodyPr>
            <a:normAutofit fontScale="90000"/>
          </a:bodyPr>
          <a:lstStyle/>
          <a:p>
            <a:r>
              <a:rPr lang="fr-CA" sz="5300" b="1" dirty="0" smtClean="0"/>
              <a:t>Prise en </a:t>
            </a:r>
            <a:r>
              <a:rPr lang="fr-CA" sz="5300" b="1" dirty="0"/>
              <a:t>charge de la clientèle hospitalisée</a:t>
            </a:r>
          </a:p>
        </p:txBody>
      </p:sp>
    </p:spTree>
    <p:extLst>
      <p:ext uri="{BB962C8B-B14F-4D97-AF65-F5344CB8AC3E}">
        <p14:creationId xmlns:p14="http://schemas.microsoft.com/office/powerpoint/2010/main" val="580042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noAutofit/>
          </a:bodyPr>
          <a:lstStyle/>
          <a:p>
            <a:r>
              <a:rPr lang="fr-CA" sz="3200" b="1" dirty="0" smtClean="0"/>
              <a:t>Taux de prise en charge de la clientèle hospitalisée par les médecins spécialistes</a:t>
            </a:r>
            <a:endParaRPr lang="fr-CA" sz="3200" b="1" dirty="0"/>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1195744037"/>
              </p:ext>
            </p:extLst>
          </p:nvPr>
        </p:nvGraphicFramePr>
        <p:xfrm>
          <a:off x="457200" y="1700213"/>
          <a:ext cx="8229600" cy="4105275"/>
        </p:xfrm>
        <a:graphic>
          <a:graphicData uri="http://schemas.openxmlformats.org/drawingml/2006/chart">
            <c:chart xmlns:c="http://schemas.openxmlformats.org/drawingml/2006/chart" xmlns:r="http://schemas.openxmlformats.org/officeDocument/2006/relationships" r:id="rId2"/>
          </a:graphicData>
        </a:graphic>
      </p:graphicFrame>
      <p:sp>
        <p:nvSpPr>
          <p:cNvPr id="4" name="ZoneTexte 1"/>
          <p:cNvSpPr txBox="1"/>
          <p:nvPr/>
        </p:nvSpPr>
        <p:spPr>
          <a:xfrm>
            <a:off x="899592" y="4395514"/>
            <a:ext cx="626519" cy="23785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CA" sz="1200" b="1" dirty="0" smtClean="0"/>
              <a:t>56,8%</a:t>
            </a:r>
            <a:endParaRPr lang="fr-CA" sz="1200" b="1" dirty="0"/>
          </a:p>
        </p:txBody>
      </p:sp>
      <p:sp>
        <p:nvSpPr>
          <p:cNvPr id="5" name="ZoneTexte 1"/>
          <p:cNvSpPr txBox="1"/>
          <p:nvPr/>
        </p:nvSpPr>
        <p:spPr>
          <a:xfrm>
            <a:off x="2111795" y="4059810"/>
            <a:ext cx="626519" cy="23785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CA" sz="1200" b="1" dirty="0" smtClean="0"/>
              <a:t>58%</a:t>
            </a:r>
            <a:endParaRPr lang="fr-CA" sz="1200" b="1" dirty="0"/>
          </a:p>
        </p:txBody>
      </p:sp>
    </p:spTree>
    <p:extLst>
      <p:ext uri="{BB962C8B-B14F-4D97-AF65-F5344CB8AC3E}">
        <p14:creationId xmlns:p14="http://schemas.microsoft.com/office/powerpoint/2010/main" val="580042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747963"/>
            <a:ext cx="7772400" cy="1362075"/>
          </a:xfrm>
        </p:spPr>
        <p:txBody>
          <a:bodyPr>
            <a:normAutofit/>
          </a:bodyPr>
          <a:lstStyle/>
          <a:p>
            <a:r>
              <a:rPr lang="fr-CA" sz="5300" b="1" dirty="0"/>
              <a:t>C</a:t>
            </a:r>
            <a:r>
              <a:rPr lang="fr-CA" sz="5300" b="1" dirty="0" smtClean="0"/>
              <a:t>hirurgie</a:t>
            </a:r>
            <a:endParaRPr lang="fr-CA" sz="5300" b="1" dirty="0"/>
          </a:p>
        </p:txBody>
      </p:sp>
    </p:spTree>
    <p:extLst>
      <p:ext uri="{BB962C8B-B14F-4D97-AF65-F5344CB8AC3E}">
        <p14:creationId xmlns:p14="http://schemas.microsoft.com/office/powerpoint/2010/main" val="1407892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1143000"/>
          </a:xfrm>
        </p:spPr>
        <p:txBody>
          <a:bodyPr>
            <a:noAutofit/>
          </a:bodyPr>
          <a:lstStyle/>
          <a:p>
            <a:r>
              <a:rPr lang="fr-CA" sz="2400" b="1" dirty="0" smtClean="0"/>
              <a:t>Proportion des chirurgiens ayant des demandes en attente depuis plus d’un an et qui sont conformes au ratio*</a:t>
            </a:r>
            <a:endParaRPr lang="fr-CA" sz="2400" b="1" dirty="0"/>
          </a:p>
        </p:txBody>
      </p:sp>
      <p:sp>
        <p:nvSpPr>
          <p:cNvPr id="8" name="ZoneTexte 7"/>
          <p:cNvSpPr txBox="1"/>
          <p:nvPr/>
        </p:nvSpPr>
        <p:spPr>
          <a:xfrm>
            <a:off x="613419" y="5445224"/>
            <a:ext cx="7920880" cy="400110"/>
          </a:xfrm>
          <a:prstGeom prst="rect">
            <a:avLst/>
          </a:prstGeom>
          <a:noFill/>
        </p:spPr>
        <p:txBody>
          <a:bodyPr wrap="square" rtlCol="0">
            <a:spAutoFit/>
          </a:bodyPr>
          <a:lstStyle/>
          <a:p>
            <a:r>
              <a:rPr lang="fr-CA" sz="1000" dirty="0" smtClean="0"/>
              <a:t>* Pour être considéré conforme, un chirurgien ayant des demandes en attente depuis plus d’un an doit avoir opéré une proportion plus élevée de demandes ayant plus de 365 jours d’attente que la proportion de demandes en attente depuis plus de 365 jours sur sa liste d’attente.</a:t>
            </a:r>
            <a:endParaRPr lang="fr-CA" sz="1000" dirty="0"/>
          </a:p>
        </p:txBody>
      </p:sp>
      <p:graphicFrame>
        <p:nvGraphicFramePr>
          <p:cNvPr id="10" name="Espace réservé du contenu 9"/>
          <p:cNvGraphicFramePr>
            <a:graphicFrameLocks noGrp="1"/>
          </p:cNvGraphicFramePr>
          <p:nvPr>
            <p:ph idx="1"/>
            <p:extLst>
              <p:ext uri="{D42A27DB-BD31-4B8C-83A1-F6EECF244321}">
                <p14:modId xmlns:p14="http://schemas.microsoft.com/office/powerpoint/2010/main" val="1646491004"/>
              </p:ext>
            </p:extLst>
          </p:nvPr>
        </p:nvGraphicFramePr>
        <p:xfrm>
          <a:off x="459059" y="1256357"/>
          <a:ext cx="8229600" cy="4105275"/>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1"/>
          <p:cNvSpPr txBox="1"/>
          <p:nvPr/>
        </p:nvSpPr>
        <p:spPr>
          <a:xfrm>
            <a:off x="2483768" y="3542144"/>
            <a:ext cx="626519" cy="23785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CA" sz="1200" b="1" dirty="0" smtClean="0"/>
              <a:t>40%</a:t>
            </a:r>
            <a:endParaRPr lang="fr-CA" sz="1200" b="1" dirty="0"/>
          </a:p>
        </p:txBody>
      </p:sp>
      <p:sp>
        <p:nvSpPr>
          <p:cNvPr id="6" name="ZoneTexte 1"/>
          <p:cNvSpPr txBox="1"/>
          <p:nvPr/>
        </p:nvSpPr>
        <p:spPr>
          <a:xfrm>
            <a:off x="899592" y="4149080"/>
            <a:ext cx="626519" cy="23785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CA" sz="1200" b="1" dirty="0" smtClean="0"/>
              <a:t>14,9%</a:t>
            </a:r>
            <a:endParaRPr lang="fr-CA" sz="1200" b="1" dirty="0"/>
          </a:p>
        </p:txBody>
      </p:sp>
    </p:spTree>
    <p:extLst>
      <p:ext uri="{BB962C8B-B14F-4D97-AF65-F5344CB8AC3E}">
        <p14:creationId xmlns:p14="http://schemas.microsoft.com/office/powerpoint/2010/main" val="580042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198</TotalTime>
  <Words>330</Words>
  <Application>Microsoft Office PowerPoint</Application>
  <PresentationFormat>Affichage à l'écran (4:3)</PresentationFormat>
  <Paragraphs>56</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Conférence de presse</vt:lpstr>
      <vt:lpstr>Les cibles de l’entente MSSS-FMSQ</vt:lpstr>
      <vt:lpstr>Consultations à l’urgence</vt:lpstr>
      <vt:lpstr>Proportion des demandes de consultation à l’urgence réalisées à l’intérieur de 2 heures</vt:lpstr>
      <vt:lpstr>Proportion des demandes de consultation à l’urgence réalisées à l’intérieur de 4 heures</vt:lpstr>
      <vt:lpstr>Prise en charge de la clientèle hospitalisée</vt:lpstr>
      <vt:lpstr>Taux de prise en charge de la clientèle hospitalisée par les médecins spécialistes</vt:lpstr>
      <vt:lpstr>Chirurgie</vt:lpstr>
      <vt:lpstr>Proportion des chirurgiens ayant des demandes en attente depuis plus d’un an et qui sont conformes au ratio*</vt:lpstr>
      <vt:lpstr>Nombre de patients en attente d’une chirurgie depuis plus d’un an</vt:lpstr>
      <vt:lpstr>Nombre de chirurgiens ayant des demandes en attente d’une chirurgie depuis plus d’un an</vt:lpstr>
      <vt:lpstr>Amélioration de l’accès aux consultations spécialisées</vt:lpstr>
      <vt:lpstr>Amélioration de l’accès aux consultations spécialisées</vt:lpstr>
    </vt:vector>
  </TitlesOfParts>
  <Company>Ministère du Conseil exécutif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Gosselin, Jérôme</dc:creator>
  <cp:lastModifiedBy>Roxanne Vallée</cp:lastModifiedBy>
  <cp:revision>59</cp:revision>
  <cp:lastPrinted>2016-06-16T14:25:03Z</cp:lastPrinted>
  <dcterms:created xsi:type="dcterms:W3CDTF">2015-03-09T18:12:29Z</dcterms:created>
  <dcterms:modified xsi:type="dcterms:W3CDTF">2016-08-12T17:37:13Z</dcterms:modified>
</cp:coreProperties>
</file>