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56" r:id="rId2"/>
    <p:sldId id="257" r:id="rId3"/>
    <p:sldId id="258" r:id="rId4"/>
    <p:sldId id="295" r:id="rId5"/>
    <p:sldId id="311" r:id="rId6"/>
    <p:sldId id="312" r:id="rId7"/>
    <p:sldId id="296" r:id="rId8"/>
    <p:sldId id="297" r:id="rId9"/>
    <p:sldId id="298" r:id="rId10"/>
    <p:sldId id="299" r:id="rId11"/>
    <p:sldId id="300" r:id="rId12"/>
    <p:sldId id="301" r:id="rId13"/>
    <p:sldId id="302" r:id="rId14"/>
    <p:sldId id="303" r:id="rId15"/>
    <p:sldId id="304" r:id="rId16"/>
    <p:sldId id="305" r:id="rId17"/>
    <p:sldId id="306"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88" r:id="rId32"/>
    <p:sldId id="313" r:id="rId33"/>
    <p:sldId id="314" r:id="rId34"/>
    <p:sldId id="315" r:id="rId35"/>
    <p:sldId id="316" r:id="rId36"/>
    <p:sldId id="317" r:id="rId37"/>
    <p:sldId id="318" r:id="rId38"/>
    <p:sldId id="319" r:id="rId39"/>
    <p:sldId id="320" r:id="rId40"/>
    <p:sldId id="321" r:id="rId41"/>
    <p:sldId id="322" r:id="rId42"/>
    <p:sldId id="309" r:id="rId43"/>
    <p:sldId id="323" r:id="rId44"/>
    <p:sldId id="324" r:id="rId45"/>
    <p:sldId id="325" r:id="rId46"/>
    <p:sldId id="326" r:id="rId47"/>
    <p:sldId id="327" r:id="rId48"/>
    <p:sldId id="328" r:id="rId4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ardinal"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298" autoAdjust="0"/>
  </p:normalViewPr>
  <p:slideViewPr>
    <p:cSldViewPr>
      <p:cViewPr>
        <p:scale>
          <a:sx n="55" d="100"/>
          <a:sy n="55" d="100"/>
        </p:scale>
        <p:origin x="-14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FBFD517-FFB6-47F2-AD11-823217B53D98}" type="datetimeFigureOut">
              <a:rPr lang="fr-FR"/>
              <a:pPr>
                <a:defRPr/>
              </a:pPr>
              <a:t>09/05/2012</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CA"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C81703F-F1F5-4261-8372-475388318BFB}" type="slidenum">
              <a:rPr lang="fr-CA"/>
              <a:pPr>
                <a:defRPr/>
              </a:pPr>
              <a:t>‹#›</a:t>
            </a:fld>
            <a:endParaRPr lang="fr-CA"/>
          </a:p>
        </p:txBody>
      </p:sp>
    </p:spTree>
    <p:extLst>
      <p:ext uri="{BB962C8B-B14F-4D97-AF65-F5344CB8AC3E}">
        <p14:creationId xmlns:p14="http://schemas.microsoft.com/office/powerpoint/2010/main" val="1315438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Suzanne</a:t>
            </a:r>
          </a:p>
        </p:txBody>
      </p:sp>
      <p:sp>
        <p:nvSpPr>
          <p:cNvPr id="163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BF243A-C19A-446D-BD42-26935F1EE6BA}" type="slidenum">
              <a:rPr lang="fr-CA"/>
              <a:pPr fontAlgn="base">
                <a:spcBef>
                  <a:spcPct val="0"/>
                </a:spcBef>
                <a:spcAft>
                  <a:spcPct val="0"/>
                </a:spcAft>
                <a:defRPr/>
              </a:pPr>
              <a:t>2</a:t>
            </a:fld>
            <a:endParaRPr lang="fr-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CA" smtClean="0"/>
              <a:t>Dans ce tableau, on vous présente la condition médicale des enfants qui bénéficiait du programme de répit à domicile en 2004 et la condition médicale des enfants qui ont bénéficié du répit en 2008 à la Mag.</a:t>
            </a:r>
          </a:p>
          <a:p>
            <a:pPr eaLnBrk="1" hangingPunct="1"/>
            <a:r>
              <a:rPr lang="fr-CA" smtClean="0"/>
              <a:t>Comme le montre ces quelques comparaisons, la condition médicale des enfants accueillis à la Mag pour du répit est généralement beaucoup plus lourde que celle des enfants qui participaient au programme répit à domicile.</a:t>
            </a:r>
          </a:p>
          <a:p>
            <a:pPr eaLnBrk="1" hangingPunct="1"/>
            <a:r>
              <a:rPr lang="fr-CA" smtClean="0"/>
              <a:t>Pour plusieurs familles, la MAG représente la seule option de répit possible. Pour la majorité des enfants, des soins complexes s’imposent</a:t>
            </a:r>
          </a:p>
          <a:p>
            <a:pPr eaLnBrk="1" hangingPunct="1"/>
            <a:endParaRPr lang="fr-CA" smtClean="0"/>
          </a:p>
          <a:p>
            <a:pPr eaLnBrk="1" hangingPunct="1"/>
            <a:r>
              <a:rPr lang="fr-CA" smtClean="0"/>
              <a:t>Précisions: besoin de transferts: les enfants ne peuvent bouger par eux-mêmes </a:t>
            </a:r>
          </a:p>
          <a:p>
            <a:pPr eaLnBrk="1" hangingPunct="1"/>
            <a:r>
              <a:rPr lang="fr-CA" smtClean="0"/>
              <a:t>Conditions invalidantes: paralysie cérébrale sévère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CA" smtClean="0"/>
              <a:t>De la même façon dans ce 2</a:t>
            </a:r>
            <a:r>
              <a:rPr lang="fr-CA" baseline="30000" smtClean="0"/>
              <a:t>e</a:t>
            </a:r>
            <a:r>
              <a:rPr lang="fr-CA" smtClean="0"/>
              <a:t> tableau, on voit que la condition  physique des enfants s’est alourdi.</a:t>
            </a:r>
          </a:p>
          <a:p>
            <a:pPr eaLnBrk="1" hangingPunct="1"/>
            <a:r>
              <a:rPr lang="fr-CA" smtClean="0"/>
              <a:t>Plusieurs enfants ne peuvent parler, marcher, se vêtir seul, dormir seul.</a:t>
            </a:r>
          </a:p>
          <a:p>
            <a:pPr eaLnBrk="1" hangingPunct="1"/>
            <a:r>
              <a:rPr lang="fr-CA" smtClean="0"/>
              <a:t>Et…ils ne faut pas oublier que ces enfants là vivent à la maison avec leurs parents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CA" smtClean="0"/>
              <a:t>Regardons maintenant les conséquences de la maladie de l’enfant sur l’organisation de la vie quotidienne de ces familles</a:t>
            </a:r>
          </a:p>
          <a:p>
            <a:pPr eaLnBrk="1" hangingPunct="1"/>
            <a:r>
              <a:rPr lang="fr-CA" smtClean="0"/>
              <a:t>La maladie grave des enfants a des retombées pour tous les membres de la famille parce que la présence de l’enfant malade y amène souvent des changements profonds comme le décrit dans ce qui suit une mère: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CA" smtClean="0"/>
              <a:t>Autre conséquence maintenant sur l’organisation de la vie quotidienne: la modification du rôle de mère</a:t>
            </a:r>
          </a:p>
          <a:p>
            <a:pPr eaLnBrk="1" hangingPunct="1"/>
            <a:endParaRPr lang="fr-CA" smtClean="0"/>
          </a:p>
          <a:p>
            <a:pPr eaLnBrk="1" hangingPunct="1"/>
            <a:r>
              <a:rPr lang="fr-CA" smtClean="0"/>
              <a:t>La présence d’un enfant malade a comme effet direct  de redéfinir le rôle de mère. Plusieurs affirment que leur rôle maternel n’a plus rien de standard car elles doivent assurer des soins spéciaux à leur enfant malade. La majorité disent qu’elle ont de la difficulté à «être juste une mère pour leurs enfants» car elles doivent jouer trop de rôles auprès d’eux .Elles sont de fait submergées par leur rôle de soignante. C’est seulement lorsqu’elles reçoivent de l’aide ( par exemple  avec la MAG) qu’elles peuvent réintégrer un rôle standard.</a:t>
            </a:r>
          </a:p>
          <a:p>
            <a:pPr eaLnBrk="1" hangingPunct="1"/>
            <a:r>
              <a:rPr lang="fr-CA" smtClean="0"/>
              <a:t>On écoute ce qu’une mère a à nous dire à ce sujet: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CA" smtClean="0"/>
              <a:t>Regardons maintenant quelle est la réalité des parents autour de la gestion des médicaments- un bel exemple de la professionnalisation des soins familiaux</a:t>
            </a:r>
          </a:p>
          <a:p>
            <a:pPr eaLnBrk="1" hangingPunct="1"/>
            <a:r>
              <a:rPr lang="fr-CA" smtClean="0"/>
              <a:t>Lorsque les enfants prennent une importante médication, le rythme des journées des mères est complètement modulé par la gestion des médicaments. C’est ce que nous illustre une mère lorsqu’elle décrit sa routine du soir: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r>
              <a:rPr lang="fr-CA" sz="1000" b="1" smtClean="0"/>
              <a:t>Fatigue chronique et maux de dos</a:t>
            </a:r>
            <a:r>
              <a:rPr lang="fr-CA" sz="1000" smtClean="0"/>
              <a:t>: à force entre autre de soulever leur enfant malade</a:t>
            </a:r>
          </a:p>
          <a:p>
            <a:endParaRPr lang="fr-CA" sz="1000" smtClean="0"/>
          </a:p>
          <a:p>
            <a:r>
              <a:rPr lang="fr-CA" sz="1000" b="1" smtClean="0"/>
              <a:t>Menaces à la santé psy: </a:t>
            </a:r>
            <a:r>
              <a:rPr lang="fr-CA" sz="1000" smtClean="0"/>
              <a:t>certains parents éprouvent des difficultés à identifier leur état dépressif bien que leur propos témoignent d’une grande détresse.« Des fois, j’aurais envie de me tirer une balle dans la tête…je peux pas faire ça…mon fils est là. Qui va s’en occuper? Est-ce que c’est cela la dépression?»  Aussi, ils n’ont pas le temps d’aller consulter un médecin.</a:t>
            </a:r>
          </a:p>
          <a:p>
            <a:endParaRPr lang="fr-CA" sz="1000" smtClean="0"/>
          </a:p>
          <a:p>
            <a:r>
              <a:rPr lang="fr-CA" sz="1000" b="1" smtClean="0"/>
              <a:t>Changements dans la vie de couple: </a:t>
            </a:r>
            <a:r>
              <a:rPr lang="fr-CA" sz="1000" smtClean="0"/>
              <a:t>Les parents doivent sacrifier l’intimité de leur vie de couple à cause de l’ampleur des soins à prodiguer. Doivent souvent dormir avec leur enfant pour les changer de position durant la nuit.</a:t>
            </a:r>
          </a:p>
          <a:p>
            <a:endParaRPr lang="fr-CA" sz="1000" smtClean="0"/>
          </a:p>
          <a:p>
            <a:r>
              <a:rPr lang="fr-CA" sz="1000" b="1" smtClean="0"/>
              <a:t>Difficultés pour la fratrie: </a:t>
            </a:r>
          </a:p>
          <a:p>
            <a:r>
              <a:rPr lang="fr-CA" sz="1000" b="1" smtClean="0"/>
              <a:t>Sentiment d’abandon: </a:t>
            </a:r>
            <a:r>
              <a:rPr lang="fr-CA" sz="1000" smtClean="0"/>
              <a:t>plusieurs parents craignent que leurs autres enfants se sentent abandonnés</a:t>
            </a:r>
          </a:p>
          <a:p>
            <a:r>
              <a:rPr lang="fr-CA" sz="1000" b="1" smtClean="0"/>
              <a:t>Isolement préventif: </a:t>
            </a:r>
            <a:r>
              <a:rPr lang="fr-CA" sz="1000" smtClean="0"/>
              <a:t>quand l’enfant malade présente un déficit de son système immunitaire et qu’il doit être isolé des sources d’infection cela modifie grandement la vie de la fratrie (ex: ne peuvent inviter d’amis à la maison)</a:t>
            </a:r>
          </a:p>
          <a:p>
            <a:r>
              <a:rPr lang="fr-CA" sz="1000" b="1" smtClean="0"/>
              <a:t>Deuil d’un type de relations fraternelles:</a:t>
            </a:r>
            <a:r>
              <a:rPr lang="fr-CA" sz="1000" smtClean="0"/>
              <a:t> Un parent nous disait d’ailleurs à ce sujet: mon fils ne pourra pas jouer avec son petit frère trop malade et il ne pourra pas s’épauler sur lui dans la vie.</a:t>
            </a:r>
            <a:endParaRPr lang="fr-CA" sz="1000" b="1" smtClean="0"/>
          </a:p>
          <a:p>
            <a:endParaRPr lang="fr-CA"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r>
              <a:rPr lang="fr-CA" smtClean="0"/>
              <a:t>La maladie de l’enfant entraîne des retombées sur les plans économiques et professionnel.</a:t>
            </a:r>
          </a:p>
          <a:p>
            <a:endParaRPr lang="fr-CA" smtClean="0"/>
          </a:p>
          <a:p>
            <a:r>
              <a:rPr lang="fr-CA" smtClean="0"/>
              <a:t>Souvent les mères doivent abandonner leur travail. Les parents doivent fonctionner avec un seul salaire alors que la maladie de l,enfant entraîne des dépenses supplémentaires.</a:t>
            </a:r>
          </a:p>
          <a:p>
            <a:r>
              <a:rPr lang="fr-CA" smtClean="0"/>
              <a:t>Le manque chronique de revenus affecte les conditions de logement de certaines familles.On écoute ce qu’une mère a à nous dire à ce sujet:</a:t>
            </a:r>
          </a:p>
          <a:p>
            <a:r>
              <a:rPr lang="fr-CA" smtClean="0"/>
              <a:t>.</a:t>
            </a:r>
          </a:p>
          <a:p>
            <a:endParaRPr lang="fr-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r>
              <a:rPr lang="fr-CA" smtClean="0"/>
              <a:t>L’univers social des parents bascule souvent à cause de responsabilités supplémentaires qu’impose la maladie de leur enfant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r>
              <a:rPr lang="fr-CA" smtClean="0"/>
              <a:t>Activités sociales: Les parents ont beaucoup de difficulté à planifier des activités sociales du fait que la condition des enfants peut varier abruptement.Ils doivent souvent annuler des sorties.</a:t>
            </a:r>
          </a:p>
          <a:p>
            <a:r>
              <a:rPr lang="fr-CA" smtClean="0"/>
              <a:t>Il leur est difficile de rendre compte du genre d’expérience vécue et pour les autres personnes , même les proches de comprendre la difficulté d’avoir à prendre soin d’un enfant malade au long cours, ce qui contribue à leur sentiment de marginalisation.</a:t>
            </a:r>
          </a:p>
          <a:p>
            <a:endParaRPr lang="fr-CA" smtClean="0"/>
          </a:p>
          <a:p>
            <a:r>
              <a:rPr lang="fr-CA" smtClean="0"/>
              <a:t>Désertion des amis: Plusieurs affirment que leur amis s’étaient éloignés au fur et à mesure que leur enfant grandissait.</a:t>
            </a:r>
          </a:p>
          <a:p>
            <a:r>
              <a:rPr lang="fr-CA" smtClean="0"/>
              <a:t>Manque de soutien social: Présence d’un mythe concernant le soutien en provenance de l’entourage; Plusieurs personnes croient que les parents d’enfants gravement malades et recevant des soins  complexes  peuvent facilement recourir à de l’aide de la part de leur famille, amis et voisins. Or, peu de gens de leur entourage sont prêts à relever la lourde responsabilité de donner des soins complexes. Les proches ont peur du respirateur de la machine à gavage…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r>
              <a:rPr lang="fr-CA" smtClean="0"/>
              <a:t>Ca m’amène maintenant à vous parler de la rareté des ressources formelles et informelles de répit.</a:t>
            </a:r>
          </a:p>
          <a:p>
            <a:r>
              <a:rPr lang="fr-CA" smtClean="0"/>
              <a:t>Pour plusieurs familles , la Mag représente leur seule source de répit. La MAG représente leur survie!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Suzanne</a:t>
            </a:r>
          </a:p>
          <a:p>
            <a:pPr eaLnBrk="1" hangingPunct="1">
              <a:spcBef>
                <a:spcPct val="0"/>
              </a:spcBef>
            </a:pPr>
            <a:r>
              <a:rPr lang="fr-CA" smtClean="0"/>
              <a:t>Toutes les familles rencontrées ont bénéficié de l’un ou l’autre des programmes du Phare</a:t>
            </a:r>
          </a:p>
          <a:p>
            <a:pPr eaLnBrk="1" hangingPunct="1">
              <a:spcBef>
                <a:spcPct val="0"/>
              </a:spcBef>
            </a:pPr>
            <a:r>
              <a:rPr lang="fr-CA" smtClean="0"/>
              <a:t>2001 et 2004: Évaluation du programme de répit à domicile offert par des bénévoles</a:t>
            </a:r>
          </a:p>
          <a:p>
            <a:pPr eaLnBrk="1" hangingPunct="1">
              <a:spcBef>
                <a:spcPct val="0"/>
              </a:spcBef>
            </a:pPr>
            <a:r>
              <a:rPr lang="fr-CA" smtClean="0"/>
              <a:t>2008:deux étapes de recherches: analyse et retombées des pratiques de répit à la Mag</a:t>
            </a:r>
          </a:p>
          <a:p>
            <a:pPr eaLnBrk="1" hangingPunct="1">
              <a:spcBef>
                <a:spcPct val="0"/>
              </a:spcBef>
            </a:pPr>
            <a:r>
              <a:rPr lang="fr-CA" smtClean="0"/>
              <a:t>2012: rencontre avec la travailleuse sociale pour prendre un portrait actuel des pratiques d’intervention et de leur évolution</a:t>
            </a:r>
          </a:p>
          <a:p>
            <a:pPr eaLnBrk="1" hangingPunct="1">
              <a:spcBef>
                <a:spcPct val="0"/>
              </a:spcBef>
            </a:pPr>
            <a:r>
              <a:rPr lang="fr-CA" smtClean="0"/>
              <a:t>Total de 61 familles</a:t>
            </a:r>
          </a:p>
          <a:p>
            <a:pPr eaLnBrk="1" hangingPunct="1">
              <a:spcBef>
                <a:spcPct val="0"/>
              </a:spcBef>
            </a:pPr>
            <a:endParaRPr lang="fr-CA" smtClean="0"/>
          </a:p>
          <a:p>
            <a:pPr eaLnBrk="1" hangingPunct="1">
              <a:spcBef>
                <a:spcPct val="0"/>
              </a:spcBef>
            </a:pPr>
            <a:r>
              <a:rPr lang="fr-CA" smtClean="0"/>
              <a:t>Pour présenter les résultats, nous aurons recours au témoignage des parents-On tenait à faire entendre la voix des parents-parce que justement ils sont considérés comme des experts et que c’est aussi un des principes de la recherche participative de faire entendre la voix des premiers concernés!</a:t>
            </a:r>
          </a:p>
        </p:txBody>
      </p:sp>
      <p:sp>
        <p:nvSpPr>
          <p:cNvPr id="1843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F92362-C4D2-4319-9E8B-13333ED45FA2}" type="slidenum">
              <a:rPr lang="fr-CA"/>
              <a:pPr fontAlgn="base">
                <a:spcBef>
                  <a:spcPct val="0"/>
                </a:spcBef>
                <a:spcAft>
                  <a:spcPct val="0"/>
                </a:spcAft>
                <a:defRPr/>
              </a:pPr>
              <a:t>3</a:t>
            </a:fld>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593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latin typeface="Times New Roman" pitchFamily="18" charset="0"/>
              </a:rPr>
              <a:t>Et enfin…un dernier témoignage qui nous parle justement de la peur qu’a les familles d’accueil d’enfants présentant une condition médicale aussi lourde</a:t>
            </a:r>
          </a:p>
        </p:txBody>
      </p:sp>
      <p:sp>
        <p:nvSpPr>
          <p:cNvPr id="59395"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0B4F3F-11DF-4D34-AB73-5FC69D3BEA9D}" type="slidenum">
              <a:rPr lang="fr-CA" smtClean="0">
                <a:latin typeface="Times New Roman" pitchFamily="18" charset="0"/>
              </a:rPr>
              <a:pPr fontAlgn="base">
                <a:spcBef>
                  <a:spcPct val="0"/>
                </a:spcBef>
                <a:spcAft>
                  <a:spcPct val="0"/>
                </a:spcAft>
              </a:pPr>
              <a:t>30</a:t>
            </a:fld>
            <a:endParaRPr lang="fr-CA"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24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latin typeface="Times New Roman" pitchFamily="18" charset="0"/>
              </a:rPr>
              <a:t>M-Eve</a:t>
            </a:r>
          </a:p>
          <a:p>
            <a:pPr eaLnBrk="1" hangingPunct="1">
              <a:spcBef>
                <a:spcPct val="0"/>
              </a:spcBef>
            </a:pPr>
            <a:r>
              <a:rPr lang="fr-CA" smtClean="0">
                <a:latin typeface="Times New Roman" pitchFamily="18" charset="0"/>
              </a:rPr>
              <a:t>Un exemple particulièrement intéressant de participation des parents à la prise de décision: ils sont à la base du développement de l’organisme et ont été consulté dans la planification de la MAG</a:t>
            </a:r>
          </a:p>
        </p:txBody>
      </p:sp>
      <p:sp>
        <p:nvSpPr>
          <p:cNvPr id="6246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770F56-35A3-44D4-A6A8-07C269417577}" type="slidenum">
              <a:rPr lang="fr-CA" smtClean="0">
                <a:latin typeface="Times New Roman" pitchFamily="18" charset="0"/>
              </a:rPr>
              <a:pPr fontAlgn="base">
                <a:spcBef>
                  <a:spcPct val="0"/>
                </a:spcBef>
                <a:spcAft>
                  <a:spcPct val="0"/>
                </a:spcAft>
              </a:pPr>
              <a:t>32</a:t>
            </a:fld>
            <a:endParaRPr lang="fr-CA"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45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J’ai eu une famille dernièrement en suivi de deuil, toute la famille incluant le 3 enfants.  Ils sont arrivés plus tôt, pour manger avant la rencontre.  Ils savaient que c’était possible.  </a:t>
            </a:r>
          </a:p>
          <a:p>
            <a:pPr eaLnBrk="1" hangingPunct="1">
              <a:spcBef>
                <a:spcPct val="0"/>
              </a:spcBef>
            </a:pPr>
            <a:r>
              <a:rPr lang="fr-CA" smtClean="0"/>
              <a:t>Une grand-mère qui travaille pas trop loin, et qui venait passer le 4 à 6 au Pef pour bercer son petit-fils, jaser avec le personnel, participer aux activités</a:t>
            </a:r>
          </a:p>
        </p:txBody>
      </p:sp>
      <p:sp>
        <p:nvSpPr>
          <p:cNvPr id="5837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CE227E-6116-4E8C-A14D-792A8500A1AC}" type="slidenum">
              <a:rPr lang="fr-CA"/>
              <a:pPr fontAlgn="base">
                <a:spcBef>
                  <a:spcPct val="0"/>
                </a:spcBef>
                <a:spcAft>
                  <a:spcPct val="0"/>
                </a:spcAft>
                <a:defRPr/>
              </a:pPr>
              <a:t>33</a:t>
            </a:fld>
            <a:endParaRPr lang="fr-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65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latin typeface="Times New Roman" pitchFamily="18" charset="0"/>
              </a:rPr>
              <a:t>(personnel soignants, bénévoles, cuisinières, concierge, membres de l’administration...)</a:t>
            </a:r>
          </a:p>
        </p:txBody>
      </p:sp>
      <p:sp>
        <p:nvSpPr>
          <p:cNvPr id="6656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9C7812-244E-4372-97A0-B9F8AEEBF6D4}" type="slidenum">
              <a:rPr lang="fr-CA" smtClean="0">
                <a:latin typeface="Times New Roman" pitchFamily="18" charset="0"/>
              </a:rPr>
              <a:pPr fontAlgn="base">
                <a:spcBef>
                  <a:spcPct val="0"/>
                </a:spcBef>
                <a:spcAft>
                  <a:spcPct val="0"/>
                </a:spcAft>
              </a:pPr>
              <a:t>34</a:t>
            </a:fld>
            <a:endParaRPr lang="fr-CA"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686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M-Eve  petit doute…. </a:t>
            </a:r>
          </a:p>
        </p:txBody>
      </p:sp>
      <p:sp>
        <p:nvSpPr>
          <p:cNvPr id="6246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F3A5B-A9B3-4752-9921-4CE9B3E553D8}" type="slidenum">
              <a:rPr lang="fr-CA"/>
              <a:pPr fontAlgn="base">
                <a:spcBef>
                  <a:spcPct val="0"/>
                </a:spcBef>
                <a:spcAft>
                  <a:spcPct val="0"/>
                </a:spcAft>
                <a:defRPr/>
              </a:pPr>
              <a:t>35</a:t>
            </a:fld>
            <a:endParaRPr lang="fr-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06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CA" smtClean="0"/>
          </a:p>
        </p:txBody>
      </p:sp>
      <p:sp>
        <p:nvSpPr>
          <p:cNvPr id="6451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822602-BEA9-4386-B94B-15C5B2C47DF0}" type="slidenum">
              <a:rPr lang="fr-CA"/>
              <a:pPr fontAlgn="base">
                <a:spcBef>
                  <a:spcPct val="0"/>
                </a:spcBef>
                <a:spcAft>
                  <a:spcPct val="0"/>
                </a:spcAft>
                <a:defRPr/>
              </a:pPr>
              <a:t>36</a:t>
            </a:fld>
            <a:endParaRPr lang="fr-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27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C’est sur qu’on ne peut pas faire EXACTEMENT ce que font les parents, mais on tente de respecter au mieux la routine.  EX: J’ai eu une mère qui me disait : je sais que vous êtes occupés, mais selon moi, le plus grand besoin de ma fille, c’est de se faire bercer le soin.  Il y a donc un bénévole qui s’occupe de faire ça lorsqu’elle vient.</a:t>
            </a:r>
          </a:p>
          <a:p>
            <a:pPr eaLnBrk="1" hangingPunct="1">
              <a:spcBef>
                <a:spcPct val="0"/>
              </a:spcBef>
            </a:pPr>
            <a:endParaRPr lang="fr-CA" smtClean="0"/>
          </a:p>
          <a:p>
            <a:pPr eaLnBrk="1" hangingPunct="1">
              <a:spcBef>
                <a:spcPct val="0"/>
              </a:spcBef>
            </a:pPr>
            <a:r>
              <a:rPr lang="fr-CA" smtClean="0"/>
              <a:t>On peut aussi établir une routine au PEF qui répond à un besoin de l’enfant lorsqu’il vient en répit Ex. Un grand qui est assez anxieux au coucher au PEF, on a instauré qu’il prenait un bain à chaque soir, un bain de détente.  Comme ça il dort toute sa nuit.</a:t>
            </a:r>
          </a:p>
        </p:txBody>
      </p:sp>
      <p:sp>
        <p:nvSpPr>
          <p:cNvPr id="6656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12D3E7-0043-44EC-A6AB-630A6E608A88}" type="slidenum">
              <a:rPr lang="fr-CA"/>
              <a:pPr fontAlgn="base">
                <a:spcBef>
                  <a:spcPct val="0"/>
                </a:spcBef>
                <a:spcAft>
                  <a:spcPct val="0"/>
                </a:spcAft>
                <a:defRPr/>
              </a:pPr>
              <a:t>37</a:t>
            </a:fld>
            <a:endParaRPr lang="fr-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47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Mais ils ne sont pas obligé non plus et nomment qu’ils apprécient qu’il n’y ait pas de pression à ce sujet</a:t>
            </a:r>
          </a:p>
        </p:txBody>
      </p:sp>
      <p:sp>
        <p:nvSpPr>
          <p:cNvPr id="6861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7D5614-A301-4190-BA10-BD74CC8E9B6C}" type="slidenum">
              <a:rPr lang="fr-CA"/>
              <a:pPr fontAlgn="base">
                <a:spcBef>
                  <a:spcPct val="0"/>
                </a:spcBef>
                <a:spcAft>
                  <a:spcPct val="0"/>
                </a:spcAft>
                <a:defRPr/>
              </a:pPr>
              <a:t>38</a:t>
            </a:fld>
            <a:endParaRPr lang="fr-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78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latin typeface="Times New Roman" pitchFamily="18" charset="0"/>
              </a:rPr>
              <a:t>dans des périodiques ou des conférences scientifiques, des journaux, à la radio ou à la télévision.</a:t>
            </a:r>
          </a:p>
          <a:p>
            <a:pPr eaLnBrk="1" hangingPunct="1">
              <a:spcBef>
                <a:spcPct val="0"/>
              </a:spcBef>
            </a:pPr>
            <a:endParaRPr lang="fr-CA" smtClean="0">
              <a:latin typeface="Times New Roman" pitchFamily="18" charset="0"/>
            </a:endParaRPr>
          </a:p>
          <a:p>
            <a:pPr eaLnBrk="1" hangingPunct="1">
              <a:spcBef>
                <a:spcPct val="0"/>
              </a:spcBef>
            </a:pPr>
            <a:r>
              <a:rPr lang="fr-CA" b="1" smtClean="0">
                <a:latin typeface="Times New Roman" pitchFamily="18" charset="0"/>
              </a:rPr>
              <a:t>Médias</a:t>
            </a:r>
            <a:r>
              <a:rPr lang="fr-CA" smtClean="0">
                <a:latin typeface="Times New Roman" pitchFamily="18" charset="0"/>
              </a:rPr>
              <a:t>: On trouve toujours des volontaires, malgré le fait qu’on sait que cette implication demande un certain temps aux parents qui en ont beaucoup à faire</a:t>
            </a:r>
          </a:p>
          <a:p>
            <a:pPr eaLnBrk="1" hangingPunct="1">
              <a:spcBef>
                <a:spcPct val="0"/>
              </a:spcBef>
            </a:pPr>
            <a:r>
              <a:rPr lang="fr-CA" b="1" smtClean="0">
                <a:latin typeface="Times New Roman" pitchFamily="18" charset="0"/>
              </a:rPr>
              <a:t>Participations</a:t>
            </a:r>
            <a:r>
              <a:rPr lang="fr-CA" smtClean="0">
                <a:latin typeface="Times New Roman" pitchFamily="18" charset="0"/>
              </a:rPr>
              <a:t>: il y a 2 semaines, plusieurs parents ont participé à une course de 5 km, en juin plusieurs se sont engagés à La routes des Phare en Corse.</a:t>
            </a:r>
          </a:p>
          <a:p>
            <a:pPr eaLnBrk="1" hangingPunct="1">
              <a:spcBef>
                <a:spcPct val="0"/>
              </a:spcBef>
            </a:pPr>
            <a:r>
              <a:rPr lang="fr-CA" b="1" smtClean="0">
                <a:latin typeface="Times New Roman" pitchFamily="18" charset="0"/>
              </a:rPr>
              <a:t>Organisation</a:t>
            </a:r>
            <a:r>
              <a:rPr lang="fr-CA" smtClean="0">
                <a:latin typeface="Times New Roman" pitchFamily="18" charset="0"/>
              </a:rPr>
              <a:t> de leurs propres levées de fonds: ex. Famille qui organise un souper spaghetti au profit du PEF</a:t>
            </a:r>
          </a:p>
          <a:p>
            <a:pPr eaLnBrk="1" hangingPunct="1">
              <a:spcBef>
                <a:spcPct val="0"/>
              </a:spcBef>
            </a:pPr>
            <a:r>
              <a:rPr lang="fr-CA" b="1" smtClean="0">
                <a:latin typeface="Times New Roman" pitchFamily="18" charset="0"/>
              </a:rPr>
              <a:t>Vidéos</a:t>
            </a:r>
            <a:r>
              <a:rPr lang="fr-CA" smtClean="0">
                <a:latin typeface="Times New Roman" pitchFamily="18" charset="0"/>
              </a:rPr>
              <a:t>: ex pour opération enfants soleil</a:t>
            </a:r>
          </a:p>
        </p:txBody>
      </p:sp>
      <p:sp>
        <p:nvSpPr>
          <p:cNvPr id="77827"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795785-C2C0-40FA-A999-37EB7AFB8214}" type="slidenum">
              <a:rPr lang="fr-CA" smtClean="0">
                <a:latin typeface="Times New Roman" pitchFamily="18" charset="0"/>
              </a:rPr>
              <a:pPr fontAlgn="base">
                <a:spcBef>
                  <a:spcPct val="0"/>
                </a:spcBef>
                <a:spcAft>
                  <a:spcPct val="0"/>
                </a:spcAft>
              </a:pPr>
              <a:t>40</a:t>
            </a:fld>
            <a:endParaRPr lang="fr-CA"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98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M-eve: développement des pratiques pour apprivoiser l’éloignement </a:t>
            </a:r>
          </a:p>
          <a:p>
            <a:pPr eaLnBrk="1" hangingPunct="1">
              <a:spcBef>
                <a:spcPct val="0"/>
              </a:spcBef>
            </a:pPr>
            <a:r>
              <a:rPr lang="fr-CA" smtClean="0"/>
              <a:t>Importance du premier 24h: apprendre à connaître l’enfant, d’un point de vue médical mais aussi pour savoir qui il est lui: ce qu’il aime, n’aime pas, ce qui le rassure, ces activités préférées.  On apprend aussi à connaître les parents, et eux apprennent à nous connaître aussi.  Ils rencontrent toute l’équipe, et je viens en dernier avec la question: comment vous sentez-vous avec l’idée de laisser votre enfant en répit, et la plupart du temps, les parents disent qu’ils trouvaient ça difficile avant d’arrivée, mais maintenant ils sont beaucoup plus rassurés et à l’aise!  Et pour ceux qui trouvent ça encore difficile, nous restons très flexible, avec la possibilité de revenir dormir avec l’enfant, mais cette fois-ci en ayant des ‘’devoirs’’: sortir au resto, prendre une marche, aller au cinéma etc, mais en revenant dormir…</a:t>
            </a:r>
          </a:p>
          <a:p>
            <a:pPr eaLnBrk="1" hangingPunct="1">
              <a:spcBef>
                <a:spcPct val="0"/>
              </a:spcBef>
            </a:pPr>
            <a:r>
              <a:rPr lang="fr-CA" smtClean="0"/>
              <a:t>Objets: T-shirt qui sent le parent, photo, CD</a:t>
            </a:r>
          </a:p>
          <a:p>
            <a:pPr eaLnBrk="1" hangingPunct="1">
              <a:spcBef>
                <a:spcPct val="0"/>
              </a:spcBef>
            </a:pPr>
            <a:endParaRPr lang="fr-CA" smtClean="0"/>
          </a:p>
        </p:txBody>
      </p:sp>
      <p:sp>
        <p:nvSpPr>
          <p:cNvPr id="737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F7000E-59EA-440E-A9C9-F30602BC731F}" type="slidenum">
              <a:rPr lang="fr-CA"/>
              <a:pPr fontAlgn="base">
                <a:spcBef>
                  <a:spcPct val="0"/>
                </a:spcBef>
                <a:spcAft>
                  <a:spcPct val="0"/>
                </a:spcAft>
                <a:defRPr/>
              </a:pPr>
              <a:t>41</a:t>
            </a:fld>
            <a:endParaRPr lang="fr-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48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M-Eve</a:t>
            </a:r>
          </a:p>
        </p:txBody>
      </p:sp>
      <p:sp>
        <p:nvSpPr>
          <p:cNvPr id="2048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BC20D1-7DEA-454E-A914-AC512ECED024}" type="slidenum">
              <a:rPr lang="fr-CA"/>
              <a:pPr fontAlgn="base">
                <a:spcBef>
                  <a:spcPct val="0"/>
                </a:spcBef>
                <a:spcAft>
                  <a:spcPct val="0"/>
                </a:spcAft>
                <a:defRPr/>
              </a:pPr>
              <a:t>4</a:t>
            </a:fld>
            <a:endParaRPr lang="fr-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fontScale="92500" lnSpcReduction="20000"/>
          </a:bodyPr>
          <a:lstStyle/>
          <a:p>
            <a:pPr marL="228600" lvl="1" indent="-228600" eaLnBrk="1" fontAlgn="auto" hangingPunct="1">
              <a:spcBef>
                <a:spcPts val="0"/>
              </a:spcBef>
              <a:spcAft>
                <a:spcPts val="0"/>
              </a:spcAft>
              <a:buFontTx/>
              <a:buAutoNum type="arabicParenR"/>
              <a:defRPr/>
            </a:pPr>
            <a:r>
              <a:rPr lang="fr-CA" dirty="0" smtClean="0"/>
              <a:t>La vie avec un enfant malade contraint les parents à prendre de nombreuses décisions: médicales, sociales, familiales (ex. retour au travail ou non, </a:t>
            </a:r>
          </a:p>
          <a:p>
            <a:pPr marL="228600" lvl="1" indent="-228600" eaLnBrk="1" fontAlgn="auto" hangingPunct="1">
              <a:spcBef>
                <a:spcPts val="0"/>
              </a:spcBef>
              <a:spcAft>
                <a:spcPts val="0"/>
              </a:spcAft>
              <a:buFontTx/>
              <a:buAutoNum type="arabicParenR"/>
              <a:defRPr/>
            </a:pPr>
            <a:r>
              <a:rPr lang="fr-CA" dirty="0" smtClean="0"/>
              <a:t>Ce qu’on avait comme préoccupation des parents, c’est que beaucoup de décisions médicales sont prises dans l’urgence, dans un contexte d’incertitude p/r à la maladie, qu’eux, comme décideur délégué, peuvent vivre beaucoup de doute p/r à certaines décisions</a:t>
            </a:r>
          </a:p>
          <a:p>
            <a:pPr marL="228600" lvl="1" indent="-228600" eaLnBrk="1" fontAlgn="auto" hangingPunct="1">
              <a:spcBef>
                <a:spcPts val="0"/>
              </a:spcBef>
              <a:spcAft>
                <a:spcPts val="0"/>
              </a:spcAft>
              <a:buFontTx/>
              <a:buAutoNum type="arabicParenR"/>
              <a:defRPr/>
            </a:pPr>
            <a:r>
              <a:rPr lang="fr-CA" dirty="0" smtClean="0"/>
              <a:t>On a donc développer des ateliers de préparation aux décisions, afin qu’ils puissent développer de nouveaux repères, ou confirmer leur processus actuel, qu’ils puissent se préparer aux prochaines décisions dans le calme plutôt que l’urgence</a:t>
            </a:r>
          </a:p>
          <a:p>
            <a:pPr marL="228600" lvl="1" indent="-228600" eaLnBrk="1" fontAlgn="auto" hangingPunct="1">
              <a:spcBef>
                <a:spcPts val="0"/>
              </a:spcBef>
              <a:spcAft>
                <a:spcPts val="0"/>
              </a:spcAft>
              <a:buFontTx/>
              <a:buAutoNum type="arabicParenR"/>
              <a:defRPr/>
            </a:pPr>
            <a:r>
              <a:rPr lang="fr-CA" dirty="0" err="1" smtClean="0"/>
              <a:t>Philosphie</a:t>
            </a:r>
            <a:r>
              <a:rPr lang="fr-CA" dirty="0" smtClean="0"/>
              <a:t> sous-jacente aux ateliers se base sur </a:t>
            </a:r>
          </a:p>
          <a:p>
            <a:pPr lvl="1" algn="just" eaLnBrk="1" fontAlgn="auto" hangingPunct="1">
              <a:spcBef>
                <a:spcPts val="0"/>
              </a:spcBef>
              <a:spcAft>
                <a:spcPts val="0"/>
              </a:spcAft>
              <a:defRPr/>
            </a:pPr>
            <a:r>
              <a:rPr lang="fr-CA" dirty="0" smtClean="0"/>
              <a:t>1) Complexité (perspective systémique): </a:t>
            </a:r>
            <a:r>
              <a:rPr lang="fr-CA" sz="2400" dirty="0" smtClean="0"/>
              <a:t>Les décisions concernant l’enfant malade impliquent de </a:t>
            </a:r>
            <a:r>
              <a:rPr lang="fr-CA" sz="2400" b="1" dirty="0" smtClean="0"/>
              <a:t>nombreux acteurs </a:t>
            </a:r>
            <a:r>
              <a:rPr lang="fr-CA" sz="2400" dirty="0" smtClean="0"/>
              <a:t>et de </a:t>
            </a:r>
            <a:r>
              <a:rPr lang="fr-CA" sz="2400" b="1" dirty="0" smtClean="0"/>
              <a:t>multiples systèmes, il </a:t>
            </a:r>
            <a:r>
              <a:rPr lang="fr-CA" sz="2400" dirty="0" smtClean="0"/>
              <a:t>faut donc tenir compte de la complexité du système d’interaction dans lequel s’insèrent les familles</a:t>
            </a:r>
          </a:p>
          <a:p>
            <a:pPr lvl="1" algn="just" eaLnBrk="1" fontAlgn="auto" hangingPunct="1">
              <a:spcBef>
                <a:spcPts val="0"/>
              </a:spcBef>
              <a:spcAft>
                <a:spcPts val="0"/>
              </a:spcAft>
              <a:defRPr/>
            </a:pPr>
            <a:r>
              <a:rPr lang="fr-CA" sz="2400" dirty="0" smtClean="0"/>
              <a:t>2) Autonomie: pour nous, l’autonomie implique plus que la seule capacité à décider, elle implique de décider en vue du bien: bien pour l’enfant, pour soi et pour les autres (éthique du souci de soi, de l’autre et des autres)</a:t>
            </a:r>
          </a:p>
          <a:p>
            <a:pPr lvl="1" eaLnBrk="1" fontAlgn="auto" hangingPunct="1">
              <a:spcBef>
                <a:spcPts val="0"/>
              </a:spcBef>
              <a:spcAft>
                <a:spcPts val="0"/>
              </a:spcAft>
              <a:defRPr/>
            </a:pPr>
            <a:r>
              <a:rPr lang="fr-CA" sz="2400" dirty="0" smtClean="0"/>
              <a:t>3) Dialogue: on croit qu’il doit y avoir un partage d’information entre les acteurs concernés; une expression des préférences de chacun pour en arriver ultimement à une prise de décision partagée</a:t>
            </a:r>
          </a:p>
          <a:p>
            <a:pPr lvl="1" eaLnBrk="1" fontAlgn="auto" hangingPunct="1">
              <a:spcBef>
                <a:spcPts val="0"/>
              </a:spcBef>
              <a:spcAft>
                <a:spcPts val="0"/>
              </a:spcAft>
              <a:defRPr/>
            </a:pPr>
            <a:endParaRPr lang="fr-CA" sz="2400" b="1" dirty="0" smtClean="0"/>
          </a:p>
          <a:p>
            <a:pPr lvl="1" eaLnBrk="1" fontAlgn="auto" hangingPunct="1">
              <a:spcBef>
                <a:spcPts val="0"/>
              </a:spcBef>
              <a:spcAft>
                <a:spcPts val="0"/>
              </a:spcAft>
              <a:defRPr/>
            </a:pPr>
            <a:r>
              <a:rPr lang="fr-CA" sz="2400" b="1" dirty="0" smtClean="0"/>
              <a:t>Rencontre individuelle: </a:t>
            </a:r>
            <a:r>
              <a:rPr lang="fr-CA" sz="2400" dirty="0" smtClean="0"/>
              <a:t>Par exemple, rencontre avec les parents d’un jeune pour réflexion concernant l’hébergement.</a:t>
            </a:r>
            <a:endParaRPr lang="fr-CA" dirty="0"/>
          </a:p>
        </p:txBody>
      </p:sp>
      <p:sp>
        <p:nvSpPr>
          <p:cNvPr id="7577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D55136-0E45-47B2-9B2A-591A074AABB8}" type="slidenum">
              <a:rPr lang="fr-CA"/>
              <a:pPr fontAlgn="base">
                <a:spcBef>
                  <a:spcPct val="0"/>
                </a:spcBef>
                <a:spcAft>
                  <a:spcPct val="0"/>
                </a:spcAft>
                <a:defRPr/>
              </a:pPr>
              <a:t>42</a:t>
            </a:fld>
            <a:endParaRPr lang="fr-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39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b="1" smtClean="0"/>
              <a:t>Nouveaux soins</a:t>
            </a:r>
            <a:r>
              <a:rPr lang="fr-CA" smtClean="0"/>
              <a:t>: ex enfant qui vient de recevoir l’opération pour gastrostomie, a eu l’enseignement à l’hôpital mais ne se sent pas 100% à l’aise avec ce nouveau soin, il peut venir au PEF quelques jours avec son enfant pour consolider les acquis</a:t>
            </a:r>
          </a:p>
          <a:p>
            <a:pPr eaLnBrk="1" hangingPunct="1">
              <a:spcBef>
                <a:spcPct val="0"/>
              </a:spcBef>
            </a:pPr>
            <a:r>
              <a:rPr lang="fr-CA" b="1" smtClean="0"/>
              <a:t>Reprendre pied</a:t>
            </a:r>
            <a:r>
              <a:rPr lang="fr-CA" smtClean="0"/>
              <a:t>: après hospitalisation qui a demandé une absence prolongée du parent du reste de la famille, ou s’il y a une situation difficile, par ex: une mère victime de violence conjugale qui quitte son conjoint.  Elle est venue au PEF avec son enfant malade afin pouvoir prendre le temps nécessaire à la réorganisation de sa nouvelle vie.</a:t>
            </a:r>
          </a:p>
          <a:p>
            <a:pPr eaLnBrk="1" hangingPunct="1">
              <a:spcBef>
                <a:spcPct val="0"/>
              </a:spcBef>
            </a:pPr>
            <a:r>
              <a:rPr lang="fr-CA" b="1" smtClean="0"/>
              <a:t>Réaménagement</a:t>
            </a:r>
            <a:r>
              <a:rPr lang="fr-CA" smtClean="0"/>
              <a:t>: afin de pouvoir accueillir davantage les parents, nous avons équipé les chambre de lit escamotables.  </a:t>
            </a:r>
          </a:p>
        </p:txBody>
      </p:sp>
      <p:sp>
        <p:nvSpPr>
          <p:cNvPr id="7782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32B50C-6805-4BF1-9B8E-E54A4551B77A}" type="slidenum">
              <a:rPr lang="fr-CA"/>
              <a:pPr fontAlgn="base">
                <a:spcBef>
                  <a:spcPct val="0"/>
                </a:spcBef>
                <a:spcAft>
                  <a:spcPct val="0"/>
                </a:spcAft>
                <a:defRPr/>
              </a:pPr>
              <a:t>43</a:t>
            </a:fld>
            <a:endParaRPr lang="fr-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60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Pour contrer leur isolement social…</a:t>
            </a:r>
          </a:p>
          <a:p>
            <a:pPr eaLnBrk="1" hangingPunct="1">
              <a:spcBef>
                <a:spcPct val="0"/>
              </a:spcBef>
            </a:pPr>
            <a:r>
              <a:rPr lang="fr-CA" smtClean="0"/>
              <a:t>Souper: notamment le soir avant les ateliers de préparation aux décisions: apéro musical + souper 3 services par notre équipe à la cuisine</a:t>
            </a:r>
          </a:p>
          <a:p>
            <a:pPr eaLnBrk="1" hangingPunct="1">
              <a:spcBef>
                <a:spcPct val="0"/>
              </a:spcBef>
            </a:pPr>
            <a:r>
              <a:rPr lang="fr-CA" smtClean="0"/>
              <a:t>Colloque: journée thématique (à partir de préoccupation des parents) où nous présentons des conférences.  Séance djembé à la fin.</a:t>
            </a:r>
          </a:p>
          <a:p>
            <a:pPr eaLnBrk="1" hangingPunct="1">
              <a:spcBef>
                <a:spcPct val="0"/>
              </a:spcBef>
            </a:pPr>
            <a:r>
              <a:rPr lang="fr-CA" smtClean="0"/>
              <a:t>Fête de Noël: nouvelle maman qui nous a dit, toute émue: c’est la première fois où je me sens normale…</a:t>
            </a:r>
          </a:p>
          <a:p>
            <a:pPr eaLnBrk="1" hangingPunct="1">
              <a:spcBef>
                <a:spcPct val="0"/>
              </a:spcBef>
            </a:pPr>
            <a:r>
              <a:rPr lang="fr-CA" smtClean="0"/>
              <a:t>Édouard: projet de rêve d’enfant version photo: journée de phtographie, ensuite photoshop, on en fait un magazine et le tout est dévoilé aux familles lors d’un cocktail.  Très apprécié…</a:t>
            </a:r>
          </a:p>
          <a:p>
            <a:pPr eaLnBrk="1" hangingPunct="1">
              <a:spcBef>
                <a:spcPct val="0"/>
              </a:spcBef>
            </a:pPr>
            <a:endParaRPr lang="fr-CA" smtClean="0"/>
          </a:p>
        </p:txBody>
      </p:sp>
      <p:sp>
        <p:nvSpPr>
          <p:cNvPr id="7987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1D09EE-35A1-4254-A092-ECC1B291356F}" type="slidenum">
              <a:rPr lang="fr-CA"/>
              <a:pPr fontAlgn="base">
                <a:spcBef>
                  <a:spcPct val="0"/>
                </a:spcBef>
                <a:spcAft>
                  <a:spcPct val="0"/>
                </a:spcAft>
                <a:defRPr/>
              </a:pPr>
              <a:t>44</a:t>
            </a:fld>
            <a:endParaRPr lang="fr-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normAutofit lnSpcReduction="10000"/>
          </a:bodyPr>
          <a:lstStyle/>
          <a:p>
            <a:pPr eaLnBrk="1" fontAlgn="auto" hangingPunct="1">
              <a:spcBef>
                <a:spcPts val="0"/>
              </a:spcBef>
              <a:spcAft>
                <a:spcPts val="0"/>
              </a:spcAft>
              <a:defRPr/>
            </a:pPr>
            <a:r>
              <a:rPr lang="fr-CA" dirty="0" smtClean="0"/>
              <a:t>Cultiver la mémoire: 2 volets: créer des souvenirs de l’enfant malade</a:t>
            </a:r>
          </a:p>
          <a:p>
            <a:pPr eaLnBrk="1" fontAlgn="auto" hangingPunct="1">
              <a:spcBef>
                <a:spcPts val="0"/>
              </a:spcBef>
              <a:spcAft>
                <a:spcPts val="0"/>
              </a:spcAft>
              <a:defRPr/>
            </a:pPr>
            <a:r>
              <a:rPr lang="fr-CA" dirty="0" smtClean="0"/>
              <a:t>	- généralement: moulage des mains, pieds, bénévole photographe qui prend de magnifiques photos</a:t>
            </a:r>
          </a:p>
          <a:p>
            <a:pPr eaLnBrk="1" fontAlgn="auto" hangingPunct="1">
              <a:spcBef>
                <a:spcPts val="0"/>
              </a:spcBef>
              <a:spcAft>
                <a:spcPts val="0"/>
              </a:spcAft>
              <a:defRPr/>
            </a:pPr>
            <a:r>
              <a:rPr lang="fr-CA" dirty="0" smtClean="0"/>
              <a:t>	- ex. On a déjà organisé un baptême d’un bébé en fin de vie, </a:t>
            </a:r>
          </a:p>
          <a:p>
            <a:pPr eaLnBrk="1" fontAlgn="auto" hangingPunct="1">
              <a:spcBef>
                <a:spcPts val="0"/>
              </a:spcBef>
              <a:spcAft>
                <a:spcPts val="0"/>
              </a:spcAft>
              <a:defRPr/>
            </a:pPr>
            <a:r>
              <a:rPr lang="fr-CA" dirty="0" smtClean="0"/>
              <a:t>	- encourager les parents à garder des objets significatifs en souvenirs, et de ne pas oublier d’impliquer la fratrie dans cette démarche-là</a:t>
            </a:r>
          </a:p>
          <a:p>
            <a:pPr eaLnBrk="1" fontAlgn="auto" hangingPunct="1">
              <a:spcBef>
                <a:spcPts val="0"/>
              </a:spcBef>
              <a:spcAft>
                <a:spcPts val="0"/>
              </a:spcAft>
              <a:defRPr/>
            </a:pPr>
            <a:r>
              <a:rPr lang="fr-CA" dirty="0" smtClean="0"/>
              <a:t>	- l’autre volet s’adresse plus à la fratrie, vise à faire, à léguer quelque chose pour le frère ou la sœur malade: bricolage, prévoir lui donner un doudou ou jouet lors de l’enterrement</a:t>
            </a:r>
          </a:p>
          <a:p>
            <a:pPr eaLnBrk="1" fontAlgn="auto" hangingPunct="1">
              <a:spcBef>
                <a:spcPts val="0"/>
              </a:spcBef>
              <a:spcAft>
                <a:spcPts val="0"/>
              </a:spcAft>
              <a:defRPr/>
            </a:pPr>
            <a:r>
              <a:rPr lang="fr-CA" dirty="0" smtClean="0"/>
              <a:t>	- ex: un grand frère qui a organisé une session jam privée pour son frère en fin de vie, lumière tamisée</a:t>
            </a:r>
          </a:p>
          <a:p>
            <a:pPr eaLnBrk="1" fontAlgn="auto" hangingPunct="1">
              <a:spcBef>
                <a:spcPts val="0"/>
              </a:spcBef>
              <a:spcAft>
                <a:spcPts val="0"/>
              </a:spcAft>
              <a:defRPr/>
            </a:pPr>
            <a:r>
              <a:rPr lang="fr-CA" dirty="0" smtClean="0"/>
              <a:t>Soutien pré- deuil: accompagnement lors de la fin de vie</a:t>
            </a:r>
          </a:p>
          <a:p>
            <a:pPr eaLnBrk="1" fontAlgn="auto" hangingPunct="1">
              <a:spcBef>
                <a:spcPts val="0"/>
              </a:spcBef>
              <a:spcAft>
                <a:spcPts val="0"/>
              </a:spcAft>
              <a:defRPr/>
            </a:pPr>
            <a:r>
              <a:rPr lang="fr-CA" dirty="0" smtClean="0"/>
              <a:t>	ex: grand adolescent en fin de vie et ses amis sont venus le visiter, mais ça faisait assez longtemps qu’ils ne l’avaient pas vue.  Nous les avons d’abord rencontré pour leur expliquer de leur ami avait certainement changé depuis la dernière fois, mais aussi qu’en ce moment, il était sous sédation pour apaiser sa douleur, il n’était donc pas conscient, mais pouvait avoir des hallucinations.  Sa respiration râle un peu </a:t>
            </a:r>
            <a:r>
              <a:rPr lang="fr-CA" dirty="0" err="1" smtClean="0"/>
              <a:t>etc</a:t>
            </a:r>
            <a:r>
              <a:rPr lang="fr-CA" dirty="0" smtClean="0"/>
              <a:t> Malgré nos explications, c’est venu les chercher de voir leur ami dans cet état, mais nous avons pu rencontrer sur place ceux qui en avait besoin, leur donner nos coordonnées si jamais ils avaient besoin de rediscuter.</a:t>
            </a:r>
          </a:p>
          <a:p>
            <a:pPr eaLnBrk="1" fontAlgn="auto" hangingPunct="1">
              <a:spcBef>
                <a:spcPts val="0"/>
              </a:spcBef>
              <a:spcAft>
                <a:spcPts val="0"/>
              </a:spcAft>
              <a:defRPr/>
            </a:pPr>
            <a:endParaRPr lang="fr-CA" dirty="0" smtClean="0"/>
          </a:p>
          <a:p>
            <a:pPr eaLnBrk="1" fontAlgn="auto" hangingPunct="1">
              <a:spcBef>
                <a:spcPts val="0"/>
              </a:spcBef>
              <a:spcAft>
                <a:spcPts val="0"/>
              </a:spcAft>
              <a:defRPr/>
            </a:pPr>
            <a:r>
              <a:rPr lang="fr-CA" b="1" dirty="0" smtClean="0"/>
              <a:t>Post deuil</a:t>
            </a:r>
            <a:r>
              <a:rPr lang="fr-CA" dirty="0" smtClean="0"/>
              <a:t>: suivi de deuil pour les parents, mais aussi les grands-parents!  Nous offrons suivi sur place, mais parfois difficile pour les parents de revenir, donc aussi au téléphone. Ex mère qui se sent incapable pour le moment de revenir, mais pour elle, le jour où elle viendra au PEF, ce sera son indicateur pour se savoir à une autre étape.  Dans la mesure du possible, nous tentons de trouver des ressources dans la communauté, mais aussi (pour reprendre l’idée de Josée Masson) de sensibiliser à avoir plusieurs personnes dans leur arc-en-ciel de soutien</a:t>
            </a:r>
          </a:p>
          <a:p>
            <a:pPr eaLnBrk="1" fontAlgn="auto" hangingPunct="1">
              <a:spcBef>
                <a:spcPts val="0"/>
              </a:spcBef>
              <a:spcAft>
                <a:spcPts val="0"/>
              </a:spcAft>
              <a:defRPr/>
            </a:pPr>
            <a:r>
              <a:rPr lang="fr-CA" dirty="0" smtClean="0"/>
              <a:t>	-ex: mère qui vivait beaucoup de détresse un jour qui a essayé de me téléphoner, je n’étais pas là, à la ligne </a:t>
            </a:r>
            <a:r>
              <a:rPr lang="fr-CA" dirty="0" err="1" smtClean="0"/>
              <a:t>montbourquette</a:t>
            </a:r>
            <a:r>
              <a:rPr lang="fr-CA" dirty="0" smtClean="0"/>
              <a:t> elle était en attente, elle a téléphoné à l’hôpital, au département où son fils était suivi, mais elle est tombée sur une infirmière remplaçante…  On a travaillé à mettre des amis et de la parenté dans les numéros d’urgence..</a:t>
            </a:r>
          </a:p>
          <a:p>
            <a:pPr eaLnBrk="1" fontAlgn="auto" hangingPunct="1">
              <a:spcBef>
                <a:spcPts val="0"/>
              </a:spcBef>
              <a:spcAft>
                <a:spcPts val="0"/>
              </a:spcAft>
              <a:defRPr/>
            </a:pPr>
            <a:endParaRPr lang="fr-CA" dirty="0" smtClean="0"/>
          </a:p>
          <a:p>
            <a:pPr eaLnBrk="1" fontAlgn="auto" hangingPunct="1">
              <a:spcBef>
                <a:spcPts val="0"/>
              </a:spcBef>
              <a:spcAft>
                <a:spcPts val="0"/>
              </a:spcAft>
              <a:defRPr/>
            </a:pPr>
            <a:r>
              <a:rPr lang="fr-CA" b="1" dirty="0" smtClean="0"/>
              <a:t>Démarches funéraires</a:t>
            </a:r>
            <a:r>
              <a:rPr lang="fr-CA" dirty="0" smtClean="0"/>
              <a:t>: s’informer, si l’état de l’enfant est instable s’ils ont prévu des arrangements en cas de décès, s’ils veulent qu’on les mette en contact avec notre partenaire.  On prend généralement le rendez-vous et ensuite il rencontre le représentant, mais certains parents veulent être accompagné lors de la rencontre.</a:t>
            </a:r>
          </a:p>
          <a:p>
            <a:pPr eaLnBrk="1" fontAlgn="auto" hangingPunct="1">
              <a:spcBef>
                <a:spcPts val="0"/>
              </a:spcBef>
              <a:spcAft>
                <a:spcPts val="0"/>
              </a:spcAft>
              <a:defRPr/>
            </a:pPr>
            <a:r>
              <a:rPr lang="fr-CA" b="1" dirty="0" smtClean="0"/>
              <a:t>Rencontre commémorative</a:t>
            </a:r>
            <a:r>
              <a:rPr lang="fr-CA" dirty="0" smtClean="0"/>
              <a:t>: première en juin.</a:t>
            </a:r>
            <a:endParaRPr lang="fr-CA" dirty="0"/>
          </a:p>
        </p:txBody>
      </p:sp>
      <p:sp>
        <p:nvSpPr>
          <p:cNvPr id="8192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6BA3D7-23E5-4D18-95A8-0CAE292BF560}" type="slidenum">
              <a:rPr lang="fr-CA"/>
              <a:pPr fontAlgn="base">
                <a:spcBef>
                  <a:spcPct val="0"/>
                </a:spcBef>
                <a:spcAft>
                  <a:spcPct val="0"/>
                </a:spcAft>
                <a:defRPr/>
              </a:pPr>
              <a:t>45</a:t>
            </a:fld>
            <a:endParaRPr lang="fr-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25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i="1" smtClean="0"/>
              <a:t>SOINS : Les soins palliatifs pédiatriques sont des soins </a:t>
            </a:r>
            <a:r>
              <a:rPr lang="fr-CA" b="1" i="1" smtClean="0"/>
              <a:t>actifs et complets</a:t>
            </a:r>
            <a:r>
              <a:rPr lang="fr-CA" i="1" smtClean="0"/>
              <a:t>, </a:t>
            </a:r>
          </a:p>
          <a:p>
            <a:pPr eaLnBrk="1" hangingPunct="1">
              <a:spcBef>
                <a:spcPct val="0"/>
              </a:spcBef>
            </a:pPr>
            <a:r>
              <a:rPr lang="fr-CA" i="1" smtClean="0"/>
              <a:t>englobant les dimensions </a:t>
            </a:r>
            <a:r>
              <a:rPr lang="fr-CA" b="1" i="1" smtClean="0"/>
              <a:t>physique</a:t>
            </a:r>
            <a:r>
              <a:rPr lang="fr-CA" i="1" smtClean="0"/>
              <a:t>, </a:t>
            </a:r>
          </a:p>
          <a:p>
            <a:pPr eaLnBrk="1" hangingPunct="1">
              <a:spcBef>
                <a:spcPct val="0"/>
              </a:spcBef>
            </a:pPr>
            <a:r>
              <a:rPr lang="fr-CA" b="1" i="1" smtClean="0"/>
              <a:t>		psychologique</a:t>
            </a:r>
          </a:p>
          <a:p>
            <a:pPr eaLnBrk="1" hangingPunct="1">
              <a:spcBef>
                <a:spcPct val="0"/>
              </a:spcBef>
            </a:pPr>
            <a:r>
              <a:rPr lang="fr-CA" b="1" i="1" smtClean="0"/>
              <a:t>		sociale</a:t>
            </a:r>
            <a:r>
              <a:rPr lang="fr-CA" i="1" smtClean="0"/>
              <a:t> </a:t>
            </a:r>
          </a:p>
          <a:p>
            <a:pPr eaLnBrk="1" hangingPunct="1">
              <a:spcBef>
                <a:spcPct val="0"/>
              </a:spcBef>
            </a:pPr>
            <a:r>
              <a:rPr lang="fr-CA" i="1" smtClean="0"/>
              <a:t>		et </a:t>
            </a:r>
            <a:r>
              <a:rPr lang="fr-CA" b="1" i="1" smtClean="0"/>
              <a:t>spirituelle</a:t>
            </a:r>
            <a:r>
              <a:rPr lang="fr-CA" i="1" smtClean="0"/>
              <a:t>. </a:t>
            </a:r>
          </a:p>
          <a:p>
            <a:pPr eaLnBrk="1" hangingPunct="1">
              <a:spcBef>
                <a:spcPct val="0"/>
              </a:spcBef>
            </a:pPr>
            <a:r>
              <a:rPr lang="fr-CA" smtClean="0"/>
              <a:t>M-eve</a:t>
            </a:r>
          </a:p>
        </p:txBody>
      </p:sp>
      <p:sp>
        <p:nvSpPr>
          <p:cNvPr id="225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40BEBB-A09B-452B-A7CA-8A832944FAB6}" type="slidenum">
              <a:rPr lang="fr-CA"/>
              <a:pPr fontAlgn="base">
                <a:spcBef>
                  <a:spcPct val="0"/>
                </a:spcBef>
                <a:spcAft>
                  <a:spcPct val="0"/>
                </a:spcAft>
                <a:defRPr/>
              </a:pPr>
              <a:t>5</a:t>
            </a:fld>
            <a:endParaRPr lang="fr-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Meve</a:t>
            </a:r>
          </a:p>
          <a:p>
            <a:pPr eaLnBrk="1" hangingPunct="1">
              <a:spcBef>
                <a:spcPct val="0"/>
              </a:spcBef>
            </a:pPr>
            <a:endParaRPr lang="fr-CA" smtClean="0"/>
          </a:p>
          <a:p>
            <a:pPr eaLnBrk="1" hangingPunct="1">
              <a:spcBef>
                <a:spcPct val="0"/>
              </a:spcBef>
            </a:pPr>
            <a:r>
              <a:rPr lang="fr-CA" smtClean="0"/>
              <a:t>Il existe un 6</a:t>
            </a:r>
            <a:r>
              <a:rPr lang="fr-CA" baseline="30000" smtClean="0"/>
              <a:t>e</a:t>
            </a:r>
            <a:r>
              <a:rPr lang="fr-CA" smtClean="0"/>
              <a:t> groupe qui sont les Membres d’une famille ayant perdu un enfant de façon imprévue à la suite d’une</a:t>
            </a:r>
          </a:p>
          <a:p>
            <a:pPr eaLnBrk="1" hangingPunct="1">
              <a:spcBef>
                <a:spcPct val="0"/>
              </a:spcBef>
            </a:pPr>
            <a:r>
              <a:rPr lang="fr-CA" smtClean="0"/>
              <a:t>maladie, d’une situation engendrée par une cause externe* ou d’une perte dans la</a:t>
            </a:r>
          </a:p>
          <a:p>
            <a:pPr eaLnBrk="1" hangingPunct="1">
              <a:spcBef>
                <a:spcPct val="0"/>
              </a:spcBef>
            </a:pPr>
            <a:r>
              <a:rPr lang="fr-CA" smtClean="0"/>
              <a:t>période périnatale.</a:t>
            </a:r>
          </a:p>
          <a:p>
            <a:pPr eaLnBrk="1" hangingPunct="1">
              <a:spcBef>
                <a:spcPct val="0"/>
              </a:spcBef>
            </a:pPr>
            <a:r>
              <a:rPr lang="fr-CA" smtClean="0"/>
              <a:t>Exemple : traumatismes, mortinaissances, avortements.  </a:t>
            </a:r>
          </a:p>
        </p:txBody>
      </p:sp>
      <p:sp>
        <p:nvSpPr>
          <p:cNvPr id="2457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050F9A-9B0F-4AC9-AC9E-62BC22DF4F4B}" type="slidenum">
              <a:rPr lang="fr-CA"/>
              <a:pPr fontAlgn="base">
                <a:spcBef>
                  <a:spcPct val="0"/>
                </a:spcBef>
                <a:spcAft>
                  <a:spcPct val="0"/>
                </a:spcAft>
                <a:defRPr/>
              </a:pPr>
              <a:t>6</a:t>
            </a:fld>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Suite à un constat que l’offre de répit pour enfants gravement malade et nécessitant des soins complexes était minime, un groupe de parents et des professionnels des hôpitaux pédiatriques de Montréal, se sont rassemblés et fondés le PEF en 1999 </a:t>
            </a:r>
            <a:r>
              <a:rPr lang="fr-CA" smtClean="0">
                <a:sym typeface="Wingdings" pitchFamily="2" charset="2"/>
              </a:rPr>
              <a:t> </a:t>
            </a:r>
            <a:r>
              <a:rPr lang="fr-CA" smtClean="0"/>
              <a:t>mise en place du répit à domicile</a:t>
            </a:r>
          </a:p>
          <a:p>
            <a:pPr eaLnBrk="1" hangingPunct="1">
              <a:spcBef>
                <a:spcPct val="0"/>
              </a:spcBef>
            </a:pPr>
            <a:endParaRPr lang="fr-CA" smtClean="0"/>
          </a:p>
          <a:p>
            <a:pPr eaLnBrk="1" hangingPunct="1">
              <a:spcBef>
                <a:spcPct val="0"/>
              </a:spcBef>
            </a:pPr>
            <a:r>
              <a:rPr lang="fr-CA" smtClean="0"/>
              <a:t>Pas suffisant pour permettre aux familles de faire le plein, donc l’idée a germé d’ouvrir une maison de répit afin d’accuillir les enfants sur place.  Maison André-Gratton a ouvert ses porte en juin 2007.</a:t>
            </a:r>
          </a:p>
          <a:p>
            <a:pPr eaLnBrk="1" hangingPunct="1">
              <a:spcBef>
                <a:spcPct val="0"/>
              </a:spcBef>
            </a:pPr>
            <a:endParaRPr lang="fr-CA" smtClean="0"/>
          </a:p>
          <a:p>
            <a:pPr eaLnBrk="1" hangingPunct="1">
              <a:spcBef>
                <a:spcPct val="0"/>
              </a:spcBef>
            </a:pPr>
            <a:r>
              <a:rPr lang="fr-CA" smtClean="0"/>
              <a:t>(frère de Robert Gratton grand donateur extra)</a:t>
            </a:r>
          </a:p>
        </p:txBody>
      </p:sp>
      <p:sp>
        <p:nvSpPr>
          <p:cNvPr id="2662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5F53D1-6F98-44A3-8802-B5213E8C1D41}" type="slidenum">
              <a:rPr lang="fr-CA"/>
              <a:pPr fontAlgn="base">
                <a:spcBef>
                  <a:spcPct val="0"/>
                </a:spcBef>
                <a:spcAft>
                  <a:spcPct val="0"/>
                </a:spcAft>
                <a:defRPr/>
              </a:pPr>
              <a:t>7</a:t>
            </a:fld>
            <a:endParaRPr lang="fr-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Toutes les pièces ont un nom qui respecte la thématique ‘nautique’ </a:t>
            </a:r>
          </a:p>
        </p:txBody>
      </p:sp>
      <p:sp>
        <p:nvSpPr>
          <p:cNvPr id="2867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17B18F-4565-45E2-A1B0-421B2B84C63F}" type="slidenum">
              <a:rPr lang="fr-CA"/>
              <a:pPr fontAlgn="base">
                <a:spcBef>
                  <a:spcPct val="0"/>
                </a:spcBef>
                <a:spcAft>
                  <a:spcPct val="0"/>
                </a:spcAft>
                <a:defRPr/>
              </a:pPr>
              <a:t>8</a:t>
            </a:fld>
            <a:endParaRPr lang="fr-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99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CA" smtClean="0"/>
              <a:t>Suzanne</a:t>
            </a:r>
          </a:p>
          <a:p>
            <a:pPr eaLnBrk="1" hangingPunct="1">
              <a:spcBef>
                <a:spcPct val="0"/>
              </a:spcBef>
            </a:pPr>
            <a:r>
              <a:rPr lang="fr-CA" smtClean="0"/>
              <a:t>Vous allez le constater: les conditions de vies de ces familles sont extrêmement ardues</a:t>
            </a:r>
          </a:p>
        </p:txBody>
      </p:sp>
      <p:sp>
        <p:nvSpPr>
          <p:cNvPr id="3993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1F6FAD-8F7A-4BB7-8B6D-2036DF43ECE3}" type="slidenum">
              <a:rPr lang="fr-CA"/>
              <a:pPr fontAlgn="base">
                <a:spcBef>
                  <a:spcPct val="0"/>
                </a:spcBef>
                <a:spcAft>
                  <a:spcPct val="0"/>
                </a:spcAft>
                <a:defRPr/>
              </a:pPr>
              <a:t>18</a:t>
            </a:fld>
            <a:endParaRPr lang="fr-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bwMode="auto">
          <a:noFill/>
          <a:ln>
            <a:solidFill>
              <a:srgbClr val="000000"/>
            </a:solidFill>
            <a:miter lim="800000"/>
            <a:headEnd/>
            <a:tailEnd/>
          </a:ln>
        </p:spPr>
      </p:sp>
      <p:sp>
        <p:nvSpPr>
          <p:cNvPr id="4198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CA" smtClean="0"/>
              <a:t>On a choisi de commencer à vous parler de la condition des enfants par ce témoignage d’une mère dont l’enfant est atteint d’une maladie dégénérative- On a choisi ce témoignage parce qu’il nous parle de la souffrance des parents qui sont témoins que leur enfant au fil des ans s’en va</a:t>
            </a:r>
          </a:p>
          <a:p>
            <a:pPr eaLnBrk="1" hangingPunct="1"/>
            <a:r>
              <a:rPr lang="fr-CA" smtClean="0"/>
              <a:t>On écoute ce que cette mère a à nous dire…</a:t>
            </a:r>
          </a:p>
          <a:p>
            <a:pPr eaLnBrk="1" hangingPunct="1"/>
            <a:endParaRPr lang="fr-CA" smtClean="0"/>
          </a:p>
          <a:p>
            <a:pPr eaLnBrk="1" hangingPunct="1"/>
            <a:endParaRPr lang="fr-C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4A42929D-1EB9-4061-8915-96BD42E0F63E}" type="datetime1">
              <a:rPr lang="fr-FR"/>
              <a:pPr>
                <a:defRPr/>
              </a:pPr>
              <a:t>09/05/2012</a:t>
            </a:fld>
            <a:endParaRPr lang="fr-CA"/>
          </a:p>
        </p:txBody>
      </p:sp>
      <p:sp>
        <p:nvSpPr>
          <p:cNvPr id="5" name="Espace réservé du pied de page 18"/>
          <p:cNvSpPr>
            <a:spLocks noGrp="1"/>
          </p:cNvSpPr>
          <p:nvPr>
            <p:ph type="ftr" sz="quarter" idx="11"/>
          </p:nvPr>
        </p:nvSpPr>
        <p:spPr/>
        <p:txBody>
          <a:bodyPr/>
          <a:lstStyle>
            <a:lvl1pPr>
              <a:defRPr/>
            </a:lvl1pPr>
          </a:lstStyle>
          <a:p>
            <a:pPr>
              <a:defRPr/>
            </a:pPr>
            <a:endParaRPr lang="fr-CA"/>
          </a:p>
        </p:txBody>
      </p:sp>
      <p:sp>
        <p:nvSpPr>
          <p:cNvPr id="6" name="Espace réservé du numéro de diapositive 26"/>
          <p:cNvSpPr>
            <a:spLocks noGrp="1"/>
          </p:cNvSpPr>
          <p:nvPr>
            <p:ph type="sldNum" sz="quarter" idx="12"/>
          </p:nvPr>
        </p:nvSpPr>
        <p:spPr/>
        <p:txBody>
          <a:bodyPr/>
          <a:lstStyle>
            <a:lvl1pPr>
              <a:defRPr/>
            </a:lvl1pPr>
          </a:lstStyle>
          <a:p>
            <a:pPr>
              <a:defRPr/>
            </a:pPr>
            <a:fld id="{512BB0B2-E030-461C-B4A7-B17673403CCE}" type="slidenum">
              <a:rPr lang="fr-CA"/>
              <a:pPr>
                <a:defRPr/>
              </a:pPr>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BA5DA36A-EDDF-404C-9E20-07B0B3A29133}" type="datetime1">
              <a:rPr lang="fr-FR"/>
              <a:pPr>
                <a:defRPr/>
              </a:pPr>
              <a:t>09/05/2012</a:t>
            </a:fld>
            <a:endParaRPr lang="fr-CA"/>
          </a:p>
        </p:txBody>
      </p:sp>
      <p:sp>
        <p:nvSpPr>
          <p:cNvPr id="5" name="Espace réservé du pied de page 21"/>
          <p:cNvSpPr>
            <a:spLocks noGrp="1"/>
          </p:cNvSpPr>
          <p:nvPr>
            <p:ph type="ftr" sz="quarter" idx="11"/>
          </p:nvPr>
        </p:nvSpPr>
        <p:spPr/>
        <p:txBody>
          <a:bodyPr/>
          <a:lstStyle>
            <a:lvl1pPr>
              <a:defRPr/>
            </a:lvl1pPr>
          </a:lstStyle>
          <a:p>
            <a:pPr>
              <a:defRPr/>
            </a:pPr>
            <a:endParaRPr lang="fr-CA"/>
          </a:p>
        </p:txBody>
      </p:sp>
      <p:sp>
        <p:nvSpPr>
          <p:cNvPr id="6" name="Espace réservé du numéro de diapositive 17"/>
          <p:cNvSpPr>
            <a:spLocks noGrp="1"/>
          </p:cNvSpPr>
          <p:nvPr>
            <p:ph type="sldNum" sz="quarter" idx="12"/>
          </p:nvPr>
        </p:nvSpPr>
        <p:spPr/>
        <p:txBody>
          <a:bodyPr/>
          <a:lstStyle>
            <a:lvl1pPr>
              <a:defRPr/>
            </a:lvl1pPr>
          </a:lstStyle>
          <a:p>
            <a:pPr>
              <a:defRPr/>
            </a:pPr>
            <a:fld id="{40480532-96DC-4424-912A-D857F845F56D}"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8A58D47D-A20D-4724-9DEF-00D4DC3E275F}" type="datetime1">
              <a:rPr lang="fr-FR"/>
              <a:pPr>
                <a:defRPr/>
              </a:pPr>
              <a:t>09/05/2012</a:t>
            </a:fld>
            <a:endParaRPr lang="fr-CA"/>
          </a:p>
        </p:txBody>
      </p:sp>
      <p:sp>
        <p:nvSpPr>
          <p:cNvPr id="5" name="Espace réservé du pied de page 21"/>
          <p:cNvSpPr>
            <a:spLocks noGrp="1"/>
          </p:cNvSpPr>
          <p:nvPr>
            <p:ph type="ftr" sz="quarter" idx="11"/>
          </p:nvPr>
        </p:nvSpPr>
        <p:spPr/>
        <p:txBody>
          <a:bodyPr/>
          <a:lstStyle>
            <a:lvl1pPr>
              <a:defRPr/>
            </a:lvl1pPr>
          </a:lstStyle>
          <a:p>
            <a:pPr>
              <a:defRPr/>
            </a:pPr>
            <a:endParaRPr lang="fr-CA"/>
          </a:p>
        </p:txBody>
      </p:sp>
      <p:sp>
        <p:nvSpPr>
          <p:cNvPr id="6" name="Espace réservé du numéro de diapositive 17"/>
          <p:cNvSpPr>
            <a:spLocks noGrp="1"/>
          </p:cNvSpPr>
          <p:nvPr>
            <p:ph type="sldNum" sz="quarter" idx="12"/>
          </p:nvPr>
        </p:nvSpPr>
        <p:spPr/>
        <p:txBody>
          <a:bodyPr/>
          <a:lstStyle>
            <a:lvl1pPr>
              <a:defRPr/>
            </a:lvl1pPr>
          </a:lstStyle>
          <a:p>
            <a:pPr>
              <a:defRPr/>
            </a:pPr>
            <a:fld id="{70DB01A7-62F8-437A-BE7A-74271602D3C3}"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B3156911-9E25-4B41-AE47-06B49E2CA542}" type="datetime1">
              <a:rPr lang="fr-FR"/>
              <a:pPr>
                <a:defRPr/>
              </a:pPr>
              <a:t>09/05/2012</a:t>
            </a:fld>
            <a:endParaRPr lang="fr-CA"/>
          </a:p>
        </p:txBody>
      </p:sp>
      <p:sp>
        <p:nvSpPr>
          <p:cNvPr id="5" name="Espace réservé du pied de page 21"/>
          <p:cNvSpPr>
            <a:spLocks noGrp="1"/>
          </p:cNvSpPr>
          <p:nvPr>
            <p:ph type="ftr" sz="quarter" idx="11"/>
          </p:nvPr>
        </p:nvSpPr>
        <p:spPr/>
        <p:txBody>
          <a:bodyPr/>
          <a:lstStyle>
            <a:lvl1pPr>
              <a:defRPr/>
            </a:lvl1pPr>
          </a:lstStyle>
          <a:p>
            <a:pPr>
              <a:defRPr/>
            </a:pPr>
            <a:endParaRPr lang="fr-CA"/>
          </a:p>
        </p:txBody>
      </p:sp>
      <p:sp>
        <p:nvSpPr>
          <p:cNvPr id="6" name="Espace réservé du numéro de diapositive 17"/>
          <p:cNvSpPr>
            <a:spLocks noGrp="1"/>
          </p:cNvSpPr>
          <p:nvPr>
            <p:ph type="sldNum" sz="quarter" idx="12"/>
          </p:nvPr>
        </p:nvSpPr>
        <p:spPr/>
        <p:txBody>
          <a:bodyPr/>
          <a:lstStyle>
            <a:lvl1pPr>
              <a:defRPr/>
            </a:lvl1pPr>
          </a:lstStyle>
          <a:p>
            <a:pPr>
              <a:defRPr/>
            </a:pPr>
            <a:fld id="{E36DC24D-CA2E-4900-9074-A9967D1F0BA5}"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EB429E9-3B92-4772-A1DF-6DEF7A61B5A2}" type="datetime1">
              <a:rPr lang="fr-FR"/>
              <a:pPr>
                <a:defRPr/>
              </a:pPr>
              <a:t>09/05/2012</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84BCE6E-3959-400B-8A94-6F81AA675715}" type="slidenum">
              <a:rPr lang="fr-CA"/>
              <a:pPr>
                <a:defRPr/>
              </a:pPr>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0B7AB7FE-57D2-4E1A-8B02-9CEFF77B573D}" type="datetime1">
              <a:rPr lang="fr-FR"/>
              <a:pPr>
                <a:defRPr/>
              </a:pPr>
              <a:t>09/05/2012</a:t>
            </a:fld>
            <a:endParaRPr lang="fr-CA"/>
          </a:p>
        </p:txBody>
      </p:sp>
      <p:sp>
        <p:nvSpPr>
          <p:cNvPr id="6" name="Espace réservé du pied de page 21"/>
          <p:cNvSpPr>
            <a:spLocks noGrp="1"/>
          </p:cNvSpPr>
          <p:nvPr>
            <p:ph type="ftr" sz="quarter" idx="11"/>
          </p:nvPr>
        </p:nvSpPr>
        <p:spPr/>
        <p:txBody>
          <a:bodyPr/>
          <a:lstStyle>
            <a:lvl1pPr>
              <a:defRPr/>
            </a:lvl1pPr>
          </a:lstStyle>
          <a:p>
            <a:pPr>
              <a:defRPr/>
            </a:pPr>
            <a:endParaRPr lang="fr-CA"/>
          </a:p>
        </p:txBody>
      </p:sp>
      <p:sp>
        <p:nvSpPr>
          <p:cNvPr id="7" name="Espace réservé du numéro de diapositive 17"/>
          <p:cNvSpPr>
            <a:spLocks noGrp="1"/>
          </p:cNvSpPr>
          <p:nvPr>
            <p:ph type="sldNum" sz="quarter" idx="12"/>
          </p:nvPr>
        </p:nvSpPr>
        <p:spPr/>
        <p:txBody>
          <a:bodyPr/>
          <a:lstStyle>
            <a:lvl1pPr>
              <a:defRPr/>
            </a:lvl1pPr>
          </a:lstStyle>
          <a:p>
            <a:pPr>
              <a:defRPr/>
            </a:pPr>
            <a:fld id="{BF177F8C-2FCB-4831-8B0E-1A4A59F2DF42}"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0CA57A6C-BC4A-4DF3-8DCD-4754D7265D42}" type="datetime1">
              <a:rPr lang="fr-FR"/>
              <a:pPr>
                <a:defRPr/>
              </a:pPr>
              <a:t>09/05/2012</a:t>
            </a:fld>
            <a:endParaRPr lang="fr-CA"/>
          </a:p>
        </p:txBody>
      </p:sp>
      <p:sp>
        <p:nvSpPr>
          <p:cNvPr id="8" name="Espace réservé du pied de page 21"/>
          <p:cNvSpPr>
            <a:spLocks noGrp="1"/>
          </p:cNvSpPr>
          <p:nvPr>
            <p:ph type="ftr" sz="quarter" idx="11"/>
          </p:nvPr>
        </p:nvSpPr>
        <p:spPr/>
        <p:txBody>
          <a:bodyPr/>
          <a:lstStyle>
            <a:lvl1pPr>
              <a:defRPr/>
            </a:lvl1pPr>
          </a:lstStyle>
          <a:p>
            <a:pPr>
              <a:defRPr/>
            </a:pPr>
            <a:endParaRPr lang="fr-CA"/>
          </a:p>
        </p:txBody>
      </p:sp>
      <p:sp>
        <p:nvSpPr>
          <p:cNvPr id="9" name="Espace réservé du numéro de diapositive 17"/>
          <p:cNvSpPr>
            <a:spLocks noGrp="1"/>
          </p:cNvSpPr>
          <p:nvPr>
            <p:ph type="sldNum" sz="quarter" idx="12"/>
          </p:nvPr>
        </p:nvSpPr>
        <p:spPr/>
        <p:txBody>
          <a:bodyPr/>
          <a:lstStyle>
            <a:lvl1pPr>
              <a:defRPr/>
            </a:lvl1pPr>
          </a:lstStyle>
          <a:p>
            <a:pPr>
              <a:defRPr/>
            </a:pPr>
            <a:fld id="{69C80658-CE65-43CC-9FF4-0109CB4F106B}"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31884D61-385D-4AE5-896A-86D02B318BEB}" type="datetime1">
              <a:rPr lang="fr-FR"/>
              <a:pPr>
                <a:defRPr/>
              </a:pPr>
              <a:t>09/05/2012</a:t>
            </a:fld>
            <a:endParaRPr lang="fr-CA"/>
          </a:p>
        </p:txBody>
      </p:sp>
      <p:sp>
        <p:nvSpPr>
          <p:cNvPr id="4" name="Espace réservé du pied de page 21"/>
          <p:cNvSpPr>
            <a:spLocks noGrp="1"/>
          </p:cNvSpPr>
          <p:nvPr>
            <p:ph type="ftr" sz="quarter" idx="11"/>
          </p:nvPr>
        </p:nvSpPr>
        <p:spPr/>
        <p:txBody>
          <a:bodyPr/>
          <a:lstStyle>
            <a:lvl1pPr>
              <a:defRPr/>
            </a:lvl1pPr>
          </a:lstStyle>
          <a:p>
            <a:pPr>
              <a:defRPr/>
            </a:pPr>
            <a:endParaRPr lang="fr-CA"/>
          </a:p>
        </p:txBody>
      </p:sp>
      <p:sp>
        <p:nvSpPr>
          <p:cNvPr id="5" name="Espace réservé du numéro de diapositive 17"/>
          <p:cNvSpPr>
            <a:spLocks noGrp="1"/>
          </p:cNvSpPr>
          <p:nvPr>
            <p:ph type="sldNum" sz="quarter" idx="12"/>
          </p:nvPr>
        </p:nvSpPr>
        <p:spPr/>
        <p:txBody>
          <a:bodyPr/>
          <a:lstStyle>
            <a:lvl1pPr>
              <a:defRPr/>
            </a:lvl1pPr>
          </a:lstStyle>
          <a:p>
            <a:pPr>
              <a:defRPr/>
            </a:pPr>
            <a:fld id="{0D3F958A-AA4A-4E85-BBE5-A29FA8FA7905}"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409D2910-BDDF-4A00-AAE0-9DC30F79E750}" type="datetime1">
              <a:rPr lang="fr-FR"/>
              <a:pPr>
                <a:defRPr/>
              </a:pPr>
              <a:t>09/05/2012</a:t>
            </a:fld>
            <a:endParaRPr lang="fr-CA"/>
          </a:p>
        </p:txBody>
      </p:sp>
      <p:sp>
        <p:nvSpPr>
          <p:cNvPr id="3" name="Espace réservé du pied de page 21"/>
          <p:cNvSpPr>
            <a:spLocks noGrp="1"/>
          </p:cNvSpPr>
          <p:nvPr>
            <p:ph type="ftr" sz="quarter" idx="11"/>
          </p:nvPr>
        </p:nvSpPr>
        <p:spPr/>
        <p:txBody>
          <a:bodyPr/>
          <a:lstStyle>
            <a:lvl1pPr>
              <a:defRPr/>
            </a:lvl1pPr>
          </a:lstStyle>
          <a:p>
            <a:pPr>
              <a:defRPr/>
            </a:pPr>
            <a:endParaRPr lang="fr-CA"/>
          </a:p>
        </p:txBody>
      </p:sp>
      <p:sp>
        <p:nvSpPr>
          <p:cNvPr id="4" name="Espace réservé du numéro de diapositive 17"/>
          <p:cNvSpPr>
            <a:spLocks noGrp="1"/>
          </p:cNvSpPr>
          <p:nvPr>
            <p:ph type="sldNum" sz="quarter" idx="12"/>
          </p:nvPr>
        </p:nvSpPr>
        <p:spPr/>
        <p:txBody>
          <a:bodyPr/>
          <a:lstStyle>
            <a:lvl1pPr>
              <a:defRPr/>
            </a:lvl1pPr>
          </a:lstStyle>
          <a:p>
            <a:pPr>
              <a:defRPr/>
            </a:pPr>
            <a:fld id="{27C662E2-1145-4A12-870B-4CFDF5930104}"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4E6B2E54-E8D0-49C3-94F5-4F9757350274}" type="datetime1">
              <a:rPr lang="fr-FR"/>
              <a:pPr>
                <a:defRPr/>
              </a:pPr>
              <a:t>09/05/2012</a:t>
            </a:fld>
            <a:endParaRPr lang="fr-CA"/>
          </a:p>
        </p:txBody>
      </p:sp>
      <p:sp>
        <p:nvSpPr>
          <p:cNvPr id="6" name="Espace réservé du pied de page 21"/>
          <p:cNvSpPr>
            <a:spLocks noGrp="1"/>
          </p:cNvSpPr>
          <p:nvPr>
            <p:ph type="ftr" sz="quarter" idx="11"/>
          </p:nvPr>
        </p:nvSpPr>
        <p:spPr/>
        <p:txBody>
          <a:bodyPr/>
          <a:lstStyle>
            <a:lvl1pPr>
              <a:defRPr/>
            </a:lvl1pPr>
          </a:lstStyle>
          <a:p>
            <a:pPr>
              <a:defRPr/>
            </a:pPr>
            <a:endParaRPr lang="fr-CA"/>
          </a:p>
        </p:txBody>
      </p:sp>
      <p:sp>
        <p:nvSpPr>
          <p:cNvPr id="7" name="Espace réservé du numéro de diapositive 17"/>
          <p:cNvSpPr>
            <a:spLocks noGrp="1"/>
          </p:cNvSpPr>
          <p:nvPr>
            <p:ph type="sldNum" sz="quarter" idx="12"/>
          </p:nvPr>
        </p:nvSpPr>
        <p:spPr/>
        <p:txBody>
          <a:bodyPr/>
          <a:lstStyle>
            <a:lvl1pPr>
              <a:defRPr/>
            </a:lvl1pPr>
          </a:lstStyle>
          <a:p>
            <a:pPr>
              <a:defRPr/>
            </a:pPr>
            <a:fld id="{5612C0B9-8DE6-42C9-B171-5CB16AD30FE9}"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21C1377D-7AA3-436C-B047-F7E744EABEA2}" type="datetime1">
              <a:rPr lang="fr-FR"/>
              <a:pPr>
                <a:defRPr/>
              </a:pPr>
              <a:t>09/05/2012</a:t>
            </a:fld>
            <a:endParaRPr lang="fr-CA"/>
          </a:p>
        </p:txBody>
      </p:sp>
      <p:sp>
        <p:nvSpPr>
          <p:cNvPr id="10" name="Espace réservé du pied de page 5"/>
          <p:cNvSpPr>
            <a:spLocks noGrp="1"/>
          </p:cNvSpPr>
          <p:nvPr>
            <p:ph type="ftr" sz="quarter" idx="11"/>
          </p:nvPr>
        </p:nvSpPr>
        <p:spPr/>
        <p:txBody>
          <a:bodyPr/>
          <a:lstStyle>
            <a:lvl1pPr>
              <a:defRPr/>
            </a:lvl1pPr>
          </a:lstStyle>
          <a:p>
            <a:pPr>
              <a:defRPr/>
            </a:pPr>
            <a:endParaRPr lang="fr-CA"/>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24921B99-34BE-4ED5-9F6C-E672F263FE27}"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1029"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93705B94-8F06-4831-B875-7C40ED8B96CB}" type="datetime1">
              <a:rPr lang="fr-FR"/>
              <a:pPr>
                <a:defRPr/>
              </a:pPr>
              <a:t>09/05/2012</a:t>
            </a:fld>
            <a:endParaRPr lang="fr-CA"/>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fr-CA"/>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0E6AEC90-ACC5-4EAF-BC4F-B13E33644EC8}" type="slidenum">
              <a:rPr lang="fr-CA"/>
              <a:pPr>
                <a:defRPr/>
              </a:pPr>
              <a:t>‹#›</a:t>
            </a:fld>
            <a:endParaRPr lang="fr-CA"/>
          </a:p>
        </p:txBody>
      </p:sp>
      <p:grpSp>
        <p:nvGrpSpPr>
          <p:cNvPr id="1033"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B32C16"/>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B32C16"/>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F5CD2D"/>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1371600"/>
            <a:ext cx="7851648" cy="2557466"/>
          </a:xfrm>
        </p:spPr>
        <p:txBody>
          <a:bodyPr>
            <a:noAutofit/>
          </a:bodyPr>
          <a:lstStyle/>
          <a:p>
            <a:pPr algn="ctr" eaLnBrk="1" fontAlgn="auto" hangingPunct="1">
              <a:spcAft>
                <a:spcPts val="0"/>
              </a:spcAft>
              <a:defRPr/>
            </a:pPr>
            <a:r>
              <a:rPr lang="fr-CA" sz="3200" b="0" i="1" dirty="0" smtClean="0">
                <a:solidFill>
                  <a:schemeClr val="tx1"/>
                </a:solidFill>
              </a:rPr>
              <a:t/>
            </a:r>
            <a:br>
              <a:rPr lang="fr-CA" sz="3200" b="0" i="1" dirty="0" smtClean="0">
                <a:solidFill>
                  <a:schemeClr val="tx1"/>
                </a:solidFill>
              </a:rPr>
            </a:br>
            <a:r>
              <a:rPr lang="fr-CA" sz="3200" b="0" i="1" dirty="0" smtClean="0">
                <a:solidFill>
                  <a:schemeClr val="tx1"/>
                </a:solidFill>
              </a:rPr>
              <a:t/>
            </a:r>
            <a:br>
              <a:rPr lang="fr-CA" sz="3200" b="0" i="1" dirty="0" smtClean="0">
                <a:solidFill>
                  <a:schemeClr val="tx1"/>
                </a:solidFill>
              </a:rPr>
            </a:br>
            <a:r>
              <a:rPr lang="fr-CA" sz="3200" b="0" i="1" dirty="0" smtClean="0">
                <a:solidFill>
                  <a:schemeClr val="tx1"/>
                </a:solidFill>
              </a:rPr>
              <a:t/>
            </a:r>
            <a:br>
              <a:rPr lang="fr-CA" sz="3200" b="0" i="1" dirty="0" smtClean="0">
                <a:solidFill>
                  <a:schemeClr val="tx1"/>
                </a:solidFill>
              </a:rPr>
            </a:br>
            <a:r>
              <a:rPr lang="fr-CA" sz="3200" b="0" i="1" dirty="0" smtClean="0">
                <a:solidFill>
                  <a:schemeClr val="tx1"/>
                </a:solidFill>
              </a:rPr>
              <a:t/>
            </a:r>
            <a:br>
              <a:rPr lang="fr-CA" sz="3200" b="0" i="1" dirty="0" smtClean="0">
                <a:solidFill>
                  <a:schemeClr val="tx1"/>
                </a:solidFill>
              </a:rPr>
            </a:br>
            <a:r>
              <a:rPr lang="fr-CA" sz="3200" b="0" i="1" dirty="0" smtClean="0">
                <a:solidFill>
                  <a:schemeClr val="tx1"/>
                </a:solidFill>
              </a:rPr>
              <a:t/>
            </a:r>
            <a:br>
              <a:rPr lang="fr-CA" sz="3200" b="0" i="1" dirty="0" smtClean="0">
                <a:solidFill>
                  <a:schemeClr val="tx1"/>
                </a:solidFill>
              </a:rPr>
            </a:br>
            <a:r>
              <a:rPr lang="fr-CA" sz="3200" b="0" i="1" dirty="0" smtClean="0">
                <a:solidFill>
                  <a:schemeClr val="tx1"/>
                </a:solidFill>
              </a:rPr>
              <a:t/>
            </a:r>
            <a:br>
              <a:rPr lang="fr-CA" sz="3200" b="0" i="1" dirty="0" smtClean="0">
                <a:solidFill>
                  <a:schemeClr val="tx1"/>
                </a:solidFill>
              </a:rPr>
            </a:br>
            <a:r>
              <a:rPr lang="fr-CA" sz="3200" b="0" i="1" dirty="0" smtClean="0">
                <a:solidFill>
                  <a:schemeClr val="tx1"/>
                </a:solidFill>
              </a:rPr>
              <a:t>De la recherche à l’intervention</a:t>
            </a:r>
            <a:br>
              <a:rPr lang="fr-CA" sz="3200" b="0" i="1" dirty="0" smtClean="0">
                <a:solidFill>
                  <a:schemeClr val="tx1"/>
                </a:solidFill>
              </a:rPr>
            </a:br>
            <a:r>
              <a:rPr lang="fr-CA" sz="3200" b="0" i="1" dirty="0" smtClean="0">
                <a:solidFill>
                  <a:schemeClr val="tx1"/>
                </a:solidFill>
              </a:rPr>
              <a:t/>
            </a:r>
            <a:br>
              <a:rPr lang="fr-CA" sz="3200" b="0" i="1" dirty="0" smtClean="0">
                <a:solidFill>
                  <a:schemeClr val="tx1"/>
                </a:solidFill>
              </a:rPr>
            </a:br>
            <a:r>
              <a:rPr lang="fr-CA" sz="3200" dirty="0" smtClean="0"/>
              <a:t>La vie quotidienne des familles ayant un enfant atteint d’une maladie à issue fatale : regards sur des pratiques qui peuvent faire une différence</a:t>
            </a:r>
            <a:endParaRPr lang="fr-CA" sz="6000" b="0" i="1" dirty="0">
              <a:solidFill>
                <a:schemeClr val="tx1"/>
              </a:solidFill>
            </a:endParaRPr>
          </a:p>
        </p:txBody>
      </p:sp>
      <p:sp>
        <p:nvSpPr>
          <p:cNvPr id="14338" name="Sous-titre 2"/>
          <p:cNvSpPr>
            <a:spLocks noGrp="1"/>
          </p:cNvSpPr>
          <p:nvPr>
            <p:ph type="subTitle" idx="1"/>
          </p:nvPr>
        </p:nvSpPr>
        <p:spPr>
          <a:xfrm>
            <a:off x="533400" y="3228975"/>
            <a:ext cx="7854950" cy="2986088"/>
          </a:xfrm>
        </p:spPr>
        <p:txBody>
          <a:bodyPr/>
          <a:lstStyle/>
          <a:p>
            <a:pPr marR="0" eaLnBrk="1" hangingPunct="1">
              <a:lnSpc>
                <a:spcPct val="80000"/>
              </a:lnSpc>
            </a:pPr>
            <a:endParaRPr lang="fr-CA" sz="2900" smtClean="0"/>
          </a:p>
          <a:p>
            <a:pPr marR="0" eaLnBrk="1" hangingPunct="1">
              <a:lnSpc>
                <a:spcPct val="80000"/>
              </a:lnSpc>
            </a:pPr>
            <a:endParaRPr lang="fr-CA" sz="2900" smtClean="0"/>
          </a:p>
          <a:p>
            <a:pPr marR="0" eaLnBrk="1" hangingPunct="1">
              <a:lnSpc>
                <a:spcPct val="80000"/>
              </a:lnSpc>
            </a:pPr>
            <a:r>
              <a:rPr lang="fr-CA" sz="2800" smtClean="0"/>
              <a:t>Suzanne Mongeau</a:t>
            </a:r>
            <a:r>
              <a:rPr lang="fr-CA" sz="3600" smtClean="0"/>
              <a:t/>
            </a:r>
            <a:br>
              <a:rPr lang="fr-CA" sz="3600" smtClean="0"/>
            </a:br>
            <a:r>
              <a:rPr lang="fr-CA" sz="1800" smtClean="0"/>
              <a:t>P</a:t>
            </a:r>
            <a:r>
              <a:rPr lang="fr-CA" sz="1400" smtClean="0"/>
              <a:t>rofesseure, École de Travail Social, UQÀM</a:t>
            </a:r>
          </a:p>
          <a:p>
            <a:pPr marR="0" eaLnBrk="1" hangingPunct="1">
              <a:lnSpc>
                <a:spcPct val="80000"/>
              </a:lnSpc>
            </a:pPr>
            <a:r>
              <a:rPr lang="fr-CA" sz="2800" smtClean="0"/>
              <a:t>Manon Champagne</a:t>
            </a:r>
          </a:p>
          <a:p>
            <a:pPr marR="0" eaLnBrk="1" hangingPunct="1">
              <a:lnSpc>
                <a:spcPct val="80000"/>
              </a:lnSpc>
            </a:pPr>
            <a:r>
              <a:rPr lang="fr-CA" sz="1400" smtClean="0"/>
              <a:t>Professeure, Département des sciences de la santé, UQAT</a:t>
            </a:r>
          </a:p>
          <a:p>
            <a:pPr marR="0" eaLnBrk="1" hangingPunct="1">
              <a:lnSpc>
                <a:spcPct val="80000"/>
              </a:lnSpc>
            </a:pPr>
            <a:r>
              <a:rPr lang="fr-CA" sz="2800" smtClean="0"/>
              <a:t>Marie-Eve Cardinal</a:t>
            </a:r>
            <a:endParaRPr lang="fr-CA" sz="1800" smtClean="0"/>
          </a:p>
          <a:p>
            <a:pPr marR="0" eaLnBrk="1" hangingPunct="1">
              <a:lnSpc>
                <a:spcPct val="80000"/>
              </a:lnSpc>
            </a:pPr>
            <a:r>
              <a:rPr lang="fr-CA" sz="1400" smtClean="0"/>
              <a:t>Travailleuse sociale, Phare Enfants et Familles</a:t>
            </a:r>
          </a:p>
          <a:p>
            <a:pPr marR="0" eaLnBrk="1" hangingPunct="1">
              <a:lnSpc>
                <a:spcPct val="80000"/>
              </a:lnSpc>
            </a:pPr>
            <a:endParaRPr lang="fr-CA" sz="1600" smtClean="0"/>
          </a:p>
        </p:txBody>
      </p:sp>
      <p:sp>
        <p:nvSpPr>
          <p:cNvPr id="4" name="Espace réservé du numéro de diapositive 3"/>
          <p:cNvSpPr>
            <a:spLocks noGrp="1"/>
          </p:cNvSpPr>
          <p:nvPr>
            <p:ph type="sldNum" sz="quarter" idx="12"/>
          </p:nvPr>
        </p:nvSpPr>
        <p:spPr/>
        <p:txBody>
          <a:bodyPr/>
          <a:lstStyle/>
          <a:p>
            <a:pPr>
              <a:defRPr/>
            </a:pPr>
            <a:fld id="{7658AF13-FF32-4384-BBE6-58732D18592D}" type="slidenum">
              <a:rPr lang="fr-CA"/>
              <a:pPr>
                <a:defRPr/>
              </a:pPr>
              <a:t>1</a:t>
            </a:fld>
            <a:endParaRPr lang="fr-C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704850"/>
            <a:ext cx="8229600" cy="852488"/>
          </a:xfrm>
        </p:spPr>
        <p:txBody>
          <a:bodyPr/>
          <a:lstStyle/>
          <a:p>
            <a:pPr eaLnBrk="1" hangingPunct="1"/>
            <a:r>
              <a:rPr lang="fr-CA" sz="4000" smtClean="0"/>
              <a:t>La corne de brume</a:t>
            </a:r>
            <a:endParaRPr lang="fr-FR" sz="4000" smtClean="0"/>
          </a:p>
        </p:txBody>
      </p:sp>
      <p:pic>
        <p:nvPicPr>
          <p:cNvPr id="30722" name="Picture 5" descr="Youri"/>
          <p:cNvPicPr>
            <a:picLocks noGrp="1" noChangeAspect="1" noChangeArrowheads="1"/>
          </p:cNvPicPr>
          <p:nvPr>
            <p:ph idx="1"/>
          </p:nvPr>
        </p:nvPicPr>
        <p:blipFill>
          <a:blip r:embed="rId2" cstate="print"/>
          <a:srcRect/>
          <a:stretch>
            <a:fillRect/>
          </a:stretch>
        </p:blipFill>
        <p:spPr>
          <a:xfrm>
            <a:off x="1187450" y="1916113"/>
            <a:ext cx="6913563" cy="4597400"/>
          </a:xfrm>
        </p:spPr>
      </p:pic>
      <p:sp>
        <p:nvSpPr>
          <p:cNvPr id="6" name="Espace réservé du numéro de diapositive 5"/>
          <p:cNvSpPr>
            <a:spLocks noGrp="1"/>
          </p:cNvSpPr>
          <p:nvPr>
            <p:ph type="sldNum" sz="quarter" idx="12"/>
          </p:nvPr>
        </p:nvSpPr>
        <p:spPr/>
        <p:txBody>
          <a:bodyPr/>
          <a:lstStyle/>
          <a:p>
            <a:pPr>
              <a:defRPr/>
            </a:pPr>
            <a:fld id="{206C3A45-05F0-4A47-8B5F-C940594A907B}" type="slidenum">
              <a:rPr lang="fr-CA"/>
              <a:pPr>
                <a:defRPr/>
              </a:pPr>
              <a:t>10</a:t>
            </a:fld>
            <a:endParaRPr lang="fr-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re 1"/>
          <p:cNvSpPr>
            <a:spLocks noGrp="1"/>
          </p:cNvSpPr>
          <p:nvPr>
            <p:ph type="title"/>
          </p:nvPr>
        </p:nvSpPr>
        <p:spPr/>
        <p:txBody>
          <a:bodyPr/>
          <a:lstStyle/>
          <a:p>
            <a:pPr eaLnBrk="1" hangingPunct="1"/>
            <a:r>
              <a:rPr lang="fr-CA" smtClean="0"/>
              <a:t>L’aquamarine</a:t>
            </a:r>
          </a:p>
        </p:txBody>
      </p:sp>
      <p:pic>
        <p:nvPicPr>
          <p:cNvPr id="31746" name="Picture 3" descr="O:\Photos\Autres\Maison\maison A Gratton\L'Aquamarine.jpg"/>
          <p:cNvPicPr>
            <a:picLocks noGrp="1" noChangeAspect="1" noChangeArrowheads="1"/>
          </p:cNvPicPr>
          <p:nvPr>
            <p:ph idx="1"/>
          </p:nvPr>
        </p:nvPicPr>
        <p:blipFill>
          <a:blip r:embed="rId2" cstate="print"/>
          <a:srcRect/>
          <a:stretch>
            <a:fillRect/>
          </a:stretch>
        </p:blipFill>
        <p:spPr>
          <a:xfrm>
            <a:off x="285750" y="1857375"/>
            <a:ext cx="7786688" cy="4389438"/>
          </a:xfrm>
        </p:spPr>
      </p:pic>
      <p:sp>
        <p:nvSpPr>
          <p:cNvPr id="4" name="Espace réservé du numéro de diapositive 3"/>
          <p:cNvSpPr>
            <a:spLocks noGrp="1"/>
          </p:cNvSpPr>
          <p:nvPr>
            <p:ph type="sldNum" sz="quarter" idx="12"/>
          </p:nvPr>
        </p:nvSpPr>
        <p:spPr/>
        <p:txBody>
          <a:bodyPr/>
          <a:lstStyle/>
          <a:p>
            <a:pPr>
              <a:defRPr/>
            </a:pPr>
            <a:fld id="{B3154BB6-67C0-4E8D-8DD8-FD35E7501DD4}" type="slidenum">
              <a:rPr lang="fr-CA"/>
              <a:pPr>
                <a:defRPr/>
              </a:pPr>
              <a:t>11</a:t>
            </a:fld>
            <a:endParaRPr lang="fr-C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932363" y="704850"/>
            <a:ext cx="3754437" cy="3155950"/>
          </a:xfrm>
        </p:spPr>
        <p:txBody>
          <a:bodyPr/>
          <a:lstStyle/>
          <a:p>
            <a:pPr algn="ctr" eaLnBrk="1" hangingPunct="1"/>
            <a:r>
              <a:rPr lang="fr-CA" sz="4000" smtClean="0"/>
              <a:t>Le bassin des dauphins</a:t>
            </a:r>
            <a:endParaRPr lang="fr-FR" sz="4000" smtClean="0"/>
          </a:p>
        </p:txBody>
      </p:sp>
      <p:pic>
        <p:nvPicPr>
          <p:cNvPr id="32770" name="Picture 3" descr="img_1271_r1_1"/>
          <p:cNvPicPr>
            <a:picLocks noGrp="1" noChangeAspect="1" noChangeArrowheads="1"/>
          </p:cNvPicPr>
          <p:nvPr>
            <p:ph idx="1"/>
          </p:nvPr>
        </p:nvPicPr>
        <p:blipFill>
          <a:blip r:embed="rId2" cstate="print"/>
          <a:srcRect/>
          <a:stretch>
            <a:fillRect/>
          </a:stretch>
        </p:blipFill>
        <p:spPr>
          <a:xfrm>
            <a:off x="1331913" y="1484313"/>
            <a:ext cx="3292475" cy="4389437"/>
          </a:xfrm>
        </p:spPr>
      </p:pic>
      <p:sp>
        <p:nvSpPr>
          <p:cNvPr id="6" name="Espace réservé du numéro de diapositive 5"/>
          <p:cNvSpPr>
            <a:spLocks noGrp="1"/>
          </p:cNvSpPr>
          <p:nvPr>
            <p:ph type="sldNum" sz="quarter" idx="12"/>
          </p:nvPr>
        </p:nvSpPr>
        <p:spPr/>
        <p:txBody>
          <a:bodyPr/>
          <a:lstStyle/>
          <a:p>
            <a:pPr>
              <a:defRPr/>
            </a:pPr>
            <a:fld id="{FA6C1D29-A23F-465F-A5E7-C51B819F4F4D}" type="slidenum">
              <a:rPr lang="fr-CA"/>
              <a:pPr>
                <a:defRPr/>
              </a:pPr>
              <a:t>12</a:t>
            </a:fld>
            <a:endParaRPr lang="fr-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re 1"/>
          <p:cNvSpPr>
            <a:spLocks noGrp="1"/>
          </p:cNvSpPr>
          <p:nvPr>
            <p:ph type="title"/>
          </p:nvPr>
        </p:nvSpPr>
        <p:spPr/>
        <p:txBody>
          <a:bodyPr/>
          <a:lstStyle/>
          <a:p>
            <a:pPr eaLnBrk="1" hangingPunct="1"/>
            <a:r>
              <a:rPr lang="fr-CA" smtClean="0"/>
              <a:t>Le coin des moussaillons</a:t>
            </a:r>
          </a:p>
        </p:txBody>
      </p:sp>
      <p:pic>
        <p:nvPicPr>
          <p:cNvPr id="33794" name="Picture 2" descr="O:\Photos\Autres\Maison\maison A Gratton\Le Coin des Mousaillons 2.jpg"/>
          <p:cNvPicPr>
            <a:picLocks noGrp="1" noChangeAspect="1" noChangeArrowheads="1"/>
          </p:cNvPicPr>
          <p:nvPr>
            <p:ph idx="1"/>
          </p:nvPr>
        </p:nvPicPr>
        <p:blipFill>
          <a:blip r:embed="rId2" cstate="print"/>
          <a:srcRect/>
          <a:stretch>
            <a:fillRect/>
          </a:stretch>
        </p:blipFill>
        <p:spPr>
          <a:xfrm>
            <a:off x="1279525" y="1935163"/>
            <a:ext cx="6584950" cy="4389437"/>
          </a:xfrm>
        </p:spPr>
      </p:pic>
      <p:sp>
        <p:nvSpPr>
          <p:cNvPr id="4" name="Espace réservé du numéro de diapositive 3"/>
          <p:cNvSpPr>
            <a:spLocks noGrp="1"/>
          </p:cNvSpPr>
          <p:nvPr>
            <p:ph type="sldNum" sz="quarter" idx="12"/>
          </p:nvPr>
        </p:nvSpPr>
        <p:spPr/>
        <p:txBody>
          <a:bodyPr/>
          <a:lstStyle/>
          <a:p>
            <a:pPr>
              <a:defRPr/>
            </a:pPr>
            <a:fld id="{10C99794-21BE-4EEF-99C4-EE9A69AF12EF}" type="slidenum">
              <a:rPr lang="fr-CA"/>
              <a:pPr>
                <a:defRPr/>
              </a:pPr>
              <a:t>13</a:t>
            </a:fld>
            <a:endParaRPr lang="fr-C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re 1"/>
          <p:cNvSpPr>
            <a:spLocks noGrp="1"/>
          </p:cNvSpPr>
          <p:nvPr>
            <p:ph type="title"/>
          </p:nvPr>
        </p:nvSpPr>
        <p:spPr/>
        <p:txBody>
          <a:bodyPr/>
          <a:lstStyle/>
          <a:p>
            <a:pPr eaLnBrk="1" hangingPunct="1"/>
            <a:r>
              <a:rPr lang="fr-CA" smtClean="0"/>
              <a:t>L’île au trésor</a:t>
            </a:r>
          </a:p>
        </p:txBody>
      </p:sp>
      <p:pic>
        <p:nvPicPr>
          <p:cNvPr id="34818" name="Picture 2" descr="O:\Photos\Autres\Maison\maison A Gratton\L'Île aux trésors.jpg"/>
          <p:cNvPicPr>
            <a:picLocks noGrp="1" noChangeAspect="1" noChangeArrowheads="1"/>
          </p:cNvPicPr>
          <p:nvPr>
            <p:ph idx="1"/>
          </p:nvPr>
        </p:nvPicPr>
        <p:blipFill>
          <a:blip r:embed="rId2" cstate="print"/>
          <a:srcRect/>
          <a:stretch>
            <a:fillRect/>
          </a:stretch>
        </p:blipFill>
        <p:spPr>
          <a:xfrm>
            <a:off x="1279525" y="1935163"/>
            <a:ext cx="6584950" cy="4389437"/>
          </a:xfrm>
        </p:spPr>
      </p:pic>
      <p:sp>
        <p:nvSpPr>
          <p:cNvPr id="4" name="Espace réservé du numéro de diapositive 3"/>
          <p:cNvSpPr>
            <a:spLocks noGrp="1"/>
          </p:cNvSpPr>
          <p:nvPr>
            <p:ph type="sldNum" sz="quarter" idx="12"/>
          </p:nvPr>
        </p:nvSpPr>
        <p:spPr/>
        <p:txBody>
          <a:bodyPr/>
          <a:lstStyle/>
          <a:p>
            <a:pPr>
              <a:defRPr/>
            </a:pPr>
            <a:fld id="{A298EA84-4347-4A6C-AE62-5C300A723F8C}" type="slidenum">
              <a:rPr lang="fr-CA"/>
              <a:pPr>
                <a:defRPr/>
              </a:pPr>
              <a:t>14</a:t>
            </a:fld>
            <a:endParaRPr lang="fr-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p:nvPr>
        </p:nvSpPr>
        <p:spPr>
          <a:xfrm>
            <a:off x="457200" y="704850"/>
            <a:ext cx="8229600" cy="852488"/>
          </a:xfrm>
        </p:spPr>
        <p:txBody>
          <a:bodyPr/>
          <a:lstStyle/>
          <a:p>
            <a:pPr eaLnBrk="1" hangingPunct="1"/>
            <a:r>
              <a:rPr lang="fr-CA" sz="4000" smtClean="0"/>
              <a:t>La garde côtière</a:t>
            </a:r>
            <a:endParaRPr lang="fr-FR" sz="4000" smtClean="0"/>
          </a:p>
        </p:txBody>
      </p:sp>
      <p:pic>
        <p:nvPicPr>
          <p:cNvPr id="35842" name="Picture 6" descr="Garde côtière"/>
          <p:cNvPicPr>
            <a:picLocks noGrp="1" noChangeAspect="1" noChangeArrowheads="1"/>
          </p:cNvPicPr>
          <p:nvPr>
            <p:ph idx="1"/>
          </p:nvPr>
        </p:nvPicPr>
        <p:blipFill>
          <a:blip r:embed="rId2" cstate="print"/>
          <a:srcRect/>
          <a:stretch>
            <a:fillRect/>
          </a:stretch>
        </p:blipFill>
        <p:spPr>
          <a:xfrm>
            <a:off x="1258888" y="1916113"/>
            <a:ext cx="6548437" cy="4360862"/>
          </a:xfrm>
        </p:spPr>
      </p:pic>
      <p:sp>
        <p:nvSpPr>
          <p:cNvPr id="6" name="Espace réservé du numéro de diapositive 5"/>
          <p:cNvSpPr>
            <a:spLocks noGrp="1"/>
          </p:cNvSpPr>
          <p:nvPr>
            <p:ph type="sldNum" sz="quarter" idx="12"/>
          </p:nvPr>
        </p:nvSpPr>
        <p:spPr/>
        <p:txBody>
          <a:bodyPr/>
          <a:lstStyle/>
          <a:p>
            <a:pPr>
              <a:defRPr/>
            </a:pPr>
            <a:fld id="{9BB3E188-CC58-401B-9204-8FFBF0F6CB43}" type="slidenum">
              <a:rPr lang="fr-CA"/>
              <a:pPr>
                <a:defRPr/>
              </a:pPr>
              <a:t>15</a:t>
            </a:fld>
            <a:endParaRPr lang="fr-C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title"/>
          </p:nvPr>
        </p:nvSpPr>
        <p:spPr/>
        <p:txBody>
          <a:bodyPr rtlCol="0">
            <a:normAutofit fontScale="90000"/>
          </a:bodyPr>
          <a:lstStyle/>
          <a:p>
            <a:pPr eaLnBrk="1" fontAlgn="auto" hangingPunct="1">
              <a:spcAft>
                <a:spcPts val="0"/>
              </a:spcAft>
              <a:defRPr/>
            </a:pPr>
            <a:r>
              <a:rPr lang="fr-CA" sz="4000" dirty="0" smtClean="0"/>
              <a:t>La cabine Neptune </a:t>
            </a:r>
            <a:br>
              <a:rPr lang="fr-CA" sz="4000" dirty="0" smtClean="0"/>
            </a:br>
            <a:r>
              <a:rPr lang="fr-CA" sz="4000" dirty="0" smtClean="0"/>
              <a:t>(chambre de l’enfant)</a:t>
            </a:r>
            <a:endParaRPr lang="fr-FR" sz="4000" dirty="0" smtClean="0"/>
          </a:p>
        </p:txBody>
      </p:sp>
      <p:pic>
        <p:nvPicPr>
          <p:cNvPr id="36866" name="Picture 6" descr="Cabine Neptune"/>
          <p:cNvPicPr>
            <a:picLocks noGrp="1" noChangeAspect="1" noChangeArrowheads="1"/>
          </p:cNvPicPr>
          <p:nvPr>
            <p:ph idx="1"/>
          </p:nvPr>
        </p:nvPicPr>
        <p:blipFill>
          <a:blip r:embed="rId2" cstate="print"/>
          <a:srcRect/>
          <a:stretch>
            <a:fillRect/>
          </a:stretch>
        </p:blipFill>
        <p:spPr>
          <a:xfrm>
            <a:off x="1403350" y="1844675"/>
            <a:ext cx="6192838" cy="4786313"/>
          </a:xfrm>
        </p:spPr>
      </p:pic>
      <p:sp>
        <p:nvSpPr>
          <p:cNvPr id="6" name="Espace réservé du numéro de diapositive 5"/>
          <p:cNvSpPr>
            <a:spLocks noGrp="1"/>
          </p:cNvSpPr>
          <p:nvPr>
            <p:ph type="sldNum" sz="quarter" idx="12"/>
          </p:nvPr>
        </p:nvSpPr>
        <p:spPr/>
        <p:txBody>
          <a:bodyPr/>
          <a:lstStyle/>
          <a:p>
            <a:pPr>
              <a:defRPr/>
            </a:pPr>
            <a:fld id="{3453C9EE-0398-42AB-8A23-47480F6B8D5E}" type="slidenum">
              <a:rPr lang="fr-CA"/>
              <a:pPr>
                <a:defRPr/>
              </a:pPr>
              <a:t>16</a:t>
            </a:fld>
            <a:endParaRPr lang="fr-C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468313" y="765175"/>
            <a:ext cx="7775575" cy="1216025"/>
          </a:xfrm>
        </p:spPr>
        <p:txBody>
          <a:bodyPr/>
          <a:lstStyle/>
          <a:p>
            <a:pPr eaLnBrk="1" hangingPunct="1"/>
            <a:r>
              <a:rPr lang="fr-CA" sz="3600" smtClean="0"/>
              <a:t>La cabine Neptune </a:t>
            </a:r>
            <a:br>
              <a:rPr lang="fr-CA" sz="3600" smtClean="0"/>
            </a:br>
            <a:r>
              <a:rPr lang="fr-CA" sz="3600" smtClean="0"/>
              <a:t>(chambre des parents)</a:t>
            </a:r>
            <a:endParaRPr lang="fr-FR" sz="3600" smtClean="0"/>
          </a:p>
        </p:txBody>
      </p:sp>
      <p:pic>
        <p:nvPicPr>
          <p:cNvPr id="37890" name="Picture 4" descr="Cabine Neptune"/>
          <p:cNvPicPr>
            <a:picLocks noGrp="1" noChangeAspect="1" noChangeArrowheads="1"/>
          </p:cNvPicPr>
          <p:nvPr>
            <p:ph idx="1"/>
          </p:nvPr>
        </p:nvPicPr>
        <p:blipFill>
          <a:blip r:embed="rId2" cstate="print"/>
          <a:srcRect/>
          <a:stretch>
            <a:fillRect/>
          </a:stretch>
        </p:blipFill>
        <p:spPr>
          <a:xfrm>
            <a:off x="2987675" y="2133600"/>
            <a:ext cx="5543550" cy="4281488"/>
          </a:xfrm>
        </p:spPr>
      </p:pic>
      <p:sp>
        <p:nvSpPr>
          <p:cNvPr id="6" name="Espace réservé du numéro de diapositive 5"/>
          <p:cNvSpPr>
            <a:spLocks noGrp="1"/>
          </p:cNvSpPr>
          <p:nvPr>
            <p:ph type="sldNum" sz="quarter" idx="12"/>
          </p:nvPr>
        </p:nvSpPr>
        <p:spPr/>
        <p:txBody>
          <a:bodyPr/>
          <a:lstStyle/>
          <a:p>
            <a:pPr>
              <a:defRPr/>
            </a:pPr>
            <a:fld id="{8FB0BCDB-979C-432C-AA66-93A8BAA42BAD}" type="slidenum">
              <a:rPr lang="fr-CA"/>
              <a:pPr>
                <a:defRPr/>
              </a:pPr>
              <a:t>17</a:t>
            </a:fld>
            <a:endParaRPr lang="fr-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68313" y="836613"/>
            <a:ext cx="8229600" cy="863600"/>
          </a:xfrm>
        </p:spPr>
        <p:txBody>
          <a:bodyPr/>
          <a:lstStyle/>
          <a:p>
            <a:pPr algn="ctr" eaLnBrk="1" hangingPunct="1"/>
            <a:r>
              <a:rPr lang="fr-CA" sz="4000" smtClean="0"/>
              <a:t>La vie quotidienne des familles</a:t>
            </a:r>
          </a:p>
        </p:txBody>
      </p:sp>
      <p:sp>
        <p:nvSpPr>
          <p:cNvPr id="38914" name="Rectangle 3"/>
          <p:cNvSpPr>
            <a:spLocks noGrp="1" noChangeArrowheads="1"/>
          </p:cNvSpPr>
          <p:nvPr>
            <p:ph idx="1"/>
          </p:nvPr>
        </p:nvSpPr>
        <p:spPr/>
        <p:txBody>
          <a:bodyPr/>
          <a:lstStyle/>
          <a:p>
            <a:pPr algn="ctr" eaLnBrk="1" hangingPunct="1">
              <a:lnSpc>
                <a:spcPct val="90000"/>
              </a:lnSpc>
              <a:buFont typeface="Monotype Sorts"/>
              <a:buNone/>
            </a:pPr>
            <a:r>
              <a:rPr lang="fr-CA" sz="2800" smtClean="0"/>
              <a:t>PLAN</a:t>
            </a:r>
            <a:endParaRPr lang="fr-CA" smtClean="0"/>
          </a:p>
          <a:p>
            <a:pPr eaLnBrk="1" hangingPunct="1">
              <a:lnSpc>
                <a:spcPct val="70000"/>
              </a:lnSpc>
            </a:pPr>
            <a:r>
              <a:rPr lang="fr-CA" sz="2800" smtClean="0"/>
              <a:t>Conditions des enfants</a:t>
            </a:r>
          </a:p>
          <a:p>
            <a:pPr eaLnBrk="1" hangingPunct="1">
              <a:lnSpc>
                <a:spcPct val="80000"/>
              </a:lnSpc>
            </a:pPr>
            <a:r>
              <a:rPr lang="fr-CA" sz="2800" smtClean="0"/>
              <a:t>Conséquences sur l’organisation de la vie quotidienne</a:t>
            </a:r>
          </a:p>
          <a:p>
            <a:pPr eaLnBrk="1" hangingPunct="1">
              <a:lnSpc>
                <a:spcPct val="80000"/>
              </a:lnSpc>
            </a:pPr>
            <a:r>
              <a:rPr lang="fr-CA" sz="2800" smtClean="0"/>
              <a:t>Conséquences sur la santé physique et psychologique</a:t>
            </a:r>
          </a:p>
          <a:p>
            <a:pPr eaLnBrk="1" hangingPunct="1">
              <a:lnSpc>
                <a:spcPct val="90000"/>
              </a:lnSpc>
            </a:pPr>
            <a:r>
              <a:rPr lang="fr-CA" sz="2800" smtClean="0"/>
              <a:t>Conséquences sur les plans professionnel et économique</a:t>
            </a:r>
          </a:p>
          <a:p>
            <a:pPr eaLnBrk="1" hangingPunct="1">
              <a:lnSpc>
                <a:spcPct val="90000"/>
              </a:lnSpc>
            </a:pPr>
            <a:r>
              <a:rPr lang="fr-CA" sz="2800" smtClean="0"/>
              <a:t>Conséquences sur le plan social</a:t>
            </a:r>
          </a:p>
          <a:p>
            <a:pPr eaLnBrk="1" hangingPunct="1">
              <a:lnSpc>
                <a:spcPct val="90000"/>
              </a:lnSpc>
            </a:pPr>
            <a:r>
              <a:rPr lang="fr-CA" sz="2800" smtClean="0"/>
              <a:t>Rareté des ressources de répit</a:t>
            </a:r>
          </a:p>
        </p:txBody>
      </p:sp>
      <p:sp>
        <p:nvSpPr>
          <p:cNvPr id="5" name="Espace réservé du numéro de diapositive 4"/>
          <p:cNvSpPr>
            <a:spLocks noGrp="1"/>
          </p:cNvSpPr>
          <p:nvPr>
            <p:ph type="sldNum" sz="quarter" idx="12"/>
          </p:nvPr>
        </p:nvSpPr>
        <p:spPr/>
        <p:txBody>
          <a:bodyPr/>
          <a:lstStyle/>
          <a:p>
            <a:pPr>
              <a:defRPr/>
            </a:pPr>
            <a:fld id="{E91DEECB-828F-495E-AC89-17D1480A6EB2}" type="slidenum">
              <a:rPr lang="fr-CA"/>
              <a:pPr>
                <a:defRPr/>
              </a:pPr>
              <a:t>18</a:t>
            </a:fld>
            <a:endParaRPr lang="fr-C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algn="ctr" eaLnBrk="1" hangingPunct="1"/>
            <a:r>
              <a:rPr lang="fr-CA" sz="4000" smtClean="0"/>
              <a:t>Conditions des enfants </a:t>
            </a:r>
          </a:p>
        </p:txBody>
      </p:sp>
      <p:sp>
        <p:nvSpPr>
          <p:cNvPr id="40962" name="Rectangle 3"/>
          <p:cNvSpPr>
            <a:spLocks noGrp="1" noChangeArrowheads="1"/>
          </p:cNvSpPr>
          <p:nvPr>
            <p:ph idx="1"/>
          </p:nvPr>
        </p:nvSpPr>
        <p:spPr/>
        <p:txBody>
          <a:bodyPr/>
          <a:lstStyle/>
          <a:p>
            <a:pPr eaLnBrk="1" hangingPunct="1">
              <a:lnSpc>
                <a:spcPct val="60000"/>
              </a:lnSpc>
              <a:buFont typeface="Monotype Sorts"/>
              <a:buNone/>
            </a:pPr>
            <a:endParaRPr lang="fr-CA" sz="2400" i="1" smtClean="0"/>
          </a:p>
          <a:p>
            <a:pPr eaLnBrk="1" hangingPunct="1">
              <a:lnSpc>
                <a:spcPct val="110000"/>
              </a:lnSpc>
              <a:buFont typeface="Monotype Sorts"/>
              <a:buNone/>
            </a:pPr>
            <a:r>
              <a:rPr lang="fr-CA" sz="2400" i="1" smtClean="0"/>
              <a:t>« Des fois j’ai des gros, gros moments d’émotion. Je le vois s’en aller mon gars. Je le vois se détricoter complètement. Il faisait du judo cet enfant-là et il était juste un petit peu malhabile et un peu plus lent. Il n’était pas ce qu’il est aujourd’hui. Il savait lire, il savait compter, il savait écrire et il est en train de perdre ça. »  </a:t>
            </a:r>
          </a:p>
          <a:p>
            <a:pPr algn="r" eaLnBrk="1" hangingPunct="1">
              <a:lnSpc>
                <a:spcPct val="110000"/>
              </a:lnSpc>
              <a:buFont typeface="Monotype Sorts"/>
              <a:buNone/>
            </a:pPr>
            <a:r>
              <a:rPr lang="fr-CA" sz="2400" smtClean="0"/>
              <a:t>(une mère)</a:t>
            </a:r>
            <a:endParaRPr lang="fr-CA" smtClean="0"/>
          </a:p>
        </p:txBody>
      </p:sp>
      <p:sp>
        <p:nvSpPr>
          <p:cNvPr id="5" name="Espace réservé du numéro de diapositive 4"/>
          <p:cNvSpPr>
            <a:spLocks noGrp="1"/>
          </p:cNvSpPr>
          <p:nvPr>
            <p:ph type="sldNum" sz="quarter" idx="12"/>
          </p:nvPr>
        </p:nvSpPr>
        <p:spPr/>
        <p:txBody>
          <a:bodyPr/>
          <a:lstStyle/>
          <a:p>
            <a:pPr>
              <a:defRPr/>
            </a:pPr>
            <a:fld id="{4B94F1B4-1823-4FC9-A098-5F63A14B5F58}" type="slidenum">
              <a:rPr lang="fr-CA"/>
              <a:pPr>
                <a:defRPr/>
              </a:pPr>
              <a:t>19</a:t>
            </a:fld>
            <a:endParaRPr lang="fr-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title"/>
          </p:nvPr>
        </p:nvSpPr>
        <p:spPr/>
        <p:txBody>
          <a:bodyPr/>
          <a:lstStyle/>
          <a:p>
            <a:pPr eaLnBrk="1" hangingPunct="1"/>
            <a:r>
              <a:rPr lang="fr-CA" smtClean="0"/>
              <a:t>Plan</a:t>
            </a:r>
          </a:p>
        </p:txBody>
      </p:sp>
      <p:sp>
        <p:nvSpPr>
          <p:cNvPr id="15362" name="Espace réservé du contenu 2"/>
          <p:cNvSpPr>
            <a:spLocks noGrp="1"/>
          </p:cNvSpPr>
          <p:nvPr>
            <p:ph idx="1"/>
          </p:nvPr>
        </p:nvSpPr>
        <p:spPr/>
        <p:txBody>
          <a:bodyPr/>
          <a:lstStyle/>
          <a:p>
            <a:pPr eaLnBrk="1" hangingPunct="1"/>
            <a:r>
              <a:rPr lang="fr-CA" smtClean="0"/>
              <a:t>Introduction</a:t>
            </a:r>
          </a:p>
          <a:p>
            <a:pPr eaLnBrk="1" hangingPunct="1"/>
            <a:endParaRPr lang="fr-CA" smtClean="0"/>
          </a:p>
          <a:p>
            <a:pPr eaLnBrk="1" hangingPunct="1"/>
            <a:r>
              <a:rPr lang="fr-CA" smtClean="0"/>
              <a:t>Présentation du Phare Enfants et Familles et de ses programmes</a:t>
            </a:r>
          </a:p>
          <a:p>
            <a:pPr eaLnBrk="1" hangingPunct="1"/>
            <a:endParaRPr lang="fr-CA" smtClean="0"/>
          </a:p>
          <a:p>
            <a:pPr eaLnBrk="1" hangingPunct="1"/>
            <a:r>
              <a:rPr lang="fr-CA" smtClean="0"/>
              <a:t>La vie quotidienne des familles</a:t>
            </a:r>
          </a:p>
          <a:p>
            <a:pPr eaLnBrk="1" hangingPunct="1"/>
            <a:endParaRPr lang="fr-CA" smtClean="0"/>
          </a:p>
          <a:p>
            <a:pPr eaLnBrk="1" hangingPunct="1"/>
            <a:r>
              <a:rPr lang="fr-CA" smtClean="0"/>
              <a:t>Des pratiques au Phare Enfants Familles qui peuvent faire une différence</a:t>
            </a:r>
          </a:p>
        </p:txBody>
      </p:sp>
      <p:sp>
        <p:nvSpPr>
          <p:cNvPr id="4" name="Espace réservé du numéro de diapositive 3"/>
          <p:cNvSpPr>
            <a:spLocks noGrp="1"/>
          </p:cNvSpPr>
          <p:nvPr>
            <p:ph type="sldNum" sz="quarter" idx="12"/>
          </p:nvPr>
        </p:nvSpPr>
        <p:spPr/>
        <p:txBody>
          <a:bodyPr/>
          <a:lstStyle/>
          <a:p>
            <a:pPr>
              <a:defRPr/>
            </a:pPr>
            <a:fld id="{DDAD960C-83EA-4748-A8B3-32BA04E3FBB7}" type="slidenum">
              <a:rPr lang="fr-CA"/>
              <a:pPr>
                <a:defRPr/>
              </a:pPr>
              <a:t>2</a:t>
            </a:fld>
            <a:endParaRPr lang="fr-CA"/>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642938"/>
            <a:ext cx="8401050" cy="928687"/>
          </a:xfrm>
        </p:spPr>
        <p:txBody>
          <a:bodyPr/>
          <a:lstStyle/>
          <a:p>
            <a:pPr algn="ctr" eaLnBrk="1" hangingPunct="1"/>
            <a:r>
              <a:rPr lang="fr-CA" sz="4000" smtClean="0"/>
              <a:t>Condition médicale des enfants</a:t>
            </a:r>
          </a:p>
        </p:txBody>
      </p:sp>
      <p:sp>
        <p:nvSpPr>
          <p:cNvPr id="11267" name="Rectangle 3"/>
          <p:cNvSpPr>
            <a:spLocks noGrp="1" noChangeArrowheads="1"/>
          </p:cNvSpPr>
          <p:nvPr>
            <p:ph idx="1"/>
          </p:nvPr>
        </p:nvSpPr>
        <p:spPr>
          <a:xfrm>
            <a:off x="468313" y="1844675"/>
            <a:ext cx="8229600" cy="614363"/>
          </a:xfrm>
        </p:spPr>
        <p:txBody>
          <a:bodyPr rtlCol="0">
            <a:normAutofit lnSpcReduction="10000"/>
          </a:bodyPr>
          <a:lstStyle/>
          <a:p>
            <a:pPr marL="274320" indent="-274320" eaLnBrk="1" fontAlgn="auto" hangingPunct="1">
              <a:lnSpc>
                <a:spcPct val="90000"/>
              </a:lnSpc>
              <a:spcAft>
                <a:spcPts val="0"/>
              </a:spcAft>
              <a:buClr>
                <a:schemeClr val="accent3"/>
              </a:buClr>
              <a:buFont typeface="Wingdings 2" pitchFamily="18" charset="2"/>
              <a:buNone/>
              <a:defRPr/>
            </a:pPr>
            <a:r>
              <a:rPr lang="fr-CA" sz="2000" dirty="0" smtClean="0"/>
              <a:t>En 2008 : N = 27 enfants (13 ont des maladies dégénératives, 12 ont des conditions invalidantes, 2 sont atteints de cancer)</a:t>
            </a:r>
          </a:p>
        </p:txBody>
      </p:sp>
      <p:graphicFrame>
        <p:nvGraphicFramePr>
          <p:cNvPr id="5" name="Tableau 4"/>
          <p:cNvGraphicFramePr>
            <a:graphicFrameLocks noGrp="1"/>
          </p:cNvGraphicFramePr>
          <p:nvPr/>
        </p:nvGraphicFramePr>
        <p:xfrm>
          <a:off x="611188" y="2636838"/>
          <a:ext cx="8001000" cy="2668587"/>
        </p:xfrm>
        <a:graphic>
          <a:graphicData uri="http://schemas.openxmlformats.org/drawingml/2006/table">
            <a:tbl>
              <a:tblPr firstRow="1" bandRow="1">
                <a:tableStyleId>{5C22544A-7EE6-4342-B048-85BDC9FD1C3A}</a:tableStyleId>
              </a:tblPr>
              <a:tblGrid>
                <a:gridCol w="4406862"/>
                <a:gridCol w="1781498"/>
                <a:gridCol w="1812696"/>
              </a:tblGrid>
              <a:tr h="442848">
                <a:tc>
                  <a:txBody>
                    <a:bodyPr/>
                    <a:lstStyle/>
                    <a:p>
                      <a:r>
                        <a:rPr lang="fr-CA" sz="1800" dirty="0" smtClean="0"/>
                        <a:t>Conditions ou soins complexes</a:t>
                      </a:r>
                      <a:endParaRPr lang="fr-CA" sz="1800" dirty="0"/>
                    </a:p>
                  </a:txBody>
                  <a:tcPr/>
                </a:tc>
                <a:tc>
                  <a:txBody>
                    <a:bodyPr/>
                    <a:lstStyle/>
                    <a:p>
                      <a:r>
                        <a:rPr lang="fr-CA" sz="1800" dirty="0" smtClean="0"/>
                        <a:t>2004</a:t>
                      </a:r>
                      <a:endParaRPr lang="fr-CA" sz="1800" dirty="0"/>
                    </a:p>
                  </a:txBody>
                  <a:tcPr/>
                </a:tc>
                <a:tc>
                  <a:txBody>
                    <a:bodyPr/>
                    <a:lstStyle/>
                    <a:p>
                      <a:r>
                        <a:rPr lang="fr-CA" sz="1800" dirty="0" smtClean="0"/>
                        <a:t>2008</a:t>
                      </a:r>
                      <a:endParaRPr lang="fr-CA" sz="1800" dirty="0"/>
                    </a:p>
                  </a:txBody>
                  <a:tcPr/>
                </a:tc>
              </a:tr>
              <a:tr h="370840">
                <a:tc>
                  <a:txBody>
                    <a:bodyPr/>
                    <a:lstStyle/>
                    <a:p>
                      <a:r>
                        <a:rPr lang="fr-CA" sz="1800" dirty="0" smtClean="0"/>
                        <a:t>Épilepsie</a:t>
                      </a:r>
                      <a:endParaRPr lang="fr-CA" sz="1800" dirty="0"/>
                    </a:p>
                  </a:txBody>
                  <a:tcPr/>
                </a:tc>
                <a:tc>
                  <a:txBody>
                    <a:bodyPr/>
                    <a:lstStyle/>
                    <a:p>
                      <a:r>
                        <a:rPr lang="fr-CA" sz="1800" dirty="0" smtClean="0"/>
                        <a:t>33 % (7/21)</a:t>
                      </a:r>
                      <a:endParaRPr lang="fr-CA" sz="1800" dirty="0"/>
                    </a:p>
                  </a:txBody>
                  <a:tcPr/>
                </a:tc>
                <a:tc>
                  <a:txBody>
                    <a:bodyPr/>
                    <a:lstStyle/>
                    <a:p>
                      <a:r>
                        <a:rPr lang="fr-CA" sz="1800" dirty="0" smtClean="0"/>
                        <a:t>52 % (13/25*)</a:t>
                      </a:r>
                      <a:endParaRPr lang="fr-CA" sz="1800" dirty="0"/>
                    </a:p>
                  </a:txBody>
                  <a:tcPr/>
                </a:tc>
              </a:tr>
              <a:tr h="370840">
                <a:tc>
                  <a:txBody>
                    <a:bodyPr/>
                    <a:lstStyle/>
                    <a:p>
                      <a:r>
                        <a:rPr lang="fr-CA" sz="1800" dirty="0" smtClean="0"/>
                        <a:t>Alimentation par gavage</a:t>
                      </a:r>
                      <a:endParaRPr lang="fr-CA" sz="1800" dirty="0"/>
                    </a:p>
                  </a:txBody>
                  <a:tcPr/>
                </a:tc>
                <a:tc>
                  <a:txBody>
                    <a:bodyPr/>
                    <a:lstStyle/>
                    <a:p>
                      <a:r>
                        <a:rPr lang="fr-CA" sz="1800" dirty="0" smtClean="0"/>
                        <a:t>24 % (5/21)</a:t>
                      </a:r>
                      <a:endParaRPr lang="fr-CA" sz="1800" dirty="0"/>
                    </a:p>
                  </a:txBody>
                  <a:tcPr/>
                </a:tc>
                <a:tc>
                  <a:txBody>
                    <a:bodyPr/>
                    <a:lstStyle/>
                    <a:p>
                      <a:r>
                        <a:rPr lang="fr-CA" sz="1800" dirty="0" smtClean="0"/>
                        <a:t>44 % (11/25)</a:t>
                      </a:r>
                      <a:endParaRPr lang="fr-CA" sz="1800" dirty="0"/>
                    </a:p>
                  </a:txBody>
                  <a:tcPr/>
                </a:tc>
              </a:tr>
              <a:tr h="370840">
                <a:tc>
                  <a:txBody>
                    <a:bodyPr/>
                    <a:lstStyle/>
                    <a:p>
                      <a:r>
                        <a:rPr lang="fr-CA" sz="1800" dirty="0" smtClean="0"/>
                        <a:t>Besoin</a:t>
                      </a:r>
                      <a:r>
                        <a:rPr lang="fr-CA" sz="1800" baseline="0" dirty="0" smtClean="0"/>
                        <a:t> de transferts</a:t>
                      </a:r>
                      <a:endParaRPr lang="fr-CA" sz="1800" dirty="0"/>
                    </a:p>
                  </a:txBody>
                  <a:tcPr/>
                </a:tc>
                <a:tc>
                  <a:txBody>
                    <a:bodyPr/>
                    <a:lstStyle/>
                    <a:p>
                      <a:r>
                        <a:rPr lang="fr-CA" sz="1800" dirty="0" smtClean="0"/>
                        <a:t>43 % (9/21)</a:t>
                      </a:r>
                      <a:endParaRPr lang="fr-C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800" dirty="0" smtClean="0"/>
                        <a:t>60 % (15/25)</a:t>
                      </a:r>
                      <a:endParaRPr lang="fr-CA" sz="1800" dirty="0"/>
                    </a:p>
                  </a:txBody>
                  <a:tcPr/>
                </a:tc>
              </a:tr>
              <a:tr h="370840">
                <a:tc>
                  <a:txBody>
                    <a:bodyPr/>
                    <a:lstStyle/>
                    <a:p>
                      <a:r>
                        <a:rPr lang="fr-CA" sz="1800" dirty="0" smtClean="0"/>
                        <a:t>Grande quantité</a:t>
                      </a:r>
                      <a:r>
                        <a:rPr lang="fr-CA" sz="1800" baseline="0" dirty="0" smtClean="0"/>
                        <a:t> de médicaments</a:t>
                      </a:r>
                      <a:endParaRPr lang="fr-CA" sz="1800" dirty="0"/>
                    </a:p>
                  </a:txBody>
                  <a:tcPr/>
                </a:tc>
                <a:tc>
                  <a:txBody>
                    <a:bodyPr/>
                    <a:lstStyle/>
                    <a:p>
                      <a:r>
                        <a:rPr lang="fr-CA" sz="1800" dirty="0" smtClean="0"/>
                        <a:t>38 % (8/21)</a:t>
                      </a:r>
                      <a:endParaRPr lang="fr-CA" sz="1800" dirty="0"/>
                    </a:p>
                  </a:txBody>
                  <a:tcPr/>
                </a:tc>
                <a:tc>
                  <a:txBody>
                    <a:bodyPr/>
                    <a:lstStyle/>
                    <a:p>
                      <a:r>
                        <a:rPr lang="fr-CA" sz="1800" dirty="0" smtClean="0"/>
                        <a:t>52 % (13/25)</a:t>
                      </a:r>
                      <a:endParaRPr lang="fr-CA" sz="1800" dirty="0"/>
                    </a:p>
                  </a:txBody>
                  <a:tcPr/>
                </a:tc>
              </a:tr>
              <a:tr h="370840">
                <a:tc>
                  <a:txBody>
                    <a:bodyPr/>
                    <a:lstStyle/>
                    <a:p>
                      <a:r>
                        <a:rPr lang="fr-CA" sz="1800" dirty="0" smtClean="0"/>
                        <a:t>Fragilité immunitaire</a:t>
                      </a:r>
                      <a:endParaRPr lang="fr-CA" sz="1800" dirty="0"/>
                    </a:p>
                  </a:txBody>
                  <a:tcPr/>
                </a:tc>
                <a:tc>
                  <a:txBody>
                    <a:bodyPr/>
                    <a:lstStyle/>
                    <a:p>
                      <a:r>
                        <a:rPr lang="fr-CA" sz="1800" dirty="0" smtClean="0"/>
                        <a:t>48 % (10/21)</a:t>
                      </a:r>
                      <a:endParaRPr lang="fr-CA" sz="1800" dirty="0"/>
                    </a:p>
                  </a:txBody>
                  <a:tcPr/>
                </a:tc>
                <a:tc>
                  <a:txBody>
                    <a:bodyPr/>
                    <a:lstStyle/>
                    <a:p>
                      <a:r>
                        <a:rPr lang="fr-CA" sz="1800" dirty="0" smtClean="0"/>
                        <a:t>40 % (10/25)</a:t>
                      </a:r>
                      <a:endParaRPr lang="fr-CA" sz="1800" dirty="0"/>
                    </a:p>
                  </a:txBody>
                  <a:tcPr/>
                </a:tc>
              </a:tr>
              <a:tr h="370840">
                <a:tc>
                  <a:txBody>
                    <a:bodyPr/>
                    <a:lstStyle/>
                    <a:p>
                      <a:r>
                        <a:rPr lang="fr-CA" sz="1800" dirty="0" smtClean="0"/>
                        <a:t>Besoin</a:t>
                      </a:r>
                      <a:r>
                        <a:rPr lang="fr-CA" sz="1800" baseline="0" dirty="0" smtClean="0"/>
                        <a:t> d’assistance respiratoire</a:t>
                      </a:r>
                      <a:endParaRPr lang="fr-CA" sz="1800" dirty="0"/>
                    </a:p>
                  </a:txBody>
                  <a:tcPr/>
                </a:tc>
                <a:tc>
                  <a:txBody>
                    <a:bodyPr/>
                    <a:lstStyle/>
                    <a:p>
                      <a:r>
                        <a:rPr lang="fr-CA" sz="1800" dirty="0" err="1" smtClean="0"/>
                        <a:t>N.d</a:t>
                      </a:r>
                      <a:r>
                        <a:rPr lang="fr-CA" sz="1800" dirty="0" smtClean="0"/>
                        <a:t>.</a:t>
                      </a:r>
                      <a:endParaRPr lang="fr-CA" sz="1800" dirty="0"/>
                    </a:p>
                  </a:txBody>
                  <a:tcPr/>
                </a:tc>
                <a:tc>
                  <a:txBody>
                    <a:bodyPr/>
                    <a:lstStyle/>
                    <a:p>
                      <a:r>
                        <a:rPr lang="fr-CA" sz="1800" dirty="0" smtClean="0"/>
                        <a:t>36 % (9/25)</a:t>
                      </a:r>
                      <a:endParaRPr lang="fr-CA" sz="1800" dirty="0"/>
                    </a:p>
                  </a:txBody>
                  <a:tcPr/>
                </a:tc>
              </a:tr>
            </a:tbl>
          </a:graphicData>
        </a:graphic>
      </p:graphicFrame>
      <p:sp>
        <p:nvSpPr>
          <p:cNvPr id="43045" name="ZoneTexte 5"/>
          <p:cNvSpPr txBox="1">
            <a:spLocks noChangeArrowheads="1"/>
          </p:cNvSpPr>
          <p:nvPr/>
        </p:nvSpPr>
        <p:spPr bwMode="auto">
          <a:xfrm>
            <a:off x="642938" y="5929313"/>
            <a:ext cx="8001000" cy="646112"/>
          </a:xfrm>
          <a:prstGeom prst="rect">
            <a:avLst/>
          </a:prstGeom>
          <a:noFill/>
          <a:ln w="9525">
            <a:noFill/>
            <a:miter lim="800000"/>
            <a:headEnd/>
            <a:tailEnd/>
          </a:ln>
        </p:spPr>
        <p:txBody>
          <a:bodyPr>
            <a:spAutoFit/>
          </a:bodyPr>
          <a:lstStyle/>
          <a:p>
            <a:r>
              <a:rPr lang="fr-CA">
                <a:latin typeface="Verdana" pitchFamily="34" charset="0"/>
              </a:rPr>
              <a:t>* Ce nombre représente le total d’enfants atteints de maladies dégénératives et de conditions invalidantes.</a:t>
            </a:r>
          </a:p>
        </p:txBody>
      </p:sp>
      <p:sp>
        <p:nvSpPr>
          <p:cNvPr id="7" name="Espace réservé du numéro de diapositive 6"/>
          <p:cNvSpPr>
            <a:spLocks noGrp="1"/>
          </p:cNvSpPr>
          <p:nvPr>
            <p:ph type="sldNum" sz="quarter" idx="12"/>
          </p:nvPr>
        </p:nvSpPr>
        <p:spPr/>
        <p:txBody>
          <a:bodyPr/>
          <a:lstStyle/>
          <a:p>
            <a:pPr>
              <a:defRPr/>
            </a:pPr>
            <a:fld id="{B57B78F8-90BE-4CDF-8D75-D82563751195}" type="slidenum">
              <a:rPr lang="fr-CA"/>
              <a:pPr>
                <a:defRPr/>
              </a:pPr>
              <a:t>20</a:t>
            </a:fld>
            <a:endParaRPr lang="fr-C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500063" y="785813"/>
            <a:ext cx="8229600" cy="1274762"/>
          </a:xfrm>
        </p:spPr>
        <p:txBody>
          <a:bodyPr/>
          <a:lstStyle/>
          <a:p>
            <a:pPr algn="ctr" eaLnBrk="1" hangingPunct="1"/>
            <a:r>
              <a:rPr lang="fr-CA" sz="4000" smtClean="0"/>
              <a:t>Développement physique </a:t>
            </a:r>
            <a:br>
              <a:rPr lang="fr-CA" sz="4000" smtClean="0"/>
            </a:br>
            <a:r>
              <a:rPr lang="fr-CA" sz="4000" smtClean="0"/>
              <a:t>des enfants</a:t>
            </a:r>
          </a:p>
        </p:txBody>
      </p:sp>
      <p:graphicFrame>
        <p:nvGraphicFramePr>
          <p:cNvPr id="5" name="Tableau 4"/>
          <p:cNvGraphicFramePr>
            <a:graphicFrameLocks noGrp="1"/>
          </p:cNvGraphicFramePr>
          <p:nvPr/>
        </p:nvGraphicFramePr>
        <p:xfrm>
          <a:off x="971550" y="2565400"/>
          <a:ext cx="7072313" cy="3095625"/>
        </p:xfrm>
        <a:graphic>
          <a:graphicData uri="http://schemas.openxmlformats.org/drawingml/2006/table">
            <a:tbl>
              <a:tblPr firstRow="1" bandRow="1">
                <a:tableStyleId>{5C22544A-7EE6-4342-B048-85BDC9FD1C3A}</a:tableStyleId>
              </a:tblPr>
              <a:tblGrid>
                <a:gridCol w="4104506"/>
                <a:gridCol w="1539096"/>
                <a:gridCol w="1428759"/>
              </a:tblGrid>
              <a:tr h="536699">
                <a:tc>
                  <a:txBody>
                    <a:bodyPr/>
                    <a:lstStyle/>
                    <a:p>
                      <a:r>
                        <a:rPr lang="fr-CA" sz="2400" dirty="0" smtClean="0"/>
                        <a:t>Conditions physiques</a:t>
                      </a:r>
                      <a:endParaRPr lang="fr-CA" sz="2400" dirty="0"/>
                    </a:p>
                  </a:txBody>
                  <a:tcPr/>
                </a:tc>
                <a:tc>
                  <a:txBody>
                    <a:bodyPr/>
                    <a:lstStyle/>
                    <a:p>
                      <a:r>
                        <a:rPr lang="fr-CA" sz="2400" dirty="0" smtClean="0"/>
                        <a:t>2004</a:t>
                      </a:r>
                      <a:endParaRPr lang="fr-CA" sz="2400" dirty="0"/>
                    </a:p>
                  </a:txBody>
                  <a:tcPr/>
                </a:tc>
                <a:tc>
                  <a:txBody>
                    <a:bodyPr/>
                    <a:lstStyle/>
                    <a:p>
                      <a:r>
                        <a:rPr lang="fr-CA" sz="2400" dirty="0" smtClean="0"/>
                        <a:t>2008</a:t>
                      </a:r>
                      <a:endParaRPr lang="fr-CA" sz="2400" dirty="0"/>
                    </a:p>
                  </a:txBody>
                  <a:tcPr/>
                </a:tc>
              </a:tr>
              <a:tr h="536699">
                <a:tc>
                  <a:txBody>
                    <a:bodyPr/>
                    <a:lstStyle/>
                    <a:p>
                      <a:r>
                        <a:rPr lang="fr-CA" sz="2400" dirty="0" smtClean="0"/>
                        <a:t>Mutité</a:t>
                      </a:r>
                      <a:endParaRPr lang="fr-CA" sz="2400" dirty="0"/>
                    </a:p>
                  </a:txBody>
                  <a:tcPr/>
                </a:tc>
                <a:tc>
                  <a:txBody>
                    <a:bodyPr/>
                    <a:lstStyle/>
                    <a:p>
                      <a:r>
                        <a:rPr lang="fr-CA" sz="2400" dirty="0" smtClean="0"/>
                        <a:t>32 % </a:t>
                      </a:r>
                      <a:endParaRPr lang="fr-CA" sz="2400" dirty="0"/>
                    </a:p>
                  </a:txBody>
                  <a:tcPr/>
                </a:tc>
                <a:tc>
                  <a:txBody>
                    <a:bodyPr/>
                    <a:lstStyle/>
                    <a:p>
                      <a:r>
                        <a:rPr lang="fr-CA" sz="2400" dirty="0" smtClean="0"/>
                        <a:t>48 %</a:t>
                      </a:r>
                      <a:endParaRPr lang="fr-CA" sz="2400" dirty="0"/>
                    </a:p>
                  </a:txBody>
                  <a:tcPr/>
                </a:tc>
              </a:tr>
              <a:tr h="536699">
                <a:tc>
                  <a:txBody>
                    <a:bodyPr/>
                    <a:lstStyle/>
                    <a:p>
                      <a:r>
                        <a:rPr lang="fr-CA" sz="2400" dirty="0" smtClean="0"/>
                        <a:t>Ne peut pas se vêtir seul</a:t>
                      </a:r>
                      <a:endParaRPr lang="fr-CA" sz="2400" dirty="0"/>
                    </a:p>
                  </a:txBody>
                  <a:tcPr/>
                </a:tc>
                <a:tc>
                  <a:txBody>
                    <a:bodyPr/>
                    <a:lstStyle/>
                    <a:p>
                      <a:r>
                        <a:rPr lang="fr-CA" sz="2400" dirty="0" smtClean="0"/>
                        <a:t>73 %</a:t>
                      </a:r>
                      <a:endParaRPr lang="fr-CA" sz="2400" dirty="0"/>
                    </a:p>
                  </a:txBody>
                  <a:tcPr/>
                </a:tc>
                <a:tc>
                  <a:txBody>
                    <a:bodyPr/>
                    <a:lstStyle/>
                    <a:p>
                      <a:r>
                        <a:rPr lang="fr-CA" sz="2400" dirty="0" smtClean="0"/>
                        <a:t>88 %</a:t>
                      </a:r>
                      <a:endParaRPr lang="fr-CA" sz="2400" dirty="0"/>
                    </a:p>
                  </a:txBody>
                  <a:tcPr/>
                </a:tc>
              </a:tr>
              <a:tr h="536699">
                <a:tc>
                  <a:txBody>
                    <a:bodyPr/>
                    <a:lstStyle/>
                    <a:p>
                      <a:r>
                        <a:rPr lang="fr-CA" sz="2400" dirty="0" smtClean="0"/>
                        <a:t>Ne peut pas marcher</a:t>
                      </a:r>
                      <a:endParaRPr lang="fr-CA" sz="2400" dirty="0"/>
                    </a:p>
                  </a:txBody>
                  <a:tcPr/>
                </a:tc>
                <a:tc>
                  <a:txBody>
                    <a:bodyPr/>
                    <a:lstStyle/>
                    <a:p>
                      <a:r>
                        <a:rPr lang="fr-CA" sz="2400" dirty="0" smtClean="0"/>
                        <a:t>37 %</a:t>
                      </a:r>
                      <a:endParaRPr lang="fr-CA" sz="2400" dirty="0"/>
                    </a:p>
                  </a:txBody>
                  <a:tcPr/>
                </a:tc>
                <a:tc>
                  <a:txBody>
                    <a:bodyPr/>
                    <a:lstStyle/>
                    <a:p>
                      <a:r>
                        <a:rPr lang="fr-CA" sz="2400" dirty="0" smtClean="0"/>
                        <a:t>70 %</a:t>
                      </a:r>
                      <a:endParaRPr lang="fr-CA" sz="2400" dirty="0"/>
                    </a:p>
                  </a:txBody>
                  <a:tcPr/>
                </a:tc>
              </a:tr>
              <a:tr h="949545">
                <a:tc>
                  <a:txBody>
                    <a:bodyPr/>
                    <a:lstStyle/>
                    <a:p>
                      <a:r>
                        <a:rPr lang="fr-CA" sz="2400" dirty="0" smtClean="0"/>
                        <a:t>Contrôle inadéquat des sphincters</a:t>
                      </a:r>
                      <a:endParaRPr lang="fr-CA" sz="2400" dirty="0"/>
                    </a:p>
                  </a:txBody>
                  <a:tcPr/>
                </a:tc>
                <a:tc>
                  <a:txBody>
                    <a:bodyPr/>
                    <a:lstStyle/>
                    <a:p>
                      <a:r>
                        <a:rPr lang="fr-CA" sz="2400" dirty="0" smtClean="0"/>
                        <a:t>56 %</a:t>
                      </a:r>
                      <a:endParaRPr lang="fr-CA" sz="2400" dirty="0"/>
                    </a:p>
                  </a:txBody>
                  <a:tcPr/>
                </a:tc>
                <a:tc>
                  <a:txBody>
                    <a:bodyPr/>
                    <a:lstStyle/>
                    <a:p>
                      <a:r>
                        <a:rPr lang="fr-CA" sz="2400" dirty="0" smtClean="0"/>
                        <a:t>61 %</a:t>
                      </a:r>
                      <a:endParaRPr lang="fr-CA" sz="2400" dirty="0"/>
                    </a:p>
                  </a:txBody>
                  <a:tcPr/>
                </a:tc>
              </a:tr>
            </a:tbl>
          </a:graphicData>
        </a:graphic>
      </p:graphicFrame>
      <p:sp>
        <p:nvSpPr>
          <p:cNvPr id="6" name="Espace réservé du numéro de diapositive 5"/>
          <p:cNvSpPr>
            <a:spLocks noGrp="1"/>
          </p:cNvSpPr>
          <p:nvPr>
            <p:ph type="sldNum" sz="quarter" idx="12"/>
          </p:nvPr>
        </p:nvSpPr>
        <p:spPr/>
        <p:txBody>
          <a:bodyPr/>
          <a:lstStyle/>
          <a:p>
            <a:pPr>
              <a:defRPr/>
            </a:pPr>
            <a:fld id="{3C2C73BF-EE4C-4B3C-B106-3C2A3ADBEF64}" type="slidenum">
              <a:rPr lang="fr-CA"/>
              <a:pPr>
                <a:defRPr/>
              </a:pPr>
              <a:t>21</a:t>
            </a:fld>
            <a:endParaRPr lang="fr-C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692150"/>
            <a:ext cx="7772400" cy="1143000"/>
          </a:xfrm>
        </p:spPr>
        <p:txBody>
          <a:bodyPr rtlCol="0">
            <a:normAutofit fontScale="90000"/>
          </a:bodyPr>
          <a:lstStyle/>
          <a:p>
            <a:pPr algn="ctr" eaLnBrk="1" fontAlgn="auto" hangingPunct="1">
              <a:spcAft>
                <a:spcPts val="0"/>
              </a:spcAft>
              <a:defRPr/>
            </a:pPr>
            <a:r>
              <a:rPr lang="fr-CA" sz="4000" dirty="0" smtClean="0"/>
              <a:t>Conséquences sur l ’organisation de la vie quotidienne</a:t>
            </a:r>
            <a:endParaRPr lang="fr-CA" dirty="0" smtClean="0"/>
          </a:p>
        </p:txBody>
      </p:sp>
      <p:sp>
        <p:nvSpPr>
          <p:cNvPr id="47106" name="Rectangle 3"/>
          <p:cNvSpPr>
            <a:spLocks noGrp="1" noChangeArrowheads="1"/>
          </p:cNvSpPr>
          <p:nvPr>
            <p:ph idx="1"/>
          </p:nvPr>
        </p:nvSpPr>
        <p:spPr>
          <a:xfrm>
            <a:off x="685800" y="2209800"/>
            <a:ext cx="7772400" cy="4114800"/>
          </a:xfrm>
        </p:spPr>
        <p:txBody>
          <a:bodyPr/>
          <a:lstStyle/>
          <a:p>
            <a:pPr eaLnBrk="1" hangingPunct="1"/>
            <a:r>
              <a:rPr lang="fr-CA" smtClean="0"/>
              <a:t>Changement du style de vie de la famille</a:t>
            </a:r>
          </a:p>
          <a:p>
            <a:pPr eaLnBrk="1" hangingPunct="1">
              <a:lnSpc>
                <a:spcPct val="60000"/>
              </a:lnSpc>
              <a:buFont typeface="Monotype Sorts"/>
              <a:buNone/>
            </a:pPr>
            <a:endParaRPr lang="fr-CA" sz="2400" i="1" smtClean="0"/>
          </a:p>
          <a:p>
            <a:pPr eaLnBrk="1" hangingPunct="1">
              <a:lnSpc>
                <a:spcPct val="110000"/>
              </a:lnSpc>
              <a:buFont typeface="Monotype Sorts"/>
              <a:buNone/>
            </a:pPr>
            <a:r>
              <a:rPr lang="fr-CA" sz="2400" i="1" smtClean="0"/>
              <a:t>« Tout est changé. On doit réorganiser toute notre vie. Moi, j’ai dû arrêter de travailler et notre fille a arrêté d’aller à l’école </a:t>
            </a:r>
            <a:r>
              <a:rPr lang="fr-CA" sz="2400" smtClean="0"/>
              <a:t>[à cause du risque d’infection]</a:t>
            </a:r>
            <a:r>
              <a:rPr lang="fr-CA" sz="2400" i="1" smtClean="0"/>
              <a:t>. Je dois réorganiser les finances de la famille parce qu’il y a une seule personne qui travaille maintenant. »  </a:t>
            </a:r>
            <a:r>
              <a:rPr lang="fr-CA" sz="2000" smtClean="0"/>
              <a:t>(une mère)</a:t>
            </a:r>
            <a:endParaRPr lang="fr-CA" smtClean="0"/>
          </a:p>
        </p:txBody>
      </p:sp>
      <p:sp>
        <p:nvSpPr>
          <p:cNvPr id="5" name="Espace réservé du numéro de diapositive 4"/>
          <p:cNvSpPr>
            <a:spLocks noGrp="1"/>
          </p:cNvSpPr>
          <p:nvPr>
            <p:ph type="sldNum" sz="quarter" idx="12"/>
          </p:nvPr>
        </p:nvSpPr>
        <p:spPr/>
        <p:txBody>
          <a:bodyPr/>
          <a:lstStyle/>
          <a:p>
            <a:pPr>
              <a:defRPr/>
            </a:pPr>
            <a:fld id="{8593B87C-FD7F-414F-8BCA-C9333FD9820B}" type="slidenum">
              <a:rPr lang="fr-CA"/>
              <a:pPr>
                <a:defRPr/>
              </a:pPr>
              <a:t>22</a:t>
            </a:fld>
            <a:endParaRPr lang="fr-C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750" y="704850"/>
            <a:ext cx="8147050" cy="1143000"/>
          </a:xfrm>
        </p:spPr>
        <p:txBody>
          <a:bodyPr rtlCol="0">
            <a:normAutofit fontScale="90000"/>
          </a:bodyPr>
          <a:lstStyle/>
          <a:p>
            <a:pPr algn="ctr" eaLnBrk="1" fontAlgn="auto" hangingPunct="1">
              <a:spcAft>
                <a:spcPts val="0"/>
              </a:spcAft>
              <a:defRPr/>
            </a:pPr>
            <a:r>
              <a:rPr lang="fr-CA" sz="4000" dirty="0" smtClean="0"/>
              <a:t>Conséquences sur l ’organisation de la vie quotidienne </a:t>
            </a:r>
            <a:r>
              <a:rPr lang="fr-CA" sz="3600" dirty="0" smtClean="0"/>
              <a:t>(suite)</a:t>
            </a:r>
            <a:endParaRPr lang="fr-CA" sz="4000" dirty="0" smtClean="0"/>
          </a:p>
        </p:txBody>
      </p:sp>
      <p:sp>
        <p:nvSpPr>
          <p:cNvPr id="19459" name="Rectangle 3"/>
          <p:cNvSpPr>
            <a:spLocks noGrp="1" noChangeArrowheads="1"/>
          </p:cNvSpPr>
          <p:nvPr>
            <p:ph idx="1"/>
          </p:nvPr>
        </p:nvSpPr>
        <p:spPr>
          <a:xfrm>
            <a:off x="539750" y="2133600"/>
            <a:ext cx="8147050" cy="4191000"/>
          </a:xfrm>
        </p:spPr>
        <p:txBody>
          <a:bodyPr>
            <a:normAutofit/>
          </a:bodyPr>
          <a:lstStyle/>
          <a:p>
            <a:pPr marL="274320" indent="-274320" eaLnBrk="1" fontAlgn="auto" hangingPunct="1">
              <a:spcAft>
                <a:spcPts val="0"/>
              </a:spcAft>
              <a:buClr>
                <a:schemeClr val="accent3"/>
              </a:buClr>
              <a:buFont typeface="Wingdings 2"/>
              <a:buChar char=""/>
              <a:defRPr/>
            </a:pPr>
            <a:r>
              <a:rPr lang="fr-CA" dirty="0" smtClean="0"/>
              <a:t>Modification du rôle de mère</a:t>
            </a:r>
          </a:p>
          <a:p>
            <a:pPr marL="641033" lvl="1" indent="-274320" eaLnBrk="1" fontAlgn="auto" hangingPunct="1">
              <a:spcAft>
                <a:spcPts val="0"/>
              </a:spcAft>
              <a:buClr>
                <a:schemeClr val="accent3"/>
              </a:buClr>
              <a:buFont typeface="Wingdings 2"/>
              <a:buChar char=""/>
              <a:defRPr/>
            </a:pPr>
            <a:r>
              <a:rPr lang="fr-CA" dirty="0" smtClean="0"/>
              <a:t>Un rôle de mère polyvalent</a:t>
            </a:r>
          </a:p>
          <a:p>
            <a:pPr marL="274320" indent="-274320" eaLnBrk="1" fontAlgn="auto" hangingPunct="1">
              <a:lnSpc>
                <a:spcPct val="30000"/>
              </a:lnSpc>
              <a:spcAft>
                <a:spcPts val="0"/>
              </a:spcAft>
              <a:buClr>
                <a:schemeClr val="accent3"/>
              </a:buClr>
              <a:buFont typeface="Monotype Sorts" pitchFamily="2" charset="2"/>
              <a:buNone/>
              <a:defRPr/>
            </a:pPr>
            <a:endParaRPr lang="fr-CA" sz="2800" i="1" dirty="0" smtClean="0"/>
          </a:p>
          <a:p>
            <a:pPr marL="274320" indent="-274320" eaLnBrk="1" fontAlgn="auto" hangingPunct="1">
              <a:spcAft>
                <a:spcPts val="0"/>
              </a:spcAft>
              <a:buClr>
                <a:schemeClr val="accent3"/>
              </a:buClr>
              <a:buFont typeface="Monotype Sorts" pitchFamily="2" charset="2"/>
              <a:buNone/>
              <a:defRPr/>
            </a:pPr>
            <a:r>
              <a:rPr lang="fr-CA" sz="2400" i="1" dirty="0" smtClean="0"/>
              <a:t>« Je pense que depuis que nous avons davantage d’aide, je sens que je deviens plus une mère, ce qui est bien. Durant toutes ces années, je me sentais comme une infirmière, une enseignante, une physiothérapeute, une éducatrice spécialisée, une orthophoniste et je ne pouvais pas être juste une maman. »</a:t>
            </a:r>
          </a:p>
          <a:p>
            <a:pPr marL="274320" indent="-274320" algn="r" eaLnBrk="1" fontAlgn="auto" hangingPunct="1">
              <a:spcAft>
                <a:spcPts val="0"/>
              </a:spcAft>
              <a:buClr>
                <a:schemeClr val="accent3"/>
              </a:buClr>
              <a:buFont typeface="Monotype Sorts" pitchFamily="2" charset="2"/>
              <a:buNone/>
              <a:defRPr/>
            </a:pPr>
            <a:r>
              <a:rPr lang="fr-CA" sz="2400" dirty="0" smtClean="0"/>
              <a:t>(une mère)</a:t>
            </a:r>
          </a:p>
        </p:txBody>
      </p:sp>
      <p:sp>
        <p:nvSpPr>
          <p:cNvPr id="5" name="Espace réservé du numéro de diapositive 4"/>
          <p:cNvSpPr>
            <a:spLocks noGrp="1"/>
          </p:cNvSpPr>
          <p:nvPr>
            <p:ph type="sldNum" sz="quarter" idx="12"/>
          </p:nvPr>
        </p:nvSpPr>
        <p:spPr/>
        <p:txBody>
          <a:bodyPr/>
          <a:lstStyle/>
          <a:p>
            <a:pPr>
              <a:defRPr/>
            </a:pPr>
            <a:fld id="{D552FF8F-E524-4E41-9650-E57972E94895}" type="slidenum">
              <a:rPr lang="fr-CA"/>
              <a:pPr>
                <a:defRPr/>
              </a:pPr>
              <a:t>23</a:t>
            </a:fld>
            <a:endParaRPr lang="fr-C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750" y="704850"/>
            <a:ext cx="8147050" cy="1143000"/>
          </a:xfrm>
        </p:spPr>
        <p:txBody>
          <a:bodyPr rtlCol="0">
            <a:normAutofit fontScale="90000"/>
          </a:bodyPr>
          <a:lstStyle/>
          <a:p>
            <a:pPr algn="ctr" eaLnBrk="1" fontAlgn="auto" hangingPunct="1">
              <a:spcAft>
                <a:spcPts val="0"/>
              </a:spcAft>
              <a:defRPr/>
            </a:pPr>
            <a:r>
              <a:rPr lang="fr-CA" sz="4000" dirty="0" smtClean="0"/>
              <a:t>Conséquences sur l ’organisation de la vie quotidienne </a:t>
            </a:r>
            <a:r>
              <a:rPr lang="fr-CA" sz="3600" dirty="0" smtClean="0"/>
              <a:t>(suite)</a:t>
            </a:r>
            <a:endParaRPr lang="fr-CA" sz="4000" dirty="0" smtClean="0"/>
          </a:p>
        </p:txBody>
      </p:sp>
      <p:sp>
        <p:nvSpPr>
          <p:cNvPr id="51202" name="Rectangle 3"/>
          <p:cNvSpPr>
            <a:spLocks noGrp="1" noChangeArrowheads="1"/>
          </p:cNvSpPr>
          <p:nvPr>
            <p:ph idx="1"/>
          </p:nvPr>
        </p:nvSpPr>
        <p:spPr>
          <a:xfrm>
            <a:off x="468313" y="1981200"/>
            <a:ext cx="8424862" cy="4616450"/>
          </a:xfrm>
        </p:spPr>
        <p:txBody>
          <a:bodyPr/>
          <a:lstStyle/>
          <a:p>
            <a:pPr eaLnBrk="1" hangingPunct="1"/>
            <a:r>
              <a:rPr lang="fr-CA" smtClean="0"/>
              <a:t>Tâches liées au rôle de mère d’un enfant malade</a:t>
            </a:r>
          </a:p>
          <a:p>
            <a:pPr lvl="1" eaLnBrk="1" hangingPunct="1"/>
            <a:r>
              <a:rPr lang="fr-CA" smtClean="0"/>
              <a:t>Gestion des médicaments</a:t>
            </a:r>
          </a:p>
          <a:p>
            <a:pPr eaLnBrk="1" hangingPunct="1">
              <a:lnSpc>
                <a:spcPct val="0"/>
              </a:lnSpc>
              <a:buFont typeface="Monotype Sorts"/>
              <a:buNone/>
            </a:pPr>
            <a:endParaRPr lang="fr-CA" sz="2400" i="1" smtClean="0"/>
          </a:p>
          <a:p>
            <a:pPr eaLnBrk="1" hangingPunct="1">
              <a:buFont typeface="Monotype Sorts"/>
              <a:buNone/>
            </a:pPr>
            <a:r>
              <a:rPr lang="fr-CA" sz="2400" i="1" smtClean="0"/>
              <a:t>« À 5h, je mets un médicament dans la machine à gavage, il finit vers 6h. À 6h, je redonne son autre qui finit peut-être vers 7h. Là je commence son tranquillisant, après ça je commence ses antibiotiques qu’elle doit toujours avoir maintenant. Après je commence un autre médicament et j’en ai comme ça jusqu’à 11h </a:t>
            </a:r>
            <a:r>
              <a:rPr lang="fr-CA" sz="2400" smtClean="0"/>
              <a:t>[23h]. </a:t>
            </a:r>
            <a:r>
              <a:rPr lang="fr-CA" sz="2400" i="1" smtClean="0"/>
              <a:t>Je suis tout le temps après. </a:t>
            </a:r>
            <a:r>
              <a:rPr lang="fr-CA" sz="2400" smtClean="0"/>
              <a:t>[…]</a:t>
            </a:r>
            <a:r>
              <a:rPr lang="fr-CA" sz="2400" i="1" smtClean="0"/>
              <a:t> Elle a deux machines à gavage qui roulent 24h sur 24. » </a:t>
            </a:r>
          </a:p>
          <a:p>
            <a:pPr algn="r" eaLnBrk="1" hangingPunct="1">
              <a:buFont typeface="Monotype Sorts"/>
              <a:buNone/>
            </a:pPr>
            <a:r>
              <a:rPr lang="fr-CA" sz="2400" smtClean="0"/>
              <a:t>(une mère)</a:t>
            </a:r>
            <a:endParaRPr lang="fr-CA" smtClean="0"/>
          </a:p>
        </p:txBody>
      </p:sp>
      <p:sp>
        <p:nvSpPr>
          <p:cNvPr id="5" name="Espace réservé du numéro de diapositive 4"/>
          <p:cNvSpPr>
            <a:spLocks noGrp="1"/>
          </p:cNvSpPr>
          <p:nvPr>
            <p:ph type="sldNum" sz="quarter" idx="12"/>
          </p:nvPr>
        </p:nvSpPr>
        <p:spPr/>
        <p:txBody>
          <a:bodyPr/>
          <a:lstStyle/>
          <a:p>
            <a:pPr>
              <a:defRPr/>
            </a:pPr>
            <a:fld id="{858CFD92-B6BF-4BD6-85F6-638A99CF0268}" type="slidenum">
              <a:rPr lang="fr-CA"/>
              <a:pPr>
                <a:defRPr/>
              </a:pPr>
              <a:t>24</a:t>
            </a:fld>
            <a:endParaRPr lang="fr-C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539750" y="692150"/>
            <a:ext cx="8147050" cy="1152525"/>
          </a:xfrm>
        </p:spPr>
        <p:txBody>
          <a:bodyPr/>
          <a:lstStyle/>
          <a:p>
            <a:pPr algn="ctr" eaLnBrk="1" hangingPunct="1"/>
            <a:r>
              <a:rPr lang="fr-CA" sz="3600" smtClean="0"/>
              <a:t>Conséquences sur la santé physique et psychologique</a:t>
            </a:r>
            <a:endParaRPr lang="fr-CH" sz="3600" smtClean="0"/>
          </a:p>
        </p:txBody>
      </p:sp>
      <p:sp>
        <p:nvSpPr>
          <p:cNvPr id="53250" name="Rectangle 3"/>
          <p:cNvSpPr>
            <a:spLocks noGrp="1" noChangeArrowheads="1"/>
          </p:cNvSpPr>
          <p:nvPr>
            <p:ph idx="1"/>
          </p:nvPr>
        </p:nvSpPr>
        <p:spPr>
          <a:xfrm>
            <a:off x="457200" y="2276475"/>
            <a:ext cx="8229600" cy="3849688"/>
          </a:xfrm>
        </p:spPr>
        <p:txBody>
          <a:bodyPr/>
          <a:lstStyle/>
          <a:p>
            <a:pPr eaLnBrk="1" hangingPunct="1"/>
            <a:r>
              <a:rPr lang="fr-CH" smtClean="0"/>
              <a:t>Fatigue chronique et maux de dos</a:t>
            </a:r>
          </a:p>
          <a:p>
            <a:pPr eaLnBrk="1" hangingPunct="1"/>
            <a:r>
              <a:rPr lang="fr-CH" smtClean="0"/>
              <a:t>Menaces à la santé psychologique</a:t>
            </a:r>
          </a:p>
          <a:p>
            <a:pPr eaLnBrk="1" hangingPunct="1"/>
            <a:r>
              <a:rPr lang="fr-CH" smtClean="0"/>
              <a:t>Changements dans la vie de couple</a:t>
            </a:r>
          </a:p>
          <a:p>
            <a:pPr eaLnBrk="1" hangingPunct="1"/>
            <a:r>
              <a:rPr lang="fr-CA" smtClean="0"/>
              <a:t>Difficultés pour la fratrie</a:t>
            </a:r>
          </a:p>
          <a:p>
            <a:pPr lvl="2" eaLnBrk="1" hangingPunct="1">
              <a:lnSpc>
                <a:spcPct val="10000"/>
              </a:lnSpc>
            </a:pPr>
            <a:endParaRPr lang="fr-CA" smtClean="0"/>
          </a:p>
          <a:p>
            <a:pPr lvl="2" eaLnBrk="1" hangingPunct="1"/>
            <a:r>
              <a:rPr lang="fr-CA" smtClean="0"/>
              <a:t>Sentiment d ’abandon</a:t>
            </a:r>
          </a:p>
          <a:p>
            <a:pPr lvl="2" eaLnBrk="1" hangingPunct="1"/>
            <a:r>
              <a:rPr lang="fr-CA" smtClean="0"/>
              <a:t>Isolement préventif</a:t>
            </a:r>
          </a:p>
          <a:p>
            <a:pPr lvl="2" eaLnBrk="1" hangingPunct="1"/>
            <a:r>
              <a:rPr lang="fr-CA" smtClean="0"/>
              <a:t>Deuil d’un type de relations fraternelles</a:t>
            </a:r>
            <a:endParaRPr lang="fr-CH" smtClean="0"/>
          </a:p>
          <a:p>
            <a:pPr eaLnBrk="1" hangingPunct="1"/>
            <a:endParaRPr lang="fr-CH" smtClean="0"/>
          </a:p>
        </p:txBody>
      </p:sp>
      <p:sp>
        <p:nvSpPr>
          <p:cNvPr id="5" name="Espace réservé du numéro de diapositive 4"/>
          <p:cNvSpPr>
            <a:spLocks noGrp="1"/>
          </p:cNvSpPr>
          <p:nvPr>
            <p:ph type="sldNum" sz="quarter" idx="12"/>
          </p:nvPr>
        </p:nvSpPr>
        <p:spPr/>
        <p:txBody>
          <a:bodyPr/>
          <a:lstStyle/>
          <a:p>
            <a:pPr>
              <a:defRPr/>
            </a:pPr>
            <a:fld id="{1F1C0F03-E493-43F1-805D-DF71A2367494}" type="slidenum">
              <a:rPr lang="fr-CA"/>
              <a:pPr>
                <a:defRPr/>
              </a:pPr>
              <a:t>25</a:t>
            </a:fld>
            <a:endParaRPr lang="fr-C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39750" y="692150"/>
            <a:ext cx="7989888" cy="1143000"/>
          </a:xfrm>
        </p:spPr>
        <p:txBody>
          <a:bodyPr rtlCol="0">
            <a:normAutofit fontScale="90000"/>
          </a:bodyPr>
          <a:lstStyle/>
          <a:p>
            <a:pPr algn="ctr" eaLnBrk="1" fontAlgn="auto" hangingPunct="1">
              <a:spcAft>
                <a:spcPts val="0"/>
              </a:spcAft>
              <a:defRPr/>
            </a:pPr>
            <a:r>
              <a:rPr lang="fr-CA" sz="4000" dirty="0" smtClean="0"/>
              <a:t>Conséquences sur les plans professionnel et économique </a:t>
            </a:r>
          </a:p>
        </p:txBody>
      </p:sp>
      <p:sp>
        <p:nvSpPr>
          <p:cNvPr id="54274" name="Rectangle 3"/>
          <p:cNvSpPr>
            <a:spLocks noGrp="1" noChangeArrowheads="1"/>
          </p:cNvSpPr>
          <p:nvPr>
            <p:ph idx="1"/>
          </p:nvPr>
        </p:nvSpPr>
        <p:spPr>
          <a:xfrm>
            <a:off x="685800" y="1981200"/>
            <a:ext cx="8458200" cy="4114800"/>
          </a:xfrm>
        </p:spPr>
        <p:txBody>
          <a:bodyPr/>
          <a:lstStyle/>
          <a:p>
            <a:pPr eaLnBrk="1" hangingPunct="1"/>
            <a:r>
              <a:rPr lang="fr-CA" smtClean="0"/>
              <a:t>Carrière interrompue ou menacée</a:t>
            </a:r>
          </a:p>
          <a:p>
            <a:pPr eaLnBrk="1" hangingPunct="1"/>
            <a:r>
              <a:rPr lang="fr-CA" smtClean="0"/>
              <a:t>Problèmes financiers sévères</a:t>
            </a:r>
          </a:p>
          <a:p>
            <a:pPr eaLnBrk="1" hangingPunct="1"/>
            <a:r>
              <a:rPr lang="fr-CA" smtClean="0"/>
              <a:t>Logement inadéquat</a:t>
            </a:r>
          </a:p>
          <a:p>
            <a:pPr eaLnBrk="1" hangingPunct="1">
              <a:lnSpc>
                <a:spcPct val="40000"/>
              </a:lnSpc>
              <a:buFont typeface="Monotype Sorts"/>
              <a:buNone/>
            </a:pPr>
            <a:endParaRPr lang="fr-CA" sz="2400" smtClean="0"/>
          </a:p>
          <a:p>
            <a:pPr eaLnBrk="1" hangingPunct="1">
              <a:lnSpc>
                <a:spcPct val="110000"/>
              </a:lnSpc>
              <a:buFont typeface="Monotype Sorts"/>
              <a:buNone/>
            </a:pPr>
            <a:r>
              <a:rPr lang="fr-CA" sz="2000" i="1" smtClean="0"/>
              <a:t>« Le fait qu’on n’ait pas de place dans la maison, on vient fou. On est dans un demi-sous-sol donc on ne peut pas ouvrir les fenêtres, parce que la poussière va directement dans la maison. On est dans un 4 et demi, 5 personnes; ça n’a pas de bon sens. La petite dort avec la grande et Xavier a une chambre. Nous, on n’a pas de chambre, on dort dans le salon. Si on veut se reposer, c’est impossible. » </a:t>
            </a:r>
          </a:p>
          <a:p>
            <a:pPr algn="r" eaLnBrk="1" hangingPunct="1">
              <a:lnSpc>
                <a:spcPct val="110000"/>
              </a:lnSpc>
              <a:buFont typeface="Monotype Sorts"/>
              <a:buNone/>
            </a:pPr>
            <a:r>
              <a:rPr lang="fr-CA" sz="2000" smtClean="0"/>
              <a:t>(une mère)</a:t>
            </a:r>
            <a:endParaRPr lang="fr-CA" sz="2800" smtClean="0"/>
          </a:p>
        </p:txBody>
      </p:sp>
      <p:sp>
        <p:nvSpPr>
          <p:cNvPr id="5" name="Espace réservé du numéro de diapositive 4"/>
          <p:cNvSpPr>
            <a:spLocks noGrp="1"/>
          </p:cNvSpPr>
          <p:nvPr>
            <p:ph type="sldNum" sz="quarter" idx="12"/>
          </p:nvPr>
        </p:nvSpPr>
        <p:spPr/>
        <p:txBody>
          <a:bodyPr/>
          <a:lstStyle/>
          <a:p>
            <a:pPr>
              <a:defRPr/>
            </a:pPr>
            <a:fld id="{420D7497-B510-4A52-9957-810DDCBD900C}" type="slidenum">
              <a:rPr lang="fr-CA"/>
              <a:pPr>
                <a:defRPr/>
              </a:pPr>
              <a:t>26</a:t>
            </a:fld>
            <a:endParaRPr lang="fr-C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539750" y="692150"/>
            <a:ext cx="7994650" cy="649288"/>
          </a:xfrm>
        </p:spPr>
        <p:txBody>
          <a:bodyPr/>
          <a:lstStyle/>
          <a:p>
            <a:pPr algn="ctr" eaLnBrk="1" hangingPunct="1"/>
            <a:r>
              <a:rPr lang="fr-CA" sz="3600" smtClean="0"/>
              <a:t>Conséquences sur le plan social</a:t>
            </a:r>
          </a:p>
        </p:txBody>
      </p:sp>
      <p:sp>
        <p:nvSpPr>
          <p:cNvPr id="55298" name="Rectangle 3"/>
          <p:cNvSpPr>
            <a:spLocks noGrp="1" noChangeArrowheads="1"/>
          </p:cNvSpPr>
          <p:nvPr>
            <p:ph idx="1"/>
          </p:nvPr>
        </p:nvSpPr>
        <p:spPr>
          <a:xfrm>
            <a:off x="685800" y="1981200"/>
            <a:ext cx="7847013" cy="4876800"/>
          </a:xfrm>
        </p:spPr>
        <p:txBody>
          <a:bodyPr/>
          <a:lstStyle/>
          <a:p>
            <a:pPr eaLnBrk="1" hangingPunct="1"/>
            <a:r>
              <a:rPr lang="fr-CA" smtClean="0"/>
              <a:t>Vie sociale appauvrie</a:t>
            </a:r>
          </a:p>
          <a:p>
            <a:pPr eaLnBrk="1" hangingPunct="1">
              <a:lnSpc>
                <a:spcPct val="40000"/>
              </a:lnSpc>
              <a:buFont typeface="Monotype Sorts"/>
              <a:buNone/>
            </a:pPr>
            <a:endParaRPr lang="fr-CA" sz="2400" smtClean="0"/>
          </a:p>
          <a:p>
            <a:pPr eaLnBrk="1" hangingPunct="1">
              <a:lnSpc>
                <a:spcPct val="110000"/>
              </a:lnSpc>
              <a:buFont typeface="Monotype Sorts"/>
              <a:buNone/>
            </a:pPr>
            <a:r>
              <a:rPr lang="fr-CA" sz="2000" i="1" smtClean="0"/>
              <a:t>« J’aimerais écrire au ministre pour qu’il comprenne ce que je suis en train de vivre, parce que j’ai plus de vie sociale. Si je dois sortir, mon mari ne peut pas sortir. Je ne peux jamais sortir avec lui. Mes deux autres filles sont prisonnières à cause de John. Et maintenant c’est un double problème. Avant c’était son problème de comportement, maintenant il faut surveiller les microbes et les ci et les ça. Tout doit être propre, propre pour ne pas que John attrape des microbes. Tout ensemble, je dois vous dire que ça prend du courage pour vivre, mais c’est pas vivable. C’est pas vivable, non. »</a:t>
            </a:r>
          </a:p>
          <a:p>
            <a:pPr algn="r" eaLnBrk="1" hangingPunct="1">
              <a:lnSpc>
                <a:spcPct val="110000"/>
              </a:lnSpc>
              <a:buFont typeface="Monotype Sorts"/>
              <a:buNone/>
            </a:pPr>
            <a:r>
              <a:rPr lang="fr-CA" sz="2000" smtClean="0"/>
              <a:t>(une mère)</a:t>
            </a:r>
            <a:endParaRPr lang="fr-CA" sz="2800" smtClean="0"/>
          </a:p>
        </p:txBody>
      </p:sp>
      <p:sp>
        <p:nvSpPr>
          <p:cNvPr id="5" name="Espace réservé du numéro de diapositive 4"/>
          <p:cNvSpPr>
            <a:spLocks noGrp="1"/>
          </p:cNvSpPr>
          <p:nvPr>
            <p:ph type="sldNum" sz="quarter" idx="12"/>
          </p:nvPr>
        </p:nvSpPr>
        <p:spPr/>
        <p:txBody>
          <a:bodyPr/>
          <a:lstStyle/>
          <a:p>
            <a:pPr>
              <a:defRPr/>
            </a:pPr>
            <a:fld id="{A95B10B8-9DBC-4DCD-8203-D1550D9DEA97}" type="slidenum">
              <a:rPr lang="fr-CA"/>
              <a:pPr>
                <a:defRPr/>
              </a:pPr>
              <a:t>27</a:t>
            </a:fld>
            <a:endParaRPr lang="fr-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539750" y="704850"/>
            <a:ext cx="8147050" cy="1143000"/>
          </a:xfrm>
        </p:spPr>
        <p:txBody>
          <a:bodyPr/>
          <a:lstStyle/>
          <a:p>
            <a:pPr algn="ctr" eaLnBrk="1" hangingPunct="1"/>
            <a:r>
              <a:rPr lang="fr-CA" sz="4000" smtClean="0"/>
              <a:t>Conséquences sur le plan social </a:t>
            </a:r>
            <a:r>
              <a:rPr lang="fr-CA" sz="3600" smtClean="0"/>
              <a:t>(suite)</a:t>
            </a:r>
            <a:endParaRPr lang="fr-CA" sz="4000" smtClean="0"/>
          </a:p>
        </p:txBody>
      </p:sp>
      <p:sp>
        <p:nvSpPr>
          <p:cNvPr id="56322" name="Rectangle 3"/>
          <p:cNvSpPr>
            <a:spLocks noGrp="1" noChangeArrowheads="1"/>
          </p:cNvSpPr>
          <p:nvPr>
            <p:ph idx="1"/>
          </p:nvPr>
        </p:nvSpPr>
        <p:spPr>
          <a:xfrm>
            <a:off x="685800" y="2349500"/>
            <a:ext cx="7989888" cy="3746500"/>
          </a:xfrm>
        </p:spPr>
        <p:txBody>
          <a:bodyPr/>
          <a:lstStyle/>
          <a:p>
            <a:pPr eaLnBrk="1" hangingPunct="1">
              <a:lnSpc>
                <a:spcPct val="90000"/>
              </a:lnSpc>
            </a:pPr>
            <a:r>
              <a:rPr lang="fr-CA" smtClean="0"/>
              <a:t>Difficulté à planifier des activités sociales</a:t>
            </a:r>
          </a:p>
          <a:p>
            <a:pPr eaLnBrk="1" hangingPunct="1">
              <a:lnSpc>
                <a:spcPct val="90000"/>
              </a:lnSpc>
            </a:pPr>
            <a:r>
              <a:rPr lang="fr-CA" smtClean="0"/>
              <a:t>Difficulté de rendre compte de l’expérience vécue</a:t>
            </a:r>
          </a:p>
          <a:p>
            <a:pPr eaLnBrk="1" hangingPunct="1">
              <a:lnSpc>
                <a:spcPct val="90000"/>
              </a:lnSpc>
            </a:pPr>
            <a:r>
              <a:rPr lang="fr-CA" smtClean="0"/>
              <a:t>Difficulté, pour les proches, de comprendre la réalité des familles</a:t>
            </a:r>
          </a:p>
          <a:p>
            <a:pPr eaLnBrk="1" hangingPunct="1">
              <a:lnSpc>
                <a:spcPct val="90000"/>
              </a:lnSpc>
            </a:pPr>
            <a:r>
              <a:rPr lang="fr-CA" smtClean="0"/>
              <a:t>Désertion des amis</a:t>
            </a:r>
          </a:p>
          <a:p>
            <a:pPr eaLnBrk="1" hangingPunct="1">
              <a:lnSpc>
                <a:spcPct val="90000"/>
              </a:lnSpc>
            </a:pPr>
            <a:r>
              <a:rPr lang="fr-CA" smtClean="0"/>
              <a:t>Manque d’aide de la famille élargie</a:t>
            </a:r>
          </a:p>
          <a:p>
            <a:pPr eaLnBrk="1" hangingPunct="1">
              <a:lnSpc>
                <a:spcPct val="90000"/>
              </a:lnSpc>
            </a:pPr>
            <a:r>
              <a:rPr lang="fr-CA" smtClean="0"/>
              <a:t>Manque de soutien social</a:t>
            </a:r>
          </a:p>
          <a:p>
            <a:pPr eaLnBrk="1" hangingPunct="1">
              <a:lnSpc>
                <a:spcPct val="0"/>
              </a:lnSpc>
            </a:pPr>
            <a:endParaRPr lang="fr-CA" smtClean="0"/>
          </a:p>
          <a:p>
            <a:pPr eaLnBrk="1" hangingPunct="1">
              <a:lnSpc>
                <a:spcPct val="50000"/>
              </a:lnSpc>
              <a:buFont typeface="Monotype Sorts"/>
              <a:buNone/>
            </a:pPr>
            <a:endParaRPr lang="fr-CA" sz="2400" smtClean="0"/>
          </a:p>
        </p:txBody>
      </p:sp>
      <p:sp>
        <p:nvSpPr>
          <p:cNvPr id="5" name="Espace réservé du numéro de diapositive 4"/>
          <p:cNvSpPr>
            <a:spLocks noGrp="1"/>
          </p:cNvSpPr>
          <p:nvPr>
            <p:ph type="sldNum" sz="quarter" idx="12"/>
          </p:nvPr>
        </p:nvSpPr>
        <p:spPr/>
        <p:txBody>
          <a:bodyPr/>
          <a:lstStyle/>
          <a:p>
            <a:pPr>
              <a:defRPr/>
            </a:pPr>
            <a:fld id="{4A5B6E4E-2F7D-42E7-AB74-EF4E888BAF67}" type="slidenum">
              <a:rPr lang="fr-CA"/>
              <a:pPr>
                <a:defRPr/>
              </a:pPr>
              <a:t>28</a:t>
            </a:fld>
            <a:endParaRPr lang="fr-C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539750" y="704850"/>
            <a:ext cx="8147050" cy="708025"/>
          </a:xfrm>
        </p:spPr>
        <p:txBody>
          <a:bodyPr/>
          <a:lstStyle/>
          <a:p>
            <a:pPr algn="ctr" eaLnBrk="1" hangingPunct="1"/>
            <a:r>
              <a:rPr lang="fr-CA" sz="3600" smtClean="0"/>
              <a:t>Rareté des ressources de répit</a:t>
            </a:r>
          </a:p>
        </p:txBody>
      </p:sp>
      <p:sp>
        <p:nvSpPr>
          <p:cNvPr id="57346" name="Rectangle 3"/>
          <p:cNvSpPr>
            <a:spLocks noGrp="1" noChangeArrowheads="1"/>
          </p:cNvSpPr>
          <p:nvPr>
            <p:ph idx="1"/>
          </p:nvPr>
        </p:nvSpPr>
        <p:spPr>
          <a:xfrm>
            <a:off x="468313" y="2060575"/>
            <a:ext cx="8229600" cy="3857625"/>
          </a:xfrm>
        </p:spPr>
        <p:txBody>
          <a:bodyPr/>
          <a:lstStyle/>
          <a:p>
            <a:pPr eaLnBrk="1" hangingPunct="1">
              <a:spcBef>
                <a:spcPts val="675"/>
              </a:spcBef>
            </a:pPr>
            <a:r>
              <a:rPr lang="fr-FR" sz="2800" smtClean="0"/>
              <a:t>Rareté généralisée de ressources de répit : </a:t>
            </a:r>
          </a:p>
          <a:p>
            <a:pPr eaLnBrk="1" hangingPunct="1">
              <a:spcBef>
                <a:spcPts val="675"/>
              </a:spcBef>
              <a:buFont typeface="Wingdings 2" pitchFamily="18" charset="2"/>
              <a:buNone/>
            </a:pPr>
            <a:endParaRPr lang="fr-FR" sz="2800" smtClean="0"/>
          </a:p>
          <a:p>
            <a:pPr eaLnBrk="1" hangingPunct="1">
              <a:spcBef>
                <a:spcPts val="675"/>
              </a:spcBef>
              <a:buFont typeface="Wingdings 2" pitchFamily="18" charset="2"/>
              <a:buNone/>
            </a:pPr>
            <a:r>
              <a:rPr lang="fr-FR" sz="2800" i="1" smtClean="0"/>
              <a:t>« …</a:t>
            </a:r>
            <a:r>
              <a:rPr lang="fr-FR" sz="2400" i="1" smtClean="0"/>
              <a:t>moi, ça faisait peut-être un an… au moins un an que j’ai fait des appels. Écoute, en tout et partout, j’ai réussi à rejoindre 72 organismes qui ne pouvaient pas ou pensaient peut-être qu’un moment donné y pourraient nous aider mais… »</a:t>
            </a:r>
          </a:p>
          <a:p>
            <a:pPr algn="r" eaLnBrk="1" hangingPunct="1">
              <a:spcBef>
                <a:spcPts val="675"/>
              </a:spcBef>
              <a:buFont typeface="Wingdings 2" pitchFamily="18" charset="2"/>
              <a:buNone/>
            </a:pPr>
            <a:r>
              <a:rPr lang="fr-FR" sz="2400" smtClean="0"/>
              <a:t> (une mère) </a:t>
            </a:r>
            <a:endParaRPr lang="fr-FR" sz="2800" smtClean="0"/>
          </a:p>
        </p:txBody>
      </p:sp>
      <p:sp>
        <p:nvSpPr>
          <p:cNvPr id="5" name="Espace réservé du numéro de diapositive 4"/>
          <p:cNvSpPr>
            <a:spLocks noGrp="1"/>
          </p:cNvSpPr>
          <p:nvPr>
            <p:ph type="sldNum" sz="quarter" idx="12"/>
          </p:nvPr>
        </p:nvSpPr>
        <p:spPr/>
        <p:txBody>
          <a:bodyPr/>
          <a:lstStyle/>
          <a:p>
            <a:pPr>
              <a:defRPr/>
            </a:pPr>
            <a:fld id="{99DE4379-C1E1-46F7-8B28-C75414586372}" type="slidenum">
              <a:rPr lang="fr-CA"/>
              <a:pPr>
                <a:defRPr/>
              </a:pPr>
              <a:t>29</a:t>
            </a:fld>
            <a:endParaRPr lang="fr-C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p:txBody>
          <a:bodyPr/>
          <a:lstStyle/>
          <a:p>
            <a:pPr eaLnBrk="1" hangingPunct="1"/>
            <a:r>
              <a:rPr lang="fr-CA" smtClean="0"/>
              <a:t>Introduction</a:t>
            </a:r>
          </a:p>
        </p:txBody>
      </p:sp>
      <p:sp>
        <p:nvSpPr>
          <p:cNvPr id="17410" name="Espace réservé du contenu 2"/>
          <p:cNvSpPr>
            <a:spLocks noGrp="1"/>
          </p:cNvSpPr>
          <p:nvPr>
            <p:ph idx="1"/>
          </p:nvPr>
        </p:nvSpPr>
        <p:spPr/>
        <p:txBody>
          <a:bodyPr/>
          <a:lstStyle/>
          <a:p>
            <a:pPr eaLnBrk="1" hangingPunct="1"/>
            <a:r>
              <a:rPr lang="fr-CA" smtClean="0"/>
              <a:t>Résultats présentés proviennent de quatre recherches effectuées entre 2000 et 2011</a:t>
            </a:r>
          </a:p>
          <a:p>
            <a:pPr eaLnBrk="1" hangingPunct="1"/>
            <a:r>
              <a:rPr lang="fr-CA" smtClean="0"/>
              <a:t>Méthodologie qualitative de type participatif</a:t>
            </a:r>
          </a:p>
          <a:p>
            <a:pPr eaLnBrk="1" hangingPunct="1"/>
            <a:endParaRPr lang="fr-CA" smtClean="0"/>
          </a:p>
          <a:p>
            <a:pPr eaLnBrk="1" hangingPunct="1"/>
            <a:r>
              <a:rPr lang="fr-CA" smtClean="0"/>
              <a:t>2001 : 12 familles (11 mères, 1 père)</a:t>
            </a:r>
          </a:p>
          <a:p>
            <a:pPr eaLnBrk="1" hangingPunct="1"/>
            <a:r>
              <a:rPr lang="fr-CA" smtClean="0"/>
              <a:t>2004 : 24 familles (23 mères, 13 pères)</a:t>
            </a:r>
          </a:p>
          <a:p>
            <a:pPr eaLnBrk="1" hangingPunct="1"/>
            <a:r>
              <a:rPr lang="fr-CA" smtClean="0"/>
              <a:t>2008 : 25 familles (24 mères, 16 pères) </a:t>
            </a:r>
          </a:p>
          <a:p>
            <a:pPr eaLnBrk="1" hangingPunct="1"/>
            <a:r>
              <a:rPr lang="fr-CA" smtClean="0"/>
              <a:t>2012 : rencontre avec la travailleuse sociale de l’organisme </a:t>
            </a:r>
          </a:p>
          <a:p>
            <a:pPr eaLnBrk="1" hangingPunct="1"/>
            <a:endParaRPr lang="fr-CA" smtClean="0"/>
          </a:p>
        </p:txBody>
      </p:sp>
      <p:sp>
        <p:nvSpPr>
          <p:cNvPr id="4" name="Espace réservé du numéro de diapositive 3"/>
          <p:cNvSpPr>
            <a:spLocks noGrp="1"/>
          </p:cNvSpPr>
          <p:nvPr>
            <p:ph type="sldNum" sz="quarter" idx="12"/>
          </p:nvPr>
        </p:nvSpPr>
        <p:spPr/>
        <p:txBody>
          <a:bodyPr/>
          <a:lstStyle/>
          <a:p>
            <a:pPr>
              <a:defRPr/>
            </a:pPr>
            <a:fld id="{A40AE1B7-74CA-4A2C-932C-07C023E5FD57}" type="slidenum">
              <a:rPr lang="fr-CA"/>
              <a:pPr>
                <a:defRPr/>
              </a:pPr>
              <a:t>3</a:t>
            </a:fld>
            <a:endParaRPr lang="fr-C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539750" y="836613"/>
            <a:ext cx="8318500" cy="1152525"/>
          </a:xfrm>
        </p:spPr>
        <p:txBody>
          <a:bodyPr/>
          <a:lstStyle/>
          <a:p>
            <a:pPr algn="ctr" eaLnBrk="1" hangingPunct="1"/>
            <a:r>
              <a:rPr lang="fr-CA" sz="3600" smtClean="0"/>
              <a:t>Rareté des ressources de répit (suite)</a:t>
            </a:r>
          </a:p>
        </p:txBody>
      </p:sp>
      <p:sp>
        <p:nvSpPr>
          <p:cNvPr id="32771" name="Rectangle 3"/>
          <p:cNvSpPr>
            <a:spLocks noGrp="1" noChangeArrowheads="1"/>
          </p:cNvSpPr>
          <p:nvPr>
            <p:ph idx="1"/>
          </p:nvPr>
        </p:nvSpPr>
        <p:spPr>
          <a:xfrm>
            <a:off x="500063" y="2492375"/>
            <a:ext cx="8086725" cy="3403600"/>
          </a:xfrm>
        </p:spPr>
        <p:txBody>
          <a:bodyPr>
            <a:normAutofit lnSpcReduction="10000"/>
          </a:bodyPr>
          <a:lstStyle/>
          <a:p>
            <a:pPr marL="274320" indent="-274320" eaLnBrk="1" fontAlgn="auto" hangingPunct="1">
              <a:spcBef>
                <a:spcPts val="675"/>
              </a:spcBef>
              <a:spcAft>
                <a:spcPts val="0"/>
              </a:spcAft>
              <a:buClr>
                <a:schemeClr val="accent3"/>
              </a:buClr>
              <a:buFont typeface="Wingdings 2"/>
              <a:buChar char=""/>
              <a:defRPr/>
            </a:pPr>
            <a:r>
              <a:rPr lang="fr-FR" sz="2800" dirty="0" smtClean="0"/>
              <a:t>…considérant les conditions médicales complexes des enfants</a:t>
            </a:r>
          </a:p>
          <a:p>
            <a:pPr marL="274320" indent="-274320" eaLnBrk="1" fontAlgn="auto" hangingPunct="1">
              <a:spcBef>
                <a:spcPts val="675"/>
              </a:spcBef>
              <a:spcAft>
                <a:spcPts val="0"/>
              </a:spcAft>
              <a:buClr>
                <a:schemeClr val="accent3"/>
              </a:buClr>
              <a:buFont typeface="Wingdings 2"/>
              <a:buChar char=""/>
              <a:defRPr/>
            </a:pPr>
            <a:endParaRPr lang="fr-FR" sz="2800" dirty="0" smtClean="0"/>
          </a:p>
          <a:p>
            <a:pPr marL="274320" indent="-274320" eaLnBrk="1" fontAlgn="auto" hangingPunct="1">
              <a:spcBef>
                <a:spcPts val="675"/>
              </a:spcBef>
              <a:spcAft>
                <a:spcPts val="0"/>
              </a:spcAft>
              <a:buClr>
                <a:schemeClr val="accent3"/>
              </a:buClr>
              <a:buFont typeface="Wingdings 2" pitchFamily="18" charset="2"/>
              <a:buNone/>
              <a:defRPr/>
            </a:pPr>
            <a:r>
              <a:rPr lang="fr-FR" sz="2400" i="1" dirty="0" smtClean="0"/>
              <a:t>« Nous autres, il n’y a personne qui voulait notre enfant au début, parce qu’elle arrêtait de respirer</a:t>
            </a:r>
            <a:r>
              <a:rPr lang="fr-FR" sz="2400" dirty="0" smtClean="0"/>
              <a:t>. […] </a:t>
            </a:r>
            <a:r>
              <a:rPr lang="fr-FR" sz="2400" i="1" dirty="0" smtClean="0"/>
              <a:t>C’est bien rare que les familles </a:t>
            </a:r>
            <a:r>
              <a:rPr lang="fr-FR" sz="2400" dirty="0" smtClean="0"/>
              <a:t>[ressources pour le répit] </a:t>
            </a:r>
            <a:r>
              <a:rPr lang="fr-FR" sz="2400" i="1" dirty="0" smtClean="0"/>
              <a:t>veulent un bébé qui est malade comme ça</a:t>
            </a:r>
            <a:r>
              <a:rPr lang="fr-FR" sz="2400" dirty="0" smtClean="0"/>
              <a:t>. » </a:t>
            </a:r>
          </a:p>
          <a:p>
            <a:pPr marL="274320" indent="-274320" algn="r" eaLnBrk="1" fontAlgn="auto" hangingPunct="1">
              <a:spcBef>
                <a:spcPts val="675"/>
              </a:spcBef>
              <a:spcAft>
                <a:spcPts val="0"/>
              </a:spcAft>
              <a:buClr>
                <a:schemeClr val="accent3"/>
              </a:buClr>
              <a:buFont typeface="Wingdings 2" pitchFamily="18" charset="2"/>
              <a:buNone/>
              <a:defRPr/>
            </a:pPr>
            <a:r>
              <a:rPr lang="fr-FR" sz="2400" dirty="0" smtClean="0"/>
              <a:t>(un père) </a:t>
            </a:r>
            <a:endParaRPr lang="fr-FR" sz="2800" dirty="0" smtClean="0"/>
          </a:p>
          <a:p>
            <a:pPr marL="274320" indent="-274320" eaLnBrk="1" fontAlgn="auto" hangingPunct="1">
              <a:spcBef>
                <a:spcPts val="675"/>
              </a:spcBef>
              <a:spcAft>
                <a:spcPts val="0"/>
              </a:spcAft>
              <a:buClr>
                <a:schemeClr val="accent3"/>
              </a:buClr>
              <a:buFont typeface="Arial" charset="0"/>
              <a:buNone/>
              <a:defRPr/>
            </a:pPr>
            <a:endParaRPr lang="fr-FR" sz="2800" dirty="0" smtClean="0"/>
          </a:p>
          <a:p>
            <a:pPr marL="274320" indent="-274320" eaLnBrk="1" fontAlgn="auto" hangingPunct="1">
              <a:lnSpc>
                <a:spcPct val="90000"/>
              </a:lnSpc>
              <a:spcBef>
                <a:spcPts val="675"/>
              </a:spcBef>
              <a:spcAft>
                <a:spcPts val="0"/>
              </a:spcAft>
              <a:buClr>
                <a:schemeClr val="accent3"/>
              </a:buClr>
              <a:buFont typeface="Monotype Sorts" pitchFamily="2" charset="2"/>
              <a:buNone/>
              <a:defRPr/>
            </a:pPr>
            <a:endParaRPr lang="fr-CA" dirty="0" smtClean="0"/>
          </a:p>
        </p:txBody>
      </p:sp>
      <p:sp>
        <p:nvSpPr>
          <p:cNvPr id="5" name="Espace réservé du numéro de diapositive 4"/>
          <p:cNvSpPr>
            <a:spLocks noGrp="1"/>
          </p:cNvSpPr>
          <p:nvPr>
            <p:ph type="sldNum" sz="quarter" idx="12"/>
          </p:nvPr>
        </p:nvSpPr>
        <p:spPr/>
        <p:txBody>
          <a:bodyPr/>
          <a:lstStyle/>
          <a:p>
            <a:pPr>
              <a:defRPr/>
            </a:pPr>
            <a:fld id="{E3CC171B-75C2-4F10-A871-271E329FD0FB}" type="slidenum">
              <a:rPr lang="fr-CA"/>
              <a:pPr>
                <a:defRPr/>
              </a:pPr>
              <a:t>30</a:t>
            </a:fld>
            <a:endParaRPr lang="fr-C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fontAlgn="auto" hangingPunct="1">
              <a:spcAft>
                <a:spcPts val="0"/>
              </a:spcAft>
              <a:defRPr/>
            </a:pPr>
            <a:r>
              <a:rPr lang="fr-CA" sz="4400" dirty="0" smtClean="0"/>
              <a:t>Des pratiques qui peuvent faire une différence</a:t>
            </a:r>
            <a:endParaRPr lang="fr-CA" sz="4400" dirty="0"/>
          </a:p>
        </p:txBody>
      </p:sp>
      <p:sp>
        <p:nvSpPr>
          <p:cNvPr id="3" name="Espace réservé du contenu 2"/>
          <p:cNvSpPr>
            <a:spLocks noGrp="1"/>
          </p:cNvSpPr>
          <p:nvPr>
            <p:ph idx="1"/>
          </p:nvPr>
        </p:nvSpPr>
        <p:spPr/>
        <p:txBody>
          <a:bodyPr>
            <a:normAutofit fontScale="77500" lnSpcReduction="20000"/>
          </a:bodyPr>
          <a:lstStyle/>
          <a:p>
            <a:pPr marL="274320" indent="-274320" algn="ctr" eaLnBrk="1" fontAlgn="auto" hangingPunct="1">
              <a:spcAft>
                <a:spcPts val="0"/>
              </a:spcAft>
              <a:buClr>
                <a:schemeClr val="accent3"/>
              </a:buClr>
              <a:buFont typeface="Wingdings 2"/>
              <a:buNone/>
              <a:defRPr/>
            </a:pPr>
            <a:r>
              <a:rPr lang="fr-CA" dirty="0" smtClean="0"/>
              <a:t>PLAN</a:t>
            </a:r>
          </a:p>
          <a:p>
            <a:pPr marL="274320" indent="-274320" eaLnBrk="1" fontAlgn="auto" hangingPunct="1">
              <a:spcAft>
                <a:spcPts val="0"/>
              </a:spcAft>
              <a:buClr>
                <a:schemeClr val="accent3"/>
              </a:buClr>
              <a:buFont typeface="Wingdings 2"/>
              <a:buChar char=""/>
              <a:defRPr/>
            </a:pPr>
            <a:r>
              <a:rPr lang="fr-CA" dirty="0" smtClean="0"/>
              <a:t>Des pratiques qui soutiennent le rôle d’expert et de partenaire des parents</a:t>
            </a:r>
          </a:p>
          <a:p>
            <a:pPr marL="640080" lvl="1" indent="-246888" eaLnBrk="1" fontAlgn="auto" hangingPunct="1">
              <a:spcAft>
                <a:spcPts val="0"/>
              </a:spcAft>
              <a:buFont typeface="Wingdings 2"/>
              <a:buChar char=""/>
              <a:defRPr/>
            </a:pPr>
            <a:r>
              <a:rPr lang="fr-CA" dirty="0" smtClean="0"/>
              <a:t>Dans l’environnement</a:t>
            </a:r>
          </a:p>
          <a:p>
            <a:pPr marL="640080" lvl="1" indent="-246888" eaLnBrk="1" fontAlgn="auto" hangingPunct="1">
              <a:spcAft>
                <a:spcPts val="0"/>
              </a:spcAft>
              <a:buFont typeface="Wingdings 2"/>
              <a:buChar char=""/>
              <a:defRPr/>
            </a:pPr>
            <a:r>
              <a:rPr lang="fr-CA" dirty="0" smtClean="0"/>
              <a:t>Dans les soins</a:t>
            </a:r>
          </a:p>
          <a:p>
            <a:pPr marL="640080" lvl="1" indent="-246888" eaLnBrk="1" fontAlgn="auto" hangingPunct="1">
              <a:spcAft>
                <a:spcPts val="0"/>
              </a:spcAft>
              <a:buFont typeface="Wingdings 2"/>
              <a:buChar char=""/>
              <a:defRPr/>
            </a:pPr>
            <a:r>
              <a:rPr lang="fr-CA" dirty="0" smtClean="0"/>
              <a:t>Dans la gestion de l’organisme</a:t>
            </a:r>
          </a:p>
          <a:p>
            <a:pPr marL="640080" lvl="1" indent="-246888" eaLnBrk="1" fontAlgn="auto" hangingPunct="1">
              <a:spcAft>
                <a:spcPts val="0"/>
              </a:spcAft>
              <a:buFont typeface="Wingdings 2"/>
              <a:buChar char=""/>
              <a:defRPr/>
            </a:pPr>
            <a:r>
              <a:rPr lang="fr-CA" dirty="0" smtClean="0"/>
              <a:t>Dans la défense de leurs intérêts</a:t>
            </a:r>
          </a:p>
          <a:p>
            <a:pPr marL="274320" indent="-274320" eaLnBrk="1" fontAlgn="auto" hangingPunct="1">
              <a:spcAft>
                <a:spcPts val="0"/>
              </a:spcAft>
              <a:buClr>
                <a:schemeClr val="accent3"/>
              </a:buClr>
              <a:buFont typeface="Wingdings 2"/>
              <a:buChar char=""/>
              <a:defRPr/>
            </a:pPr>
            <a:r>
              <a:rPr lang="fr-CA" dirty="0" smtClean="0"/>
              <a:t>Des pratiques qui soutiennent les parents et les enfants à faire face à la séparation</a:t>
            </a:r>
          </a:p>
          <a:p>
            <a:pPr marL="274320" indent="-274320" eaLnBrk="1" fontAlgn="auto" hangingPunct="1">
              <a:spcAft>
                <a:spcPts val="0"/>
              </a:spcAft>
              <a:buClr>
                <a:schemeClr val="accent3"/>
              </a:buClr>
              <a:buFont typeface="Wingdings 2"/>
              <a:buChar char=""/>
              <a:defRPr/>
            </a:pPr>
            <a:r>
              <a:rPr lang="fr-CA" dirty="0" smtClean="0"/>
              <a:t>Des pratiques qui soutiennent les décisions</a:t>
            </a:r>
          </a:p>
          <a:p>
            <a:pPr marL="274320" indent="-274320" eaLnBrk="1" fontAlgn="auto" hangingPunct="1">
              <a:spcAft>
                <a:spcPts val="0"/>
              </a:spcAft>
              <a:buClr>
                <a:schemeClr val="accent3"/>
              </a:buClr>
              <a:buFont typeface="Wingdings 2"/>
              <a:buChar char=""/>
              <a:defRPr/>
            </a:pPr>
            <a:r>
              <a:rPr lang="fr-CA" dirty="0" smtClean="0"/>
              <a:t>Des pratiques qui favorisent les transitions médicales et psychosociales</a:t>
            </a:r>
          </a:p>
          <a:p>
            <a:pPr marL="274320" indent="-274320" eaLnBrk="1" fontAlgn="auto" hangingPunct="1">
              <a:spcAft>
                <a:spcPts val="0"/>
              </a:spcAft>
              <a:buClr>
                <a:schemeClr val="accent3"/>
              </a:buClr>
              <a:buFont typeface="Wingdings 2"/>
              <a:buChar char=""/>
              <a:defRPr/>
            </a:pPr>
            <a:r>
              <a:rPr lang="fr-CA" dirty="0" smtClean="0"/>
              <a:t>Des pratiques qui favorisent les échanges entre les familles</a:t>
            </a:r>
          </a:p>
          <a:p>
            <a:pPr marL="274320" indent="-274320" eaLnBrk="1" fontAlgn="auto" hangingPunct="1">
              <a:spcAft>
                <a:spcPts val="0"/>
              </a:spcAft>
              <a:buClr>
                <a:schemeClr val="accent3"/>
              </a:buClr>
              <a:buFont typeface="Wingdings 2"/>
              <a:buChar char=""/>
              <a:defRPr/>
            </a:pPr>
            <a:r>
              <a:rPr lang="fr-CA" dirty="0" smtClean="0"/>
              <a:t>Des pratiques qui offrent un soutien autour de la fin de vie</a:t>
            </a:r>
          </a:p>
          <a:p>
            <a:pPr marL="274320" indent="-274320" eaLnBrk="1" fontAlgn="auto" hangingPunct="1">
              <a:spcAft>
                <a:spcPts val="0"/>
              </a:spcAft>
              <a:buClr>
                <a:schemeClr val="accent3"/>
              </a:buClr>
              <a:buFont typeface="Wingdings 2"/>
              <a:buChar char=""/>
              <a:defRPr/>
            </a:pPr>
            <a:endParaRPr lang="fr-CA" dirty="0" smtClean="0"/>
          </a:p>
          <a:p>
            <a:pPr marL="274320" indent="-274320" eaLnBrk="1" fontAlgn="auto" hangingPunct="1">
              <a:spcAft>
                <a:spcPts val="0"/>
              </a:spcAft>
              <a:buClr>
                <a:schemeClr val="accent3"/>
              </a:buClr>
              <a:buFont typeface="Wingdings 2"/>
              <a:buChar char=""/>
              <a:defRPr/>
            </a:pPr>
            <a:endParaRPr lang="fr-CA" dirty="0" smtClean="0"/>
          </a:p>
          <a:p>
            <a:pPr marL="274320" indent="-274320" eaLnBrk="1" fontAlgn="auto" hangingPunct="1">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4B09C532-5CB8-4AB0-8EE4-305D90287A75}" type="slidenum">
              <a:rPr lang="fr-CA"/>
              <a:pPr>
                <a:defRPr/>
              </a:pPr>
              <a:t>31</a:t>
            </a:fld>
            <a:endParaRPr lang="fr-CA"/>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re 1"/>
          <p:cNvSpPr>
            <a:spLocks noGrp="1"/>
          </p:cNvSpPr>
          <p:nvPr>
            <p:ph type="title"/>
          </p:nvPr>
        </p:nvSpPr>
        <p:spPr>
          <a:xfrm>
            <a:off x="539750" y="704850"/>
            <a:ext cx="8147050" cy="1143000"/>
          </a:xfrm>
        </p:spPr>
        <p:txBody>
          <a:bodyPr/>
          <a:lstStyle/>
          <a:p>
            <a:pPr algn="ctr" eaLnBrk="1" hangingPunct="1"/>
            <a:r>
              <a:rPr lang="fr-CA" sz="2800" smtClean="0"/>
              <a:t>Être reconnus experts et partenaires </a:t>
            </a:r>
            <a:r>
              <a:rPr lang="fr-CA" smtClean="0"/>
              <a:t/>
            </a:r>
            <a:br>
              <a:rPr lang="fr-CA" smtClean="0"/>
            </a:br>
            <a:r>
              <a:rPr lang="fr-CA" sz="3600" smtClean="0"/>
              <a:t>dans l’environnement </a:t>
            </a:r>
          </a:p>
        </p:txBody>
      </p:sp>
      <p:sp>
        <p:nvSpPr>
          <p:cNvPr id="61442" name="Espace réservé du contenu 2"/>
          <p:cNvSpPr>
            <a:spLocks noGrp="1"/>
          </p:cNvSpPr>
          <p:nvPr>
            <p:ph idx="1"/>
          </p:nvPr>
        </p:nvSpPr>
        <p:spPr>
          <a:xfrm>
            <a:off x="457200" y="2276475"/>
            <a:ext cx="8229600" cy="4048125"/>
          </a:xfrm>
        </p:spPr>
        <p:txBody>
          <a:bodyPr/>
          <a:lstStyle/>
          <a:p>
            <a:pPr eaLnBrk="1" hangingPunct="1">
              <a:buFont typeface="Arial" charset="0"/>
              <a:buChar char="•"/>
            </a:pPr>
            <a:r>
              <a:rPr lang="fr-CA" smtClean="0"/>
              <a:t>Plusieurs parents consultés au moment de planifier la construction de la MAG :</a:t>
            </a:r>
          </a:p>
          <a:p>
            <a:pPr eaLnBrk="1" hangingPunct="1">
              <a:buFont typeface="Wingdings 2" pitchFamily="18" charset="2"/>
              <a:buNone/>
            </a:pPr>
            <a:endParaRPr lang="fr-CA" i="1" smtClean="0"/>
          </a:p>
          <a:p>
            <a:pPr eaLnBrk="1" hangingPunct="1">
              <a:buFont typeface="Wingdings 2" pitchFamily="18" charset="2"/>
              <a:buNone/>
            </a:pPr>
            <a:r>
              <a:rPr lang="fr-CA" i="1" smtClean="0"/>
              <a:t>« Des parents ont pris le temps d’aller dans des réunions, puis de dire : « Bien regarde, il faut s’assurer que deux fauteuils roulants se rencontrent, il faut penser que des enfants vont ramper à terre, </a:t>
            </a:r>
            <a:r>
              <a:rPr lang="fr-CA" smtClean="0"/>
              <a:t>[…]</a:t>
            </a:r>
            <a:r>
              <a:rPr lang="fr-CA" i="1" smtClean="0"/>
              <a:t> qu’il faut des endroits spécifiques pour les plus grands, les plus petits...</a:t>
            </a:r>
            <a:r>
              <a:rPr lang="fr-CA" smtClean="0"/>
              <a:t> » </a:t>
            </a:r>
          </a:p>
          <a:p>
            <a:pPr algn="r" eaLnBrk="1" hangingPunct="1">
              <a:buFont typeface="Wingdings 2" pitchFamily="18" charset="2"/>
              <a:buNone/>
            </a:pPr>
            <a:r>
              <a:rPr lang="fr-CA" sz="2400" smtClean="0"/>
              <a:t>(une mère)</a:t>
            </a:r>
            <a:r>
              <a:rPr lang="fr-CA" sz="2800" smtClean="0"/>
              <a:t> </a:t>
            </a:r>
          </a:p>
        </p:txBody>
      </p:sp>
      <p:sp>
        <p:nvSpPr>
          <p:cNvPr id="4" name="Espace réservé du numéro de diapositive 3"/>
          <p:cNvSpPr>
            <a:spLocks noGrp="1"/>
          </p:cNvSpPr>
          <p:nvPr>
            <p:ph type="sldNum" sz="quarter" idx="12"/>
          </p:nvPr>
        </p:nvSpPr>
        <p:spPr/>
        <p:txBody>
          <a:bodyPr/>
          <a:lstStyle/>
          <a:p>
            <a:pPr>
              <a:defRPr/>
            </a:pPr>
            <a:fld id="{03589163-31B3-4595-8BF2-3D1713410B78}" type="slidenum">
              <a:rPr lang="fr-FR"/>
              <a:pPr>
                <a:defRPr/>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539750" y="692150"/>
            <a:ext cx="8135938" cy="1144588"/>
          </a:xfrm>
        </p:spPr>
        <p:txBody>
          <a:bodyPr/>
          <a:lstStyle/>
          <a:p>
            <a:pPr algn="ctr" eaLnBrk="1" hangingPunct="1"/>
            <a:r>
              <a:rPr lang="fr-CA" sz="2800" smtClean="0"/>
              <a:t>Être reconnus experts et partenaires </a:t>
            </a:r>
            <a:br>
              <a:rPr lang="fr-CA" sz="2800" smtClean="0"/>
            </a:br>
            <a:r>
              <a:rPr lang="fr-CA" sz="3600" smtClean="0"/>
              <a:t>dans l’environnement (suite)</a:t>
            </a:r>
          </a:p>
        </p:txBody>
      </p:sp>
      <p:sp>
        <p:nvSpPr>
          <p:cNvPr id="63490" name="Rectangle 3"/>
          <p:cNvSpPr>
            <a:spLocks noGrp="1" noChangeArrowheads="1"/>
          </p:cNvSpPr>
          <p:nvPr>
            <p:ph idx="1"/>
          </p:nvPr>
        </p:nvSpPr>
        <p:spPr>
          <a:xfrm>
            <a:off x="428625" y="1857375"/>
            <a:ext cx="8429625" cy="4379913"/>
          </a:xfrm>
        </p:spPr>
        <p:txBody>
          <a:bodyPr/>
          <a:lstStyle/>
          <a:p>
            <a:pPr eaLnBrk="1" hangingPunct="1"/>
            <a:r>
              <a:rPr lang="fr-CA" sz="2800" smtClean="0"/>
              <a:t>La MAG : un lieu favorisant la création d’une ambiance familiale et d’un sentiment d’appartenance </a:t>
            </a:r>
          </a:p>
          <a:p>
            <a:pPr eaLnBrk="1" hangingPunct="1">
              <a:buFont typeface="Wingdings 2" pitchFamily="18" charset="2"/>
              <a:buNone/>
            </a:pPr>
            <a:endParaRPr lang="fr-CA" sz="2800" smtClean="0"/>
          </a:p>
          <a:p>
            <a:pPr eaLnBrk="1" hangingPunct="1">
              <a:buFont typeface="Wingdings" pitchFamily="2" charset="2"/>
              <a:buNone/>
            </a:pPr>
            <a:r>
              <a:rPr lang="fr-CA" sz="2800" i="1" smtClean="0"/>
              <a:t>« La maison du Phare, c’est notre maison, c’est moi, j’me sens chez moi au Phare. » </a:t>
            </a:r>
          </a:p>
          <a:p>
            <a:pPr algn="r" eaLnBrk="1" hangingPunct="1">
              <a:buFont typeface="Wingdings" pitchFamily="2" charset="2"/>
              <a:buNone/>
            </a:pPr>
            <a:r>
              <a:rPr lang="fr-CA" sz="2400" smtClean="0"/>
              <a:t>(une mère)</a:t>
            </a:r>
          </a:p>
        </p:txBody>
      </p:sp>
      <p:sp>
        <p:nvSpPr>
          <p:cNvPr id="5" name="Espace réservé du numéro de diapositive 5"/>
          <p:cNvSpPr>
            <a:spLocks noGrp="1"/>
          </p:cNvSpPr>
          <p:nvPr>
            <p:ph type="sldNum" sz="quarter" idx="12"/>
          </p:nvPr>
        </p:nvSpPr>
        <p:spPr/>
        <p:txBody>
          <a:bodyPr/>
          <a:lstStyle/>
          <a:p>
            <a:pPr>
              <a:defRPr/>
            </a:pPr>
            <a:fld id="{CA1361BC-B2FD-40ED-B211-A1E87B6CE79F}" type="slidenum">
              <a:rPr lang="fr-CA"/>
              <a:pPr>
                <a:defRPr/>
              </a:pPr>
              <a:t>33</a:t>
            </a:fld>
            <a:endParaRPr lang="fr-C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468313" y="620713"/>
            <a:ext cx="8280400" cy="1223962"/>
          </a:xfrm>
        </p:spPr>
        <p:txBody>
          <a:bodyPr/>
          <a:lstStyle/>
          <a:p>
            <a:pPr algn="ctr" eaLnBrk="1" hangingPunct="1"/>
            <a:r>
              <a:rPr lang="fr-CA" sz="2000" smtClean="0"/>
              <a:t> </a:t>
            </a:r>
            <a:r>
              <a:rPr lang="fr-CA" sz="2800" smtClean="0"/>
              <a:t>Être reconnus experts et partenaires</a:t>
            </a:r>
            <a:r>
              <a:rPr lang="fr-CA" sz="2000" smtClean="0"/>
              <a:t> </a:t>
            </a:r>
            <a:r>
              <a:rPr lang="fr-CA" sz="2400" smtClean="0"/>
              <a:t/>
            </a:r>
            <a:br>
              <a:rPr lang="fr-CA" sz="2400" smtClean="0"/>
            </a:br>
            <a:r>
              <a:rPr lang="fr-CA" sz="3600" smtClean="0"/>
              <a:t>dans l’environnement (suite)</a:t>
            </a:r>
          </a:p>
        </p:txBody>
      </p:sp>
      <p:sp>
        <p:nvSpPr>
          <p:cNvPr id="65538" name="Rectangle 3"/>
          <p:cNvSpPr>
            <a:spLocks noGrp="1" noChangeArrowheads="1"/>
          </p:cNvSpPr>
          <p:nvPr>
            <p:ph idx="1"/>
          </p:nvPr>
        </p:nvSpPr>
        <p:spPr>
          <a:xfrm>
            <a:off x="468313" y="2276475"/>
            <a:ext cx="8229600" cy="4389438"/>
          </a:xfrm>
        </p:spPr>
        <p:txBody>
          <a:bodyPr/>
          <a:lstStyle/>
          <a:p>
            <a:pPr eaLnBrk="1" hangingPunct="1"/>
            <a:r>
              <a:rPr lang="fr-CA" sz="2800" smtClean="0"/>
              <a:t>La MAG : un milieu favorisant l’accessibilité aux différents membres du personnel</a:t>
            </a:r>
          </a:p>
          <a:p>
            <a:pPr eaLnBrk="1" hangingPunct="1">
              <a:buFont typeface="Wingdings 2" pitchFamily="18" charset="2"/>
              <a:buNone/>
            </a:pPr>
            <a:endParaRPr lang="fr-CA" sz="2800" smtClean="0"/>
          </a:p>
          <a:p>
            <a:pPr eaLnBrk="1" hangingPunct="1">
              <a:buFont typeface="Wingdings 2" pitchFamily="18" charset="2"/>
              <a:buNone/>
            </a:pPr>
            <a:r>
              <a:rPr lang="fr-CA" sz="2800" i="1" smtClean="0"/>
              <a:t>« La cuisinière, elle t’appelle pour te dire : « C’est quoi qu’il aime manger? C’est quoi ses gâteries? » Ça c’est numéro un. » </a:t>
            </a:r>
          </a:p>
          <a:p>
            <a:pPr algn="r" eaLnBrk="1" hangingPunct="1">
              <a:buFont typeface="Wingdings 2" pitchFamily="18" charset="2"/>
              <a:buNone/>
            </a:pPr>
            <a:r>
              <a:rPr lang="fr-CA" sz="2400" smtClean="0"/>
              <a:t>(une mère) </a:t>
            </a:r>
          </a:p>
        </p:txBody>
      </p:sp>
      <p:sp>
        <p:nvSpPr>
          <p:cNvPr id="5" name="Espace réservé du numéro de diapositive 5"/>
          <p:cNvSpPr>
            <a:spLocks noGrp="1"/>
          </p:cNvSpPr>
          <p:nvPr>
            <p:ph type="sldNum" sz="quarter" idx="12"/>
          </p:nvPr>
        </p:nvSpPr>
        <p:spPr/>
        <p:txBody>
          <a:bodyPr/>
          <a:lstStyle/>
          <a:p>
            <a:pPr>
              <a:defRPr/>
            </a:pPr>
            <a:fld id="{C94CF9D8-4C0E-47C0-BB5B-2155EF5CAC3E}" type="slidenum">
              <a:rPr lang="fr-CA"/>
              <a:pPr>
                <a:defRPr/>
              </a:pPr>
              <a:t>34</a:t>
            </a:fld>
            <a:endParaRPr lang="fr-C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11188" y="620713"/>
            <a:ext cx="7999412" cy="1223962"/>
          </a:xfrm>
        </p:spPr>
        <p:txBody>
          <a:bodyPr/>
          <a:lstStyle/>
          <a:p>
            <a:pPr algn="ctr" eaLnBrk="1" hangingPunct="1"/>
            <a:r>
              <a:rPr lang="fr-CA" sz="2800" smtClean="0"/>
              <a:t>Être reconnus experts et partenaires </a:t>
            </a:r>
            <a:r>
              <a:rPr lang="fr-CA" sz="4000" smtClean="0"/>
              <a:t/>
            </a:r>
            <a:br>
              <a:rPr lang="fr-CA" sz="4000" smtClean="0"/>
            </a:br>
            <a:r>
              <a:rPr lang="fr-CA" sz="3600" smtClean="0"/>
              <a:t>dans les soins</a:t>
            </a:r>
          </a:p>
        </p:txBody>
      </p:sp>
      <p:sp>
        <p:nvSpPr>
          <p:cNvPr id="67586" name="Rectangle 3"/>
          <p:cNvSpPr>
            <a:spLocks noGrp="1" noChangeArrowheads="1"/>
          </p:cNvSpPr>
          <p:nvPr>
            <p:ph idx="1"/>
          </p:nvPr>
        </p:nvSpPr>
        <p:spPr>
          <a:xfrm>
            <a:off x="457200" y="2276475"/>
            <a:ext cx="8229600" cy="4048125"/>
          </a:xfrm>
        </p:spPr>
        <p:txBody>
          <a:bodyPr/>
          <a:lstStyle/>
          <a:p>
            <a:pPr eaLnBrk="1" hangingPunct="1">
              <a:buFont typeface="Arial" charset="0"/>
              <a:buChar char="•"/>
            </a:pPr>
            <a:r>
              <a:rPr lang="fr-CA" sz="2800" smtClean="0"/>
              <a:t>Besoins de répit ne sont pas évalués de manière standardisée </a:t>
            </a:r>
          </a:p>
          <a:p>
            <a:pPr eaLnBrk="1" hangingPunct="1">
              <a:buFont typeface="Wingdings" pitchFamily="2" charset="2"/>
              <a:buNone/>
            </a:pPr>
            <a:endParaRPr lang="fr-CA" sz="2800" i="1" smtClean="0"/>
          </a:p>
          <a:p>
            <a:pPr eaLnBrk="1" hangingPunct="1">
              <a:buFont typeface="Wingdings" pitchFamily="2" charset="2"/>
              <a:buNone/>
            </a:pPr>
            <a:r>
              <a:rPr lang="fr-CA" sz="2800" i="1" smtClean="0"/>
              <a:t>« C’est pas dans leurs critères qu’on soit en dépression. » </a:t>
            </a:r>
          </a:p>
          <a:p>
            <a:pPr algn="r" eaLnBrk="1" hangingPunct="1">
              <a:buFont typeface="Wingdings" pitchFamily="2" charset="2"/>
              <a:buNone/>
            </a:pPr>
            <a:r>
              <a:rPr lang="fr-CA" sz="2800" smtClean="0"/>
              <a:t>(une mère)</a:t>
            </a:r>
          </a:p>
          <a:p>
            <a:pPr eaLnBrk="1" hangingPunct="1">
              <a:buFont typeface="Arial" charset="0"/>
              <a:buNone/>
            </a:pPr>
            <a:endParaRPr lang="fr-CA" sz="2400" smtClean="0"/>
          </a:p>
          <a:p>
            <a:pPr eaLnBrk="1" hangingPunct="1">
              <a:buFont typeface="Arial" charset="0"/>
              <a:buChar char="•"/>
            </a:pPr>
            <a:endParaRPr lang="fr-CA" sz="2400" smtClean="0"/>
          </a:p>
        </p:txBody>
      </p:sp>
      <p:sp>
        <p:nvSpPr>
          <p:cNvPr id="5" name="Espace réservé du numéro de diapositive 5"/>
          <p:cNvSpPr>
            <a:spLocks noGrp="1"/>
          </p:cNvSpPr>
          <p:nvPr>
            <p:ph type="sldNum" sz="quarter" idx="12"/>
          </p:nvPr>
        </p:nvSpPr>
        <p:spPr/>
        <p:txBody>
          <a:bodyPr/>
          <a:lstStyle/>
          <a:p>
            <a:pPr>
              <a:defRPr/>
            </a:pPr>
            <a:fld id="{B62CAEFA-8666-4A36-B0F1-80B43FC90A31}" type="slidenum">
              <a:rPr lang="fr-CA"/>
              <a:pPr>
                <a:defRPr/>
              </a:pPr>
              <a:t>35</a:t>
            </a:fld>
            <a:endParaRPr lang="fr-C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11188" y="620713"/>
            <a:ext cx="7999412" cy="1223962"/>
          </a:xfrm>
        </p:spPr>
        <p:txBody>
          <a:bodyPr/>
          <a:lstStyle/>
          <a:p>
            <a:pPr algn="ctr" eaLnBrk="1" hangingPunct="1"/>
            <a:r>
              <a:rPr lang="fr-CA" sz="2800" smtClean="0"/>
              <a:t>Être reconnus experts et partenaires </a:t>
            </a:r>
            <a:r>
              <a:rPr lang="fr-CA" sz="4000" smtClean="0"/>
              <a:t/>
            </a:r>
            <a:br>
              <a:rPr lang="fr-CA" sz="4000" smtClean="0"/>
            </a:br>
            <a:r>
              <a:rPr lang="fr-CA" sz="3600" smtClean="0"/>
              <a:t>dans les soins (suite)</a:t>
            </a:r>
          </a:p>
        </p:txBody>
      </p:sp>
      <p:sp>
        <p:nvSpPr>
          <p:cNvPr id="8195" name="Rectangle 3"/>
          <p:cNvSpPr>
            <a:spLocks noGrp="1" noChangeArrowheads="1"/>
          </p:cNvSpPr>
          <p:nvPr>
            <p:ph idx="1"/>
          </p:nvPr>
        </p:nvSpPr>
        <p:spPr>
          <a:xfrm>
            <a:off x="457200" y="2276475"/>
            <a:ext cx="8229600" cy="4048125"/>
          </a:xfrm>
        </p:spPr>
        <p:txBody>
          <a:bodyPr rtlCol="0">
            <a:normAutofit fontScale="92500" lnSpcReduction="20000"/>
          </a:bodyPr>
          <a:lstStyle/>
          <a:p>
            <a:pPr marL="274320" indent="-274320" eaLnBrk="1" fontAlgn="auto" hangingPunct="1">
              <a:spcAft>
                <a:spcPts val="0"/>
              </a:spcAft>
              <a:buClr>
                <a:schemeClr val="accent3"/>
              </a:buClr>
              <a:buFont typeface="Arial" pitchFamily="34" charset="0"/>
              <a:buChar char="•"/>
              <a:defRPr/>
            </a:pPr>
            <a:r>
              <a:rPr lang="fr-CA" sz="2400" dirty="0" smtClean="0"/>
              <a:t>Prise en compte des points de vue des parents dans la planification du séjour et pendant son déroulement</a:t>
            </a:r>
          </a:p>
          <a:p>
            <a:pPr marL="274320" indent="-274320" eaLnBrk="1" fontAlgn="auto" hangingPunct="1">
              <a:spcAft>
                <a:spcPts val="0"/>
              </a:spcAft>
              <a:buClr>
                <a:schemeClr val="accent3"/>
              </a:buClr>
              <a:buFont typeface="Wingdings 2" pitchFamily="18" charset="2"/>
              <a:buNone/>
              <a:defRPr/>
            </a:pPr>
            <a:endParaRPr lang="fr-CA" sz="2400" dirty="0" smtClean="0"/>
          </a:p>
          <a:p>
            <a:pPr marL="274320" indent="-274320" eaLnBrk="1" fontAlgn="auto" hangingPunct="1">
              <a:spcAft>
                <a:spcPts val="0"/>
              </a:spcAft>
              <a:buClr>
                <a:schemeClr val="accent3"/>
              </a:buClr>
              <a:buFont typeface="Arial" pitchFamily="34" charset="0"/>
              <a:buNone/>
              <a:defRPr/>
            </a:pPr>
            <a:r>
              <a:rPr lang="fr-CA" sz="2400" dirty="0" smtClean="0"/>
              <a:t>« </a:t>
            </a:r>
            <a:r>
              <a:rPr lang="fr-CA" sz="2400" i="1" dirty="0"/>
              <a:t>L’infirmière m’a demandé : « Est-ce que ça arrive souvent? » </a:t>
            </a:r>
            <a:r>
              <a:rPr lang="fr-CA" sz="2400" dirty="0"/>
              <a:t>[un problème présenté par l’enfant]. </a:t>
            </a:r>
            <a:r>
              <a:rPr lang="fr-CA" sz="2400" i="1" dirty="0"/>
              <a:t>J’ai dit : « Oui… Bien chez nous, je divise les doses, mais je ne voulais pas vous compliquer la vie, là ». Elle m’a dit : « Non, non! Nous on veut faire comme toi, on veut vraiment faire comme toi</a:t>
            </a:r>
            <a:r>
              <a:rPr lang="fr-CA" sz="2400" i="1" dirty="0" smtClean="0"/>
              <a:t>.</a:t>
            </a:r>
            <a:r>
              <a:rPr lang="fr-CA" sz="2400" dirty="0" smtClean="0"/>
              <a:t> » </a:t>
            </a:r>
          </a:p>
          <a:p>
            <a:pPr marL="274320" indent="-274320" algn="r" eaLnBrk="1" fontAlgn="auto" hangingPunct="1">
              <a:spcAft>
                <a:spcPts val="0"/>
              </a:spcAft>
              <a:buClr>
                <a:schemeClr val="accent3"/>
              </a:buClr>
              <a:buFont typeface="Arial" pitchFamily="34" charset="0"/>
              <a:buNone/>
              <a:defRPr/>
            </a:pPr>
            <a:r>
              <a:rPr lang="fr-CA" sz="2400" dirty="0" smtClean="0"/>
              <a:t>(</a:t>
            </a:r>
            <a:r>
              <a:rPr lang="fr-CA" sz="2400" dirty="0"/>
              <a:t>une mère</a:t>
            </a:r>
            <a:r>
              <a:rPr lang="fr-CA" sz="2400" dirty="0" smtClean="0"/>
              <a:t>)</a:t>
            </a:r>
          </a:p>
          <a:p>
            <a:pPr marL="274320" indent="-274320" eaLnBrk="1" fontAlgn="auto" hangingPunct="1">
              <a:spcAft>
                <a:spcPts val="0"/>
              </a:spcAft>
              <a:buClr>
                <a:schemeClr val="accent3"/>
              </a:buClr>
              <a:buFont typeface="Arial" pitchFamily="34" charset="0"/>
              <a:buNone/>
              <a:defRPr/>
            </a:pPr>
            <a:endParaRPr lang="fr-CA" sz="2400" i="1" dirty="0" smtClean="0"/>
          </a:p>
          <a:p>
            <a:pPr marL="274320" indent="-274320" eaLnBrk="1" fontAlgn="auto" hangingPunct="1">
              <a:spcAft>
                <a:spcPts val="0"/>
              </a:spcAft>
              <a:buClr>
                <a:schemeClr val="accent3"/>
              </a:buClr>
              <a:buFont typeface="Arial" pitchFamily="34" charset="0"/>
              <a:buNone/>
              <a:defRPr/>
            </a:pPr>
            <a:r>
              <a:rPr lang="fr-CA" sz="2400" i="1" dirty="0" smtClean="0"/>
              <a:t>« C’est </a:t>
            </a:r>
            <a:r>
              <a:rPr lang="fr-CA" sz="2400" i="1" dirty="0"/>
              <a:t>les parents qui savent, c’est les parents qui ont la </a:t>
            </a:r>
            <a:r>
              <a:rPr lang="fr-CA" sz="2400" i="1" dirty="0" smtClean="0"/>
              <a:t>solution. » </a:t>
            </a:r>
          </a:p>
          <a:p>
            <a:pPr marL="274320" indent="-274320" algn="r" eaLnBrk="1" fontAlgn="auto" hangingPunct="1">
              <a:spcAft>
                <a:spcPts val="0"/>
              </a:spcAft>
              <a:buClr>
                <a:schemeClr val="accent3"/>
              </a:buClr>
              <a:buFont typeface="Arial" pitchFamily="34" charset="0"/>
              <a:buNone/>
              <a:defRPr/>
            </a:pPr>
            <a:endParaRPr lang="fr-CA" sz="2400" dirty="0" smtClean="0"/>
          </a:p>
          <a:p>
            <a:pPr marL="274320" indent="-274320" algn="r" eaLnBrk="1" fontAlgn="auto" hangingPunct="1">
              <a:spcAft>
                <a:spcPts val="0"/>
              </a:spcAft>
              <a:buClr>
                <a:schemeClr val="accent3"/>
              </a:buClr>
              <a:buFont typeface="Arial" pitchFamily="34" charset="0"/>
              <a:buNone/>
              <a:defRPr/>
            </a:pPr>
            <a:r>
              <a:rPr lang="fr-CA" sz="2400" dirty="0" smtClean="0"/>
              <a:t>(</a:t>
            </a:r>
            <a:r>
              <a:rPr lang="fr-CA" sz="2400" dirty="0"/>
              <a:t>une coordonnatrice)</a:t>
            </a:r>
          </a:p>
          <a:p>
            <a:pPr marL="274320" indent="-274320" eaLnBrk="1" fontAlgn="auto" hangingPunct="1">
              <a:spcAft>
                <a:spcPts val="0"/>
              </a:spcAft>
              <a:buClr>
                <a:schemeClr val="accent3"/>
              </a:buClr>
              <a:buFont typeface="Arial" pitchFamily="34" charset="0"/>
              <a:buNone/>
              <a:defRPr/>
            </a:pPr>
            <a:endParaRPr lang="fr-CA" sz="2400" dirty="0"/>
          </a:p>
          <a:p>
            <a:pPr marL="274320" indent="-274320" eaLnBrk="1" fontAlgn="auto" hangingPunct="1">
              <a:spcAft>
                <a:spcPts val="0"/>
              </a:spcAft>
              <a:buClr>
                <a:schemeClr val="accent3"/>
              </a:buClr>
              <a:buFont typeface="Arial" pitchFamily="34" charset="0"/>
              <a:buChar char="•"/>
              <a:defRPr/>
            </a:pPr>
            <a:endParaRPr lang="fr-CA" sz="2400" dirty="0" smtClean="0"/>
          </a:p>
        </p:txBody>
      </p:sp>
      <p:sp>
        <p:nvSpPr>
          <p:cNvPr id="5" name="Espace réservé du numéro de diapositive 5"/>
          <p:cNvSpPr>
            <a:spLocks noGrp="1"/>
          </p:cNvSpPr>
          <p:nvPr>
            <p:ph type="sldNum" sz="quarter" idx="12"/>
          </p:nvPr>
        </p:nvSpPr>
        <p:spPr/>
        <p:txBody>
          <a:bodyPr/>
          <a:lstStyle/>
          <a:p>
            <a:pPr>
              <a:defRPr/>
            </a:pPr>
            <a:fld id="{516F64C0-2F7A-4A4F-B018-E57C0D98E65C}" type="slidenum">
              <a:rPr lang="fr-CA"/>
              <a:pPr>
                <a:defRPr/>
              </a:pPr>
              <a:t>36</a:t>
            </a:fld>
            <a:endParaRPr lang="fr-CA"/>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re 1"/>
          <p:cNvSpPr>
            <a:spLocks noGrp="1"/>
          </p:cNvSpPr>
          <p:nvPr>
            <p:ph type="title"/>
          </p:nvPr>
        </p:nvSpPr>
        <p:spPr>
          <a:xfrm>
            <a:off x="457200" y="274638"/>
            <a:ext cx="8229600" cy="1498600"/>
          </a:xfrm>
        </p:spPr>
        <p:txBody>
          <a:bodyPr/>
          <a:lstStyle/>
          <a:p>
            <a:pPr algn="ctr" eaLnBrk="1" hangingPunct="1"/>
            <a:r>
              <a:rPr lang="fr-CA" sz="2800" smtClean="0"/>
              <a:t>Être reconnus experts et partenaires </a:t>
            </a:r>
            <a:r>
              <a:rPr lang="fr-CA" smtClean="0"/>
              <a:t/>
            </a:r>
            <a:br>
              <a:rPr lang="fr-CA" smtClean="0"/>
            </a:br>
            <a:r>
              <a:rPr lang="fr-CA" sz="3600" smtClean="0"/>
              <a:t>dans les soins (suite)</a:t>
            </a:r>
          </a:p>
        </p:txBody>
      </p:sp>
      <p:sp>
        <p:nvSpPr>
          <p:cNvPr id="3" name="Espace réservé du contenu 2"/>
          <p:cNvSpPr>
            <a:spLocks noGrp="1"/>
          </p:cNvSpPr>
          <p:nvPr>
            <p:ph idx="1"/>
          </p:nvPr>
        </p:nvSpPr>
        <p:spPr>
          <a:xfrm>
            <a:off x="457200" y="1935163"/>
            <a:ext cx="8229600" cy="4518025"/>
          </a:xfrm>
        </p:spPr>
        <p:txBody>
          <a:bodyPr rtlCol="0">
            <a:normAutofit lnSpcReduction="10000"/>
          </a:bodyPr>
          <a:lstStyle/>
          <a:p>
            <a:pPr marL="274320" indent="-274320" eaLnBrk="1" fontAlgn="auto" hangingPunct="1">
              <a:spcAft>
                <a:spcPts val="0"/>
              </a:spcAft>
              <a:buClr>
                <a:schemeClr val="accent3"/>
              </a:buClr>
              <a:buFont typeface="Arial" pitchFamily="34" charset="0"/>
              <a:buChar char="•"/>
              <a:defRPr/>
            </a:pPr>
            <a:r>
              <a:rPr lang="fr-CA" sz="2200" dirty="0" smtClean="0"/>
              <a:t>Attitudes d’ouverture et de flexibilité démontrées relativement aux besoins des enfants et aux demandes des parents </a:t>
            </a:r>
          </a:p>
          <a:p>
            <a:pPr marL="274320" indent="-274320" eaLnBrk="1" fontAlgn="auto" hangingPunct="1">
              <a:spcAft>
                <a:spcPts val="0"/>
              </a:spcAft>
              <a:buClr>
                <a:schemeClr val="accent3"/>
              </a:buClr>
              <a:buFont typeface="Wingdings 2" pitchFamily="18" charset="2"/>
              <a:buNone/>
              <a:defRPr/>
            </a:pPr>
            <a:endParaRPr lang="fr-CA" sz="2200" dirty="0" smtClean="0"/>
          </a:p>
          <a:p>
            <a:pPr marL="274320" indent="-274320" eaLnBrk="1" fontAlgn="auto" hangingPunct="1">
              <a:spcAft>
                <a:spcPts val="0"/>
              </a:spcAft>
              <a:buClr>
                <a:schemeClr val="accent3"/>
              </a:buClr>
              <a:buFont typeface="Wingdings 2" pitchFamily="18" charset="2"/>
              <a:buNone/>
              <a:defRPr/>
            </a:pPr>
            <a:r>
              <a:rPr lang="fr-CA" sz="2200" dirty="0" smtClean="0"/>
              <a:t>« </a:t>
            </a:r>
            <a:r>
              <a:rPr lang="fr-CA" sz="2200" i="1" dirty="0" smtClean="0"/>
              <a:t>Moi, j’ai trouvé qu’ils avaient essayé de coller beaucoup sur ce qu’on leur proposait comme attitude</a:t>
            </a:r>
            <a:r>
              <a:rPr lang="fr-CA" sz="2200" dirty="0" smtClean="0"/>
              <a:t>. » </a:t>
            </a:r>
          </a:p>
          <a:p>
            <a:pPr marL="274320" indent="-274320" algn="r" eaLnBrk="1" fontAlgn="auto" hangingPunct="1">
              <a:spcAft>
                <a:spcPts val="0"/>
              </a:spcAft>
              <a:buClr>
                <a:schemeClr val="accent3"/>
              </a:buClr>
              <a:buFont typeface="Wingdings 2" pitchFamily="18" charset="2"/>
              <a:buNone/>
              <a:defRPr/>
            </a:pPr>
            <a:r>
              <a:rPr lang="fr-CA" sz="2200" dirty="0" smtClean="0"/>
              <a:t>(un père) </a:t>
            </a:r>
          </a:p>
          <a:p>
            <a:pPr marL="274320" indent="-274320" eaLnBrk="1" fontAlgn="auto" hangingPunct="1">
              <a:spcAft>
                <a:spcPts val="0"/>
              </a:spcAft>
              <a:buClr>
                <a:schemeClr val="accent3"/>
              </a:buClr>
              <a:buFont typeface="Wingdings 2" pitchFamily="18" charset="2"/>
              <a:buNone/>
              <a:defRPr/>
            </a:pPr>
            <a:endParaRPr lang="fr-CA" sz="2200" dirty="0" smtClean="0"/>
          </a:p>
          <a:p>
            <a:pPr marL="274320" indent="-274320" eaLnBrk="1" fontAlgn="auto" hangingPunct="1">
              <a:spcAft>
                <a:spcPts val="0"/>
              </a:spcAft>
              <a:buClr>
                <a:schemeClr val="accent3"/>
              </a:buClr>
              <a:buFont typeface="Wingdings 2" pitchFamily="18" charset="2"/>
              <a:buNone/>
              <a:defRPr/>
            </a:pPr>
            <a:r>
              <a:rPr lang="fr-CA" sz="2200" dirty="0" smtClean="0"/>
              <a:t>«</a:t>
            </a:r>
            <a:r>
              <a:rPr lang="fr-CA" sz="2200" i="1" dirty="0" smtClean="0"/>
              <a:t>Tout ce que je fais à la maison, eux autres ils le font là-bas.</a:t>
            </a:r>
            <a:r>
              <a:rPr lang="fr-CA" sz="2200" dirty="0" smtClean="0"/>
              <a:t> […] </a:t>
            </a:r>
            <a:r>
              <a:rPr lang="fr-CA" sz="2200" i="1" dirty="0" smtClean="0"/>
              <a:t>Elle n’est pas une petite fille très facile. Mais </a:t>
            </a:r>
            <a:r>
              <a:rPr lang="fr-CA" sz="2200" i="1" dirty="0" err="1" smtClean="0"/>
              <a:t>ç’a</a:t>
            </a:r>
            <a:r>
              <a:rPr lang="fr-CA" sz="2200" i="1" dirty="0" smtClean="0"/>
              <a:t> bien été parce qu’ils font la même chose que je fais à la maison </a:t>
            </a:r>
            <a:r>
              <a:rPr lang="fr-CA" sz="2200" dirty="0" smtClean="0"/>
              <a:t>[en ce qui a trait aux horaires]. </a:t>
            </a:r>
            <a:r>
              <a:rPr lang="fr-CA" sz="2200" i="1" dirty="0" smtClean="0"/>
              <a:t>C’est ça qui est important, parce qu’elle a besoin de garder sa routine. </a:t>
            </a:r>
            <a:r>
              <a:rPr lang="fr-CA" sz="2200" dirty="0" smtClean="0"/>
              <a:t>»</a:t>
            </a:r>
          </a:p>
          <a:p>
            <a:pPr marL="274320" indent="-274320" algn="r" eaLnBrk="1" fontAlgn="auto" hangingPunct="1">
              <a:spcAft>
                <a:spcPts val="0"/>
              </a:spcAft>
              <a:buClr>
                <a:schemeClr val="accent3"/>
              </a:buClr>
              <a:buFont typeface="Wingdings 2" pitchFamily="18" charset="2"/>
              <a:buNone/>
              <a:defRPr/>
            </a:pPr>
            <a:r>
              <a:rPr lang="fr-CA" sz="2200" dirty="0" smtClean="0"/>
              <a:t>(une mère) </a:t>
            </a:r>
          </a:p>
          <a:p>
            <a:pPr marL="274320" indent="-274320" eaLnBrk="1" fontAlgn="auto" hangingPunct="1">
              <a:spcAft>
                <a:spcPts val="0"/>
              </a:spcAft>
              <a:buClr>
                <a:schemeClr val="accent3"/>
              </a:buClr>
              <a:buFont typeface="Arial" pitchFamily="34" charset="0"/>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7B4E2253-3B85-49D5-884D-A43E6E30E1ED}" type="slidenum">
              <a:rPr lang="fr-FR"/>
              <a:pPr>
                <a:defRPr/>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re 1"/>
          <p:cNvSpPr>
            <a:spLocks noGrp="1"/>
          </p:cNvSpPr>
          <p:nvPr>
            <p:ph type="title"/>
          </p:nvPr>
        </p:nvSpPr>
        <p:spPr/>
        <p:txBody>
          <a:bodyPr/>
          <a:lstStyle/>
          <a:p>
            <a:pPr algn="ctr" eaLnBrk="1" hangingPunct="1"/>
            <a:r>
              <a:rPr lang="fr-CA" sz="2800" smtClean="0"/>
              <a:t>Être reconnus experts et partenaires</a:t>
            </a:r>
            <a:r>
              <a:rPr lang="fr-CA" smtClean="0"/>
              <a:t/>
            </a:r>
            <a:br>
              <a:rPr lang="fr-CA" smtClean="0"/>
            </a:br>
            <a:r>
              <a:rPr lang="fr-CA" sz="3600" smtClean="0"/>
              <a:t>dans la gestion de l’organisme</a:t>
            </a:r>
          </a:p>
        </p:txBody>
      </p:sp>
      <p:sp>
        <p:nvSpPr>
          <p:cNvPr id="73730" name="Espace réservé du contenu 2"/>
          <p:cNvSpPr>
            <a:spLocks noGrp="1"/>
          </p:cNvSpPr>
          <p:nvPr>
            <p:ph idx="1"/>
          </p:nvPr>
        </p:nvSpPr>
        <p:spPr>
          <a:xfrm>
            <a:off x="457200" y="1989138"/>
            <a:ext cx="8229600" cy="4335462"/>
          </a:xfrm>
        </p:spPr>
        <p:txBody>
          <a:bodyPr/>
          <a:lstStyle/>
          <a:p>
            <a:pPr eaLnBrk="1" hangingPunct="1"/>
            <a:r>
              <a:rPr lang="fr-CA" smtClean="0"/>
              <a:t>Possibilités de jouer un rôle actif au Phare </a:t>
            </a:r>
          </a:p>
          <a:p>
            <a:pPr lvl="1" eaLnBrk="1" hangingPunct="1"/>
            <a:r>
              <a:rPr lang="fr-CA" smtClean="0"/>
              <a:t>Membre du Conseil d’administration</a:t>
            </a:r>
          </a:p>
          <a:p>
            <a:pPr lvl="1" eaLnBrk="1" hangingPunct="1"/>
            <a:r>
              <a:rPr lang="fr-CA" smtClean="0"/>
              <a:t>Membre d’autres comités (p. ex. pour définir des lignes directrices)</a:t>
            </a:r>
          </a:p>
          <a:p>
            <a:pPr lvl="1" eaLnBrk="1" hangingPunct="1"/>
            <a:r>
              <a:rPr lang="fr-CA" smtClean="0"/>
              <a:t>Membre de comités de recherche (recherche participative)</a:t>
            </a:r>
          </a:p>
          <a:p>
            <a:pPr lvl="1" eaLnBrk="1" hangingPunct="1"/>
            <a:r>
              <a:rPr lang="fr-CA" smtClean="0"/>
              <a:t>Employée dans le cadre d’un projet spécial (élaboration d’un guide des ressources)</a:t>
            </a:r>
          </a:p>
          <a:p>
            <a:pPr lvl="1" eaLnBrk="1" hangingPunct="1"/>
            <a:r>
              <a:rPr lang="fr-CA" smtClean="0"/>
              <a:t>Participant à des vidéos destinées à la formation</a:t>
            </a:r>
          </a:p>
        </p:txBody>
      </p:sp>
      <p:sp>
        <p:nvSpPr>
          <p:cNvPr id="4" name="Espace réservé du numéro de diapositive 3"/>
          <p:cNvSpPr>
            <a:spLocks noGrp="1"/>
          </p:cNvSpPr>
          <p:nvPr>
            <p:ph type="sldNum" sz="quarter" idx="12"/>
          </p:nvPr>
        </p:nvSpPr>
        <p:spPr/>
        <p:txBody>
          <a:bodyPr/>
          <a:lstStyle/>
          <a:p>
            <a:pPr>
              <a:defRPr/>
            </a:pPr>
            <a:fld id="{041307EB-0723-46BB-A069-3A6F61FFDC0D}" type="slidenum">
              <a:rPr lang="fr-FR"/>
              <a:pPr>
                <a:defRPr/>
              </a:pPr>
              <a:t>38</a:t>
            </a:fld>
            <a:endParaRPr lang="fr-F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re 1"/>
          <p:cNvSpPr>
            <a:spLocks noGrp="1"/>
          </p:cNvSpPr>
          <p:nvPr>
            <p:ph type="title"/>
          </p:nvPr>
        </p:nvSpPr>
        <p:spPr>
          <a:xfrm>
            <a:off x="0" y="704850"/>
            <a:ext cx="9144000" cy="1143000"/>
          </a:xfrm>
        </p:spPr>
        <p:txBody>
          <a:bodyPr/>
          <a:lstStyle/>
          <a:p>
            <a:pPr algn="ctr" eaLnBrk="1" hangingPunct="1"/>
            <a:r>
              <a:rPr lang="fr-CA" sz="3100" smtClean="0"/>
              <a:t>Être reconnus experts et partenaires </a:t>
            </a:r>
            <a:r>
              <a:rPr lang="fr-CA" smtClean="0"/>
              <a:t/>
            </a:r>
            <a:br>
              <a:rPr lang="fr-CA" smtClean="0"/>
            </a:br>
            <a:r>
              <a:rPr lang="fr-CA" sz="4000" smtClean="0"/>
              <a:t>dans la gestion de l’organisme </a:t>
            </a:r>
            <a:r>
              <a:rPr lang="fr-CA" sz="3600" smtClean="0"/>
              <a:t>(suite)</a:t>
            </a:r>
          </a:p>
        </p:txBody>
      </p:sp>
      <p:sp>
        <p:nvSpPr>
          <p:cNvPr id="75778" name="Espace réservé du contenu 2"/>
          <p:cNvSpPr>
            <a:spLocks noGrp="1"/>
          </p:cNvSpPr>
          <p:nvPr>
            <p:ph idx="1"/>
          </p:nvPr>
        </p:nvSpPr>
        <p:spPr>
          <a:xfrm>
            <a:off x="468313" y="2276475"/>
            <a:ext cx="8229600" cy="3889375"/>
          </a:xfrm>
        </p:spPr>
        <p:txBody>
          <a:bodyPr/>
          <a:lstStyle/>
          <a:p>
            <a:pPr eaLnBrk="1" hangingPunct="1"/>
            <a:r>
              <a:rPr lang="fr-CA" smtClean="0"/>
              <a:t>Possibilités de jouer un rôle actif au Phare (suite) </a:t>
            </a:r>
          </a:p>
          <a:p>
            <a:pPr lvl="1" eaLnBrk="1" hangingPunct="1"/>
            <a:r>
              <a:rPr lang="fr-CA" smtClean="0"/>
              <a:t>Participant à des recherches évaluatives</a:t>
            </a:r>
          </a:p>
          <a:p>
            <a:pPr lvl="1" eaLnBrk="1" hangingPunct="1">
              <a:buFont typeface="Wingdings 2" pitchFamily="18" charset="2"/>
              <a:buNone/>
            </a:pPr>
            <a:endParaRPr lang="fr-CA" i="1" smtClean="0"/>
          </a:p>
          <a:p>
            <a:pPr lvl="1" eaLnBrk="1" hangingPunct="1">
              <a:buFont typeface="Wingdings 2" pitchFamily="18" charset="2"/>
              <a:buNone/>
            </a:pPr>
            <a:r>
              <a:rPr lang="fr-CA" i="1" smtClean="0"/>
              <a:t>« Ça montre un peu l’intérêt que Le Phare a envers ces gens qu’il aide parce qu’il ne fait pas juste aider, il veut vraiment savoir ce qu’ils pensent vraiment… </a:t>
            </a:r>
            <a:r>
              <a:rPr lang="fr-CA" smtClean="0"/>
              <a:t>[…] </a:t>
            </a:r>
            <a:r>
              <a:rPr lang="fr-CA" i="1" smtClean="0"/>
              <a:t>Je trouve ça bon que Le Phare prenne le temps de faire ça. » </a:t>
            </a:r>
          </a:p>
          <a:p>
            <a:pPr lvl="1" algn="r" eaLnBrk="1" hangingPunct="1">
              <a:buFont typeface="Wingdings 2" pitchFamily="18" charset="2"/>
              <a:buNone/>
            </a:pPr>
            <a:r>
              <a:rPr lang="fr-CA" smtClean="0"/>
              <a:t>(un père)</a:t>
            </a:r>
          </a:p>
        </p:txBody>
      </p:sp>
      <p:sp>
        <p:nvSpPr>
          <p:cNvPr id="4" name="Espace réservé du numéro de diapositive 3"/>
          <p:cNvSpPr>
            <a:spLocks noGrp="1"/>
          </p:cNvSpPr>
          <p:nvPr>
            <p:ph type="sldNum" sz="quarter" idx="12"/>
          </p:nvPr>
        </p:nvSpPr>
        <p:spPr/>
        <p:txBody>
          <a:bodyPr/>
          <a:lstStyle/>
          <a:p>
            <a:pPr>
              <a:defRPr/>
            </a:pPr>
            <a:fld id="{2F60CB59-E19F-4A19-BA81-412C22C67CA7}" type="slidenum">
              <a:rPr lang="fr-FR"/>
              <a:pPr>
                <a:defRPr/>
              </a:pPr>
              <a:t>39</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fr-CA" sz="4000" smtClean="0"/>
              <a:t>La mission du Phare, Enfants et Familles</a:t>
            </a:r>
            <a:r>
              <a:rPr lang="fr-CA" sz="4000" baseline="30000" smtClean="0"/>
              <a:t>1</a:t>
            </a:r>
            <a:endParaRPr lang="fr-CA" sz="4000" smtClean="0"/>
          </a:p>
        </p:txBody>
      </p:sp>
      <p:sp>
        <p:nvSpPr>
          <p:cNvPr id="8195" name="Rectangle 3"/>
          <p:cNvSpPr>
            <a:spLocks noGrp="1" noChangeArrowheads="1"/>
          </p:cNvSpPr>
          <p:nvPr>
            <p:ph idx="1"/>
          </p:nvPr>
        </p:nvSpPr>
        <p:spPr>
          <a:xfrm>
            <a:off x="457200" y="2205038"/>
            <a:ext cx="8229600" cy="4119562"/>
          </a:xfrm>
        </p:spPr>
        <p:txBody>
          <a:bodyPr>
            <a:normAutofit fontScale="92500" lnSpcReduction="10000"/>
          </a:bodyPr>
          <a:lstStyle/>
          <a:p>
            <a:pPr marL="274320" indent="-274320" algn="ctr" eaLnBrk="1" fontAlgn="auto" hangingPunct="1">
              <a:spcAft>
                <a:spcPts val="0"/>
              </a:spcAft>
              <a:buClr>
                <a:schemeClr val="accent3"/>
              </a:buClr>
              <a:buFont typeface="Wingdings 2"/>
              <a:buNone/>
              <a:defRPr/>
            </a:pPr>
            <a:r>
              <a:rPr lang="fr-CA" sz="2400" b="1" i="1" dirty="0" smtClean="0"/>
              <a:t>	« Créé en 1999, Le Phare Enfants et Familles est un organisme sans but lucratif qui contribue au bien-être des enfants dont la vie est menacée par une maladie nécessitant des soins complexes et qui apporte répit et soutien à leurs familles. »</a:t>
            </a:r>
            <a:endParaRPr lang="fr-CA" sz="2400" dirty="0" smtClean="0"/>
          </a:p>
          <a:p>
            <a:pPr marL="274320" indent="-274320" eaLnBrk="1" fontAlgn="auto" hangingPunct="1">
              <a:spcAft>
                <a:spcPts val="0"/>
              </a:spcAft>
              <a:buClr>
                <a:schemeClr val="accent3"/>
              </a:buClr>
              <a:buFont typeface="Wingdings 2"/>
              <a:buNone/>
              <a:defRPr/>
            </a:pPr>
            <a:endParaRPr lang="fr-FR" sz="2400" dirty="0" smtClean="0"/>
          </a:p>
          <a:p>
            <a:pPr marL="274320" indent="-274320" eaLnBrk="1" fontAlgn="auto" hangingPunct="1">
              <a:spcAft>
                <a:spcPts val="0"/>
              </a:spcAft>
              <a:buClr>
                <a:schemeClr val="accent3"/>
              </a:buClr>
              <a:buFontTx/>
              <a:buNone/>
              <a:defRPr/>
            </a:pPr>
            <a:r>
              <a:rPr lang="fr-FR" sz="2400" dirty="0" smtClean="0"/>
              <a:t>Trois programmes guident ses actions :</a:t>
            </a:r>
          </a:p>
          <a:p>
            <a:pPr marL="274320" indent="-274320" eaLnBrk="1" fontAlgn="auto" hangingPunct="1">
              <a:spcAft>
                <a:spcPts val="0"/>
              </a:spcAft>
              <a:buClr>
                <a:schemeClr val="accent3"/>
              </a:buClr>
              <a:buFontTx/>
              <a:buNone/>
              <a:defRPr/>
            </a:pPr>
            <a:r>
              <a:rPr lang="fr-FR" sz="2400" dirty="0" smtClean="0"/>
              <a:t> </a:t>
            </a:r>
          </a:p>
          <a:p>
            <a:pPr marL="274320" indent="-274320" eaLnBrk="1" fontAlgn="auto" hangingPunct="1">
              <a:spcAft>
                <a:spcPts val="0"/>
              </a:spcAft>
              <a:buClr>
                <a:schemeClr val="accent3"/>
              </a:buClr>
              <a:buFont typeface="Wingdings 2"/>
              <a:buChar char=""/>
              <a:defRPr/>
            </a:pPr>
            <a:r>
              <a:rPr lang="fr-FR" sz="2000" dirty="0" smtClean="0"/>
              <a:t>le répit offert à domicile par des bénévoles,</a:t>
            </a:r>
          </a:p>
          <a:p>
            <a:pPr marL="274320" indent="-274320" eaLnBrk="1" fontAlgn="auto" hangingPunct="1">
              <a:spcAft>
                <a:spcPts val="0"/>
              </a:spcAft>
              <a:buClr>
                <a:schemeClr val="accent3"/>
              </a:buClr>
              <a:buFont typeface="Wingdings 2"/>
              <a:buChar char=""/>
              <a:defRPr/>
            </a:pPr>
            <a:r>
              <a:rPr lang="fr-FR" sz="2000" dirty="0" smtClean="0"/>
              <a:t>le répit offert par l’entremise de séjours de l’enfant à la Maison André-Gratton (MAG),</a:t>
            </a:r>
          </a:p>
          <a:p>
            <a:pPr marL="274320" indent="-274320" eaLnBrk="1" fontAlgn="auto" hangingPunct="1">
              <a:spcAft>
                <a:spcPts val="0"/>
              </a:spcAft>
              <a:buClr>
                <a:schemeClr val="accent3"/>
              </a:buClr>
              <a:buFont typeface="Wingdings 2"/>
              <a:buChar char=""/>
              <a:defRPr/>
            </a:pPr>
            <a:r>
              <a:rPr lang="fr-FR" sz="2000" dirty="0" smtClean="0"/>
              <a:t>les soins de fin de vie offerts à la MAG.</a:t>
            </a:r>
          </a:p>
          <a:p>
            <a:pPr marL="274320" indent="-274320" eaLnBrk="1" fontAlgn="auto" hangingPunct="1">
              <a:spcAft>
                <a:spcPts val="0"/>
              </a:spcAft>
              <a:buClr>
                <a:schemeClr val="accent3"/>
              </a:buClr>
              <a:buFontTx/>
              <a:buNone/>
              <a:defRPr/>
            </a:pPr>
            <a:endParaRPr lang="fr-CA" sz="2000" dirty="0" smtClean="0"/>
          </a:p>
        </p:txBody>
      </p:sp>
      <p:sp>
        <p:nvSpPr>
          <p:cNvPr id="19459" name="Text Box 4"/>
          <p:cNvSpPr txBox="1">
            <a:spLocks noChangeArrowheads="1"/>
          </p:cNvSpPr>
          <p:nvPr/>
        </p:nvSpPr>
        <p:spPr bwMode="auto">
          <a:xfrm>
            <a:off x="7539038" y="609600"/>
            <a:ext cx="184150" cy="519113"/>
          </a:xfrm>
          <a:prstGeom prst="rect">
            <a:avLst/>
          </a:prstGeom>
          <a:noFill/>
          <a:ln w="9525">
            <a:noFill/>
            <a:miter lim="800000"/>
            <a:headEnd/>
            <a:tailEnd/>
          </a:ln>
        </p:spPr>
        <p:txBody>
          <a:bodyPr>
            <a:spAutoFit/>
          </a:bodyPr>
          <a:lstStyle/>
          <a:p>
            <a:pPr>
              <a:spcBef>
                <a:spcPct val="50000"/>
              </a:spcBef>
            </a:pPr>
            <a:endParaRPr lang="fr-FR">
              <a:latin typeface="Constantia" pitchFamily="18" charset="0"/>
            </a:endParaRPr>
          </a:p>
        </p:txBody>
      </p:sp>
      <p:sp>
        <p:nvSpPr>
          <p:cNvPr id="5" name="Espace réservé du numéro de diapositive 4"/>
          <p:cNvSpPr>
            <a:spLocks noGrp="1"/>
          </p:cNvSpPr>
          <p:nvPr>
            <p:ph type="sldNum" sz="quarter" idx="12"/>
          </p:nvPr>
        </p:nvSpPr>
        <p:spPr/>
        <p:txBody>
          <a:bodyPr/>
          <a:lstStyle/>
          <a:p>
            <a:pPr>
              <a:defRPr/>
            </a:pPr>
            <a:fld id="{23143946-94FD-4072-AE2A-E339E0DC3266}" type="slidenum">
              <a:rPr lang="fr-CA"/>
              <a:pPr>
                <a:defRPr/>
              </a:pPr>
              <a:t>4</a:t>
            </a:fld>
            <a:endParaRPr lang="fr-CA"/>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re 1"/>
          <p:cNvSpPr>
            <a:spLocks noGrp="1"/>
          </p:cNvSpPr>
          <p:nvPr>
            <p:ph type="title"/>
          </p:nvPr>
        </p:nvSpPr>
        <p:spPr/>
        <p:txBody>
          <a:bodyPr/>
          <a:lstStyle/>
          <a:p>
            <a:pPr algn="ctr" eaLnBrk="1" hangingPunct="1"/>
            <a:r>
              <a:rPr lang="fr-CA" sz="2800" smtClean="0"/>
              <a:t>Être reconnus experts et partenaires </a:t>
            </a:r>
            <a:r>
              <a:rPr lang="fr-CA" smtClean="0"/>
              <a:t/>
            </a:r>
            <a:br>
              <a:rPr lang="fr-CA" smtClean="0"/>
            </a:br>
            <a:r>
              <a:rPr lang="fr-CA" sz="3600" smtClean="0"/>
              <a:t>dans la défense de leurs intérêts</a:t>
            </a:r>
          </a:p>
        </p:txBody>
      </p:sp>
      <p:sp>
        <p:nvSpPr>
          <p:cNvPr id="76802" name="Espace réservé du contenu 2"/>
          <p:cNvSpPr>
            <a:spLocks noGrp="1"/>
          </p:cNvSpPr>
          <p:nvPr>
            <p:ph idx="1"/>
          </p:nvPr>
        </p:nvSpPr>
        <p:spPr>
          <a:xfrm>
            <a:off x="457200" y="2205038"/>
            <a:ext cx="8229600" cy="4119562"/>
          </a:xfrm>
        </p:spPr>
        <p:txBody>
          <a:bodyPr/>
          <a:lstStyle/>
          <a:p>
            <a:pPr eaLnBrk="1" hangingPunct="1"/>
            <a:r>
              <a:rPr lang="fr-CA" smtClean="0"/>
              <a:t>Le Phare a obtenu, à maintes reprises, une couverture médiatique. À chacune de ces occasions, la présence et les témoignages des parents étaient sollicités afin de mieux faire connaître leurs conditions de vie et de faire reconnaître leur rôle d’aidants. </a:t>
            </a:r>
          </a:p>
          <a:p>
            <a:pPr eaLnBrk="1" hangingPunct="1"/>
            <a:r>
              <a:rPr lang="fr-CA" smtClean="0"/>
              <a:t>Participation à des activités de financement</a:t>
            </a:r>
          </a:p>
          <a:p>
            <a:pPr eaLnBrk="1" hangingPunct="1"/>
            <a:r>
              <a:rPr lang="fr-CA" smtClean="0"/>
              <a:t>Organisation d’activités de financement</a:t>
            </a:r>
          </a:p>
          <a:p>
            <a:pPr eaLnBrk="1" hangingPunct="1"/>
            <a:r>
              <a:rPr lang="fr-CA" smtClean="0"/>
              <a:t>Participation à des vidéos de promotion</a:t>
            </a:r>
          </a:p>
          <a:p>
            <a:pPr eaLnBrk="1" hangingPunct="1">
              <a:buFont typeface="Arial" charset="0"/>
              <a:buChar char="•"/>
            </a:pPr>
            <a:endParaRPr lang="fr-CA" smtClean="0"/>
          </a:p>
          <a:p>
            <a:pPr eaLnBrk="1" hangingPunct="1">
              <a:buFont typeface="Arial" charset="0"/>
              <a:buChar char="•"/>
            </a:pPr>
            <a:endParaRPr lang="fr-CA" smtClean="0"/>
          </a:p>
        </p:txBody>
      </p:sp>
      <p:sp>
        <p:nvSpPr>
          <p:cNvPr id="4" name="Espace réservé du numéro de diapositive 3"/>
          <p:cNvSpPr>
            <a:spLocks noGrp="1"/>
          </p:cNvSpPr>
          <p:nvPr>
            <p:ph type="sldNum" sz="quarter" idx="12"/>
          </p:nvPr>
        </p:nvSpPr>
        <p:spPr/>
        <p:txBody>
          <a:bodyPr/>
          <a:lstStyle/>
          <a:p>
            <a:pPr>
              <a:defRPr/>
            </a:pPr>
            <a:fld id="{3E60989E-DFD3-4844-9359-747B58741A3A}" type="slidenum">
              <a:rPr lang="fr-FR"/>
              <a:pPr>
                <a:defRPr/>
              </a:pPr>
              <a:t>40</a:t>
            </a:fld>
            <a:endParaRPr lang="fr-F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re 1"/>
          <p:cNvSpPr>
            <a:spLocks noGrp="1"/>
          </p:cNvSpPr>
          <p:nvPr>
            <p:ph type="title"/>
          </p:nvPr>
        </p:nvSpPr>
        <p:spPr/>
        <p:txBody>
          <a:bodyPr/>
          <a:lstStyle/>
          <a:p>
            <a:pPr eaLnBrk="1" hangingPunct="1"/>
            <a:r>
              <a:rPr lang="fr-CA" sz="3600" smtClean="0"/>
              <a:t>Des pratiques qui soutiennent les parents et les enfants à composer avec la séparation</a:t>
            </a:r>
          </a:p>
        </p:txBody>
      </p:sp>
      <p:sp>
        <p:nvSpPr>
          <p:cNvPr id="3" name="Espace réservé du contenu 2"/>
          <p:cNvSpPr>
            <a:spLocks noGrp="1"/>
          </p:cNvSpPr>
          <p:nvPr>
            <p:ph idx="1"/>
          </p:nvPr>
        </p:nvSpPr>
        <p:spPr/>
        <p:txBody>
          <a:bodyPr>
            <a:normAutofit fontScale="85000" lnSpcReduction="10000"/>
          </a:bodyPr>
          <a:lstStyle/>
          <a:p>
            <a:pPr marL="274320" indent="-274320" eaLnBrk="1" fontAlgn="auto" hangingPunct="1">
              <a:spcAft>
                <a:spcPts val="0"/>
              </a:spcAft>
              <a:buClr>
                <a:schemeClr val="accent3"/>
              </a:buClr>
              <a:buFont typeface="Wingdings 2"/>
              <a:buNone/>
              <a:defRPr/>
            </a:pPr>
            <a:r>
              <a:rPr lang="fr-CA" dirty="0" smtClean="0"/>
              <a:t>« </a:t>
            </a:r>
            <a:r>
              <a:rPr lang="fr-CA" i="1" dirty="0" smtClean="0"/>
              <a:t>C’est la première fois qu’elle couche ailleurs, la première fois que je me détache un peu.  La première semaine, je ne me suis pas vraiment détachée, j’ai plus pleuré que d’autre choses (…)</a:t>
            </a:r>
            <a:r>
              <a:rPr lang="fr-CA" dirty="0" smtClean="0"/>
              <a:t>» </a:t>
            </a:r>
          </a:p>
          <a:p>
            <a:pPr marL="274320" indent="-274320" algn="r" eaLnBrk="1" fontAlgn="auto" hangingPunct="1">
              <a:spcAft>
                <a:spcPts val="0"/>
              </a:spcAft>
              <a:buClr>
                <a:schemeClr val="accent3"/>
              </a:buClr>
              <a:buFont typeface="Wingdings 2"/>
              <a:buNone/>
              <a:defRPr/>
            </a:pPr>
            <a:r>
              <a:rPr lang="fr-CA" dirty="0" smtClean="0"/>
              <a:t>(une mère)</a:t>
            </a:r>
          </a:p>
          <a:p>
            <a:pPr marL="274320" indent="-274320" eaLnBrk="1" fontAlgn="auto" hangingPunct="1">
              <a:spcAft>
                <a:spcPts val="0"/>
              </a:spcAft>
              <a:buClr>
                <a:schemeClr val="accent3"/>
              </a:buClr>
              <a:buFont typeface="Wingdings 2"/>
              <a:buNone/>
              <a:defRPr/>
            </a:pPr>
            <a:endParaRPr lang="fr-CA" dirty="0" smtClean="0"/>
          </a:p>
          <a:p>
            <a:pPr marL="274320" indent="-274320" eaLnBrk="1" fontAlgn="auto" hangingPunct="1">
              <a:spcAft>
                <a:spcPts val="0"/>
              </a:spcAft>
              <a:buClr>
                <a:schemeClr val="accent3"/>
              </a:buClr>
              <a:buFont typeface="Wingdings 2"/>
              <a:buChar char=""/>
              <a:defRPr/>
            </a:pPr>
            <a:r>
              <a:rPr lang="fr-CA" dirty="0" smtClean="0"/>
              <a:t>Le premier séjour: un 24h à la MAG en famille!</a:t>
            </a:r>
          </a:p>
          <a:p>
            <a:pPr marL="274320" indent="-274320" eaLnBrk="1" fontAlgn="auto" hangingPunct="1">
              <a:spcAft>
                <a:spcPts val="0"/>
              </a:spcAft>
              <a:buClr>
                <a:schemeClr val="accent3"/>
              </a:buClr>
              <a:buFont typeface="Wingdings 2"/>
              <a:buChar char=""/>
              <a:defRPr/>
            </a:pPr>
            <a:r>
              <a:rPr lang="fr-CA" dirty="0" smtClean="0"/>
              <a:t>Une approche flexible du répit, selon les besoins de chacun</a:t>
            </a:r>
          </a:p>
          <a:p>
            <a:pPr marL="274320" indent="-274320" eaLnBrk="1" fontAlgn="auto" hangingPunct="1">
              <a:spcAft>
                <a:spcPts val="0"/>
              </a:spcAft>
              <a:buClr>
                <a:schemeClr val="accent3"/>
              </a:buClr>
              <a:buFont typeface="Wingdings 2"/>
              <a:buChar char=""/>
              <a:defRPr/>
            </a:pPr>
            <a:r>
              <a:rPr lang="fr-CA" dirty="0" smtClean="0"/>
              <a:t>Inciter les parents à apporter des objets significatifs rappelant leur domicile familial</a:t>
            </a:r>
          </a:p>
          <a:p>
            <a:pPr marL="274320" indent="-274320" eaLnBrk="1" fontAlgn="auto" hangingPunct="1">
              <a:spcAft>
                <a:spcPts val="0"/>
              </a:spcAft>
              <a:buClr>
                <a:schemeClr val="accent3"/>
              </a:buClr>
              <a:buFont typeface="Wingdings 2"/>
              <a:buChar char=""/>
              <a:defRPr/>
            </a:pPr>
            <a:r>
              <a:rPr lang="fr-CA" dirty="0" smtClean="0"/>
              <a:t>Démontrer une ouverture à ce qu’ils prennent des nouvelles de leur enfant en tout temps</a:t>
            </a:r>
          </a:p>
          <a:p>
            <a:pPr marL="274320" indent="-274320" eaLnBrk="1" fontAlgn="auto" hangingPunct="1">
              <a:spcAft>
                <a:spcPts val="0"/>
              </a:spcAft>
              <a:buClr>
                <a:schemeClr val="accent3"/>
              </a:buClr>
              <a:buFont typeface="Wingdings 2"/>
              <a:buChar char=""/>
              <a:defRPr/>
            </a:pPr>
            <a:r>
              <a:rPr lang="fr-CA" dirty="0" smtClean="0"/>
              <a:t>Remise d’un guide de préparation du séjour de l’enfant</a:t>
            </a:r>
          </a:p>
          <a:p>
            <a:pPr marL="274320" indent="-274320" eaLnBrk="1" fontAlgn="auto" hangingPunct="1">
              <a:spcAft>
                <a:spcPts val="0"/>
              </a:spcAft>
              <a:buClr>
                <a:schemeClr val="accent3"/>
              </a:buClr>
              <a:buFont typeface="Wingdings 2"/>
              <a:buChar char=""/>
              <a:defRPr/>
            </a:pPr>
            <a:endParaRPr lang="fr-CA" dirty="0" smtClean="0"/>
          </a:p>
        </p:txBody>
      </p:sp>
      <p:sp>
        <p:nvSpPr>
          <p:cNvPr id="4" name="Espace réservé du numéro de diapositive 3"/>
          <p:cNvSpPr>
            <a:spLocks noGrp="1"/>
          </p:cNvSpPr>
          <p:nvPr>
            <p:ph type="sldNum" sz="quarter" idx="12"/>
          </p:nvPr>
        </p:nvSpPr>
        <p:spPr/>
        <p:txBody>
          <a:bodyPr/>
          <a:lstStyle/>
          <a:p>
            <a:pPr>
              <a:defRPr/>
            </a:pPr>
            <a:fld id="{F23B2153-2E25-4F7C-9148-EC42F5930587}" type="slidenum">
              <a:rPr lang="fr-CA"/>
              <a:pPr>
                <a:defRPr/>
              </a:pPr>
              <a:t>41</a:t>
            </a:fld>
            <a:endParaRPr lang="fr-CA"/>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re 1"/>
          <p:cNvSpPr>
            <a:spLocks noGrp="1"/>
          </p:cNvSpPr>
          <p:nvPr>
            <p:ph type="title"/>
          </p:nvPr>
        </p:nvSpPr>
        <p:spPr/>
        <p:txBody>
          <a:bodyPr/>
          <a:lstStyle/>
          <a:p>
            <a:pPr eaLnBrk="1" hangingPunct="1"/>
            <a:r>
              <a:rPr lang="fr-CA" sz="3600" smtClean="0"/>
              <a:t>Des pratiques qui aident à prendre des décisions</a:t>
            </a:r>
            <a:r>
              <a:rPr lang="fr-CA" sz="3600" baseline="30000" smtClean="0"/>
              <a:t>4</a:t>
            </a:r>
            <a:endParaRPr lang="fr-CA" sz="4400" smtClean="0"/>
          </a:p>
        </p:txBody>
      </p:sp>
      <p:sp>
        <p:nvSpPr>
          <p:cNvPr id="80898" name="Espace réservé du contenu 2"/>
          <p:cNvSpPr>
            <a:spLocks noGrp="1"/>
          </p:cNvSpPr>
          <p:nvPr>
            <p:ph idx="1"/>
          </p:nvPr>
        </p:nvSpPr>
        <p:spPr>
          <a:xfrm>
            <a:off x="457200" y="1935163"/>
            <a:ext cx="8229600" cy="4708525"/>
          </a:xfrm>
        </p:spPr>
        <p:txBody>
          <a:bodyPr/>
          <a:lstStyle/>
          <a:p>
            <a:pPr lvl="1" eaLnBrk="1" hangingPunct="1"/>
            <a:endParaRPr lang="fr-CA" sz="2800" smtClean="0"/>
          </a:p>
          <a:p>
            <a:pPr lvl="1" eaLnBrk="1" hangingPunct="1"/>
            <a:r>
              <a:rPr lang="fr-CA" sz="2800" smtClean="0"/>
              <a:t>Ateliers </a:t>
            </a:r>
            <a:r>
              <a:rPr lang="fr-CA" sz="2800" dirty="0" smtClean="0"/>
              <a:t>de soutien à la prise de décision</a:t>
            </a:r>
          </a:p>
          <a:p>
            <a:pPr lvl="2" eaLnBrk="1" hangingPunct="1"/>
            <a:endParaRPr lang="fr-CA" sz="2400" dirty="0" smtClean="0"/>
          </a:p>
          <a:p>
            <a:pPr lvl="2" eaLnBrk="1" hangingPunct="1"/>
            <a:endParaRPr lang="fr-CA" sz="2400" dirty="0" smtClean="0"/>
          </a:p>
          <a:p>
            <a:pPr lvl="1" eaLnBrk="1" hangingPunct="1"/>
            <a:r>
              <a:rPr lang="fr-CA" sz="2800" dirty="0" smtClean="0"/>
              <a:t>Rencontres individuelles d’accompagnement avec le médecin et la travailleuse sociale</a:t>
            </a:r>
          </a:p>
        </p:txBody>
      </p:sp>
      <p:sp>
        <p:nvSpPr>
          <p:cNvPr id="4" name="Espace réservé du numéro de diapositive 3"/>
          <p:cNvSpPr>
            <a:spLocks noGrp="1"/>
          </p:cNvSpPr>
          <p:nvPr>
            <p:ph type="sldNum" sz="quarter" idx="12"/>
          </p:nvPr>
        </p:nvSpPr>
        <p:spPr/>
        <p:txBody>
          <a:bodyPr/>
          <a:lstStyle/>
          <a:p>
            <a:pPr>
              <a:defRPr/>
            </a:pPr>
            <a:fld id="{3697268B-DECE-4B08-ABFC-08DFAF04DE65}" type="slidenum">
              <a:rPr lang="fr-CA"/>
              <a:pPr>
                <a:defRPr/>
              </a:pPr>
              <a:t>42</a:t>
            </a:fld>
            <a:endParaRPr lang="fr-CA"/>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re 1"/>
          <p:cNvSpPr>
            <a:spLocks noGrp="1"/>
          </p:cNvSpPr>
          <p:nvPr>
            <p:ph type="title"/>
          </p:nvPr>
        </p:nvSpPr>
        <p:spPr/>
        <p:txBody>
          <a:bodyPr/>
          <a:lstStyle/>
          <a:p>
            <a:pPr eaLnBrk="1" hangingPunct="1"/>
            <a:r>
              <a:rPr lang="fr-CA" sz="4000" smtClean="0"/>
              <a:t>Des pratiques qui favorisent les transitions médicales et psychosociales</a:t>
            </a:r>
          </a:p>
        </p:txBody>
      </p:sp>
      <p:sp>
        <p:nvSpPr>
          <p:cNvPr id="82946" name="Espace réservé du contenu 2"/>
          <p:cNvSpPr>
            <a:spLocks noGrp="1"/>
          </p:cNvSpPr>
          <p:nvPr>
            <p:ph idx="1"/>
          </p:nvPr>
        </p:nvSpPr>
        <p:spPr/>
        <p:txBody>
          <a:bodyPr/>
          <a:lstStyle/>
          <a:p>
            <a:pPr eaLnBrk="1" hangingPunct="1"/>
            <a:r>
              <a:rPr lang="fr-CA" smtClean="0"/>
              <a:t>Consolider les apprentissages par rapport à de nouveaux soins</a:t>
            </a:r>
          </a:p>
          <a:p>
            <a:pPr eaLnBrk="1" hangingPunct="1"/>
            <a:endParaRPr lang="fr-CA" smtClean="0"/>
          </a:p>
          <a:p>
            <a:pPr eaLnBrk="1" hangingPunct="1"/>
            <a:r>
              <a:rPr lang="fr-CA" smtClean="0"/>
              <a:t>Reprendre pied après une hospitalisation ou lors de situations difficiles</a:t>
            </a:r>
          </a:p>
          <a:p>
            <a:pPr eaLnBrk="1" hangingPunct="1"/>
            <a:endParaRPr lang="fr-CA" smtClean="0"/>
          </a:p>
          <a:p>
            <a:pPr eaLnBrk="1" hangingPunct="1"/>
            <a:r>
              <a:rPr lang="fr-CA" smtClean="0"/>
              <a:t>Réaménagement des chambres permettant l’accueil des parents</a:t>
            </a:r>
          </a:p>
        </p:txBody>
      </p:sp>
      <p:sp>
        <p:nvSpPr>
          <p:cNvPr id="4" name="Espace réservé du numéro de diapositive 3"/>
          <p:cNvSpPr>
            <a:spLocks noGrp="1"/>
          </p:cNvSpPr>
          <p:nvPr>
            <p:ph type="sldNum" sz="quarter" idx="12"/>
          </p:nvPr>
        </p:nvSpPr>
        <p:spPr/>
        <p:txBody>
          <a:bodyPr/>
          <a:lstStyle/>
          <a:p>
            <a:pPr>
              <a:defRPr/>
            </a:pPr>
            <a:fld id="{7A15F8AC-C8FD-4AE7-B88D-507E9508A535}" type="slidenum">
              <a:rPr lang="fr-CA"/>
              <a:pPr>
                <a:defRPr/>
              </a:pPr>
              <a:t>43</a:t>
            </a:fld>
            <a:endParaRPr lang="fr-CA"/>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re 1"/>
          <p:cNvSpPr>
            <a:spLocks noGrp="1"/>
          </p:cNvSpPr>
          <p:nvPr>
            <p:ph type="title"/>
          </p:nvPr>
        </p:nvSpPr>
        <p:spPr/>
        <p:txBody>
          <a:bodyPr/>
          <a:lstStyle/>
          <a:p>
            <a:pPr eaLnBrk="1" hangingPunct="1"/>
            <a:r>
              <a:rPr lang="fr-CA" sz="4000" smtClean="0"/>
              <a:t>Des pratiques qui favorisent les échanges entre les familles</a:t>
            </a:r>
          </a:p>
        </p:txBody>
      </p:sp>
      <p:sp>
        <p:nvSpPr>
          <p:cNvPr id="3" name="Espace réservé du contenu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fr-CA" dirty="0" smtClean="0"/>
              <a:t>Soupers d’échanges</a:t>
            </a:r>
          </a:p>
          <a:p>
            <a:pPr marL="274320" indent="-274320" eaLnBrk="1" fontAlgn="auto" hangingPunct="1">
              <a:spcAft>
                <a:spcPts val="0"/>
              </a:spcAft>
              <a:buClr>
                <a:schemeClr val="accent3"/>
              </a:buClr>
              <a:buFont typeface="Wingdings 2"/>
              <a:buChar char=""/>
              <a:defRPr/>
            </a:pPr>
            <a:endParaRPr lang="fr-CA" dirty="0" smtClean="0"/>
          </a:p>
          <a:p>
            <a:pPr marL="274320" indent="-274320" eaLnBrk="1" fontAlgn="auto" hangingPunct="1">
              <a:spcAft>
                <a:spcPts val="0"/>
              </a:spcAft>
              <a:buClr>
                <a:schemeClr val="accent3"/>
              </a:buClr>
              <a:buFont typeface="Wingdings 2"/>
              <a:buChar char=""/>
              <a:defRPr/>
            </a:pPr>
            <a:r>
              <a:rPr lang="fr-CA" dirty="0" smtClean="0"/>
              <a:t>Colloque annuel pour les familles</a:t>
            </a:r>
          </a:p>
          <a:p>
            <a:pPr marL="274320" indent="-274320" eaLnBrk="1" fontAlgn="auto" hangingPunct="1">
              <a:spcAft>
                <a:spcPts val="0"/>
              </a:spcAft>
              <a:buClr>
                <a:schemeClr val="accent3"/>
              </a:buClr>
              <a:buFont typeface="Wingdings 2"/>
              <a:buChar char=""/>
              <a:defRPr/>
            </a:pPr>
            <a:endParaRPr lang="fr-CA" dirty="0" smtClean="0"/>
          </a:p>
          <a:p>
            <a:pPr marL="274320" indent="-274320" eaLnBrk="1" fontAlgn="auto" hangingPunct="1">
              <a:spcAft>
                <a:spcPts val="0"/>
              </a:spcAft>
              <a:buClr>
                <a:schemeClr val="accent3"/>
              </a:buClr>
              <a:buFont typeface="Wingdings 2"/>
              <a:buChar char=""/>
              <a:defRPr/>
            </a:pPr>
            <a:r>
              <a:rPr lang="fr-CA" dirty="0" smtClean="0"/>
              <a:t>Fête de Noël</a:t>
            </a:r>
          </a:p>
          <a:p>
            <a:pPr marL="274320" indent="-274320" eaLnBrk="1" fontAlgn="auto" hangingPunct="1">
              <a:spcAft>
                <a:spcPts val="0"/>
              </a:spcAft>
              <a:buClr>
                <a:schemeClr val="accent3"/>
              </a:buClr>
              <a:buFont typeface="Wingdings 2"/>
              <a:buChar char=""/>
              <a:defRPr/>
            </a:pPr>
            <a:endParaRPr lang="fr-CA" dirty="0" smtClean="0"/>
          </a:p>
          <a:p>
            <a:pPr marL="274320" indent="-274320" eaLnBrk="1" fontAlgn="auto" hangingPunct="1">
              <a:spcAft>
                <a:spcPts val="0"/>
              </a:spcAft>
              <a:buClr>
                <a:schemeClr val="accent3"/>
              </a:buClr>
              <a:buFont typeface="Wingdings 2"/>
              <a:buChar char=""/>
              <a:defRPr/>
            </a:pPr>
            <a:r>
              <a:rPr lang="fr-CA" dirty="0" smtClean="0"/>
              <a:t>Édouard et ses étoiles</a:t>
            </a:r>
          </a:p>
          <a:p>
            <a:pPr marL="274320" indent="-274320" eaLnBrk="1" fontAlgn="auto" hangingPunct="1">
              <a:spcAft>
                <a:spcPts val="0"/>
              </a:spcAft>
              <a:buClr>
                <a:schemeClr val="accent3"/>
              </a:buClr>
              <a:buFont typeface="Wingdings 2"/>
              <a:buChar char=""/>
              <a:defRPr/>
            </a:pPr>
            <a:endParaRPr lang="fr-CA" dirty="0" smtClean="0"/>
          </a:p>
          <a:p>
            <a:pPr marL="274320" indent="-274320" eaLnBrk="1" fontAlgn="auto" hangingPunct="1">
              <a:spcAft>
                <a:spcPts val="0"/>
              </a:spcAft>
              <a:buClr>
                <a:schemeClr val="accent3"/>
              </a:buClr>
              <a:buFont typeface="Wingdings 2"/>
              <a:buChar char=""/>
              <a:defRPr/>
            </a:pPr>
            <a:r>
              <a:rPr lang="fr-CA" dirty="0" smtClean="0"/>
              <a:t>Participation des familles aux diverses activités de financement</a:t>
            </a:r>
            <a:endParaRPr lang="fr-CA" dirty="0"/>
          </a:p>
        </p:txBody>
      </p:sp>
      <p:sp>
        <p:nvSpPr>
          <p:cNvPr id="4" name="Espace réservé du numéro de diapositive 3"/>
          <p:cNvSpPr>
            <a:spLocks noGrp="1"/>
          </p:cNvSpPr>
          <p:nvPr>
            <p:ph type="sldNum" sz="quarter" idx="12"/>
          </p:nvPr>
        </p:nvSpPr>
        <p:spPr/>
        <p:txBody>
          <a:bodyPr/>
          <a:lstStyle/>
          <a:p>
            <a:pPr>
              <a:defRPr/>
            </a:pPr>
            <a:fld id="{6AA75FE7-F4DE-4C72-BD77-1D07194BBC3F}" type="slidenum">
              <a:rPr lang="fr-CA"/>
              <a:pPr>
                <a:defRPr/>
              </a:pPr>
              <a:t>44</a:t>
            </a:fld>
            <a:endParaRPr lang="fr-CA"/>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re 1"/>
          <p:cNvSpPr>
            <a:spLocks noGrp="1"/>
          </p:cNvSpPr>
          <p:nvPr>
            <p:ph type="title"/>
          </p:nvPr>
        </p:nvSpPr>
        <p:spPr/>
        <p:txBody>
          <a:bodyPr/>
          <a:lstStyle/>
          <a:p>
            <a:pPr eaLnBrk="1" hangingPunct="1"/>
            <a:r>
              <a:rPr lang="fr-CA" sz="4000" smtClean="0"/>
              <a:t>Des pratiques qui offrent un soutien autour de la fin de vie</a:t>
            </a:r>
          </a:p>
        </p:txBody>
      </p:sp>
      <p:sp>
        <p:nvSpPr>
          <p:cNvPr id="87042" name="Espace réservé du contenu 2"/>
          <p:cNvSpPr>
            <a:spLocks noGrp="1"/>
          </p:cNvSpPr>
          <p:nvPr>
            <p:ph idx="1"/>
          </p:nvPr>
        </p:nvSpPr>
        <p:spPr/>
        <p:txBody>
          <a:bodyPr/>
          <a:lstStyle/>
          <a:p>
            <a:pPr eaLnBrk="1" hangingPunct="1"/>
            <a:r>
              <a:rPr lang="fr-CA" smtClean="0"/>
              <a:t>Cultiver la mémoire</a:t>
            </a:r>
          </a:p>
          <a:p>
            <a:pPr eaLnBrk="1" hangingPunct="1"/>
            <a:endParaRPr lang="fr-CA" smtClean="0"/>
          </a:p>
          <a:p>
            <a:pPr eaLnBrk="1" hangingPunct="1"/>
            <a:r>
              <a:rPr lang="fr-CA" smtClean="0"/>
              <a:t>Soutien pré-post deuil pour l’ensemble de la famille</a:t>
            </a:r>
          </a:p>
          <a:p>
            <a:pPr eaLnBrk="1" hangingPunct="1"/>
            <a:endParaRPr lang="fr-CA" smtClean="0"/>
          </a:p>
          <a:p>
            <a:pPr eaLnBrk="1" hangingPunct="1"/>
            <a:r>
              <a:rPr lang="fr-CA" smtClean="0"/>
              <a:t>Aide dans les démarches funéraires</a:t>
            </a:r>
          </a:p>
          <a:p>
            <a:pPr eaLnBrk="1" hangingPunct="1"/>
            <a:endParaRPr lang="fr-CA" smtClean="0"/>
          </a:p>
          <a:p>
            <a:pPr eaLnBrk="1" hangingPunct="1"/>
            <a:r>
              <a:rPr lang="fr-CA" smtClean="0"/>
              <a:t>Rencontre commémorative</a:t>
            </a:r>
          </a:p>
          <a:p>
            <a:pPr eaLnBrk="1" hangingPunct="1"/>
            <a:endParaRPr lang="fr-CA" smtClean="0"/>
          </a:p>
          <a:p>
            <a:pPr eaLnBrk="1" hangingPunct="1"/>
            <a:endParaRPr lang="fr-CA" smtClean="0"/>
          </a:p>
        </p:txBody>
      </p:sp>
      <p:sp>
        <p:nvSpPr>
          <p:cNvPr id="4" name="Espace réservé du numéro de diapositive 3"/>
          <p:cNvSpPr>
            <a:spLocks noGrp="1"/>
          </p:cNvSpPr>
          <p:nvPr>
            <p:ph type="sldNum" sz="quarter" idx="12"/>
          </p:nvPr>
        </p:nvSpPr>
        <p:spPr/>
        <p:txBody>
          <a:bodyPr/>
          <a:lstStyle/>
          <a:p>
            <a:pPr>
              <a:defRPr/>
            </a:pPr>
            <a:fld id="{50919361-DEAA-40CF-9103-58D04FE4A8D1}" type="slidenum">
              <a:rPr lang="fr-CA"/>
              <a:pPr>
                <a:defRPr/>
              </a:pPr>
              <a:t>45</a:t>
            </a:fld>
            <a:endParaRPr lang="fr-CA"/>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re 1"/>
          <p:cNvSpPr>
            <a:spLocks noGrp="1"/>
          </p:cNvSpPr>
          <p:nvPr>
            <p:ph type="title"/>
          </p:nvPr>
        </p:nvSpPr>
        <p:spPr/>
        <p:txBody>
          <a:bodyPr/>
          <a:lstStyle/>
          <a:p>
            <a:pPr algn="ctr" eaLnBrk="1" hangingPunct="1"/>
            <a:r>
              <a:rPr lang="fr-CA" sz="3600" smtClean="0"/>
              <a:t>Nous remercions,</a:t>
            </a:r>
            <a:br>
              <a:rPr lang="fr-CA" sz="3600" smtClean="0"/>
            </a:br>
            <a:r>
              <a:rPr lang="fr-CA" sz="3600" smtClean="0"/>
              <a:t> pour leur soutien financier</a:t>
            </a:r>
          </a:p>
        </p:txBody>
      </p:sp>
      <p:sp>
        <p:nvSpPr>
          <p:cNvPr id="89090" name="Espace réservé du contenu 2"/>
          <p:cNvSpPr>
            <a:spLocks noGrp="1"/>
          </p:cNvSpPr>
          <p:nvPr>
            <p:ph idx="1"/>
          </p:nvPr>
        </p:nvSpPr>
        <p:spPr>
          <a:xfrm>
            <a:off x="457200" y="2276475"/>
            <a:ext cx="8229600" cy="4105275"/>
          </a:xfrm>
        </p:spPr>
        <p:txBody>
          <a:bodyPr/>
          <a:lstStyle/>
          <a:p>
            <a:pPr eaLnBrk="1" hangingPunct="1"/>
            <a:r>
              <a:rPr lang="fr-CA" smtClean="0"/>
              <a:t>Fondation McConnell (2000-2002)</a:t>
            </a:r>
          </a:p>
          <a:p>
            <a:pPr eaLnBrk="1" hangingPunct="1"/>
            <a:r>
              <a:rPr lang="fr-CA" smtClean="0"/>
              <a:t>Fonds in memoriam Nicholas-Baxter (2000-2002)</a:t>
            </a:r>
          </a:p>
          <a:p>
            <a:pPr eaLnBrk="1" hangingPunct="1"/>
            <a:r>
              <a:rPr lang="fr-CA" smtClean="0"/>
              <a:t>Fonds québécois de recherche sur la société et la culture (2002-2004)</a:t>
            </a:r>
          </a:p>
          <a:p>
            <a:pPr eaLnBrk="1" hangingPunct="1"/>
            <a:r>
              <a:rPr lang="fr-CA" smtClean="0"/>
              <a:t>Faculté des sciences humaines de l’Université du Québec à Montréal (2006-2007)</a:t>
            </a:r>
          </a:p>
          <a:p>
            <a:pPr eaLnBrk="1" hangingPunct="1"/>
            <a:r>
              <a:rPr lang="fr-CA" smtClean="0"/>
              <a:t>Conseil de recherche en sciences humaines du Canada (2008-2011)</a:t>
            </a:r>
          </a:p>
        </p:txBody>
      </p:sp>
      <p:sp>
        <p:nvSpPr>
          <p:cNvPr id="4" name="Espace réservé du numéro de diapositive 3"/>
          <p:cNvSpPr>
            <a:spLocks noGrp="1"/>
          </p:cNvSpPr>
          <p:nvPr>
            <p:ph type="sldNum" sz="quarter" idx="12"/>
          </p:nvPr>
        </p:nvSpPr>
        <p:spPr/>
        <p:txBody>
          <a:bodyPr/>
          <a:lstStyle/>
          <a:p>
            <a:pPr>
              <a:defRPr/>
            </a:pPr>
            <a:fld id="{FDC0C41C-CD96-46B8-819A-7409ED2EB645}" type="slidenum">
              <a:rPr lang="fr-FR"/>
              <a:pPr>
                <a:defRPr/>
              </a:pPr>
              <a:t>46</a:t>
            </a:fld>
            <a:endParaRPr lang="fr-F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re 1"/>
          <p:cNvSpPr>
            <a:spLocks noGrp="1"/>
          </p:cNvSpPr>
          <p:nvPr>
            <p:ph type="title"/>
          </p:nvPr>
        </p:nvSpPr>
        <p:spPr>
          <a:xfrm>
            <a:off x="457200" y="704850"/>
            <a:ext cx="8229600" cy="779463"/>
          </a:xfrm>
        </p:spPr>
        <p:txBody>
          <a:bodyPr/>
          <a:lstStyle/>
          <a:p>
            <a:pPr algn="ctr" eaLnBrk="1" hangingPunct="1"/>
            <a:r>
              <a:rPr lang="fr-CA" sz="4000" smtClean="0"/>
              <a:t>Références</a:t>
            </a:r>
          </a:p>
        </p:txBody>
      </p:sp>
      <p:sp>
        <p:nvSpPr>
          <p:cNvPr id="3" name="Espace réservé du contenu 2"/>
          <p:cNvSpPr>
            <a:spLocks noGrp="1"/>
          </p:cNvSpPr>
          <p:nvPr>
            <p:ph idx="1"/>
          </p:nvPr>
        </p:nvSpPr>
        <p:spPr>
          <a:xfrm>
            <a:off x="457200" y="1557338"/>
            <a:ext cx="8229600" cy="5300662"/>
          </a:xfrm>
        </p:spPr>
        <p:txBody>
          <a:bodyPr>
            <a:normAutofit/>
          </a:bodyPr>
          <a:lstStyle/>
          <a:p>
            <a:pPr marL="514350" indent="-514350" eaLnBrk="1" fontAlgn="auto" hangingPunct="1">
              <a:spcAft>
                <a:spcPts val="0"/>
              </a:spcAft>
              <a:buClr>
                <a:schemeClr val="accent3"/>
              </a:buClr>
              <a:buFont typeface="+mj-lt"/>
              <a:buAutoNum type="arabicPeriod"/>
              <a:defRPr/>
            </a:pPr>
            <a:r>
              <a:rPr lang="fr-CA" sz="2000" dirty="0" smtClean="0"/>
              <a:t>Le Phare, Enfants et Familles (2012). </a:t>
            </a:r>
            <a:r>
              <a:rPr lang="fr-CA" sz="2000" i="1" dirty="0" smtClean="0"/>
              <a:t>Philosophie et valeurs des employés et des bénévoles</a:t>
            </a:r>
            <a:r>
              <a:rPr lang="fr-CA" sz="2000" dirty="0" smtClean="0"/>
              <a:t>. Montréal, Le Phare, Enfants et Familles, 10 p. Document interne.</a:t>
            </a:r>
          </a:p>
          <a:p>
            <a:pPr marL="457200" indent="-457200" eaLnBrk="1" fontAlgn="auto" hangingPunct="1">
              <a:spcAft>
                <a:spcPts val="0"/>
              </a:spcAft>
              <a:buClr>
                <a:schemeClr val="accent3"/>
              </a:buClr>
              <a:buFont typeface="+mj-lt"/>
              <a:buAutoNum type="arabicPeriod"/>
              <a:defRPr/>
            </a:pPr>
            <a:r>
              <a:rPr lang="fr-CA" sz="2000" dirty="0" smtClean="0"/>
              <a:t>Groupe de travail sur les normes en matière de soins palliatifs pédiatriques (2006). </a:t>
            </a:r>
            <a:r>
              <a:rPr lang="fr-CA" sz="2000" i="1" dirty="0" smtClean="0"/>
              <a:t>Normes en matière de soins palliatifs pédiatriques</a:t>
            </a:r>
            <a:r>
              <a:rPr lang="fr-CA" sz="2000" dirty="0" smtClean="0"/>
              <a:t>. Québec: Direction des communications du ministère de la Santé et des Services sociaux, p.17</a:t>
            </a:r>
          </a:p>
          <a:p>
            <a:pPr marL="457200" indent="-457200" eaLnBrk="1" fontAlgn="auto" hangingPunct="1">
              <a:spcAft>
                <a:spcPts val="0"/>
              </a:spcAft>
              <a:buClr>
                <a:schemeClr val="accent3"/>
              </a:buClr>
              <a:buFont typeface="+mj-lt"/>
              <a:buAutoNum type="arabicPeriod"/>
              <a:defRPr/>
            </a:pPr>
            <a:r>
              <a:rPr lang="fr-CA" sz="2000" dirty="0" smtClean="0"/>
              <a:t>Groupe de travail sur les normes en matière de soins palliatifs pédiatriques (2006). </a:t>
            </a:r>
            <a:r>
              <a:rPr lang="fr-CA" sz="2000" i="1" dirty="0" smtClean="0"/>
              <a:t>Normes en matière de soins palliatifs pédiatriques</a:t>
            </a:r>
            <a:r>
              <a:rPr lang="fr-CA" sz="2000" dirty="0" smtClean="0"/>
              <a:t>. Québec: Direction des communications du ministère de la Santé et des Services sociaux, p.18</a:t>
            </a:r>
          </a:p>
          <a:p>
            <a:pPr marL="457200" indent="-457200" eaLnBrk="1" fontAlgn="auto" hangingPunct="1">
              <a:spcAft>
                <a:spcPts val="0"/>
              </a:spcAft>
              <a:buClr>
                <a:schemeClr val="accent3"/>
              </a:buClr>
              <a:buFont typeface="+mj-lt"/>
              <a:buAutoNum type="arabicPeriod"/>
              <a:defRPr/>
            </a:pPr>
            <a:r>
              <a:rPr lang="fr-CA" sz="2000" dirty="0" err="1" smtClean="0"/>
              <a:t>Chénard</a:t>
            </a:r>
            <a:r>
              <a:rPr lang="fr-CA" sz="2000" dirty="0" smtClean="0"/>
              <a:t>, J. et Cardinal, M-E (2012). </a:t>
            </a:r>
            <a:r>
              <a:rPr lang="fr-CA" sz="2000" i="1" dirty="0" smtClean="0"/>
              <a:t>Des ateliers en soutien aux décisions</a:t>
            </a:r>
            <a:r>
              <a:rPr lang="fr-CA" sz="2000" dirty="0" smtClean="0"/>
              <a:t>. Présentation dans le cadre 22e Congrès du Réseau de soins palliatifs du Québec</a:t>
            </a:r>
            <a:endParaRPr lang="fr-CA" sz="2000" dirty="0" smtClean="0">
              <a:solidFill>
                <a:srgbClr val="FF0000"/>
              </a:solidFill>
            </a:endParaRPr>
          </a:p>
        </p:txBody>
      </p:sp>
      <p:sp>
        <p:nvSpPr>
          <p:cNvPr id="4" name="Espace réservé du numéro de diapositive 3"/>
          <p:cNvSpPr>
            <a:spLocks noGrp="1"/>
          </p:cNvSpPr>
          <p:nvPr>
            <p:ph type="sldNum" sz="quarter" idx="12"/>
          </p:nvPr>
        </p:nvSpPr>
        <p:spPr/>
        <p:txBody>
          <a:bodyPr/>
          <a:lstStyle/>
          <a:p>
            <a:pPr>
              <a:defRPr/>
            </a:pPr>
            <a:fld id="{9B5FE288-F7E1-475C-B5DE-341D94F57962}" type="slidenum">
              <a:rPr lang="fr-FR"/>
              <a:pPr>
                <a:defRPr/>
              </a:pPr>
              <a:t>47</a:t>
            </a:fld>
            <a:endParaRPr lang="fr-F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a:xfrm>
            <a:off x="457200" y="704850"/>
            <a:ext cx="8229600" cy="636588"/>
          </a:xfrm>
        </p:spPr>
        <p:txBody>
          <a:bodyPr>
            <a:normAutofit fontScale="90000"/>
          </a:bodyPr>
          <a:lstStyle/>
          <a:p>
            <a:pPr algn="ctr" eaLnBrk="1" fontAlgn="auto" hangingPunct="1">
              <a:spcAft>
                <a:spcPts val="0"/>
              </a:spcAft>
              <a:defRPr/>
            </a:pPr>
            <a:r>
              <a:rPr lang="fr-CA" sz="4000" smtClean="0"/>
              <a:t>Rapports de recherche</a:t>
            </a:r>
          </a:p>
        </p:txBody>
      </p:sp>
      <p:sp>
        <p:nvSpPr>
          <p:cNvPr id="91138" name="Espace réservé du contenu 2"/>
          <p:cNvSpPr>
            <a:spLocks noGrp="1"/>
          </p:cNvSpPr>
          <p:nvPr>
            <p:ph idx="1"/>
          </p:nvPr>
        </p:nvSpPr>
        <p:spPr>
          <a:xfrm>
            <a:off x="457200" y="1412875"/>
            <a:ext cx="8229600" cy="5184775"/>
          </a:xfrm>
        </p:spPr>
        <p:txBody>
          <a:bodyPr/>
          <a:lstStyle/>
          <a:p>
            <a:pPr eaLnBrk="1" hangingPunct="1"/>
            <a:r>
              <a:rPr lang="fr-FR" sz="1800" smtClean="0"/>
              <a:t>Champagne, M., S. Mongeau et P. Carignan (2010). </a:t>
            </a:r>
            <a:r>
              <a:rPr lang="fr-FR" sz="1800" i="1" smtClean="0"/>
              <a:t>Le programme de répit à la Maison André-Gratton : un soutien essentiel… une question de survie ! Le point de vue des parents sur les services offerts à la Maison André-Gratton du Phare, Enfants et Familles</a:t>
            </a:r>
            <a:r>
              <a:rPr lang="fr-FR" sz="1800" smtClean="0"/>
              <a:t>. Montréal : Université du Québec à Montréal / Le Phare, Enfants et Familles, 145 p. </a:t>
            </a:r>
            <a:endParaRPr lang="fr-CA" sz="1800" smtClean="0"/>
          </a:p>
          <a:p>
            <a:pPr eaLnBrk="1" hangingPunct="1"/>
            <a:r>
              <a:rPr lang="fr-CA" sz="1800" smtClean="0"/>
              <a:t>Mongeau, S., P. Carignan, M. Champagne, M.-C. Laurendeau et S. Liben (2004). </a:t>
            </a:r>
            <a:r>
              <a:rPr lang="fr-CA" sz="1800" i="1" smtClean="0"/>
              <a:t>Au-delà du répit et des activités... un message de solidarité : Évaluation du programme Répit à domicile, Le Phare, Enfants et Familles, Phase II</a:t>
            </a:r>
            <a:r>
              <a:rPr lang="fr-CA" sz="1800" smtClean="0"/>
              <a:t>. Montréal : Université du Québec à Montréal / Le Phare, Enfants et Familles, 147 p. </a:t>
            </a:r>
          </a:p>
          <a:p>
            <a:pPr eaLnBrk="1" hangingPunct="1"/>
            <a:r>
              <a:rPr lang="fr-CA" sz="1800" smtClean="0"/>
              <a:t>Mongeau, S., Laurendeau, M.-C. et P. Carignan (2001). </a:t>
            </a:r>
            <a:r>
              <a:rPr lang="fr-CA" sz="1800" i="1" smtClean="0"/>
              <a:t>Un soutien qui fait une différence. Évaluation de la phase pilote du programme Répit à domicile, </a:t>
            </a:r>
            <a:r>
              <a:rPr lang="fr-CA" sz="1800" smtClean="0"/>
              <a:t>Montréal, Le Phare, Enfants et Familles; Université du Québec à Montréal; Régie régionale de la santé et des services sociaux, 76 p. </a:t>
            </a:r>
          </a:p>
          <a:p>
            <a:pPr eaLnBrk="1" hangingPunct="1"/>
            <a:endParaRPr lang="fr-CA" smtClean="0"/>
          </a:p>
        </p:txBody>
      </p:sp>
      <p:sp>
        <p:nvSpPr>
          <p:cNvPr id="4" name="Espace réservé du numéro de diapositive 3"/>
          <p:cNvSpPr>
            <a:spLocks noGrp="1"/>
          </p:cNvSpPr>
          <p:nvPr>
            <p:ph type="sldNum" sz="quarter" idx="12"/>
          </p:nvPr>
        </p:nvSpPr>
        <p:spPr/>
        <p:txBody>
          <a:bodyPr/>
          <a:lstStyle/>
          <a:p>
            <a:pPr>
              <a:defRPr/>
            </a:pPr>
            <a:fld id="{701CE1BD-4808-43B7-A2AE-B42C214C4058}" type="slidenum">
              <a:rPr lang="fr-FR"/>
              <a:pPr>
                <a:defRPr/>
              </a:pPr>
              <a:t>48</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re 1"/>
          <p:cNvSpPr>
            <a:spLocks noGrp="1"/>
          </p:cNvSpPr>
          <p:nvPr>
            <p:ph type="title"/>
          </p:nvPr>
        </p:nvSpPr>
        <p:spPr/>
        <p:txBody>
          <a:bodyPr/>
          <a:lstStyle/>
          <a:p>
            <a:pPr eaLnBrk="1" hangingPunct="1"/>
            <a:r>
              <a:rPr lang="fr-CA" sz="4000" smtClean="0"/>
              <a:t>Définition des soins palliatifs pédiatriques</a:t>
            </a:r>
            <a:r>
              <a:rPr lang="fr-CA" sz="4000" baseline="30000" smtClean="0"/>
              <a:t>2</a:t>
            </a:r>
            <a:endParaRPr lang="fr-CA" sz="4000" smtClean="0"/>
          </a:p>
        </p:txBody>
      </p:sp>
      <p:sp>
        <p:nvSpPr>
          <p:cNvPr id="21506" name="Espace réservé du contenu 2"/>
          <p:cNvSpPr>
            <a:spLocks noGrp="1"/>
          </p:cNvSpPr>
          <p:nvPr>
            <p:ph idx="1"/>
          </p:nvPr>
        </p:nvSpPr>
        <p:spPr/>
        <p:txBody>
          <a:bodyPr/>
          <a:lstStyle/>
          <a:p>
            <a:pPr algn="just" eaLnBrk="1" hangingPunct="1"/>
            <a:r>
              <a:rPr lang="fr-CA" smtClean="0"/>
              <a:t>Buts: aider à maintenir la meilleure qualité de vie possible pour l’enfant et d’offrir du soutien à sa famille</a:t>
            </a:r>
          </a:p>
          <a:p>
            <a:pPr lvl="1" algn="just" eaLnBrk="1" hangingPunct="1">
              <a:buFont typeface="Wingdings 2" pitchFamily="18" charset="2"/>
              <a:buNone/>
            </a:pPr>
            <a:endParaRPr lang="fr-CA" i="1" smtClean="0"/>
          </a:p>
          <a:p>
            <a:pPr lvl="2" algn="just" eaLnBrk="1" hangingPunct="1"/>
            <a:r>
              <a:rPr lang="fr-CA" smtClean="0"/>
              <a:t> le soulagement des symptômes de l’enfant</a:t>
            </a:r>
          </a:p>
          <a:p>
            <a:pPr lvl="2" algn="just" eaLnBrk="1" hangingPunct="1"/>
            <a:r>
              <a:rPr lang="fr-CA" smtClean="0"/>
              <a:t>des services de répit pour la famille</a:t>
            </a:r>
          </a:p>
          <a:p>
            <a:pPr lvl="2" algn="just" eaLnBrk="1" hangingPunct="1"/>
            <a:r>
              <a:rPr lang="fr-CA" smtClean="0"/>
              <a:t>des soins jusqu’au moment du décès</a:t>
            </a:r>
          </a:p>
          <a:p>
            <a:pPr lvl="2" algn="just" eaLnBrk="1" hangingPunct="1"/>
            <a:r>
              <a:rPr lang="fr-CA" smtClean="0"/>
              <a:t>suivi durant la période de deuil. </a:t>
            </a:r>
          </a:p>
        </p:txBody>
      </p:sp>
      <p:sp>
        <p:nvSpPr>
          <p:cNvPr id="4" name="Espace réservé du numéro de diapositive 3"/>
          <p:cNvSpPr>
            <a:spLocks noGrp="1"/>
          </p:cNvSpPr>
          <p:nvPr>
            <p:ph type="sldNum" sz="quarter" idx="12"/>
          </p:nvPr>
        </p:nvSpPr>
        <p:spPr/>
        <p:txBody>
          <a:bodyPr/>
          <a:lstStyle/>
          <a:p>
            <a:pPr>
              <a:defRPr/>
            </a:pPr>
            <a:fld id="{56E64013-5EA9-467F-941C-65B64614A66B}" type="slidenum">
              <a:rPr lang="fr-CA"/>
              <a:pPr>
                <a:defRPr/>
              </a:pPr>
              <a:t>5</a:t>
            </a:fld>
            <a:endParaRPr lang="fr-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re 1"/>
          <p:cNvSpPr>
            <a:spLocks noGrp="1"/>
          </p:cNvSpPr>
          <p:nvPr>
            <p:ph type="title"/>
          </p:nvPr>
        </p:nvSpPr>
        <p:spPr/>
        <p:txBody>
          <a:bodyPr/>
          <a:lstStyle/>
          <a:p>
            <a:pPr eaLnBrk="1" hangingPunct="1"/>
            <a:r>
              <a:rPr lang="fr-CA" sz="4000" smtClean="0"/>
              <a:t>Enfants et familles ayant besoin de soins palliatifs</a:t>
            </a:r>
            <a:r>
              <a:rPr lang="fr-CA" sz="4000" baseline="30000" smtClean="0"/>
              <a:t>3</a:t>
            </a:r>
            <a:endParaRPr lang="fr-CA" sz="4000" smtClean="0">
              <a:solidFill>
                <a:srgbClr val="FF0000"/>
              </a:solidFill>
            </a:endParaRPr>
          </a:p>
        </p:txBody>
      </p:sp>
      <p:graphicFrame>
        <p:nvGraphicFramePr>
          <p:cNvPr id="4" name="Espace réservé du contenu 3"/>
          <p:cNvGraphicFramePr>
            <a:graphicFrameLocks noGrp="1"/>
          </p:cNvGraphicFramePr>
          <p:nvPr>
            <p:ph idx="1"/>
          </p:nvPr>
        </p:nvGraphicFramePr>
        <p:xfrm>
          <a:off x="457200" y="1935163"/>
          <a:ext cx="8186766" cy="4494234"/>
        </p:xfrm>
        <a:graphic>
          <a:graphicData uri="http://schemas.openxmlformats.org/drawingml/2006/table">
            <a:tbl>
              <a:tblPr firstRow="1" bandRow="1">
                <a:tableStyleId>{BC89EF96-8CEA-46FF-86C4-4CE0E7609802}</a:tableStyleId>
              </a:tblPr>
              <a:tblGrid>
                <a:gridCol w="1081223"/>
                <a:gridCol w="7105543"/>
              </a:tblGrid>
              <a:tr h="1045432">
                <a:tc>
                  <a:txBody>
                    <a:bodyPr/>
                    <a:lstStyle/>
                    <a:p>
                      <a:pPr>
                        <a:lnSpc>
                          <a:spcPct val="115000"/>
                        </a:lnSpc>
                        <a:spcAft>
                          <a:spcPts val="0"/>
                        </a:spcAft>
                      </a:pPr>
                      <a:r>
                        <a:rPr lang="fr-CA" sz="1200" b="0" dirty="0">
                          <a:latin typeface="Arial Narrow"/>
                          <a:ea typeface="Times New Roman"/>
                          <a:cs typeface="Arial Narrow"/>
                        </a:rPr>
                        <a:t>Groupe 1</a:t>
                      </a:r>
                      <a:endParaRPr lang="fr-CA" sz="1100" b="0" dirty="0">
                        <a:latin typeface="Calibri"/>
                        <a:ea typeface="Calibri"/>
                        <a:cs typeface="Times New Roman"/>
                      </a:endParaRPr>
                    </a:p>
                  </a:txBody>
                  <a:tcPr marL="68580" marR="68580" marT="0" marB="0"/>
                </a:tc>
                <a:tc>
                  <a:txBody>
                    <a:bodyPr/>
                    <a:lstStyle/>
                    <a:p>
                      <a:pPr algn="just">
                        <a:lnSpc>
                          <a:spcPct val="115000"/>
                        </a:lnSpc>
                        <a:spcAft>
                          <a:spcPts val="0"/>
                        </a:spcAft>
                      </a:pPr>
                      <a:r>
                        <a:rPr lang="fr-CA" sz="1200" b="0" dirty="0">
                          <a:latin typeface="ArialNarrow"/>
                          <a:ea typeface="Times New Roman"/>
                          <a:cs typeface="ArialNarrow"/>
                        </a:rPr>
                        <a:t>Enfants présentant des conditions pour lesquelles un traitement curatif est possible. Les soins palliatifs peuvent être nécessaires pendant des périodes d’incertitude ou quand les traitements curatifs sont inefficaces.</a:t>
                      </a:r>
                      <a:endParaRPr lang="fr-CA" sz="1100" b="0" dirty="0">
                        <a:latin typeface="Calibri"/>
                        <a:ea typeface="Calibri"/>
                        <a:cs typeface="Times New Roman"/>
                      </a:endParaRPr>
                    </a:p>
                    <a:p>
                      <a:pPr algn="just">
                        <a:lnSpc>
                          <a:spcPct val="115000"/>
                        </a:lnSpc>
                        <a:spcAft>
                          <a:spcPts val="0"/>
                        </a:spcAft>
                      </a:pPr>
                      <a:endParaRPr lang="fr-CA" sz="1000" b="0" dirty="0" smtClean="0">
                        <a:latin typeface="ArialNarrow"/>
                        <a:ea typeface="Times New Roman"/>
                        <a:cs typeface="ArialNarrow"/>
                      </a:endParaRPr>
                    </a:p>
                    <a:p>
                      <a:pPr algn="just">
                        <a:lnSpc>
                          <a:spcPct val="115000"/>
                        </a:lnSpc>
                        <a:spcAft>
                          <a:spcPts val="0"/>
                        </a:spcAft>
                      </a:pPr>
                      <a:r>
                        <a:rPr lang="fr-CA" sz="1000" b="0" dirty="0" smtClean="0">
                          <a:latin typeface="ArialNarrow"/>
                          <a:ea typeface="Times New Roman"/>
                          <a:cs typeface="ArialNarrow"/>
                        </a:rPr>
                        <a:t>Exemples </a:t>
                      </a:r>
                      <a:r>
                        <a:rPr lang="fr-CA" sz="1000" b="0" dirty="0">
                          <a:latin typeface="ArialNarrow"/>
                          <a:ea typeface="Times New Roman"/>
                          <a:cs typeface="ArialNarrow"/>
                        </a:rPr>
                        <a:t>: cancer, atteinte cardiaque, rénale ou hépatique importante.</a:t>
                      </a:r>
                      <a:endParaRPr lang="fr-CA" sz="1100" b="0" dirty="0">
                        <a:latin typeface="Calibri"/>
                        <a:ea typeface="Calibri"/>
                        <a:cs typeface="Times New Roman"/>
                      </a:endParaRPr>
                    </a:p>
                  </a:txBody>
                  <a:tcPr marL="68580" marR="68580" marT="0" marB="0"/>
                </a:tc>
              </a:tr>
              <a:tr h="1085989">
                <a:tc>
                  <a:txBody>
                    <a:bodyPr/>
                    <a:lstStyle/>
                    <a:p>
                      <a:pPr>
                        <a:lnSpc>
                          <a:spcPct val="115000"/>
                        </a:lnSpc>
                        <a:spcAft>
                          <a:spcPts val="0"/>
                        </a:spcAft>
                      </a:pPr>
                      <a:r>
                        <a:rPr lang="fr-CA" sz="1200" dirty="0">
                          <a:latin typeface="Arial Narrow"/>
                          <a:ea typeface="Times New Roman"/>
                          <a:cs typeface="Arial Narrow"/>
                        </a:rPr>
                        <a:t>Groupe 2</a:t>
                      </a:r>
                      <a:endParaRPr lang="fr-CA" sz="1100" dirty="0">
                        <a:latin typeface="Calibri"/>
                        <a:ea typeface="Calibri"/>
                        <a:cs typeface="Times New Roman"/>
                      </a:endParaRPr>
                    </a:p>
                  </a:txBody>
                  <a:tcPr marL="68580" marR="68580" marT="0" marB="0"/>
                </a:tc>
                <a:tc>
                  <a:txBody>
                    <a:bodyPr/>
                    <a:lstStyle/>
                    <a:p>
                      <a:pPr algn="just">
                        <a:lnSpc>
                          <a:spcPct val="115000"/>
                        </a:lnSpc>
                        <a:spcAft>
                          <a:spcPts val="0"/>
                        </a:spcAft>
                      </a:pPr>
                      <a:r>
                        <a:rPr lang="fr-CA" sz="1200" dirty="0">
                          <a:latin typeface="ArialNarrow"/>
                          <a:ea typeface="Calibri"/>
                          <a:cs typeface="ArialNarrow"/>
                        </a:rPr>
                        <a:t>Enfants présentant des conditions où une mort prématurée est inévitable. Ces enfants peuvent avoir besoin de longues périodes de traitements intensifs destinés à prolonger leur vie et à leur permettre de participer à des activités normales pour des enfants de leur âge.</a:t>
                      </a:r>
                      <a:endParaRPr lang="fr-CA" sz="1100" dirty="0">
                        <a:latin typeface="Calibri"/>
                        <a:ea typeface="Calibri"/>
                        <a:cs typeface="Times New Roman"/>
                      </a:endParaRPr>
                    </a:p>
                    <a:p>
                      <a:pPr>
                        <a:lnSpc>
                          <a:spcPct val="115000"/>
                        </a:lnSpc>
                        <a:spcAft>
                          <a:spcPts val="0"/>
                        </a:spcAft>
                      </a:pPr>
                      <a:endParaRPr lang="fr-CA" sz="1000" dirty="0" smtClean="0">
                        <a:latin typeface="ArialNarrow"/>
                        <a:ea typeface="Calibri"/>
                        <a:cs typeface="ArialNarrow"/>
                      </a:endParaRPr>
                    </a:p>
                    <a:p>
                      <a:pPr>
                        <a:lnSpc>
                          <a:spcPct val="115000"/>
                        </a:lnSpc>
                        <a:spcAft>
                          <a:spcPts val="0"/>
                        </a:spcAft>
                      </a:pPr>
                      <a:r>
                        <a:rPr lang="fr-CA" sz="1000" dirty="0" smtClean="0">
                          <a:latin typeface="ArialNarrow"/>
                          <a:ea typeface="Calibri"/>
                          <a:cs typeface="ArialNarrow"/>
                        </a:rPr>
                        <a:t>Exemples </a:t>
                      </a:r>
                      <a:r>
                        <a:rPr lang="fr-CA" sz="1000" dirty="0">
                          <a:latin typeface="ArialNarrow"/>
                          <a:ea typeface="Calibri"/>
                          <a:cs typeface="ArialNarrow"/>
                        </a:rPr>
                        <a:t>: fibrose kystique, dystrophie musculaire</a:t>
                      </a:r>
                      <a:endParaRPr lang="fr-CA" sz="1100" dirty="0">
                        <a:latin typeface="Calibri"/>
                        <a:ea typeface="Calibri"/>
                        <a:cs typeface="Times New Roman"/>
                      </a:endParaRPr>
                    </a:p>
                  </a:txBody>
                  <a:tcPr marL="68580" marR="68580" marT="0" marB="0"/>
                </a:tc>
              </a:tr>
              <a:tr h="861302">
                <a:tc>
                  <a:txBody>
                    <a:bodyPr/>
                    <a:lstStyle/>
                    <a:p>
                      <a:pPr>
                        <a:lnSpc>
                          <a:spcPct val="115000"/>
                        </a:lnSpc>
                        <a:spcAft>
                          <a:spcPts val="0"/>
                        </a:spcAft>
                      </a:pPr>
                      <a:r>
                        <a:rPr lang="fr-CA" sz="1200">
                          <a:latin typeface="Arial Narrow"/>
                          <a:ea typeface="Times New Roman"/>
                          <a:cs typeface="Arial Narrow"/>
                        </a:rPr>
                        <a:t>Groupe 3</a:t>
                      </a:r>
                      <a:endParaRPr lang="fr-CA" sz="1100">
                        <a:latin typeface="Calibri"/>
                        <a:ea typeface="Calibri"/>
                        <a:cs typeface="Times New Roman"/>
                      </a:endParaRPr>
                    </a:p>
                  </a:txBody>
                  <a:tcPr marL="68580" marR="68580" marT="0" marB="0"/>
                </a:tc>
                <a:tc>
                  <a:txBody>
                    <a:bodyPr/>
                    <a:lstStyle/>
                    <a:p>
                      <a:pPr>
                        <a:lnSpc>
                          <a:spcPct val="115000"/>
                        </a:lnSpc>
                        <a:spcAft>
                          <a:spcPts val="0"/>
                        </a:spcAft>
                      </a:pPr>
                      <a:r>
                        <a:rPr lang="fr-CA" sz="1200" dirty="0">
                          <a:latin typeface="ArialNarrow"/>
                          <a:ea typeface="Calibri"/>
                          <a:cs typeface="ArialNarrow"/>
                        </a:rPr>
                        <a:t>Enfants présentant des conditions progressives sans espoir de guérison. Les traitements offerts à ces enfants sont uniquement palliatifs et peuvent s’étendre sur des années</a:t>
                      </a:r>
                      <a:r>
                        <a:rPr lang="fr-CA" sz="1200" dirty="0" smtClean="0">
                          <a:latin typeface="ArialNarrow"/>
                          <a:ea typeface="Calibri"/>
                          <a:cs typeface="ArialNarrow"/>
                        </a:rPr>
                        <a:t>.</a:t>
                      </a:r>
                    </a:p>
                    <a:p>
                      <a:pPr>
                        <a:lnSpc>
                          <a:spcPct val="115000"/>
                        </a:lnSpc>
                        <a:spcAft>
                          <a:spcPts val="0"/>
                        </a:spcAft>
                      </a:pPr>
                      <a:endParaRPr lang="fr-CA" sz="1100" dirty="0">
                        <a:latin typeface="Calibri"/>
                        <a:ea typeface="Calibri"/>
                        <a:cs typeface="Times New Roman"/>
                      </a:endParaRPr>
                    </a:p>
                    <a:p>
                      <a:pPr>
                        <a:lnSpc>
                          <a:spcPct val="115000"/>
                        </a:lnSpc>
                        <a:spcAft>
                          <a:spcPts val="0"/>
                        </a:spcAft>
                      </a:pPr>
                      <a:r>
                        <a:rPr lang="fr-CA" sz="1000" dirty="0">
                          <a:latin typeface="ArialNarrow"/>
                          <a:ea typeface="Calibri"/>
                          <a:cs typeface="ArialNarrow"/>
                        </a:rPr>
                        <a:t>Exemples : maladie de </a:t>
                      </a:r>
                      <a:r>
                        <a:rPr lang="fr-CA" sz="1000" dirty="0" err="1">
                          <a:latin typeface="ArialNarrow"/>
                          <a:ea typeface="Calibri"/>
                          <a:cs typeface="ArialNarrow"/>
                        </a:rPr>
                        <a:t>Batten</a:t>
                      </a:r>
                      <a:r>
                        <a:rPr lang="fr-CA" sz="1000" dirty="0">
                          <a:latin typeface="ArialNarrow"/>
                          <a:ea typeface="Calibri"/>
                          <a:cs typeface="ArialNarrow"/>
                        </a:rPr>
                        <a:t>, </a:t>
                      </a:r>
                      <a:r>
                        <a:rPr lang="fr-CA" sz="1000" dirty="0" err="1">
                          <a:latin typeface="ArialNarrow"/>
                          <a:ea typeface="Calibri"/>
                          <a:cs typeface="ArialNarrow"/>
                        </a:rPr>
                        <a:t>mucopolysaccharidose</a:t>
                      </a:r>
                      <a:r>
                        <a:rPr lang="fr-CA" sz="1000" dirty="0">
                          <a:latin typeface="ArialNarrow"/>
                          <a:ea typeface="Calibri"/>
                          <a:cs typeface="ArialNarrow"/>
                        </a:rPr>
                        <a:t>.</a:t>
                      </a:r>
                      <a:endParaRPr lang="fr-CA" sz="1100" dirty="0">
                        <a:latin typeface="Calibri"/>
                        <a:ea typeface="Calibri"/>
                        <a:cs typeface="Times New Roman"/>
                      </a:endParaRPr>
                    </a:p>
                  </a:txBody>
                  <a:tcPr marL="68580" marR="68580" marT="0" marB="0"/>
                </a:tc>
              </a:tr>
              <a:tr h="1067509">
                <a:tc>
                  <a:txBody>
                    <a:bodyPr/>
                    <a:lstStyle/>
                    <a:p>
                      <a:pPr>
                        <a:lnSpc>
                          <a:spcPct val="115000"/>
                        </a:lnSpc>
                        <a:spcAft>
                          <a:spcPts val="0"/>
                        </a:spcAft>
                      </a:pPr>
                      <a:r>
                        <a:rPr lang="fr-CA" sz="1200">
                          <a:latin typeface="Arial Narrow"/>
                          <a:ea typeface="Times New Roman"/>
                          <a:cs typeface="Arial Narrow"/>
                        </a:rPr>
                        <a:t>Groupe 4</a:t>
                      </a:r>
                      <a:endParaRPr lang="fr-CA" sz="1100">
                        <a:latin typeface="Calibri"/>
                        <a:ea typeface="Calibri"/>
                        <a:cs typeface="Times New Roman"/>
                      </a:endParaRPr>
                    </a:p>
                  </a:txBody>
                  <a:tcPr marL="68580" marR="68580" marT="0" marB="0"/>
                </a:tc>
                <a:tc>
                  <a:txBody>
                    <a:bodyPr/>
                    <a:lstStyle/>
                    <a:p>
                      <a:pPr>
                        <a:lnSpc>
                          <a:spcPct val="115000"/>
                        </a:lnSpc>
                        <a:spcAft>
                          <a:spcPts val="0"/>
                        </a:spcAft>
                      </a:pPr>
                      <a:r>
                        <a:rPr lang="fr-CA" sz="1200" dirty="0">
                          <a:latin typeface="ArialNarrow"/>
                          <a:ea typeface="Calibri"/>
                          <a:cs typeface="ArialNarrow"/>
                        </a:rPr>
                        <a:t>Enfants présentant des problèmes neurologiques graves accentuant leur vulnérabilité et accroissant les risques de complications pouvant amener une détérioration non prévisible, mais considérée comme non progressive, de leur état.</a:t>
                      </a:r>
                      <a:endParaRPr lang="fr-CA" sz="1100" dirty="0">
                        <a:latin typeface="Calibri"/>
                        <a:ea typeface="Calibri"/>
                        <a:cs typeface="Times New Roman"/>
                      </a:endParaRPr>
                    </a:p>
                    <a:p>
                      <a:pPr>
                        <a:lnSpc>
                          <a:spcPct val="115000"/>
                        </a:lnSpc>
                        <a:spcAft>
                          <a:spcPts val="0"/>
                        </a:spcAft>
                      </a:pPr>
                      <a:endParaRPr lang="fr-CA" sz="1000" dirty="0" smtClean="0">
                        <a:latin typeface="ArialNarrow"/>
                        <a:ea typeface="Calibri"/>
                        <a:cs typeface="ArialNarrow"/>
                      </a:endParaRPr>
                    </a:p>
                    <a:p>
                      <a:pPr>
                        <a:lnSpc>
                          <a:spcPct val="115000"/>
                        </a:lnSpc>
                        <a:spcAft>
                          <a:spcPts val="0"/>
                        </a:spcAft>
                      </a:pPr>
                      <a:r>
                        <a:rPr lang="fr-CA" sz="1000" dirty="0" smtClean="0">
                          <a:latin typeface="ArialNarrow"/>
                          <a:ea typeface="Calibri"/>
                          <a:cs typeface="ArialNarrow"/>
                        </a:rPr>
                        <a:t>Exemples </a:t>
                      </a:r>
                      <a:r>
                        <a:rPr lang="fr-CA" sz="1000" dirty="0">
                          <a:latin typeface="ArialNarrow"/>
                          <a:ea typeface="Calibri"/>
                          <a:cs typeface="ArialNarrow"/>
                        </a:rPr>
                        <a:t>: accidents avec atteintes neurologiques, paralysie cérébrale grave.</a:t>
                      </a:r>
                      <a:endParaRPr lang="fr-CA" sz="1100" dirty="0">
                        <a:latin typeface="Calibri"/>
                        <a:ea typeface="Calibri"/>
                        <a:cs typeface="Times New Roman"/>
                      </a:endParaRPr>
                    </a:p>
                  </a:txBody>
                  <a:tcPr marL="68580" marR="68580" marT="0" marB="0"/>
                </a:tc>
              </a:tr>
              <a:tr h="434002">
                <a:tc>
                  <a:txBody>
                    <a:bodyPr/>
                    <a:lstStyle/>
                    <a:p>
                      <a:pPr>
                        <a:lnSpc>
                          <a:spcPct val="115000"/>
                        </a:lnSpc>
                        <a:spcAft>
                          <a:spcPts val="0"/>
                        </a:spcAft>
                      </a:pPr>
                      <a:r>
                        <a:rPr lang="fr-CA" sz="1200">
                          <a:latin typeface="Arial Narrow"/>
                          <a:ea typeface="Times New Roman"/>
                          <a:cs typeface="Arial Narrow"/>
                        </a:rPr>
                        <a:t>Groupe 5</a:t>
                      </a:r>
                      <a:endParaRPr lang="fr-CA" sz="1100">
                        <a:latin typeface="Calibri"/>
                        <a:ea typeface="Calibri"/>
                        <a:cs typeface="Times New Roman"/>
                      </a:endParaRPr>
                    </a:p>
                  </a:txBody>
                  <a:tcPr marL="68580" marR="68580" marT="0" marB="0"/>
                </a:tc>
                <a:tc>
                  <a:txBody>
                    <a:bodyPr/>
                    <a:lstStyle/>
                    <a:p>
                      <a:pPr>
                        <a:lnSpc>
                          <a:spcPct val="115000"/>
                        </a:lnSpc>
                        <a:spcAft>
                          <a:spcPts val="0"/>
                        </a:spcAft>
                      </a:pPr>
                      <a:r>
                        <a:rPr lang="fr-CA" sz="1200" dirty="0">
                          <a:latin typeface="ArialNarrow"/>
                          <a:ea typeface="Calibri"/>
                          <a:cs typeface="ArialNarrow"/>
                        </a:rPr>
                        <a:t>Nouveau-nés dont l’espérance de vie est très limitée.</a:t>
                      </a:r>
                      <a:endParaRPr lang="fr-CA" sz="1100" dirty="0">
                        <a:latin typeface="Calibri"/>
                        <a:ea typeface="Calibri"/>
                        <a:cs typeface="Times New Roman"/>
                      </a:endParaRPr>
                    </a:p>
                  </a:txBody>
                  <a:tcPr marL="68580" marR="68580" marT="0" marB="0"/>
                </a:tc>
              </a:tr>
            </a:tbl>
          </a:graphicData>
        </a:graphic>
      </p:graphicFrame>
      <p:sp>
        <p:nvSpPr>
          <p:cNvPr id="23574" name="ZoneTexte 4"/>
          <p:cNvSpPr txBox="1">
            <a:spLocks noChangeArrowheads="1"/>
          </p:cNvSpPr>
          <p:nvPr/>
        </p:nvSpPr>
        <p:spPr bwMode="auto">
          <a:xfrm>
            <a:off x="500063" y="6581775"/>
            <a:ext cx="6858000" cy="276225"/>
          </a:xfrm>
          <a:prstGeom prst="rect">
            <a:avLst/>
          </a:prstGeom>
          <a:noFill/>
          <a:ln w="9525">
            <a:noFill/>
            <a:miter lim="800000"/>
            <a:headEnd/>
            <a:tailEnd/>
          </a:ln>
        </p:spPr>
        <p:txBody>
          <a:bodyPr>
            <a:spAutoFit/>
          </a:bodyPr>
          <a:lstStyle/>
          <a:p>
            <a:r>
              <a:rPr lang="fr-CA" sz="1200">
                <a:latin typeface="Constantia" pitchFamily="18" charset="0"/>
              </a:rPr>
              <a:t>Source: Normes en matière de soins palliatifs pédiatriques (2006)</a:t>
            </a:r>
          </a:p>
        </p:txBody>
      </p:sp>
      <p:sp>
        <p:nvSpPr>
          <p:cNvPr id="6" name="Espace réservé du numéro de diapositive 5"/>
          <p:cNvSpPr>
            <a:spLocks noGrp="1"/>
          </p:cNvSpPr>
          <p:nvPr>
            <p:ph type="sldNum" sz="quarter" idx="12"/>
          </p:nvPr>
        </p:nvSpPr>
        <p:spPr/>
        <p:txBody>
          <a:bodyPr/>
          <a:lstStyle/>
          <a:p>
            <a:pPr>
              <a:defRPr/>
            </a:pPr>
            <a:fld id="{9E6F29B4-80AE-498F-9C23-4CEB367AFD8C}" type="slidenum">
              <a:rPr lang="fr-CA"/>
              <a:pPr>
                <a:defRPr/>
              </a:pPr>
              <a:t>6</a:t>
            </a:fld>
            <a:endParaRPr lang="fr-C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algn="ctr" eaLnBrk="1" hangingPunct="1"/>
            <a:r>
              <a:rPr lang="fr-CA" sz="4000" smtClean="0"/>
              <a:t>La Maison André-Gratton </a:t>
            </a:r>
            <a:br>
              <a:rPr lang="fr-CA" sz="4000" smtClean="0"/>
            </a:br>
            <a:r>
              <a:rPr lang="fr-CA" sz="2800" smtClean="0"/>
              <a:t>(Montréal)</a:t>
            </a:r>
            <a:endParaRPr lang="fr-FR" sz="4000" smtClean="0"/>
          </a:p>
        </p:txBody>
      </p:sp>
      <p:pic>
        <p:nvPicPr>
          <p:cNvPr id="25602" name="Picture 3" descr="P1030279_edited"/>
          <p:cNvPicPr>
            <a:picLocks noGrp="1" noChangeAspect="1" noChangeArrowheads="1"/>
          </p:cNvPicPr>
          <p:nvPr>
            <p:ph idx="1"/>
          </p:nvPr>
        </p:nvPicPr>
        <p:blipFill>
          <a:blip r:embed="rId3" cstate="print"/>
          <a:srcRect/>
          <a:stretch>
            <a:fillRect/>
          </a:stretch>
        </p:blipFill>
        <p:spPr>
          <a:xfrm>
            <a:off x="1403350" y="1916113"/>
            <a:ext cx="6338888" cy="4725987"/>
          </a:xfrm>
        </p:spPr>
      </p:pic>
      <p:sp>
        <p:nvSpPr>
          <p:cNvPr id="6" name="Espace réservé du numéro de diapositive 5"/>
          <p:cNvSpPr>
            <a:spLocks noGrp="1"/>
          </p:cNvSpPr>
          <p:nvPr>
            <p:ph type="sldNum" sz="quarter" idx="12"/>
          </p:nvPr>
        </p:nvSpPr>
        <p:spPr/>
        <p:txBody>
          <a:bodyPr/>
          <a:lstStyle/>
          <a:p>
            <a:pPr>
              <a:defRPr/>
            </a:pPr>
            <a:fld id="{823CF2CE-7DEB-4B42-ABAB-238C04E66689}" type="slidenum">
              <a:rPr lang="fr-CA"/>
              <a:pPr>
                <a:defRPr/>
              </a:pPr>
              <a:t>7</a:t>
            </a:fld>
            <a:endParaRPr lang="fr-C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836613"/>
            <a:ext cx="8229600" cy="636587"/>
          </a:xfrm>
        </p:spPr>
        <p:txBody>
          <a:bodyPr>
            <a:normAutofit fontScale="90000"/>
          </a:bodyPr>
          <a:lstStyle/>
          <a:p>
            <a:pPr eaLnBrk="1" fontAlgn="auto" hangingPunct="1">
              <a:spcAft>
                <a:spcPts val="0"/>
              </a:spcAft>
              <a:defRPr/>
            </a:pPr>
            <a:r>
              <a:rPr lang="fr-CA" sz="4000" smtClean="0"/>
              <a:t>Le marais des délices</a:t>
            </a:r>
            <a:endParaRPr lang="fr-FR" sz="4000" smtClean="0"/>
          </a:p>
        </p:txBody>
      </p:sp>
      <p:pic>
        <p:nvPicPr>
          <p:cNvPr id="27650" name="Picture 3" descr="P1030485"/>
          <p:cNvPicPr>
            <a:picLocks noGrp="1" noChangeAspect="1" noChangeArrowheads="1"/>
          </p:cNvPicPr>
          <p:nvPr>
            <p:ph idx="1"/>
          </p:nvPr>
        </p:nvPicPr>
        <p:blipFill>
          <a:blip r:embed="rId3" cstate="print"/>
          <a:srcRect/>
          <a:stretch>
            <a:fillRect/>
          </a:stretch>
        </p:blipFill>
        <p:spPr>
          <a:xfrm>
            <a:off x="1979613" y="1628775"/>
            <a:ext cx="6408737" cy="4806950"/>
          </a:xfrm>
        </p:spPr>
      </p:pic>
      <p:sp>
        <p:nvSpPr>
          <p:cNvPr id="6" name="Espace réservé du numéro de diapositive 5"/>
          <p:cNvSpPr>
            <a:spLocks noGrp="1"/>
          </p:cNvSpPr>
          <p:nvPr>
            <p:ph type="sldNum" sz="quarter" idx="12"/>
          </p:nvPr>
        </p:nvSpPr>
        <p:spPr/>
        <p:txBody>
          <a:bodyPr/>
          <a:lstStyle/>
          <a:p>
            <a:pPr>
              <a:defRPr/>
            </a:pPr>
            <a:fld id="{4C096E72-2D01-4AE8-94A0-32438376DE55}" type="slidenum">
              <a:rPr lang="fr-CA"/>
              <a:pPr>
                <a:defRPr/>
              </a:pPr>
              <a:t>8</a:t>
            </a:fld>
            <a:endParaRPr lang="fr-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re 1"/>
          <p:cNvSpPr>
            <a:spLocks noGrp="1"/>
          </p:cNvSpPr>
          <p:nvPr>
            <p:ph type="title"/>
          </p:nvPr>
        </p:nvSpPr>
        <p:spPr/>
        <p:txBody>
          <a:bodyPr/>
          <a:lstStyle/>
          <a:p>
            <a:pPr eaLnBrk="1" hangingPunct="1"/>
            <a:r>
              <a:rPr lang="fr-CA" smtClean="0"/>
              <a:t>Le port des flibustiers</a:t>
            </a:r>
          </a:p>
        </p:txBody>
      </p:sp>
      <p:pic>
        <p:nvPicPr>
          <p:cNvPr id="29698" name="Picture 2" descr="O:\Photos\Autres\Maison\maison A Gratton\Le Port des Flibustiers.jpg"/>
          <p:cNvPicPr>
            <a:picLocks noGrp="1" noChangeAspect="1" noChangeArrowheads="1"/>
          </p:cNvPicPr>
          <p:nvPr>
            <p:ph idx="1"/>
          </p:nvPr>
        </p:nvPicPr>
        <p:blipFill>
          <a:blip r:embed="rId2" cstate="print"/>
          <a:srcRect/>
          <a:stretch>
            <a:fillRect/>
          </a:stretch>
        </p:blipFill>
        <p:spPr>
          <a:xfrm>
            <a:off x="1279525" y="1935163"/>
            <a:ext cx="6584950" cy="4389437"/>
          </a:xfrm>
        </p:spPr>
      </p:pic>
      <p:sp>
        <p:nvSpPr>
          <p:cNvPr id="4" name="Espace réservé du numéro de diapositive 3"/>
          <p:cNvSpPr>
            <a:spLocks noGrp="1"/>
          </p:cNvSpPr>
          <p:nvPr>
            <p:ph type="sldNum" sz="quarter" idx="12"/>
          </p:nvPr>
        </p:nvSpPr>
        <p:spPr/>
        <p:txBody>
          <a:bodyPr/>
          <a:lstStyle/>
          <a:p>
            <a:pPr>
              <a:defRPr/>
            </a:pPr>
            <a:fld id="{7C1AABE4-4A83-4C8E-A9DC-BA05D8AA2D8F}" type="slidenum">
              <a:rPr lang="fr-CA"/>
              <a:pPr>
                <a:defRPr/>
              </a:pPr>
              <a:t>9</a:t>
            </a:fld>
            <a:endParaRPr lang="fr-CA"/>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Flow</Template>
  <TotalTime>1159</TotalTime>
  <Words>4084</Words>
  <Application>Microsoft Office PowerPoint</Application>
  <PresentationFormat>On-screen Show (4:3)</PresentationFormat>
  <Paragraphs>491</Paragraphs>
  <Slides>48</Slides>
  <Notes>33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Débit</vt:lpstr>
      <vt:lpstr>      De la recherche à l’intervention  La vie quotidienne des familles ayant un enfant atteint d’une maladie à issue fatale : regards sur des pratiques qui peuvent faire une différence</vt:lpstr>
      <vt:lpstr>Plan</vt:lpstr>
      <vt:lpstr>Introduction</vt:lpstr>
      <vt:lpstr>La mission du Phare, Enfants et Familles1</vt:lpstr>
      <vt:lpstr>Définition des soins palliatifs pédiatriques2</vt:lpstr>
      <vt:lpstr>Enfants et familles ayant besoin de soins palliatifs3</vt:lpstr>
      <vt:lpstr>La Maison André-Gratton  (Montréal)</vt:lpstr>
      <vt:lpstr>Le marais des délices</vt:lpstr>
      <vt:lpstr>Le port des flibustiers</vt:lpstr>
      <vt:lpstr>La corne de brume</vt:lpstr>
      <vt:lpstr>L’aquamarine</vt:lpstr>
      <vt:lpstr>Le bassin des dauphins</vt:lpstr>
      <vt:lpstr>Le coin des moussaillons</vt:lpstr>
      <vt:lpstr>L’île au trésor</vt:lpstr>
      <vt:lpstr>La garde côtière</vt:lpstr>
      <vt:lpstr>La cabine Neptune  (chambre de l’enfant)</vt:lpstr>
      <vt:lpstr>La cabine Neptune  (chambre des parents)</vt:lpstr>
      <vt:lpstr>La vie quotidienne des familles</vt:lpstr>
      <vt:lpstr>Conditions des enfants </vt:lpstr>
      <vt:lpstr>Condition médicale des enfants</vt:lpstr>
      <vt:lpstr>Développement physique  des enfants</vt:lpstr>
      <vt:lpstr>Conséquences sur l ’organisation de la vie quotidienne</vt:lpstr>
      <vt:lpstr>Conséquences sur l ’organisation de la vie quotidienne (suite)</vt:lpstr>
      <vt:lpstr>Conséquences sur l ’organisation de la vie quotidienne (suite)</vt:lpstr>
      <vt:lpstr>Conséquences sur la santé physique et psychologique</vt:lpstr>
      <vt:lpstr>Conséquences sur les plans professionnel et économique </vt:lpstr>
      <vt:lpstr>Conséquences sur le plan social</vt:lpstr>
      <vt:lpstr>Conséquences sur le plan social (suite)</vt:lpstr>
      <vt:lpstr>Rareté des ressources de répit</vt:lpstr>
      <vt:lpstr>Rareté des ressources de répit (suite)</vt:lpstr>
      <vt:lpstr>Des pratiques qui peuvent faire une différence</vt:lpstr>
      <vt:lpstr>Être reconnus experts et partenaires  dans l’environnement </vt:lpstr>
      <vt:lpstr>Être reconnus experts et partenaires  dans l’environnement (suite)</vt:lpstr>
      <vt:lpstr> Être reconnus experts et partenaires  dans l’environnement (suite)</vt:lpstr>
      <vt:lpstr>Être reconnus experts et partenaires  dans les soins</vt:lpstr>
      <vt:lpstr>Être reconnus experts et partenaires  dans les soins (suite)</vt:lpstr>
      <vt:lpstr>Être reconnus experts et partenaires  dans les soins (suite)</vt:lpstr>
      <vt:lpstr>Être reconnus experts et partenaires dans la gestion de l’organisme</vt:lpstr>
      <vt:lpstr>Être reconnus experts et partenaires  dans la gestion de l’organisme (suite)</vt:lpstr>
      <vt:lpstr>Être reconnus experts et partenaires  dans la défense de leurs intérêts</vt:lpstr>
      <vt:lpstr>Des pratiques qui soutiennent les parents et les enfants à composer avec la séparation</vt:lpstr>
      <vt:lpstr>Des pratiques qui aident à prendre des décisions4</vt:lpstr>
      <vt:lpstr>Des pratiques qui favorisent les transitions médicales et psychosociales</vt:lpstr>
      <vt:lpstr>Des pratiques qui favorisent les échanges entre les familles</vt:lpstr>
      <vt:lpstr>Des pratiques qui offrent un soutien autour de la fin de vie</vt:lpstr>
      <vt:lpstr>Nous remercions,  pour leur soutien financier</vt:lpstr>
      <vt:lpstr>Références</vt:lpstr>
      <vt:lpstr>Rapports de recherche</vt:lpstr>
    </vt:vector>
  </TitlesOfParts>
  <Company>Le Phare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vie quotidienne des familles ayant un enfant atteint d’une maladie à issue fatale : regards sur des pratiques qui peuvent faire une différence</dc:title>
  <dc:creator>mcardinal</dc:creator>
  <cp:lastModifiedBy>Linda</cp:lastModifiedBy>
  <cp:revision>99</cp:revision>
  <dcterms:created xsi:type="dcterms:W3CDTF">2012-03-09T15:32:15Z</dcterms:created>
  <dcterms:modified xsi:type="dcterms:W3CDTF">2012-05-09T20:27:03Z</dcterms:modified>
</cp:coreProperties>
</file>