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4668" r:id="rId2"/>
    <p:sldMasterId id="2147484891" r:id="rId3"/>
  </p:sldMasterIdLst>
  <p:notesMasterIdLst>
    <p:notesMasterId r:id="rId26"/>
  </p:notesMasterIdLst>
  <p:handoutMasterIdLst>
    <p:handoutMasterId r:id="rId27"/>
  </p:handoutMasterIdLst>
  <p:sldIdLst>
    <p:sldId id="347" r:id="rId4"/>
    <p:sldId id="293" r:id="rId5"/>
    <p:sldId id="340" r:id="rId6"/>
    <p:sldId id="341" r:id="rId7"/>
    <p:sldId id="342" r:id="rId8"/>
    <p:sldId id="336" r:id="rId9"/>
    <p:sldId id="346" r:id="rId10"/>
    <p:sldId id="343" r:id="rId11"/>
    <p:sldId id="345" r:id="rId12"/>
    <p:sldId id="322" r:id="rId13"/>
    <p:sldId id="325" r:id="rId14"/>
    <p:sldId id="328" r:id="rId15"/>
    <p:sldId id="331" r:id="rId16"/>
    <p:sldId id="333" r:id="rId17"/>
    <p:sldId id="318" r:id="rId18"/>
    <p:sldId id="319" r:id="rId19"/>
    <p:sldId id="320" r:id="rId20"/>
    <p:sldId id="321" r:id="rId21"/>
    <p:sldId id="316" r:id="rId22"/>
    <p:sldId id="323" r:id="rId23"/>
    <p:sldId id="308" r:id="rId24"/>
    <p:sldId id="335" r:id="rId25"/>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66"/>
    <a:srgbClr val="00FF80"/>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0" charset="0"/>
                <a:ea typeface="ＭＳ Ｐゴシック" pitchFamily="-110" charset="-128"/>
                <a:cs typeface="ＭＳ Ｐゴシック" pitchFamily="-110" charset="-128"/>
              </a:defRPr>
            </a:lvl1pPr>
          </a:lstStyle>
          <a:p>
            <a:pPr>
              <a:defRPr/>
            </a:pPr>
            <a:endParaRPr lang="fr-FR"/>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0" charset="0"/>
                <a:ea typeface="ＭＳ Ｐゴシック" pitchFamily="-110" charset="-128"/>
                <a:cs typeface="ＭＳ Ｐゴシック" pitchFamily="-110" charset="-128"/>
              </a:defRPr>
            </a:lvl1pPr>
          </a:lstStyle>
          <a:p>
            <a:pPr>
              <a:defRPr/>
            </a:pPr>
            <a:endParaRPr lang="fr-FR"/>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0" charset="0"/>
                <a:ea typeface="ＭＳ Ｐゴシック" pitchFamily="-110" charset="-128"/>
                <a:cs typeface="ＭＳ Ｐゴシック" pitchFamily="-110" charset="-128"/>
              </a:defRPr>
            </a:lvl1pPr>
          </a:lstStyle>
          <a:p>
            <a:pPr>
              <a:defRPr/>
            </a:pPr>
            <a:endParaRPr lang="fr-FR"/>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38D2916-DD60-A942-AC4A-38AF6B046A06}"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0" charset="0"/>
                <a:ea typeface="ＭＳ Ｐゴシック" pitchFamily="-110" charset="-128"/>
                <a:cs typeface="ＭＳ Ｐゴシック" pitchFamily="-110" charset="-128"/>
              </a:defRPr>
            </a:lvl1pPr>
          </a:lstStyle>
          <a:p>
            <a:pPr>
              <a:defRPr/>
            </a:pPr>
            <a:endParaRPr lang="fr-FR"/>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0" charset="0"/>
                <a:ea typeface="ＭＳ Ｐゴシック" pitchFamily="-110" charset="-128"/>
                <a:cs typeface="ＭＳ Ｐゴシック" pitchFamily="-110" charset="-128"/>
              </a:defRPr>
            </a:lvl1pPr>
          </a:lstStyle>
          <a:p>
            <a:pPr>
              <a:defRPr/>
            </a:pPr>
            <a:endParaRPr lang="fr-FR"/>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0" charset="0"/>
                <a:ea typeface="ＭＳ Ｐゴシック" pitchFamily="-110" charset="-128"/>
                <a:cs typeface="ＭＳ Ｐゴシック" pitchFamily="-110" charset="-128"/>
              </a:defRPr>
            </a:lvl1pPr>
          </a:lstStyle>
          <a:p>
            <a:pPr>
              <a:defRPr/>
            </a:pPr>
            <a:endParaRPr lang="fr-FR"/>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7A79D05-5B62-B641-8158-8C2A683C3E1F}"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5CFB506-69E8-4E49-88D4-985FC67E38A4}" type="slidenum">
              <a:rPr lang="fr-FR"/>
              <a:pPr/>
              <a:t>1</a:t>
            </a:fld>
            <a:endParaRPr lang="fr-F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fr-CA">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p:cNvSpPr>
          <p:nvPr>
            <p:ph type="sldImg"/>
          </p:nvPr>
        </p:nvSpPr>
        <p:spPr>
          <a:ln/>
        </p:spPr>
      </p:sp>
      <p:sp>
        <p:nvSpPr>
          <p:cNvPr id="21507" name="Espace réservé des commentaires 2"/>
          <p:cNvSpPr>
            <a:spLocks noGrp="1"/>
          </p:cNvSpPr>
          <p:nvPr>
            <p:ph type="body" idx="1"/>
          </p:nvPr>
        </p:nvSpPr>
        <p:spPr>
          <a:noFill/>
          <a:ln/>
        </p:spPr>
        <p:txBody>
          <a:bodyPr/>
          <a:lstStyle/>
          <a:p>
            <a:r>
              <a:rPr lang="fr-CA">
                <a:latin typeface="Arial" pitchFamily="1" charset="0"/>
                <a:ea typeface="ＭＳ Ｐゴシック" pitchFamily="1" charset="-128"/>
                <a:cs typeface="ＭＳ Ｐゴシック" pitchFamily="1" charset="-128"/>
              </a:rPr>
              <a:t>#2</a:t>
            </a:r>
          </a:p>
        </p:txBody>
      </p:sp>
      <p:sp>
        <p:nvSpPr>
          <p:cNvPr id="21508" name="Espace réservé du numéro de diapositive 3"/>
          <p:cNvSpPr>
            <a:spLocks noGrp="1"/>
          </p:cNvSpPr>
          <p:nvPr>
            <p:ph type="sldNum" sz="quarter" idx="5"/>
          </p:nvPr>
        </p:nvSpPr>
        <p:spPr>
          <a:noFill/>
        </p:spPr>
        <p:txBody>
          <a:bodyPr/>
          <a:lstStyle/>
          <a:p>
            <a:fld id="{02453316-D712-DA48-AE22-BED2C3A4F2E9}" type="slidenum">
              <a:rPr lang="fr-F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a:xfrm>
            <a:off x="1143000" y="685800"/>
            <a:ext cx="4572000" cy="3429000"/>
          </a:xfrm>
          <a:ln/>
        </p:spPr>
      </p:sp>
      <p:sp>
        <p:nvSpPr>
          <p:cNvPr id="148483" name="Espace réservé des commentaires 2"/>
          <p:cNvSpPr>
            <a:spLocks noGrp="1"/>
          </p:cNvSpPr>
          <p:nvPr>
            <p:ph type="body" idx="1"/>
          </p:nvPr>
        </p:nvSpPr>
        <p:spPr>
          <a:noFill/>
          <a:ln/>
        </p:spPr>
        <p:txBody>
          <a:bodyPr/>
          <a:lstStyle/>
          <a:p>
            <a:r>
              <a:rPr lang="fr-CA">
                <a:latin typeface="Arial" pitchFamily="1" charset="0"/>
                <a:ea typeface="ＭＳ Ｐゴシック" pitchFamily="1" charset="-128"/>
                <a:cs typeface="ＭＳ Ｐゴシック" pitchFamily="1" charset="-128"/>
              </a:rPr>
              <a:t>Appauvrissement ?</a:t>
            </a:r>
          </a:p>
          <a:p>
            <a:r>
              <a:rPr lang="fr-CA">
                <a:latin typeface="Arial" pitchFamily="1" charset="0"/>
                <a:ea typeface="ＭＳ Ｐゴシック" pitchFamily="1" charset="-128"/>
                <a:cs typeface="ＭＳ Ｐゴシック" pitchFamily="1" charset="-128"/>
              </a:rPr>
              <a:t>Silos ?</a:t>
            </a:r>
          </a:p>
        </p:txBody>
      </p:sp>
      <p:sp>
        <p:nvSpPr>
          <p:cNvPr id="148484" name="Espace réservé du numéro de diapositive 3"/>
          <p:cNvSpPr>
            <a:spLocks noGrp="1"/>
          </p:cNvSpPr>
          <p:nvPr>
            <p:ph type="sldNum" sz="quarter" idx="5"/>
          </p:nvPr>
        </p:nvSpPr>
        <p:spPr>
          <a:noFill/>
        </p:spPr>
        <p:txBody>
          <a:bodyPr/>
          <a:lstStyle/>
          <a:p>
            <a:fld id="{ECFB3F77-F4E7-8243-BACD-EF316BE8A57B}" type="slidenum">
              <a:rPr lang="fr-FR">
                <a:solidFill>
                  <a:srgbClr val="000000"/>
                </a:solidFill>
              </a:rPr>
              <a:pPr/>
              <a:t>3</a:t>
            </a:fld>
            <a:endParaRPr lang="fr-F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Espace réservé de l'image des diapositives 1"/>
          <p:cNvSpPr>
            <a:spLocks noGrp="1" noRot="1" noChangeAspect="1"/>
          </p:cNvSpPr>
          <p:nvPr>
            <p:ph type="sldImg"/>
          </p:nvPr>
        </p:nvSpPr>
        <p:spPr>
          <a:xfrm>
            <a:off x="1143000" y="685800"/>
            <a:ext cx="4572000" cy="3429000"/>
          </a:xfrm>
          <a:ln/>
        </p:spPr>
      </p:sp>
      <p:sp>
        <p:nvSpPr>
          <p:cNvPr id="156675" name="Espace réservé des commentaires 2"/>
          <p:cNvSpPr>
            <a:spLocks noGrp="1"/>
          </p:cNvSpPr>
          <p:nvPr>
            <p:ph type="body" idx="1"/>
          </p:nvPr>
        </p:nvSpPr>
        <p:spPr>
          <a:noFill/>
          <a:ln/>
        </p:spPr>
        <p:txBody>
          <a:bodyPr/>
          <a:lstStyle/>
          <a:p>
            <a:r>
              <a:rPr lang="fr-CA" smtClean="0">
                <a:latin typeface="Arial" pitchFamily="1" charset="0"/>
                <a:ea typeface="ＭＳ Ｐゴシック" pitchFamily="1" charset="-128"/>
                <a:cs typeface="ＭＳ Ｐゴシック" pitchFamily="1" charset="-128"/>
              </a:rPr>
              <a:t>#2</a:t>
            </a:r>
          </a:p>
        </p:txBody>
      </p:sp>
      <p:sp>
        <p:nvSpPr>
          <p:cNvPr id="156676" name="Espace réservé du numéro de diapositive 3"/>
          <p:cNvSpPr>
            <a:spLocks noGrp="1"/>
          </p:cNvSpPr>
          <p:nvPr>
            <p:ph type="sldNum" sz="quarter" idx="5"/>
          </p:nvPr>
        </p:nvSpPr>
        <p:spPr>
          <a:noFill/>
        </p:spPr>
        <p:txBody>
          <a:bodyPr/>
          <a:lstStyle/>
          <a:p>
            <a:fld id="{BF0A7F0F-9A6A-834B-AE11-B04C5084DCC0}" type="slidenum">
              <a:rPr lang="fr-FR">
                <a:solidFill>
                  <a:srgbClr val="000000"/>
                </a:solidFill>
              </a:rPr>
              <a:pPr/>
              <a:t>4</a:t>
            </a:fld>
            <a:endParaRPr lang="fr-F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p:cNvSpPr>
          <p:nvPr>
            <p:ph type="sldImg"/>
          </p:nvPr>
        </p:nvSpPr>
        <p:spPr>
          <a:ln/>
        </p:spPr>
      </p:sp>
      <p:sp>
        <p:nvSpPr>
          <p:cNvPr id="47107" name="Espace réservé des commentaires 2"/>
          <p:cNvSpPr>
            <a:spLocks noGrp="1"/>
          </p:cNvSpPr>
          <p:nvPr>
            <p:ph type="body" idx="1"/>
          </p:nvPr>
        </p:nvSpPr>
        <p:spPr>
          <a:noFill/>
          <a:ln/>
        </p:spPr>
        <p:txBody>
          <a:bodyPr/>
          <a:lstStyle/>
          <a:p>
            <a:r>
              <a:rPr lang="fr-CA">
                <a:latin typeface="Arial" pitchFamily="1" charset="0"/>
                <a:ea typeface="ＭＳ Ｐゴシック" pitchFamily="1" charset="-128"/>
                <a:cs typeface="ＭＳ Ｐゴシック" pitchFamily="1" charset="-128"/>
              </a:rPr>
              <a:t>Appauvrissement ?</a:t>
            </a:r>
          </a:p>
          <a:p>
            <a:r>
              <a:rPr lang="fr-CA">
                <a:latin typeface="Arial" pitchFamily="1" charset="0"/>
                <a:ea typeface="ＭＳ Ｐゴシック" pitchFamily="1" charset="-128"/>
                <a:cs typeface="ＭＳ Ｐゴシック" pitchFamily="1" charset="-128"/>
              </a:rPr>
              <a:t>Silos ?</a:t>
            </a:r>
          </a:p>
        </p:txBody>
      </p:sp>
      <p:sp>
        <p:nvSpPr>
          <p:cNvPr id="47108" name="Espace réservé du numéro de diapositive 3"/>
          <p:cNvSpPr>
            <a:spLocks noGrp="1"/>
          </p:cNvSpPr>
          <p:nvPr>
            <p:ph type="sldNum" sz="quarter" idx="5"/>
          </p:nvPr>
        </p:nvSpPr>
        <p:spPr>
          <a:noFill/>
        </p:spPr>
        <p:txBody>
          <a:bodyPr/>
          <a:lstStyle/>
          <a:p>
            <a:fld id="{1E6C6A42-ECA1-334B-B193-851F3B28032F}" type="slidenum">
              <a:rPr lang="fr-FR"/>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image des diapositives 1"/>
          <p:cNvSpPr>
            <a:spLocks noGrp="1" noRot="1" noChangeAspect="1" noTextEdit="1"/>
          </p:cNvSpPr>
          <p:nvPr>
            <p:ph type="sldImg"/>
          </p:nvPr>
        </p:nvSpPr>
        <p:spPr>
          <a:xfrm>
            <a:off x="1143000" y="685800"/>
            <a:ext cx="4572000" cy="3429000"/>
          </a:xfrm>
          <a:ln/>
        </p:spPr>
      </p:sp>
      <p:sp>
        <p:nvSpPr>
          <p:cNvPr id="150531" name="Espace réservé des commentaires 2"/>
          <p:cNvSpPr>
            <a:spLocks noGrp="1"/>
          </p:cNvSpPr>
          <p:nvPr>
            <p:ph type="body" idx="1"/>
          </p:nvPr>
        </p:nvSpPr>
        <p:spPr>
          <a:noFill/>
          <a:ln/>
        </p:spPr>
        <p:txBody>
          <a:bodyPr/>
          <a:lstStyle/>
          <a:p>
            <a:r>
              <a:rPr lang="fr-CA">
                <a:latin typeface="Arial" pitchFamily="1" charset="0"/>
                <a:ea typeface="ＭＳ Ｐゴシック" pitchFamily="1" charset="-128"/>
                <a:cs typeface="ＭＳ Ｐゴシック" pitchFamily="1" charset="-128"/>
              </a:rPr>
              <a:t>Appauvrissement ?</a:t>
            </a:r>
          </a:p>
          <a:p>
            <a:r>
              <a:rPr lang="fr-CA">
                <a:latin typeface="Arial" pitchFamily="1" charset="0"/>
                <a:ea typeface="ＭＳ Ｐゴシック" pitchFamily="1" charset="-128"/>
                <a:cs typeface="ＭＳ Ｐゴシック" pitchFamily="1" charset="-128"/>
              </a:rPr>
              <a:t>Silos ?</a:t>
            </a:r>
          </a:p>
        </p:txBody>
      </p:sp>
      <p:sp>
        <p:nvSpPr>
          <p:cNvPr id="150532" name="Espace réservé du numéro de diapositive 3"/>
          <p:cNvSpPr>
            <a:spLocks noGrp="1"/>
          </p:cNvSpPr>
          <p:nvPr>
            <p:ph type="sldNum" sz="quarter" idx="5"/>
          </p:nvPr>
        </p:nvSpPr>
        <p:spPr>
          <a:noFill/>
        </p:spPr>
        <p:txBody>
          <a:bodyPr/>
          <a:lstStyle/>
          <a:p>
            <a:fld id="{2639FE01-5EDC-FD4F-B203-224CB79607CF}" type="slidenum">
              <a:rPr lang="fr-FR">
                <a:solidFill>
                  <a:srgbClr val="000000"/>
                </a:solidFill>
              </a:rPr>
              <a:pPr/>
              <a:t>8</a:t>
            </a:fld>
            <a:endParaRPr lang="fr-F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e l'image des diapositives 1"/>
          <p:cNvSpPr>
            <a:spLocks noGrp="1" noRot="1" noChangeAspect="1" noTextEdit="1"/>
          </p:cNvSpPr>
          <p:nvPr>
            <p:ph type="sldImg"/>
          </p:nvPr>
        </p:nvSpPr>
        <p:spPr>
          <a:xfrm>
            <a:off x="1143000" y="685800"/>
            <a:ext cx="4572000" cy="3429000"/>
          </a:xfrm>
          <a:ln/>
        </p:spPr>
      </p:sp>
      <p:sp>
        <p:nvSpPr>
          <p:cNvPr id="152579" name="Espace réservé des commentaires 2"/>
          <p:cNvSpPr>
            <a:spLocks noGrp="1"/>
          </p:cNvSpPr>
          <p:nvPr>
            <p:ph type="body" idx="1"/>
          </p:nvPr>
        </p:nvSpPr>
        <p:spPr>
          <a:noFill/>
          <a:ln/>
        </p:spPr>
        <p:txBody>
          <a:bodyPr/>
          <a:lstStyle/>
          <a:p>
            <a:r>
              <a:rPr lang="fr-CA">
                <a:latin typeface="Arial" pitchFamily="1" charset="0"/>
                <a:ea typeface="ＭＳ Ｐゴシック" pitchFamily="1" charset="-128"/>
                <a:cs typeface="ＭＳ Ｐゴシック" pitchFamily="1" charset="-128"/>
              </a:rPr>
              <a:t>Appauvrissement ?</a:t>
            </a:r>
          </a:p>
          <a:p>
            <a:r>
              <a:rPr lang="fr-CA">
                <a:latin typeface="Arial" pitchFamily="1" charset="0"/>
                <a:ea typeface="ＭＳ Ｐゴシック" pitchFamily="1" charset="-128"/>
                <a:cs typeface="ＭＳ Ｐゴシック" pitchFamily="1" charset="-128"/>
              </a:rPr>
              <a:t>Silos ?</a:t>
            </a:r>
          </a:p>
        </p:txBody>
      </p:sp>
      <p:sp>
        <p:nvSpPr>
          <p:cNvPr id="152580" name="Espace réservé du numéro de diapositive 3"/>
          <p:cNvSpPr>
            <a:spLocks noGrp="1"/>
          </p:cNvSpPr>
          <p:nvPr>
            <p:ph type="sldNum" sz="quarter" idx="5"/>
          </p:nvPr>
        </p:nvSpPr>
        <p:spPr>
          <a:noFill/>
        </p:spPr>
        <p:txBody>
          <a:bodyPr/>
          <a:lstStyle/>
          <a:p>
            <a:fld id="{DE673CE6-0120-704A-AA3A-4227ACF42E5F}" type="slidenum">
              <a:rPr lang="fr-FR">
                <a:solidFill>
                  <a:srgbClr val="000000"/>
                </a:solidFill>
              </a:rPr>
              <a:pPr/>
              <a:t>9</a:t>
            </a:fld>
            <a:endParaRPr lang="fr-F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p:spPr>
        <p:txBody>
          <a:bodyPr/>
          <a:lstStyle/>
          <a:p>
            <a:r>
              <a:rPr lang="fr-CA">
                <a:latin typeface="Arial" pitchFamily="1" charset="0"/>
                <a:ea typeface="ＭＳ Ｐゴシック" pitchFamily="1" charset="-128"/>
                <a:cs typeface="ＭＳ Ｐゴシック" pitchFamily="1" charset="-128"/>
              </a:rPr>
              <a:t>Appauvrissement ?</a:t>
            </a:r>
          </a:p>
          <a:p>
            <a:r>
              <a:rPr lang="fr-CA">
                <a:latin typeface="Arial" pitchFamily="1" charset="0"/>
                <a:ea typeface="ＭＳ Ｐゴシック" pitchFamily="1" charset="-128"/>
                <a:cs typeface="ＭＳ Ｐゴシック" pitchFamily="1" charset="-128"/>
              </a:rPr>
              <a:t>Silos ?</a:t>
            </a:r>
          </a:p>
        </p:txBody>
      </p:sp>
      <p:sp>
        <p:nvSpPr>
          <p:cNvPr id="29700" name="Espace réservé du numéro de diapositive 3"/>
          <p:cNvSpPr>
            <a:spLocks noGrp="1"/>
          </p:cNvSpPr>
          <p:nvPr>
            <p:ph type="sldNum" sz="quarter" idx="5"/>
          </p:nvPr>
        </p:nvSpPr>
        <p:spPr>
          <a:noFill/>
        </p:spPr>
        <p:txBody>
          <a:bodyPr/>
          <a:lstStyle/>
          <a:p>
            <a:fld id="{88834523-00CC-3942-8AD3-46C8DCD40E69}" type="slidenum">
              <a:rPr lang="fr-FR"/>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p:cNvSpPr>
          <p:nvPr>
            <p:ph type="sldImg"/>
          </p:nvPr>
        </p:nvSpPr>
        <p:spPr>
          <a:ln/>
        </p:spPr>
      </p:sp>
      <p:sp>
        <p:nvSpPr>
          <p:cNvPr id="37891" name="Espace réservé des commentaires 2"/>
          <p:cNvSpPr>
            <a:spLocks noGrp="1"/>
          </p:cNvSpPr>
          <p:nvPr>
            <p:ph type="body" idx="1"/>
          </p:nvPr>
        </p:nvSpPr>
        <p:spPr>
          <a:noFill/>
          <a:ln/>
        </p:spPr>
        <p:txBody>
          <a:bodyPr/>
          <a:lstStyle/>
          <a:p>
            <a:r>
              <a:rPr lang="fr-CA">
                <a:latin typeface="Arial" pitchFamily="1" charset="0"/>
                <a:ea typeface="ＭＳ Ｐゴシック" pitchFamily="1" charset="-128"/>
                <a:cs typeface="ＭＳ Ｐゴシック" pitchFamily="1" charset="-128"/>
              </a:rPr>
              <a:t>Il y en a beaucoup</a:t>
            </a:r>
          </a:p>
          <a:p>
            <a:r>
              <a:rPr lang="fr-CA">
                <a:latin typeface="Arial" pitchFamily="1" charset="0"/>
                <a:ea typeface="ＭＳ Ｐゴシック" pitchFamily="1" charset="-128"/>
                <a:cs typeface="ＭＳ Ｐゴシック" pitchFamily="1" charset="-128"/>
              </a:rPr>
              <a:t>Elles sont peu soutenues par les milieux cliniques et les directions générales</a:t>
            </a:r>
          </a:p>
          <a:p>
            <a:r>
              <a:rPr lang="fr-CA">
                <a:latin typeface="Arial" pitchFamily="1" charset="0"/>
                <a:ea typeface="ＭＳ Ｐゴシック" pitchFamily="1" charset="-128"/>
                <a:cs typeface="ＭＳ Ｐゴシック" pitchFamily="1" charset="-128"/>
              </a:rPr>
              <a:t>Elles sont mises sur pied par des professionnels de la santé NON MÉDECINS ! </a:t>
            </a:r>
          </a:p>
          <a:p>
            <a:r>
              <a:rPr lang="fr-CA">
                <a:latin typeface="Arial" pitchFamily="1" charset="0"/>
                <a:ea typeface="ＭＳ Ｐゴシック" pitchFamily="1" charset="-128"/>
                <a:cs typeface="ＭＳ Ｐゴシック" pitchFamily="1" charset="-128"/>
              </a:rPr>
              <a:t>Elles sont facilement reproduisibles </a:t>
            </a:r>
          </a:p>
        </p:txBody>
      </p:sp>
      <p:sp>
        <p:nvSpPr>
          <p:cNvPr id="37892" name="Espace réservé du numéro de diapositive 3"/>
          <p:cNvSpPr>
            <a:spLocks noGrp="1"/>
          </p:cNvSpPr>
          <p:nvPr>
            <p:ph type="sldNum" sz="quarter" idx="5"/>
          </p:nvPr>
        </p:nvSpPr>
        <p:spPr>
          <a:noFill/>
        </p:spPr>
        <p:txBody>
          <a:bodyPr/>
          <a:lstStyle/>
          <a:p>
            <a:fld id="{374DFC47-60BB-2442-BBA3-137669ACBFC6}" type="slidenum">
              <a:rPr lang="fr-FR"/>
              <a:pPr/>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15" descr="ligne titre"/>
          <p:cNvPicPr>
            <a:picLocks noChangeAspect="1" noChangeArrowheads="1"/>
          </p:cNvPicPr>
          <p:nvPr userDrawn="1"/>
        </p:nvPicPr>
        <p:blipFill>
          <a:blip r:embed="rId2"/>
          <a:srcRect/>
          <a:stretch>
            <a:fillRect/>
          </a:stretch>
        </p:blipFill>
        <p:spPr bwMode="auto">
          <a:xfrm>
            <a:off x="0" y="777875"/>
            <a:ext cx="9144000" cy="441325"/>
          </a:xfrm>
          <a:prstGeom prst="rect">
            <a:avLst/>
          </a:prstGeom>
          <a:noFill/>
          <a:ln w="9525">
            <a:noFill/>
            <a:miter lim="800000"/>
            <a:headEnd/>
            <a:tailEnd/>
          </a:ln>
        </p:spPr>
      </p:pic>
      <p:pic>
        <p:nvPicPr>
          <p:cNvPr id="6" name="Picture 20" descr="ligne titre"/>
          <p:cNvPicPr>
            <a:picLocks noChangeAspect="1" noChangeArrowheads="1"/>
          </p:cNvPicPr>
          <p:nvPr userDrawn="1"/>
        </p:nvPicPr>
        <p:blipFill>
          <a:blip r:embed="rId3"/>
          <a:srcRect/>
          <a:stretch>
            <a:fillRect/>
          </a:stretch>
        </p:blipFill>
        <p:spPr bwMode="auto">
          <a:xfrm>
            <a:off x="0" y="5334000"/>
            <a:ext cx="9144000" cy="441325"/>
          </a:xfrm>
          <a:prstGeom prst="rect">
            <a:avLst/>
          </a:prstGeom>
          <a:noFill/>
          <a:ln w="9525">
            <a:noFill/>
            <a:miter lim="800000"/>
            <a:headEnd/>
            <a:tailEnd/>
          </a:ln>
        </p:spPr>
      </p:pic>
      <p:pic>
        <p:nvPicPr>
          <p:cNvPr id="7" name="Picture 12" descr="bg"/>
          <p:cNvPicPr>
            <a:picLocks noChangeAspect="1" noChangeArrowheads="1"/>
          </p:cNvPicPr>
          <p:nvPr userDrawn="1"/>
        </p:nvPicPr>
        <p:blipFill>
          <a:blip r:embed="rId4"/>
          <a:srcRect/>
          <a:stretch>
            <a:fillRect/>
          </a:stretch>
        </p:blipFill>
        <p:spPr bwMode="auto">
          <a:xfrm>
            <a:off x="0" y="15875"/>
            <a:ext cx="9144000" cy="1066800"/>
          </a:xfrm>
          <a:prstGeom prst="rect">
            <a:avLst/>
          </a:prstGeom>
          <a:noFill/>
          <a:ln w="9525">
            <a:noFill/>
            <a:miter lim="800000"/>
            <a:headEnd/>
            <a:tailEnd/>
          </a:ln>
        </p:spPr>
      </p:pic>
      <p:pic>
        <p:nvPicPr>
          <p:cNvPr id="8" name="Image 5" descr="Logo_PPS_RGB.png"/>
          <p:cNvPicPr>
            <a:picLocks noChangeAspect="1"/>
          </p:cNvPicPr>
          <p:nvPr userDrawn="1"/>
        </p:nvPicPr>
        <p:blipFill>
          <a:blip r:embed="rId5"/>
          <a:srcRect/>
          <a:stretch>
            <a:fillRect/>
          </a:stretch>
        </p:blipFill>
        <p:spPr bwMode="auto">
          <a:xfrm>
            <a:off x="6019800" y="152400"/>
            <a:ext cx="2881313" cy="838200"/>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057400"/>
            <a:ext cx="7772400" cy="1143000"/>
          </a:xfrm>
        </p:spPr>
        <p:txBody>
          <a:bodyPr/>
          <a:lstStyle>
            <a:lvl1pPr>
              <a:defRPr/>
            </a:lvl1pPr>
          </a:lstStyle>
          <a:p>
            <a:r>
              <a:rPr lang="fr-FR"/>
              <a:t>Cliquez et modifiez le titre</a:t>
            </a:r>
          </a:p>
        </p:txBody>
      </p:sp>
      <p:sp>
        <p:nvSpPr>
          <p:cNvPr id="12291" name="Rectangle 3"/>
          <p:cNvSpPr>
            <a:spLocks noGrp="1" noChangeArrowheads="1"/>
          </p:cNvSpPr>
          <p:nvPr>
            <p:ph type="subTitle" idx="1"/>
          </p:nvPr>
        </p:nvSpPr>
        <p:spPr>
          <a:xfrm>
            <a:off x="1371600" y="3657600"/>
            <a:ext cx="6400800" cy="1524000"/>
          </a:xfrm>
        </p:spPr>
        <p:txBody>
          <a:bodyPr/>
          <a:lstStyle>
            <a:lvl1pPr marL="0" indent="0" algn="ctr">
              <a:buFontTx/>
              <a:buNone/>
              <a:defRPr/>
            </a:lvl1pPr>
          </a:lstStyle>
          <a:p>
            <a:r>
              <a:rPr lang="fr-FR"/>
              <a:t>Cliquez pour modifier le style des sous-titres du masque</a:t>
            </a:r>
          </a:p>
        </p:txBody>
      </p:sp>
      <p:pic>
        <p:nvPicPr>
          <p:cNvPr id="9" name="Image 8" descr="FacMedLogo.jpg"/>
          <p:cNvPicPr>
            <a:picLocks noChangeAspect="1"/>
          </p:cNvPicPr>
          <p:nvPr userDrawn="1"/>
        </p:nvPicPr>
        <p:blipFill>
          <a:blip r:embed="rId6"/>
          <a:stretch>
            <a:fillRect/>
          </a:stretch>
        </p:blipFill>
        <p:spPr>
          <a:xfrm>
            <a:off x="7204291" y="5867400"/>
            <a:ext cx="1939709" cy="838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Titre 1"/>
          <p:cNvSpPr>
            <a:spLocks noGrp="1"/>
          </p:cNvSpPr>
          <p:nvPr>
            <p:ph type="title"/>
          </p:nvPr>
        </p:nvSpPr>
        <p:spPr>
          <a:xfrm>
            <a:off x="1981200" y="0"/>
            <a:ext cx="7162800" cy="762000"/>
          </a:xfrm>
        </p:spPr>
        <p:txBody>
          <a:bodyPr/>
          <a:lstStyle>
            <a:lvl1pPr algn="l">
              <a:defRPr/>
            </a:lvl1pPr>
          </a:lstStyle>
          <a:p>
            <a:r>
              <a:rPr lang="fr-CA" smtClean="0"/>
              <a:t>Cliquez et modifiez le titre</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a:off x="685800" y="990600"/>
            <a:ext cx="5676900" cy="5334000"/>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Titre 1"/>
          <p:cNvSpPr>
            <a:spLocks noGrp="1"/>
          </p:cNvSpPr>
          <p:nvPr>
            <p:ph type="title"/>
          </p:nvPr>
        </p:nvSpPr>
        <p:spPr>
          <a:xfrm>
            <a:off x="1981200" y="0"/>
            <a:ext cx="7162800" cy="762000"/>
          </a:xfrm>
        </p:spPr>
        <p:txBody>
          <a:bodyPr/>
          <a:lstStyle>
            <a:lvl1pPr algn="l">
              <a:defRPr/>
            </a:lvl1pPr>
          </a:lstStyle>
          <a:p>
            <a:r>
              <a:rPr lang="fr-CA" smtClean="0"/>
              <a:t>Cliquez et modifiez le titre</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B04CD49-EC71-A242-8C25-D4B5746D3A79}" type="datetime1">
              <a:rPr lang="fr-FR"/>
              <a:pPr>
                <a:defRPr/>
              </a:pPr>
              <a:t>15/05/2012</a:t>
            </a:fld>
            <a:endParaRPr lang="fr-CA"/>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fr-CA"/>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A422A5E-F55D-704D-8A0C-31EE2F5A8ECB}" type="slidenum">
              <a:rPr lang="fr-CA"/>
              <a:pPr>
                <a:defRPr/>
              </a:pPr>
              <a:t>‹#›</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lvl1pPr eaLnBrk="0" hangingPunct="0">
              <a:defRPr>
                <a:latin typeface="Arial" pitchFamily="1" charset="0"/>
              </a:defRPr>
            </a:lvl1pPr>
          </a:lstStyle>
          <a:p>
            <a:pPr>
              <a:defRPr/>
            </a:pPr>
            <a:fld id="{989FBB0A-C3EA-EE4D-A338-7183B6DBC77E}" type="datetime1">
              <a:rPr lang="fr-FR"/>
              <a:pPr>
                <a:defRPr/>
              </a:pPr>
              <a:t>15/05/2012</a:t>
            </a:fld>
            <a:endParaRPr lang="fr-FR"/>
          </a:p>
        </p:txBody>
      </p:sp>
      <p:sp>
        <p:nvSpPr>
          <p:cNvPr id="5" name="Espace réservé du pied de page 4"/>
          <p:cNvSpPr>
            <a:spLocks noGrp="1"/>
          </p:cNvSpPr>
          <p:nvPr>
            <p:ph type="ftr" sz="quarter" idx="11"/>
          </p:nvPr>
        </p:nvSpPr>
        <p:spPr/>
        <p:txBody>
          <a:bodyPr rtlCol="0"/>
          <a:lstStyle>
            <a:lvl1pPr eaLnBrk="0" hangingPunct="0">
              <a:defRPr>
                <a:solidFill>
                  <a:prstClr val="black">
                    <a:tint val="75000"/>
                  </a:prstClr>
                </a:solidFill>
                <a:latin typeface="Arial" pitchFamily="-112" charset="0"/>
                <a:ea typeface="ＭＳ Ｐゴシック" pitchFamily="-112" charset="-128"/>
                <a:cs typeface="ＭＳ Ｐゴシック" pitchFamily="-112" charset="-128"/>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eaLnBrk="0" hangingPunct="0">
              <a:defRPr>
                <a:latin typeface="Arial" pitchFamily="1" charset="0"/>
              </a:defRPr>
            </a:lvl1pPr>
          </a:lstStyle>
          <a:p>
            <a:pPr>
              <a:defRPr/>
            </a:pPr>
            <a:fld id="{69FD9750-43CC-1D40-B660-86769A78E6D4}"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rtlCol="0"/>
          <a:lstStyle>
            <a:lvl1pPr eaLnBrk="0" hangingPunct="0">
              <a:defRPr b="1">
                <a:solidFill>
                  <a:prstClr val="black">
                    <a:tint val="75000"/>
                  </a:prstClr>
                </a:solidFill>
                <a:latin typeface="Arial" pitchFamily="1" charset="0"/>
                <a:ea typeface="ＭＳ Ｐゴシック" pitchFamily="1" charset="-128"/>
                <a:cs typeface="ＭＳ Ｐゴシック" pitchFamily="1" charset="-128"/>
              </a:defRPr>
            </a:lvl1pPr>
          </a:lstStyle>
          <a:p>
            <a:pPr>
              <a:defRPr/>
            </a:pPr>
            <a:fld id="{66920A91-5029-264E-BBD6-CC7FB94613DC}" type="datetimeFigureOut">
              <a:rPr lang="fr-FR"/>
              <a:pPr>
                <a:defRPr/>
              </a:pPr>
              <a:t>15/05/2012</a:t>
            </a:fld>
            <a:endParaRPr lang="fr-FR"/>
          </a:p>
        </p:txBody>
      </p:sp>
      <p:sp>
        <p:nvSpPr>
          <p:cNvPr id="5" name="Espace réservé du pied de page 4"/>
          <p:cNvSpPr>
            <a:spLocks noGrp="1"/>
          </p:cNvSpPr>
          <p:nvPr>
            <p:ph type="ftr" sz="quarter" idx="11"/>
          </p:nvPr>
        </p:nvSpPr>
        <p:spPr/>
        <p:txBody>
          <a:bodyPr rtlCol="0"/>
          <a:lstStyle>
            <a:lvl1pPr eaLnBrk="0" hangingPunct="0">
              <a:defRPr b="1">
                <a:solidFill>
                  <a:prstClr val="black">
                    <a:tint val="75000"/>
                  </a:prstClr>
                </a:solidFill>
                <a:latin typeface="Arial" pitchFamily="1" charset="0"/>
                <a:ea typeface="ＭＳ Ｐゴシック" pitchFamily="1" charset="-128"/>
                <a:cs typeface="ＭＳ Ｐゴシック" pitchFamily="1" charset="-128"/>
              </a:defRPr>
            </a:lvl1pPr>
          </a:lstStyle>
          <a:p>
            <a:pPr>
              <a:defRPr/>
            </a:pPr>
            <a:endParaRPr lang="fr-FR"/>
          </a:p>
        </p:txBody>
      </p:sp>
      <p:sp>
        <p:nvSpPr>
          <p:cNvPr id="6" name="Espace réservé du numéro de diapositive 5"/>
          <p:cNvSpPr>
            <a:spLocks noGrp="1"/>
          </p:cNvSpPr>
          <p:nvPr>
            <p:ph type="sldNum" sz="quarter" idx="12"/>
          </p:nvPr>
        </p:nvSpPr>
        <p:spPr/>
        <p:txBody>
          <a:bodyPr rtlCol="0"/>
          <a:lstStyle>
            <a:lvl1pPr eaLnBrk="0" hangingPunct="0">
              <a:defRPr b="1">
                <a:solidFill>
                  <a:prstClr val="black">
                    <a:tint val="75000"/>
                  </a:prstClr>
                </a:solidFill>
                <a:latin typeface="Arial" pitchFamily="1" charset="0"/>
                <a:ea typeface="ＭＳ Ｐゴシック" pitchFamily="1" charset="-128"/>
                <a:cs typeface="ＭＳ Ｐゴシック" pitchFamily="1" charset="-128"/>
              </a:defRPr>
            </a:lvl1pPr>
          </a:lstStyle>
          <a:p>
            <a:pPr>
              <a:defRPr/>
            </a:pPr>
            <a:fld id="{95F9417B-7EDE-FA4F-91E0-3F09C517AEB8}"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85800" y="1981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981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Titre 1"/>
          <p:cNvSpPr>
            <a:spLocks noGrp="1"/>
          </p:cNvSpPr>
          <p:nvPr>
            <p:ph type="title"/>
          </p:nvPr>
        </p:nvSpPr>
        <p:spPr>
          <a:xfrm>
            <a:off x="1981200" y="0"/>
            <a:ext cx="7162800" cy="762000"/>
          </a:xfrm>
        </p:spPr>
        <p:txBody>
          <a:bodyPr/>
          <a:lstStyle>
            <a:lvl1pPr algn="l">
              <a:defRPr/>
            </a:lvl1pPr>
          </a:lstStyle>
          <a:p>
            <a:r>
              <a:rPr lang="fr-CA" smtClean="0"/>
              <a:t>Cliquez et modifiez le titre</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371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Cliquez pour modifier les styles du texte du masque</a:t>
            </a:r>
          </a:p>
        </p:txBody>
      </p:sp>
      <p:sp>
        <p:nvSpPr>
          <p:cNvPr id="4" name="Espace réservé du contenu 3"/>
          <p:cNvSpPr>
            <a:spLocks noGrp="1"/>
          </p:cNvSpPr>
          <p:nvPr>
            <p:ph sz="half" idx="2"/>
          </p:nvPr>
        </p:nvSpPr>
        <p:spPr>
          <a:xfrm>
            <a:off x="457200" y="2087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371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0875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Titre 1"/>
          <p:cNvSpPr>
            <a:spLocks noGrp="1"/>
          </p:cNvSpPr>
          <p:nvPr>
            <p:ph type="title"/>
          </p:nvPr>
        </p:nvSpPr>
        <p:spPr>
          <a:xfrm>
            <a:off x="1981200" y="0"/>
            <a:ext cx="7162800" cy="762000"/>
          </a:xfrm>
        </p:spPr>
        <p:txBody>
          <a:bodyPr/>
          <a:lstStyle>
            <a:lvl1pPr algn="l">
              <a:defRPr/>
            </a:lvl1pPr>
          </a:lstStyle>
          <a:p>
            <a:r>
              <a:rPr lang="fr-CA" smtClean="0"/>
              <a:t>Cliquez et modifiez le titre</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re 1"/>
          <p:cNvSpPr>
            <a:spLocks noGrp="1"/>
          </p:cNvSpPr>
          <p:nvPr>
            <p:ph type="title"/>
          </p:nvPr>
        </p:nvSpPr>
        <p:spPr>
          <a:xfrm>
            <a:off x="1981200" y="0"/>
            <a:ext cx="7162800" cy="762000"/>
          </a:xfrm>
        </p:spPr>
        <p:txBody>
          <a:bodyPr/>
          <a:lstStyle>
            <a:lvl1pPr algn="l">
              <a:defRPr/>
            </a:lvl1pPr>
          </a:lstStyle>
          <a:p>
            <a:r>
              <a:rPr lang="fr-CA" smtClean="0"/>
              <a:t>Cliquez et modifiez le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7162800" cy="762000"/>
          </a:xfrm>
        </p:spPr>
        <p:txBody>
          <a:bodyPr/>
          <a:lstStyle>
            <a:lvl1pPr algn="l">
              <a:defRPr/>
            </a:lvl1pPr>
          </a:lstStyle>
          <a:p>
            <a:r>
              <a:rPr lang="fr-CA" smtClean="0"/>
              <a:t>Cliquez et modifiez le titre</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81200" y="0"/>
            <a:ext cx="7162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685800" y="19812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28" name="Picture 14" descr="udem"/>
          <p:cNvPicPr>
            <a:picLocks noChangeAspect="1" noChangeArrowheads="1"/>
          </p:cNvPicPr>
          <p:nvPr userDrawn="1"/>
        </p:nvPicPr>
        <p:blipFill>
          <a:blip r:embed="rId14"/>
          <a:srcRect/>
          <a:stretch>
            <a:fillRect/>
          </a:stretch>
        </p:blipFill>
        <p:spPr bwMode="auto">
          <a:xfrm>
            <a:off x="8318500" y="6477000"/>
            <a:ext cx="663575" cy="254000"/>
          </a:xfrm>
          <a:prstGeom prst="rect">
            <a:avLst/>
          </a:prstGeom>
          <a:noFill/>
          <a:ln w="9525">
            <a:noFill/>
            <a:miter lim="800000"/>
            <a:headEnd/>
            <a:tailEnd/>
          </a:ln>
        </p:spPr>
      </p:pic>
      <p:pic>
        <p:nvPicPr>
          <p:cNvPr id="1029" name="Picture 12" descr="bg"/>
          <p:cNvPicPr>
            <a:picLocks noChangeAspect="1" noChangeArrowheads="1"/>
          </p:cNvPicPr>
          <p:nvPr userDrawn="1"/>
        </p:nvPicPr>
        <p:blipFill>
          <a:blip r:embed="rId15"/>
          <a:srcRect/>
          <a:stretch>
            <a:fillRect/>
          </a:stretch>
        </p:blipFill>
        <p:spPr bwMode="auto">
          <a:xfrm>
            <a:off x="0" y="15875"/>
            <a:ext cx="9144000" cy="1066800"/>
          </a:xfrm>
          <a:prstGeom prst="rect">
            <a:avLst/>
          </a:prstGeom>
          <a:noFill/>
          <a:ln w="9525">
            <a:noFill/>
            <a:miter lim="800000"/>
            <a:headEnd/>
            <a:tailEnd/>
          </a:ln>
        </p:spPr>
      </p:pic>
      <p:pic>
        <p:nvPicPr>
          <p:cNvPr id="1030" name="Image 5" descr="Logo_PPS_RGB.png"/>
          <p:cNvPicPr>
            <a:picLocks noChangeAspect="1"/>
          </p:cNvPicPr>
          <p:nvPr userDrawn="1"/>
        </p:nvPicPr>
        <p:blipFill>
          <a:blip r:embed="rId16"/>
          <a:srcRect/>
          <a:stretch>
            <a:fillRect/>
          </a:stretch>
        </p:blipFill>
        <p:spPr bwMode="auto">
          <a:xfrm>
            <a:off x="304800" y="152400"/>
            <a:ext cx="15716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88"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 id="2147484889" r:id="rId12"/>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36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36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36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endParaRPr lang="fr-FR"/>
          </a:p>
        </p:txBody>
      </p:sp>
      <p:sp>
        <p:nvSpPr>
          <p:cNvPr id="1433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 charset="0"/>
              </a:defRPr>
            </a:lvl1pPr>
          </a:lstStyle>
          <a:p>
            <a:pPr>
              <a:defRPr/>
            </a:pPr>
            <a:fld id="{CB3B2169-86BE-0F40-8AB8-0A93A2BD59B8}" type="datetime1">
              <a:rPr lang="fr-FR"/>
              <a:pPr>
                <a:defRPr/>
              </a:pPr>
              <a:t>15/05/2012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cs typeface="ＭＳ Ｐゴシック" charset="-128"/>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 charset="0"/>
              </a:defRPr>
            </a:lvl1pPr>
          </a:lstStyle>
          <a:p>
            <a:pPr>
              <a:defRPr/>
            </a:pPr>
            <a:fld id="{9D7159A6-AED8-4A4B-9335-253C9387EEC2}"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489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29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endParaRPr lang="fr-FR"/>
          </a:p>
        </p:txBody>
      </p:sp>
      <p:sp>
        <p:nvSpPr>
          <p:cNvPr id="140291" name="Espace réservé du texte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Calibri" pitchFamily="1" charset="0"/>
              </a:defRPr>
            </a:lvl1pPr>
          </a:lstStyle>
          <a:p>
            <a:pPr defTabSz="457200" eaLnBrk="1" hangingPunct="1">
              <a:defRPr/>
            </a:pPr>
            <a:fld id="{C8E347B4-919F-154B-975C-DAB0EFD018A6}" type="datetime1">
              <a:rPr lang="fr-FR"/>
              <a:pPr defTabSz="457200" eaLnBrk="1" hangingPunct="1">
                <a:defRPr/>
              </a:pPr>
              <a:t>15/05/2012</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Calibri" pitchFamily="1" charset="0"/>
              </a:defRPr>
            </a:lvl1pPr>
          </a:lstStyle>
          <a:p>
            <a:pPr defTabSz="457200" eaLnBrk="1" hangingPunct="1">
              <a:defRPr/>
            </a:pPr>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itchFamily="1" charset="0"/>
              </a:defRPr>
            </a:lvl1pPr>
          </a:lstStyle>
          <a:p>
            <a:pPr defTabSz="457200" eaLnBrk="1" hangingPunct="1">
              <a:defRPr/>
            </a:pPr>
            <a:fld id="{273F0370-8BC8-FE4E-BB1F-4919850F624D}" type="slidenum">
              <a:rPr lang="fr-FR"/>
              <a:pPr defTabSz="457200" eaLnBrk="1" hangingPunct="1">
                <a:defRPr/>
              </a:pPr>
              <a:t>‹#›</a:t>
            </a:fld>
            <a:endParaRPr lang="fr-FR"/>
          </a:p>
        </p:txBody>
      </p:sp>
      <p:pic>
        <p:nvPicPr>
          <p:cNvPr id="140295" name="Picture 14" descr="udem"/>
          <p:cNvPicPr>
            <a:picLocks noChangeAspect="1" noChangeArrowheads="1"/>
          </p:cNvPicPr>
          <p:nvPr userDrawn="1"/>
        </p:nvPicPr>
        <p:blipFill>
          <a:blip r:embed="rId4"/>
          <a:srcRect/>
          <a:stretch>
            <a:fillRect/>
          </a:stretch>
        </p:blipFill>
        <p:spPr bwMode="auto">
          <a:xfrm>
            <a:off x="8318501" y="6477000"/>
            <a:ext cx="663222" cy="254000"/>
          </a:xfrm>
          <a:prstGeom prst="rect">
            <a:avLst/>
          </a:prstGeom>
          <a:noFill/>
          <a:ln w="9525">
            <a:noFill/>
            <a:miter lim="800000"/>
            <a:headEnd/>
            <a:tailEnd/>
          </a:ln>
        </p:spPr>
      </p:pic>
      <p:pic>
        <p:nvPicPr>
          <p:cNvPr id="140296" name="Picture 12" descr="bg"/>
          <p:cNvPicPr>
            <a:picLocks noChangeAspect="1" noChangeArrowheads="1"/>
          </p:cNvPicPr>
          <p:nvPr userDrawn="1"/>
        </p:nvPicPr>
        <p:blipFill>
          <a:blip r:embed="rId5"/>
          <a:srcRect/>
          <a:stretch>
            <a:fillRect/>
          </a:stretch>
        </p:blipFill>
        <p:spPr bwMode="auto">
          <a:xfrm>
            <a:off x="0" y="15875"/>
            <a:ext cx="9144000" cy="1066800"/>
          </a:xfrm>
          <a:prstGeom prst="rect">
            <a:avLst/>
          </a:prstGeom>
          <a:noFill/>
          <a:ln w="9525">
            <a:noFill/>
            <a:miter lim="800000"/>
            <a:headEnd/>
            <a:tailEnd/>
          </a:ln>
        </p:spPr>
      </p:pic>
      <p:pic>
        <p:nvPicPr>
          <p:cNvPr id="140297" name="Image 5" descr="Logo_PPS_RGB.png"/>
          <p:cNvPicPr>
            <a:picLocks noChangeAspect="1"/>
          </p:cNvPicPr>
          <p:nvPr userDrawn="1"/>
        </p:nvPicPr>
        <p:blipFill>
          <a:blip r:embed="rId6"/>
          <a:srcRect/>
          <a:stretch>
            <a:fillRect/>
          </a:stretch>
        </p:blipFill>
        <p:spPr bwMode="auto">
          <a:xfrm>
            <a:off x="304800" y="152400"/>
            <a:ext cx="1571978"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92" r:id="rId1"/>
    <p:sldLayoutId id="2147484893"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Image 4" descr="image001.jpg"/>
          <p:cNvPicPr>
            <a:picLocks noChangeAspect="1"/>
          </p:cNvPicPr>
          <p:nvPr/>
        </p:nvPicPr>
        <p:blipFill>
          <a:blip r:embed="rId4"/>
          <a:srcRect/>
          <a:stretch>
            <a:fillRect/>
          </a:stretch>
        </p:blipFill>
        <p:spPr bwMode="auto">
          <a:xfrm>
            <a:off x="2329745" y="5410200"/>
            <a:ext cx="3156655" cy="1143000"/>
          </a:xfrm>
          <a:prstGeom prst="rect">
            <a:avLst/>
          </a:prstGeom>
          <a:noFill/>
          <a:ln w="9525">
            <a:noFill/>
            <a:miter lim="800000"/>
            <a:headEnd/>
            <a:tailEnd/>
          </a:ln>
        </p:spPr>
      </p:pic>
      <p:sp>
        <p:nvSpPr>
          <p:cNvPr id="145411" name="Rectangle 5"/>
          <p:cNvSpPr>
            <a:spLocks noGrp="1" noChangeArrowheads="1"/>
          </p:cNvSpPr>
          <p:nvPr>
            <p:ph type="ctrTitle"/>
            <p:custDataLst>
              <p:tags r:id="rId1"/>
            </p:custDataLst>
          </p:nvPr>
        </p:nvSpPr>
        <p:spPr>
          <a:xfrm>
            <a:off x="457200" y="2286000"/>
            <a:ext cx="8686800" cy="1143000"/>
          </a:xfrm>
        </p:spPr>
        <p:txBody>
          <a:bodyPr/>
          <a:lstStyle/>
          <a:p>
            <a:pPr eaLnBrk="1" hangingPunct="1"/>
            <a:r>
              <a:rPr lang="fr-FR" dirty="0" smtClean="0"/>
              <a:t/>
            </a:r>
            <a:br>
              <a:rPr lang="fr-FR" dirty="0" smtClean="0"/>
            </a:br>
            <a:r>
              <a:rPr lang="fr-FR" i="1" dirty="0" smtClean="0"/>
              <a:t>JASM</a:t>
            </a:r>
            <a:br>
              <a:rPr lang="fr-FR" i="1" dirty="0" smtClean="0"/>
            </a:br>
            <a:r>
              <a:rPr lang="fr-FR" dirty="0" smtClean="0"/>
              <a:t/>
            </a:r>
            <a:br>
              <a:rPr lang="fr-FR" dirty="0" smtClean="0"/>
            </a:br>
            <a:r>
              <a:rPr lang="fr-FR" dirty="0" smtClean="0"/>
              <a:t>ÉVOLUTION DU PARTENARIAT DE SOINS AVEC LES PATIENTS : CONSTATS ET TENDANCES</a:t>
            </a:r>
            <a:br>
              <a:rPr lang="fr-FR" dirty="0" smtClean="0"/>
            </a:br>
            <a:r>
              <a:rPr lang="fr-FR" dirty="0" smtClean="0"/>
              <a:t/>
            </a:r>
            <a:br>
              <a:rPr lang="fr-FR" dirty="0" smtClean="0"/>
            </a:br>
            <a:r>
              <a:rPr lang="fr-FR" sz="2400" dirty="0" smtClean="0"/>
              <a:t>Vincent Dumez </a:t>
            </a:r>
            <a:r>
              <a:rPr lang="fr-FR" sz="2400" i="1" dirty="0" smtClean="0"/>
              <a:t/>
            </a:r>
            <a:br>
              <a:rPr lang="fr-FR" sz="2400" i="1" dirty="0" smtClean="0"/>
            </a:br>
            <a:r>
              <a:rPr lang="fr-FR" sz="2400" i="1" dirty="0" smtClean="0"/>
              <a:t>Bureau de l’expertise patient partenaire</a:t>
            </a:r>
            <a:r>
              <a:rPr lang="fr-FR" sz="2400" dirty="0" smtClean="0"/>
              <a:t/>
            </a:r>
            <a:br>
              <a:rPr lang="fr-FR" sz="2400" dirty="0" smtClean="0"/>
            </a:br>
            <a:r>
              <a:rPr lang="fr-FR" sz="2400" dirty="0" smtClean="0"/>
              <a:t/>
            </a:r>
            <a:br>
              <a:rPr lang="fr-FR" sz="2400" dirty="0" smtClean="0"/>
            </a:br>
            <a:r>
              <a:rPr lang="fr-FR" sz="2400" dirty="0" smtClean="0"/>
              <a:t>15 mai 2012</a:t>
            </a:r>
            <a:endParaRPr lang="fr-FR" sz="2400" i="1" dirty="0" smtClean="0"/>
          </a:p>
        </p:txBody>
      </p:sp>
      <p:pic>
        <p:nvPicPr>
          <p:cNvPr id="145412" name="Image 6" descr="RUIS_UdeM_PMS BLEU dr.gif"/>
          <p:cNvPicPr>
            <a:picLocks noChangeAspect="1"/>
          </p:cNvPicPr>
          <p:nvPr/>
        </p:nvPicPr>
        <p:blipFill>
          <a:blip r:embed="rId5"/>
          <a:srcRect/>
          <a:stretch>
            <a:fillRect/>
          </a:stretch>
        </p:blipFill>
        <p:spPr bwMode="auto">
          <a:xfrm>
            <a:off x="228601" y="5562600"/>
            <a:ext cx="2238022" cy="1201738"/>
          </a:xfrm>
          <a:prstGeom prst="rect">
            <a:avLst/>
          </a:prstGeom>
          <a:noFill/>
          <a:ln w="9525">
            <a:noFill/>
            <a:miter lim="800000"/>
            <a:headEnd/>
            <a:tailEnd/>
          </a:ln>
        </p:spPr>
      </p:pic>
      <p:sp>
        <p:nvSpPr>
          <p:cNvPr id="145413" name="Rectangle 5"/>
          <p:cNvSpPr>
            <a:spLocks noChangeArrowheads="1"/>
          </p:cNvSpPr>
          <p:nvPr/>
        </p:nvSpPr>
        <p:spPr bwMode="auto">
          <a:xfrm>
            <a:off x="0" y="4995864"/>
            <a:ext cx="8610600" cy="338137"/>
          </a:xfrm>
          <a:prstGeom prst="rect">
            <a:avLst/>
          </a:prstGeom>
          <a:noFill/>
          <a:ln w="9525">
            <a:noFill/>
            <a:miter lim="800000"/>
            <a:headEnd/>
            <a:tailEnd/>
          </a:ln>
        </p:spPr>
        <p:txBody>
          <a:bodyPr>
            <a:prstTxWarp prst="textNoShape">
              <a:avLst/>
            </a:prstTxWarp>
            <a:spAutoFit/>
          </a:bodyPr>
          <a:lstStyle/>
          <a:p>
            <a:r>
              <a:rPr lang="fr-FR" sz="1600" i="1">
                <a:solidFill>
                  <a:schemeClr val="tx2"/>
                </a:solidFill>
              </a:rPr>
              <a:t>Collaboration spéciale d’Emmanuelle Jouet et de Luigi Flora, Université Paris VIII</a:t>
            </a:r>
            <a:endParaRPr lang="fr-CA"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txBox="1">
            <a:spLocks/>
          </p:cNvSpPr>
          <p:nvPr/>
        </p:nvSpPr>
        <p:spPr bwMode="auto">
          <a:xfrm>
            <a:off x="1981200" y="0"/>
            <a:ext cx="6945312" cy="762000"/>
          </a:xfrm>
          <a:prstGeom prst="rect">
            <a:avLst/>
          </a:prstGeom>
          <a:noFill/>
          <a:ln w="9525">
            <a:noFill/>
            <a:miter lim="800000"/>
            <a:headEnd/>
            <a:tailEnd/>
          </a:ln>
        </p:spPr>
        <p:txBody>
          <a:bodyPr anchor="ctr">
            <a:prstTxWarp prst="textNoShape">
              <a:avLst/>
            </a:prstTxWarp>
          </a:bodyPr>
          <a:lstStyle/>
          <a:p>
            <a:r>
              <a:rPr lang="fr-FR" sz="2800" b="1" dirty="0" smtClean="0">
                <a:solidFill>
                  <a:srgbClr val="000000"/>
                </a:solidFill>
              </a:rPr>
              <a:t>Logique de soins du partenariat</a:t>
            </a:r>
            <a:endParaRPr lang="fr-FR" sz="2800" b="1" dirty="0">
              <a:solidFill>
                <a:srgbClr val="000000"/>
              </a:solidFill>
            </a:endParaRPr>
          </a:p>
        </p:txBody>
      </p:sp>
      <p:pic>
        <p:nvPicPr>
          <p:cNvPr id="28675" name="Image 7" descr="Partenariat_de_soins.jpg"/>
          <p:cNvPicPr>
            <a:picLocks noChangeAspect="1"/>
          </p:cNvPicPr>
          <p:nvPr/>
        </p:nvPicPr>
        <p:blipFill>
          <a:blip r:embed="rId3"/>
          <a:srcRect/>
          <a:stretch>
            <a:fillRect/>
          </a:stretch>
        </p:blipFill>
        <p:spPr bwMode="auto">
          <a:xfrm>
            <a:off x="2381250" y="1173163"/>
            <a:ext cx="6534150" cy="5227637"/>
          </a:xfrm>
          <a:prstGeom prst="rect">
            <a:avLst/>
          </a:prstGeom>
          <a:noFill/>
          <a:ln w="9525">
            <a:noFill/>
            <a:miter lim="800000"/>
            <a:headEnd/>
            <a:tailEnd/>
          </a:ln>
        </p:spPr>
      </p:pic>
      <p:sp>
        <p:nvSpPr>
          <p:cNvPr id="28676" name="ZoneTexte 9"/>
          <p:cNvSpPr txBox="1">
            <a:spLocks noChangeArrowheads="1"/>
          </p:cNvSpPr>
          <p:nvPr/>
        </p:nvSpPr>
        <p:spPr bwMode="auto">
          <a:xfrm>
            <a:off x="228600" y="1155700"/>
            <a:ext cx="3276600" cy="1862138"/>
          </a:xfrm>
          <a:prstGeom prst="rect">
            <a:avLst/>
          </a:prstGeom>
          <a:noFill/>
          <a:ln w="9525">
            <a:noFill/>
            <a:miter lim="800000"/>
            <a:headEnd/>
            <a:tailEnd/>
          </a:ln>
        </p:spPr>
        <p:txBody>
          <a:bodyPr>
            <a:prstTxWarp prst="textNoShape">
              <a:avLst/>
            </a:prstTxWarp>
            <a:spAutoFit/>
          </a:bodyPr>
          <a:lstStyle/>
          <a:p>
            <a:pPr>
              <a:spcAft>
                <a:spcPts val="600"/>
              </a:spcAft>
            </a:pPr>
            <a:r>
              <a:rPr lang="fr-CA" sz="2000" b="1"/>
              <a:t>Consolider les pratiques de partenariat de soins :</a:t>
            </a:r>
          </a:p>
          <a:p>
            <a:pPr>
              <a:spcAft>
                <a:spcPts val="600"/>
              </a:spcAft>
              <a:buFont typeface="Arial" pitchFamily="1" charset="0"/>
              <a:buChar char="•"/>
            </a:pPr>
            <a:r>
              <a:rPr lang="fr-CA" sz="2000"/>
              <a:t> Interactions de soins</a:t>
            </a:r>
          </a:p>
          <a:p>
            <a:pPr>
              <a:spcAft>
                <a:spcPts val="600"/>
              </a:spcAft>
              <a:buFont typeface="Arial" pitchFamily="1" charset="0"/>
              <a:buChar char="•"/>
            </a:pPr>
            <a:r>
              <a:rPr lang="fr-CA" sz="2000"/>
              <a:t> Interaction d’équipe</a:t>
            </a:r>
          </a:p>
          <a:p>
            <a:pPr>
              <a:spcAft>
                <a:spcPts val="600"/>
              </a:spcAft>
              <a:buFont typeface="Arial" pitchFamily="1" charset="0"/>
              <a:buChar char="•"/>
            </a:pPr>
            <a:r>
              <a:rPr lang="fr-CA" sz="2000"/>
              <a:t> Gestion d’équipe</a:t>
            </a:r>
          </a:p>
        </p:txBody>
      </p:sp>
      <p:sp>
        <p:nvSpPr>
          <p:cNvPr id="28677" name="ZoneTexte 11"/>
          <p:cNvSpPr txBox="1">
            <a:spLocks noChangeArrowheads="1"/>
          </p:cNvSpPr>
          <p:nvPr/>
        </p:nvSpPr>
        <p:spPr bwMode="auto">
          <a:xfrm>
            <a:off x="228600" y="4922838"/>
            <a:ext cx="5257800" cy="1554162"/>
          </a:xfrm>
          <a:prstGeom prst="rect">
            <a:avLst/>
          </a:prstGeom>
          <a:noFill/>
          <a:ln w="9525">
            <a:noFill/>
            <a:miter lim="800000"/>
            <a:headEnd/>
            <a:tailEnd/>
          </a:ln>
        </p:spPr>
        <p:txBody>
          <a:bodyPr>
            <a:prstTxWarp prst="textNoShape">
              <a:avLst/>
            </a:prstTxWarp>
            <a:spAutoFit/>
          </a:bodyPr>
          <a:lstStyle/>
          <a:p>
            <a:pPr>
              <a:spcAft>
                <a:spcPts val="600"/>
              </a:spcAft>
            </a:pPr>
            <a:r>
              <a:rPr lang="fr-CA" sz="2000" b="1"/>
              <a:t>Évolutions :</a:t>
            </a:r>
          </a:p>
          <a:p>
            <a:pPr>
              <a:spcAft>
                <a:spcPts val="600"/>
              </a:spcAft>
              <a:buFont typeface="Arial" pitchFamily="1" charset="0"/>
              <a:buChar char="•"/>
            </a:pPr>
            <a:r>
              <a:rPr lang="fr-CA" sz="2000"/>
              <a:t> Organisation des soins</a:t>
            </a:r>
          </a:p>
          <a:p>
            <a:pPr>
              <a:spcAft>
                <a:spcPts val="600"/>
              </a:spcAft>
              <a:buFont typeface="Arial" pitchFamily="1" charset="0"/>
              <a:buChar char="•"/>
            </a:pPr>
            <a:r>
              <a:rPr lang="fr-CA" sz="2000"/>
              <a:t> Dynamique de soins</a:t>
            </a:r>
          </a:p>
          <a:p>
            <a:pPr>
              <a:spcAft>
                <a:spcPts val="600"/>
              </a:spcAft>
              <a:buFont typeface="Arial" pitchFamily="1" charset="0"/>
              <a:buChar char="•"/>
            </a:pPr>
            <a:r>
              <a:rPr lang="fr-CA" sz="2000"/>
              <a:t> Autonomisation des patients/proches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idx="4294967295"/>
          </p:nvPr>
        </p:nvSpPr>
        <p:spPr/>
        <p:txBody>
          <a:bodyPr/>
          <a:lstStyle/>
          <a:p>
            <a:pPr algn="l"/>
            <a:r>
              <a:rPr lang="fr-FR" b="1" dirty="0"/>
              <a:t>Évolution du Partenariat de soins</a:t>
            </a:r>
          </a:p>
        </p:txBody>
      </p:sp>
      <p:pic>
        <p:nvPicPr>
          <p:cNvPr id="30723" name="Image 2" descr="Evolution-vers-partenariat.jpg"/>
          <p:cNvPicPr>
            <a:picLocks noChangeAspect="1"/>
          </p:cNvPicPr>
          <p:nvPr/>
        </p:nvPicPr>
        <p:blipFill>
          <a:blip r:embed="rId2"/>
          <a:srcRect/>
          <a:stretch>
            <a:fillRect/>
          </a:stretch>
        </p:blipFill>
        <p:spPr bwMode="auto">
          <a:xfrm>
            <a:off x="611188" y="981075"/>
            <a:ext cx="8420100" cy="57610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txBox="1">
            <a:spLocks/>
          </p:cNvSpPr>
          <p:nvPr/>
        </p:nvSpPr>
        <p:spPr bwMode="auto">
          <a:xfrm>
            <a:off x="2908300" y="-76200"/>
            <a:ext cx="6083300" cy="1049338"/>
          </a:xfrm>
          <a:prstGeom prst="rect">
            <a:avLst/>
          </a:prstGeom>
          <a:noFill/>
          <a:ln w="9525">
            <a:noFill/>
            <a:miter lim="800000"/>
            <a:headEnd/>
            <a:tailEnd/>
          </a:ln>
        </p:spPr>
        <p:txBody>
          <a:bodyPr anchor="ctr">
            <a:prstTxWarp prst="textNoShape">
              <a:avLst/>
            </a:prstTxWarp>
          </a:bodyPr>
          <a:lstStyle/>
          <a:p>
            <a:r>
              <a:rPr lang="fr-CA" b="1" dirty="0" smtClean="0">
                <a:solidFill>
                  <a:schemeClr val="tx2"/>
                </a:solidFill>
                <a:latin typeface="+mj-lt"/>
                <a:ea typeface="+mj-ea"/>
                <a:cs typeface="+mj-cs"/>
              </a:rPr>
              <a:t>Programme partenaires de soins</a:t>
            </a:r>
          </a:p>
          <a:p>
            <a:r>
              <a:rPr lang="fr-CA" b="1" dirty="0" smtClean="0">
                <a:solidFill>
                  <a:schemeClr val="tx2"/>
                </a:solidFill>
                <a:latin typeface="+mj-lt"/>
                <a:ea typeface="+mj-ea"/>
                <a:cs typeface="+mj-cs"/>
              </a:rPr>
              <a:t>Démarche d’amélioration continue</a:t>
            </a:r>
            <a:endParaRPr lang="fr-CA" b="1" dirty="0">
              <a:solidFill>
                <a:schemeClr val="tx2"/>
              </a:solidFill>
              <a:latin typeface="+mj-lt"/>
              <a:ea typeface="+mj-ea"/>
              <a:cs typeface="+mj-cs"/>
            </a:endParaRPr>
          </a:p>
        </p:txBody>
      </p:sp>
      <p:sp>
        <p:nvSpPr>
          <p:cNvPr id="5" name="Rectangle 4"/>
          <p:cNvSpPr/>
          <p:nvPr/>
        </p:nvSpPr>
        <p:spPr bwMode="auto">
          <a:xfrm>
            <a:off x="1538288" y="4440238"/>
            <a:ext cx="7388225" cy="720725"/>
          </a:xfrm>
          <a:prstGeom prst="rect">
            <a:avLst/>
          </a:prstGeom>
          <a:gradFill flip="none" rotWithShape="0">
            <a:gsLst>
              <a:gs pos="0">
                <a:srgbClr val="FF99FF"/>
              </a:gs>
              <a:gs pos="50000">
                <a:schemeClr val="accent2">
                  <a:lumMod val="20000"/>
                  <a:lumOff val="80000"/>
                </a:schemeClr>
              </a:gs>
              <a:gs pos="100000">
                <a:schemeClr val="accent6">
                  <a:lumMod val="40000"/>
                  <a:lumOff val="60000"/>
                </a:schemeClr>
              </a:gs>
            </a:gsLst>
            <a:lin ang="5400000" scaled="0"/>
            <a:tileRect/>
          </a:gradFill>
          <a:ln w="12700"/>
        </p:spPr>
        <p:style>
          <a:lnRef idx="2">
            <a:schemeClr val="dk1"/>
          </a:lnRef>
          <a:fillRef idx="1">
            <a:schemeClr val="lt1"/>
          </a:fillRef>
          <a:effectRef idx="0">
            <a:schemeClr val="dk1"/>
          </a:effectRef>
          <a:fontRef idx="minor">
            <a:schemeClr val="dk1"/>
          </a:fontRef>
        </p:style>
        <p:txBody>
          <a:bodyPr anchor="ctr"/>
          <a:lstStyle/>
          <a:p>
            <a:pPr algn="ctr">
              <a:defRPr/>
            </a:pPr>
            <a:r>
              <a:rPr lang="fr-CH" sz="1600" b="1">
                <a:solidFill>
                  <a:srgbClr val="000000"/>
                </a:solidFill>
              </a:rPr>
              <a:t>Plan d’action</a:t>
            </a:r>
          </a:p>
          <a:p>
            <a:pPr algn="ctr">
              <a:defRPr/>
            </a:pPr>
            <a:r>
              <a:rPr lang="fr-CH" sz="1600">
                <a:solidFill>
                  <a:srgbClr val="000000"/>
                </a:solidFill>
              </a:rPr>
              <a:t>(Au besoin, soutien par le CPASS/RUIS/RH) </a:t>
            </a:r>
          </a:p>
        </p:txBody>
      </p:sp>
      <p:grpSp>
        <p:nvGrpSpPr>
          <p:cNvPr id="40964" name="Groupe 36"/>
          <p:cNvGrpSpPr>
            <a:grpSpLocks/>
          </p:cNvGrpSpPr>
          <p:nvPr/>
        </p:nvGrpSpPr>
        <p:grpSpPr bwMode="auto">
          <a:xfrm>
            <a:off x="1524000" y="5224463"/>
            <a:ext cx="7373938" cy="1387475"/>
            <a:chOff x="1524000" y="5224463"/>
            <a:chExt cx="7373938" cy="1386960"/>
          </a:xfrm>
        </p:grpSpPr>
        <p:sp>
          <p:nvSpPr>
            <p:cNvPr id="7" name="Rectangle 6"/>
            <p:cNvSpPr/>
            <p:nvPr/>
          </p:nvSpPr>
          <p:spPr bwMode="auto">
            <a:xfrm>
              <a:off x="1538288" y="5738622"/>
              <a:ext cx="7329487" cy="872801"/>
            </a:xfrm>
            <a:prstGeom prst="rect">
              <a:avLst/>
            </a:prstGeom>
            <a:gradFill flip="none" rotWithShape="0">
              <a:gsLst>
                <a:gs pos="0">
                  <a:srgbClr val="FF99FF"/>
                </a:gs>
                <a:gs pos="50000">
                  <a:schemeClr val="accent2">
                    <a:lumMod val="20000"/>
                    <a:lumOff val="80000"/>
                  </a:schemeClr>
                </a:gs>
                <a:gs pos="100000">
                  <a:schemeClr val="accent6">
                    <a:lumMod val="40000"/>
                    <a:lumOff val="60000"/>
                  </a:schemeClr>
                </a:gs>
              </a:gsLst>
              <a:lin ang="5400000" scaled="0"/>
              <a:tileRect/>
            </a:gradFill>
            <a:ln w="12700"/>
          </p:spPr>
          <p:style>
            <a:lnRef idx="2">
              <a:schemeClr val="dk1"/>
            </a:lnRef>
            <a:fillRef idx="1">
              <a:schemeClr val="lt1"/>
            </a:fillRef>
            <a:effectRef idx="0">
              <a:schemeClr val="dk1"/>
            </a:effectRef>
            <a:fontRef idx="minor">
              <a:schemeClr val="dk1"/>
            </a:fontRef>
          </p:style>
          <p:txBody>
            <a:bodyPr anchor="ctr"/>
            <a:lstStyle/>
            <a:p>
              <a:pPr algn="ctr">
                <a:defRPr/>
              </a:pPr>
              <a:r>
                <a:rPr lang="fr-CH" sz="1600" b="1">
                  <a:solidFill>
                    <a:srgbClr val="000000"/>
                  </a:solidFill>
                </a:rPr>
                <a:t>Transformation</a:t>
              </a:r>
            </a:p>
            <a:p>
              <a:pPr algn="ctr">
                <a:defRPr/>
              </a:pPr>
              <a:r>
                <a:rPr lang="fr-CH" sz="1600">
                  <a:solidFill>
                    <a:srgbClr val="000000"/>
                  </a:solidFill>
                </a:rPr>
                <a:t>(coaching, codéveloppement, exposé, atelier, gestion par projet, réseautage, formation en ligne, webconférence, etc.)</a:t>
              </a:r>
            </a:p>
          </p:txBody>
        </p:sp>
        <p:sp>
          <p:nvSpPr>
            <p:cNvPr id="8" name="Pentagone 37"/>
            <p:cNvSpPr/>
            <p:nvPr/>
          </p:nvSpPr>
          <p:spPr bwMode="auto">
            <a:xfrm rot="5400000">
              <a:off x="4985628" y="1762835"/>
              <a:ext cx="450683" cy="7373938"/>
            </a:xfrm>
            <a:prstGeom prst="homePlate">
              <a:avLst>
                <a:gd name="adj" fmla="val 46296"/>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grpSp>
      <p:sp>
        <p:nvSpPr>
          <p:cNvPr id="17" name="ZoneTexte 16"/>
          <p:cNvSpPr txBox="1"/>
          <p:nvPr/>
        </p:nvSpPr>
        <p:spPr bwMode="auto">
          <a:xfrm rot="16200000">
            <a:off x="-2387600" y="3295650"/>
            <a:ext cx="5545138" cy="769938"/>
          </a:xfrm>
          <a:prstGeom prst="rect">
            <a:avLst/>
          </a:prstGeom>
          <a:solidFill>
            <a:schemeClr val="bg1">
              <a:lumMod val="85000"/>
            </a:schemeClr>
          </a:solidFill>
        </p:spPr>
        <p:txBody>
          <a:bodyPr>
            <a:prstTxWarp prst="textNoShape">
              <a:avLst/>
            </a:prstTxWarp>
            <a:spAutoFit/>
          </a:bodyPr>
          <a:lstStyle/>
          <a:p>
            <a:pPr algn="ctr">
              <a:defRPr/>
            </a:pPr>
            <a:r>
              <a:rPr lang="fr-CH" b="1">
                <a:ea typeface="Arial" pitchFamily="1" charset="0"/>
                <a:cs typeface="Arial" pitchFamily="1" charset="0"/>
              </a:rPr>
              <a:t>Comité d’amélioration continue </a:t>
            </a:r>
          </a:p>
          <a:p>
            <a:pPr algn="ctr">
              <a:defRPr/>
            </a:pPr>
            <a:r>
              <a:rPr lang="fr-CH" sz="2000" b="1">
                <a:ea typeface="Arial" pitchFamily="1" charset="0"/>
                <a:cs typeface="Arial" pitchFamily="1" charset="0"/>
              </a:rPr>
              <a:t>(Patient/proche, intervenant, gestionnaire)</a:t>
            </a:r>
            <a:endParaRPr lang="fr-CH" sz="1200" b="1">
              <a:ea typeface="Arial" pitchFamily="1" charset="0"/>
              <a:cs typeface="Arial" pitchFamily="1" charset="0"/>
            </a:endParaRPr>
          </a:p>
        </p:txBody>
      </p:sp>
      <p:grpSp>
        <p:nvGrpSpPr>
          <p:cNvPr id="40966" name="Groupe 35"/>
          <p:cNvGrpSpPr>
            <a:grpSpLocks/>
          </p:cNvGrpSpPr>
          <p:nvPr/>
        </p:nvGrpSpPr>
        <p:grpSpPr bwMode="auto">
          <a:xfrm>
            <a:off x="1554163" y="1292225"/>
            <a:ext cx="7358062" cy="3175000"/>
            <a:chOff x="1554163" y="1292225"/>
            <a:chExt cx="7358062" cy="3175239"/>
          </a:xfrm>
        </p:grpSpPr>
        <p:sp>
          <p:nvSpPr>
            <p:cNvPr id="6" name="Rectangle 5"/>
            <p:cNvSpPr/>
            <p:nvPr/>
          </p:nvSpPr>
          <p:spPr bwMode="auto">
            <a:xfrm>
              <a:off x="1554163" y="1292225"/>
              <a:ext cx="7358062" cy="2975199"/>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CH" dirty="0"/>
            </a:p>
          </p:txBody>
        </p:sp>
        <p:sp>
          <p:nvSpPr>
            <p:cNvPr id="40972" name="ZoneTexte 38"/>
            <p:cNvSpPr txBox="1">
              <a:spLocks noChangeArrowheads="1"/>
            </p:cNvSpPr>
            <p:nvPr/>
          </p:nvSpPr>
          <p:spPr bwMode="auto">
            <a:xfrm>
              <a:off x="2495550" y="1343025"/>
              <a:ext cx="4854575" cy="461963"/>
            </a:xfrm>
            <a:prstGeom prst="rect">
              <a:avLst/>
            </a:prstGeom>
            <a:noFill/>
            <a:ln w="9525">
              <a:noFill/>
              <a:miter lim="800000"/>
              <a:headEnd/>
              <a:tailEnd/>
            </a:ln>
          </p:spPr>
          <p:txBody>
            <a:bodyPr wrap="none">
              <a:prstTxWarp prst="textNoShape">
                <a:avLst/>
              </a:prstTxWarp>
              <a:spAutoFit/>
            </a:bodyPr>
            <a:lstStyle/>
            <a:p>
              <a:pPr eaLnBrk="1" hangingPunct="1"/>
              <a:r>
                <a:rPr lang="fr-CH" b="1">
                  <a:latin typeface="Calibri" pitchFamily="1" charset="0"/>
                </a:rPr>
                <a:t>Bilan du fonctionnement de l’équipe</a:t>
              </a:r>
              <a:endParaRPr lang="fr-CH" sz="1800" b="1">
                <a:latin typeface="Calibri" pitchFamily="1" charset="0"/>
              </a:endParaRPr>
            </a:p>
          </p:txBody>
        </p:sp>
        <p:grpSp>
          <p:nvGrpSpPr>
            <p:cNvPr id="40973" name="Groupe 31"/>
            <p:cNvGrpSpPr>
              <a:grpSpLocks/>
            </p:cNvGrpSpPr>
            <p:nvPr/>
          </p:nvGrpSpPr>
          <p:grpSpPr bwMode="auto">
            <a:xfrm>
              <a:off x="1658938" y="1800514"/>
              <a:ext cx="2347912" cy="2656790"/>
              <a:chOff x="1658938" y="1800514"/>
              <a:chExt cx="2347912" cy="2656790"/>
            </a:xfrm>
          </p:grpSpPr>
          <p:sp>
            <p:nvSpPr>
              <p:cNvPr id="11" name="Rectangle 10"/>
              <p:cNvSpPr/>
              <p:nvPr/>
            </p:nvSpPr>
            <p:spPr bwMode="auto">
              <a:xfrm>
                <a:off x="1658938" y="1800263"/>
                <a:ext cx="2347912" cy="2202029"/>
              </a:xfrm>
              <a:prstGeom prst="rect">
                <a:avLst/>
              </a:prstGeom>
              <a:noFill/>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fr-CH" dirty="0"/>
              </a:p>
            </p:txBody>
          </p:sp>
          <p:sp>
            <p:nvSpPr>
              <p:cNvPr id="40985" name="ZoneTexte 5"/>
              <p:cNvSpPr txBox="1">
                <a:spLocks noChangeArrowheads="1"/>
              </p:cNvSpPr>
              <p:nvPr/>
            </p:nvSpPr>
            <p:spPr bwMode="auto">
              <a:xfrm>
                <a:off x="1781175" y="1929050"/>
                <a:ext cx="2095500" cy="378530"/>
              </a:xfrm>
              <a:prstGeom prst="rect">
                <a:avLst/>
              </a:prstGeom>
              <a:noFill/>
              <a:ln w="9525">
                <a:noFill/>
                <a:miter lim="800000"/>
                <a:headEnd/>
                <a:tailEnd/>
              </a:ln>
            </p:spPr>
            <p:txBody>
              <a:bodyPr>
                <a:prstTxWarp prst="textNoShape">
                  <a:avLst/>
                </a:prstTxWarp>
                <a:spAutoFit/>
              </a:bodyPr>
              <a:lstStyle/>
              <a:p>
                <a:pPr algn="ctr" eaLnBrk="1" hangingPunct="1"/>
                <a:r>
                  <a:rPr lang="fr-CH" sz="1800">
                    <a:latin typeface="Calibri" pitchFamily="1" charset="0"/>
                  </a:rPr>
                  <a:t>STRUCTURES</a:t>
                </a:r>
              </a:p>
            </p:txBody>
          </p:sp>
          <p:sp>
            <p:nvSpPr>
              <p:cNvPr id="13" name="Rectangle avec flèche vers le bas 12"/>
              <p:cNvSpPr/>
              <p:nvPr/>
            </p:nvSpPr>
            <p:spPr bwMode="auto">
              <a:xfrm>
                <a:off x="2151063" y="3114812"/>
                <a:ext cx="1363662" cy="1343126"/>
              </a:xfrm>
              <a:prstGeom prst="downArrowCallout">
                <a:avLst>
                  <a:gd name="adj1" fmla="val 25000"/>
                  <a:gd name="adj2" fmla="val 25000"/>
                  <a:gd name="adj3" fmla="val 25000"/>
                  <a:gd name="adj4" fmla="val 60511"/>
                </a:avLst>
              </a:prstGeom>
              <a:gradFill flip="none" rotWithShape="0">
                <a:gsLst>
                  <a:gs pos="0">
                    <a:srgbClr val="FF99FF"/>
                  </a:gs>
                  <a:gs pos="50000">
                    <a:schemeClr val="accent2">
                      <a:lumMod val="20000"/>
                      <a:lumOff val="80000"/>
                    </a:schemeClr>
                  </a:gs>
                  <a:gs pos="100000">
                    <a:schemeClr val="accent6">
                      <a:lumMod val="40000"/>
                      <a:lumOff val="60000"/>
                    </a:schemeClr>
                  </a:gs>
                </a:gsLst>
                <a:lin ang="5400000" scaled="0"/>
                <a:tileRect/>
              </a:gradFill>
              <a:ln w="12700"/>
            </p:spPr>
            <p:style>
              <a:lnRef idx="2">
                <a:schemeClr val="dk1"/>
              </a:lnRef>
              <a:fillRef idx="1">
                <a:schemeClr val="lt1"/>
              </a:fillRef>
              <a:effectRef idx="0">
                <a:schemeClr val="dk1"/>
              </a:effectRef>
              <a:fontRef idx="minor">
                <a:schemeClr val="dk1"/>
              </a:fontRef>
            </p:style>
            <p:txBody>
              <a:bodyPr anchor="ctr"/>
              <a:lstStyle/>
              <a:p>
                <a:pPr algn="ctr">
                  <a:defRPr/>
                </a:pPr>
                <a:r>
                  <a:rPr lang="fr-CH" sz="1600">
                    <a:solidFill>
                      <a:srgbClr val="000000"/>
                    </a:solidFill>
                  </a:rPr>
                  <a:t>Forces</a:t>
                </a:r>
              </a:p>
              <a:p>
                <a:pPr algn="ctr">
                  <a:defRPr/>
                </a:pPr>
                <a:r>
                  <a:rPr lang="fr-CH" sz="1600">
                    <a:solidFill>
                      <a:srgbClr val="000000"/>
                    </a:solidFill>
                  </a:rPr>
                  <a:t>Problèmes</a:t>
                </a:r>
              </a:p>
            </p:txBody>
          </p:sp>
          <p:pic>
            <p:nvPicPr>
              <p:cNvPr id="40987" name="Image 25"/>
              <p:cNvPicPr>
                <a:picLocks noChangeAspect="1"/>
              </p:cNvPicPr>
              <p:nvPr/>
            </p:nvPicPr>
            <p:blipFill>
              <a:blip r:embed="rId2"/>
              <a:srcRect/>
              <a:stretch>
                <a:fillRect/>
              </a:stretch>
            </p:blipFill>
            <p:spPr bwMode="auto">
              <a:xfrm>
                <a:off x="2320224" y="2317740"/>
                <a:ext cx="1079985" cy="689419"/>
              </a:xfrm>
              <a:prstGeom prst="rect">
                <a:avLst/>
              </a:prstGeom>
              <a:noFill/>
              <a:ln w="9525">
                <a:noFill/>
                <a:miter lim="800000"/>
                <a:headEnd/>
                <a:tailEnd/>
              </a:ln>
            </p:spPr>
          </p:pic>
        </p:grpSp>
        <p:grpSp>
          <p:nvGrpSpPr>
            <p:cNvPr id="40974" name="Groupe 32"/>
            <p:cNvGrpSpPr>
              <a:grpSpLocks/>
            </p:cNvGrpSpPr>
            <p:nvPr/>
          </p:nvGrpSpPr>
          <p:grpSpPr bwMode="auto">
            <a:xfrm>
              <a:off x="4065405" y="1800276"/>
              <a:ext cx="2347912" cy="2656790"/>
              <a:chOff x="4065405" y="1800276"/>
              <a:chExt cx="2347912" cy="2656790"/>
            </a:xfrm>
          </p:grpSpPr>
          <p:sp>
            <p:nvSpPr>
              <p:cNvPr id="19" name="Rectangle 18"/>
              <p:cNvSpPr/>
              <p:nvPr/>
            </p:nvSpPr>
            <p:spPr bwMode="auto">
              <a:xfrm>
                <a:off x="4065588" y="1800263"/>
                <a:ext cx="2347912" cy="2200441"/>
              </a:xfrm>
              <a:prstGeom prst="rect">
                <a:avLst/>
              </a:prstGeom>
              <a:noFill/>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fr-CH" dirty="0"/>
              </a:p>
            </p:txBody>
          </p:sp>
          <p:sp>
            <p:nvSpPr>
              <p:cNvPr id="40981" name="ZoneTexte 5"/>
              <p:cNvSpPr txBox="1">
                <a:spLocks noChangeArrowheads="1"/>
              </p:cNvSpPr>
              <p:nvPr/>
            </p:nvSpPr>
            <p:spPr bwMode="auto">
              <a:xfrm>
                <a:off x="4187642" y="1928812"/>
                <a:ext cx="2095500" cy="378530"/>
              </a:xfrm>
              <a:prstGeom prst="rect">
                <a:avLst/>
              </a:prstGeom>
              <a:noFill/>
              <a:ln w="9525">
                <a:noFill/>
                <a:miter lim="800000"/>
                <a:headEnd/>
                <a:tailEnd/>
              </a:ln>
            </p:spPr>
            <p:txBody>
              <a:bodyPr>
                <a:prstTxWarp prst="textNoShape">
                  <a:avLst/>
                </a:prstTxWarp>
                <a:spAutoFit/>
              </a:bodyPr>
              <a:lstStyle/>
              <a:p>
                <a:pPr algn="ctr" eaLnBrk="1" hangingPunct="1"/>
                <a:r>
                  <a:rPr lang="fr-CH" sz="1800">
                    <a:latin typeface="Calibri" pitchFamily="1" charset="0"/>
                  </a:rPr>
                  <a:t>FONCTIONNEMENT</a:t>
                </a:r>
              </a:p>
            </p:txBody>
          </p:sp>
          <p:sp>
            <p:nvSpPr>
              <p:cNvPr id="21" name="Rectangle avec flèche vers le bas 20"/>
              <p:cNvSpPr/>
              <p:nvPr/>
            </p:nvSpPr>
            <p:spPr bwMode="auto">
              <a:xfrm>
                <a:off x="4557713" y="3114812"/>
                <a:ext cx="1363662" cy="1341539"/>
              </a:xfrm>
              <a:prstGeom prst="downArrowCallout">
                <a:avLst>
                  <a:gd name="adj1" fmla="val 25000"/>
                  <a:gd name="adj2" fmla="val 25000"/>
                  <a:gd name="adj3" fmla="val 25000"/>
                  <a:gd name="adj4" fmla="val 60511"/>
                </a:avLst>
              </a:prstGeom>
              <a:gradFill flip="none" rotWithShape="0">
                <a:gsLst>
                  <a:gs pos="0">
                    <a:srgbClr val="FF99FF"/>
                  </a:gs>
                  <a:gs pos="50000">
                    <a:schemeClr val="accent2">
                      <a:lumMod val="20000"/>
                      <a:lumOff val="80000"/>
                    </a:schemeClr>
                  </a:gs>
                  <a:gs pos="100000">
                    <a:schemeClr val="accent6">
                      <a:lumMod val="40000"/>
                      <a:lumOff val="60000"/>
                    </a:schemeClr>
                  </a:gs>
                </a:gsLst>
                <a:lin ang="5400000" scaled="0"/>
                <a:tileRect/>
              </a:gradFill>
              <a:ln w="12700"/>
            </p:spPr>
            <p:style>
              <a:lnRef idx="2">
                <a:schemeClr val="dk1"/>
              </a:lnRef>
              <a:fillRef idx="1">
                <a:schemeClr val="lt1"/>
              </a:fillRef>
              <a:effectRef idx="0">
                <a:schemeClr val="dk1"/>
              </a:effectRef>
              <a:fontRef idx="minor">
                <a:schemeClr val="dk1"/>
              </a:fontRef>
            </p:style>
            <p:txBody>
              <a:bodyPr anchor="ctr"/>
              <a:lstStyle/>
              <a:p>
                <a:pPr algn="ctr">
                  <a:defRPr/>
                </a:pPr>
                <a:r>
                  <a:rPr lang="fr-CH" sz="1600">
                    <a:solidFill>
                      <a:srgbClr val="000000"/>
                    </a:solidFill>
                  </a:rPr>
                  <a:t>Forces</a:t>
                </a:r>
              </a:p>
              <a:p>
                <a:pPr algn="ctr">
                  <a:defRPr/>
                </a:pPr>
                <a:r>
                  <a:rPr lang="fr-CH" sz="1600">
                    <a:solidFill>
                      <a:srgbClr val="000000"/>
                    </a:solidFill>
                  </a:rPr>
                  <a:t>Problèmes</a:t>
                </a:r>
              </a:p>
            </p:txBody>
          </p:sp>
          <p:pic>
            <p:nvPicPr>
              <p:cNvPr id="40983" name="Image 26"/>
              <p:cNvPicPr>
                <a:picLocks noChangeAspect="1"/>
              </p:cNvPicPr>
              <p:nvPr/>
            </p:nvPicPr>
            <p:blipFill>
              <a:blip r:embed="rId2"/>
              <a:srcRect/>
              <a:stretch>
                <a:fillRect/>
              </a:stretch>
            </p:blipFill>
            <p:spPr bwMode="auto">
              <a:xfrm>
                <a:off x="4695124" y="2307342"/>
                <a:ext cx="1079985" cy="689419"/>
              </a:xfrm>
              <a:prstGeom prst="rect">
                <a:avLst/>
              </a:prstGeom>
              <a:noFill/>
              <a:ln w="9525">
                <a:noFill/>
                <a:miter lim="800000"/>
                <a:headEnd/>
                <a:tailEnd/>
              </a:ln>
            </p:spPr>
          </p:pic>
        </p:grpSp>
        <p:grpSp>
          <p:nvGrpSpPr>
            <p:cNvPr id="40975" name="Groupe 34"/>
            <p:cNvGrpSpPr>
              <a:grpSpLocks/>
            </p:cNvGrpSpPr>
            <p:nvPr/>
          </p:nvGrpSpPr>
          <p:grpSpPr bwMode="auto">
            <a:xfrm>
              <a:off x="6474778" y="1810674"/>
              <a:ext cx="2347912" cy="2656790"/>
              <a:chOff x="6474778" y="1810674"/>
              <a:chExt cx="2347912" cy="2656790"/>
            </a:xfrm>
          </p:grpSpPr>
          <p:sp>
            <p:nvSpPr>
              <p:cNvPr id="23" name="Rectangle 22"/>
              <p:cNvSpPr/>
              <p:nvPr/>
            </p:nvSpPr>
            <p:spPr bwMode="auto">
              <a:xfrm>
                <a:off x="6475413" y="1811377"/>
                <a:ext cx="2347912" cy="2200441"/>
              </a:xfrm>
              <a:prstGeom prst="rect">
                <a:avLst/>
              </a:prstGeom>
              <a:noFill/>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fr-CH" dirty="0"/>
              </a:p>
            </p:txBody>
          </p:sp>
          <p:sp>
            <p:nvSpPr>
              <p:cNvPr id="40977" name="ZoneTexte 5"/>
              <p:cNvSpPr txBox="1">
                <a:spLocks noChangeArrowheads="1"/>
              </p:cNvSpPr>
              <p:nvPr/>
            </p:nvSpPr>
            <p:spPr bwMode="auto">
              <a:xfrm>
                <a:off x="6597015" y="1939210"/>
                <a:ext cx="2095500" cy="378530"/>
              </a:xfrm>
              <a:prstGeom prst="rect">
                <a:avLst/>
              </a:prstGeom>
              <a:noFill/>
              <a:ln w="9525">
                <a:noFill/>
                <a:miter lim="800000"/>
                <a:headEnd/>
                <a:tailEnd/>
              </a:ln>
            </p:spPr>
            <p:txBody>
              <a:bodyPr>
                <a:prstTxWarp prst="textNoShape">
                  <a:avLst/>
                </a:prstTxWarp>
                <a:spAutoFit/>
              </a:bodyPr>
              <a:lstStyle/>
              <a:p>
                <a:pPr algn="ctr" eaLnBrk="1" hangingPunct="1"/>
                <a:r>
                  <a:rPr lang="fr-CH" sz="1800">
                    <a:latin typeface="Calibri" pitchFamily="1" charset="0"/>
                  </a:rPr>
                  <a:t>RÉSULTATS</a:t>
                </a:r>
              </a:p>
            </p:txBody>
          </p:sp>
          <p:sp>
            <p:nvSpPr>
              <p:cNvPr id="25" name="Rectangle avec flèche vers le bas 24"/>
              <p:cNvSpPr/>
              <p:nvPr/>
            </p:nvSpPr>
            <p:spPr bwMode="auto">
              <a:xfrm>
                <a:off x="6967538" y="3125926"/>
                <a:ext cx="1363662" cy="1341538"/>
              </a:xfrm>
              <a:prstGeom prst="downArrowCallout">
                <a:avLst>
                  <a:gd name="adj1" fmla="val 25000"/>
                  <a:gd name="adj2" fmla="val 25000"/>
                  <a:gd name="adj3" fmla="val 25000"/>
                  <a:gd name="adj4" fmla="val 60511"/>
                </a:avLst>
              </a:prstGeom>
              <a:gradFill flip="none" rotWithShape="0">
                <a:gsLst>
                  <a:gs pos="0">
                    <a:srgbClr val="FF99FF"/>
                  </a:gs>
                  <a:gs pos="50000">
                    <a:schemeClr val="accent2">
                      <a:lumMod val="20000"/>
                      <a:lumOff val="80000"/>
                    </a:schemeClr>
                  </a:gs>
                  <a:gs pos="100000">
                    <a:schemeClr val="accent6">
                      <a:lumMod val="40000"/>
                      <a:lumOff val="60000"/>
                    </a:schemeClr>
                  </a:gs>
                </a:gsLst>
                <a:lin ang="5400000" scaled="0"/>
                <a:tileRect/>
              </a:gradFill>
              <a:ln w="12700"/>
            </p:spPr>
            <p:style>
              <a:lnRef idx="2">
                <a:schemeClr val="dk1"/>
              </a:lnRef>
              <a:fillRef idx="1">
                <a:schemeClr val="lt1"/>
              </a:fillRef>
              <a:effectRef idx="0">
                <a:schemeClr val="dk1"/>
              </a:effectRef>
              <a:fontRef idx="minor">
                <a:schemeClr val="dk1"/>
              </a:fontRef>
            </p:style>
            <p:txBody>
              <a:bodyPr anchor="ctr"/>
              <a:lstStyle/>
              <a:p>
                <a:pPr algn="ctr">
                  <a:defRPr/>
                </a:pPr>
                <a:r>
                  <a:rPr lang="fr-CH" sz="1600">
                    <a:solidFill>
                      <a:srgbClr val="000000"/>
                    </a:solidFill>
                  </a:rPr>
                  <a:t>Forces</a:t>
                </a:r>
              </a:p>
              <a:p>
                <a:pPr algn="ctr">
                  <a:defRPr/>
                </a:pPr>
                <a:r>
                  <a:rPr lang="fr-CH" sz="1600">
                    <a:solidFill>
                      <a:srgbClr val="000000"/>
                    </a:solidFill>
                  </a:rPr>
                  <a:t>Problèmes</a:t>
                </a:r>
              </a:p>
            </p:txBody>
          </p:sp>
          <p:pic>
            <p:nvPicPr>
              <p:cNvPr id="40979" name="Image 27"/>
              <p:cNvPicPr>
                <a:picLocks noChangeAspect="1"/>
              </p:cNvPicPr>
              <p:nvPr/>
            </p:nvPicPr>
            <p:blipFill>
              <a:blip r:embed="rId2"/>
              <a:srcRect/>
              <a:stretch>
                <a:fillRect/>
              </a:stretch>
            </p:blipFill>
            <p:spPr bwMode="auto">
              <a:xfrm>
                <a:off x="7095424" y="2307342"/>
                <a:ext cx="1079985" cy="689419"/>
              </a:xfrm>
              <a:prstGeom prst="rect">
                <a:avLst/>
              </a:prstGeom>
              <a:noFill/>
              <a:ln w="9525">
                <a:noFill/>
                <a:miter lim="800000"/>
                <a:headEnd/>
                <a:tailEnd/>
              </a:ln>
            </p:spPr>
          </p:pic>
        </p:grpSp>
      </p:grpSp>
      <p:grpSp>
        <p:nvGrpSpPr>
          <p:cNvPr id="40967" name="Groupe 30"/>
          <p:cNvGrpSpPr>
            <a:grpSpLocks/>
          </p:cNvGrpSpPr>
          <p:nvPr/>
        </p:nvGrpSpPr>
        <p:grpSpPr bwMode="auto">
          <a:xfrm>
            <a:off x="755650" y="276225"/>
            <a:ext cx="2232025" cy="6051550"/>
            <a:chOff x="755574" y="276223"/>
            <a:chExt cx="2232250" cy="6051552"/>
          </a:xfrm>
        </p:grpSpPr>
        <p:sp>
          <p:nvSpPr>
            <p:cNvPr id="14" name="Flèche à angle droit 13"/>
            <p:cNvSpPr/>
            <p:nvPr/>
          </p:nvSpPr>
          <p:spPr bwMode="auto">
            <a:xfrm flipH="1">
              <a:off x="755574" y="4529137"/>
              <a:ext cx="792243" cy="1798638"/>
            </a:xfrm>
            <a:prstGeom prst="bentUpArrow">
              <a:avLst>
                <a:gd name="adj1" fmla="val 50000"/>
                <a:gd name="adj2" fmla="val 49419"/>
                <a:gd name="adj3" fmla="val 5000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16" name="Demi-tour 15"/>
            <p:cNvSpPr/>
            <p:nvPr/>
          </p:nvSpPr>
          <p:spPr bwMode="auto">
            <a:xfrm>
              <a:off x="900052" y="276223"/>
              <a:ext cx="2087772" cy="4089401"/>
            </a:xfrm>
            <a:prstGeom prst="uturnArrow">
              <a:avLst>
                <a:gd name="adj1" fmla="val 20563"/>
                <a:gd name="adj2" fmla="val 17857"/>
                <a:gd name="adj3" fmla="val 10395"/>
                <a:gd name="adj4" fmla="val 28472"/>
                <a:gd name="adj5" fmla="val 24751"/>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40970" name="ZoneTexte 29"/>
            <p:cNvSpPr txBox="1">
              <a:spLocks noChangeArrowheads="1"/>
            </p:cNvSpPr>
            <p:nvPr/>
          </p:nvSpPr>
          <p:spPr bwMode="auto">
            <a:xfrm rot="-5400000">
              <a:off x="-764966" y="2357254"/>
              <a:ext cx="3698448" cy="369332"/>
            </a:xfrm>
            <a:prstGeom prst="rect">
              <a:avLst/>
            </a:prstGeom>
            <a:noFill/>
            <a:ln w="9525">
              <a:noFill/>
              <a:miter lim="800000"/>
              <a:headEnd/>
              <a:tailEnd/>
            </a:ln>
          </p:spPr>
          <p:txBody>
            <a:bodyPr wrap="none">
              <a:prstTxWarp prst="textNoShape">
                <a:avLst/>
              </a:prstTxWarp>
              <a:spAutoFit/>
            </a:bodyPr>
            <a:lstStyle/>
            <a:p>
              <a:r>
                <a:rPr lang="fr-CH" sz="1800"/>
                <a:t>Processus d’amélioration continue</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 7" descr="Barriere_Partenariat_Soins.jpg"/>
          <p:cNvPicPr>
            <a:picLocks noChangeAspect="1"/>
          </p:cNvPicPr>
          <p:nvPr/>
        </p:nvPicPr>
        <p:blipFill>
          <a:blip r:embed="rId2"/>
          <a:srcRect/>
          <a:stretch>
            <a:fillRect/>
          </a:stretch>
        </p:blipFill>
        <p:spPr bwMode="auto">
          <a:xfrm>
            <a:off x="0" y="0"/>
            <a:ext cx="8686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1" descr="Facilitants_Partenariat_Soins.jpg"/>
          <p:cNvPicPr>
            <a:picLocks noChangeAspect="1"/>
          </p:cNvPicPr>
          <p:nvPr/>
        </p:nvPicPr>
        <p:blipFill>
          <a:blip r:embed="rId2"/>
          <a:srcRect/>
          <a:stretch>
            <a:fillRect/>
          </a:stretch>
        </p:blipFill>
        <p:spPr bwMode="auto">
          <a:xfrm>
            <a:off x="234950" y="0"/>
            <a:ext cx="8905875"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763588" y="1981200"/>
            <a:ext cx="7715250" cy="3400425"/>
          </a:xfrm>
        </p:spPr>
        <p:txBody>
          <a:bodyPr/>
          <a:lstStyle/>
          <a:p>
            <a:pPr marL="0" indent="0">
              <a:buFontTx/>
              <a:buNone/>
              <a:defRPr/>
            </a:pPr>
            <a:endParaRPr lang="fr-FR" sz="2400" b="1" dirty="0" smtClean="0"/>
          </a:p>
          <a:p>
            <a:pPr algn="ctr">
              <a:spcAft>
                <a:spcPts val="0"/>
              </a:spcAft>
              <a:buFontTx/>
              <a:buNone/>
              <a:defRPr/>
            </a:pPr>
            <a:r>
              <a:rPr lang="fr-FR" sz="2400" b="1" dirty="0" smtClean="0"/>
              <a:t>DES MILIEUX CLINIQUES DÉJÀ EN TRANSFORMATION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Espace réservé du contenu 3" descr="loupe.png"/>
          <p:cNvPicPr>
            <a:picLocks noGrp="1" noChangeAspect="1"/>
          </p:cNvPicPr>
          <p:nvPr>
            <p:ph idx="1"/>
          </p:nvPr>
        </p:nvPicPr>
        <p:blipFill>
          <a:blip r:embed="rId2"/>
          <a:srcRect l="-18549" r="-18549"/>
          <a:stretch>
            <a:fillRect/>
          </a:stretch>
        </p:blipFill>
        <p:spPr>
          <a:xfrm>
            <a:off x="4648200" y="2325688"/>
            <a:ext cx="5241925" cy="3276600"/>
          </a:xfrm>
        </p:spPr>
      </p:pic>
      <p:sp>
        <p:nvSpPr>
          <p:cNvPr id="34819" name="Titre 1"/>
          <p:cNvSpPr>
            <a:spLocks noGrp="1"/>
          </p:cNvSpPr>
          <p:nvPr>
            <p:ph type="title"/>
          </p:nvPr>
        </p:nvSpPr>
        <p:spPr>
          <a:xfrm>
            <a:off x="2286000" y="0"/>
            <a:ext cx="6096000" cy="762000"/>
          </a:xfrm>
        </p:spPr>
        <p:txBody>
          <a:bodyPr/>
          <a:lstStyle/>
          <a:p>
            <a:r>
              <a:rPr lang="fr-FR" sz="2000"/>
              <a:t>LE PATIENT PARTENAIRE EN 5 CRITÈRES</a:t>
            </a:r>
          </a:p>
        </p:txBody>
      </p:sp>
      <p:sp>
        <p:nvSpPr>
          <p:cNvPr id="34820" name="ZoneTexte 4"/>
          <p:cNvSpPr txBox="1">
            <a:spLocks noChangeArrowheads="1"/>
          </p:cNvSpPr>
          <p:nvPr/>
        </p:nvSpPr>
        <p:spPr bwMode="auto">
          <a:xfrm>
            <a:off x="5867400" y="3276600"/>
            <a:ext cx="2209800" cy="1077913"/>
          </a:xfrm>
          <a:prstGeom prst="rect">
            <a:avLst/>
          </a:prstGeom>
          <a:noFill/>
          <a:ln w="9525">
            <a:noFill/>
            <a:miter lim="800000"/>
            <a:headEnd/>
            <a:tailEnd/>
          </a:ln>
        </p:spPr>
        <p:txBody>
          <a:bodyPr>
            <a:prstTxWarp prst="textNoShape">
              <a:avLst/>
            </a:prstTxWarp>
            <a:spAutoFit/>
          </a:bodyPr>
          <a:lstStyle/>
          <a:p>
            <a:pPr>
              <a:spcAft>
                <a:spcPts val="3000"/>
              </a:spcAft>
            </a:pPr>
            <a:r>
              <a:rPr lang="fr-FR" sz="3200">
                <a:latin typeface="Bernard MT Condensed" pitchFamily="1" charset="0"/>
                <a:ea typeface="Bernard MT Condensed" pitchFamily="1" charset="0"/>
                <a:cs typeface="Bernard MT Condensed" pitchFamily="1" charset="0"/>
              </a:rPr>
              <a:t>5 critères observables</a:t>
            </a:r>
          </a:p>
        </p:txBody>
      </p:sp>
      <p:sp>
        <p:nvSpPr>
          <p:cNvPr id="34821" name="ZoneTexte 35"/>
          <p:cNvSpPr txBox="1">
            <a:spLocks noChangeArrowheads="1"/>
          </p:cNvSpPr>
          <p:nvPr/>
        </p:nvSpPr>
        <p:spPr bwMode="auto">
          <a:xfrm>
            <a:off x="228600" y="1447800"/>
            <a:ext cx="4038600" cy="5678488"/>
          </a:xfrm>
          <a:prstGeom prst="rect">
            <a:avLst/>
          </a:prstGeom>
          <a:noFill/>
          <a:ln w="9525">
            <a:noFill/>
            <a:miter lim="800000"/>
            <a:headEnd/>
            <a:tailEnd/>
          </a:ln>
        </p:spPr>
        <p:txBody>
          <a:bodyPr>
            <a:prstTxWarp prst="textNoShape">
              <a:avLst/>
            </a:prstTxWarp>
            <a:spAutoFit/>
          </a:bodyPr>
          <a:lstStyle/>
          <a:p>
            <a:pPr marL="449263" indent="-185738">
              <a:spcAft>
                <a:spcPts val="3000"/>
              </a:spcAft>
              <a:buFont typeface="Arial" pitchFamily="1" charset="0"/>
              <a:buChar char="•"/>
            </a:pPr>
            <a:r>
              <a:rPr lang="fr-FR" sz="1400" b="1"/>
              <a:t>PARTICIPATION AUX RÉUNIONS </a:t>
            </a:r>
            <a:r>
              <a:rPr lang="fr-FR" sz="1400"/>
              <a:t>de l</a:t>
            </a:r>
            <a:r>
              <a:rPr lang="ja-JP" altLang="fr-FR" sz="1400"/>
              <a:t>’</a:t>
            </a:r>
            <a:r>
              <a:rPr lang="fr-FR" altLang="ja-JP" sz="1400"/>
              <a:t>équipe clinique (PII)</a:t>
            </a:r>
          </a:p>
          <a:p>
            <a:pPr marL="449263" indent="-185738">
              <a:spcAft>
                <a:spcPts val="3000"/>
              </a:spcAft>
              <a:buFont typeface="Arial" pitchFamily="1" charset="0"/>
              <a:buChar char="•"/>
            </a:pPr>
            <a:r>
              <a:rPr lang="fr-FR" sz="1400" b="1"/>
              <a:t>FORMATION SUR LA GESTION </a:t>
            </a:r>
            <a:r>
              <a:rPr lang="fr-FR" sz="1400"/>
              <a:t>de sa maladie et/ou son traitement</a:t>
            </a:r>
          </a:p>
          <a:p>
            <a:pPr marL="449263" indent="-185738">
              <a:spcAft>
                <a:spcPts val="3000"/>
              </a:spcAft>
              <a:buFont typeface="Arial" pitchFamily="1" charset="0"/>
              <a:buChar char="•"/>
            </a:pPr>
            <a:r>
              <a:rPr lang="fr-FR" sz="1400" b="1"/>
              <a:t>IMPLICATION DIRECTE </a:t>
            </a:r>
            <a:r>
              <a:rPr lang="fr-FR" sz="1400"/>
              <a:t>dans l</a:t>
            </a:r>
            <a:r>
              <a:rPr lang="ja-JP" altLang="fr-FR" sz="1400"/>
              <a:t>’</a:t>
            </a:r>
            <a:r>
              <a:rPr lang="fr-FR" altLang="ja-JP" sz="1400"/>
              <a:t>élaboration de son processus de soins</a:t>
            </a:r>
          </a:p>
          <a:p>
            <a:pPr marL="449263" indent="-185738">
              <a:spcAft>
                <a:spcPts val="3000"/>
              </a:spcAft>
              <a:buFont typeface="Arial" pitchFamily="1" charset="0"/>
              <a:buChar char="•"/>
            </a:pPr>
            <a:r>
              <a:rPr lang="fr-FR" sz="1400" b="1"/>
              <a:t>LEADER</a:t>
            </a:r>
            <a:r>
              <a:rPr lang="fr-FR" sz="1400"/>
              <a:t> des décisions de son plan de soins</a:t>
            </a:r>
          </a:p>
          <a:p>
            <a:pPr marL="449263" indent="-185738">
              <a:spcAft>
                <a:spcPts val="3000"/>
              </a:spcAft>
              <a:buFont typeface="Arial" pitchFamily="1" charset="0"/>
              <a:buChar char="•"/>
            </a:pPr>
            <a:r>
              <a:rPr lang="fr-FR" sz="1400" b="1"/>
              <a:t>CONTRIBUTION</a:t>
            </a:r>
            <a:r>
              <a:rPr lang="fr-FR" sz="1400"/>
              <a:t> à la formation des professionnels de la santé</a:t>
            </a:r>
          </a:p>
          <a:p>
            <a:pPr marL="449263" indent="-185738">
              <a:buFont typeface="Arial" pitchFamily="1" charset="0"/>
              <a:buChar char="•"/>
            </a:pPr>
            <a:endParaRPr lang="fr-FR" sz="1400"/>
          </a:p>
          <a:p>
            <a:pPr marL="449263" indent="-185738">
              <a:buFont typeface="Arial" pitchFamily="1" charset="0"/>
              <a:buChar char="•"/>
            </a:pPr>
            <a:endParaRPr lang="fr-FR" sz="1400"/>
          </a:p>
          <a:p>
            <a:pPr marL="449263" indent="-185738">
              <a:buFont typeface="Arial" pitchFamily="1" charset="0"/>
              <a:buChar char="•"/>
            </a:pPr>
            <a:endParaRPr lang="fr-FR" sz="1400"/>
          </a:p>
          <a:p>
            <a:pPr marL="449263" indent="-185738">
              <a:buFont typeface="Arial" pitchFamily="1" charset="0"/>
              <a:buChar char="•"/>
            </a:pPr>
            <a:endParaRPr lang="fr-FR" sz="1400"/>
          </a:p>
          <a:p>
            <a:pPr marL="449263" indent="-185738">
              <a:buFont typeface="Arial" pitchFamily="1" charset="0"/>
              <a:buChar char="•"/>
            </a:pPr>
            <a:endParaRPr lang="fr-FR" sz="1400"/>
          </a:p>
          <a:p>
            <a:pPr marL="449263" indent="-185738"/>
            <a:endParaRPr lang="fr-FR" sz="1400"/>
          </a:p>
        </p:txBody>
      </p:sp>
      <p:cxnSp>
        <p:nvCxnSpPr>
          <p:cNvPr id="42" name="Connecteur droit avec flèche 41"/>
          <p:cNvCxnSpPr/>
          <p:nvPr/>
        </p:nvCxnSpPr>
        <p:spPr bwMode="auto">
          <a:xfrm rot="16200000" flipV="1">
            <a:off x="3733800" y="2971800"/>
            <a:ext cx="2133600" cy="1676400"/>
          </a:xfrm>
          <a:prstGeom prst="straightConnector1">
            <a:avLst/>
          </a:prstGeom>
          <a:solidFill>
            <a:schemeClr val="accent1"/>
          </a:solidFill>
          <a:ln w="6350" cap="flat" cmpd="sng" algn="ctr">
            <a:solidFill>
              <a:schemeClr val="accent2">
                <a:lumMod val="75000"/>
              </a:schemeClr>
            </a:solidFill>
            <a:prstDash val="solid"/>
            <a:round/>
            <a:headEnd type="none" w="med" len="med"/>
            <a:tailEnd type="none"/>
          </a:ln>
          <a:effectLst/>
        </p:spPr>
      </p:cxnSp>
      <p:cxnSp>
        <p:nvCxnSpPr>
          <p:cNvPr id="49" name="Connecteur droit avec flèche 48"/>
          <p:cNvCxnSpPr/>
          <p:nvPr/>
        </p:nvCxnSpPr>
        <p:spPr bwMode="auto">
          <a:xfrm rot="16200000" flipV="1">
            <a:off x="3352800" y="2590800"/>
            <a:ext cx="3048000" cy="1524000"/>
          </a:xfrm>
          <a:prstGeom prst="straightConnector1">
            <a:avLst/>
          </a:prstGeom>
          <a:solidFill>
            <a:schemeClr val="accent1"/>
          </a:solidFill>
          <a:ln w="6350" cap="flat" cmpd="sng" algn="ctr">
            <a:solidFill>
              <a:schemeClr val="accent2">
                <a:lumMod val="75000"/>
              </a:schemeClr>
            </a:solidFill>
            <a:prstDash val="solid"/>
            <a:round/>
            <a:headEnd type="none" w="med" len="med"/>
            <a:tailEnd type="none"/>
          </a:ln>
          <a:effectLst/>
        </p:spPr>
      </p:cxnSp>
      <p:cxnSp>
        <p:nvCxnSpPr>
          <p:cNvPr id="54" name="Connecteur droit avec flèche 53"/>
          <p:cNvCxnSpPr/>
          <p:nvPr/>
        </p:nvCxnSpPr>
        <p:spPr bwMode="auto">
          <a:xfrm rot="10800000">
            <a:off x="4267200" y="4343400"/>
            <a:ext cx="1371600" cy="544513"/>
          </a:xfrm>
          <a:prstGeom prst="straightConnector1">
            <a:avLst/>
          </a:prstGeom>
          <a:solidFill>
            <a:schemeClr val="accent1"/>
          </a:solidFill>
          <a:ln w="9525" cap="flat" cmpd="sng" algn="ctr">
            <a:solidFill>
              <a:schemeClr val="accent2">
                <a:lumMod val="75000"/>
              </a:schemeClr>
            </a:solidFill>
            <a:prstDash val="solid"/>
            <a:round/>
            <a:headEnd type="none" w="med" len="med"/>
            <a:tailEnd type="none"/>
          </a:ln>
          <a:effectLst/>
        </p:spPr>
      </p:cxnSp>
      <p:cxnSp>
        <p:nvCxnSpPr>
          <p:cNvPr id="59" name="Connecteur droit avec flèche 58"/>
          <p:cNvCxnSpPr/>
          <p:nvPr/>
        </p:nvCxnSpPr>
        <p:spPr bwMode="auto">
          <a:xfrm rot="10800000">
            <a:off x="4191000" y="4876800"/>
            <a:ext cx="1447800" cy="1588"/>
          </a:xfrm>
          <a:prstGeom prst="straightConnector1">
            <a:avLst/>
          </a:prstGeom>
          <a:solidFill>
            <a:schemeClr val="accent1"/>
          </a:solidFill>
          <a:ln w="9525" cap="flat" cmpd="sng" algn="ctr">
            <a:solidFill>
              <a:schemeClr val="accent2">
                <a:lumMod val="75000"/>
              </a:schemeClr>
            </a:solidFill>
            <a:prstDash val="solid"/>
            <a:round/>
            <a:headEnd type="none" w="med" len="med"/>
            <a:tailEnd type="none"/>
          </a:ln>
          <a:effectLst/>
        </p:spPr>
      </p:cxnSp>
      <p:cxnSp>
        <p:nvCxnSpPr>
          <p:cNvPr id="66" name="Connecteur droit avec flèche 65"/>
          <p:cNvCxnSpPr/>
          <p:nvPr/>
        </p:nvCxnSpPr>
        <p:spPr bwMode="auto">
          <a:xfrm rot="10800000">
            <a:off x="4114800" y="3657600"/>
            <a:ext cx="1524000" cy="1219200"/>
          </a:xfrm>
          <a:prstGeom prst="straightConnector1">
            <a:avLst/>
          </a:prstGeom>
          <a:solidFill>
            <a:schemeClr val="accent1"/>
          </a:solidFill>
          <a:ln w="9525" cap="flat" cmpd="sng" algn="ctr">
            <a:solidFill>
              <a:schemeClr val="accent2">
                <a:lumMod val="75000"/>
              </a:schemeClr>
            </a:solidFill>
            <a:prstDash val="solid"/>
            <a:round/>
            <a:headEnd type="none" w="med" len="med"/>
            <a:tailEnd type="none"/>
          </a:ln>
          <a:effectLst/>
        </p:spPr>
      </p:cxnSp>
      <p:sp>
        <p:nvSpPr>
          <p:cNvPr id="34827" name="Rectangle 10"/>
          <p:cNvSpPr>
            <a:spLocks noChangeArrowheads="1"/>
          </p:cNvSpPr>
          <p:nvPr/>
        </p:nvSpPr>
        <p:spPr bwMode="auto">
          <a:xfrm>
            <a:off x="0" y="6581775"/>
            <a:ext cx="1633538" cy="276225"/>
          </a:xfrm>
          <a:prstGeom prst="rect">
            <a:avLst/>
          </a:prstGeom>
          <a:noFill/>
          <a:ln w="9525">
            <a:noFill/>
            <a:miter lim="800000"/>
            <a:headEnd/>
            <a:tailEnd/>
          </a:ln>
        </p:spPr>
        <p:txBody>
          <a:bodyPr wrap="none">
            <a:prstTxWarp prst="textNoShape">
              <a:avLst/>
            </a:prstTxWarp>
            <a:spAutoFit/>
          </a:bodyPr>
          <a:lstStyle/>
          <a:p>
            <a:r>
              <a:rPr lang="fr-CA" sz="1200" i="1"/>
              <a:t>Copyright HEC 2012</a:t>
            </a:r>
          </a:p>
        </p:txBody>
      </p:sp>
      <p:sp>
        <p:nvSpPr>
          <p:cNvPr id="34828" name="ZoneTexte 11"/>
          <p:cNvSpPr txBox="1">
            <a:spLocks noChangeArrowheads="1"/>
          </p:cNvSpPr>
          <p:nvPr/>
        </p:nvSpPr>
        <p:spPr bwMode="auto">
          <a:xfrm>
            <a:off x="293688" y="5867400"/>
            <a:ext cx="8393112" cy="369888"/>
          </a:xfrm>
          <a:prstGeom prst="rect">
            <a:avLst/>
          </a:prstGeom>
          <a:noFill/>
          <a:ln w="9525">
            <a:noFill/>
            <a:miter lim="800000"/>
            <a:headEnd/>
            <a:tailEnd/>
          </a:ln>
        </p:spPr>
        <p:txBody>
          <a:bodyPr wrap="none">
            <a:prstTxWarp prst="textNoShape">
              <a:avLst/>
            </a:prstTxWarp>
            <a:spAutoFit/>
          </a:bodyPr>
          <a:lstStyle/>
          <a:p>
            <a:r>
              <a:rPr lang="fr-CA" sz="1800" b="1">
                <a:solidFill>
                  <a:srgbClr val="000090"/>
                </a:solidFill>
              </a:rPr>
              <a:t>Vers des outils de diagnostic et d’aide au changement plus sophistiqués…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contenu 5"/>
          <p:cNvSpPr>
            <a:spLocks noGrp="1"/>
          </p:cNvSpPr>
          <p:nvPr>
            <p:ph sz="half" idx="2"/>
          </p:nvPr>
        </p:nvSpPr>
        <p:spPr>
          <a:xfrm>
            <a:off x="228600" y="990600"/>
            <a:ext cx="4191000" cy="4267200"/>
          </a:xfrm>
        </p:spPr>
        <p:txBody>
          <a:bodyPr/>
          <a:lstStyle/>
          <a:p>
            <a:pPr lvl="1">
              <a:spcAft>
                <a:spcPts val="600"/>
              </a:spcAft>
              <a:buFontTx/>
              <a:buNone/>
            </a:pPr>
            <a:endParaRPr lang="fr-FR" sz="1800"/>
          </a:p>
          <a:p>
            <a:pPr lvl="1">
              <a:spcAft>
                <a:spcPts val="600"/>
              </a:spcAft>
              <a:buFont typeface="Wingdings" pitchFamily="1" charset="2"/>
              <a:buChar char="§"/>
            </a:pPr>
            <a:endParaRPr lang="fr-FR" sz="1600"/>
          </a:p>
          <a:p>
            <a:pPr lvl="1">
              <a:spcAft>
                <a:spcPts val="600"/>
              </a:spcAft>
              <a:buFont typeface="Wingdings" pitchFamily="1" charset="2"/>
              <a:buChar char="§"/>
            </a:pPr>
            <a:endParaRPr lang="fr-FR" sz="1600"/>
          </a:p>
          <a:p>
            <a:pPr lvl="1">
              <a:spcAft>
                <a:spcPts val="600"/>
              </a:spcAft>
              <a:buFont typeface="Wingdings" pitchFamily="1" charset="2"/>
              <a:buChar char="§"/>
            </a:pPr>
            <a:r>
              <a:rPr lang="fr-FR" sz="1600">
                <a:solidFill>
                  <a:srgbClr val="222268"/>
                </a:solidFill>
              </a:rPr>
              <a:t>Cité de la Santé, Laval</a:t>
            </a:r>
          </a:p>
          <a:p>
            <a:pPr lvl="1">
              <a:spcAft>
                <a:spcPts val="600"/>
              </a:spcAft>
              <a:buFont typeface="Wingdings" pitchFamily="1" charset="2"/>
              <a:buChar char="§"/>
            </a:pPr>
            <a:r>
              <a:rPr lang="fr-FR" sz="1600">
                <a:solidFill>
                  <a:srgbClr val="222268"/>
                </a:solidFill>
              </a:rPr>
              <a:t>CSSS Bordeaux-Cartierville</a:t>
            </a:r>
          </a:p>
          <a:p>
            <a:pPr lvl="1">
              <a:spcAft>
                <a:spcPts val="600"/>
              </a:spcAft>
              <a:buFont typeface="Wingdings" pitchFamily="1" charset="2"/>
              <a:buChar char="§"/>
            </a:pPr>
            <a:r>
              <a:rPr lang="fr-FR" sz="1600">
                <a:solidFill>
                  <a:srgbClr val="222268"/>
                </a:solidFill>
              </a:rPr>
              <a:t>CSSS Jeanne-Mance</a:t>
            </a:r>
          </a:p>
          <a:p>
            <a:pPr lvl="1">
              <a:spcAft>
                <a:spcPts val="600"/>
              </a:spcAft>
              <a:buFont typeface="Wingdings" pitchFamily="1" charset="2"/>
              <a:buChar char="§"/>
            </a:pPr>
            <a:r>
              <a:rPr lang="fr-FR" sz="1600">
                <a:solidFill>
                  <a:srgbClr val="222268"/>
                </a:solidFill>
              </a:rPr>
              <a:t>CHUM</a:t>
            </a:r>
          </a:p>
          <a:p>
            <a:pPr lvl="1">
              <a:spcAft>
                <a:spcPts val="600"/>
              </a:spcAft>
              <a:buFont typeface="Wingdings" pitchFamily="1" charset="2"/>
              <a:buChar char="§"/>
            </a:pPr>
            <a:r>
              <a:rPr lang="fr-FR" sz="1600">
                <a:solidFill>
                  <a:srgbClr val="222268"/>
                </a:solidFill>
              </a:rPr>
              <a:t>HMR</a:t>
            </a:r>
          </a:p>
          <a:p>
            <a:pPr lvl="1">
              <a:spcAft>
                <a:spcPts val="600"/>
              </a:spcAft>
              <a:buFont typeface="Wingdings" pitchFamily="1" charset="2"/>
              <a:buChar char="§"/>
            </a:pPr>
            <a:r>
              <a:rPr lang="fr-FR" sz="1600">
                <a:solidFill>
                  <a:srgbClr val="222268"/>
                </a:solidFill>
              </a:rPr>
              <a:t>CHU Sainte-Justine</a:t>
            </a:r>
          </a:p>
          <a:p>
            <a:pPr lvl="1">
              <a:spcAft>
                <a:spcPts val="600"/>
              </a:spcAft>
              <a:buFont typeface="Wingdings" pitchFamily="1" charset="2"/>
              <a:buChar char="§"/>
            </a:pPr>
            <a:r>
              <a:rPr lang="fr-FR" sz="1600">
                <a:solidFill>
                  <a:srgbClr val="222268"/>
                </a:solidFill>
              </a:rPr>
              <a:t>Institut de Cardiologie de Montréal</a:t>
            </a:r>
          </a:p>
          <a:p>
            <a:pPr lvl="1">
              <a:spcAft>
                <a:spcPts val="600"/>
              </a:spcAft>
              <a:buFont typeface="Wingdings" pitchFamily="1" charset="2"/>
              <a:buChar char="§"/>
            </a:pPr>
            <a:r>
              <a:rPr lang="fr-FR" sz="1600">
                <a:solidFill>
                  <a:srgbClr val="222268"/>
                </a:solidFill>
              </a:rPr>
              <a:t>Hôpital Louis-H Lafontaine</a:t>
            </a:r>
          </a:p>
          <a:p>
            <a:endParaRPr lang="fr-FR"/>
          </a:p>
        </p:txBody>
      </p:sp>
      <p:sp>
        <p:nvSpPr>
          <p:cNvPr id="35843" name="Espace réservé du contenu 7"/>
          <p:cNvSpPr>
            <a:spLocks noGrp="1"/>
          </p:cNvSpPr>
          <p:nvPr>
            <p:ph sz="quarter" idx="4"/>
          </p:nvPr>
        </p:nvSpPr>
        <p:spPr>
          <a:xfrm>
            <a:off x="4572000" y="1828800"/>
            <a:ext cx="4267200" cy="3733800"/>
          </a:xfrm>
          <a:ln w="19050" cap="rnd">
            <a:solidFill>
              <a:schemeClr val="accent2"/>
            </a:solidFill>
            <a:headEnd type="none" w="med" len="med"/>
            <a:tailEnd type="none" w="med" len="med"/>
          </a:ln>
        </p:spPr>
        <p:txBody>
          <a:bodyPr/>
          <a:lstStyle/>
          <a:p>
            <a:endParaRPr lang="fr-FR" sz="1500" u="sng"/>
          </a:p>
          <a:p>
            <a:pPr>
              <a:spcBef>
                <a:spcPts val="600"/>
              </a:spcBef>
            </a:pPr>
            <a:endParaRPr lang="fr-FR" sz="1400" i="1">
              <a:solidFill>
                <a:srgbClr val="000090"/>
              </a:solidFill>
            </a:endParaRPr>
          </a:p>
          <a:p>
            <a:pPr>
              <a:spcBef>
                <a:spcPts val="600"/>
              </a:spcBef>
            </a:pPr>
            <a:endParaRPr lang="fr-FR" sz="1400" i="1">
              <a:solidFill>
                <a:srgbClr val="000090"/>
              </a:solidFill>
            </a:endParaRPr>
          </a:p>
          <a:p>
            <a:pPr>
              <a:spcBef>
                <a:spcPts val="600"/>
              </a:spcBef>
            </a:pPr>
            <a:r>
              <a:rPr lang="fr-FR" sz="1400" i="1">
                <a:solidFill>
                  <a:srgbClr val="000090"/>
                </a:solidFill>
              </a:rPr>
              <a:t>La clé des champs </a:t>
            </a:r>
            <a:r>
              <a:rPr lang="fr-FR" sz="1400"/>
              <a:t>— CSSS Jeanne Mance</a:t>
            </a:r>
          </a:p>
          <a:p>
            <a:pPr>
              <a:spcBef>
                <a:spcPts val="600"/>
              </a:spcBef>
            </a:pPr>
            <a:r>
              <a:rPr lang="fr-FR" sz="1400" i="1">
                <a:solidFill>
                  <a:srgbClr val="000090"/>
                </a:solidFill>
              </a:rPr>
              <a:t>Centre d</a:t>
            </a:r>
            <a:r>
              <a:rPr lang="ja-JP" altLang="fr-FR" sz="1400" i="1">
                <a:solidFill>
                  <a:srgbClr val="000090"/>
                </a:solidFill>
              </a:rPr>
              <a:t>’</a:t>
            </a:r>
            <a:r>
              <a:rPr lang="fr-FR" altLang="ja-JP" sz="1400" i="1">
                <a:solidFill>
                  <a:srgbClr val="000090"/>
                </a:solidFill>
              </a:rPr>
              <a:t>information pour les usagers et les proches </a:t>
            </a:r>
            <a:r>
              <a:rPr lang="fr-FR" altLang="ja-JP" sz="1400">
                <a:solidFill>
                  <a:srgbClr val="000090"/>
                </a:solidFill>
              </a:rPr>
              <a:t>(CIUP) </a:t>
            </a:r>
            <a:r>
              <a:rPr lang="fr-FR" altLang="ja-JP" sz="1400"/>
              <a:t>— HMR</a:t>
            </a:r>
          </a:p>
          <a:p>
            <a:pPr>
              <a:spcBef>
                <a:spcPts val="600"/>
              </a:spcBef>
            </a:pPr>
            <a:r>
              <a:rPr lang="fr-FR" sz="1400" i="1">
                <a:solidFill>
                  <a:srgbClr val="000090"/>
                </a:solidFill>
              </a:rPr>
              <a:t>Le Centre de cardiologie préventive </a:t>
            </a:r>
            <a:r>
              <a:rPr lang="fr-FR" sz="1400"/>
              <a:t>— CHUM</a:t>
            </a:r>
          </a:p>
          <a:p>
            <a:pPr>
              <a:spcBef>
                <a:spcPts val="600"/>
              </a:spcBef>
              <a:spcAft>
                <a:spcPts val="600"/>
              </a:spcAft>
            </a:pPr>
            <a:r>
              <a:rPr lang="fr-FR" sz="1400" i="1">
                <a:solidFill>
                  <a:srgbClr val="000090"/>
                </a:solidFill>
              </a:rPr>
              <a:t>Programme des troubles de la communication </a:t>
            </a:r>
            <a:r>
              <a:rPr lang="fr-FR" sz="1400"/>
              <a:t>— </a:t>
            </a:r>
            <a:r>
              <a:rPr lang="en-GB" sz="1400"/>
              <a:t> </a:t>
            </a:r>
            <a:r>
              <a:rPr lang="fr-FR" sz="1400"/>
              <a:t>CHU Sainte-Justine</a:t>
            </a:r>
          </a:p>
          <a:p>
            <a:pPr>
              <a:spcBef>
                <a:spcPts val="600"/>
              </a:spcBef>
            </a:pPr>
            <a:r>
              <a:rPr lang="fr-FR" sz="1400" i="1">
                <a:solidFill>
                  <a:srgbClr val="000090"/>
                </a:solidFill>
              </a:rPr>
              <a:t>Projet de préparation au plan d</a:t>
            </a:r>
            <a:r>
              <a:rPr lang="ja-JP" altLang="fr-FR" sz="1400" i="1">
                <a:solidFill>
                  <a:srgbClr val="000090"/>
                </a:solidFill>
              </a:rPr>
              <a:t>’</a:t>
            </a:r>
            <a:r>
              <a:rPr lang="fr-FR" altLang="ja-JP" sz="1400" i="1">
                <a:solidFill>
                  <a:srgbClr val="000090"/>
                </a:solidFill>
              </a:rPr>
              <a:t>intervention individualisé </a:t>
            </a:r>
            <a:r>
              <a:rPr lang="fr-FR" altLang="ja-JP" sz="1400"/>
              <a:t>(déficience intellectuelle) — HLHL</a:t>
            </a:r>
          </a:p>
          <a:p>
            <a:pPr>
              <a:spcBef>
                <a:spcPts val="600"/>
              </a:spcBef>
            </a:pPr>
            <a:r>
              <a:rPr lang="fr-FR" sz="1400">
                <a:solidFill>
                  <a:srgbClr val="000090"/>
                </a:solidFill>
              </a:rPr>
              <a:t>Projet Da Vinci </a:t>
            </a:r>
            <a:r>
              <a:rPr lang="fr-FR" sz="1400"/>
              <a:t>— CSSS Laval </a:t>
            </a:r>
            <a:endParaRPr lang="en-GB" sz="1400"/>
          </a:p>
        </p:txBody>
      </p:sp>
      <p:sp>
        <p:nvSpPr>
          <p:cNvPr id="35844" name="Titre 3"/>
          <p:cNvSpPr>
            <a:spLocks noGrp="1"/>
          </p:cNvSpPr>
          <p:nvPr>
            <p:ph type="title"/>
          </p:nvPr>
        </p:nvSpPr>
        <p:spPr>
          <a:xfrm>
            <a:off x="2286000" y="152400"/>
            <a:ext cx="7162800" cy="838200"/>
          </a:xfrm>
        </p:spPr>
        <p:txBody>
          <a:bodyPr/>
          <a:lstStyle/>
          <a:p>
            <a:r>
              <a:rPr lang="fr-FR" sz="2400">
                <a:solidFill>
                  <a:srgbClr val="19194D"/>
                </a:solidFill>
              </a:rPr>
              <a:t>LE RUIS DE l</a:t>
            </a:r>
            <a:r>
              <a:rPr lang="ja-JP" altLang="fr-FR" sz="2400">
                <a:solidFill>
                  <a:srgbClr val="19194D"/>
                </a:solidFill>
              </a:rPr>
              <a:t>’</a:t>
            </a:r>
            <a:r>
              <a:rPr lang="fr-FR" altLang="ja-JP" sz="2400">
                <a:solidFill>
                  <a:srgbClr val="19194D"/>
                </a:solidFill>
              </a:rPr>
              <a:t>UdeM</a:t>
            </a:r>
            <a:r>
              <a:rPr lang="fr-FR" altLang="ja-JP">
                <a:solidFill>
                  <a:srgbClr val="19194D"/>
                </a:solidFill>
              </a:rPr>
              <a:t>:</a:t>
            </a:r>
            <a:br>
              <a:rPr lang="fr-FR" altLang="ja-JP">
                <a:solidFill>
                  <a:srgbClr val="19194D"/>
                </a:solidFill>
              </a:rPr>
            </a:br>
            <a:r>
              <a:rPr lang="fr-FR" altLang="ja-JP">
                <a:solidFill>
                  <a:srgbClr val="19194D"/>
                </a:solidFill>
              </a:rPr>
              <a:t>                  </a:t>
            </a:r>
            <a:r>
              <a:rPr lang="fr-FR" altLang="ja-JP" sz="2400">
                <a:solidFill>
                  <a:srgbClr val="19194D"/>
                </a:solidFill>
              </a:rPr>
              <a:t>UN VIVIER D</a:t>
            </a:r>
            <a:r>
              <a:rPr lang="ja-JP" altLang="fr-FR" sz="2400">
                <a:solidFill>
                  <a:srgbClr val="19194D"/>
                </a:solidFill>
              </a:rPr>
              <a:t>’</a:t>
            </a:r>
            <a:r>
              <a:rPr lang="fr-FR" altLang="ja-JP" sz="2400">
                <a:solidFill>
                  <a:srgbClr val="19194D"/>
                </a:solidFill>
              </a:rPr>
              <a:t>INITIATIVES</a:t>
            </a:r>
            <a:endParaRPr lang="fr-FR" sz="2400">
              <a:solidFill>
                <a:srgbClr val="19194D"/>
              </a:solidFill>
            </a:endParaRPr>
          </a:p>
        </p:txBody>
      </p:sp>
      <p:sp>
        <p:nvSpPr>
          <p:cNvPr id="35845" name="Espace réservé du texte 4"/>
          <p:cNvSpPr>
            <a:spLocks noGrp="1"/>
          </p:cNvSpPr>
          <p:nvPr>
            <p:ph type="body" idx="1"/>
          </p:nvPr>
        </p:nvSpPr>
        <p:spPr>
          <a:xfrm>
            <a:off x="533400" y="1371600"/>
            <a:ext cx="5105400" cy="914400"/>
          </a:xfrm>
        </p:spPr>
        <p:txBody>
          <a:bodyPr/>
          <a:lstStyle/>
          <a:p>
            <a:endParaRPr lang="fr-FR" sz="1800"/>
          </a:p>
          <a:p>
            <a:endParaRPr lang="fr-FR" sz="1800"/>
          </a:p>
          <a:p>
            <a:endParaRPr lang="fr-FR" sz="1800"/>
          </a:p>
          <a:p>
            <a:endParaRPr lang="fr-FR" sz="1800"/>
          </a:p>
          <a:p>
            <a:endParaRPr lang="fr-FR" sz="1800"/>
          </a:p>
          <a:p>
            <a:endParaRPr lang="fr-FR" sz="1600" b="0"/>
          </a:p>
          <a:p>
            <a:r>
              <a:rPr lang="fr-FR" sz="1800"/>
              <a:t>30 équipes de soins et certainement plus</a:t>
            </a:r>
          </a:p>
          <a:p>
            <a:r>
              <a:rPr lang="fr-FR" sz="1800"/>
              <a:t>    … 8 centres hospitaliers …</a:t>
            </a:r>
          </a:p>
          <a:p>
            <a:endParaRPr lang="fr-FR" sz="1800" b="0"/>
          </a:p>
        </p:txBody>
      </p:sp>
      <p:sp>
        <p:nvSpPr>
          <p:cNvPr id="35846" name="Espace réservé du texte 6"/>
          <p:cNvSpPr>
            <a:spLocks noGrp="1"/>
          </p:cNvSpPr>
          <p:nvPr>
            <p:ph type="body" sz="quarter" idx="3"/>
          </p:nvPr>
        </p:nvSpPr>
        <p:spPr>
          <a:xfrm>
            <a:off x="4953000" y="2057400"/>
            <a:ext cx="3200400" cy="411163"/>
          </a:xfrm>
        </p:spPr>
        <p:txBody>
          <a:bodyPr/>
          <a:lstStyle/>
          <a:p>
            <a:r>
              <a:rPr lang="fr-FR" sz="1800"/>
              <a:t>… 6 exemples parmi 30…</a:t>
            </a:r>
          </a:p>
        </p:txBody>
      </p:sp>
      <p:sp>
        <p:nvSpPr>
          <p:cNvPr id="35847" name="Rectangle 6"/>
          <p:cNvSpPr>
            <a:spLocks noChangeArrowheads="1"/>
          </p:cNvSpPr>
          <p:nvPr/>
        </p:nvSpPr>
        <p:spPr bwMode="auto">
          <a:xfrm>
            <a:off x="0" y="6581775"/>
            <a:ext cx="1633538" cy="276225"/>
          </a:xfrm>
          <a:prstGeom prst="rect">
            <a:avLst/>
          </a:prstGeom>
          <a:noFill/>
          <a:ln w="9525">
            <a:noFill/>
            <a:miter lim="800000"/>
            <a:headEnd/>
            <a:tailEnd/>
          </a:ln>
        </p:spPr>
        <p:txBody>
          <a:bodyPr wrap="none">
            <a:prstTxWarp prst="textNoShape">
              <a:avLst/>
            </a:prstTxWarp>
            <a:spAutoFit/>
          </a:bodyPr>
          <a:lstStyle/>
          <a:p>
            <a:r>
              <a:rPr lang="fr-CA" sz="1200" i="1"/>
              <a:t>Copyright HEC 2012</a:t>
            </a:r>
          </a:p>
        </p:txBody>
      </p:sp>
      <p:sp>
        <p:nvSpPr>
          <p:cNvPr id="35848" name="ZoneTexte 8"/>
          <p:cNvSpPr txBox="1">
            <a:spLocks noChangeArrowheads="1"/>
          </p:cNvSpPr>
          <p:nvPr/>
        </p:nvSpPr>
        <p:spPr bwMode="auto">
          <a:xfrm>
            <a:off x="293688" y="5867400"/>
            <a:ext cx="7034212" cy="369888"/>
          </a:xfrm>
          <a:prstGeom prst="rect">
            <a:avLst/>
          </a:prstGeom>
          <a:noFill/>
          <a:ln w="9525">
            <a:noFill/>
            <a:miter lim="800000"/>
            <a:headEnd/>
            <a:tailEnd/>
          </a:ln>
        </p:spPr>
        <p:txBody>
          <a:bodyPr wrap="none">
            <a:prstTxWarp prst="textNoShape">
              <a:avLst/>
            </a:prstTxWarp>
            <a:spAutoFit/>
          </a:bodyPr>
          <a:lstStyle/>
          <a:p>
            <a:r>
              <a:rPr lang="fr-CA" sz="1800" b="1">
                <a:solidFill>
                  <a:srgbClr val="000090"/>
                </a:solidFill>
              </a:rPr>
              <a:t>Des contextes de soins en recherche de nouvelles solutions…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Espace réservé du contenu 3" descr="roue.png"/>
          <p:cNvPicPr>
            <a:picLocks noGrp="1" noChangeAspect="1"/>
          </p:cNvPicPr>
          <p:nvPr>
            <p:ph idx="1"/>
          </p:nvPr>
        </p:nvPicPr>
        <p:blipFill>
          <a:blip r:embed="rId3"/>
          <a:srcRect l="-30067" r="-30067"/>
          <a:stretch>
            <a:fillRect/>
          </a:stretch>
        </p:blipFill>
        <p:spPr>
          <a:xfrm>
            <a:off x="0" y="838200"/>
            <a:ext cx="9525000" cy="5257800"/>
          </a:xfrm>
        </p:spPr>
      </p:pic>
      <p:sp>
        <p:nvSpPr>
          <p:cNvPr id="36867" name="ZoneTexte 31"/>
          <p:cNvSpPr txBox="1">
            <a:spLocks noChangeArrowheads="1"/>
          </p:cNvSpPr>
          <p:nvPr/>
        </p:nvSpPr>
        <p:spPr bwMode="auto">
          <a:xfrm>
            <a:off x="5105400" y="762000"/>
            <a:ext cx="4038600" cy="3478213"/>
          </a:xfrm>
          <a:prstGeom prst="rect">
            <a:avLst/>
          </a:prstGeom>
          <a:noFill/>
          <a:ln w="9525">
            <a:noFill/>
            <a:miter lim="800000"/>
            <a:headEnd/>
            <a:tailEnd/>
          </a:ln>
        </p:spPr>
        <p:txBody>
          <a:bodyPr>
            <a:prstTxWarp prst="textNoShape">
              <a:avLst/>
            </a:prstTxWarp>
            <a:spAutoFit/>
          </a:bodyPr>
          <a:lstStyle/>
          <a:p>
            <a:pPr algn="ctr"/>
            <a:r>
              <a:rPr lang="fr-FR" sz="1600" b="1">
                <a:solidFill>
                  <a:srgbClr val="000090"/>
                </a:solidFill>
              </a:rPr>
              <a:t>Structure</a:t>
            </a:r>
          </a:p>
          <a:p>
            <a:pPr algn="ctr"/>
            <a:endParaRPr lang="fr-FR" sz="1400"/>
          </a:p>
          <a:p>
            <a:pPr>
              <a:spcAft>
                <a:spcPts val="600"/>
              </a:spcAft>
              <a:buFont typeface="Wingdings" pitchFamily="1" charset="2"/>
              <a:buChar char="§"/>
            </a:pPr>
            <a:r>
              <a:rPr lang="fr-FR" sz="1200"/>
              <a:t>Construites autour d</a:t>
            </a:r>
            <a:r>
              <a:rPr lang="ja-JP" altLang="fr-FR" sz="1200"/>
              <a:t>’</a:t>
            </a:r>
            <a:r>
              <a:rPr lang="fr-FR" altLang="ja-JP" sz="1200"/>
              <a:t>une </a:t>
            </a:r>
            <a:r>
              <a:rPr lang="fr-FR" altLang="ja-JP" sz="1200" b="1"/>
              <a:t>équipe interprofessionnelle </a:t>
            </a:r>
            <a:r>
              <a:rPr lang="fr-FR" altLang="ja-JP" sz="1200"/>
              <a:t>dynamique et soudée</a:t>
            </a:r>
          </a:p>
          <a:p>
            <a:pPr>
              <a:spcAft>
                <a:spcPts val="600"/>
              </a:spcAft>
              <a:buFont typeface="Wingdings" pitchFamily="1" charset="2"/>
              <a:buChar char="§"/>
            </a:pPr>
            <a:r>
              <a:rPr lang="fr-FR" sz="1200"/>
              <a:t>Présence d</a:t>
            </a:r>
            <a:r>
              <a:rPr lang="ja-JP" altLang="fr-FR" sz="1200"/>
              <a:t>’</a:t>
            </a:r>
            <a:r>
              <a:rPr lang="fr-FR" altLang="ja-JP" sz="1200"/>
              <a:t>un </a:t>
            </a:r>
            <a:r>
              <a:rPr lang="fr-FR" altLang="ja-JP" sz="1200" b="1"/>
              <a:t>intervenant pivot</a:t>
            </a:r>
            <a:r>
              <a:rPr lang="fr-FR" altLang="ja-JP" sz="1200"/>
              <a:t>, un </a:t>
            </a:r>
            <a:r>
              <a:rPr lang="fr-FR" altLang="ja-JP" sz="1200" b="1"/>
              <a:t>atout nécessaire</a:t>
            </a:r>
          </a:p>
          <a:p>
            <a:pPr>
              <a:spcAft>
                <a:spcPts val="600"/>
              </a:spcAft>
              <a:buFont typeface="Wingdings" pitchFamily="1" charset="2"/>
              <a:buChar char="§"/>
            </a:pPr>
            <a:r>
              <a:rPr lang="fr-FR" sz="1200"/>
              <a:t>Généralement programmes de </a:t>
            </a:r>
            <a:r>
              <a:rPr lang="fr-FR" sz="1200" b="1"/>
              <a:t>petite envergure</a:t>
            </a:r>
          </a:p>
          <a:p>
            <a:pPr>
              <a:spcAft>
                <a:spcPts val="600"/>
              </a:spcAft>
              <a:buFont typeface="Wingdings" pitchFamily="1" charset="2"/>
              <a:buChar char="§"/>
            </a:pPr>
            <a:r>
              <a:rPr lang="fr-FR" sz="1200" b="1"/>
              <a:t>Hiérarchie non formalisée</a:t>
            </a:r>
          </a:p>
          <a:p>
            <a:pPr algn="ctr"/>
            <a:endParaRPr lang="fr-FR" sz="1400"/>
          </a:p>
          <a:p>
            <a:pPr algn="ctr"/>
            <a:endParaRPr lang="fr-FR" sz="1400"/>
          </a:p>
          <a:p>
            <a:pPr algn="ctr"/>
            <a:endParaRPr lang="fr-FR" sz="1400"/>
          </a:p>
          <a:p>
            <a:pPr algn="ctr"/>
            <a:endParaRPr lang="fr-FR" sz="1400"/>
          </a:p>
          <a:p>
            <a:pPr algn="ctr"/>
            <a:endParaRPr lang="fr-FR" sz="1400"/>
          </a:p>
          <a:p>
            <a:pPr algn="ctr"/>
            <a:endParaRPr lang="fr-FR" sz="1400"/>
          </a:p>
          <a:p>
            <a:pPr algn="ctr"/>
            <a:r>
              <a:rPr lang="fr-FR" sz="1400"/>
              <a:t> </a:t>
            </a:r>
          </a:p>
        </p:txBody>
      </p:sp>
      <p:cxnSp>
        <p:nvCxnSpPr>
          <p:cNvPr id="36868" name="Connecteur droit 81"/>
          <p:cNvCxnSpPr>
            <a:cxnSpLocks noChangeShapeType="1"/>
          </p:cNvCxnSpPr>
          <p:nvPr/>
        </p:nvCxnSpPr>
        <p:spPr bwMode="auto">
          <a:xfrm rot="5400000" flipH="1" flipV="1">
            <a:off x="4115594" y="1523206"/>
            <a:ext cx="1371600" cy="1588"/>
          </a:xfrm>
          <a:prstGeom prst="line">
            <a:avLst/>
          </a:prstGeom>
          <a:noFill/>
          <a:ln w="9525">
            <a:solidFill>
              <a:schemeClr val="accent2"/>
            </a:solidFill>
            <a:round/>
            <a:headEnd/>
            <a:tailEnd/>
          </a:ln>
        </p:spPr>
      </p:cxnSp>
      <p:cxnSp>
        <p:nvCxnSpPr>
          <p:cNvPr id="36869" name="Connecteur droit 76"/>
          <p:cNvCxnSpPr>
            <a:cxnSpLocks noChangeShapeType="1"/>
          </p:cNvCxnSpPr>
          <p:nvPr/>
        </p:nvCxnSpPr>
        <p:spPr bwMode="auto">
          <a:xfrm>
            <a:off x="6172200" y="3429000"/>
            <a:ext cx="2362200" cy="1588"/>
          </a:xfrm>
          <a:prstGeom prst="line">
            <a:avLst/>
          </a:prstGeom>
          <a:noFill/>
          <a:ln w="9525">
            <a:solidFill>
              <a:schemeClr val="accent2"/>
            </a:solidFill>
            <a:round/>
            <a:headEnd/>
            <a:tailEnd/>
          </a:ln>
        </p:spPr>
      </p:cxnSp>
      <p:cxnSp>
        <p:nvCxnSpPr>
          <p:cNvPr id="36870" name="Connecteur droit 70"/>
          <p:cNvCxnSpPr>
            <a:cxnSpLocks noChangeShapeType="1"/>
          </p:cNvCxnSpPr>
          <p:nvPr/>
        </p:nvCxnSpPr>
        <p:spPr bwMode="auto">
          <a:xfrm>
            <a:off x="838200" y="3505200"/>
            <a:ext cx="2514600" cy="1588"/>
          </a:xfrm>
          <a:prstGeom prst="line">
            <a:avLst/>
          </a:prstGeom>
          <a:noFill/>
          <a:ln w="9525">
            <a:solidFill>
              <a:schemeClr val="accent2"/>
            </a:solidFill>
            <a:round/>
            <a:headEnd/>
            <a:tailEnd/>
          </a:ln>
        </p:spPr>
      </p:cxnSp>
      <p:cxnSp>
        <p:nvCxnSpPr>
          <p:cNvPr id="36871" name="Connecteur droit 77"/>
          <p:cNvCxnSpPr>
            <a:cxnSpLocks noChangeShapeType="1"/>
          </p:cNvCxnSpPr>
          <p:nvPr/>
        </p:nvCxnSpPr>
        <p:spPr bwMode="auto">
          <a:xfrm rot="5400000" flipH="1" flipV="1">
            <a:off x="4115594" y="5333206"/>
            <a:ext cx="1371600" cy="1588"/>
          </a:xfrm>
          <a:prstGeom prst="line">
            <a:avLst/>
          </a:prstGeom>
          <a:noFill/>
          <a:ln w="9525">
            <a:solidFill>
              <a:schemeClr val="accent2"/>
            </a:solidFill>
            <a:round/>
            <a:headEnd/>
            <a:tailEnd/>
          </a:ln>
        </p:spPr>
      </p:cxnSp>
      <p:sp>
        <p:nvSpPr>
          <p:cNvPr id="36872" name="ZoneTexte 32"/>
          <p:cNvSpPr txBox="1">
            <a:spLocks noChangeArrowheads="1"/>
          </p:cNvSpPr>
          <p:nvPr/>
        </p:nvSpPr>
        <p:spPr bwMode="auto">
          <a:xfrm>
            <a:off x="304800" y="3886200"/>
            <a:ext cx="3962400" cy="2000250"/>
          </a:xfrm>
          <a:prstGeom prst="rect">
            <a:avLst/>
          </a:prstGeom>
          <a:noFill/>
          <a:ln w="9525">
            <a:noFill/>
            <a:miter lim="800000"/>
            <a:headEnd/>
            <a:tailEnd/>
          </a:ln>
        </p:spPr>
        <p:txBody>
          <a:bodyPr>
            <a:prstTxWarp prst="textNoShape">
              <a:avLst/>
            </a:prstTxWarp>
            <a:spAutoFit/>
          </a:bodyPr>
          <a:lstStyle/>
          <a:p>
            <a:pPr algn="ctr"/>
            <a:r>
              <a:rPr lang="fr-FR" sz="1600" b="1">
                <a:solidFill>
                  <a:srgbClr val="000090"/>
                </a:solidFill>
              </a:rPr>
              <a:t>Personnel et processus</a:t>
            </a:r>
          </a:p>
          <a:p>
            <a:pPr algn="ctr"/>
            <a:endParaRPr lang="fr-FR" sz="1400"/>
          </a:p>
          <a:p>
            <a:pPr>
              <a:spcAft>
                <a:spcPts val="600"/>
              </a:spcAft>
              <a:buFont typeface="Wingdings" pitchFamily="1" charset="2"/>
              <a:buChar char="§"/>
            </a:pPr>
            <a:r>
              <a:rPr lang="fr-FR" sz="1200"/>
              <a:t>Les professionnels de l</a:t>
            </a:r>
            <a:r>
              <a:rPr lang="ja-JP" altLang="fr-FR" sz="1200"/>
              <a:t>’</a:t>
            </a:r>
            <a:r>
              <a:rPr lang="fr-FR" altLang="ja-JP" sz="1200"/>
              <a:t>équipe démontrent </a:t>
            </a:r>
            <a:r>
              <a:rPr lang="fr-FR" altLang="ja-JP" sz="1200" b="1"/>
              <a:t>une conviction personnelle </a:t>
            </a:r>
            <a:r>
              <a:rPr lang="fr-FR" altLang="ja-JP" sz="1200"/>
              <a:t>face aux bénéfices de l</a:t>
            </a:r>
            <a:r>
              <a:rPr lang="ja-JP" altLang="fr-FR" sz="1200"/>
              <a:t>’</a:t>
            </a:r>
            <a:r>
              <a:rPr lang="fr-FR" altLang="ja-JP" sz="1200"/>
              <a:t>intégration des patients</a:t>
            </a:r>
          </a:p>
          <a:p>
            <a:pPr>
              <a:spcAft>
                <a:spcPts val="600"/>
              </a:spcAft>
              <a:buFont typeface="Wingdings" pitchFamily="1" charset="2"/>
              <a:buChar char="§"/>
            </a:pPr>
            <a:r>
              <a:rPr lang="fr-FR" sz="1200"/>
              <a:t>Processus </a:t>
            </a:r>
            <a:r>
              <a:rPr lang="fr-FR" sz="1200" b="1"/>
              <a:t>généralement très flexible </a:t>
            </a:r>
            <a:r>
              <a:rPr lang="fr-FR" sz="1200"/>
              <a:t>permettant une </a:t>
            </a:r>
            <a:r>
              <a:rPr lang="fr-FR" sz="1200" b="1"/>
              <a:t>adaptation aux spécificités </a:t>
            </a:r>
            <a:r>
              <a:rPr lang="fr-FR" sz="1200"/>
              <a:t>de chaque patient</a:t>
            </a:r>
          </a:p>
          <a:p>
            <a:endParaRPr lang="fr-FR" sz="1200"/>
          </a:p>
        </p:txBody>
      </p:sp>
      <p:sp>
        <p:nvSpPr>
          <p:cNvPr id="36873" name="ZoneTexte 33"/>
          <p:cNvSpPr txBox="1">
            <a:spLocks noChangeArrowheads="1"/>
          </p:cNvSpPr>
          <p:nvPr/>
        </p:nvSpPr>
        <p:spPr bwMode="auto">
          <a:xfrm>
            <a:off x="5105400" y="3886200"/>
            <a:ext cx="3810000" cy="2000250"/>
          </a:xfrm>
          <a:prstGeom prst="rect">
            <a:avLst/>
          </a:prstGeom>
          <a:noFill/>
          <a:ln w="9525">
            <a:noFill/>
            <a:miter lim="800000"/>
            <a:headEnd/>
            <a:tailEnd/>
          </a:ln>
        </p:spPr>
        <p:txBody>
          <a:bodyPr>
            <a:prstTxWarp prst="textNoShape">
              <a:avLst/>
            </a:prstTxWarp>
            <a:spAutoFit/>
          </a:bodyPr>
          <a:lstStyle/>
          <a:p>
            <a:pPr algn="ctr"/>
            <a:r>
              <a:rPr lang="fr-FR" sz="1600" b="1">
                <a:solidFill>
                  <a:srgbClr val="000090"/>
                </a:solidFill>
              </a:rPr>
              <a:t>Système de récompense</a:t>
            </a:r>
          </a:p>
          <a:p>
            <a:pPr algn="ctr"/>
            <a:endParaRPr lang="fr-FR" sz="1400"/>
          </a:p>
          <a:p>
            <a:pPr>
              <a:spcAft>
                <a:spcPts val="600"/>
              </a:spcAft>
              <a:buFont typeface="Wingdings" pitchFamily="1" charset="2"/>
              <a:buChar char="§"/>
            </a:pPr>
            <a:r>
              <a:rPr lang="fr-FR" sz="1200"/>
              <a:t>Le </a:t>
            </a:r>
            <a:r>
              <a:rPr lang="fr-FR" sz="1200" b="1"/>
              <a:t>soutien de la direction </a:t>
            </a:r>
            <a:r>
              <a:rPr lang="fr-FR" sz="1200"/>
              <a:t>est </a:t>
            </a:r>
            <a:r>
              <a:rPr lang="fr-FR" sz="1200" b="1"/>
              <a:t>un facteur de succès </a:t>
            </a:r>
            <a:r>
              <a:rPr lang="fr-FR" sz="1200"/>
              <a:t>déterminant</a:t>
            </a:r>
          </a:p>
          <a:p>
            <a:pPr>
              <a:spcAft>
                <a:spcPts val="600"/>
              </a:spcAft>
              <a:buFont typeface="Wingdings" pitchFamily="1" charset="2"/>
              <a:buChar char="§"/>
            </a:pPr>
            <a:r>
              <a:rPr lang="fr-FR" sz="1200"/>
              <a:t> La valorisation des programmes (reconnaissance officielle, aide financière) accroît la pérennité des initiatives</a:t>
            </a:r>
          </a:p>
          <a:p>
            <a:pPr>
              <a:buFont typeface="Arial" pitchFamily="1" charset="0"/>
              <a:buChar char="•"/>
            </a:pPr>
            <a:endParaRPr lang="fr-FR" sz="1200"/>
          </a:p>
          <a:p>
            <a:pPr>
              <a:buFont typeface="Arial" pitchFamily="1" charset="0"/>
              <a:buChar char="•"/>
            </a:pPr>
            <a:endParaRPr lang="fr-FR" sz="1200"/>
          </a:p>
        </p:txBody>
      </p:sp>
      <p:sp>
        <p:nvSpPr>
          <p:cNvPr id="36874" name="ZoneTexte 34"/>
          <p:cNvSpPr txBox="1">
            <a:spLocks noChangeArrowheads="1"/>
          </p:cNvSpPr>
          <p:nvPr/>
        </p:nvSpPr>
        <p:spPr bwMode="auto">
          <a:xfrm>
            <a:off x="304800" y="762000"/>
            <a:ext cx="3886200" cy="2462213"/>
          </a:xfrm>
          <a:prstGeom prst="rect">
            <a:avLst/>
          </a:prstGeom>
          <a:noFill/>
          <a:ln w="9525">
            <a:noFill/>
            <a:miter lim="800000"/>
            <a:headEnd/>
            <a:tailEnd/>
          </a:ln>
        </p:spPr>
        <p:txBody>
          <a:bodyPr>
            <a:prstTxWarp prst="textNoShape">
              <a:avLst/>
            </a:prstTxWarp>
            <a:spAutoFit/>
          </a:bodyPr>
          <a:lstStyle/>
          <a:p>
            <a:pPr algn="ctr">
              <a:spcAft>
                <a:spcPts val="600"/>
              </a:spcAft>
            </a:pPr>
            <a:r>
              <a:rPr lang="fr-FR" sz="1600" b="1">
                <a:solidFill>
                  <a:srgbClr val="000090"/>
                </a:solidFill>
              </a:rPr>
              <a:t>Stratégie</a:t>
            </a:r>
          </a:p>
          <a:p>
            <a:pPr algn="ctr">
              <a:spcAft>
                <a:spcPts val="600"/>
              </a:spcAft>
            </a:pPr>
            <a:endParaRPr lang="fr-FR" sz="300" b="1"/>
          </a:p>
          <a:p>
            <a:pPr>
              <a:spcAft>
                <a:spcPts val="600"/>
              </a:spcAft>
              <a:buFont typeface="Wingdings" pitchFamily="1" charset="2"/>
              <a:buChar char="§"/>
            </a:pPr>
            <a:r>
              <a:rPr lang="fr-FR" sz="1200"/>
              <a:t>Crées pour </a:t>
            </a:r>
            <a:r>
              <a:rPr lang="fr-FR" sz="1200" b="1"/>
              <a:t>répondre à un manque observé</a:t>
            </a:r>
            <a:r>
              <a:rPr lang="fr-FR" sz="1200"/>
              <a:t> dans la pratique par un ou plusieurs soignants</a:t>
            </a:r>
          </a:p>
          <a:p>
            <a:pPr>
              <a:spcAft>
                <a:spcPts val="600"/>
              </a:spcAft>
              <a:buFont typeface="Wingdings" pitchFamily="1" charset="2"/>
              <a:buChar char="§"/>
            </a:pPr>
            <a:r>
              <a:rPr lang="fr-FR" sz="1200"/>
              <a:t>Relèvent souvent </a:t>
            </a:r>
            <a:r>
              <a:rPr lang="fr-FR" sz="1200" b="1"/>
              <a:t>d</a:t>
            </a:r>
            <a:r>
              <a:rPr lang="ja-JP" altLang="fr-FR" sz="1200" b="1"/>
              <a:t>’</a:t>
            </a:r>
            <a:r>
              <a:rPr lang="fr-FR" altLang="ja-JP" sz="1200" b="1"/>
              <a:t>initiatives personnelles </a:t>
            </a:r>
            <a:r>
              <a:rPr lang="fr-FR" altLang="ja-JP" sz="1200"/>
              <a:t>et</a:t>
            </a:r>
            <a:r>
              <a:rPr lang="fr-FR" altLang="ja-JP" sz="1200" b="1"/>
              <a:t> isolées</a:t>
            </a:r>
          </a:p>
          <a:p>
            <a:pPr>
              <a:spcAft>
                <a:spcPts val="600"/>
              </a:spcAft>
              <a:buFont typeface="Wingdings" pitchFamily="1" charset="2"/>
              <a:buChar char="§"/>
            </a:pPr>
            <a:r>
              <a:rPr lang="fr-FR" sz="1200"/>
              <a:t>Rencontrent </a:t>
            </a:r>
            <a:r>
              <a:rPr lang="fr-FR" sz="1200">
                <a:solidFill>
                  <a:srgbClr val="000000"/>
                </a:solidFill>
              </a:rPr>
              <a:t>généralement ces </a:t>
            </a:r>
            <a:r>
              <a:rPr lang="fr-FR" sz="1200" b="1">
                <a:solidFill>
                  <a:srgbClr val="000000"/>
                </a:solidFill>
              </a:rPr>
              <a:t>difficultés</a:t>
            </a:r>
            <a:r>
              <a:rPr lang="fr-FR" sz="1200"/>
              <a:t>:</a:t>
            </a:r>
          </a:p>
          <a:p>
            <a:pPr marL="723900" lvl="1" indent="-274638">
              <a:buFont typeface="Lucida Grande" pitchFamily="1" charset="0"/>
              <a:buChar char="−"/>
            </a:pPr>
            <a:r>
              <a:rPr lang="fr-FR" sz="1200"/>
              <a:t>résistance des autres professionnelles</a:t>
            </a:r>
          </a:p>
          <a:p>
            <a:pPr marL="723900" lvl="1" indent="-274638">
              <a:buFont typeface="Lucida Grande" pitchFamily="1" charset="0"/>
              <a:buChar char="−"/>
            </a:pPr>
            <a:r>
              <a:rPr lang="fr-FR" sz="1200"/>
              <a:t>difficultés financières</a:t>
            </a:r>
          </a:p>
          <a:p>
            <a:pPr marL="723900" lvl="1" indent="-274638">
              <a:buFont typeface="Lucida Grande" pitchFamily="1" charset="0"/>
              <a:buChar char="−"/>
            </a:pPr>
            <a:r>
              <a:rPr lang="fr-FR" sz="1200"/>
              <a:t>manque de reconnaissance de la direction</a:t>
            </a:r>
          </a:p>
          <a:p>
            <a:endParaRPr lang="fr-FR" sz="1400"/>
          </a:p>
        </p:txBody>
      </p:sp>
      <p:sp>
        <p:nvSpPr>
          <p:cNvPr id="36875" name="ZoneTexte 35"/>
          <p:cNvSpPr txBox="1">
            <a:spLocks noChangeArrowheads="1"/>
          </p:cNvSpPr>
          <p:nvPr/>
        </p:nvSpPr>
        <p:spPr bwMode="auto">
          <a:xfrm>
            <a:off x="3505200" y="2819400"/>
            <a:ext cx="2514600" cy="1508125"/>
          </a:xfrm>
          <a:prstGeom prst="rect">
            <a:avLst/>
          </a:prstGeom>
          <a:noFill/>
          <a:ln w="9525">
            <a:noFill/>
            <a:miter lim="800000"/>
            <a:headEnd/>
            <a:tailEnd/>
          </a:ln>
        </p:spPr>
        <p:txBody>
          <a:bodyPr>
            <a:prstTxWarp prst="textNoShape">
              <a:avLst/>
            </a:prstTxWarp>
            <a:spAutoFit/>
          </a:bodyPr>
          <a:lstStyle/>
          <a:p>
            <a:pPr algn="ctr"/>
            <a:r>
              <a:rPr lang="fr-FR" b="1" i="1"/>
              <a:t>Synthèse </a:t>
            </a:r>
          </a:p>
          <a:p>
            <a:pPr algn="ctr"/>
            <a:r>
              <a:rPr lang="fr-FR" b="1" i="1"/>
              <a:t>de la </a:t>
            </a:r>
          </a:p>
          <a:p>
            <a:pPr algn="ctr"/>
            <a:r>
              <a:rPr lang="fr-FR" b="1" i="1"/>
              <a:t>recension</a:t>
            </a:r>
          </a:p>
          <a:p>
            <a:pPr algn="ctr"/>
            <a:endParaRPr lang="fr-CA"/>
          </a:p>
        </p:txBody>
      </p:sp>
      <p:sp>
        <p:nvSpPr>
          <p:cNvPr id="36876" name="ZoneTexte 11"/>
          <p:cNvSpPr txBox="1">
            <a:spLocks noChangeArrowheads="1"/>
          </p:cNvSpPr>
          <p:nvPr/>
        </p:nvSpPr>
        <p:spPr bwMode="auto">
          <a:xfrm>
            <a:off x="228600" y="6107113"/>
            <a:ext cx="8753475" cy="369887"/>
          </a:xfrm>
          <a:prstGeom prst="rect">
            <a:avLst/>
          </a:prstGeom>
          <a:noFill/>
          <a:ln w="9525">
            <a:noFill/>
            <a:miter lim="800000"/>
            <a:headEnd/>
            <a:tailEnd/>
          </a:ln>
        </p:spPr>
        <p:txBody>
          <a:bodyPr wrap="none">
            <a:prstTxWarp prst="textNoShape">
              <a:avLst/>
            </a:prstTxWarp>
            <a:spAutoFit/>
          </a:bodyPr>
          <a:lstStyle/>
          <a:p>
            <a:r>
              <a:rPr lang="fr-CA" sz="1800" b="1">
                <a:solidFill>
                  <a:srgbClr val="000090"/>
                </a:solidFill>
              </a:rPr>
              <a:t>Un terrain fertile, des initiatives en émergence, la clé : leadership de gestion …</a:t>
            </a:r>
          </a:p>
        </p:txBody>
      </p:sp>
      <p:sp>
        <p:nvSpPr>
          <p:cNvPr id="36877" name="Rectangle 12"/>
          <p:cNvSpPr>
            <a:spLocks noChangeArrowheads="1"/>
          </p:cNvSpPr>
          <p:nvPr/>
        </p:nvSpPr>
        <p:spPr bwMode="auto">
          <a:xfrm>
            <a:off x="0" y="6581775"/>
            <a:ext cx="1633538" cy="276225"/>
          </a:xfrm>
          <a:prstGeom prst="rect">
            <a:avLst/>
          </a:prstGeom>
          <a:noFill/>
          <a:ln w="9525">
            <a:noFill/>
            <a:miter lim="800000"/>
            <a:headEnd/>
            <a:tailEnd/>
          </a:ln>
        </p:spPr>
        <p:txBody>
          <a:bodyPr wrap="none">
            <a:prstTxWarp prst="textNoShape">
              <a:avLst/>
            </a:prstTxWarp>
            <a:spAutoFit/>
          </a:bodyPr>
          <a:lstStyle/>
          <a:p>
            <a:r>
              <a:rPr lang="fr-CA" sz="1200" i="1"/>
              <a:t>Copyright HEC 2012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763588" y="1981200"/>
            <a:ext cx="7715250" cy="3400425"/>
          </a:xfrm>
        </p:spPr>
        <p:txBody>
          <a:bodyPr/>
          <a:lstStyle/>
          <a:p>
            <a:pPr marL="0" indent="0">
              <a:buFontTx/>
              <a:buNone/>
              <a:defRPr/>
            </a:pPr>
            <a:endParaRPr lang="fr-FR" sz="2400" b="1" dirty="0" smtClean="0"/>
          </a:p>
          <a:p>
            <a:pPr algn="ctr">
              <a:spcAft>
                <a:spcPts val="0"/>
              </a:spcAft>
              <a:buFontTx/>
              <a:buNone/>
              <a:defRPr/>
            </a:pPr>
            <a:r>
              <a:rPr lang="fr-FR" sz="2400" b="1" dirty="0" smtClean="0"/>
              <a:t>LA STRUCTURE DU PROGRAMME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2" name="Titre 50"/>
          <p:cNvSpPr>
            <a:spLocks noGrp="1"/>
          </p:cNvSpPr>
          <p:nvPr>
            <p:ph type="title"/>
          </p:nvPr>
        </p:nvSpPr>
        <p:spPr/>
        <p:txBody>
          <a:bodyPr/>
          <a:lstStyle/>
          <a:p>
            <a:r>
              <a:rPr lang="fr-CA" b="1" dirty="0" smtClean="0"/>
              <a:t>Contexte historique</a:t>
            </a:r>
            <a:endParaRPr lang="fr-CA" b="1" dirty="0"/>
          </a:p>
        </p:txBody>
      </p:sp>
      <p:pic>
        <p:nvPicPr>
          <p:cNvPr id="48" name="Image 47"/>
          <p:cNvPicPr>
            <a:picLocks noChangeAspect="1"/>
          </p:cNvPicPr>
          <p:nvPr/>
        </p:nvPicPr>
        <p:blipFill>
          <a:blip r:embed="rId3"/>
          <a:stretch>
            <a:fillRect/>
          </a:stretch>
        </p:blipFill>
        <p:spPr>
          <a:xfrm>
            <a:off x="228600" y="762000"/>
            <a:ext cx="8759778" cy="5715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1"/>
          <p:cNvPicPr>
            <a:picLocks noChangeAspect="1"/>
          </p:cNvPicPr>
          <p:nvPr/>
        </p:nvPicPr>
        <p:blipFill>
          <a:blip r:embed="rId2"/>
          <a:srcRect/>
          <a:stretch>
            <a:fillRect/>
          </a:stretch>
        </p:blipFill>
        <p:spPr bwMode="auto">
          <a:xfrm>
            <a:off x="684213" y="1308100"/>
            <a:ext cx="7845425" cy="5000625"/>
          </a:xfrm>
          <a:prstGeom prst="rect">
            <a:avLst/>
          </a:prstGeom>
          <a:noFill/>
          <a:ln w="9525">
            <a:noFill/>
            <a:miter lim="800000"/>
            <a:headEnd/>
            <a:tailEnd/>
          </a:ln>
        </p:spPr>
      </p:pic>
      <p:sp>
        <p:nvSpPr>
          <p:cNvPr id="39939" name="Titre 2"/>
          <p:cNvSpPr>
            <a:spLocks noGrp="1"/>
          </p:cNvSpPr>
          <p:nvPr>
            <p:ph type="title"/>
          </p:nvPr>
        </p:nvSpPr>
        <p:spPr/>
        <p:txBody>
          <a:bodyPr/>
          <a:lstStyle/>
          <a:p>
            <a:r>
              <a:rPr lang="fr-CA" sz="2400" b="1"/>
              <a:t>Cadre de référence du partenariat de soins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bwMode="auto">
          <a:xfrm>
            <a:off x="611188" y="574675"/>
            <a:ext cx="8075612" cy="5749925"/>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fr-CA" sz="1800">
              <a:solidFill>
                <a:prstClr val="white"/>
              </a:solidFill>
            </a:endParaRPr>
          </a:p>
        </p:txBody>
      </p:sp>
      <p:sp>
        <p:nvSpPr>
          <p:cNvPr id="46" name="Ellipse 45"/>
          <p:cNvSpPr/>
          <p:nvPr/>
        </p:nvSpPr>
        <p:spPr bwMode="auto">
          <a:xfrm>
            <a:off x="228600" y="2163763"/>
            <a:ext cx="822325" cy="2405062"/>
          </a:xfrm>
          <a:prstGeom prst="ellipse">
            <a:avLst/>
          </a:prstGeom>
          <a:solidFill>
            <a:schemeClr val="tx2">
              <a:lumMod val="40000"/>
              <a:lumOff val="60000"/>
            </a:schemeClr>
          </a:solidFill>
          <a:ln w="19050" cmpd="sng">
            <a:solidFill>
              <a:srgbClr val="FAC090"/>
            </a:solidFill>
            <a:prstDash val="sysDash"/>
          </a:ln>
        </p:spPr>
        <p:style>
          <a:lnRef idx="1">
            <a:schemeClr val="accent1"/>
          </a:lnRef>
          <a:fillRef idx="3">
            <a:schemeClr val="accent1"/>
          </a:fillRef>
          <a:effectRef idx="2">
            <a:schemeClr val="accent1"/>
          </a:effectRef>
          <a:fontRef idx="minor">
            <a:schemeClr val="lt1"/>
          </a:fontRef>
        </p:style>
      </p:sp>
      <p:sp>
        <p:nvSpPr>
          <p:cNvPr id="48" name="ZoneTexte 47"/>
          <p:cNvSpPr txBox="1"/>
          <p:nvPr/>
        </p:nvSpPr>
        <p:spPr bwMode="auto">
          <a:xfrm>
            <a:off x="381000" y="2222658"/>
            <a:ext cx="430880" cy="2285783"/>
          </a:xfrm>
          <a:prstGeom prst="rect">
            <a:avLst/>
          </a:prstGeom>
          <a:noFill/>
        </p:spPr>
        <p:txBody>
          <a:bodyPr vert="vert270">
            <a:spAutoFit/>
          </a:bodyPr>
          <a:lstStyle/>
          <a:p>
            <a:pPr algn="ctr" defTabSz="457200" eaLnBrk="1" fontAlgn="auto" hangingPunct="1">
              <a:spcBef>
                <a:spcPts val="0"/>
              </a:spcBef>
              <a:spcAft>
                <a:spcPts val="0"/>
              </a:spcAft>
              <a:defRPr/>
            </a:pPr>
            <a:r>
              <a:rPr lang="fr-FR" sz="1600" dirty="0">
                <a:solidFill>
                  <a:srgbClr val="FFFFFF"/>
                </a:solidFill>
                <a:latin typeface="Calibri"/>
                <a:ea typeface="ＭＳ Ｐゴシック" pitchFamily="-112" charset="-128"/>
                <a:cs typeface="ＭＳ Ｐゴシック" pitchFamily="-112" charset="-128"/>
              </a:rPr>
              <a:t>Association de patients</a:t>
            </a:r>
          </a:p>
        </p:txBody>
      </p:sp>
      <p:sp>
        <p:nvSpPr>
          <p:cNvPr id="47" name="Ellipse 46"/>
          <p:cNvSpPr/>
          <p:nvPr/>
        </p:nvSpPr>
        <p:spPr bwMode="auto">
          <a:xfrm flipH="1">
            <a:off x="8245475" y="2163763"/>
            <a:ext cx="822325" cy="2405062"/>
          </a:xfrm>
          <a:prstGeom prst="ellipse">
            <a:avLst/>
          </a:prstGeom>
          <a:solidFill>
            <a:schemeClr val="tx2">
              <a:lumMod val="40000"/>
              <a:lumOff val="60000"/>
            </a:schemeClr>
          </a:solidFill>
          <a:ln w="19050" cmpd="sng">
            <a:solidFill>
              <a:srgbClr val="FAC090"/>
            </a:solidFill>
            <a:prstDash val="sysDash"/>
          </a:ln>
        </p:spPr>
        <p:style>
          <a:lnRef idx="1">
            <a:schemeClr val="accent1"/>
          </a:lnRef>
          <a:fillRef idx="3">
            <a:schemeClr val="accent1"/>
          </a:fillRef>
          <a:effectRef idx="2">
            <a:schemeClr val="accent1"/>
          </a:effectRef>
          <a:fontRef idx="minor">
            <a:schemeClr val="lt1"/>
          </a:fontRef>
        </p:style>
      </p:sp>
      <p:sp>
        <p:nvSpPr>
          <p:cNvPr id="49" name="ZoneTexte 48"/>
          <p:cNvSpPr txBox="1"/>
          <p:nvPr/>
        </p:nvSpPr>
        <p:spPr bwMode="auto">
          <a:xfrm rot="10800000">
            <a:off x="8484520" y="2146465"/>
            <a:ext cx="430880" cy="2438169"/>
          </a:xfrm>
          <a:prstGeom prst="rect">
            <a:avLst/>
          </a:prstGeom>
          <a:noFill/>
        </p:spPr>
        <p:txBody>
          <a:bodyPr vert="vert270">
            <a:spAutoFit/>
          </a:bodyPr>
          <a:lstStyle/>
          <a:p>
            <a:pPr algn="ctr" defTabSz="457200" eaLnBrk="1" fontAlgn="auto" hangingPunct="1">
              <a:spcBef>
                <a:spcPts val="0"/>
              </a:spcBef>
              <a:spcAft>
                <a:spcPts val="0"/>
              </a:spcAft>
              <a:defRPr/>
            </a:pPr>
            <a:r>
              <a:rPr lang="fr-FR" sz="1600" dirty="0">
                <a:solidFill>
                  <a:srgbClr val="FFFFFF"/>
                </a:solidFill>
                <a:latin typeface="Calibri"/>
                <a:ea typeface="ＭＳ Ｐゴシック" pitchFamily="-112" charset="-128"/>
                <a:cs typeface="ＭＳ Ｐゴシック" pitchFamily="-112" charset="-128"/>
              </a:rPr>
              <a:t>Communautés externes</a:t>
            </a:r>
          </a:p>
        </p:txBody>
      </p:sp>
      <p:sp>
        <p:nvSpPr>
          <p:cNvPr id="16" name="Rectangle 15"/>
          <p:cNvSpPr/>
          <p:nvPr/>
        </p:nvSpPr>
        <p:spPr bwMode="auto">
          <a:xfrm>
            <a:off x="3514725" y="2506663"/>
            <a:ext cx="2195513" cy="1717675"/>
          </a:xfrm>
          <a:prstGeom prst="rect">
            <a:avLst/>
          </a:prstGeom>
          <a:solidFill>
            <a:srgbClr val="FCD5B5"/>
          </a:solidFill>
          <a:ln w="28575"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sp>
      <p:sp>
        <p:nvSpPr>
          <p:cNvPr id="41992" name="ZoneTexte 31"/>
          <p:cNvSpPr txBox="1">
            <a:spLocks noChangeArrowheads="1"/>
          </p:cNvSpPr>
          <p:nvPr/>
        </p:nvSpPr>
        <p:spPr bwMode="auto">
          <a:xfrm>
            <a:off x="3478213" y="2936875"/>
            <a:ext cx="2266950" cy="922338"/>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800" b="1">
                <a:solidFill>
                  <a:srgbClr val="000000"/>
                </a:solidFill>
                <a:latin typeface="Calibri" pitchFamily="1" charset="0"/>
              </a:rPr>
              <a:t>1. Centre de référence</a:t>
            </a:r>
          </a:p>
          <a:p>
            <a:pPr defTabSz="457200" eaLnBrk="1" hangingPunct="1"/>
            <a:r>
              <a:rPr lang="fr-FR" sz="1800" b="1">
                <a:solidFill>
                  <a:srgbClr val="000000"/>
                </a:solidFill>
                <a:latin typeface="Calibri" pitchFamily="1" charset="0"/>
              </a:rPr>
              <a:t>PATIENT-PARTENAIRE</a:t>
            </a:r>
          </a:p>
        </p:txBody>
      </p:sp>
      <p:sp>
        <p:nvSpPr>
          <p:cNvPr id="41993" name="ZoneTexte 32"/>
          <p:cNvSpPr txBox="1">
            <a:spLocks noChangeArrowheads="1"/>
          </p:cNvSpPr>
          <p:nvPr/>
        </p:nvSpPr>
        <p:spPr bwMode="auto">
          <a:xfrm>
            <a:off x="3603625" y="2552700"/>
            <a:ext cx="2017713" cy="307975"/>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400">
                <a:solidFill>
                  <a:srgbClr val="000000"/>
                </a:solidFill>
                <a:latin typeface="Calibri" pitchFamily="1" charset="0"/>
              </a:rPr>
              <a:t>Recherche - Publication</a:t>
            </a:r>
          </a:p>
        </p:txBody>
      </p:sp>
      <p:sp>
        <p:nvSpPr>
          <p:cNvPr id="41994" name="ZoneTexte 34"/>
          <p:cNvSpPr txBox="1">
            <a:spLocks noChangeArrowheads="1"/>
          </p:cNvSpPr>
          <p:nvPr/>
        </p:nvSpPr>
        <p:spPr bwMode="auto">
          <a:xfrm>
            <a:off x="3525838" y="3924300"/>
            <a:ext cx="2173287" cy="307975"/>
          </a:xfrm>
          <a:prstGeom prst="rect">
            <a:avLst/>
          </a:prstGeom>
          <a:noFill/>
          <a:ln w="9525">
            <a:noFill/>
            <a:miter lim="800000"/>
            <a:headEnd/>
            <a:tailEnd/>
          </a:ln>
        </p:spPr>
        <p:txBody>
          <a:bodyPr>
            <a:prstTxWarp prst="textNoShape">
              <a:avLst/>
            </a:prstTxWarp>
            <a:spAutoFit/>
          </a:bodyPr>
          <a:lstStyle/>
          <a:p>
            <a:pPr defTabSz="457200" eaLnBrk="1" hangingPunct="1"/>
            <a:r>
              <a:rPr lang="fr-FR" sz="1400">
                <a:solidFill>
                  <a:srgbClr val="000000"/>
                </a:solidFill>
                <a:latin typeface="Calibri" pitchFamily="1" charset="0"/>
              </a:rPr>
              <a:t>Vigie meilleures pratiques</a:t>
            </a:r>
          </a:p>
        </p:txBody>
      </p:sp>
      <p:sp>
        <p:nvSpPr>
          <p:cNvPr id="36" name="Légende à une bordure 2 35"/>
          <p:cNvSpPr/>
          <p:nvPr/>
        </p:nvSpPr>
        <p:spPr bwMode="auto">
          <a:xfrm>
            <a:off x="5995988" y="877888"/>
            <a:ext cx="1625600" cy="595312"/>
          </a:xfrm>
          <a:prstGeom prst="accentCallout2">
            <a:avLst>
              <a:gd name="adj1" fmla="val 18750"/>
              <a:gd name="adj2" fmla="val -8333"/>
              <a:gd name="adj3" fmla="val 21379"/>
              <a:gd name="adj4" fmla="val -18782"/>
              <a:gd name="adj5" fmla="val 57622"/>
              <a:gd name="adj6" fmla="val -69551"/>
            </a:avLst>
          </a:prstGeom>
          <a:noFill/>
          <a:ln/>
        </p:spPr>
        <p:style>
          <a:lnRef idx="1">
            <a:schemeClr val="accent1"/>
          </a:lnRef>
          <a:fillRef idx="3">
            <a:schemeClr val="accent1"/>
          </a:fillRef>
          <a:effectRef idx="2">
            <a:schemeClr val="accent1"/>
          </a:effectRef>
          <a:fontRef idx="minor">
            <a:schemeClr val="lt1"/>
          </a:fontRef>
        </p:style>
      </p:sp>
      <p:sp>
        <p:nvSpPr>
          <p:cNvPr id="37" name="Légende à une bordure 2 36"/>
          <p:cNvSpPr/>
          <p:nvPr/>
        </p:nvSpPr>
        <p:spPr bwMode="auto">
          <a:xfrm>
            <a:off x="6259513" y="5556250"/>
            <a:ext cx="1439862" cy="711200"/>
          </a:xfrm>
          <a:prstGeom prst="accentCallout2">
            <a:avLst>
              <a:gd name="adj1" fmla="val 25798"/>
              <a:gd name="adj2" fmla="val -24985"/>
              <a:gd name="adj3" fmla="val 18821"/>
              <a:gd name="adj4" fmla="val -34553"/>
              <a:gd name="adj5" fmla="val -380"/>
              <a:gd name="adj6" fmla="val -66431"/>
            </a:avLst>
          </a:prstGeom>
          <a:noFill/>
          <a:ln/>
        </p:spPr>
        <p:style>
          <a:lnRef idx="1">
            <a:schemeClr val="accent1"/>
          </a:lnRef>
          <a:fillRef idx="3">
            <a:schemeClr val="accent1"/>
          </a:fillRef>
          <a:effectRef idx="2">
            <a:schemeClr val="accent1"/>
          </a:effectRef>
          <a:fontRef idx="minor">
            <a:schemeClr val="lt1"/>
          </a:fontRef>
        </p:style>
      </p:sp>
      <p:sp>
        <p:nvSpPr>
          <p:cNvPr id="38" name="Légende à une bordure 2 37"/>
          <p:cNvSpPr/>
          <p:nvPr/>
        </p:nvSpPr>
        <p:spPr bwMode="auto">
          <a:xfrm flipH="1">
            <a:off x="6523038" y="3960813"/>
            <a:ext cx="1439862" cy="652462"/>
          </a:xfrm>
          <a:prstGeom prst="accentCallout2">
            <a:avLst>
              <a:gd name="adj1" fmla="val 20122"/>
              <a:gd name="adj2" fmla="val -8333"/>
              <a:gd name="adj3" fmla="val 18750"/>
              <a:gd name="adj4" fmla="val -16667"/>
              <a:gd name="adj5" fmla="val -25888"/>
              <a:gd name="adj6" fmla="val -18928"/>
            </a:avLst>
          </a:prstGeom>
          <a:noFill/>
          <a:ln/>
        </p:spPr>
        <p:style>
          <a:lnRef idx="1">
            <a:schemeClr val="accent1"/>
          </a:lnRef>
          <a:fillRef idx="3">
            <a:schemeClr val="accent1"/>
          </a:fillRef>
          <a:effectRef idx="2">
            <a:schemeClr val="accent1"/>
          </a:effectRef>
          <a:fontRef idx="minor">
            <a:schemeClr val="lt1"/>
          </a:fontRef>
        </p:style>
      </p:sp>
      <p:sp>
        <p:nvSpPr>
          <p:cNvPr id="41998" name="ZoneTexte 38"/>
          <p:cNvSpPr txBox="1">
            <a:spLocks noChangeArrowheads="1"/>
          </p:cNvSpPr>
          <p:nvPr/>
        </p:nvSpPr>
        <p:spPr bwMode="auto">
          <a:xfrm>
            <a:off x="5829300" y="877888"/>
            <a:ext cx="1354138" cy="646112"/>
          </a:xfrm>
          <a:prstGeom prst="rect">
            <a:avLst/>
          </a:prstGeom>
          <a:noFill/>
          <a:ln w="9525">
            <a:noFill/>
            <a:miter lim="800000"/>
            <a:headEnd/>
            <a:tailEnd/>
          </a:ln>
        </p:spPr>
        <p:txBody>
          <a:bodyPr>
            <a:prstTxWarp prst="textNoShape">
              <a:avLst/>
            </a:prstTxWarp>
            <a:spAutoFit/>
          </a:bodyPr>
          <a:lstStyle/>
          <a:p>
            <a:pPr defTabSz="457200" eaLnBrk="1" hangingPunct="1"/>
            <a:r>
              <a:rPr lang="fr-FR" sz="1200">
                <a:solidFill>
                  <a:srgbClr val="000000"/>
                </a:solidFill>
                <a:latin typeface="Calibri" pitchFamily="1" charset="0"/>
              </a:rPr>
              <a:t>CSS 1900/3900</a:t>
            </a:r>
          </a:p>
          <a:p>
            <a:pPr defTabSz="457200" eaLnBrk="1" hangingPunct="1"/>
            <a:r>
              <a:rPr lang="fr-FR" sz="1200">
                <a:solidFill>
                  <a:srgbClr val="000000"/>
                </a:solidFill>
                <a:latin typeface="Calibri" pitchFamily="1" charset="0"/>
              </a:rPr>
              <a:t>IMC-IDC</a:t>
            </a:r>
          </a:p>
          <a:p>
            <a:pPr defTabSz="457200" eaLnBrk="1" hangingPunct="1"/>
            <a:r>
              <a:rPr lang="fr-FR" sz="1200">
                <a:solidFill>
                  <a:srgbClr val="000000"/>
                </a:solidFill>
                <a:latin typeface="Calibri" pitchFamily="1" charset="0"/>
              </a:rPr>
              <a:t>Mentorat</a:t>
            </a:r>
          </a:p>
        </p:txBody>
      </p:sp>
      <p:sp>
        <p:nvSpPr>
          <p:cNvPr id="41999" name="ZoneTexte 39"/>
          <p:cNvSpPr txBox="1">
            <a:spLocks noChangeArrowheads="1"/>
          </p:cNvSpPr>
          <p:nvPr/>
        </p:nvSpPr>
        <p:spPr bwMode="auto">
          <a:xfrm flipH="1">
            <a:off x="6630988" y="3949700"/>
            <a:ext cx="1439862" cy="646113"/>
          </a:xfrm>
          <a:prstGeom prst="rect">
            <a:avLst/>
          </a:prstGeom>
          <a:noFill/>
          <a:ln w="9525">
            <a:noFill/>
            <a:miter lim="800000"/>
            <a:headEnd/>
            <a:tailEnd/>
          </a:ln>
        </p:spPr>
        <p:txBody>
          <a:bodyPr>
            <a:prstTxWarp prst="textNoShape">
              <a:avLst/>
            </a:prstTxWarp>
            <a:spAutoFit/>
          </a:bodyPr>
          <a:lstStyle/>
          <a:p>
            <a:pPr algn="r" defTabSz="457200" eaLnBrk="1" hangingPunct="1"/>
            <a:r>
              <a:rPr lang="fr-FR" sz="1200">
                <a:solidFill>
                  <a:srgbClr val="000000"/>
                </a:solidFill>
                <a:latin typeface="Calibri" pitchFamily="1" charset="0"/>
              </a:rPr>
              <a:t>Rayonnement</a:t>
            </a:r>
          </a:p>
          <a:p>
            <a:pPr algn="r" defTabSz="457200" eaLnBrk="1" hangingPunct="1"/>
            <a:r>
              <a:rPr lang="fr-FR" sz="1200">
                <a:solidFill>
                  <a:srgbClr val="000000"/>
                </a:solidFill>
                <a:latin typeface="Calibri" pitchFamily="1" charset="0"/>
              </a:rPr>
              <a:t>Promotion</a:t>
            </a:r>
          </a:p>
          <a:p>
            <a:pPr algn="r" defTabSz="457200" eaLnBrk="1" hangingPunct="1"/>
            <a:r>
              <a:rPr lang="fr-FR" sz="1200">
                <a:solidFill>
                  <a:srgbClr val="000000"/>
                </a:solidFill>
                <a:latin typeface="Calibri" pitchFamily="1" charset="0"/>
              </a:rPr>
              <a:t>Levée de fonds</a:t>
            </a:r>
          </a:p>
        </p:txBody>
      </p:sp>
      <p:sp>
        <p:nvSpPr>
          <p:cNvPr id="42000" name="ZoneTexte 40"/>
          <p:cNvSpPr txBox="1">
            <a:spLocks noChangeArrowheads="1"/>
          </p:cNvSpPr>
          <p:nvPr/>
        </p:nvSpPr>
        <p:spPr bwMode="auto">
          <a:xfrm>
            <a:off x="5856288" y="5468938"/>
            <a:ext cx="1260475" cy="646112"/>
          </a:xfrm>
          <a:prstGeom prst="rect">
            <a:avLst/>
          </a:prstGeom>
          <a:noFill/>
          <a:ln w="9525">
            <a:noFill/>
            <a:miter lim="800000"/>
            <a:headEnd/>
            <a:tailEnd/>
          </a:ln>
        </p:spPr>
        <p:txBody>
          <a:bodyPr>
            <a:prstTxWarp prst="textNoShape">
              <a:avLst/>
            </a:prstTxWarp>
            <a:spAutoFit/>
          </a:bodyPr>
          <a:lstStyle/>
          <a:p>
            <a:pPr defTabSz="457200" eaLnBrk="1" hangingPunct="1"/>
            <a:r>
              <a:rPr lang="fr-FR" sz="1200">
                <a:solidFill>
                  <a:srgbClr val="000000"/>
                </a:solidFill>
                <a:latin typeface="Calibri" pitchFamily="1" charset="0"/>
              </a:rPr>
              <a:t>RUIS dont</a:t>
            </a:r>
            <a:br>
              <a:rPr lang="fr-FR" sz="1200">
                <a:solidFill>
                  <a:srgbClr val="000000"/>
                </a:solidFill>
                <a:latin typeface="Calibri" pitchFamily="1" charset="0"/>
              </a:rPr>
            </a:br>
            <a:r>
              <a:rPr lang="fr-FR" sz="1200">
                <a:solidFill>
                  <a:srgbClr val="000000"/>
                </a:solidFill>
                <a:latin typeface="Calibri" pitchFamily="1" charset="0"/>
              </a:rPr>
              <a:t>CHUM, LHL, HMR</a:t>
            </a:r>
          </a:p>
          <a:p>
            <a:pPr defTabSz="457200" eaLnBrk="1" hangingPunct="1"/>
            <a:r>
              <a:rPr lang="fr-FR" sz="1200">
                <a:solidFill>
                  <a:srgbClr val="000000"/>
                </a:solidFill>
                <a:latin typeface="Calibri" pitchFamily="1" charset="0"/>
              </a:rPr>
              <a:t>Ste-Justine...</a:t>
            </a:r>
          </a:p>
        </p:txBody>
      </p:sp>
      <p:sp>
        <p:nvSpPr>
          <p:cNvPr id="43" name="Rectangle 42"/>
          <p:cNvSpPr/>
          <p:nvPr/>
        </p:nvSpPr>
        <p:spPr bwMode="auto">
          <a:xfrm>
            <a:off x="2922588" y="1658938"/>
            <a:ext cx="1309687" cy="698500"/>
          </a:xfrm>
          <a:prstGeom prst="rect">
            <a:avLst/>
          </a:prstGeom>
          <a:solidFill>
            <a:schemeClr val="accent5">
              <a:lumMod val="75000"/>
            </a:schemeClr>
          </a:solidFill>
          <a:ln w="19050" cmpd="sng">
            <a:solidFill>
              <a:srgbClr val="FAC09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fr-FR" sz="1800">
              <a:solidFill>
                <a:prstClr val="white"/>
              </a:solidFill>
            </a:endParaRPr>
          </a:p>
        </p:txBody>
      </p:sp>
      <p:sp>
        <p:nvSpPr>
          <p:cNvPr id="42002" name="ZoneTexte 43"/>
          <p:cNvSpPr txBox="1">
            <a:spLocks noChangeArrowheads="1"/>
          </p:cNvSpPr>
          <p:nvPr/>
        </p:nvSpPr>
        <p:spPr bwMode="auto">
          <a:xfrm>
            <a:off x="2959100" y="1684338"/>
            <a:ext cx="1228725" cy="646112"/>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200">
                <a:solidFill>
                  <a:srgbClr val="FFFFFF"/>
                </a:solidFill>
                <a:latin typeface="Calibri" pitchFamily="1" charset="0"/>
              </a:rPr>
              <a:t>S-Comité</a:t>
            </a:r>
          </a:p>
          <a:p>
            <a:pPr algn="ctr" defTabSz="457200" eaLnBrk="1" hangingPunct="1"/>
            <a:r>
              <a:rPr lang="fr-FR" sz="1200">
                <a:solidFill>
                  <a:srgbClr val="FFFFFF"/>
                </a:solidFill>
                <a:latin typeface="Calibri" pitchFamily="1" charset="0"/>
              </a:rPr>
              <a:t>Humanités</a:t>
            </a:r>
          </a:p>
          <a:p>
            <a:pPr algn="ctr" defTabSz="457200" eaLnBrk="1" hangingPunct="1"/>
            <a:r>
              <a:rPr lang="fr-FR" sz="1200" i="1">
                <a:solidFill>
                  <a:srgbClr val="FFFFFF"/>
                </a:solidFill>
                <a:latin typeface="Calibri" pitchFamily="1" charset="0"/>
              </a:rPr>
              <a:t>Programme MD</a:t>
            </a:r>
          </a:p>
        </p:txBody>
      </p:sp>
      <p:sp>
        <p:nvSpPr>
          <p:cNvPr id="60" name="Ellipse 59"/>
          <p:cNvSpPr/>
          <p:nvPr/>
        </p:nvSpPr>
        <p:spPr bwMode="auto">
          <a:xfrm rot="5400000">
            <a:off x="4237831" y="-715168"/>
            <a:ext cx="822325" cy="2405062"/>
          </a:xfrm>
          <a:prstGeom prst="ellipse">
            <a:avLst/>
          </a:prstGeom>
          <a:solidFill>
            <a:schemeClr val="tx2">
              <a:lumMod val="40000"/>
              <a:lumOff val="60000"/>
            </a:schemeClr>
          </a:solidFill>
          <a:ln w="19050" cmpd="sng">
            <a:solidFill>
              <a:srgbClr val="FAC090"/>
            </a:solidFill>
            <a:prstDash val="sysDash"/>
          </a:ln>
        </p:spPr>
        <p:style>
          <a:lnRef idx="1">
            <a:schemeClr val="accent1"/>
          </a:lnRef>
          <a:fillRef idx="3">
            <a:schemeClr val="accent1"/>
          </a:fillRef>
          <a:effectRef idx="2">
            <a:schemeClr val="accent1"/>
          </a:effectRef>
          <a:fontRef idx="minor">
            <a:schemeClr val="lt1"/>
          </a:fontRef>
        </p:style>
      </p:sp>
      <p:sp>
        <p:nvSpPr>
          <p:cNvPr id="61" name="ZoneTexte 60"/>
          <p:cNvSpPr txBox="1"/>
          <p:nvPr/>
        </p:nvSpPr>
        <p:spPr bwMode="auto">
          <a:xfrm rot="5400000">
            <a:off x="4514372" y="-751773"/>
            <a:ext cx="430846" cy="2239193"/>
          </a:xfrm>
          <a:prstGeom prst="rect">
            <a:avLst/>
          </a:prstGeom>
          <a:noFill/>
        </p:spPr>
        <p:txBody>
          <a:bodyPr vert="vert270">
            <a:spAutoFit/>
          </a:bodyPr>
          <a:lstStyle/>
          <a:p>
            <a:pPr defTabSz="457200" eaLnBrk="1" fontAlgn="auto" hangingPunct="1">
              <a:spcBef>
                <a:spcPts val="0"/>
              </a:spcBef>
              <a:spcAft>
                <a:spcPts val="0"/>
              </a:spcAft>
              <a:defRPr/>
            </a:pPr>
            <a:r>
              <a:rPr lang="fr-FR" sz="1600" dirty="0">
                <a:solidFill>
                  <a:prstClr val="white"/>
                </a:solidFill>
                <a:latin typeface="Calibri"/>
                <a:ea typeface="ＭＳ Ｐゴシック" pitchFamily="-112" charset="-128"/>
                <a:cs typeface="ＭＳ Ｐゴシック" pitchFamily="-112" charset="-128"/>
              </a:rPr>
              <a:t>Milieux d’enseignement </a:t>
            </a:r>
          </a:p>
        </p:txBody>
      </p:sp>
      <p:sp>
        <p:nvSpPr>
          <p:cNvPr id="24" name="Rectangle à coins arrondis 23"/>
          <p:cNvSpPr/>
          <p:nvPr/>
        </p:nvSpPr>
        <p:spPr bwMode="auto">
          <a:xfrm>
            <a:off x="3749675" y="584200"/>
            <a:ext cx="1800225" cy="900113"/>
          </a:xfrm>
          <a:prstGeom prst="roundRect">
            <a:avLst/>
          </a:prstGeom>
          <a:solidFill>
            <a:schemeClr val="accent5">
              <a:lumMod val="75000"/>
            </a:schemeClr>
          </a:solidFill>
          <a:ln w="19050" cmpd="sng">
            <a:solidFill>
              <a:srgbClr val="FAC090"/>
            </a:solidFill>
          </a:ln>
        </p:spPr>
        <p:style>
          <a:lnRef idx="1">
            <a:schemeClr val="accent1"/>
          </a:lnRef>
          <a:fillRef idx="3">
            <a:schemeClr val="accent1"/>
          </a:fillRef>
          <a:effectRef idx="2">
            <a:schemeClr val="accent1"/>
          </a:effectRef>
          <a:fontRef idx="minor">
            <a:schemeClr val="lt1"/>
          </a:fontRef>
        </p:style>
      </p:sp>
      <p:sp>
        <p:nvSpPr>
          <p:cNvPr id="42006" name="ZoneTexte 27"/>
          <p:cNvSpPr txBox="1">
            <a:spLocks noChangeArrowheads="1"/>
          </p:cNvSpPr>
          <p:nvPr/>
        </p:nvSpPr>
        <p:spPr bwMode="auto">
          <a:xfrm>
            <a:off x="3749675" y="711200"/>
            <a:ext cx="1800225" cy="584200"/>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600">
                <a:solidFill>
                  <a:srgbClr val="FFFFFF"/>
                </a:solidFill>
                <a:latin typeface="Calibri" pitchFamily="1" charset="0"/>
              </a:rPr>
              <a:t>3. Stratégies d</a:t>
            </a:r>
            <a:r>
              <a:rPr lang="ja-JP" altLang="fr-FR" sz="1600">
                <a:solidFill>
                  <a:srgbClr val="FFFFFF"/>
                </a:solidFill>
                <a:latin typeface="Calibri" pitchFamily="1" charset="0"/>
              </a:rPr>
              <a:t>’</a:t>
            </a:r>
            <a:r>
              <a:rPr lang="fr-FR" altLang="ja-JP" sz="1600">
                <a:solidFill>
                  <a:srgbClr val="FFFFFF"/>
                </a:solidFill>
                <a:latin typeface="Calibri" pitchFamily="1" charset="0"/>
              </a:rPr>
              <a:t>apprentissage</a:t>
            </a:r>
            <a:endParaRPr lang="fr-FR" sz="1600">
              <a:solidFill>
                <a:srgbClr val="FFFFFF"/>
              </a:solidFill>
              <a:latin typeface="Calibri" pitchFamily="1" charset="0"/>
            </a:endParaRPr>
          </a:p>
        </p:txBody>
      </p:sp>
      <p:sp>
        <p:nvSpPr>
          <p:cNvPr id="63" name="Ellipse 62"/>
          <p:cNvSpPr/>
          <p:nvPr/>
        </p:nvSpPr>
        <p:spPr bwMode="auto">
          <a:xfrm rot="5400000">
            <a:off x="4201319" y="5091906"/>
            <a:ext cx="822325" cy="2405063"/>
          </a:xfrm>
          <a:prstGeom prst="ellipse">
            <a:avLst/>
          </a:prstGeom>
          <a:solidFill>
            <a:schemeClr val="tx2">
              <a:lumMod val="40000"/>
              <a:lumOff val="60000"/>
            </a:schemeClr>
          </a:solidFill>
          <a:ln w="19050" cmpd="sng">
            <a:solidFill>
              <a:srgbClr val="FAC090"/>
            </a:solidFill>
            <a:prstDash val="sysDash"/>
          </a:ln>
        </p:spPr>
        <p:style>
          <a:lnRef idx="1">
            <a:schemeClr val="accent1"/>
          </a:lnRef>
          <a:fillRef idx="3">
            <a:schemeClr val="accent1"/>
          </a:fillRef>
          <a:effectRef idx="2">
            <a:schemeClr val="accent1"/>
          </a:effectRef>
          <a:fontRef idx="minor">
            <a:schemeClr val="lt1"/>
          </a:fontRef>
        </p:style>
      </p:sp>
      <p:sp>
        <p:nvSpPr>
          <p:cNvPr id="64" name="ZoneTexte 63"/>
          <p:cNvSpPr txBox="1"/>
          <p:nvPr/>
        </p:nvSpPr>
        <p:spPr bwMode="auto">
          <a:xfrm rot="5400000">
            <a:off x="4397305" y="5541762"/>
            <a:ext cx="430846" cy="1615659"/>
          </a:xfrm>
          <a:prstGeom prst="rect">
            <a:avLst/>
          </a:prstGeom>
          <a:noFill/>
        </p:spPr>
        <p:txBody>
          <a:bodyPr vert="vert270">
            <a:spAutoFit/>
          </a:bodyPr>
          <a:lstStyle/>
          <a:p>
            <a:pPr algn="ctr" defTabSz="457200" eaLnBrk="1" fontAlgn="auto" hangingPunct="1">
              <a:spcBef>
                <a:spcPts val="0"/>
              </a:spcBef>
              <a:spcAft>
                <a:spcPts val="0"/>
              </a:spcAft>
              <a:defRPr/>
            </a:pPr>
            <a:r>
              <a:rPr lang="fr-FR" sz="1600" dirty="0">
                <a:solidFill>
                  <a:srgbClr val="FFFFFF"/>
                </a:solidFill>
                <a:latin typeface="Calibri"/>
                <a:ea typeface="ＭＳ Ｐゴシック" pitchFamily="-112" charset="-128"/>
                <a:cs typeface="ＭＳ Ｐゴシック" pitchFamily="-112" charset="-128"/>
              </a:rPr>
              <a:t>Milieux de soins</a:t>
            </a:r>
          </a:p>
        </p:txBody>
      </p:sp>
      <p:sp>
        <p:nvSpPr>
          <p:cNvPr id="23" name="Rectangle à coins arrondis 22"/>
          <p:cNvSpPr/>
          <p:nvPr/>
        </p:nvSpPr>
        <p:spPr bwMode="auto">
          <a:xfrm>
            <a:off x="3713163" y="5280025"/>
            <a:ext cx="1800225" cy="900113"/>
          </a:xfrm>
          <a:prstGeom prst="roundRect">
            <a:avLst/>
          </a:prstGeom>
          <a:solidFill>
            <a:schemeClr val="accent5">
              <a:lumMod val="75000"/>
            </a:schemeClr>
          </a:solidFill>
          <a:ln w="19050" cmpd="sng">
            <a:solidFill>
              <a:srgbClr val="FAC090"/>
            </a:solidFill>
          </a:ln>
        </p:spPr>
        <p:style>
          <a:lnRef idx="1">
            <a:schemeClr val="accent1"/>
          </a:lnRef>
          <a:fillRef idx="3">
            <a:schemeClr val="accent1"/>
          </a:fillRef>
          <a:effectRef idx="2">
            <a:schemeClr val="accent1"/>
          </a:effectRef>
          <a:fontRef idx="minor">
            <a:schemeClr val="lt1"/>
          </a:fontRef>
        </p:style>
      </p:sp>
      <p:sp>
        <p:nvSpPr>
          <p:cNvPr id="42010" name="ZoneTexte 29"/>
          <p:cNvSpPr txBox="1">
            <a:spLocks noChangeArrowheads="1"/>
          </p:cNvSpPr>
          <p:nvPr/>
        </p:nvSpPr>
        <p:spPr bwMode="auto">
          <a:xfrm>
            <a:off x="3713163" y="5407025"/>
            <a:ext cx="1800225" cy="584200"/>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600">
                <a:solidFill>
                  <a:srgbClr val="FFFFFF"/>
                </a:solidFill>
                <a:latin typeface="Calibri" pitchFamily="1" charset="0"/>
              </a:rPr>
              <a:t>4. Stratégies d</a:t>
            </a:r>
            <a:r>
              <a:rPr lang="ja-JP" altLang="fr-FR" sz="1600">
                <a:solidFill>
                  <a:srgbClr val="FFFFFF"/>
                </a:solidFill>
                <a:latin typeface="Calibri" pitchFamily="1" charset="0"/>
              </a:rPr>
              <a:t>’</a:t>
            </a:r>
            <a:r>
              <a:rPr lang="fr-FR" altLang="ja-JP" sz="1600">
                <a:solidFill>
                  <a:srgbClr val="FFFFFF"/>
                </a:solidFill>
                <a:latin typeface="Calibri" pitchFamily="1" charset="0"/>
              </a:rPr>
              <a:t>intervention</a:t>
            </a:r>
            <a:endParaRPr lang="fr-FR" sz="1600">
              <a:solidFill>
                <a:srgbClr val="FFFFFF"/>
              </a:solidFill>
              <a:latin typeface="Calibri" pitchFamily="1" charset="0"/>
            </a:endParaRPr>
          </a:p>
        </p:txBody>
      </p:sp>
      <p:cxnSp>
        <p:nvCxnSpPr>
          <p:cNvPr id="69" name="Forme 68"/>
          <p:cNvCxnSpPr>
            <a:stCxn id="26" idx="0"/>
            <a:endCxn id="42006" idx="1"/>
          </p:cNvCxnSpPr>
          <p:nvPr/>
        </p:nvCxnSpPr>
        <p:spPr bwMode="auto">
          <a:xfrm rot="5400000" flipH="1" flipV="1">
            <a:off x="1765300" y="931863"/>
            <a:ext cx="1912938" cy="2055812"/>
          </a:xfrm>
          <a:prstGeom prst="curvedConnector2">
            <a:avLst/>
          </a:prstGeom>
          <a:ln w="57150" cap="flat" cmpd="sng" algn="ctr">
            <a:solidFill>
              <a:schemeClr val="tx2">
                <a:lumMod val="40000"/>
                <a:lumOff val="60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2" name="Forme 71"/>
          <p:cNvCxnSpPr>
            <a:stCxn id="26" idx="2"/>
            <a:endCxn id="23" idx="1"/>
          </p:cNvCxnSpPr>
          <p:nvPr/>
        </p:nvCxnSpPr>
        <p:spPr bwMode="auto">
          <a:xfrm rot="16200000" flipH="1">
            <a:off x="1747044" y="3763169"/>
            <a:ext cx="1912938" cy="2019300"/>
          </a:xfrm>
          <a:prstGeom prst="curvedConnector2">
            <a:avLst/>
          </a:prstGeom>
          <a:ln w="57150" cap="flat" cmpd="sng" algn="ctr">
            <a:solidFill>
              <a:srgbClr val="8EB4E3"/>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Légende à une bordure 2 49"/>
          <p:cNvSpPr/>
          <p:nvPr/>
        </p:nvSpPr>
        <p:spPr bwMode="auto">
          <a:xfrm>
            <a:off x="1970088" y="3960813"/>
            <a:ext cx="1439862" cy="717550"/>
          </a:xfrm>
          <a:prstGeom prst="accentCallout2">
            <a:avLst>
              <a:gd name="adj1" fmla="val 18750"/>
              <a:gd name="adj2" fmla="val -8333"/>
              <a:gd name="adj3" fmla="val 18750"/>
              <a:gd name="adj4" fmla="val -16667"/>
              <a:gd name="adj5" fmla="val -24334"/>
              <a:gd name="adj6" fmla="val -17695"/>
            </a:avLst>
          </a:prstGeom>
          <a:noFill/>
          <a:ln/>
        </p:spPr>
        <p:style>
          <a:lnRef idx="1">
            <a:schemeClr val="accent1"/>
          </a:lnRef>
          <a:fillRef idx="3">
            <a:schemeClr val="accent1"/>
          </a:fillRef>
          <a:effectRef idx="2">
            <a:schemeClr val="accent1"/>
          </a:effectRef>
          <a:fontRef idx="minor">
            <a:schemeClr val="lt1"/>
          </a:fontRef>
        </p:style>
      </p:sp>
      <p:sp>
        <p:nvSpPr>
          <p:cNvPr id="42014" name="ZoneTexte 50"/>
          <p:cNvSpPr txBox="1">
            <a:spLocks noChangeArrowheads="1"/>
          </p:cNvSpPr>
          <p:nvPr/>
        </p:nvSpPr>
        <p:spPr bwMode="auto">
          <a:xfrm>
            <a:off x="1847850" y="3933825"/>
            <a:ext cx="1649413" cy="831850"/>
          </a:xfrm>
          <a:prstGeom prst="rect">
            <a:avLst/>
          </a:prstGeom>
          <a:noFill/>
          <a:ln w="9525">
            <a:noFill/>
            <a:miter lim="800000"/>
            <a:headEnd/>
            <a:tailEnd/>
          </a:ln>
        </p:spPr>
        <p:txBody>
          <a:bodyPr>
            <a:prstTxWarp prst="textNoShape">
              <a:avLst/>
            </a:prstTxWarp>
            <a:spAutoFit/>
          </a:bodyPr>
          <a:lstStyle/>
          <a:p>
            <a:pPr defTabSz="457200" eaLnBrk="1" hangingPunct="1"/>
            <a:r>
              <a:rPr lang="fr-FR" sz="1200">
                <a:solidFill>
                  <a:srgbClr val="000000"/>
                </a:solidFill>
                <a:latin typeface="Calibri" pitchFamily="1" charset="0"/>
              </a:rPr>
              <a:t>Comité de patients</a:t>
            </a:r>
          </a:p>
          <a:p>
            <a:pPr defTabSz="457200" eaLnBrk="1" hangingPunct="1"/>
            <a:r>
              <a:rPr lang="fr-FR" sz="1200">
                <a:solidFill>
                  <a:srgbClr val="000000"/>
                </a:solidFill>
                <a:latin typeface="Calibri" pitchFamily="1" charset="0"/>
              </a:rPr>
              <a:t>Sélection</a:t>
            </a:r>
          </a:p>
          <a:p>
            <a:pPr defTabSz="457200" eaLnBrk="1" hangingPunct="1"/>
            <a:r>
              <a:rPr lang="fr-FR" sz="1200">
                <a:solidFill>
                  <a:srgbClr val="000000"/>
                </a:solidFill>
                <a:latin typeface="Calibri" pitchFamily="1" charset="0"/>
              </a:rPr>
              <a:t>Coordination</a:t>
            </a:r>
          </a:p>
          <a:p>
            <a:pPr defTabSz="457200" eaLnBrk="1" hangingPunct="1"/>
            <a:r>
              <a:rPr lang="fr-FR" sz="1200">
                <a:solidFill>
                  <a:srgbClr val="000000"/>
                </a:solidFill>
                <a:latin typeface="Calibri" pitchFamily="1" charset="0"/>
              </a:rPr>
              <a:t>Formation</a:t>
            </a:r>
          </a:p>
        </p:txBody>
      </p:sp>
      <p:sp>
        <p:nvSpPr>
          <p:cNvPr id="75" name="Double flèche horizontale 74"/>
          <p:cNvSpPr/>
          <p:nvPr/>
        </p:nvSpPr>
        <p:spPr bwMode="auto">
          <a:xfrm rot="16200000">
            <a:off x="4183857" y="1720056"/>
            <a:ext cx="941388" cy="549275"/>
          </a:xfrm>
          <a:prstGeom prst="leftRightArrow">
            <a:avLst/>
          </a:prstGeom>
          <a:solidFill>
            <a:srgbClr val="FCD5B5"/>
          </a:solidFill>
          <a:ln w="28575" cmpd="sng">
            <a:solidFill>
              <a:srgbClr val="FAC090"/>
            </a:solidFill>
          </a:ln>
        </p:spPr>
        <p:style>
          <a:lnRef idx="1">
            <a:schemeClr val="accent1"/>
          </a:lnRef>
          <a:fillRef idx="3">
            <a:schemeClr val="accent1"/>
          </a:fillRef>
          <a:effectRef idx="2">
            <a:schemeClr val="accent1"/>
          </a:effectRef>
          <a:fontRef idx="minor">
            <a:schemeClr val="lt1"/>
          </a:fontRef>
        </p:style>
      </p:sp>
      <p:cxnSp>
        <p:nvCxnSpPr>
          <p:cNvPr id="54" name="Forme 53"/>
          <p:cNvCxnSpPr/>
          <p:nvPr/>
        </p:nvCxnSpPr>
        <p:spPr bwMode="auto">
          <a:xfrm flipV="1">
            <a:off x="2593975" y="3355975"/>
            <a:ext cx="920750" cy="19050"/>
          </a:xfrm>
          <a:prstGeom prst="curvedConnector3">
            <a:avLst>
              <a:gd name="adj1" fmla="val 50000"/>
            </a:avLst>
          </a:prstGeom>
          <a:ln w="57150" cap="flat" cmpd="sng" algn="ctr">
            <a:solidFill>
              <a:srgbClr val="8EB4E3"/>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bwMode="auto">
          <a:xfrm>
            <a:off x="5057775" y="1658938"/>
            <a:ext cx="1308100" cy="698500"/>
          </a:xfrm>
          <a:prstGeom prst="rect">
            <a:avLst/>
          </a:prstGeom>
          <a:solidFill>
            <a:schemeClr val="tx2">
              <a:lumMod val="40000"/>
              <a:lumOff val="60000"/>
            </a:schemeClr>
          </a:solidFill>
          <a:ln w="19050" cmpd="sng">
            <a:solidFill>
              <a:srgbClr val="FAC09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fr-FR" sz="1800">
              <a:solidFill>
                <a:prstClr val="white"/>
              </a:solidFill>
            </a:endParaRPr>
          </a:p>
        </p:txBody>
      </p:sp>
      <p:sp>
        <p:nvSpPr>
          <p:cNvPr id="42018" name="ZoneTexte 57"/>
          <p:cNvSpPr txBox="1">
            <a:spLocks noChangeArrowheads="1"/>
          </p:cNvSpPr>
          <p:nvPr/>
        </p:nvSpPr>
        <p:spPr bwMode="auto">
          <a:xfrm>
            <a:off x="5092700" y="1638300"/>
            <a:ext cx="1228725" cy="738188"/>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400">
                <a:solidFill>
                  <a:srgbClr val="FFFFFF"/>
                </a:solidFill>
                <a:latin typeface="Calibri" pitchFamily="1" charset="0"/>
              </a:rPr>
              <a:t>CSS</a:t>
            </a:r>
          </a:p>
          <a:p>
            <a:pPr algn="ctr" defTabSz="457200" eaLnBrk="1" hangingPunct="1"/>
            <a:r>
              <a:rPr lang="fr-FR" sz="1400" i="1">
                <a:solidFill>
                  <a:srgbClr val="FFFFFF"/>
                </a:solidFill>
                <a:latin typeface="Calibri" pitchFamily="1" charset="0"/>
              </a:rPr>
              <a:t>Université de Montréal</a:t>
            </a:r>
            <a:endParaRPr lang="fr-FR" sz="1200" i="1">
              <a:solidFill>
                <a:srgbClr val="FFFFFF"/>
              </a:solidFill>
              <a:latin typeface="Calibri" pitchFamily="1" charset="0"/>
            </a:endParaRPr>
          </a:p>
        </p:txBody>
      </p:sp>
      <p:sp>
        <p:nvSpPr>
          <p:cNvPr id="67" name="Rectangle 66"/>
          <p:cNvSpPr/>
          <p:nvPr/>
        </p:nvSpPr>
        <p:spPr bwMode="auto">
          <a:xfrm>
            <a:off x="5102225" y="4438650"/>
            <a:ext cx="1308100" cy="698500"/>
          </a:xfrm>
          <a:prstGeom prst="rect">
            <a:avLst/>
          </a:prstGeom>
          <a:solidFill>
            <a:schemeClr val="accent5">
              <a:lumMod val="75000"/>
            </a:schemeClr>
          </a:solidFill>
          <a:ln w="19050" cmpd="sng">
            <a:solidFill>
              <a:srgbClr val="FAC09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fr-FR" sz="1800">
              <a:solidFill>
                <a:prstClr val="white"/>
              </a:solidFill>
            </a:endParaRPr>
          </a:p>
        </p:txBody>
      </p:sp>
      <p:sp>
        <p:nvSpPr>
          <p:cNvPr id="42020" name="ZoneTexte 67"/>
          <p:cNvSpPr txBox="1">
            <a:spLocks noChangeArrowheads="1"/>
          </p:cNvSpPr>
          <p:nvPr/>
        </p:nvSpPr>
        <p:spPr bwMode="auto">
          <a:xfrm>
            <a:off x="5137150" y="4465638"/>
            <a:ext cx="1228725" cy="646112"/>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200">
                <a:solidFill>
                  <a:srgbClr val="FFFFFF"/>
                </a:solidFill>
                <a:latin typeface="Calibri" pitchFamily="1" charset="0"/>
              </a:rPr>
              <a:t>Programme Partenaires de soins</a:t>
            </a:r>
            <a:endParaRPr lang="fr-FR" sz="1200" i="1">
              <a:solidFill>
                <a:srgbClr val="FFFFFF"/>
              </a:solidFill>
              <a:latin typeface="Calibri" pitchFamily="1" charset="0"/>
            </a:endParaRPr>
          </a:p>
        </p:txBody>
      </p:sp>
      <p:sp>
        <p:nvSpPr>
          <p:cNvPr id="26" name="Rectangle à coins arrondis 25"/>
          <p:cNvSpPr/>
          <p:nvPr/>
        </p:nvSpPr>
        <p:spPr bwMode="auto">
          <a:xfrm>
            <a:off x="793750" y="2916238"/>
            <a:ext cx="1800225" cy="900112"/>
          </a:xfrm>
          <a:prstGeom prst="roundRect">
            <a:avLst/>
          </a:prstGeom>
          <a:solidFill>
            <a:schemeClr val="accent5">
              <a:lumMod val="75000"/>
            </a:schemeClr>
          </a:solidFill>
          <a:ln w="28575" cap="flat" cmpd="sng" algn="ctr">
            <a:solidFill>
              <a:srgbClr val="8EB4E3"/>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42022" name="ZoneTexte 30"/>
          <p:cNvSpPr txBox="1">
            <a:spLocks noChangeArrowheads="1"/>
          </p:cNvSpPr>
          <p:nvPr/>
        </p:nvSpPr>
        <p:spPr bwMode="auto">
          <a:xfrm>
            <a:off x="727075" y="2965450"/>
            <a:ext cx="1933575" cy="830263"/>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600">
                <a:solidFill>
                  <a:srgbClr val="FFFFFF"/>
                </a:solidFill>
                <a:latin typeface="Calibri" pitchFamily="1" charset="0"/>
              </a:rPr>
              <a:t>2. Stratégies </a:t>
            </a:r>
            <a:br>
              <a:rPr lang="fr-FR" sz="1600">
                <a:solidFill>
                  <a:srgbClr val="FFFFFF"/>
                </a:solidFill>
                <a:latin typeface="Calibri" pitchFamily="1" charset="0"/>
              </a:rPr>
            </a:br>
            <a:r>
              <a:rPr lang="fr-FR" sz="1600">
                <a:solidFill>
                  <a:srgbClr val="FFFFFF"/>
                </a:solidFill>
                <a:latin typeface="Calibri" pitchFamily="1" charset="0"/>
              </a:rPr>
              <a:t>Patients </a:t>
            </a:r>
            <a:br>
              <a:rPr lang="fr-FR" sz="1600">
                <a:solidFill>
                  <a:srgbClr val="FFFFFF"/>
                </a:solidFill>
                <a:latin typeface="Calibri" pitchFamily="1" charset="0"/>
              </a:rPr>
            </a:br>
            <a:r>
              <a:rPr lang="fr-FR" sz="1600">
                <a:solidFill>
                  <a:srgbClr val="FFFFFF"/>
                </a:solidFill>
                <a:latin typeface="Calibri" pitchFamily="1" charset="0"/>
              </a:rPr>
              <a:t>Partenaires</a:t>
            </a:r>
          </a:p>
        </p:txBody>
      </p:sp>
      <p:sp>
        <p:nvSpPr>
          <p:cNvPr id="25" name="Rectangle à coins arrondis 24"/>
          <p:cNvSpPr/>
          <p:nvPr/>
        </p:nvSpPr>
        <p:spPr bwMode="auto">
          <a:xfrm>
            <a:off x="6718300" y="2916238"/>
            <a:ext cx="1800225" cy="900112"/>
          </a:xfrm>
          <a:prstGeom prst="roundRect">
            <a:avLst/>
          </a:prstGeom>
          <a:solidFill>
            <a:schemeClr val="accent5">
              <a:lumMod val="75000"/>
            </a:schemeClr>
          </a:solidFill>
          <a:ln w="19050" cmpd="sng">
            <a:solidFill>
              <a:srgbClr val="FAC090"/>
            </a:solidFill>
          </a:ln>
        </p:spPr>
        <p:style>
          <a:lnRef idx="1">
            <a:schemeClr val="accent1"/>
          </a:lnRef>
          <a:fillRef idx="3">
            <a:schemeClr val="accent1"/>
          </a:fillRef>
          <a:effectRef idx="2">
            <a:schemeClr val="accent1"/>
          </a:effectRef>
          <a:fontRef idx="minor">
            <a:schemeClr val="lt1"/>
          </a:fontRef>
        </p:style>
      </p:sp>
      <p:sp>
        <p:nvSpPr>
          <p:cNvPr id="42024" name="ZoneTexte 28"/>
          <p:cNvSpPr txBox="1">
            <a:spLocks noChangeArrowheads="1"/>
          </p:cNvSpPr>
          <p:nvPr/>
        </p:nvSpPr>
        <p:spPr bwMode="auto">
          <a:xfrm>
            <a:off x="6629400" y="2951163"/>
            <a:ext cx="1979613" cy="830262"/>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600">
                <a:solidFill>
                  <a:srgbClr val="FFFFFF"/>
                </a:solidFill>
                <a:latin typeface="Calibri" pitchFamily="1" charset="0"/>
              </a:rPr>
              <a:t>5. Stratégie de communication</a:t>
            </a:r>
          </a:p>
          <a:p>
            <a:pPr algn="ctr" defTabSz="457200" eaLnBrk="1" hangingPunct="1"/>
            <a:r>
              <a:rPr lang="fr-FR" sz="1600">
                <a:solidFill>
                  <a:srgbClr val="FFFFFF"/>
                </a:solidFill>
                <a:latin typeface="Calibri" pitchFamily="1" charset="0"/>
              </a:rPr>
              <a:t>et de financement</a:t>
            </a:r>
          </a:p>
        </p:txBody>
      </p:sp>
      <p:sp>
        <p:nvSpPr>
          <p:cNvPr id="79" name="Rectangle 78"/>
          <p:cNvSpPr/>
          <p:nvPr/>
        </p:nvSpPr>
        <p:spPr bwMode="auto">
          <a:xfrm>
            <a:off x="2863850" y="4438650"/>
            <a:ext cx="1309688" cy="698500"/>
          </a:xfrm>
          <a:prstGeom prst="rect">
            <a:avLst/>
          </a:prstGeom>
          <a:solidFill>
            <a:schemeClr val="tx2">
              <a:lumMod val="40000"/>
              <a:lumOff val="60000"/>
            </a:schemeClr>
          </a:solidFill>
          <a:ln w="19050" cmpd="sng">
            <a:solidFill>
              <a:srgbClr val="FAC09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fr-FR" sz="1800">
              <a:solidFill>
                <a:prstClr val="white"/>
              </a:solidFill>
            </a:endParaRPr>
          </a:p>
        </p:txBody>
      </p:sp>
      <p:sp>
        <p:nvSpPr>
          <p:cNvPr id="42026" name="ZoneTexte 79"/>
          <p:cNvSpPr txBox="1">
            <a:spLocks noChangeArrowheads="1"/>
          </p:cNvSpPr>
          <p:nvPr/>
        </p:nvSpPr>
        <p:spPr bwMode="auto">
          <a:xfrm>
            <a:off x="2900363" y="4419600"/>
            <a:ext cx="1228725" cy="738188"/>
          </a:xfrm>
          <a:prstGeom prst="rect">
            <a:avLst/>
          </a:prstGeom>
          <a:noFill/>
          <a:ln w="9525">
            <a:noFill/>
            <a:miter lim="800000"/>
            <a:headEnd/>
            <a:tailEnd/>
          </a:ln>
        </p:spPr>
        <p:txBody>
          <a:bodyPr>
            <a:prstTxWarp prst="textNoShape">
              <a:avLst/>
            </a:prstTxWarp>
            <a:spAutoFit/>
          </a:bodyPr>
          <a:lstStyle/>
          <a:p>
            <a:pPr algn="ctr" defTabSz="457200" eaLnBrk="1" hangingPunct="1"/>
            <a:r>
              <a:rPr lang="fr-FR" sz="1400">
                <a:solidFill>
                  <a:srgbClr val="FFFFFF"/>
                </a:solidFill>
                <a:latin typeface="Calibri" pitchFamily="1" charset="0"/>
              </a:rPr>
              <a:t>Pratiques collaboratives</a:t>
            </a:r>
          </a:p>
          <a:p>
            <a:pPr algn="ctr" defTabSz="457200" eaLnBrk="1" hangingPunct="1"/>
            <a:r>
              <a:rPr lang="fr-FR" sz="1400" i="1">
                <a:solidFill>
                  <a:srgbClr val="FFFFFF"/>
                </a:solidFill>
                <a:latin typeface="Calibri" pitchFamily="1" charset="0"/>
              </a:rPr>
              <a:t>RUIS</a:t>
            </a:r>
            <a:endParaRPr lang="fr-FR" sz="1200" i="1">
              <a:solidFill>
                <a:srgbClr val="FFFFFF"/>
              </a:solidFill>
              <a:latin typeface="Calibri" pitchFamily="1" charset="0"/>
            </a:endParaRPr>
          </a:p>
        </p:txBody>
      </p:sp>
      <p:sp>
        <p:nvSpPr>
          <p:cNvPr id="55" name="Double flèche horizontale 54"/>
          <p:cNvSpPr/>
          <p:nvPr/>
        </p:nvSpPr>
        <p:spPr bwMode="auto">
          <a:xfrm rot="16200000">
            <a:off x="4148932" y="4477544"/>
            <a:ext cx="941387" cy="549275"/>
          </a:xfrm>
          <a:prstGeom prst="leftRightArrow">
            <a:avLst/>
          </a:prstGeom>
          <a:solidFill>
            <a:srgbClr val="FCD5B5"/>
          </a:solidFill>
          <a:ln w="28575" cmpd="sng">
            <a:solidFill>
              <a:srgbClr val="FAC090"/>
            </a:solidFill>
          </a:ln>
        </p:spPr>
        <p:style>
          <a:lnRef idx="1">
            <a:schemeClr val="accent1"/>
          </a:lnRef>
          <a:fillRef idx="3">
            <a:schemeClr val="accent1"/>
          </a:fillRef>
          <a:effectRef idx="2">
            <a:schemeClr val="accent1"/>
          </a:effectRef>
          <a:fontRef idx="minor">
            <a:schemeClr val="lt1"/>
          </a:fontRef>
        </p:style>
      </p:sp>
      <p:sp>
        <p:nvSpPr>
          <p:cNvPr id="56" name="Double flèche horizontale 55"/>
          <p:cNvSpPr/>
          <p:nvPr/>
        </p:nvSpPr>
        <p:spPr bwMode="auto">
          <a:xfrm rot="10800000">
            <a:off x="5716588" y="3090863"/>
            <a:ext cx="941387" cy="549275"/>
          </a:xfrm>
          <a:prstGeom prst="leftRightArrow">
            <a:avLst/>
          </a:prstGeom>
          <a:solidFill>
            <a:srgbClr val="FCD5B5"/>
          </a:solidFill>
          <a:ln w="28575" cmpd="sng">
            <a:solidFill>
              <a:srgbClr val="FAC090"/>
            </a:solidFill>
          </a:ln>
        </p:spPr>
        <p:style>
          <a:lnRef idx="1">
            <a:schemeClr val="accent1"/>
          </a:lnRef>
          <a:fillRef idx="3">
            <a:schemeClr val="accent1"/>
          </a:fillRef>
          <a:effectRef idx="2">
            <a:schemeClr val="accent1"/>
          </a:effectRef>
          <a:fontRef idx="minor">
            <a:schemeClr val="lt1"/>
          </a:fontRef>
        </p:style>
      </p:sp>
      <p:pic>
        <p:nvPicPr>
          <p:cNvPr id="42029" name="Picture 14" descr="udem"/>
          <p:cNvPicPr>
            <a:picLocks noChangeAspect="1" noChangeArrowheads="1"/>
          </p:cNvPicPr>
          <p:nvPr/>
        </p:nvPicPr>
        <p:blipFill>
          <a:blip r:embed="rId2"/>
          <a:srcRect/>
          <a:stretch>
            <a:fillRect/>
          </a:stretch>
        </p:blipFill>
        <p:spPr bwMode="auto">
          <a:xfrm>
            <a:off x="8318500" y="6477000"/>
            <a:ext cx="663575" cy="25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endParaRPr lang="fr-CA">
              <a:latin typeface="Arial" pitchFamily="1" charset="0"/>
              <a:ea typeface="ＭＳ Ｐゴシック" pitchFamily="1" charset="-128"/>
              <a:cs typeface="ＭＳ Ｐゴシック" pitchFamily="1" charset="-128"/>
            </a:endParaRPr>
          </a:p>
        </p:txBody>
      </p:sp>
      <p:sp>
        <p:nvSpPr>
          <p:cNvPr id="3" name="Espace réservé du contenu 2"/>
          <p:cNvSpPr>
            <a:spLocks noGrp="1"/>
          </p:cNvSpPr>
          <p:nvPr>
            <p:ph idx="1"/>
          </p:nvPr>
        </p:nvSpPr>
        <p:spPr>
          <a:xfrm>
            <a:off x="763588" y="1981200"/>
            <a:ext cx="7715250" cy="3400425"/>
          </a:xfrm>
        </p:spPr>
        <p:txBody>
          <a:bodyPr/>
          <a:lstStyle/>
          <a:p>
            <a:pPr marL="0" indent="0">
              <a:buFontTx/>
              <a:buNone/>
              <a:defRPr/>
            </a:pPr>
            <a:endParaRPr lang="fr-FR" sz="2400" b="1" dirty="0" smtClean="0"/>
          </a:p>
          <a:p>
            <a:pPr algn="ctr">
              <a:spcAft>
                <a:spcPts val="0"/>
              </a:spcAft>
              <a:buFontTx/>
              <a:buNone/>
              <a:defRPr/>
            </a:pPr>
            <a:r>
              <a:rPr lang="fr-FR" b="1" dirty="0" smtClean="0"/>
              <a:t>ANNEXES </a:t>
            </a:r>
          </a:p>
        </p:txBody>
      </p:sp>
      <p:pic>
        <p:nvPicPr>
          <p:cNvPr id="43012" name="Picture 14" descr="udem"/>
          <p:cNvPicPr>
            <a:picLocks noChangeAspect="1" noChangeArrowheads="1"/>
          </p:cNvPicPr>
          <p:nvPr/>
        </p:nvPicPr>
        <p:blipFill>
          <a:blip r:embed="rId2"/>
          <a:srcRect/>
          <a:stretch>
            <a:fillRect/>
          </a:stretch>
        </p:blipFill>
        <p:spPr bwMode="auto">
          <a:xfrm>
            <a:off x="8243888" y="6448425"/>
            <a:ext cx="738187" cy="282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re 1"/>
          <p:cNvSpPr txBox="1">
            <a:spLocks/>
          </p:cNvSpPr>
          <p:nvPr/>
        </p:nvSpPr>
        <p:spPr bwMode="auto">
          <a:xfrm>
            <a:off x="1981200" y="0"/>
            <a:ext cx="7162800" cy="762000"/>
          </a:xfrm>
          <a:prstGeom prst="rect">
            <a:avLst/>
          </a:prstGeom>
          <a:noFill/>
          <a:ln w="9525">
            <a:noFill/>
            <a:miter lim="800000"/>
            <a:headEnd/>
            <a:tailEnd/>
          </a:ln>
        </p:spPr>
        <p:txBody>
          <a:bodyPr anchor="ctr">
            <a:prstTxWarp prst="textNoShape">
              <a:avLst/>
            </a:prstTxWarp>
          </a:bodyPr>
          <a:lstStyle/>
          <a:p>
            <a:pPr defTabSz="914400" eaLnBrk="0" hangingPunct="0"/>
            <a:r>
              <a:rPr lang="fr-FR" sz="2800" b="1" dirty="0">
                <a:solidFill>
                  <a:srgbClr val="000000"/>
                </a:solidFill>
              </a:rPr>
              <a:t>Contexte sociétal</a:t>
            </a:r>
          </a:p>
        </p:txBody>
      </p:sp>
      <p:pic>
        <p:nvPicPr>
          <p:cNvPr id="147459" name="Image 6"/>
          <p:cNvPicPr>
            <a:picLocks noChangeAspect="1"/>
          </p:cNvPicPr>
          <p:nvPr/>
        </p:nvPicPr>
        <p:blipFill>
          <a:blip r:embed="rId3"/>
          <a:srcRect/>
          <a:stretch>
            <a:fillRect/>
          </a:stretch>
        </p:blipFill>
        <p:spPr bwMode="auto">
          <a:xfrm>
            <a:off x="1567745" y="1219200"/>
            <a:ext cx="5976055"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ce réservé du contenu 2"/>
          <p:cNvSpPr>
            <a:spLocks noGrp="1"/>
          </p:cNvSpPr>
          <p:nvPr>
            <p:ph idx="1"/>
          </p:nvPr>
        </p:nvSpPr>
        <p:spPr>
          <a:xfrm>
            <a:off x="762000" y="1143000"/>
            <a:ext cx="7772400" cy="2971800"/>
          </a:xfrm>
        </p:spPr>
        <p:txBody>
          <a:bodyPr/>
          <a:lstStyle/>
          <a:p>
            <a:pPr marL="0" indent="0">
              <a:lnSpc>
                <a:spcPct val="150000"/>
              </a:lnSpc>
              <a:spcAft>
                <a:spcPts val="1800"/>
              </a:spcAft>
              <a:buFontTx/>
              <a:buNone/>
              <a:defRPr/>
            </a:pPr>
            <a:r>
              <a:rPr lang="fr-FR" sz="2200" dirty="0" smtClean="0"/>
              <a:t>Un patient partenaire est une personne habilitée progressivement à faire des choix de santé libres et éclairés.  </a:t>
            </a:r>
          </a:p>
          <a:p>
            <a:pPr marL="0" indent="0">
              <a:lnSpc>
                <a:spcPct val="150000"/>
              </a:lnSpc>
              <a:spcAft>
                <a:spcPts val="1800"/>
              </a:spcAft>
              <a:buFontTx/>
              <a:buNone/>
              <a:defRPr/>
            </a:pPr>
            <a:r>
              <a:rPr lang="fr-FR" sz="2200" dirty="0" smtClean="0"/>
              <a:t>Ses savoirs expérientiels sont reconnus et ses compétences de soins développées par l'équipe de soins.  </a:t>
            </a:r>
          </a:p>
          <a:p>
            <a:pPr marL="0" indent="0">
              <a:lnSpc>
                <a:spcPct val="150000"/>
              </a:lnSpc>
              <a:spcAft>
                <a:spcPts val="1800"/>
              </a:spcAft>
              <a:buFontTx/>
              <a:buNone/>
              <a:defRPr/>
            </a:pPr>
            <a:r>
              <a:rPr lang="fr-FR" sz="2200" dirty="0" smtClean="0"/>
              <a:t>Respecté dans toutes les aspects de son humanité,  il est membre de l’équipe clinique pour ses soins.  Il oriente le cœur des préoccupations autour de son projet de vie et prend part ainsi aux décisions cliniques qui le concernent.  </a:t>
            </a:r>
            <a:br>
              <a:rPr lang="fr-FR" sz="2200" dirty="0" smtClean="0"/>
            </a:br>
            <a:endParaRPr lang="fr-FR" sz="2200" dirty="0" smtClean="0"/>
          </a:p>
          <a:p>
            <a:pPr>
              <a:lnSpc>
                <a:spcPct val="150000"/>
              </a:lnSpc>
              <a:spcAft>
                <a:spcPts val="1800"/>
              </a:spcAft>
              <a:buFontTx/>
              <a:buNone/>
              <a:defRPr/>
            </a:pPr>
            <a:endParaRPr lang="fr-CA" sz="2200" dirty="0" smtClean="0"/>
          </a:p>
          <a:p>
            <a:pPr eaLnBrk="1" hangingPunct="1">
              <a:lnSpc>
                <a:spcPct val="150000"/>
              </a:lnSpc>
              <a:spcBef>
                <a:spcPts val="1038"/>
              </a:spcBef>
              <a:spcAft>
                <a:spcPts val="1800"/>
              </a:spcAft>
              <a:defRPr/>
            </a:pPr>
            <a:endParaRPr lang="fr-FR" sz="2200" dirty="0" smtClean="0"/>
          </a:p>
          <a:p>
            <a:pPr eaLnBrk="1" hangingPunct="1">
              <a:lnSpc>
                <a:spcPct val="150000"/>
              </a:lnSpc>
              <a:spcBef>
                <a:spcPts val="1038"/>
              </a:spcBef>
              <a:spcAft>
                <a:spcPts val="1800"/>
              </a:spcAft>
              <a:defRPr/>
            </a:pPr>
            <a:endParaRPr lang="fr-FR" sz="2200" dirty="0" smtClean="0"/>
          </a:p>
        </p:txBody>
      </p:sp>
      <p:sp>
        <p:nvSpPr>
          <p:cNvPr id="155651" name="Titre 1"/>
          <p:cNvSpPr txBox="1">
            <a:spLocks/>
          </p:cNvSpPr>
          <p:nvPr/>
        </p:nvSpPr>
        <p:spPr bwMode="auto">
          <a:xfrm>
            <a:off x="1905000" y="0"/>
            <a:ext cx="7162800" cy="762000"/>
          </a:xfrm>
          <a:prstGeom prst="rect">
            <a:avLst/>
          </a:prstGeom>
          <a:noFill/>
          <a:ln w="9525">
            <a:noFill/>
            <a:miter lim="800000"/>
            <a:headEnd/>
            <a:tailEnd/>
          </a:ln>
        </p:spPr>
        <p:txBody>
          <a:bodyPr anchor="ctr">
            <a:prstTxWarp prst="textNoShape">
              <a:avLst/>
            </a:prstTxWarp>
          </a:bodyPr>
          <a:lstStyle/>
          <a:p>
            <a:pPr defTabSz="914400" eaLnBrk="0" hangingPunct="0"/>
            <a:r>
              <a:rPr lang="fr-FR" sz="2800" b="1" dirty="0">
                <a:solidFill>
                  <a:srgbClr val="000000"/>
                </a:solidFill>
              </a:rPr>
              <a:t>Patient partenaire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40267" y="1428753"/>
            <a:ext cx="7147278" cy="4918075"/>
          </a:xfrm>
          <a:prstGeom prst="rect">
            <a:avLst/>
          </a:prstGeom>
          <a:solidFill>
            <a:schemeClr val="bg1">
              <a:lumMod val="85000"/>
              <a:alpha val="21000"/>
            </a:schemeClr>
          </a:solidFill>
          <a:ln>
            <a:noFill/>
          </a:ln>
        </p:spPr>
        <p:style>
          <a:lnRef idx="1">
            <a:schemeClr val="accent1"/>
          </a:lnRef>
          <a:fillRef idx="3">
            <a:schemeClr val="accent1"/>
          </a:fillRef>
          <a:effectRef idx="2">
            <a:schemeClr val="accent1"/>
          </a:effectRef>
          <a:fontRef idx="minor">
            <a:schemeClr val="lt1"/>
          </a:fontRef>
        </p:style>
      </p:sp>
      <p:cxnSp>
        <p:nvCxnSpPr>
          <p:cNvPr id="31" name="Connecteur droit 30"/>
          <p:cNvCxnSpPr/>
          <p:nvPr/>
        </p:nvCxnSpPr>
        <p:spPr>
          <a:xfrm rot="5400000">
            <a:off x="859897" y="3937001"/>
            <a:ext cx="4918075" cy="0"/>
          </a:xfrm>
          <a:prstGeom prst="line">
            <a:avLst/>
          </a:prstGeom>
          <a:ln w="25400" cap="flat" cmpd="sng" algn="ctr">
            <a:solidFill>
              <a:schemeClr val="accent1">
                <a:alpha val="43000"/>
              </a:schemeClr>
            </a:solidFill>
            <a:prstDash val="dash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rot="5400000">
            <a:off x="2300642" y="3919538"/>
            <a:ext cx="4918075" cy="0"/>
          </a:xfrm>
          <a:prstGeom prst="line">
            <a:avLst/>
          </a:prstGeom>
          <a:ln w="25400" cap="flat" cmpd="sng" algn="ctr">
            <a:solidFill>
              <a:schemeClr val="accent1">
                <a:alpha val="43000"/>
              </a:schemeClr>
            </a:solidFill>
            <a:prstDash val="dash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 name="Connecteur droit 3"/>
          <p:cNvCxnSpPr/>
          <p:nvPr/>
        </p:nvCxnSpPr>
        <p:spPr>
          <a:xfrm>
            <a:off x="413456" y="6384925"/>
            <a:ext cx="7188200"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flipH="1" flipV="1">
            <a:off x="-2044788" y="3912572"/>
            <a:ext cx="4916487" cy="282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0" name="Arc 19"/>
          <p:cNvSpPr/>
          <p:nvPr/>
        </p:nvSpPr>
        <p:spPr>
          <a:xfrm>
            <a:off x="-3994856" y="-1401763"/>
            <a:ext cx="10700456" cy="7681913"/>
          </a:xfrm>
          <a:prstGeom prst="arc">
            <a:avLst>
              <a:gd name="adj1" fmla="val 23306"/>
              <a:gd name="adj2" fmla="val 5876132"/>
            </a:avLst>
          </a:prstGeom>
          <a:ln w="38100" cap="flat" cmpd="sng" algn="ctr">
            <a:solidFill>
              <a:schemeClr val="tx1"/>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sp>
      <p:sp>
        <p:nvSpPr>
          <p:cNvPr id="158728" name="ZoneTexte 21"/>
          <p:cNvSpPr txBox="1">
            <a:spLocks noChangeArrowheads="1"/>
          </p:cNvSpPr>
          <p:nvPr/>
        </p:nvSpPr>
        <p:spPr bwMode="auto">
          <a:xfrm>
            <a:off x="7696200" y="5522916"/>
            <a:ext cx="1600200" cy="954087"/>
          </a:xfrm>
          <a:prstGeom prst="rect">
            <a:avLst/>
          </a:prstGeom>
          <a:noFill/>
          <a:ln w="9525">
            <a:noFill/>
            <a:miter lim="800000"/>
            <a:headEnd/>
            <a:tailEnd/>
          </a:ln>
        </p:spPr>
        <p:txBody>
          <a:bodyPr>
            <a:prstTxWarp prst="textNoShape">
              <a:avLst/>
            </a:prstTxWarp>
            <a:spAutoFit/>
          </a:bodyPr>
          <a:lstStyle/>
          <a:p>
            <a:pPr defTabSz="457200" eaLnBrk="1" hangingPunct="1"/>
            <a:r>
              <a:rPr lang="fr-FR" sz="1400">
                <a:solidFill>
                  <a:srgbClr val="000000"/>
                </a:solidFill>
                <a:latin typeface="Calibri" pitchFamily="1" charset="0"/>
              </a:rPr>
              <a:t>NIVEAU DE PARTENARIAT ET D’INTÉGRATION DANS L’ÉQUIPE</a:t>
            </a:r>
          </a:p>
        </p:txBody>
      </p:sp>
      <p:sp>
        <p:nvSpPr>
          <p:cNvPr id="158729" name="ZoneTexte 22"/>
          <p:cNvSpPr txBox="1">
            <a:spLocks noChangeArrowheads="1"/>
          </p:cNvSpPr>
          <p:nvPr/>
        </p:nvSpPr>
        <p:spPr bwMode="auto">
          <a:xfrm>
            <a:off x="25400" y="847728"/>
            <a:ext cx="2336800" cy="523875"/>
          </a:xfrm>
          <a:prstGeom prst="rect">
            <a:avLst/>
          </a:prstGeom>
          <a:noFill/>
          <a:ln w="9525">
            <a:noFill/>
            <a:miter lim="800000"/>
            <a:headEnd/>
            <a:tailEnd/>
          </a:ln>
        </p:spPr>
        <p:txBody>
          <a:bodyPr>
            <a:prstTxWarp prst="textNoShape">
              <a:avLst/>
            </a:prstTxWarp>
            <a:spAutoFit/>
          </a:bodyPr>
          <a:lstStyle/>
          <a:p>
            <a:pPr defTabSz="457200" eaLnBrk="1" hangingPunct="1"/>
            <a:r>
              <a:rPr lang="fr-FR" sz="1400">
                <a:solidFill>
                  <a:srgbClr val="000000"/>
                </a:solidFill>
                <a:latin typeface="Calibri" pitchFamily="1" charset="0"/>
              </a:rPr>
              <a:t>NIVEAU D’HABILITATION ET DE CONFIANCE DU PATIENT</a:t>
            </a:r>
          </a:p>
        </p:txBody>
      </p:sp>
      <p:cxnSp>
        <p:nvCxnSpPr>
          <p:cNvPr id="25" name="Connecteur droit 24"/>
          <p:cNvCxnSpPr/>
          <p:nvPr/>
        </p:nvCxnSpPr>
        <p:spPr>
          <a:xfrm rot="5400000">
            <a:off x="-606247" y="3927476"/>
            <a:ext cx="4918075" cy="0"/>
          </a:xfrm>
          <a:prstGeom prst="line">
            <a:avLst/>
          </a:prstGeom>
          <a:ln w="25400" cap="flat" cmpd="sng" algn="ctr">
            <a:solidFill>
              <a:schemeClr val="accent1">
                <a:alpha val="43000"/>
              </a:schemeClr>
            </a:solidFill>
            <a:prstDash val="dash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rot="5400000">
            <a:off x="3741386" y="3937001"/>
            <a:ext cx="4918075" cy="0"/>
          </a:xfrm>
          <a:prstGeom prst="line">
            <a:avLst/>
          </a:prstGeom>
          <a:ln w="25400" cap="flat" cmpd="sng" algn="ctr">
            <a:solidFill>
              <a:schemeClr val="accent1">
                <a:alpha val="43000"/>
              </a:schemeClr>
            </a:solidFill>
            <a:prstDash val="dash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8732" name="ZoneTexte 33"/>
          <p:cNvSpPr txBox="1">
            <a:spLocks noChangeArrowheads="1"/>
          </p:cNvSpPr>
          <p:nvPr/>
        </p:nvSpPr>
        <p:spPr bwMode="auto">
          <a:xfrm>
            <a:off x="5144912" y="2386013"/>
            <a:ext cx="1433689" cy="830262"/>
          </a:xfrm>
          <a:prstGeom prst="rect">
            <a:avLst/>
          </a:prstGeom>
          <a:noFill/>
          <a:ln w="9525">
            <a:noFill/>
            <a:miter lim="800000"/>
            <a:headEnd/>
            <a:tailEnd/>
          </a:ln>
        </p:spPr>
        <p:txBody>
          <a:bodyPr>
            <a:prstTxWarp prst="textNoShape">
              <a:avLst/>
            </a:prstTxWarp>
            <a:spAutoFit/>
          </a:bodyPr>
          <a:lstStyle/>
          <a:p>
            <a:pPr algn="r" defTabSz="457200" eaLnBrk="1" hangingPunct="1"/>
            <a:r>
              <a:rPr lang="fr-FR" sz="1200" b="1">
                <a:solidFill>
                  <a:srgbClr val="000000"/>
                </a:solidFill>
                <a:latin typeface="Calibri" pitchFamily="1" charset="0"/>
              </a:rPr>
              <a:t>Autodétermination</a:t>
            </a:r>
          </a:p>
          <a:p>
            <a:pPr algn="r" defTabSz="457200" eaLnBrk="1" hangingPunct="1"/>
            <a:r>
              <a:rPr lang="fr-FR" sz="1200" b="1">
                <a:solidFill>
                  <a:srgbClr val="000000"/>
                </a:solidFill>
                <a:latin typeface="Calibri" pitchFamily="1" charset="0"/>
              </a:rPr>
              <a:t>Autonomie</a:t>
            </a:r>
          </a:p>
          <a:p>
            <a:pPr algn="r" defTabSz="457200" eaLnBrk="1" hangingPunct="1"/>
            <a:r>
              <a:rPr lang="fr-FR" sz="1200" b="1">
                <a:solidFill>
                  <a:srgbClr val="000000"/>
                </a:solidFill>
                <a:latin typeface="Calibri" pitchFamily="1" charset="0"/>
              </a:rPr>
              <a:t>Autorégulation</a:t>
            </a:r>
          </a:p>
          <a:p>
            <a:pPr algn="r" defTabSz="457200" eaLnBrk="1" hangingPunct="1"/>
            <a:r>
              <a:rPr lang="fr-FR" sz="1200" b="1">
                <a:solidFill>
                  <a:srgbClr val="000000"/>
                </a:solidFill>
                <a:latin typeface="Calibri" pitchFamily="1" charset="0"/>
              </a:rPr>
              <a:t>Compétences</a:t>
            </a:r>
          </a:p>
        </p:txBody>
      </p:sp>
      <p:sp>
        <p:nvSpPr>
          <p:cNvPr id="144" name="Ellipse 143"/>
          <p:cNvSpPr/>
          <p:nvPr/>
        </p:nvSpPr>
        <p:spPr bwMode="auto">
          <a:xfrm>
            <a:off x="6263924" y="1392238"/>
            <a:ext cx="900289" cy="900112"/>
          </a:xfrm>
          <a:prstGeom prst="ellipse">
            <a:avLst/>
          </a:prstGeom>
          <a:solidFill>
            <a:srgbClr val="C0504D"/>
          </a:solidFill>
          <a:ln w="38100" cap="flat" cmpd="sng" algn="ctr">
            <a:solidFill>
              <a:schemeClr val="accent5">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158734" name="ZoneTexte 146"/>
          <p:cNvSpPr txBox="1">
            <a:spLocks noChangeArrowheads="1"/>
          </p:cNvSpPr>
          <p:nvPr/>
        </p:nvSpPr>
        <p:spPr bwMode="auto">
          <a:xfrm>
            <a:off x="6310490" y="1581150"/>
            <a:ext cx="808567" cy="522288"/>
          </a:xfrm>
          <a:prstGeom prst="rect">
            <a:avLst/>
          </a:prstGeom>
          <a:noFill/>
          <a:ln w="9525">
            <a:noFill/>
            <a:miter lim="800000"/>
            <a:headEnd/>
            <a:tailEnd/>
          </a:ln>
        </p:spPr>
        <p:txBody>
          <a:bodyPr>
            <a:prstTxWarp prst="textNoShape">
              <a:avLst/>
            </a:prstTxWarp>
            <a:spAutoFit/>
          </a:bodyPr>
          <a:lstStyle/>
          <a:p>
            <a:pPr algn="ctr" defTabSz="457200" eaLnBrk="1" hangingPunct="1"/>
            <a:r>
              <a:rPr lang="fr-FR" sz="2800" b="1">
                <a:solidFill>
                  <a:srgbClr val="FFFFFF"/>
                </a:solidFill>
                <a:latin typeface="Calibri" pitchFamily="1" charset="0"/>
              </a:rPr>
              <a:t>Pp</a:t>
            </a:r>
          </a:p>
        </p:txBody>
      </p:sp>
      <p:sp>
        <p:nvSpPr>
          <p:cNvPr id="158735" name="ZoneTexte 152"/>
          <p:cNvSpPr txBox="1">
            <a:spLocks noChangeArrowheads="1"/>
          </p:cNvSpPr>
          <p:nvPr/>
        </p:nvSpPr>
        <p:spPr bwMode="auto">
          <a:xfrm flipH="1">
            <a:off x="6385278" y="4170363"/>
            <a:ext cx="1399822" cy="646112"/>
          </a:xfrm>
          <a:prstGeom prst="rect">
            <a:avLst/>
          </a:prstGeom>
          <a:noFill/>
          <a:ln w="9525">
            <a:noFill/>
            <a:miter lim="800000"/>
            <a:headEnd/>
            <a:tailEnd/>
          </a:ln>
        </p:spPr>
        <p:txBody>
          <a:bodyPr>
            <a:prstTxWarp prst="textNoShape">
              <a:avLst/>
            </a:prstTxWarp>
            <a:spAutoFit/>
          </a:bodyPr>
          <a:lstStyle/>
          <a:p>
            <a:pPr defTabSz="457200" eaLnBrk="1" hangingPunct="1"/>
            <a:r>
              <a:rPr lang="fr-FR" sz="1200" b="1">
                <a:solidFill>
                  <a:srgbClr val="000000"/>
                </a:solidFill>
                <a:latin typeface="Calibri" pitchFamily="1" charset="0"/>
              </a:rPr>
              <a:t>Acceptation</a:t>
            </a:r>
          </a:p>
          <a:p>
            <a:pPr defTabSz="457200" eaLnBrk="1" hangingPunct="1"/>
            <a:r>
              <a:rPr lang="fr-FR" sz="1200" b="1">
                <a:solidFill>
                  <a:srgbClr val="000000"/>
                </a:solidFill>
                <a:latin typeface="Calibri" pitchFamily="1" charset="0"/>
              </a:rPr>
              <a:t>Réflexivité</a:t>
            </a:r>
          </a:p>
          <a:p>
            <a:pPr defTabSz="457200" eaLnBrk="1" hangingPunct="1"/>
            <a:r>
              <a:rPr lang="fr-FR" sz="1200" b="1">
                <a:solidFill>
                  <a:srgbClr val="000000"/>
                </a:solidFill>
                <a:latin typeface="Calibri" pitchFamily="1" charset="0"/>
              </a:rPr>
              <a:t>Co-construction</a:t>
            </a:r>
          </a:p>
        </p:txBody>
      </p:sp>
      <p:sp>
        <p:nvSpPr>
          <p:cNvPr id="158736" name="ZoneTexte 153"/>
          <p:cNvSpPr txBox="1">
            <a:spLocks noChangeArrowheads="1"/>
          </p:cNvSpPr>
          <p:nvPr/>
        </p:nvSpPr>
        <p:spPr bwMode="auto">
          <a:xfrm>
            <a:off x="373945" y="6435728"/>
            <a:ext cx="7893756" cy="307975"/>
          </a:xfrm>
          <a:prstGeom prst="rect">
            <a:avLst/>
          </a:prstGeom>
          <a:noFill/>
          <a:ln w="9525">
            <a:noFill/>
            <a:miter lim="800000"/>
            <a:headEnd/>
            <a:tailEnd/>
          </a:ln>
        </p:spPr>
        <p:txBody>
          <a:bodyPr>
            <a:prstTxWarp prst="textNoShape">
              <a:avLst/>
            </a:prstTxWarp>
            <a:spAutoFit/>
          </a:bodyPr>
          <a:lstStyle/>
          <a:p>
            <a:pPr defTabSz="457200" eaLnBrk="1" hangingPunct="1"/>
            <a:r>
              <a:rPr lang="fr-FR" sz="1400" b="1" smtClean="0">
                <a:solidFill>
                  <a:srgbClr val="000000"/>
                </a:solidFill>
                <a:latin typeface="Calibri" pitchFamily="1" charset="0"/>
              </a:rPr>
              <a:t>RÉALISATION DU PROJET DE VIE</a:t>
            </a:r>
          </a:p>
        </p:txBody>
      </p:sp>
      <p:sp>
        <p:nvSpPr>
          <p:cNvPr id="75" name="Ellipse 74"/>
          <p:cNvSpPr/>
          <p:nvPr/>
        </p:nvSpPr>
        <p:spPr>
          <a:xfrm>
            <a:off x="1731434" y="6180138"/>
            <a:ext cx="197556" cy="152400"/>
          </a:xfrm>
          <a:prstGeom prst="ellipse">
            <a:avLst/>
          </a:prstGeom>
          <a:solidFill>
            <a:srgbClr val="C0504D"/>
          </a:solidFill>
          <a:ln w="38100" cap="flat" cmpd="sng" algn="ctr">
            <a:solidFill>
              <a:schemeClr val="accent5">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78" name="Ellipse 77"/>
          <p:cNvSpPr/>
          <p:nvPr/>
        </p:nvSpPr>
        <p:spPr>
          <a:xfrm>
            <a:off x="4612924" y="5280028"/>
            <a:ext cx="263877" cy="282575"/>
          </a:xfrm>
          <a:prstGeom prst="ellipse">
            <a:avLst/>
          </a:prstGeom>
          <a:solidFill>
            <a:srgbClr val="C0504D"/>
          </a:solidFill>
          <a:ln w="38100" cap="flat" cmpd="sng" algn="ctr">
            <a:solidFill>
              <a:schemeClr val="accent5">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sp>
      <p:cxnSp>
        <p:nvCxnSpPr>
          <p:cNvPr id="3" name="Connecteur droit 2"/>
          <p:cNvCxnSpPr/>
          <p:nvPr/>
        </p:nvCxnSpPr>
        <p:spPr>
          <a:xfrm>
            <a:off x="413456" y="4151313"/>
            <a:ext cx="805462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0" name="Rectangle 39"/>
          <p:cNvSpPr/>
          <p:nvPr/>
        </p:nvSpPr>
        <p:spPr bwMode="auto">
          <a:xfrm>
            <a:off x="1370189" y="2119316"/>
            <a:ext cx="3142544" cy="1855787"/>
          </a:xfrm>
          <a:prstGeom prst="rect">
            <a:avLst/>
          </a:prstGeom>
          <a:solidFill>
            <a:schemeClr val="tx2">
              <a:lumMod val="40000"/>
              <a:lumOff val="60000"/>
            </a:schemeClr>
          </a:solidFill>
          <a:ln w="38100" cap="flat" cmpd="sng" algn="ctr">
            <a:solidFill>
              <a:schemeClr val="accent1">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fr-CA" sz="1800">
              <a:solidFill>
                <a:prstClr val="white"/>
              </a:solidFill>
            </a:endParaRPr>
          </a:p>
        </p:txBody>
      </p:sp>
      <p:sp>
        <p:nvSpPr>
          <p:cNvPr id="158741" name="ZoneTexte 137"/>
          <p:cNvSpPr txBox="1">
            <a:spLocks noChangeArrowheads="1"/>
          </p:cNvSpPr>
          <p:nvPr/>
        </p:nvSpPr>
        <p:spPr bwMode="auto">
          <a:xfrm>
            <a:off x="1409702" y="3284541"/>
            <a:ext cx="2091267" cy="522287"/>
          </a:xfrm>
          <a:prstGeom prst="rect">
            <a:avLst/>
          </a:prstGeom>
          <a:noFill/>
          <a:ln w="9525">
            <a:noFill/>
            <a:miter lim="800000"/>
            <a:headEnd/>
            <a:tailEnd/>
          </a:ln>
        </p:spPr>
        <p:txBody>
          <a:bodyPr>
            <a:prstTxWarp prst="textNoShape">
              <a:avLst/>
            </a:prstTxWarp>
            <a:spAutoFit/>
          </a:bodyPr>
          <a:lstStyle/>
          <a:p>
            <a:pPr algn="r" defTabSz="457200" eaLnBrk="1" hangingPunct="1"/>
            <a:r>
              <a:rPr lang="fr-FR" sz="1400" b="1">
                <a:solidFill>
                  <a:srgbClr val="1F497D"/>
                </a:solidFill>
                <a:latin typeface="Calibri" pitchFamily="1" charset="0"/>
              </a:rPr>
              <a:t>Patient Ressource</a:t>
            </a:r>
          </a:p>
          <a:p>
            <a:pPr algn="r" defTabSz="457200" eaLnBrk="1" hangingPunct="1"/>
            <a:r>
              <a:rPr lang="fr-FR" sz="1400" b="1">
                <a:solidFill>
                  <a:srgbClr val="1F497D"/>
                </a:solidFill>
                <a:latin typeface="Calibri" pitchFamily="1" charset="0"/>
              </a:rPr>
              <a:t>(Milieux de soins)</a:t>
            </a:r>
          </a:p>
        </p:txBody>
      </p:sp>
      <p:sp>
        <p:nvSpPr>
          <p:cNvPr id="158742" name="ZoneTexte 138"/>
          <p:cNvSpPr txBox="1">
            <a:spLocks noChangeArrowheads="1"/>
          </p:cNvSpPr>
          <p:nvPr/>
        </p:nvSpPr>
        <p:spPr bwMode="auto">
          <a:xfrm>
            <a:off x="1124656" y="2293941"/>
            <a:ext cx="2376311" cy="522287"/>
          </a:xfrm>
          <a:prstGeom prst="rect">
            <a:avLst/>
          </a:prstGeom>
          <a:noFill/>
          <a:ln w="9525">
            <a:noFill/>
            <a:miter lim="800000"/>
            <a:headEnd/>
            <a:tailEnd/>
          </a:ln>
        </p:spPr>
        <p:txBody>
          <a:bodyPr>
            <a:prstTxWarp prst="textNoShape">
              <a:avLst/>
            </a:prstTxWarp>
            <a:spAutoFit/>
          </a:bodyPr>
          <a:lstStyle/>
          <a:p>
            <a:pPr algn="r" defTabSz="457200" eaLnBrk="1" hangingPunct="1"/>
            <a:r>
              <a:rPr lang="fr-FR" sz="1400" b="1">
                <a:solidFill>
                  <a:srgbClr val="1F497D"/>
                </a:solidFill>
                <a:latin typeface="Calibri" pitchFamily="1" charset="0"/>
              </a:rPr>
              <a:t>Patient Formateur</a:t>
            </a:r>
            <a:br>
              <a:rPr lang="fr-FR" sz="1400" b="1">
                <a:solidFill>
                  <a:srgbClr val="1F497D"/>
                </a:solidFill>
                <a:latin typeface="Calibri" pitchFamily="1" charset="0"/>
              </a:rPr>
            </a:br>
            <a:r>
              <a:rPr lang="fr-FR" sz="1400" b="1">
                <a:solidFill>
                  <a:srgbClr val="1F497D"/>
                </a:solidFill>
                <a:latin typeface="Calibri" pitchFamily="1" charset="0"/>
              </a:rPr>
              <a:t>(Milieux d’enseignement)</a:t>
            </a:r>
          </a:p>
        </p:txBody>
      </p:sp>
      <p:sp>
        <p:nvSpPr>
          <p:cNvPr id="158743" name="ZoneTexte 142"/>
          <p:cNvSpPr txBox="1">
            <a:spLocks noChangeArrowheads="1"/>
          </p:cNvSpPr>
          <p:nvPr/>
        </p:nvSpPr>
        <p:spPr bwMode="auto">
          <a:xfrm>
            <a:off x="1409702" y="2816228"/>
            <a:ext cx="2091267" cy="523875"/>
          </a:xfrm>
          <a:prstGeom prst="rect">
            <a:avLst/>
          </a:prstGeom>
          <a:noFill/>
          <a:ln w="9525">
            <a:noFill/>
            <a:miter lim="800000"/>
            <a:headEnd/>
            <a:tailEnd/>
          </a:ln>
        </p:spPr>
        <p:txBody>
          <a:bodyPr>
            <a:prstTxWarp prst="textNoShape">
              <a:avLst/>
            </a:prstTxWarp>
            <a:spAutoFit/>
          </a:bodyPr>
          <a:lstStyle/>
          <a:p>
            <a:pPr algn="r" defTabSz="457200" eaLnBrk="1" hangingPunct="1"/>
            <a:r>
              <a:rPr lang="fr-FR" sz="1400" b="1">
                <a:solidFill>
                  <a:srgbClr val="1F497D"/>
                </a:solidFill>
                <a:latin typeface="Calibri" pitchFamily="1" charset="0"/>
              </a:rPr>
              <a:t>Patient Chercheur</a:t>
            </a:r>
          </a:p>
          <a:p>
            <a:pPr algn="r" defTabSz="457200" eaLnBrk="1" hangingPunct="1"/>
            <a:r>
              <a:rPr lang="fr-FR" sz="1400" b="1">
                <a:solidFill>
                  <a:srgbClr val="1F497D"/>
                </a:solidFill>
                <a:latin typeface="Calibri" pitchFamily="1" charset="0"/>
              </a:rPr>
              <a:t>(Recherche et évaluation)</a:t>
            </a:r>
          </a:p>
        </p:txBody>
      </p:sp>
      <p:sp>
        <p:nvSpPr>
          <p:cNvPr id="6" name="Étoile à 5 branches 5"/>
          <p:cNvSpPr/>
          <p:nvPr/>
        </p:nvSpPr>
        <p:spPr bwMode="auto">
          <a:xfrm>
            <a:off x="5562600" y="3733800"/>
            <a:ext cx="992012" cy="8382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ts val="0"/>
              </a:spcBef>
              <a:spcAft>
                <a:spcPts val="0"/>
              </a:spcAft>
              <a:defRPr/>
            </a:pPr>
            <a:endParaRPr lang="fr-FR" sz="1800">
              <a:solidFill>
                <a:prstClr val="white"/>
              </a:solidFill>
            </a:endParaRPr>
          </a:p>
        </p:txBody>
      </p:sp>
      <p:sp>
        <p:nvSpPr>
          <p:cNvPr id="29" name="Étoile à 5 branches 28"/>
          <p:cNvSpPr/>
          <p:nvPr/>
        </p:nvSpPr>
        <p:spPr bwMode="auto">
          <a:xfrm>
            <a:off x="3886200" y="2895600"/>
            <a:ext cx="311856" cy="3175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ts val="0"/>
              </a:spcBef>
              <a:spcAft>
                <a:spcPts val="0"/>
              </a:spcAft>
              <a:defRPr/>
            </a:pPr>
            <a:endParaRPr lang="fr-FR" sz="1800">
              <a:solidFill>
                <a:prstClr val="white"/>
              </a:solidFill>
            </a:endParaRPr>
          </a:p>
        </p:txBody>
      </p:sp>
      <p:grpSp>
        <p:nvGrpSpPr>
          <p:cNvPr id="2" name="Grouper 46"/>
          <p:cNvGrpSpPr>
            <a:grpSpLocks/>
          </p:cNvGrpSpPr>
          <p:nvPr/>
        </p:nvGrpSpPr>
        <p:grpSpPr bwMode="auto">
          <a:xfrm>
            <a:off x="3124201" y="5803900"/>
            <a:ext cx="519289" cy="444500"/>
            <a:chOff x="3393410" y="5841596"/>
            <a:chExt cx="362300" cy="297463"/>
          </a:xfrm>
        </p:grpSpPr>
        <p:sp>
          <p:nvSpPr>
            <p:cNvPr id="77" name="Ellipse 76"/>
            <p:cNvSpPr/>
            <p:nvPr/>
          </p:nvSpPr>
          <p:spPr>
            <a:xfrm>
              <a:off x="3489892" y="5918086"/>
              <a:ext cx="196902" cy="152981"/>
            </a:xfrm>
            <a:prstGeom prst="ellipse">
              <a:avLst/>
            </a:prstGeom>
            <a:solidFill>
              <a:srgbClr val="C0504D"/>
            </a:solidFill>
            <a:ln w="38100" cap="flat" cmpd="sng" algn="ctr">
              <a:solidFill>
                <a:schemeClr val="accent5">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158757" name="Freeform 8"/>
            <p:cNvSpPr>
              <a:spLocks/>
            </p:cNvSpPr>
            <p:nvPr/>
          </p:nvSpPr>
          <p:spPr bwMode="auto">
            <a:xfrm rot="10800000" flipH="1">
              <a:off x="3393410" y="5841596"/>
              <a:ext cx="362300" cy="297463"/>
            </a:xfrm>
            <a:custGeom>
              <a:avLst/>
              <a:gdLst>
                <a:gd name="T0" fmla="*/ 2147483647 w 1175"/>
                <a:gd name="T1" fmla="*/ 2147483647 h 1216"/>
                <a:gd name="T2" fmla="*/ 2147483647 w 1175"/>
                <a:gd name="T3" fmla="*/ 2147483647 h 1216"/>
                <a:gd name="T4" fmla="*/ 2147483647 w 1175"/>
                <a:gd name="T5" fmla="*/ 2147483647 h 1216"/>
                <a:gd name="T6" fmla="*/ 2147483647 w 1175"/>
                <a:gd name="T7" fmla="*/ 2147483647 h 1216"/>
                <a:gd name="T8" fmla="*/ 2147483647 w 1175"/>
                <a:gd name="T9" fmla="*/ 2147483647 h 1216"/>
                <a:gd name="T10" fmla="*/ 2147483647 w 1175"/>
                <a:gd name="T11" fmla="*/ 2147483647 h 1216"/>
                <a:gd name="T12" fmla="*/ 2147483647 w 1175"/>
                <a:gd name="T13" fmla="*/ 2147483647 h 1216"/>
                <a:gd name="T14" fmla="*/ 2147483647 w 1175"/>
                <a:gd name="T15" fmla="*/ 2147483647 h 1216"/>
                <a:gd name="T16" fmla="*/ 2147483647 w 1175"/>
                <a:gd name="T17" fmla="*/ 2147483647 h 1216"/>
                <a:gd name="T18" fmla="*/ 2147483647 w 1175"/>
                <a:gd name="T19" fmla="*/ 2147483647 h 1216"/>
                <a:gd name="T20" fmla="*/ 2147483647 w 1175"/>
                <a:gd name="T21" fmla="*/ 2147483647 h 1216"/>
                <a:gd name="T22" fmla="*/ 2147483647 w 1175"/>
                <a:gd name="T23" fmla="*/ 2147483647 h 1216"/>
                <a:gd name="T24" fmla="*/ 2147483647 w 1175"/>
                <a:gd name="T25" fmla="*/ 2147483647 h 1216"/>
                <a:gd name="T26" fmla="*/ 2147483647 w 1175"/>
                <a:gd name="T27" fmla="*/ 2147483647 h 1216"/>
                <a:gd name="T28" fmla="*/ 2147483647 w 1175"/>
                <a:gd name="T29" fmla="*/ 2147483647 h 1216"/>
                <a:gd name="T30" fmla="*/ 2147483647 w 1175"/>
                <a:gd name="T31" fmla="*/ 2147483647 h 1216"/>
                <a:gd name="T32" fmla="*/ 2147483647 w 1175"/>
                <a:gd name="T33" fmla="*/ 2147483647 h 1216"/>
                <a:gd name="T34" fmla="*/ 2147483647 w 1175"/>
                <a:gd name="T35" fmla="*/ 2147483647 h 1216"/>
                <a:gd name="T36" fmla="*/ 2147483647 w 1175"/>
                <a:gd name="T37" fmla="*/ 2147483647 h 1216"/>
                <a:gd name="T38" fmla="*/ 2147483647 w 1175"/>
                <a:gd name="T39" fmla="*/ 2147483647 h 1216"/>
                <a:gd name="T40" fmla="*/ 2147483647 w 1175"/>
                <a:gd name="T41" fmla="*/ 2147483647 h 1216"/>
                <a:gd name="T42" fmla="*/ 2147483647 w 1175"/>
                <a:gd name="T43" fmla="*/ 2147483647 h 1216"/>
                <a:gd name="T44" fmla="*/ 2147483647 w 1175"/>
                <a:gd name="T45" fmla="*/ 2147483647 h 1216"/>
                <a:gd name="T46" fmla="*/ 2147483647 w 1175"/>
                <a:gd name="T47" fmla="*/ 2147483647 h 1216"/>
                <a:gd name="T48" fmla="*/ 2147483647 w 1175"/>
                <a:gd name="T49" fmla="*/ 2147483647 h 1216"/>
                <a:gd name="T50" fmla="*/ 2147483647 w 1175"/>
                <a:gd name="T51" fmla="*/ 2147483647 h 1216"/>
                <a:gd name="T52" fmla="*/ 2147483647 w 1175"/>
                <a:gd name="T53" fmla="*/ 2147483647 h 1216"/>
                <a:gd name="T54" fmla="*/ 2147483647 w 1175"/>
                <a:gd name="T55" fmla="*/ 2147483647 h 1216"/>
                <a:gd name="T56" fmla="*/ 2147483647 w 1175"/>
                <a:gd name="T57" fmla="*/ 2147483647 h 1216"/>
                <a:gd name="T58" fmla="*/ 2147483647 w 1175"/>
                <a:gd name="T59" fmla="*/ 2147483647 h 1216"/>
                <a:gd name="T60" fmla="*/ 2147483647 w 1175"/>
                <a:gd name="T61" fmla="*/ 2147483647 h 1216"/>
                <a:gd name="T62" fmla="*/ 2147483647 w 1175"/>
                <a:gd name="T63" fmla="*/ 2147483647 h 1216"/>
                <a:gd name="T64" fmla="*/ 2147483647 w 1175"/>
                <a:gd name="T65" fmla="*/ 2147483647 h 1216"/>
                <a:gd name="T66" fmla="*/ 2147483647 w 1175"/>
                <a:gd name="T67" fmla="*/ 2147483647 h 1216"/>
                <a:gd name="T68" fmla="*/ 2147483647 w 1175"/>
                <a:gd name="T69" fmla="*/ 2147483647 h 1216"/>
                <a:gd name="T70" fmla="*/ 2147483647 w 1175"/>
                <a:gd name="T71" fmla="*/ 2147483647 h 1216"/>
                <a:gd name="T72" fmla="*/ 2147483647 w 1175"/>
                <a:gd name="T73" fmla="*/ 2147483647 h 1216"/>
                <a:gd name="T74" fmla="*/ 2147483647 w 1175"/>
                <a:gd name="T75" fmla="*/ 2147483647 h 1216"/>
                <a:gd name="T76" fmla="*/ 2147483647 w 1175"/>
                <a:gd name="T77" fmla="*/ 2147483647 h 1216"/>
                <a:gd name="T78" fmla="*/ 2147483647 w 1175"/>
                <a:gd name="T79" fmla="*/ 2147483647 h 1216"/>
                <a:gd name="T80" fmla="*/ 2147483647 w 1175"/>
                <a:gd name="T81" fmla="*/ 2147483647 h 1216"/>
                <a:gd name="T82" fmla="*/ 2147483647 w 1175"/>
                <a:gd name="T83" fmla="*/ 2147483647 h 1216"/>
                <a:gd name="T84" fmla="*/ 2147483647 w 1175"/>
                <a:gd name="T85" fmla="*/ 2147483647 h 1216"/>
                <a:gd name="T86" fmla="*/ 2147483647 w 1175"/>
                <a:gd name="T87" fmla="*/ 2147483647 h 1216"/>
                <a:gd name="T88" fmla="*/ 2147483647 w 1175"/>
                <a:gd name="T89" fmla="*/ 2147483647 h 1216"/>
                <a:gd name="T90" fmla="*/ 2147483647 w 1175"/>
                <a:gd name="T91" fmla="*/ 0 h 1216"/>
                <a:gd name="T92" fmla="*/ 2147483647 w 1175"/>
                <a:gd name="T93" fmla="*/ 2147483647 h 1216"/>
                <a:gd name="T94" fmla="*/ 2147483647 w 1175"/>
                <a:gd name="T95" fmla="*/ 2147483647 h 1216"/>
                <a:gd name="T96" fmla="*/ 2147483647 w 1175"/>
                <a:gd name="T97" fmla="*/ 2147483647 h 1216"/>
                <a:gd name="T98" fmla="*/ 2147483647 w 1175"/>
                <a:gd name="T99" fmla="*/ 2147483647 h 1216"/>
                <a:gd name="T100" fmla="*/ 2147483647 w 1175"/>
                <a:gd name="T101" fmla="*/ 2147483647 h 1216"/>
                <a:gd name="T102" fmla="*/ 2147483647 w 1175"/>
                <a:gd name="T103" fmla="*/ 2147483647 h 1216"/>
                <a:gd name="T104" fmla="*/ 2147483647 w 1175"/>
                <a:gd name="T105" fmla="*/ 2147483647 h 1216"/>
                <a:gd name="T106" fmla="*/ 2147483647 w 1175"/>
                <a:gd name="T107" fmla="*/ 2147483647 h 1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75"/>
                <a:gd name="T163" fmla="*/ 0 h 1216"/>
                <a:gd name="T164" fmla="*/ 1175 w 1175"/>
                <a:gd name="T165" fmla="*/ 1216 h 1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75" h="1216">
                  <a:moveTo>
                    <a:pt x="583" y="349"/>
                  </a:moveTo>
                  <a:lnTo>
                    <a:pt x="609" y="352"/>
                  </a:lnTo>
                  <a:lnTo>
                    <a:pt x="634" y="355"/>
                  </a:lnTo>
                  <a:lnTo>
                    <a:pt x="657" y="363"/>
                  </a:lnTo>
                  <a:lnTo>
                    <a:pt x="679" y="372"/>
                  </a:lnTo>
                  <a:lnTo>
                    <a:pt x="700" y="384"/>
                  </a:lnTo>
                  <a:lnTo>
                    <a:pt x="720" y="397"/>
                  </a:lnTo>
                  <a:lnTo>
                    <a:pt x="739" y="412"/>
                  </a:lnTo>
                  <a:lnTo>
                    <a:pt x="755" y="429"/>
                  </a:lnTo>
                  <a:lnTo>
                    <a:pt x="771" y="449"/>
                  </a:lnTo>
                  <a:lnTo>
                    <a:pt x="784" y="468"/>
                  </a:lnTo>
                  <a:lnTo>
                    <a:pt x="796" y="490"/>
                  </a:lnTo>
                  <a:lnTo>
                    <a:pt x="806" y="512"/>
                  </a:lnTo>
                  <a:lnTo>
                    <a:pt x="814" y="536"/>
                  </a:lnTo>
                  <a:lnTo>
                    <a:pt x="819" y="560"/>
                  </a:lnTo>
                  <a:lnTo>
                    <a:pt x="821" y="585"/>
                  </a:lnTo>
                  <a:lnTo>
                    <a:pt x="821" y="611"/>
                  </a:lnTo>
                  <a:lnTo>
                    <a:pt x="819" y="637"/>
                  </a:lnTo>
                  <a:lnTo>
                    <a:pt x="814" y="661"/>
                  </a:lnTo>
                  <a:lnTo>
                    <a:pt x="807" y="685"/>
                  </a:lnTo>
                  <a:lnTo>
                    <a:pt x="798" y="708"/>
                  </a:lnTo>
                  <a:lnTo>
                    <a:pt x="786" y="729"/>
                  </a:lnTo>
                  <a:lnTo>
                    <a:pt x="772" y="749"/>
                  </a:lnTo>
                  <a:lnTo>
                    <a:pt x="758" y="768"/>
                  </a:lnTo>
                  <a:lnTo>
                    <a:pt x="741" y="786"/>
                  </a:lnTo>
                  <a:lnTo>
                    <a:pt x="723" y="801"/>
                  </a:lnTo>
                  <a:lnTo>
                    <a:pt x="704" y="814"/>
                  </a:lnTo>
                  <a:lnTo>
                    <a:pt x="682" y="826"/>
                  </a:lnTo>
                  <a:lnTo>
                    <a:pt x="659" y="836"/>
                  </a:lnTo>
                  <a:lnTo>
                    <a:pt x="636" y="843"/>
                  </a:lnTo>
                  <a:lnTo>
                    <a:pt x="613" y="849"/>
                  </a:lnTo>
                  <a:lnTo>
                    <a:pt x="588" y="852"/>
                  </a:lnTo>
                  <a:lnTo>
                    <a:pt x="562" y="852"/>
                  </a:lnTo>
                  <a:lnTo>
                    <a:pt x="538" y="849"/>
                  </a:lnTo>
                  <a:lnTo>
                    <a:pt x="513" y="844"/>
                  </a:lnTo>
                  <a:lnTo>
                    <a:pt x="490" y="838"/>
                  </a:lnTo>
                  <a:lnTo>
                    <a:pt x="468" y="827"/>
                  </a:lnTo>
                  <a:lnTo>
                    <a:pt x="446" y="816"/>
                  </a:lnTo>
                  <a:lnTo>
                    <a:pt x="426" y="803"/>
                  </a:lnTo>
                  <a:lnTo>
                    <a:pt x="408" y="787"/>
                  </a:lnTo>
                  <a:lnTo>
                    <a:pt x="391" y="770"/>
                  </a:lnTo>
                  <a:lnTo>
                    <a:pt x="376" y="752"/>
                  </a:lnTo>
                  <a:lnTo>
                    <a:pt x="361" y="733"/>
                  </a:lnTo>
                  <a:lnTo>
                    <a:pt x="351" y="711"/>
                  </a:lnTo>
                  <a:lnTo>
                    <a:pt x="341" y="688"/>
                  </a:lnTo>
                  <a:lnTo>
                    <a:pt x="333" y="665"/>
                  </a:lnTo>
                  <a:lnTo>
                    <a:pt x="328" y="641"/>
                  </a:lnTo>
                  <a:lnTo>
                    <a:pt x="325" y="616"/>
                  </a:lnTo>
                  <a:lnTo>
                    <a:pt x="325" y="590"/>
                  </a:lnTo>
                  <a:lnTo>
                    <a:pt x="328" y="563"/>
                  </a:lnTo>
                  <a:lnTo>
                    <a:pt x="333" y="537"/>
                  </a:lnTo>
                  <a:lnTo>
                    <a:pt x="341" y="512"/>
                  </a:lnTo>
                  <a:lnTo>
                    <a:pt x="351" y="489"/>
                  </a:lnTo>
                  <a:lnTo>
                    <a:pt x="363" y="466"/>
                  </a:lnTo>
                  <a:lnTo>
                    <a:pt x="378" y="445"/>
                  </a:lnTo>
                  <a:lnTo>
                    <a:pt x="394" y="425"/>
                  </a:lnTo>
                  <a:lnTo>
                    <a:pt x="412" y="409"/>
                  </a:lnTo>
                  <a:lnTo>
                    <a:pt x="78" y="267"/>
                  </a:lnTo>
                  <a:lnTo>
                    <a:pt x="70" y="278"/>
                  </a:lnTo>
                  <a:lnTo>
                    <a:pt x="63" y="289"/>
                  </a:lnTo>
                  <a:lnTo>
                    <a:pt x="57" y="300"/>
                  </a:lnTo>
                  <a:lnTo>
                    <a:pt x="51" y="310"/>
                  </a:lnTo>
                  <a:lnTo>
                    <a:pt x="44" y="322"/>
                  </a:lnTo>
                  <a:lnTo>
                    <a:pt x="39" y="333"/>
                  </a:lnTo>
                  <a:lnTo>
                    <a:pt x="32" y="345"/>
                  </a:lnTo>
                  <a:lnTo>
                    <a:pt x="27" y="357"/>
                  </a:lnTo>
                  <a:lnTo>
                    <a:pt x="190" y="475"/>
                  </a:lnTo>
                  <a:lnTo>
                    <a:pt x="187" y="488"/>
                  </a:lnTo>
                  <a:lnTo>
                    <a:pt x="183" y="502"/>
                  </a:lnTo>
                  <a:lnTo>
                    <a:pt x="179" y="515"/>
                  </a:lnTo>
                  <a:lnTo>
                    <a:pt x="176" y="529"/>
                  </a:lnTo>
                  <a:lnTo>
                    <a:pt x="0" y="547"/>
                  </a:lnTo>
                  <a:lnTo>
                    <a:pt x="3" y="669"/>
                  </a:lnTo>
                  <a:lnTo>
                    <a:pt x="176" y="687"/>
                  </a:lnTo>
                  <a:lnTo>
                    <a:pt x="179" y="700"/>
                  </a:lnTo>
                  <a:lnTo>
                    <a:pt x="183" y="714"/>
                  </a:lnTo>
                  <a:lnTo>
                    <a:pt x="187" y="727"/>
                  </a:lnTo>
                  <a:lnTo>
                    <a:pt x="190" y="742"/>
                  </a:lnTo>
                  <a:lnTo>
                    <a:pt x="27" y="861"/>
                  </a:lnTo>
                  <a:lnTo>
                    <a:pt x="34" y="874"/>
                  </a:lnTo>
                  <a:lnTo>
                    <a:pt x="40" y="887"/>
                  </a:lnTo>
                  <a:lnTo>
                    <a:pt x="47" y="900"/>
                  </a:lnTo>
                  <a:lnTo>
                    <a:pt x="54" y="913"/>
                  </a:lnTo>
                  <a:lnTo>
                    <a:pt x="61" y="924"/>
                  </a:lnTo>
                  <a:lnTo>
                    <a:pt x="69" y="937"/>
                  </a:lnTo>
                  <a:lnTo>
                    <a:pt x="76" y="949"/>
                  </a:lnTo>
                  <a:lnTo>
                    <a:pt x="86" y="961"/>
                  </a:lnTo>
                  <a:lnTo>
                    <a:pt x="268" y="878"/>
                  </a:lnTo>
                  <a:lnTo>
                    <a:pt x="273" y="883"/>
                  </a:lnTo>
                  <a:lnTo>
                    <a:pt x="279" y="888"/>
                  </a:lnTo>
                  <a:lnTo>
                    <a:pt x="282" y="893"/>
                  </a:lnTo>
                  <a:lnTo>
                    <a:pt x="288" y="898"/>
                  </a:lnTo>
                  <a:lnTo>
                    <a:pt x="293" y="902"/>
                  </a:lnTo>
                  <a:lnTo>
                    <a:pt x="298" y="908"/>
                  </a:lnTo>
                  <a:lnTo>
                    <a:pt x="303" y="913"/>
                  </a:lnTo>
                  <a:lnTo>
                    <a:pt x="308" y="917"/>
                  </a:lnTo>
                  <a:lnTo>
                    <a:pt x="225" y="1103"/>
                  </a:lnTo>
                  <a:lnTo>
                    <a:pt x="237" y="1111"/>
                  </a:lnTo>
                  <a:lnTo>
                    <a:pt x="249" y="1119"/>
                  </a:lnTo>
                  <a:lnTo>
                    <a:pt x="262" y="1127"/>
                  </a:lnTo>
                  <a:lnTo>
                    <a:pt x="273" y="1134"/>
                  </a:lnTo>
                  <a:lnTo>
                    <a:pt x="286" y="1141"/>
                  </a:lnTo>
                  <a:lnTo>
                    <a:pt x="299" y="1147"/>
                  </a:lnTo>
                  <a:lnTo>
                    <a:pt x="312" y="1154"/>
                  </a:lnTo>
                  <a:lnTo>
                    <a:pt x="325" y="1160"/>
                  </a:lnTo>
                  <a:lnTo>
                    <a:pt x="443" y="996"/>
                  </a:lnTo>
                  <a:lnTo>
                    <a:pt x="450" y="998"/>
                  </a:lnTo>
                  <a:lnTo>
                    <a:pt x="456" y="1001"/>
                  </a:lnTo>
                  <a:lnTo>
                    <a:pt x="463" y="1002"/>
                  </a:lnTo>
                  <a:lnTo>
                    <a:pt x="469" y="1005"/>
                  </a:lnTo>
                  <a:lnTo>
                    <a:pt x="476" y="1006"/>
                  </a:lnTo>
                  <a:lnTo>
                    <a:pt x="483" y="1007"/>
                  </a:lnTo>
                  <a:lnTo>
                    <a:pt x="490" y="1009"/>
                  </a:lnTo>
                  <a:lnTo>
                    <a:pt x="496" y="1010"/>
                  </a:lnTo>
                  <a:lnTo>
                    <a:pt x="517" y="1213"/>
                  </a:lnTo>
                  <a:lnTo>
                    <a:pt x="525" y="1213"/>
                  </a:lnTo>
                  <a:lnTo>
                    <a:pt x="531" y="1215"/>
                  </a:lnTo>
                  <a:lnTo>
                    <a:pt x="539" y="1215"/>
                  </a:lnTo>
                  <a:lnTo>
                    <a:pt x="545" y="1215"/>
                  </a:lnTo>
                  <a:lnTo>
                    <a:pt x="552" y="1216"/>
                  </a:lnTo>
                  <a:lnTo>
                    <a:pt x="560" y="1216"/>
                  </a:lnTo>
                  <a:lnTo>
                    <a:pt x="566" y="1216"/>
                  </a:lnTo>
                  <a:lnTo>
                    <a:pt x="574" y="1216"/>
                  </a:lnTo>
                  <a:lnTo>
                    <a:pt x="582" y="1216"/>
                  </a:lnTo>
                  <a:lnTo>
                    <a:pt x="588" y="1216"/>
                  </a:lnTo>
                  <a:lnTo>
                    <a:pt x="596" y="1216"/>
                  </a:lnTo>
                  <a:lnTo>
                    <a:pt x="604" y="1215"/>
                  </a:lnTo>
                  <a:lnTo>
                    <a:pt x="610" y="1215"/>
                  </a:lnTo>
                  <a:lnTo>
                    <a:pt x="618" y="1215"/>
                  </a:lnTo>
                  <a:lnTo>
                    <a:pt x="625" y="1213"/>
                  </a:lnTo>
                  <a:lnTo>
                    <a:pt x="632" y="1213"/>
                  </a:lnTo>
                  <a:lnTo>
                    <a:pt x="652" y="1010"/>
                  </a:lnTo>
                  <a:lnTo>
                    <a:pt x="659" y="1009"/>
                  </a:lnTo>
                  <a:lnTo>
                    <a:pt x="666" y="1007"/>
                  </a:lnTo>
                  <a:lnTo>
                    <a:pt x="672" y="1006"/>
                  </a:lnTo>
                  <a:lnTo>
                    <a:pt x="679" y="1005"/>
                  </a:lnTo>
                  <a:lnTo>
                    <a:pt x="687" y="1002"/>
                  </a:lnTo>
                  <a:lnTo>
                    <a:pt x="693" y="1001"/>
                  </a:lnTo>
                  <a:lnTo>
                    <a:pt x="700" y="998"/>
                  </a:lnTo>
                  <a:lnTo>
                    <a:pt x="706" y="996"/>
                  </a:lnTo>
                  <a:lnTo>
                    <a:pt x="824" y="1160"/>
                  </a:lnTo>
                  <a:lnTo>
                    <a:pt x="837" y="1154"/>
                  </a:lnTo>
                  <a:lnTo>
                    <a:pt x="850" y="1147"/>
                  </a:lnTo>
                  <a:lnTo>
                    <a:pt x="863" y="1141"/>
                  </a:lnTo>
                  <a:lnTo>
                    <a:pt x="876" y="1134"/>
                  </a:lnTo>
                  <a:lnTo>
                    <a:pt x="888" y="1127"/>
                  </a:lnTo>
                  <a:lnTo>
                    <a:pt x="900" y="1119"/>
                  </a:lnTo>
                  <a:lnTo>
                    <a:pt x="912" y="1111"/>
                  </a:lnTo>
                  <a:lnTo>
                    <a:pt x="924" y="1103"/>
                  </a:lnTo>
                  <a:lnTo>
                    <a:pt x="841" y="917"/>
                  </a:lnTo>
                  <a:lnTo>
                    <a:pt x="846" y="913"/>
                  </a:lnTo>
                  <a:lnTo>
                    <a:pt x="851" y="908"/>
                  </a:lnTo>
                  <a:lnTo>
                    <a:pt x="856" y="902"/>
                  </a:lnTo>
                  <a:lnTo>
                    <a:pt x="862" y="898"/>
                  </a:lnTo>
                  <a:lnTo>
                    <a:pt x="866" y="893"/>
                  </a:lnTo>
                  <a:lnTo>
                    <a:pt x="871" y="888"/>
                  </a:lnTo>
                  <a:lnTo>
                    <a:pt x="876" y="883"/>
                  </a:lnTo>
                  <a:lnTo>
                    <a:pt x="880" y="878"/>
                  </a:lnTo>
                  <a:lnTo>
                    <a:pt x="1064" y="961"/>
                  </a:lnTo>
                  <a:lnTo>
                    <a:pt x="1072" y="949"/>
                  </a:lnTo>
                  <a:lnTo>
                    <a:pt x="1079" y="937"/>
                  </a:lnTo>
                  <a:lnTo>
                    <a:pt x="1087" y="924"/>
                  </a:lnTo>
                  <a:lnTo>
                    <a:pt x="1095" y="913"/>
                  </a:lnTo>
                  <a:lnTo>
                    <a:pt x="1103" y="900"/>
                  </a:lnTo>
                  <a:lnTo>
                    <a:pt x="1109" y="887"/>
                  </a:lnTo>
                  <a:lnTo>
                    <a:pt x="1116" y="874"/>
                  </a:lnTo>
                  <a:lnTo>
                    <a:pt x="1122" y="861"/>
                  </a:lnTo>
                  <a:lnTo>
                    <a:pt x="958" y="742"/>
                  </a:lnTo>
                  <a:lnTo>
                    <a:pt x="963" y="727"/>
                  </a:lnTo>
                  <a:lnTo>
                    <a:pt x="967" y="714"/>
                  </a:lnTo>
                  <a:lnTo>
                    <a:pt x="970" y="700"/>
                  </a:lnTo>
                  <a:lnTo>
                    <a:pt x="973" y="687"/>
                  </a:lnTo>
                  <a:lnTo>
                    <a:pt x="1173" y="666"/>
                  </a:lnTo>
                  <a:lnTo>
                    <a:pt x="1174" y="652"/>
                  </a:lnTo>
                  <a:lnTo>
                    <a:pt x="1175" y="637"/>
                  </a:lnTo>
                  <a:lnTo>
                    <a:pt x="1175" y="622"/>
                  </a:lnTo>
                  <a:lnTo>
                    <a:pt x="1175" y="608"/>
                  </a:lnTo>
                  <a:lnTo>
                    <a:pt x="1175" y="594"/>
                  </a:lnTo>
                  <a:lnTo>
                    <a:pt x="1175" y="578"/>
                  </a:lnTo>
                  <a:lnTo>
                    <a:pt x="1174" y="564"/>
                  </a:lnTo>
                  <a:lnTo>
                    <a:pt x="1173" y="550"/>
                  </a:lnTo>
                  <a:lnTo>
                    <a:pt x="973" y="529"/>
                  </a:lnTo>
                  <a:lnTo>
                    <a:pt x="970" y="515"/>
                  </a:lnTo>
                  <a:lnTo>
                    <a:pt x="967" y="502"/>
                  </a:lnTo>
                  <a:lnTo>
                    <a:pt x="963" y="488"/>
                  </a:lnTo>
                  <a:lnTo>
                    <a:pt x="958" y="475"/>
                  </a:lnTo>
                  <a:lnTo>
                    <a:pt x="1122" y="355"/>
                  </a:lnTo>
                  <a:lnTo>
                    <a:pt x="1116" y="342"/>
                  </a:lnTo>
                  <a:lnTo>
                    <a:pt x="1109" y="329"/>
                  </a:lnTo>
                  <a:lnTo>
                    <a:pt x="1103" y="317"/>
                  </a:lnTo>
                  <a:lnTo>
                    <a:pt x="1095" y="304"/>
                  </a:lnTo>
                  <a:lnTo>
                    <a:pt x="1087" y="292"/>
                  </a:lnTo>
                  <a:lnTo>
                    <a:pt x="1079" y="279"/>
                  </a:lnTo>
                  <a:lnTo>
                    <a:pt x="1072" y="267"/>
                  </a:lnTo>
                  <a:lnTo>
                    <a:pt x="1064" y="256"/>
                  </a:lnTo>
                  <a:lnTo>
                    <a:pt x="880" y="339"/>
                  </a:lnTo>
                  <a:lnTo>
                    <a:pt x="876" y="333"/>
                  </a:lnTo>
                  <a:lnTo>
                    <a:pt x="871" y="328"/>
                  </a:lnTo>
                  <a:lnTo>
                    <a:pt x="866" y="323"/>
                  </a:lnTo>
                  <a:lnTo>
                    <a:pt x="862" y="318"/>
                  </a:lnTo>
                  <a:lnTo>
                    <a:pt x="856" y="314"/>
                  </a:lnTo>
                  <a:lnTo>
                    <a:pt x="851" y="309"/>
                  </a:lnTo>
                  <a:lnTo>
                    <a:pt x="846" y="304"/>
                  </a:lnTo>
                  <a:lnTo>
                    <a:pt x="841" y="300"/>
                  </a:lnTo>
                  <a:lnTo>
                    <a:pt x="924" y="113"/>
                  </a:lnTo>
                  <a:lnTo>
                    <a:pt x="912" y="105"/>
                  </a:lnTo>
                  <a:lnTo>
                    <a:pt x="900" y="97"/>
                  </a:lnTo>
                  <a:lnTo>
                    <a:pt x="888" y="90"/>
                  </a:lnTo>
                  <a:lnTo>
                    <a:pt x="876" y="82"/>
                  </a:lnTo>
                  <a:lnTo>
                    <a:pt x="863" y="75"/>
                  </a:lnTo>
                  <a:lnTo>
                    <a:pt x="850" y="69"/>
                  </a:lnTo>
                  <a:lnTo>
                    <a:pt x="837" y="62"/>
                  </a:lnTo>
                  <a:lnTo>
                    <a:pt x="824" y="56"/>
                  </a:lnTo>
                  <a:lnTo>
                    <a:pt x="706" y="221"/>
                  </a:lnTo>
                  <a:lnTo>
                    <a:pt x="700" y="218"/>
                  </a:lnTo>
                  <a:lnTo>
                    <a:pt x="693" y="215"/>
                  </a:lnTo>
                  <a:lnTo>
                    <a:pt x="687" y="214"/>
                  </a:lnTo>
                  <a:lnTo>
                    <a:pt x="679" y="212"/>
                  </a:lnTo>
                  <a:lnTo>
                    <a:pt x="672" y="210"/>
                  </a:lnTo>
                  <a:lnTo>
                    <a:pt x="666" y="209"/>
                  </a:lnTo>
                  <a:lnTo>
                    <a:pt x="659" y="208"/>
                  </a:lnTo>
                  <a:lnTo>
                    <a:pt x="652" y="206"/>
                  </a:lnTo>
                  <a:lnTo>
                    <a:pt x="632" y="3"/>
                  </a:lnTo>
                  <a:lnTo>
                    <a:pt x="625" y="3"/>
                  </a:lnTo>
                  <a:lnTo>
                    <a:pt x="618" y="2"/>
                  </a:lnTo>
                  <a:lnTo>
                    <a:pt x="610" y="2"/>
                  </a:lnTo>
                  <a:lnTo>
                    <a:pt x="604" y="2"/>
                  </a:lnTo>
                  <a:lnTo>
                    <a:pt x="596" y="0"/>
                  </a:lnTo>
                  <a:lnTo>
                    <a:pt x="588" y="0"/>
                  </a:lnTo>
                  <a:lnTo>
                    <a:pt x="582" y="0"/>
                  </a:lnTo>
                  <a:lnTo>
                    <a:pt x="574" y="0"/>
                  </a:lnTo>
                  <a:lnTo>
                    <a:pt x="566" y="0"/>
                  </a:lnTo>
                  <a:lnTo>
                    <a:pt x="560" y="0"/>
                  </a:lnTo>
                  <a:lnTo>
                    <a:pt x="552" y="0"/>
                  </a:lnTo>
                  <a:lnTo>
                    <a:pt x="545" y="2"/>
                  </a:lnTo>
                  <a:lnTo>
                    <a:pt x="539" y="2"/>
                  </a:lnTo>
                  <a:lnTo>
                    <a:pt x="531" y="2"/>
                  </a:lnTo>
                  <a:lnTo>
                    <a:pt x="525" y="3"/>
                  </a:lnTo>
                  <a:lnTo>
                    <a:pt x="517" y="3"/>
                  </a:lnTo>
                  <a:lnTo>
                    <a:pt x="496" y="206"/>
                  </a:lnTo>
                  <a:lnTo>
                    <a:pt x="490" y="208"/>
                  </a:lnTo>
                  <a:lnTo>
                    <a:pt x="483" y="209"/>
                  </a:lnTo>
                  <a:lnTo>
                    <a:pt x="476" y="210"/>
                  </a:lnTo>
                  <a:lnTo>
                    <a:pt x="469" y="212"/>
                  </a:lnTo>
                  <a:lnTo>
                    <a:pt x="463" y="214"/>
                  </a:lnTo>
                  <a:lnTo>
                    <a:pt x="456" y="215"/>
                  </a:lnTo>
                  <a:lnTo>
                    <a:pt x="450" y="218"/>
                  </a:lnTo>
                  <a:lnTo>
                    <a:pt x="443" y="221"/>
                  </a:lnTo>
                  <a:lnTo>
                    <a:pt x="325" y="56"/>
                  </a:lnTo>
                  <a:lnTo>
                    <a:pt x="312" y="62"/>
                  </a:lnTo>
                  <a:lnTo>
                    <a:pt x="299" y="69"/>
                  </a:lnTo>
                  <a:lnTo>
                    <a:pt x="286" y="75"/>
                  </a:lnTo>
                  <a:lnTo>
                    <a:pt x="273" y="82"/>
                  </a:lnTo>
                  <a:lnTo>
                    <a:pt x="262" y="90"/>
                  </a:lnTo>
                  <a:lnTo>
                    <a:pt x="249" y="97"/>
                  </a:lnTo>
                  <a:lnTo>
                    <a:pt x="237" y="105"/>
                  </a:lnTo>
                  <a:lnTo>
                    <a:pt x="225" y="113"/>
                  </a:lnTo>
                  <a:lnTo>
                    <a:pt x="308" y="300"/>
                  </a:lnTo>
                  <a:lnTo>
                    <a:pt x="302" y="306"/>
                  </a:lnTo>
                  <a:lnTo>
                    <a:pt x="295" y="313"/>
                  </a:lnTo>
                  <a:lnTo>
                    <a:pt x="288" y="319"/>
                  </a:lnTo>
                  <a:lnTo>
                    <a:pt x="281" y="326"/>
                  </a:lnTo>
                  <a:lnTo>
                    <a:pt x="422" y="401"/>
                  </a:lnTo>
                  <a:lnTo>
                    <a:pt x="439" y="388"/>
                  </a:lnTo>
                  <a:lnTo>
                    <a:pt x="457" y="377"/>
                  </a:lnTo>
                  <a:lnTo>
                    <a:pt x="477" y="368"/>
                  </a:lnTo>
                  <a:lnTo>
                    <a:pt x="498" y="361"/>
                  </a:lnTo>
                  <a:lnTo>
                    <a:pt x="518" y="355"/>
                  </a:lnTo>
                  <a:lnTo>
                    <a:pt x="539" y="352"/>
                  </a:lnTo>
                  <a:lnTo>
                    <a:pt x="561" y="349"/>
                  </a:lnTo>
                  <a:lnTo>
                    <a:pt x="583" y="349"/>
                  </a:lnTo>
                  <a:close/>
                </a:path>
              </a:pathLst>
            </a:custGeom>
            <a:solidFill>
              <a:srgbClr val="800000"/>
            </a:solidFill>
            <a:ln w="19050">
              <a:solidFill>
                <a:srgbClr val="800000"/>
              </a:solidFill>
              <a:round/>
              <a:headEnd/>
              <a:tailEnd/>
            </a:ln>
          </p:spPr>
          <p:txBody>
            <a:bodyPr>
              <a:prstTxWarp prst="textNoShape">
                <a:avLst/>
              </a:prstTxWarp>
            </a:bodyPr>
            <a:lstStyle/>
            <a:p>
              <a:pPr defTabSz="457200" eaLnBrk="1" hangingPunct="1"/>
              <a:endParaRPr lang="fr-CA" sz="1800">
                <a:solidFill>
                  <a:srgbClr val="000000"/>
                </a:solidFill>
                <a:latin typeface="Calibri" pitchFamily="1" charset="0"/>
              </a:endParaRPr>
            </a:p>
          </p:txBody>
        </p:sp>
      </p:grpSp>
      <p:sp>
        <p:nvSpPr>
          <p:cNvPr id="158747" name="Freeform 8"/>
          <p:cNvSpPr>
            <a:spLocks/>
          </p:cNvSpPr>
          <p:nvPr/>
        </p:nvSpPr>
        <p:spPr bwMode="auto">
          <a:xfrm rot="10800000" flipH="1">
            <a:off x="4460522" y="5146675"/>
            <a:ext cx="603956" cy="528638"/>
          </a:xfrm>
          <a:custGeom>
            <a:avLst/>
            <a:gdLst>
              <a:gd name="T0" fmla="*/ 2147483647 w 1175"/>
              <a:gd name="T1" fmla="*/ 2147483647 h 1216"/>
              <a:gd name="T2" fmla="*/ 2147483647 w 1175"/>
              <a:gd name="T3" fmla="*/ 2147483647 h 1216"/>
              <a:gd name="T4" fmla="*/ 2147483647 w 1175"/>
              <a:gd name="T5" fmla="*/ 2147483647 h 1216"/>
              <a:gd name="T6" fmla="*/ 2147483647 w 1175"/>
              <a:gd name="T7" fmla="*/ 2147483647 h 1216"/>
              <a:gd name="T8" fmla="*/ 2147483647 w 1175"/>
              <a:gd name="T9" fmla="*/ 2147483647 h 1216"/>
              <a:gd name="T10" fmla="*/ 2147483647 w 1175"/>
              <a:gd name="T11" fmla="*/ 2147483647 h 1216"/>
              <a:gd name="T12" fmla="*/ 2147483647 w 1175"/>
              <a:gd name="T13" fmla="*/ 2147483647 h 1216"/>
              <a:gd name="T14" fmla="*/ 2147483647 w 1175"/>
              <a:gd name="T15" fmla="*/ 2147483647 h 1216"/>
              <a:gd name="T16" fmla="*/ 2147483647 w 1175"/>
              <a:gd name="T17" fmla="*/ 2147483647 h 1216"/>
              <a:gd name="T18" fmla="*/ 2147483647 w 1175"/>
              <a:gd name="T19" fmla="*/ 2147483647 h 1216"/>
              <a:gd name="T20" fmla="*/ 2147483647 w 1175"/>
              <a:gd name="T21" fmla="*/ 2147483647 h 1216"/>
              <a:gd name="T22" fmla="*/ 2147483647 w 1175"/>
              <a:gd name="T23" fmla="*/ 2147483647 h 1216"/>
              <a:gd name="T24" fmla="*/ 2147483647 w 1175"/>
              <a:gd name="T25" fmla="*/ 2147483647 h 1216"/>
              <a:gd name="T26" fmla="*/ 2147483647 w 1175"/>
              <a:gd name="T27" fmla="*/ 2147483647 h 1216"/>
              <a:gd name="T28" fmla="*/ 2147483647 w 1175"/>
              <a:gd name="T29" fmla="*/ 2147483647 h 1216"/>
              <a:gd name="T30" fmla="*/ 2147483647 w 1175"/>
              <a:gd name="T31" fmla="*/ 2147483647 h 1216"/>
              <a:gd name="T32" fmla="*/ 2147483647 w 1175"/>
              <a:gd name="T33" fmla="*/ 2147483647 h 1216"/>
              <a:gd name="T34" fmla="*/ 2147483647 w 1175"/>
              <a:gd name="T35" fmla="*/ 2147483647 h 1216"/>
              <a:gd name="T36" fmla="*/ 2147483647 w 1175"/>
              <a:gd name="T37" fmla="*/ 2147483647 h 1216"/>
              <a:gd name="T38" fmla="*/ 2147483647 w 1175"/>
              <a:gd name="T39" fmla="*/ 2147483647 h 1216"/>
              <a:gd name="T40" fmla="*/ 2147483647 w 1175"/>
              <a:gd name="T41" fmla="*/ 2147483647 h 1216"/>
              <a:gd name="T42" fmla="*/ 2147483647 w 1175"/>
              <a:gd name="T43" fmla="*/ 2147483647 h 1216"/>
              <a:gd name="T44" fmla="*/ 2147483647 w 1175"/>
              <a:gd name="T45" fmla="*/ 2147483647 h 1216"/>
              <a:gd name="T46" fmla="*/ 2147483647 w 1175"/>
              <a:gd name="T47" fmla="*/ 2147483647 h 1216"/>
              <a:gd name="T48" fmla="*/ 2147483647 w 1175"/>
              <a:gd name="T49" fmla="*/ 2147483647 h 1216"/>
              <a:gd name="T50" fmla="*/ 2147483647 w 1175"/>
              <a:gd name="T51" fmla="*/ 2147483647 h 1216"/>
              <a:gd name="T52" fmla="*/ 2147483647 w 1175"/>
              <a:gd name="T53" fmla="*/ 2147483647 h 1216"/>
              <a:gd name="T54" fmla="*/ 2147483647 w 1175"/>
              <a:gd name="T55" fmla="*/ 2147483647 h 1216"/>
              <a:gd name="T56" fmla="*/ 2147483647 w 1175"/>
              <a:gd name="T57" fmla="*/ 2147483647 h 1216"/>
              <a:gd name="T58" fmla="*/ 2147483647 w 1175"/>
              <a:gd name="T59" fmla="*/ 2147483647 h 1216"/>
              <a:gd name="T60" fmla="*/ 2147483647 w 1175"/>
              <a:gd name="T61" fmla="*/ 2147483647 h 1216"/>
              <a:gd name="T62" fmla="*/ 2147483647 w 1175"/>
              <a:gd name="T63" fmla="*/ 2147483647 h 1216"/>
              <a:gd name="T64" fmla="*/ 2147483647 w 1175"/>
              <a:gd name="T65" fmla="*/ 2147483647 h 1216"/>
              <a:gd name="T66" fmla="*/ 2147483647 w 1175"/>
              <a:gd name="T67" fmla="*/ 2147483647 h 1216"/>
              <a:gd name="T68" fmla="*/ 2147483647 w 1175"/>
              <a:gd name="T69" fmla="*/ 2147483647 h 1216"/>
              <a:gd name="T70" fmla="*/ 2147483647 w 1175"/>
              <a:gd name="T71" fmla="*/ 2147483647 h 1216"/>
              <a:gd name="T72" fmla="*/ 2147483647 w 1175"/>
              <a:gd name="T73" fmla="*/ 2147483647 h 1216"/>
              <a:gd name="T74" fmla="*/ 2147483647 w 1175"/>
              <a:gd name="T75" fmla="*/ 2147483647 h 1216"/>
              <a:gd name="T76" fmla="*/ 2147483647 w 1175"/>
              <a:gd name="T77" fmla="*/ 2147483647 h 1216"/>
              <a:gd name="T78" fmla="*/ 2147483647 w 1175"/>
              <a:gd name="T79" fmla="*/ 2147483647 h 1216"/>
              <a:gd name="T80" fmla="*/ 2147483647 w 1175"/>
              <a:gd name="T81" fmla="*/ 2147483647 h 1216"/>
              <a:gd name="T82" fmla="*/ 2147483647 w 1175"/>
              <a:gd name="T83" fmla="*/ 2147483647 h 1216"/>
              <a:gd name="T84" fmla="*/ 2147483647 w 1175"/>
              <a:gd name="T85" fmla="*/ 2147483647 h 1216"/>
              <a:gd name="T86" fmla="*/ 2147483647 w 1175"/>
              <a:gd name="T87" fmla="*/ 2147483647 h 1216"/>
              <a:gd name="T88" fmla="*/ 2147483647 w 1175"/>
              <a:gd name="T89" fmla="*/ 2147483647 h 1216"/>
              <a:gd name="T90" fmla="*/ 2147483647 w 1175"/>
              <a:gd name="T91" fmla="*/ 0 h 1216"/>
              <a:gd name="T92" fmla="*/ 2147483647 w 1175"/>
              <a:gd name="T93" fmla="*/ 2147483647 h 1216"/>
              <a:gd name="T94" fmla="*/ 2147483647 w 1175"/>
              <a:gd name="T95" fmla="*/ 2147483647 h 1216"/>
              <a:gd name="T96" fmla="*/ 2147483647 w 1175"/>
              <a:gd name="T97" fmla="*/ 2147483647 h 1216"/>
              <a:gd name="T98" fmla="*/ 2147483647 w 1175"/>
              <a:gd name="T99" fmla="*/ 2147483647 h 1216"/>
              <a:gd name="T100" fmla="*/ 2147483647 w 1175"/>
              <a:gd name="T101" fmla="*/ 2147483647 h 1216"/>
              <a:gd name="T102" fmla="*/ 2147483647 w 1175"/>
              <a:gd name="T103" fmla="*/ 2147483647 h 1216"/>
              <a:gd name="T104" fmla="*/ 2147483647 w 1175"/>
              <a:gd name="T105" fmla="*/ 2147483647 h 1216"/>
              <a:gd name="T106" fmla="*/ 2147483647 w 1175"/>
              <a:gd name="T107" fmla="*/ 2147483647 h 1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75"/>
              <a:gd name="T163" fmla="*/ 0 h 1216"/>
              <a:gd name="T164" fmla="*/ 1175 w 1175"/>
              <a:gd name="T165" fmla="*/ 1216 h 1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75" h="1216">
                <a:moveTo>
                  <a:pt x="583" y="349"/>
                </a:moveTo>
                <a:lnTo>
                  <a:pt x="609" y="352"/>
                </a:lnTo>
                <a:lnTo>
                  <a:pt x="634" y="355"/>
                </a:lnTo>
                <a:lnTo>
                  <a:pt x="657" y="363"/>
                </a:lnTo>
                <a:lnTo>
                  <a:pt x="679" y="372"/>
                </a:lnTo>
                <a:lnTo>
                  <a:pt x="700" y="384"/>
                </a:lnTo>
                <a:lnTo>
                  <a:pt x="720" y="397"/>
                </a:lnTo>
                <a:lnTo>
                  <a:pt x="739" y="412"/>
                </a:lnTo>
                <a:lnTo>
                  <a:pt x="755" y="429"/>
                </a:lnTo>
                <a:lnTo>
                  <a:pt x="771" y="449"/>
                </a:lnTo>
                <a:lnTo>
                  <a:pt x="784" y="468"/>
                </a:lnTo>
                <a:lnTo>
                  <a:pt x="796" y="490"/>
                </a:lnTo>
                <a:lnTo>
                  <a:pt x="806" y="512"/>
                </a:lnTo>
                <a:lnTo>
                  <a:pt x="814" y="536"/>
                </a:lnTo>
                <a:lnTo>
                  <a:pt x="819" y="560"/>
                </a:lnTo>
                <a:lnTo>
                  <a:pt x="821" y="585"/>
                </a:lnTo>
                <a:lnTo>
                  <a:pt x="821" y="611"/>
                </a:lnTo>
                <a:lnTo>
                  <a:pt x="819" y="637"/>
                </a:lnTo>
                <a:lnTo>
                  <a:pt x="814" y="661"/>
                </a:lnTo>
                <a:lnTo>
                  <a:pt x="807" y="685"/>
                </a:lnTo>
                <a:lnTo>
                  <a:pt x="798" y="708"/>
                </a:lnTo>
                <a:lnTo>
                  <a:pt x="786" y="729"/>
                </a:lnTo>
                <a:lnTo>
                  <a:pt x="772" y="749"/>
                </a:lnTo>
                <a:lnTo>
                  <a:pt x="758" y="768"/>
                </a:lnTo>
                <a:lnTo>
                  <a:pt x="741" y="786"/>
                </a:lnTo>
                <a:lnTo>
                  <a:pt x="723" y="801"/>
                </a:lnTo>
                <a:lnTo>
                  <a:pt x="704" y="814"/>
                </a:lnTo>
                <a:lnTo>
                  <a:pt x="682" y="826"/>
                </a:lnTo>
                <a:lnTo>
                  <a:pt x="659" y="836"/>
                </a:lnTo>
                <a:lnTo>
                  <a:pt x="636" y="843"/>
                </a:lnTo>
                <a:lnTo>
                  <a:pt x="613" y="849"/>
                </a:lnTo>
                <a:lnTo>
                  <a:pt x="588" y="852"/>
                </a:lnTo>
                <a:lnTo>
                  <a:pt x="562" y="852"/>
                </a:lnTo>
                <a:lnTo>
                  <a:pt x="538" y="849"/>
                </a:lnTo>
                <a:lnTo>
                  <a:pt x="513" y="844"/>
                </a:lnTo>
                <a:lnTo>
                  <a:pt x="490" y="838"/>
                </a:lnTo>
                <a:lnTo>
                  <a:pt x="468" y="827"/>
                </a:lnTo>
                <a:lnTo>
                  <a:pt x="446" y="816"/>
                </a:lnTo>
                <a:lnTo>
                  <a:pt x="426" y="803"/>
                </a:lnTo>
                <a:lnTo>
                  <a:pt x="408" y="787"/>
                </a:lnTo>
                <a:lnTo>
                  <a:pt x="391" y="770"/>
                </a:lnTo>
                <a:lnTo>
                  <a:pt x="376" y="752"/>
                </a:lnTo>
                <a:lnTo>
                  <a:pt x="361" y="733"/>
                </a:lnTo>
                <a:lnTo>
                  <a:pt x="351" y="711"/>
                </a:lnTo>
                <a:lnTo>
                  <a:pt x="341" y="688"/>
                </a:lnTo>
                <a:lnTo>
                  <a:pt x="333" y="665"/>
                </a:lnTo>
                <a:lnTo>
                  <a:pt x="328" y="641"/>
                </a:lnTo>
                <a:lnTo>
                  <a:pt x="325" y="616"/>
                </a:lnTo>
                <a:lnTo>
                  <a:pt x="325" y="590"/>
                </a:lnTo>
                <a:lnTo>
                  <a:pt x="328" y="563"/>
                </a:lnTo>
                <a:lnTo>
                  <a:pt x="333" y="537"/>
                </a:lnTo>
                <a:lnTo>
                  <a:pt x="341" y="512"/>
                </a:lnTo>
                <a:lnTo>
                  <a:pt x="351" y="489"/>
                </a:lnTo>
                <a:lnTo>
                  <a:pt x="363" y="466"/>
                </a:lnTo>
                <a:lnTo>
                  <a:pt x="378" y="445"/>
                </a:lnTo>
                <a:lnTo>
                  <a:pt x="394" y="425"/>
                </a:lnTo>
                <a:lnTo>
                  <a:pt x="412" y="409"/>
                </a:lnTo>
                <a:lnTo>
                  <a:pt x="78" y="267"/>
                </a:lnTo>
                <a:lnTo>
                  <a:pt x="70" y="278"/>
                </a:lnTo>
                <a:lnTo>
                  <a:pt x="63" y="289"/>
                </a:lnTo>
                <a:lnTo>
                  <a:pt x="57" y="300"/>
                </a:lnTo>
                <a:lnTo>
                  <a:pt x="51" y="310"/>
                </a:lnTo>
                <a:lnTo>
                  <a:pt x="44" y="322"/>
                </a:lnTo>
                <a:lnTo>
                  <a:pt x="39" y="333"/>
                </a:lnTo>
                <a:lnTo>
                  <a:pt x="32" y="345"/>
                </a:lnTo>
                <a:lnTo>
                  <a:pt x="27" y="357"/>
                </a:lnTo>
                <a:lnTo>
                  <a:pt x="190" y="475"/>
                </a:lnTo>
                <a:lnTo>
                  <a:pt x="187" y="488"/>
                </a:lnTo>
                <a:lnTo>
                  <a:pt x="183" y="502"/>
                </a:lnTo>
                <a:lnTo>
                  <a:pt x="179" y="515"/>
                </a:lnTo>
                <a:lnTo>
                  <a:pt x="176" y="529"/>
                </a:lnTo>
                <a:lnTo>
                  <a:pt x="0" y="547"/>
                </a:lnTo>
                <a:lnTo>
                  <a:pt x="3" y="669"/>
                </a:lnTo>
                <a:lnTo>
                  <a:pt x="176" y="687"/>
                </a:lnTo>
                <a:lnTo>
                  <a:pt x="179" y="700"/>
                </a:lnTo>
                <a:lnTo>
                  <a:pt x="183" y="714"/>
                </a:lnTo>
                <a:lnTo>
                  <a:pt x="187" y="727"/>
                </a:lnTo>
                <a:lnTo>
                  <a:pt x="190" y="742"/>
                </a:lnTo>
                <a:lnTo>
                  <a:pt x="27" y="861"/>
                </a:lnTo>
                <a:lnTo>
                  <a:pt x="34" y="874"/>
                </a:lnTo>
                <a:lnTo>
                  <a:pt x="40" y="887"/>
                </a:lnTo>
                <a:lnTo>
                  <a:pt x="47" y="900"/>
                </a:lnTo>
                <a:lnTo>
                  <a:pt x="54" y="913"/>
                </a:lnTo>
                <a:lnTo>
                  <a:pt x="61" y="924"/>
                </a:lnTo>
                <a:lnTo>
                  <a:pt x="69" y="937"/>
                </a:lnTo>
                <a:lnTo>
                  <a:pt x="76" y="949"/>
                </a:lnTo>
                <a:lnTo>
                  <a:pt x="86" y="961"/>
                </a:lnTo>
                <a:lnTo>
                  <a:pt x="268" y="878"/>
                </a:lnTo>
                <a:lnTo>
                  <a:pt x="273" y="883"/>
                </a:lnTo>
                <a:lnTo>
                  <a:pt x="279" y="888"/>
                </a:lnTo>
                <a:lnTo>
                  <a:pt x="282" y="893"/>
                </a:lnTo>
                <a:lnTo>
                  <a:pt x="288" y="898"/>
                </a:lnTo>
                <a:lnTo>
                  <a:pt x="293" y="902"/>
                </a:lnTo>
                <a:lnTo>
                  <a:pt x="298" y="908"/>
                </a:lnTo>
                <a:lnTo>
                  <a:pt x="303" y="913"/>
                </a:lnTo>
                <a:lnTo>
                  <a:pt x="308" y="917"/>
                </a:lnTo>
                <a:lnTo>
                  <a:pt x="225" y="1103"/>
                </a:lnTo>
                <a:lnTo>
                  <a:pt x="237" y="1111"/>
                </a:lnTo>
                <a:lnTo>
                  <a:pt x="249" y="1119"/>
                </a:lnTo>
                <a:lnTo>
                  <a:pt x="262" y="1127"/>
                </a:lnTo>
                <a:lnTo>
                  <a:pt x="273" y="1134"/>
                </a:lnTo>
                <a:lnTo>
                  <a:pt x="286" y="1141"/>
                </a:lnTo>
                <a:lnTo>
                  <a:pt x="299" y="1147"/>
                </a:lnTo>
                <a:lnTo>
                  <a:pt x="312" y="1154"/>
                </a:lnTo>
                <a:lnTo>
                  <a:pt x="325" y="1160"/>
                </a:lnTo>
                <a:lnTo>
                  <a:pt x="443" y="996"/>
                </a:lnTo>
                <a:lnTo>
                  <a:pt x="450" y="998"/>
                </a:lnTo>
                <a:lnTo>
                  <a:pt x="456" y="1001"/>
                </a:lnTo>
                <a:lnTo>
                  <a:pt x="463" y="1002"/>
                </a:lnTo>
                <a:lnTo>
                  <a:pt x="469" y="1005"/>
                </a:lnTo>
                <a:lnTo>
                  <a:pt x="476" y="1006"/>
                </a:lnTo>
                <a:lnTo>
                  <a:pt x="483" y="1007"/>
                </a:lnTo>
                <a:lnTo>
                  <a:pt x="490" y="1009"/>
                </a:lnTo>
                <a:lnTo>
                  <a:pt x="496" y="1010"/>
                </a:lnTo>
                <a:lnTo>
                  <a:pt x="517" y="1213"/>
                </a:lnTo>
                <a:lnTo>
                  <a:pt x="525" y="1213"/>
                </a:lnTo>
                <a:lnTo>
                  <a:pt x="531" y="1215"/>
                </a:lnTo>
                <a:lnTo>
                  <a:pt x="539" y="1215"/>
                </a:lnTo>
                <a:lnTo>
                  <a:pt x="545" y="1215"/>
                </a:lnTo>
                <a:lnTo>
                  <a:pt x="552" y="1216"/>
                </a:lnTo>
                <a:lnTo>
                  <a:pt x="560" y="1216"/>
                </a:lnTo>
                <a:lnTo>
                  <a:pt x="566" y="1216"/>
                </a:lnTo>
                <a:lnTo>
                  <a:pt x="574" y="1216"/>
                </a:lnTo>
                <a:lnTo>
                  <a:pt x="582" y="1216"/>
                </a:lnTo>
                <a:lnTo>
                  <a:pt x="588" y="1216"/>
                </a:lnTo>
                <a:lnTo>
                  <a:pt x="596" y="1216"/>
                </a:lnTo>
                <a:lnTo>
                  <a:pt x="604" y="1215"/>
                </a:lnTo>
                <a:lnTo>
                  <a:pt x="610" y="1215"/>
                </a:lnTo>
                <a:lnTo>
                  <a:pt x="618" y="1215"/>
                </a:lnTo>
                <a:lnTo>
                  <a:pt x="625" y="1213"/>
                </a:lnTo>
                <a:lnTo>
                  <a:pt x="632" y="1213"/>
                </a:lnTo>
                <a:lnTo>
                  <a:pt x="652" y="1010"/>
                </a:lnTo>
                <a:lnTo>
                  <a:pt x="659" y="1009"/>
                </a:lnTo>
                <a:lnTo>
                  <a:pt x="666" y="1007"/>
                </a:lnTo>
                <a:lnTo>
                  <a:pt x="672" y="1006"/>
                </a:lnTo>
                <a:lnTo>
                  <a:pt x="679" y="1005"/>
                </a:lnTo>
                <a:lnTo>
                  <a:pt x="687" y="1002"/>
                </a:lnTo>
                <a:lnTo>
                  <a:pt x="693" y="1001"/>
                </a:lnTo>
                <a:lnTo>
                  <a:pt x="700" y="998"/>
                </a:lnTo>
                <a:lnTo>
                  <a:pt x="706" y="996"/>
                </a:lnTo>
                <a:lnTo>
                  <a:pt x="824" y="1160"/>
                </a:lnTo>
                <a:lnTo>
                  <a:pt x="837" y="1154"/>
                </a:lnTo>
                <a:lnTo>
                  <a:pt x="850" y="1147"/>
                </a:lnTo>
                <a:lnTo>
                  <a:pt x="863" y="1141"/>
                </a:lnTo>
                <a:lnTo>
                  <a:pt x="876" y="1134"/>
                </a:lnTo>
                <a:lnTo>
                  <a:pt x="888" y="1127"/>
                </a:lnTo>
                <a:lnTo>
                  <a:pt x="900" y="1119"/>
                </a:lnTo>
                <a:lnTo>
                  <a:pt x="912" y="1111"/>
                </a:lnTo>
                <a:lnTo>
                  <a:pt x="924" y="1103"/>
                </a:lnTo>
                <a:lnTo>
                  <a:pt x="841" y="917"/>
                </a:lnTo>
                <a:lnTo>
                  <a:pt x="846" y="913"/>
                </a:lnTo>
                <a:lnTo>
                  <a:pt x="851" y="908"/>
                </a:lnTo>
                <a:lnTo>
                  <a:pt x="856" y="902"/>
                </a:lnTo>
                <a:lnTo>
                  <a:pt x="862" y="898"/>
                </a:lnTo>
                <a:lnTo>
                  <a:pt x="866" y="893"/>
                </a:lnTo>
                <a:lnTo>
                  <a:pt x="871" y="888"/>
                </a:lnTo>
                <a:lnTo>
                  <a:pt x="876" y="883"/>
                </a:lnTo>
                <a:lnTo>
                  <a:pt x="880" y="878"/>
                </a:lnTo>
                <a:lnTo>
                  <a:pt x="1064" y="961"/>
                </a:lnTo>
                <a:lnTo>
                  <a:pt x="1072" y="949"/>
                </a:lnTo>
                <a:lnTo>
                  <a:pt x="1079" y="937"/>
                </a:lnTo>
                <a:lnTo>
                  <a:pt x="1087" y="924"/>
                </a:lnTo>
                <a:lnTo>
                  <a:pt x="1095" y="913"/>
                </a:lnTo>
                <a:lnTo>
                  <a:pt x="1103" y="900"/>
                </a:lnTo>
                <a:lnTo>
                  <a:pt x="1109" y="887"/>
                </a:lnTo>
                <a:lnTo>
                  <a:pt x="1116" y="874"/>
                </a:lnTo>
                <a:lnTo>
                  <a:pt x="1122" y="861"/>
                </a:lnTo>
                <a:lnTo>
                  <a:pt x="958" y="742"/>
                </a:lnTo>
                <a:lnTo>
                  <a:pt x="963" y="727"/>
                </a:lnTo>
                <a:lnTo>
                  <a:pt x="967" y="714"/>
                </a:lnTo>
                <a:lnTo>
                  <a:pt x="970" y="700"/>
                </a:lnTo>
                <a:lnTo>
                  <a:pt x="973" y="687"/>
                </a:lnTo>
                <a:lnTo>
                  <a:pt x="1173" y="666"/>
                </a:lnTo>
                <a:lnTo>
                  <a:pt x="1174" y="652"/>
                </a:lnTo>
                <a:lnTo>
                  <a:pt x="1175" y="637"/>
                </a:lnTo>
                <a:lnTo>
                  <a:pt x="1175" y="622"/>
                </a:lnTo>
                <a:lnTo>
                  <a:pt x="1175" y="608"/>
                </a:lnTo>
                <a:lnTo>
                  <a:pt x="1175" y="594"/>
                </a:lnTo>
                <a:lnTo>
                  <a:pt x="1175" y="578"/>
                </a:lnTo>
                <a:lnTo>
                  <a:pt x="1174" y="564"/>
                </a:lnTo>
                <a:lnTo>
                  <a:pt x="1173" y="550"/>
                </a:lnTo>
                <a:lnTo>
                  <a:pt x="973" y="529"/>
                </a:lnTo>
                <a:lnTo>
                  <a:pt x="970" y="515"/>
                </a:lnTo>
                <a:lnTo>
                  <a:pt x="967" y="502"/>
                </a:lnTo>
                <a:lnTo>
                  <a:pt x="963" y="488"/>
                </a:lnTo>
                <a:lnTo>
                  <a:pt x="958" y="475"/>
                </a:lnTo>
                <a:lnTo>
                  <a:pt x="1122" y="355"/>
                </a:lnTo>
                <a:lnTo>
                  <a:pt x="1116" y="342"/>
                </a:lnTo>
                <a:lnTo>
                  <a:pt x="1109" y="329"/>
                </a:lnTo>
                <a:lnTo>
                  <a:pt x="1103" y="317"/>
                </a:lnTo>
                <a:lnTo>
                  <a:pt x="1095" y="304"/>
                </a:lnTo>
                <a:lnTo>
                  <a:pt x="1087" y="292"/>
                </a:lnTo>
                <a:lnTo>
                  <a:pt x="1079" y="279"/>
                </a:lnTo>
                <a:lnTo>
                  <a:pt x="1072" y="267"/>
                </a:lnTo>
                <a:lnTo>
                  <a:pt x="1064" y="256"/>
                </a:lnTo>
                <a:lnTo>
                  <a:pt x="880" y="339"/>
                </a:lnTo>
                <a:lnTo>
                  <a:pt x="876" y="333"/>
                </a:lnTo>
                <a:lnTo>
                  <a:pt x="871" y="328"/>
                </a:lnTo>
                <a:lnTo>
                  <a:pt x="866" y="323"/>
                </a:lnTo>
                <a:lnTo>
                  <a:pt x="862" y="318"/>
                </a:lnTo>
                <a:lnTo>
                  <a:pt x="856" y="314"/>
                </a:lnTo>
                <a:lnTo>
                  <a:pt x="851" y="309"/>
                </a:lnTo>
                <a:lnTo>
                  <a:pt x="846" y="304"/>
                </a:lnTo>
                <a:lnTo>
                  <a:pt x="841" y="300"/>
                </a:lnTo>
                <a:lnTo>
                  <a:pt x="924" y="113"/>
                </a:lnTo>
                <a:lnTo>
                  <a:pt x="912" y="105"/>
                </a:lnTo>
                <a:lnTo>
                  <a:pt x="900" y="97"/>
                </a:lnTo>
                <a:lnTo>
                  <a:pt x="888" y="90"/>
                </a:lnTo>
                <a:lnTo>
                  <a:pt x="876" y="82"/>
                </a:lnTo>
                <a:lnTo>
                  <a:pt x="863" y="75"/>
                </a:lnTo>
                <a:lnTo>
                  <a:pt x="850" y="69"/>
                </a:lnTo>
                <a:lnTo>
                  <a:pt x="837" y="62"/>
                </a:lnTo>
                <a:lnTo>
                  <a:pt x="824" y="56"/>
                </a:lnTo>
                <a:lnTo>
                  <a:pt x="706" y="221"/>
                </a:lnTo>
                <a:lnTo>
                  <a:pt x="700" y="218"/>
                </a:lnTo>
                <a:lnTo>
                  <a:pt x="693" y="215"/>
                </a:lnTo>
                <a:lnTo>
                  <a:pt x="687" y="214"/>
                </a:lnTo>
                <a:lnTo>
                  <a:pt x="679" y="212"/>
                </a:lnTo>
                <a:lnTo>
                  <a:pt x="672" y="210"/>
                </a:lnTo>
                <a:lnTo>
                  <a:pt x="666" y="209"/>
                </a:lnTo>
                <a:lnTo>
                  <a:pt x="659" y="208"/>
                </a:lnTo>
                <a:lnTo>
                  <a:pt x="652" y="206"/>
                </a:lnTo>
                <a:lnTo>
                  <a:pt x="632" y="3"/>
                </a:lnTo>
                <a:lnTo>
                  <a:pt x="625" y="3"/>
                </a:lnTo>
                <a:lnTo>
                  <a:pt x="618" y="2"/>
                </a:lnTo>
                <a:lnTo>
                  <a:pt x="610" y="2"/>
                </a:lnTo>
                <a:lnTo>
                  <a:pt x="604" y="2"/>
                </a:lnTo>
                <a:lnTo>
                  <a:pt x="596" y="0"/>
                </a:lnTo>
                <a:lnTo>
                  <a:pt x="588" y="0"/>
                </a:lnTo>
                <a:lnTo>
                  <a:pt x="582" y="0"/>
                </a:lnTo>
                <a:lnTo>
                  <a:pt x="574" y="0"/>
                </a:lnTo>
                <a:lnTo>
                  <a:pt x="566" y="0"/>
                </a:lnTo>
                <a:lnTo>
                  <a:pt x="560" y="0"/>
                </a:lnTo>
                <a:lnTo>
                  <a:pt x="552" y="0"/>
                </a:lnTo>
                <a:lnTo>
                  <a:pt x="545" y="2"/>
                </a:lnTo>
                <a:lnTo>
                  <a:pt x="539" y="2"/>
                </a:lnTo>
                <a:lnTo>
                  <a:pt x="531" y="2"/>
                </a:lnTo>
                <a:lnTo>
                  <a:pt x="525" y="3"/>
                </a:lnTo>
                <a:lnTo>
                  <a:pt x="517" y="3"/>
                </a:lnTo>
                <a:lnTo>
                  <a:pt x="496" y="206"/>
                </a:lnTo>
                <a:lnTo>
                  <a:pt x="490" y="208"/>
                </a:lnTo>
                <a:lnTo>
                  <a:pt x="483" y="209"/>
                </a:lnTo>
                <a:lnTo>
                  <a:pt x="476" y="210"/>
                </a:lnTo>
                <a:lnTo>
                  <a:pt x="469" y="212"/>
                </a:lnTo>
                <a:lnTo>
                  <a:pt x="463" y="214"/>
                </a:lnTo>
                <a:lnTo>
                  <a:pt x="456" y="215"/>
                </a:lnTo>
                <a:lnTo>
                  <a:pt x="450" y="218"/>
                </a:lnTo>
                <a:lnTo>
                  <a:pt x="443" y="221"/>
                </a:lnTo>
                <a:lnTo>
                  <a:pt x="325" y="56"/>
                </a:lnTo>
                <a:lnTo>
                  <a:pt x="312" y="62"/>
                </a:lnTo>
                <a:lnTo>
                  <a:pt x="299" y="69"/>
                </a:lnTo>
                <a:lnTo>
                  <a:pt x="286" y="75"/>
                </a:lnTo>
                <a:lnTo>
                  <a:pt x="273" y="82"/>
                </a:lnTo>
                <a:lnTo>
                  <a:pt x="262" y="90"/>
                </a:lnTo>
                <a:lnTo>
                  <a:pt x="249" y="97"/>
                </a:lnTo>
                <a:lnTo>
                  <a:pt x="237" y="105"/>
                </a:lnTo>
                <a:lnTo>
                  <a:pt x="225" y="113"/>
                </a:lnTo>
                <a:lnTo>
                  <a:pt x="308" y="300"/>
                </a:lnTo>
                <a:lnTo>
                  <a:pt x="302" y="306"/>
                </a:lnTo>
                <a:lnTo>
                  <a:pt x="295" y="313"/>
                </a:lnTo>
                <a:lnTo>
                  <a:pt x="288" y="319"/>
                </a:lnTo>
                <a:lnTo>
                  <a:pt x="281" y="326"/>
                </a:lnTo>
                <a:lnTo>
                  <a:pt x="422" y="401"/>
                </a:lnTo>
                <a:lnTo>
                  <a:pt x="439" y="388"/>
                </a:lnTo>
                <a:lnTo>
                  <a:pt x="457" y="377"/>
                </a:lnTo>
                <a:lnTo>
                  <a:pt x="477" y="368"/>
                </a:lnTo>
                <a:lnTo>
                  <a:pt x="498" y="361"/>
                </a:lnTo>
                <a:lnTo>
                  <a:pt x="518" y="355"/>
                </a:lnTo>
                <a:lnTo>
                  <a:pt x="539" y="352"/>
                </a:lnTo>
                <a:lnTo>
                  <a:pt x="561" y="349"/>
                </a:lnTo>
                <a:lnTo>
                  <a:pt x="583" y="349"/>
                </a:lnTo>
                <a:close/>
              </a:path>
            </a:pathLst>
          </a:custGeom>
          <a:solidFill>
            <a:srgbClr val="800000"/>
          </a:solidFill>
          <a:ln w="19050">
            <a:solidFill>
              <a:srgbClr val="800000"/>
            </a:solidFill>
            <a:round/>
            <a:headEnd/>
            <a:tailEnd/>
          </a:ln>
        </p:spPr>
        <p:txBody>
          <a:bodyPr>
            <a:prstTxWarp prst="textNoShape">
              <a:avLst/>
            </a:prstTxWarp>
          </a:bodyPr>
          <a:lstStyle/>
          <a:p>
            <a:pPr defTabSz="457200" eaLnBrk="1" hangingPunct="1"/>
            <a:endParaRPr lang="fr-CA" sz="1800">
              <a:solidFill>
                <a:srgbClr val="000000"/>
              </a:solidFill>
              <a:latin typeface="Calibri" pitchFamily="1" charset="0"/>
            </a:endParaRPr>
          </a:p>
        </p:txBody>
      </p:sp>
      <p:sp>
        <p:nvSpPr>
          <p:cNvPr id="158748" name="Freeform 8"/>
          <p:cNvSpPr>
            <a:spLocks/>
          </p:cNvSpPr>
          <p:nvPr/>
        </p:nvSpPr>
        <p:spPr bwMode="auto">
          <a:xfrm rot="10800000" flipH="1">
            <a:off x="1672169" y="6099178"/>
            <a:ext cx="362655" cy="296863"/>
          </a:xfrm>
          <a:custGeom>
            <a:avLst/>
            <a:gdLst>
              <a:gd name="T0" fmla="*/ 2147483647 w 1175"/>
              <a:gd name="T1" fmla="*/ 2147483647 h 1216"/>
              <a:gd name="T2" fmla="*/ 2147483647 w 1175"/>
              <a:gd name="T3" fmla="*/ 2147483647 h 1216"/>
              <a:gd name="T4" fmla="*/ 2147483647 w 1175"/>
              <a:gd name="T5" fmla="*/ 2147483647 h 1216"/>
              <a:gd name="T6" fmla="*/ 2147483647 w 1175"/>
              <a:gd name="T7" fmla="*/ 2147483647 h 1216"/>
              <a:gd name="T8" fmla="*/ 2147483647 w 1175"/>
              <a:gd name="T9" fmla="*/ 2147483647 h 1216"/>
              <a:gd name="T10" fmla="*/ 2147483647 w 1175"/>
              <a:gd name="T11" fmla="*/ 2147483647 h 1216"/>
              <a:gd name="T12" fmla="*/ 2147483647 w 1175"/>
              <a:gd name="T13" fmla="*/ 2147483647 h 1216"/>
              <a:gd name="T14" fmla="*/ 2147483647 w 1175"/>
              <a:gd name="T15" fmla="*/ 2147483647 h 1216"/>
              <a:gd name="T16" fmla="*/ 2147483647 w 1175"/>
              <a:gd name="T17" fmla="*/ 2147483647 h 1216"/>
              <a:gd name="T18" fmla="*/ 2147483647 w 1175"/>
              <a:gd name="T19" fmla="*/ 2147483647 h 1216"/>
              <a:gd name="T20" fmla="*/ 2147483647 w 1175"/>
              <a:gd name="T21" fmla="*/ 2147483647 h 1216"/>
              <a:gd name="T22" fmla="*/ 2147483647 w 1175"/>
              <a:gd name="T23" fmla="*/ 2147483647 h 1216"/>
              <a:gd name="T24" fmla="*/ 2147483647 w 1175"/>
              <a:gd name="T25" fmla="*/ 2147483647 h 1216"/>
              <a:gd name="T26" fmla="*/ 2147483647 w 1175"/>
              <a:gd name="T27" fmla="*/ 2147483647 h 1216"/>
              <a:gd name="T28" fmla="*/ 2147483647 w 1175"/>
              <a:gd name="T29" fmla="*/ 2147483647 h 1216"/>
              <a:gd name="T30" fmla="*/ 2147483647 w 1175"/>
              <a:gd name="T31" fmla="*/ 2147483647 h 1216"/>
              <a:gd name="T32" fmla="*/ 2147483647 w 1175"/>
              <a:gd name="T33" fmla="*/ 2147483647 h 1216"/>
              <a:gd name="T34" fmla="*/ 2147483647 w 1175"/>
              <a:gd name="T35" fmla="*/ 2147483647 h 1216"/>
              <a:gd name="T36" fmla="*/ 2147483647 w 1175"/>
              <a:gd name="T37" fmla="*/ 2147483647 h 1216"/>
              <a:gd name="T38" fmla="*/ 2147483647 w 1175"/>
              <a:gd name="T39" fmla="*/ 2147483647 h 1216"/>
              <a:gd name="T40" fmla="*/ 2147483647 w 1175"/>
              <a:gd name="T41" fmla="*/ 2147483647 h 1216"/>
              <a:gd name="T42" fmla="*/ 2147483647 w 1175"/>
              <a:gd name="T43" fmla="*/ 2147483647 h 1216"/>
              <a:gd name="T44" fmla="*/ 2147483647 w 1175"/>
              <a:gd name="T45" fmla="*/ 2147483647 h 1216"/>
              <a:gd name="T46" fmla="*/ 2147483647 w 1175"/>
              <a:gd name="T47" fmla="*/ 2147483647 h 1216"/>
              <a:gd name="T48" fmla="*/ 2147483647 w 1175"/>
              <a:gd name="T49" fmla="*/ 2147483647 h 1216"/>
              <a:gd name="T50" fmla="*/ 2147483647 w 1175"/>
              <a:gd name="T51" fmla="*/ 2147483647 h 1216"/>
              <a:gd name="T52" fmla="*/ 2147483647 w 1175"/>
              <a:gd name="T53" fmla="*/ 2147483647 h 1216"/>
              <a:gd name="T54" fmla="*/ 2147483647 w 1175"/>
              <a:gd name="T55" fmla="*/ 2147483647 h 1216"/>
              <a:gd name="T56" fmla="*/ 2147483647 w 1175"/>
              <a:gd name="T57" fmla="*/ 2147483647 h 1216"/>
              <a:gd name="T58" fmla="*/ 2147483647 w 1175"/>
              <a:gd name="T59" fmla="*/ 2147483647 h 1216"/>
              <a:gd name="T60" fmla="*/ 2147483647 w 1175"/>
              <a:gd name="T61" fmla="*/ 2147483647 h 1216"/>
              <a:gd name="T62" fmla="*/ 2147483647 w 1175"/>
              <a:gd name="T63" fmla="*/ 2147483647 h 1216"/>
              <a:gd name="T64" fmla="*/ 2147483647 w 1175"/>
              <a:gd name="T65" fmla="*/ 2147483647 h 1216"/>
              <a:gd name="T66" fmla="*/ 2147483647 w 1175"/>
              <a:gd name="T67" fmla="*/ 2147483647 h 1216"/>
              <a:gd name="T68" fmla="*/ 2147483647 w 1175"/>
              <a:gd name="T69" fmla="*/ 2147483647 h 1216"/>
              <a:gd name="T70" fmla="*/ 2147483647 w 1175"/>
              <a:gd name="T71" fmla="*/ 2147483647 h 1216"/>
              <a:gd name="T72" fmla="*/ 2147483647 w 1175"/>
              <a:gd name="T73" fmla="*/ 2147483647 h 1216"/>
              <a:gd name="T74" fmla="*/ 2147483647 w 1175"/>
              <a:gd name="T75" fmla="*/ 2147483647 h 1216"/>
              <a:gd name="T76" fmla="*/ 2147483647 w 1175"/>
              <a:gd name="T77" fmla="*/ 2147483647 h 1216"/>
              <a:gd name="T78" fmla="*/ 2147483647 w 1175"/>
              <a:gd name="T79" fmla="*/ 2147483647 h 1216"/>
              <a:gd name="T80" fmla="*/ 2147483647 w 1175"/>
              <a:gd name="T81" fmla="*/ 2147483647 h 1216"/>
              <a:gd name="T82" fmla="*/ 2147483647 w 1175"/>
              <a:gd name="T83" fmla="*/ 2147483647 h 1216"/>
              <a:gd name="T84" fmla="*/ 2147483647 w 1175"/>
              <a:gd name="T85" fmla="*/ 2147483647 h 1216"/>
              <a:gd name="T86" fmla="*/ 2147483647 w 1175"/>
              <a:gd name="T87" fmla="*/ 2147483647 h 1216"/>
              <a:gd name="T88" fmla="*/ 2147483647 w 1175"/>
              <a:gd name="T89" fmla="*/ 2147483647 h 1216"/>
              <a:gd name="T90" fmla="*/ 2147483647 w 1175"/>
              <a:gd name="T91" fmla="*/ 0 h 1216"/>
              <a:gd name="T92" fmla="*/ 2147483647 w 1175"/>
              <a:gd name="T93" fmla="*/ 2147483647 h 1216"/>
              <a:gd name="T94" fmla="*/ 2147483647 w 1175"/>
              <a:gd name="T95" fmla="*/ 2147483647 h 1216"/>
              <a:gd name="T96" fmla="*/ 2147483647 w 1175"/>
              <a:gd name="T97" fmla="*/ 2147483647 h 1216"/>
              <a:gd name="T98" fmla="*/ 2147483647 w 1175"/>
              <a:gd name="T99" fmla="*/ 2147483647 h 1216"/>
              <a:gd name="T100" fmla="*/ 2147483647 w 1175"/>
              <a:gd name="T101" fmla="*/ 2147483647 h 1216"/>
              <a:gd name="T102" fmla="*/ 2147483647 w 1175"/>
              <a:gd name="T103" fmla="*/ 2147483647 h 1216"/>
              <a:gd name="T104" fmla="*/ 2147483647 w 1175"/>
              <a:gd name="T105" fmla="*/ 2147483647 h 1216"/>
              <a:gd name="T106" fmla="*/ 2147483647 w 1175"/>
              <a:gd name="T107" fmla="*/ 2147483647 h 1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75"/>
              <a:gd name="T163" fmla="*/ 0 h 1216"/>
              <a:gd name="T164" fmla="*/ 1175 w 1175"/>
              <a:gd name="T165" fmla="*/ 1216 h 1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75" h="1216">
                <a:moveTo>
                  <a:pt x="583" y="349"/>
                </a:moveTo>
                <a:lnTo>
                  <a:pt x="609" y="352"/>
                </a:lnTo>
                <a:lnTo>
                  <a:pt x="634" y="355"/>
                </a:lnTo>
                <a:lnTo>
                  <a:pt x="657" y="363"/>
                </a:lnTo>
                <a:lnTo>
                  <a:pt x="679" y="372"/>
                </a:lnTo>
                <a:lnTo>
                  <a:pt x="700" y="384"/>
                </a:lnTo>
                <a:lnTo>
                  <a:pt x="720" y="397"/>
                </a:lnTo>
                <a:lnTo>
                  <a:pt x="739" y="412"/>
                </a:lnTo>
                <a:lnTo>
                  <a:pt x="755" y="429"/>
                </a:lnTo>
                <a:lnTo>
                  <a:pt x="771" y="449"/>
                </a:lnTo>
                <a:lnTo>
                  <a:pt x="784" y="468"/>
                </a:lnTo>
                <a:lnTo>
                  <a:pt x="796" y="490"/>
                </a:lnTo>
                <a:lnTo>
                  <a:pt x="806" y="512"/>
                </a:lnTo>
                <a:lnTo>
                  <a:pt x="814" y="536"/>
                </a:lnTo>
                <a:lnTo>
                  <a:pt x="819" y="560"/>
                </a:lnTo>
                <a:lnTo>
                  <a:pt x="821" y="585"/>
                </a:lnTo>
                <a:lnTo>
                  <a:pt x="821" y="611"/>
                </a:lnTo>
                <a:lnTo>
                  <a:pt x="819" y="637"/>
                </a:lnTo>
                <a:lnTo>
                  <a:pt x="814" y="661"/>
                </a:lnTo>
                <a:lnTo>
                  <a:pt x="807" y="685"/>
                </a:lnTo>
                <a:lnTo>
                  <a:pt x="798" y="708"/>
                </a:lnTo>
                <a:lnTo>
                  <a:pt x="786" y="729"/>
                </a:lnTo>
                <a:lnTo>
                  <a:pt x="772" y="749"/>
                </a:lnTo>
                <a:lnTo>
                  <a:pt x="758" y="768"/>
                </a:lnTo>
                <a:lnTo>
                  <a:pt x="741" y="786"/>
                </a:lnTo>
                <a:lnTo>
                  <a:pt x="723" y="801"/>
                </a:lnTo>
                <a:lnTo>
                  <a:pt x="704" y="814"/>
                </a:lnTo>
                <a:lnTo>
                  <a:pt x="682" y="826"/>
                </a:lnTo>
                <a:lnTo>
                  <a:pt x="659" y="836"/>
                </a:lnTo>
                <a:lnTo>
                  <a:pt x="636" y="843"/>
                </a:lnTo>
                <a:lnTo>
                  <a:pt x="613" y="849"/>
                </a:lnTo>
                <a:lnTo>
                  <a:pt x="588" y="852"/>
                </a:lnTo>
                <a:lnTo>
                  <a:pt x="562" y="852"/>
                </a:lnTo>
                <a:lnTo>
                  <a:pt x="538" y="849"/>
                </a:lnTo>
                <a:lnTo>
                  <a:pt x="513" y="844"/>
                </a:lnTo>
                <a:lnTo>
                  <a:pt x="490" y="838"/>
                </a:lnTo>
                <a:lnTo>
                  <a:pt x="468" y="827"/>
                </a:lnTo>
                <a:lnTo>
                  <a:pt x="446" y="816"/>
                </a:lnTo>
                <a:lnTo>
                  <a:pt x="426" y="803"/>
                </a:lnTo>
                <a:lnTo>
                  <a:pt x="408" y="787"/>
                </a:lnTo>
                <a:lnTo>
                  <a:pt x="391" y="770"/>
                </a:lnTo>
                <a:lnTo>
                  <a:pt x="376" y="752"/>
                </a:lnTo>
                <a:lnTo>
                  <a:pt x="361" y="733"/>
                </a:lnTo>
                <a:lnTo>
                  <a:pt x="351" y="711"/>
                </a:lnTo>
                <a:lnTo>
                  <a:pt x="341" y="688"/>
                </a:lnTo>
                <a:lnTo>
                  <a:pt x="333" y="665"/>
                </a:lnTo>
                <a:lnTo>
                  <a:pt x="328" y="641"/>
                </a:lnTo>
                <a:lnTo>
                  <a:pt x="325" y="616"/>
                </a:lnTo>
                <a:lnTo>
                  <a:pt x="325" y="590"/>
                </a:lnTo>
                <a:lnTo>
                  <a:pt x="328" y="563"/>
                </a:lnTo>
                <a:lnTo>
                  <a:pt x="333" y="537"/>
                </a:lnTo>
                <a:lnTo>
                  <a:pt x="341" y="512"/>
                </a:lnTo>
                <a:lnTo>
                  <a:pt x="351" y="489"/>
                </a:lnTo>
                <a:lnTo>
                  <a:pt x="363" y="466"/>
                </a:lnTo>
                <a:lnTo>
                  <a:pt x="378" y="445"/>
                </a:lnTo>
                <a:lnTo>
                  <a:pt x="394" y="425"/>
                </a:lnTo>
                <a:lnTo>
                  <a:pt x="412" y="409"/>
                </a:lnTo>
                <a:lnTo>
                  <a:pt x="78" y="267"/>
                </a:lnTo>
                <a:lnTo>
                  <a:pt x="70" y="278"/>
                </a:lnTo>
                <a:lnTo>
                  <a:pt x="63" y="289"/>
                </a:lnTo>
                <a:lnTo>
                  <a:pt x="57" y="300"/>
                </a:lnTo>
                <a:lnTo>
                  <a:pt x="51" y="310"/>
                </a:lnTo>
                <a:lnTo>
                  <a:pt x="44" y="322"/>
                </a:lnTo>
                <a:lnTo>
                  <a:pt x="39" y="333"/>
                </a:lnTo>
                <a:lnTo>
                  <a:pt x="32" y="345"/>
                </a:lnTo>
                <a:lnTo>
                  <a:pt x="27" y="357"/>
                </a:lnTo>
                <a:lnTo>
                  <a:pt x="190" y="475"/>
                </a:lnTo>
                <a:lnTo>
                  <a:pt x="187" y="488"/>
                </a:lnTo>
                <a:lnTo>
                  <a:pt x="183" y="502"/>
                </a:lnTo>
                <a:lnTo>
                  <a:pt x="179" y="515"/>
                </a:lnTo>
                <a:lnTo>
                  <a:pt x="176" y="529"/>
                </a:lnTo>
                <a:lnTo>
                  <a:pt x="0" y="547"/>
                </a:lnTo>
                <a:lnTo>
                  <a:pt x="3" y="669"/>
                </a:lnTo>
                <a:lnTo>
                  <a:pt x="176" y="687"/>
                </a:lnTo>
                <a:lnTo>
                  <a:pt x="179" y="700"/>
                </a:lnTo>
                <a:lnTo>
                  <a:pt x="183" y="714"/>
                </a:lnTo>
                <a:lnTo>
                  <a:pt x="187" y="727"/>
                </a:lnTo>
                <a:lnTo>
                  <a:pt x="190" y="742"/>
                </a:lnTo>
                <a:lnTo>
                  <a:pt x="27" y="861"/>
                </a:lnTo>
                <a:lnTo>
                  <a:pt x="34" y="874"/>
                </a:lnTo>
                <a:lnTo>
                  <a:pt x="40" y="887"/>
                </a:lnTo>
                <a:lnTo>
                  <a:pt x="47" y="900"/>
                </a:lnTo>
                <a:lnTo>
                  <a:pt x="54" y="913"/>
                </a:lnTo>
                <a:lnTo>
                  <a:pt x="61" y="924"/>
                </a:lnTo>
                <a:lnTo>
                  <a:pt x="69" y="937"/>
                </a:lnTo>
                <a:lnTo>
                  <a:pt x="76" y="949"/>
                </a:lnTo>
                <a:lnTo>
                  <a:pt x="86" y="961"/>
                </a:lnTo>
                <a:lnTo>
                  <a:pt x="268" y="878"/>
                </a:lnTo>
                <a:lnTo>
                  <a:pt x="273" y="883"/>
                </a:lnTo>
                <a:lnTo>
                  <a:pt x="279" y="888"/>
                </a:lnTo>
                <a:lnTo>
                  <a:pt x="282" y="893"/>
                </a:lnTo>
                <a:lnTo>
                  <a:pt x="288" y="898"/>
                </a:lnTo>
                <a:lnTo>
                  <a:pt x="293" y="902"/>
                </a:lnTo>
                <a:lnTo>
                  <a:pt x="298" y="908"/>
                </a:lnTo>
                <a:lnTo>
                  <a:pt x="303" y="913"/>
                </a:lnTo>
                <a:lnTo>
                  <a:pt x="308" y="917"/>
                </a:lnTo>
                <a:lnTo>
                  <a:pt x="225" y="1103"/>
                </a:lnTo>
                <a:lnTo>
                  <a:pt x="237" y="1111"/>
                </a:lnTo>
                <a:lnTo>
                  <a:pt x="249" y="1119"/>
                </a:lnTo>
                <a:lnTo>
                  <a:pt x="262" y="1127"/>
                </a:lnTo>
                <a:lnTo>
                  <a:pt x="273" y="1134"/>
                </a:lnTo>
                <a:lnTo>
                  <a:pt x="286" y="1141"/>
                </a:lnTo>
                <a:lnTo>
                  <a:pt x="299" y="1147"/>
                </a:lnTo>
                <a:lnTo>
                  <a:pt x="312" y="1154"/>
                </a:lnTo>
                <a:lnTo>
                  <a:pt x="325" y="1160"/>
                </a:lnTo>
                <a:lnTo>
                  <a:pt x="443" y="996"/>
                </a:lnTo>
                <a:lnTo>
                  <a:pt x="450" y="998"/>
                </a:lnTo>
                <a:lnTo>
                  <a:pt x="456" y="1001"/>
                </a:lnTo>
                <a:lnTo>
                  <a:pt x="463" y="1002"/>
                </a:lnTo>
                <a:lnTo>
                  <a:pt x="469" y="1005"/>
                </a:lnTo>
                <a:lnTo>
                  <a:pt x="476" y="1006"/>
                </a:lnTo>
                <a:lnTo>
                  <a:pt x="483" y="1007"/>
                </a:lnTo>
                <a:lnTo>
                  <a:pt x="490" y="1009"/>
                </a:lnTo>
                <a:lnTo>
                  <a:pt x="496" y="1010"/>
                </a:lnTo>
                <a:lnTo>
                  <a:pt x="517" y="1213"/>
                </a:lnTo>
                <a:lnTo>
                  <a:pt x="525" y="1213"/>
                </a:lnTo>
                <a:lnTo>
                  <a:pt x="531" y="1215"/>
                </a:lnTo>
                <a:lnTo>
                  <a:pt x="539" y="1215"/>
                </a:lnTo>
                <a:lnTo>
                  <a:pt x="545" y="1215"/>
                </a:lnTo>
                <a:lnTo>
                  <a:pt x="552" y="1216"/>
                </a:lnTo>
                <a:lnTo>
                  <a:pt x="560" y="1216"/>
                </a:lnTo>
                <a:lnTo>
                  <a:pt x="566" y="1216"/>
                </a:lnTo>
                <a:lnTo>
                  <a:pt x="574" y="1216"/>
                </a:lnTo>
                <a:lnTo>
                  <a:pt x="582" y="1216"/>
                </a:lnTo>
                <a:lnTo>
                  <a:pt x="588" y="1216"/>
                </a:lnTo>
                <a:lnTo>
                  <a:pt x="596" y="1216"/>
                </a:lnTo>
                <a:lnTo>
                  <a:pt x="604" y="1215"/>
                </a:lnTo>
                <a:lnTo>
                  <a:pt x="610" y="1215"/>
                </a:lnTo>
                <a:lnTo>
                  <a:pt x="618" y="1215"/>
                </a:lnTo>
                <a:lnTo>
                  <a:pt x="625" y="1213"/>
                </a:lnTo>
                <a:lnTo>
                  <a:pt x="632" y="1213"/>
                </a:lnTo>
                <a:lnTo>
                  <a:pt x="652" y="1010"/>
                </a:lnTo>
                <a:lnTo>
                  <a:pt x="659" y="1009"/>
                </a:lnTo>
                <a:lnTo>
                  <a:pt x="666" y="1007"/>
                </a:lnTo>
                <a:lnTo>
                  <a:pt x="672" y="1006"/>
                </a:lnTo>
                <a:lnTo>
                  <a:pt x="679" y="1005"/>
                </a:lnTo>
                <a:lnTo>
                  <a:pt x="687" y="1002"/>
                </a:lnTo>
                <a:lnTo>
                  <a:pt x="693" y="1001"/>
                </a:lnTo>
                <a:lnTo>
                  <a:pt x="700" y="998"/>
                </a:lnTo>
                <a:lnTo>
                  <a:pt x="706" y="996"/>
                </a:lnTo>
                <a:lnTo>
                  <a:pt x="824" y="1160"/>
                </a:lnTo>
                <a:lnTo>
                  <a:pt x="837" y="1154"/>
                </a:lnTo>
                <a:lnTo>
                  <a:pt x="850" y="1147"/>
                </a:lnTo>
                <a:lnTo>
                  <a:pt x="863" y="1141"/>
                </a:lnTo>
                <a:lnTo>
                  <a:pt x="876" y="1134"/>
                </a:lnTo>
                <a:lnTo>
                  <a:pt x="888" y="1127"/>
                </a:lnTo>
                <a:lnTo>
                  <a:pt x="900" y="1119"/>
                </a:lnTo>
                <a:lnTo>
                  <a:pt x="912" y="1111"/>
                </a:lnTo>
                <a:lnTo>
                  <a:pt x="924" y="1103"/>
                </a:lnTo>
                <a:lnTo>
                  <a:pt x="841" y="917"/>
                </a:lnTo>
                <a:lnTo>
                  <a:pt x="846" y="913"/>
                </a:lnTo>
                <a:lnTo>
                  <a:pt x="851" y="908"/>
                </a:lnTo>
                <a:lnTo>
                  <a:pt x="856" y="902"/>
                </a:lnTo>
                <a:lnTo>
                  <a:pt x="862" y="898"/>
                </a:lnTo>
                <a:lnTo>
                  <a:pt x="866" y="893"/>
                </a:lnTo>
                <a:lnTo>
                  <a:pt x="871" y="888"/>
                </a:lnTo>
                <a:lnTo>
                  <a:pt x="876" y="883"/>
                </a:lnTo>
                <a:lnTo>
                  <a:pt x="880" y="878"/>
                </a:lnTo>
                <a:lnTo>
                  <a:pt x="1064" y="961"/>
                </a:lnTo>
                <a:lnTo>
                  <a:pt x="1072" y="949"/>
                </a:lnTo>
                <a:lnTo>
                  <a:pt x="1079" y="937"/>
                </a:lnTo>
                <a:lnTo>
                  <a:pt x="1087" y="924"/>
                </a:lnTo>
                <a:lnTo>
                  <a:pt x="1095" y="913"/>
                </a:lnTo>
                <a:lnTo>
                  <a:pt x="1103" y="900"/>
                </a:lnTo>
                <a:lnTo>
                  <a:pt x="1109" y="887"/>
                </a:lnTo>
                <a:lnTo>
                  <a:pt x="1116" y="874"/>
                </a:lnTo>
                <a:lnTo>
                  <a:pt x="1122" y="861"/>
                </a:lnTo>
                <a:lnTo>
                  <a:pt x="958" y="742"/>
                </a:lnTo>
                <a:lnTo>
                  <a:pt x="963" y="727"/>
                </a:lnTo>
                <a:lnTo>
                  <a:pt x="967" y="714"/>
                </a:lnTo>
                <a:lnTo>
                  <a:pt x="970" y="700"/>
                </a:lnTo>
                <a:lnTo>
                  <a:pt x="973" y="687"/>
                </a:lnTo>
                <a:lnTo>
                  <a:pt x="1173" y="666"/>
                </a:lnTo>
                <a:lnTo>
                  <a:pt x="1174" y="652"/>
                </a:lnTo>
                <a:lnTo>
                  <a:pt x="1175" y="637"/>
                </a:lnTo>
                <a:lnTo>
                  <a:pt x="1175" y="622"/>
                </a:lnTo>
                <a:lnTo>
                  <a:pt x="1175" y="608"/>
                </a:lnTo>
                <a:lnTo>
                  <a:pt x="1175" y="594"/>
                </a:lnTo>
                <a:lnTo>
                  <a:pt x="1175" y="578"/>
                </a:lnTo>
                <a:lnTo>
                  <a:pt x="1174" y="564"/>
                </a:lnTo>
                <a:lnTo>
                  <a:pt x="1173" y="550"/>
                </a:lnTo>
                <a:lnTo>
                  <a:pt x="973" y="529"/>
                </a:lnTo>
                <a:lnTo>
                  <a:pt x="970" y="515"/>
                </a:lnTo>
                <a:lnTo>
                  <a:pt x="967" y="502"/>
                </a:lnTo>
                <a:lnTo>
                  <a:pt x="963" y="488"/>
                </a:lnTo>
                <a:lnTo>
                  <a:pt x="958" y="475"/>
                </a:lnTo>
                <a:lnTo>
                  <a:pt x="1122" y="355"/>
                </a:lnTo>
                <a:lnTo>
                  <a:pt x="1116" y="342"/>
                </a:lnTo>
                <a:lnTo>
                  <a:pt x="1109" y="329"/>
                </a:lnTo>
                <a:lnTo>
                  <a:pt x="1103" y="317"/>
                </a:lnTo>
                <a:lnTo>
                  <a:pt x="1095" y="304"/>
                </a:lnTo>
                <a:lnTo>
                  <a:pt x="1087" y="292"/>
                </a:lnTo>
                <a:lnTo>
                  <a:pt x="1079" y="279"/>
                </a:lnTo>
                <a:lnTo>
                  <a:pt x="1072" y="267"/>
                </a:lnTo>
                <a:lnTo>
                  <a:pt x="1064" y="256"/>
                </a:lnTo>
                <a:lnTo>
                  <a:pt x="880" y="339"/>
                </a:lnTo>
                <a:lnTo>
                  <a:pt x="876" y="333"/>
                </a:lnTo>
                <a:lnTo>
                  <a:pt x="871" y="328"/>
                </a:lnTo>
                <a:lnTo>
                  <a:pt x="866" y="323"/>
                </a:lnTo>
                <a:lnTo>
                  <a:pt x="862" y="318"/>
                </a:lnTo>
                <a:lnTo>
                  <a:pt x="856" y="314"/>
                </a:lnTo>
                <a:lnTo>
                  <a:pt x="851" y="309"/>
                </a:lnTo>
                <a:lnTo>
                  <a:pt x="846" y="304"/>
                </a:lnTo>
                <a:lnTo>
                  <a:pt x="841" y="300"/>
                </a:lnTo>
                <a:lnTo>
                  <a:pt x="924" y="113"/>
                </a:lnTo>
                <a:lnTo>
                  <a:pt x="912" y="105"/>
                </a:lnTo>
                <a:lnTo>
                  <a:pt x="900" y="97"/>
                </a:lnTo>
                <a:lnTo>
                  <a:pt x="888" y="90"/>
                </a:lnTo>
                <a:lnTo>
                  <a:pt x="876" y="82"/>
                </a:lnTo>
                <a:lnTo>
                  <a:pt x="863" y="75"/>
                </a:lnTo>
                <a:lnTo>
                  <a:pt x="850" y="69"/>
                </a:lnTo>
                <a:lnTo>
                  <a:pt x="837" y="62"/>
                </a:lnTo>
                <a:lnTo>
                  <a:pt x="824" y="56"/>
                </a:lnTo>
                <a:lnTo>
                  <a:pt x="706" y="221"/>
                </a:lnTo>
                <a:lnTo>
                  <a:pt x="700" y="218"/>
                </a:lnTo>
                <a:lnTo>
                  <a:pt x="693" y="215"/>
                </a:lnTo>
                <a:lnTo>
                  <a:pt x="687" y="214"/>
                </a:lnTo>
                <a:lnTo>
                  <a:pt x="679" y="212"/>
                </a:lnTo>
                <a:lnTo>
                  <a:pt x="672" y="210"/>
                </a:lnTo>
                <a:lnTo>
                  <a:pt x="666" y="209"/>
                </a:lnTo>
                <a:lnTo>
                  <a:pt x="659" y="208"/>
                </a:lnTo>
                <a:lnTo>
                  <a:pt x="652" y="206"/>
                </a:lnTo>
                <a:lnTo>
                  <a:pt x="632" y="3"/>
                </a:lnTo>
                <a:lnTo>
                  <a:pt x="625" y="3"/>
                </a:lnTo>
                <a:lnTo>
                  <a:pt x="618" y="2"/>
                </a:lnTo>
                <a:lnTo>
                  <a:pt x="610" y="2"/>
                </a:lnTo>
                <a:lnTo>
                  <a:pt x="604" y="2"/>
                </a:lnTo>
                <a:lnTo>
                  <a:pt x="596" y="0"/>
                </a:lnTo>
                <a:lnTo>
                  <a:pt x="588" y="0"/>
                </a:lnTo>
                <a:lnTo>
                  <a:pt x="582" y="0"/>
                </a:lnTo>
                <a:lnTo>
                  <a:pt x="574" y="0"/>
                </a:lnTo>
                <a:lnTo>
                  <a:pt x="566" y="0"/>
                </a:lnTo>
                <a:lnTo>
                  <a:pt x="560" y="0"/>
                </a:lnTo>
                <a:lnTo>
                  <a:pt x="552" y="0"/>
                </a:lnTo>
                <a:lnTo>
                  <a:pt x="545" y="2"/>
                </a:lnTo>
                <a:lnTo>
                  <a:pt x="539" y="2"/>
                </a:lnTo>
                <a:lnTo>
                  <a:pt x="531" y="2"/>
                </a:lnTo>
                <a:lnTo>
                  <a:pt x="525" y="3"/>
                </a:lnTo>
                <a:lnTo>
                  <a:pt x="517" y="3"/>
                </a:lnTo>
                <a:lnTo>
                  <a:pt x="496" y="206"/>
                </a:lnTo>
                <a:lnTo>
                  <a:pt x="490" y="208"/>
                </a:lnTo>
                <a:lnTo>
                  <a:pt x="483" y="209"/>
                </a:lnTo>
                <a:lnTo>
                  <a:pt x="476" y="210"/>
                </a:lnTo>
                <a:lnTo>
                  <a:pt x="469" y="212"/>
                </a:lnTo>
                <a:lnTo>
                  <a:pt x="463" y="214"/>
                </a:lnTo>
                <a:lnTo>
                  <a:pt x="456" y="215"/>
                </a:lnTo>
                <a:lnTo>
                  <a:pt x="450" y="218"/>
                </a:lnTo>
                <a:lnTo>
                  <a:pt x="443" y="221"/>
                </a:lnTo>
                <a:lnTo>
                  <a:pt x="325" y="56"/>
                </a:lnTo>
                <a:lnTo>
                  <a:pt x="312" y="62"/>
                </a:lnTo>
                <a:lnTo>
                  <a:pt x="299" y="69"/>
                </a:lnTo>
                <a:lnTo>
                  <a:pt x="286" y="75"/>
                </a:lnTo>
                <a:lnTo>
                  <a:pt x="273" y="82"/>
                </a:lnTo>
                <a:lnTo>
                  <a:pt x="262" y="90"/>
                </a:lnTo>
                <a:lnTo>
                  <a:pt x="249" y="97"/>
                </a:lnTo>
                <a:lnTo>
                  <a:pt x="237" y="105"/>
                </a:lnTo>
                <a:lnTo>
                  <a:pt x="225" y="113"/>
                </a:lnTo>
                <a:lnTo>
                  <a:pt x="308" y="300"/>
                </a:lnTo>
                <a:lnTo>
                  <a:pt x="302" y="306"/>
                </a:lnTo>
                <a:lnTo>
                  <a:pt x="295" y="313"/>
                </a:lnTo>
                <a:lnTo>
                  <a:pt x="288" y="319"/>
                </a:lnTo>
                <a:lnTo>
                  <a:pt x="281" y="326"/>
                </a:lnTo>
                <a:lnTo>
                  <a:pt x="422" y="401"/>
                </a:lnTo>
                <a:lnTo>
                  <a:pt x="439" y="388"/>
                </a:lnTo>
                <a:lnTo>
                  <a:pt x="457" y="377"/>
                </a:lnTo>
                <a:lnTo>
                  <a:pt x="477" y="368"/>
                </a:lnTo>
                <a:lnTo>
                  <a:pt x="498" y="361"/>
                </a:lnTo>
                <a:lnTo>
                  <a:pt x="518" y="355"/>
                </a:lnTo>
                <a:lnTo>
                  <a:pt x="539" y="352"/>
                </a:lnTo>
                <a:lnTo>
                  <a:pt x="561" y="349"/>
                </a:lnTo>
                <a:lnTo>
                  <a:pt x="583" y="349"/>
                </a:lnTo>
                <a:close/>
              </a:path>
            </a:pathLst>
          </a:custGeom>
          <a:solidFill>
            <a:srgbClr val="800000"/>
          </a:solidFill>
          <a:ln w="19050">
            <a:solidFill>
              <a:srgbClr val="800000"/>
            </a:solidFill>
            <a:round/>
            <a:headEnd/>
            <a:tailEnd/>
          </a:ln>
        </p:spPr>
        <p:txBody>
          <a:bodyPr>
            <a:prstTxWarp prst="textNoShape">
              <a:avLst/>
            </a:prstTxWarp>
          </a:bodyPr>
          <a:lstStyle/>
          <a:p>
            <a:pPr defTabSz="457200" eaLnBrk="1" hangingPunct="1"/>
            <a:endParaRPr lang="fr-CA" sz="1800">
              <a:solidFill>
                <a:srgbClr val="000000"/>
              </a:solidFill>
              <a:latin typeface="Calibri" pitchFamily="1" charset="0"/>
            </a:endParaRPr>
          </a:p>
        </p:txBody>
      </p:sp>
      <p:sp>
        <p:nvSpPr>
          <p:cNvPr id="34845" name="ZoneTexte 6"/>
          <p:cNvSpPr txBox="1">
            <a:spLocks noChangeArrowheads="1"/>
          </p:cNvSpPr>
          <p:nvPr/>
        </p:nvSpPr>
        <p:spPr bwMode="auto">
          <a:xfrm>
            <a:off x="1905000" y="80966"/>
            <a:ext cx="7162800" cy="523875"/>
          </a:xfrm>
          <a:prstGeom prst="rect">
            <a:avLst/>
          </a:prstGeom>
          <a:noFill/>
          <a:ln w="9525">
            <a:noFill/>
            <a:miter lim="800000"/>
            <a:headEnd/>
            <a:tailEnd/>
          </a:ln>
        </p:spPr>
        <p:txBody>
          <a:bodyPr>
            <a:prstTxWarp prst="textNoShape">
              <a:avLst/>
            </a:prstTxWarp>
            <a:spAutoFit/>
          </a:bodyPr>
          <a:lstStyle/>
          <a:p>
            <a:pPr>
              <a:defRPr/>
            </a:pPr>
            <a:r>
              <a:rPr lang="fr-FR" sz="2800" b="1">
                <a:solidFill>
                  <a:prstClr val="black"/>
                </a:solidFill>
              </a:rPr>
              <a:t>Cadre de référence du patient partenaire</a:t>
            </a:r>
          </a:p>
        </p:txBody>
      </p:sp>
      <p:sp>
        <p:nvSpPr>
          <p:cNvPr id="42" name="Ellipse 41"/>
          <p:cNvSpPr/>
          <p:nvPr/>
        </p:nvSpPr>
        <p:spPr>
          <a:xfrm>
            <a:off x="5901267" y="4052888"/>
            <a:ext cx="381000" cy="304800"/>
          </a:xfrm>
          <a:prstGeom prst="ellipse">
            <a:avLst/>
          </a:prstGeom>
          <a:solidFill>
            <a:srgbClr val="C0504D"/>
          </a:solidFill>
          <a:ln w="38100" cap="flat" cmpd="sng" algn="ctr">
            <a:solidFill>
              <a:schemeClr val="accent5">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158751" name="Freeform 8"/>
          <p:cNvSpPr>
            <a:spLocks/>
          </p:cNvSpPr>
          <p:nvPr/>
        </p:nvSpPr>
        <p:spPr bwMode="auto">
          <a:xfrm rot="10800000" flipH="1">
            <a:off x="5741813" y="3976688"/>
            <a:ext cx="616655" cy="457200"/>
          </a:xfrm>
          <a:custGeom>
            <a:avLst/>
            <a:gdLst>
              <a:gd name="T0" fmla="*/ 2147483647 w 1175"/>
              <a:gd name="T1" fmla="*/ 2147483647 h 1216"/>
              <a:gd name="T2" fmla="*/ 2147483647 w 1175"/>
              <a:gd name="T3" fmla="*/ 2147483647 h 1216"/>
              <a:gd name="T4" fmla="*/ 2147483647 w 1175"/>
              <a:gd name="T5" fmla="*/ 2147483647 h 1216"/>
              <a:gd name="T6" fmla="*/ 2147483647 w 1175"/>
              <a:gd name="T7" fmla="*/ 2147483647 h 1216"/>
              <a:gd name="T8" fmla="*/ 2147483647 w 1175"/>
              <a:gd name="T9" fmla="*/ 2147483647 h 1216"/>
              <a:gd name="T10" fmla="*/ 2147483647 w 1175"/>
              <a:gd name="T11" fmla="*/ 2147483647 h 1216"/>
              <a:gd name="T12" fmla="*/ 2147483647 w 1175"/>
              <a:gd name="T13" fmla="*/ 2147483647 h 1216"/>
              <a:gd name="T14" fmla="*/ 2147483647 w 1175"/>
              <a:gd name="T15" fmla="*/ 2147483647 h 1216"/>
              <a:gd name="T16" fmla="*/ 2147483647 w 1175"/>
              <a:gd name="T17" fmla="*/ 2147483647 h 1216"/>
              <a:gd name="T18" fmla="*/ 2147483647 w 1175"/>
              <a:gd name="T19" fmla="*/ 2147483647 h 1216"/>
              <a:gd name="T20" fmla="*/ 2147483647 w 1175"/>
              <a:gd name="T21" fmla="*/ 2147483647 h 1216"/>
              <a:gd name="T22" fmla="*/ 2147483647 w 1175"/>
              <a:gd name="T23" fmla="*/ 2147483647 h 1216"/>
              <a:gd name="T24" fmla="*/ 2147483647 w 1175"/>
              <a:gd name="T25" fmla="*/ 2147483647 h 1216"/>
              <a:gd name="T26" fmla="*/ 2147483647 w 1175"/>
              <a:gd name="T27" fmla="*/ 2147483647 h 1216"/>
              <a:gd name="T28" fmla="*/ 2147483647 w 1175"/>
              <a:gd name="T29" fmla="*/ 2147483647 h 1216"/>
              <a:gd name="T30" fmla="*/ 2147483647 w 1175"/>
              <a:gd name="T31" fmla="*/ 2147483647 h 1216"/>
              <a:gd name="T32" fmla="*/ 2147483647 w 1175"/>
              <a:gd name="T33" fmla="*/ 2147483647 h 1216"/>
              <a:gd name="T34" fmla="*/ 2147483647 w 1175"/>
              <a:gd name="T35" fmla="*/ 2147483647 h 1216"/>
              <a:gd name="T36" fmla="*/ 2147483647 w 1175"/>
              <a:gd name="T37" fmla="*/ 2147483647 h 1216"/>
              <a:gd name="T38" fmla="*/ 2147483647 w 1175"/>
              <a:gd name="T39" fmla="*/ 2147483647 h 1216"/>
              <a:gd name="T40" fmla="*/ 2147483647 w 1175"/>
              <a:gd name="T41" fmla="*/ 2147483647 h 1216"/>
              <a:gd name="T42" fmla="*/ 2147483647 w 1175"/>
              <a:gd name="T43" fmla="*/ 2147483647 h 1216"/>
              <a:gd name="T44" fmla="*/ 2147483647 w 1175"/>
              <a:gd name="T45" fmla="*/ 2147483647 h 1216"/>
              <a:gd name="T46" fmla="*/ 2147483647 w 1175"/>
              <a:gd name="T47" fmla="*/ 2147483647 h 1216"/>
              <a:gd name="T48" fmla="*/ 2147483647 w 1175"/>
              <a:gd name="T49" fmla="*/ 2147483647 h 1216"/>
              <a:gd name="T50" fmla="*/ 2147483647 w 1175"/>
              <a:gd name="T51" fmla="*/ 2147483647 h 1216"/>
              <a:gd name="T52" fmla="*/ 2147483647 w 1175"/>
              <a:gd name="T53" fmla="*/ 2147483647 h 1216"/>
              <a:gd name="T54" fmla="*/ 2147483647 w 1175"/>
              <a:gd name="T55" fmla="*/ 2147483647 h 1216"/>
              <a:gd name="T56" fmla="*/ 2147483647 w 1175"/>
              <a:gd name="T57" fmla="*/ 2147483647 h 1216"/>
              <a:gd name="T58" fmla="*/ 2147483647 w 1175"/>
              <a:gd name="T59" fmla="*/ 2147483647 h 1216"/>
              <a:gd name="T60" fmla="*/ 2147483647 w 1175"/>
              <a:gd name="T61" fmla="*/ 2147483647 h 1216"/>
              <a:gd name="T62" fmla="*/ 2147483647 w 1175"/>
              <a:gd name="T63" fmla="*/ 2147483647 h 1216"/>
              <a:gd name="T64" fmla="*/ 2147483647 w 1175"/>
              <a:gd name="T65" fmla="*/ 2147483647 h 1216"/>
              <a:gd name="T66" fmla="*/ 2147483647 w 1175"/>
              <a:gd name="T67" fmla="*/ 2147483647 h 1216"/>
              <a:gd name="T68" fmla="*/ 2147483647 w 1175"/>
              <a:gd name="T69" fmla="*/ 2147483647 h 1216"/>
              <a:gd name="T70" fmla="*/ 2147483647 w 1175"/>
              <a:gd name="T71" fmla="*/ 2147483647 h 1216"/>
              <a:gd name="T72" fmla="*/ 2147483647 w 1175"/>
              <a:gd name="T73" fmla="*/ 2147483647 h 1216"/>
              <a:gd name="T74" fmla="*/ 2147483647 w 1175"/>
              <a:gd name="T75" fmla="*/ 2147483647 h 1216"/>
              <a:gd name="T76" fmla="*/ 2147483647 w 1175"/>
              <a:gd name="T77" fmla="*/ 2147483647 h 1216"/>
              <a:gd name="T78" fmla="*/ 2147483647 w 1175"/>
              <a:gd name="T79" fmla="*/ 2147483647 h 1216"/>
              <a:gd name="T80" fmla="*/ 2147483647 w 1175"/>
              <a:gd name="T81" fmla="*/ 2147483647 h 1216"/>
              <a:gd name="T82" fmla="*/ 2147483647 w 1175"/>
              <a:gd name="T83" fmla="*/ 2147483647 h 1216"/>
              <a:gd name="T84" fmla="*/ 2147483647 w 1175"/>
              <a:gd name="T85" fmla="*/ 2147483647 h 1216"/>
              <a:gd name="T86" fmla="*/ 2147483647 w 1175"/>
              <a:gd name="T87" fmla="*/ 2147483647 h 1216"/>
              <a:gd name="T88" fmla="*/ 2147483647 w 1175"/>
              <a:gd name="T89" fmla="*/ 2147483647 h 1216"/>
              <a:gd name="T90" fmla="*/ 2147483647 w 1175"/>
              <a:gd name="T91" fmla="*/ 0 h 1216"/>
              <a:gd name="T92" fmla="*/ 2147483647 w 1175"/>
              <a:gd name="T93" fmla="*/ 2147483647 h 1216"/>
              <a:gd name="T94" fmla="*/ 2147483647 w 1175"/>
              <a:gd name="T95" fmla="*/ 2147483647 h 1216"/>
              <a:gd name="T96" fmla="*/ 2147483647 w 1175"/>
              <a:gd name="T97" fmla="*/ 2147483647 h 1216"/>
              <a:gd name="T98" fmla="*/ 2147483647 w 1175"/>
              <a:gd name="T99" fmla="*/ 2147483647 h 1216"/>
              <a:gd name="T100" fmla="*/ 2147483647 w 1175"/>
              <a:gd name="T101" fmla="*/ 2147483647 h 1216"/>
              <a:gd name="T102" fmla="*/ 2147483647 w 1175"/>
              <a:gd name="T103" fmla="*/ 2147483647 h 1216"/>
              <a:gd name="T104" fmla="*/ 2147483647 w 1175"/>
              <a:gd name="T105" fmla="*/ 2147483647 h 1216"/>
              <a:gd name="T106" fmla="*/ 2147483647 w 1175"/>
              <a:gd name="T107" fmla="*/ 2147483647 h 1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75"/>
              <a:gd name="T163" fmla="*/ 0 h 1216"/>
              <a:gd name="T164" fmla="*/ 1175 w 1175"/>
              <a:gd name="T165" fmla="*/ 1216 h 1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75" h="1216">
                <a:moveTo>
                  <a:pt x="583" y="349"/>
                </a:moveTo>
                <a:lnTo>
                  <a:pt x="609" y="352"/>
                </a:lnTo>
                <a:lnTo>
                  <a:pt x="634" y="355"/>
                </a:lnTo>
                <a:lnTo>
                  <a:pt x="657" y="363"/>
                </a:lnTo>
                <a:lnTo>
                  <a:pt x="679" y="372"/>
                </a:lnTo>
                <a:lnTo>
                  <a:pt x="700" y="384"/>
                </a:lnTo>
                <a:lnTo>
                  <a:pt x="720" y="397"/>
                </a:lnTo>
                <a:lnTo>
                  <a:pt x="739" y="412"/>
                </a:lnTo>
                <a:lnTo>
                  <a:pt x="755" y="429"/>
                </a:lnTo>
                <a:lnTo>
                  <a:pt x="771" y="449"/>
                </a:lnTo>
                <a:lnTo>
                  <a:pt x="784" y="468"/>
                </a:lnTo>
                <a:lnTo>
                  <a:pt x="796" y="490"/>
                </a:lnTo>
                <a:lnTo>
                  <a:pt x="806" y="512"/>
                </a:lnTo>
                <a:lnTo>
                  <a:pt x="814" y="536"/>
                </a:lnTo>
                <a:lnTo>
                  <a:pt x="819" y="560"/>
                </a:lnTo>
                <a:lnTo>
                  <a:pt x="821" y="585"/>
                </a:lnTo>
                <a:lnTo>
                  <a:pt x="821" y="611"/>
                </a:lnTo>
                <a:lnTo>
                  <a:pt x="819" y="637"/>
                </a:lnTo>
                <a:lnTo>
                  <a:pt x="814" y="661"/>
                </a:lnTo>
                <a:lnTo>
                  <a:pt x="807" y="685"/>
                </a:lnTo>
                <a:lnTo>
                  <a:pt x="798" y="708"/>
                </a:lnTo>
                <a:lnTo>
                  <a:pt x="786" y="729"/>
                </a:lnTo>
                <a:lnTo>
                  <a:pt x="772" y="749"/>
                </a:lnTo>
                <a:lnTo>
                  <a:pt x="758" y="768"/>
                </a:lnTo>
                <a:lnTo>
                  <a:pt x="741" y="786"/>
                </a:lnTo>
                <a:lnTo>
                  <a:pt x="723" y="801"/>
                </a:lnTo>
                <a:lnTo>
                  <a:pt x="704" y="814"/>
                </a:lnTo>
                <a:lnTo>
                  <a:pt x="682" y="826"/>
                </a:lnTo>
                <a:lnTo>
                  <a:pt x="659" y="836"/>
                </a:lnTo>
                <a:lnTo>
                  <a:pt x="636" y="843"/>
                </a:lnTo>
                <a:lnTo>
                  <a:pt x="613" y="849"/>
                </a:lnTo>
                <a:lnTo>
                  <a:pt x="588" y="852"/>
                </a:lnTo>
                <a:lnTo>
                  <a:pt x="562" y="852"/>
                </a:lnTo>
                <a:lnTo>
                  <a:pt x="538" y="849"/>
                </a:lnTo>
                <a:lnTo>
                  <a:pt x="513" y="844"/>
                </a:lnTo>
                <a:lnTo>
                  <a:pt x="490" y="838"/>
                </a:lnTo>
                <a:lnTo>
                  <a:pt x="468" y="827"/>
                </a:lnTo>
                <a:lnTo>
                  <a:pt x="446" y="816"/>
                </a:lnTo>
                <a:lnTo>
                  <a:pt x="426" y="803"/>
                </a:lnTo>
                <a:lnTo>
                  <a:pt x="408" y="787"/>
                </a:lnTo>
                <a:lnTo>
                  <a:pt x="391" y="770"/>
                </a:lnTo>
                <a:lnTo>
                  <a:pt x="376" y="752"/>
                </a:lnTo>
                <a:lnTo>
                  <a:pt x="361" y="733"/>
                </a:lnTo>
                <a:lnTo>
                  <a:pt x="351" y="711"/>
                </a:lnTo>
                <a:lnTo>
                  <a:pt x="341" y="688"/>
                </a:lnTo>
                <a:lnTo>
                  <a:pt x="333" y="665"/>
                </a:lnTo>
                <a:lnTo>
                  <a:pt x="328" y="641"/>
                </a:lnTo>
                <a:lnTo>
                  <a:pt x="325" y="616"/>
                </a:lnTo>
                <a:lnTo>
                  <a:pt x="325" y="590"/>
                </a:lnTo>
                <a:lnTo>
                  <a:pt x="328" y="563"/>
                </a:lnTo>
                <a:lnTo>
                  <a:pt x="333" y="537"/>
                </a:lnTo>
                <a:lnTo>
                  <a:pt x="341" y="512"/>
                </a:lnTo>
                <a:lnTo>
                  <a:pt x="351" y="489"/>
                </a:lnTo>
                <a:lnTo>
                  <a:pt x="363" y="466"/>
                </a:lnTo>
                <a:lnTo>
                  <a:pt x="378" y="445"/>
                </a:lnTo>
                <a:lnTo>
                  <a:pt x="394" y="425"/>
                </a:lnTo>
                <a:lnTo>
                  <a:pt x="412" y="409"/>
                </a:lnTo>
                <a:lnTo>
                  <a:pt x="78" y="267"/>
                </a:lnTo>
                <a:lnTo>
                  <a:pt x="70" y="278"/>
                </a:lnTo>
                <a:lnTo>
                  <a:pt x="63" y="289"/>
                </a:lnTo>
                <a:lnTo>
                  <a:pt x="57" y="300"/>
                </a:lnTo>
                <a:lnTo>
                  <a:pt x="51" y="310"/>
                </a:lnTo>
                <a:lnTo>
                  <a:pt x="44" y="322"/>
                </a:lnTo>
                <a:lnTo>
                  <a:pt x="39" y="333"/>
                </a:lnTo>
                <a:lnTo>
                  <a:pt x="32" y="345"/>
                </a:lnTo>
                <a:lnTo>
                  <a:pt x="27" y="357"/>
                </a:lnTo>
                <a:lnTo>
                  <a:pt x="190" y="475"/>
                </a:lnTo>
                <a:lnTo>
                  <a:pt x="187" y="488"/>
                </a:lnTo>
                <a:lnTo>
                  <a:pt x="183" y="502"/>
                </a:lnTo>
                <a:lnTo>
                  <a:pt x="179" y="515"/>
                </a:lnTo>
                <a:lnTo>
                  <a:pt x="176" y="529"/>
                </a:lnTo>
                <a:lnTo>
                  <a:pt x="0" y="547"/>
                </a:lnTo>
                <a:lnTo>
                  <a:pt x="3" y="669"/>
                </a:lnTo>
                <a:lnTo>
                  <a:pt x="176" y="687"/>
                </a:lnTo>
                <a:lnTo>
                  <a:pt x="179" y="700"/>
                </a:lnTo>
                <a:lnTo>
                  <a:pt x="183" y="714"/>
                </a:lnTo>
                <a:lnTo>
                  <a:pt x="187" y="727"/>
                </a:lnTo>
                <a:lnTo>
                  <a:pt x="190" y="742"/>
                </a:lnTo>
                <a:lnTo>
                  <a:pt x="27" y="861"/>
                </a:lnTo>
                <a:lnTo>
                  <a:pt x="34" y="874"/>
                </a:lnTo>
                <a:lnTo>
                  <a:pt x="40" y="887"/>
                </a:lnTo>
                <a:lnTo>
                  <a:pt x="47" y="900"/>
                </a:lnTo>
                <a:lnTo>
                  <a:pt x="54" y="913"/>
                </a:lnTo>
                <a:lnTo>
                  <a:pt x="61" y="924"/>
                </a:lnTo>
                <a:lnTo>
                  <a:pt x="69" y="937"/>
                </a:lnTo>
                <a:lnTo>
                  <a:pt x="76" y="949"/>
                </a:lnTo>
                <a:lnTo>
                  <a:pt x="86" y="961"/>
                </a:lnTo>
                <a:lnTo>
                  <a:pt x="268" y="878"/>
                </a:lnTo>
                <a:lnTo>
                  <a:pt x="273" y="883"/>
                </a:lnTo>
                <a:lnTo>
                  <a:pt x="279" y="888"/>
                </a:lnTo>
                <a:lnTo>
                  <a:pt x="282" y="893"/>
                </a:lnTo>
                <a:lnTo>
                  <a:pt x="288" y="898"/>
                </a:lnTo>
                <a:lnTo>
                  <a:pt x="293" y="902"/>
                </a:lnTo>
                <a:lnTo>
                  <a:pt x="298" y="908"/>
                </a:lnTo>
                <a:lnTo>
                  <a:pt x="303" y="913"/>
                </a:lnTo>
                <a:lnTo>
                  <a:pt x="308" y="917"/>
                </a:lnTo>
                <a:lnTo>
                  <a:pt x="225" y="1103"/>
                </a:lnTo>
                <a:lnTo>
                  <a:pt x="237" y="1111"/>
                </a:lnTo>
                <a:lnTo>
                  <a:pt x="249" y="1119"/>
                </a:lnTo>
                <a:lnTo>
                  <a:pt x="262" y="1127"/>
                </a:lnTo>
                <a:lnTo>
                  <a:pt x="273" y="1134"/>
                </a:lnTo>
                <a:lnTo>
                  <a:pt x="286" y="1141"/>
                </a:lnTo>
                <a:lnTo>
                  <a:pt x="299" y="1147"/>
                </a:lnTo>
                <a:lnTo>
                  <a:pt x="312" y="1154"/>
                </a:lnTo>
                <a:lnTo>
                  <a:pt x="325" y="1160"/>
                </a:lnTo>
                <a:lnTo>
                  <a:pt x="443" y="996"/>
                </a:lnTo>
                <a:lnTo>
                  <a:pt x="450" y="998"/>
                </a:lnTo>
                <a:lnTo>
                  <a:pt x="456" y="1001"/>
                </a:lnTo>
                <a:lnTo>
                  <a:pt x="463" y="1002"/>
                </a:lnTo>
                <a:lnTo>
                  <a:pt x="469" y="1005"/>
                </a:lnTo>
                <a:lnTo>
                  <a:pt x="476" y="1006"/>
                </a:lnTo>
                <a:lnTo>
                  <a:pt x="483" y="1007"/>
                </a:lnTo>
                <a:lnTo>
                  <a:pt x="490" y="1009"/>
                </a:lnTo>
                <a:lnTo>
                  <a:pt x="496" y="1010"/>
                </a:lnTo>
                <a:lnTo>
                  <a:pt x="517" y="1213"/>
                </a:lnTo>
                <a:lnTo>
                  <a:pt x="525" y="1213"/>
                </a:lnTo>
                <a:lnTo>
                  <a:pt x="531" y="1215"/>
                </a:lnTo>
                <a:lnTo>
                  <a:pt x="539" y="1215"/>
                </a:lnTo>
                <a:lnTo>
                  <a:pt x="545" y="1215"/>
                </a:lnTo>
                <a:lnTo>
                  <a:pt x="552" y="1216"/>
                </a:lnTo>
                <a:lnTo>
                  <a:pt x="560" y="1216"/>
                </a:lnTo>
                <a:lnTo>
                  <a:pt x="566" y="1216"/>
                </a:lnTo>
                <a:lnTo>
                  <a:pt x="574" y="1216"/>
                </a:lnTo>
                <a:lnTo>
                  <a:pt x="582" y="1216"/>
                </a:lnTo>
                <a:lnTo>
                  <a:pt x="588" y="1216"/>
                </a:lnTo>
                <a:lnTo>
                  <a:pt x="596" y="1216"/>
                </a:lnTo>
                <a:lnTo>
                  <a:pt x="604" y="1215"/>
                </a:lnTo>
                <a:lnTo>
                  <a:pt x="610" y="1215"/>
                </a:lnTo>
                <a:lnTo>
                  <a:pt x="618" y="1215"/>
                </a:lnTo>
                <a:lnTo>
                  <a:pt x="625" y="1213"/>
                </a:lnTo>
                <a:lnTo>
                  <a:pt x="632" y="1213"/>
                </a:lnTo>
                <a:lnTo>
                  <a:pt x="652" y="1010"/>
                </a:lnTo>
                <a:lnTo>
                  <a:pt x="659" y="1009"/>
                </a:lnTo>
                <a:lnTo>
                  <a:pt x="666" y="1007"/>
                </a:lnTo>
                <a:lnTo>
                  <a:pt x="672" y="1006"/>
                </a:lnTo>
                <a:lnTo>
                  <a:pt x="679" y="1005"/>
                </a:lnTo>
                <a:lnTo>
                  <a:pt x="687" y="1002"/>
                </a:lnTo>
                <a:lnTo>
                  <a:pt x="693" y="1001"/>
                </a:lnTo>
                <a:lnTo>
                  <a:pt x="700" y="998"/>
                </a:lnTo>
                <a:lnTo>
                  <a:pt x="706" y="996"/>
                </a:lnTo>
                <a:lnTo>
                  <a:pt x="824" y="1160"/>
                </a:lnTo>
                <a:lnTo>
                  <a:pt x="837" y="1154"/>
                </a:lnTo>
                <a:lnTo>
                  <a:pt x="850" y="1147"/>
                </a:lnTo>
                <a:lnTo>
                  <a:pt x="863" y="1141"/>
                </a:lnTo>
                <a:lnTo>
                  <a:pt x="876" y="1134"/>
                </a:lnTo>
                <a:lnTo>
                  <a:pt x="888" y="1127"/>
                </a:lnTo>
                <a:lnTo>
                  <a:pt x="900" y="1119"/>
                </a:lnTo>
                <a:lnTo>
                  <a:pt x="912" y="1111"/>
                </a:lnTo>
                <a:lnTo>
                  <a:pt x="924" y="1103"/>
                </a:lnTo>
                <a:lnTo>
                  <a:pt x="841" y="917"/>
                </a:lnTo>
                <a:lnTo>
                  <a:pt x="846" y="913"/>
                </a:lnTo>
                <a:lnTo>
                  <a:pt x="851" y="908"/>
                </a:lnTo>
                <a:lnTo>
                  <a:pt x="856" y="902"/>
                </a:lnTo>
                <a:lnTo>
                  <a:pt x="862" y="898"/>
                </a:lnTo>
                <a:lnTo>
                  <a:pt x="866" y="893"/>
                </a:lnTo>
                <a:lnTo>
                  <a:pt x="871" y="888"/>
                </a:lnTo>
                <a:lnTo>
                  <a:pt x="876" y="883"/>
                </a:lnTo>
                <a:lnTo>
                  <a:pt x="880" y="878"/>
                </a:lnTo>
                <a:lnTo>
                  <a:pt x="1064" y="961"/>
                </a:lnTo>
                <a:lnTo>
                  <a:pt x="1072" y="949"/>
                </a:lnTo>
                <a:lnTo>
                  <a:pt x="1079" y="937"/>
                </a:lnTo>
                <a:lnTo>
                  <a:pt x="1087" y="924"/>
                </a:lnTo>
                <a:lnTo>
                  <a:pt x="1095" y="913"/>
                </a:lnTo>
                <a:lnTo>
                  <a:pt x="1103" y="900"/>
                </a:lnTo>
                <a:lnTo>
                  <a:pt x="1109" y="887"/>
                </a:lnTo>
                <a:lnTo>
                  <a:pt x="1116" y="874"/>
                </a:lnTo>
                <a:lnTo>
                  <a:pt x="1122" y="861"/>
                </a:lnTo>
                <a:lnTo>
                  <a:pt x="958" y="742"/>
                </a:lnTo>
                <a:lnTo>
                  <a:pt x="963" y="727"/>
                </a:lnTo>
                <a:lnTo>
                  <a:pt x="967" y="714"/>
                </a:lnTo>
                <a:lnTo>
                  <a:pt x="970" y="700"/>
                </a:lnTo>
                <a:lnTo>
                  <a:pt x="973" y="687"/>
                </a:lnTo>
                <a:lnTo>
                  <a:pt x="1173" y="666"/>
                </a:lnTo>
                <a:lnTo>
                  <a:pt x="1174" y="652"/>
                </a:lnTo>
                <a:lnTo>
                  <a:pt x="1175" y="637"/>
                </a:lnTo>
                <a:lnTo>
                  <a:pt x="1175" y="622"/>
                </a:lnTo>
                <a:lnTo>
                  <a:pt x="1175" y="608"/>
                </a:lnTo>
                <a:lnTo>
                  <a:pt x="1175" y="594"/>
                </a:lnTo>
                <a:lnTo>
                  <a:pt x="1175" y="578"/>
                </a:lnTo>
                <a:lnTo>
                  <a:pt x="1174" y="564"/>
                </a:lnTo>
                <a:lnTo>
                  <a:pt x="1173" y="550"/>
                </a:lnTo>
                <a:lnTo>
                  <a:pt x="973" y="529"/>
                </a:lnTo>
                <a:lnTo>
                  <a:pt x="970" y="515"/>
                </a:lnTo>
                <a:lnTo>
                  <a:pt x="967" y="502"/>
                </a:lnTo>
                <a:lnTo>
                  <a:pt x="963" y="488"/>
                </a:lnTo>
                <a:lnTo>
                  <a:pt x="958" y="475"/>
                </a:lnTo>
                <a:lnTo>
                  <a:pt x="1122" y="355"/>
                </a:lnTo>
                <a:lnTo>
                  <a:pt x="1116" y="342"/>
                </a:lnTo>
                <a:lnTo>
                  <a:pt x="1109" y="329"/>
                </a:lnTo>
                <a:lnTo>
                  <a:pt x="1103" y="317"/>
                </a:lnTo>
                <a:lnTo>
                  <a:pt x="1095" y="304"/>
                </a:lnTo>
                <a:lnTo>
                  <a:pt x="1087" y="292"/>
                </a:lnTo>
                <a:lnTo>
                  <a:pt x="1079" y="279"/>
                </a:lnTo>
                <a:lnTo>
                  <a:pt x="1072" y="267"/>
                </a:lnTo>
                <a:lnTo>
                  <a:pt x="1064" y="256"/>
                </a:lnTo>
                <a:lnTo>
                  <a:pt x="880" y="339"/>
                </a:lnTo>
                <a:lnTo>
                  <a:pt x="876" y="333"/>
                </a:lnTo>
                <a:lnTo>
                  <a:pt x="871" y="328"/>
                </a:lnTo>
                <a:lnTo>
                  <a:pt x="866" y="323"/>
                </a:lnTo>
                <a:lnTo>
                  <a:pt x="862" y="318"/>
                </a:lnTo>
                <a:lnTo>
                  <a:pt x="856" y="314"/>
                </a:lnTo>
                <a:lnTo>
                  <a:pt x="851" y="309"/>
                </a:lnTo>
                <a:lnTo>
                  <a:pt x="846" y="304"/>
                </a:lnTo>
                <a:lnTo>
                  <a:pt x="841" y="300"/>
                </a:lnTo>
                <a:lnTo>
                  <a:pt x="924" y="113"/>
                </a:lnTo>
                <a:lnTo>
                  <a:pt x="912" y="105"/>
                </a:lnTo>
                <a:lnTo>
                  <a:pt x="900" y="97"/>
                </a:lnTo>
                <a:lnTo>
                  <a:pt x="888" y="90"/>
                </a:lnTo>
                <a:lnTo>
                  <a:pt x="876" y="82"/>
                </a:lnTo>
                <a:lnTo>
                  <a:pt x="863" y="75"/>
                </a:lnTo>
                <a:lnTo>
                  <a:pt x="850" y="69"/>
                </a:lnTo>
                <a:lnTo>
                  <a:pt x="837" y="62"/>
                </a:lnTo>
                <a:lnTo>
                  <a:pt x="824" y="56"/>
                </a:lnTo>
                <a:lnTo>
                  <a:pt x="706" y="221"/>
                </a:lnTo>
                <a:lnTo>
                  <a:pt x="700" y="218"/>
                </a:lnTo>
                <a:lnTo>
                  <a:pt x="693" y="215"/>
                </a:lnTo>
                <a:lnTo>
                  <a:pt x="687" y="214"/>
                </a:lnTo>
                <a:lnTo>
                  <a:pt x="679" y="212"/>
                </a:lnTo>
                <a:lnTo>
                  <a:pt x="672" y="210"/>
                </a:lnTo>
                <a:lnTo>
                  <a:pt x="666" y="209"/>
                </a:lnTo>
                <a:lnTo>
                  <a:pt x="659" y="208"/>
                </a:lnTo>
                <a:lnTo>
                  <a:pt x="652" y="206"/>
                </a:lnTo>
                <a:lnTo>
                  <a:pt x="632" y="3"/>
                </a:lnTo>
                <a:lnTo>
                  <a:pt x="625" y="3"/>
                </a:lnTo>
                <a:lnTo>
                  <a:pt x="618" y="2"/>
                </a:lnTo>
                <a:lnTo>
                  <a:pt x="610" y="2"/>
                </a:lnTo>
                <a:lnTo>
                  <a:pt x="604" y="2"/>
                </a:lnTo>
                <a:lnTo>
                  <a:pt x="596" y="0"/>
                </a:lnTo>
                <a:lnTo>
                  <a:pt x="588" y="0"/>
                </a:lnTo>
                <a:lnTo>
                  <a:pt x="582" y="0"/>
                </a:lnTo>
                <a:lnTo>
                  <a:pt x="574" y="0"/>
                </a:lnTo>
                <a:lnTo>
                  <a:pt x="566" y="0"/>
                </a:lnTo>
                <a:lnTo>
                  <a:pt x="560" y="0"/>
                </a:lnTo>
                <a:lnTo>
                  <a:pt x="552" y="0"/>
                </a:lnTo>
                <a:lnTo>
                  <a:pt x="545" y="2"/>
                </a:lnTo>
                <a:lnTo>
                  <a:pt x="539" y="2"/>
                </a:lnTo>
                <a:lnTo>
                  <a:pt x="531" y="2"/>
                </a:lnTo>
                <a:lnTo>
                  <a:pt x="525" y="3"/>
                </a:lnTo>
                <a:lnTo>
                  <a:pt x="517" y="3"/>
                </a:lnTo>
                <a:lnTo>
                  <a:pt x="496" y="206"/>
                </a:lnTo>
                <a:lnTo>
                  <a:pt x="490" y="208"/>
                </a:lnTo>
                <a:lnTo>
                  <a:pt x="483" y="209"/>
                </a:lnTo>
                <a:lnTo>
                  <a:pt x="476" y="210"/>
                </a:lnTo>
                <a:lnTo>
                  <a:pt x="469" y="212"/>
                </a:lnTo>
                <a:lnTo>
                  <a:pt x="463" y="214"/>
                </a:lnTo>
                <a:lnTo>
                  <a:pt x="456" y="215"/>
                </a:lnTo>
                <a:lnTo>
                  <a:pt x="450" y="218"/>
                </a:lnTo>
                <a:lnTo>
                  <a:pt x="443" y="221"/>
                </a:lnTo>
                <a:lnTo>
                  <a:pt x="325" y="56"/>
                </a:lnTo>
                <a:lnTo>
                  <a:pt x="312" y="62"/>
                </a:lnTo>
                <a:lnTo>
                  <a:pt x="299" y="69"/>
                </a:lnTo>
                <a:lnTo>
                  <a:pt x="286" y="75"/>
                </a:lnTo>
                <a:lnTo>
                  <a:pt x="273" y="82"/>
                </a:lnTo>
                <a:lnTo>
                  <a:pt x="262" y="90"/>
                </a:lnTo>
                <a:lnTo>
                  <a:pt x="249" y="97"/>
                </a:lnTo>
                <a:lnTo>
                  <a:pt x="237" y="105"/>
                </a:lnTo>
                <a:lnTo>
                  <a:pt x="225" y="113"/>
                </a:lnTo>
                <a:lnTo>
                  <a:pt x="308" y="300"/>
                </a:lnTo>
                <a:lnTo>
                  <a:pt x="302" y="306"/>
                </a:lnTo>
                <a:lnTo>
                  <a:pt x="295" y="313"/>
                </a:lnTo>
                <a:lnTo>
                  <a:pt x="288" y="319"/>
                </a:lnTo>
                <a:lnTo>
                  <a:pt x="281" y="326"/>
                </a:lnTo>
                <a:lnTo>
                  <a:pt x="422" y="401"/>
                </a:lnTo>
                <a:lnTo>
                  <a:pt x="439" y="388"/>
                </a:lnTo>
                <a:lnTo>
                  <a:pt x="457" y="377"/>
                </a:lnTo>
                <a:lnTo>
                  <a:pt x="477" y="368"/>
                </a:lnTo>
                <a:lnTo>
                  <a:pt x="498" y="361"/>
                </a:lnTo>
                <a:lnTo>
                  <a:pt x="518" y="355"/>
                </a:lnTo>
                <a:lnTo>
                  <a:pt x="539" y="352"/>
                </a:lnTo>
                <a:lnTo>
                  <a:pt x="561" y="349"/>
                </a:lnTo>
                <a:lnTo>
                  <a:pt x="583" y="349"/>
                </a:lnTo>
                <a:close/>
              </a:path>
            </a:pathLst>
          </a:custGeom>
          <a:solidFill>
            <a:srgbClr val="800000"/>
          </a:solidFill>
          <a:ln w="19050">
            <a:solidFill>
              <a:srgbClr val="800000"/>
            </a:solidFill>
            <a:round/>
            <a:headEnd/>
            <a:tailEnd/>
          </a:ln>
        </p:spPr>
        <p:txBody>
          <a:bodyPr>
            <a:prstTxWarp prst="textNoShape">
              <a:avLst/>
            </a:prstTxWarp>
          </a:bodyPr>
          <a:lstStyle/>
          <a:p>
            <a:pPr defTabSz="457200" eaLnBrk="1" hangingPunct="1"/>
            <a:endParaRPr lang="fr-CA" sz="1800">
              <a:solidFill>
                <a:srgbClr val="000000"/>
              </a:solidFill>
              <a:latin typeface="Calibri" pitchFamily="1" charset="0"/>
            </a:endParaRPr>
          </a:p>
        </p:txBody>
      </p:sp>
      <p:sp>
        <p:nvSpPr>
          <p:cNvPr id="158752" name="ZoneTexte 47"/>
          <p:cNvSpPr txBox="1">
            <a:spLocks noChangeArrowheads="1"/>
          </p:cNvSpPr>
          <p:nvPr/>
        </p:nvSpPr>
        <p:spPr bwMode="auto">
          <a:xfrm>
            <a:off x="4572000" y="5257803"/>
            <a:ext cx="339005" cy="276999"/>
          </a:xfrm>
          <a:prstGeom prst="rect">
            <a:avLst/>
          </a:prstGeom>
          <a:noFill/>
          <a:ln w="9525">
            <a:noFill/>
            <a:miter lim="800000"/>
            <a:headEnd/>
            <a:tailEnd/>
          </a:ln>
        </p:spPr>
        <p:txBody>
          <a:bodyPr wrap="none">
            <a:prstTxWarp prst="textNoShape">
              <a:avLst/>
            </a:prstTxWarp>
            <a:spAutoFit/>
          </a:bodyPr>
          <a:lstStyle/>
          <a:p>
            <a:r>
              <a:rPr lang="fr-CA" sz="1200" smtClean="0">
                <a:solidFill>
                  <a:srgbClr val="FFFFFF"/>
                </a:solidFill>
                <a:latin typeface="Arial Narrow" pitchFamily="1" charset="0"/>
                <a:ea typeface="Arial Narrow" pitchFamily="1" charset="0"/>
                <a:cs typeface="Arial Narrow" pitchFamily="1" charset="0"/>
              </a:rPr>
              <a:t>Pp</a:t>
            </a:r>
          </a:p>
        </p:txBody>
      </p:sp>
      <p:sp>
        <p:nvSpPr>
          <p:cNvPr id="158753" name="ZoneTexte 49"/>
          <p:cNvSpPr txBox="1">
            <a:spLocks noChangeArrowheads="1"/>
          </p:cNvSpPr>
          <p:nvPr/>
        </p:nvSpPr>
        <p:spPr bwMode="auto">
          <a:xfrm>
            <a:off x="3200400" y="5867403"/>
            <a:ext cx="339005" cy="276999"/>
          </a:xfrm>
          <a:prstGeom prst="rect">
            <a:avLst/>
          </a:prstGeom>
          <a:noFill/>
          <a:ln w="9525">
            <a:noFill/>
            <a:miter lim="800000"/>
            <a:headEnd/>
            <a:tailEnd/>
          </a:ln>
        </p:spPr>
        <p:txBody>
          <a:bodyPr wrap="none">
            <a:prstTxWarp prst="textNoShape">
              <a:avLst/>
            </a:prstTxWarp>
            <a:spAutoFit/>
          </a:bodyPr>
          <a:lstStyle/>
          <a:p>
            <a:r>
              <a:rPr lang="fr-CA" sz="1200" smtClean="0">
                <a:solidFill>
                  <a:srgbClr val="FFFFFF"/>
                </a:solidFill>
                <a:latin typeface="Arial Narrow" pitchFamily="1" charset="0"/>
                <a:ea typeface="Arial Narrow" pitchFamily="1" charset="0"/>
                <a:cs typeface="Arial Narrow" pitchFamily="1" charset="0"/>
              </a:rPr>
              <a:t>Pp</a:t>
            </a:r>
          </a:p>
        </p:txBody>
      </p:sp>
      <p:sp>
        <p:nvSpPr>
          <p:cNvPr id="158754" name="ZoneTexte 50"/>
          <p:cNvSpPr txBox="1">
            <a:spLocks noChangeArrowheads="1"/>
          </p:cNvSpPr>
          <p:nvPr/>
        </p:nvSpPr>
        <p:spPr bwMode="auto">
          <a:xfrm>
            <a:off x="1633901" y="6089653"/>
            <a:ext cx="339005" cy="276999"/>
          </a:xfrm>
          <a:prstGeom prst="rect">
            <a:avLst/>
          </a:prstGeom>
          <a:noFill/>
          <a:ln w="9525">
            <a:noFill/>
            <a:miter lim="800000"/>
            <a:headEnd/>
            <a:tailEnd/>
          </a:ln>
        </p:spPr>
        <p:txBody>
          <a:bodyPr wrap="none">
            <a:prstTxWarp prst="textNoShape">
              <a:avLst/>
            </a:prstTxWarp>
            <a:spAutoFit/>
          </a:bodyPr>
          <a:lstStyle/>
          <a:p>
            <a:pPr algn="ctr"/>
            <a:r>
              <a:rPr lang="fr-CA" sz="1200" smtClean="0">
                <a:solidFill>
                  <a:srgbClr val="FFFFFF"/>
                </a:solidFill>
                <a:latin typeface="Arial Narrow" pitchFamily="1" charset="0"/>
                <a:ea typeface="Arial Narrow" pitchFamily="1" charset="0"/>
                <a:cs typeface="Arial Narrow" pitchFamily="1" charset="0"/>
              </a:rPr>
              <a:t>Pp</a:t>
            </a:r>
          </a:p>
        </p:txBody>
      </p:sp>
      <p:sp>
        <p:nvSpPr>
          <p:cNvPr id="158755" name="ZoneTexte 51"/>
          <p:cNvSpPr txBox="1">
            <a:spLocks noChangeArrowheads="1"/>
          </p:cNvSpPr>
          <p:nvPr/>
        </p:nvSpPr>
        <p:spPr bwMode="auto">
          <a:xfrm>
            <a:off x="5867400" y="4038603"/>
            <a:ext cx="339005" cy="276999"/>
          </a:xfrm>
          <a:prstGeom prst="rect">
            <a:avLst/>
          </a:prstGeom>
          <a:noFill/>
          <a:ln w="9525">
            <a:noFill/>
            <a:miter lim="800000"/>
            <a:headEnd/>
            <a:tailEnd/>
          </a:ln>
        </p:spPr>
        <p:txBody>
          <a:bodyPr wrap="none">
            <a:prstTxWarp prst="textNoShape">
              <a:avLst/>
            </a:prstTxWarp>
            <a:spAutoFit/>
          </a:bodyPr>
          <a:lstStyle/>
          <a:p>
            <a:r>
              <a:rPr lang="fr-CA" sz="1200" smtClean="0">
                <a:solidFill>
                  <a:srgbClr val="FFFFFF"/>
                </a:solidFill>
                <a:latin typeface="Arial Narrow" pitchFamily="1" charset="0"/>
                <a:ea typeface="Arial Narrow" pitchFamily="1" charset="0"/>
                <a:cs typeface="Arial Narrow" pitchFamily="1" charset="0"/>
              </a:rPr>
              <a:t>Pp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62"/>
          <p:cNvSpPr>
            <a:spLocks/>
          </p:cNvSpPr>
          <p:nvPr/>
        </p:nvSpPr>
        <p:spPr bwMode="gray">
          <a:xfrm rot="-2362305">
            <a:off x="4967288" y="3406775"/>
            <a:ext cx="2257425" cy="2293938"/>
          </a:xfrm>
          <a:custGeom>
            <a:avLst/>
            <a:gdLst>
              <a:gd name="T0" fmla="*/ 2147483647 w 1772"/>
              <a:gd name="T1" fmla="*/ 2147483647 h 1583"/>
              <a:gd name="T2" fmla="*/ 2147483647 w 1772"/>
              <a:gd name="T3" fmla="*/ 2147483647 h 1583"/>
              <a:gd name="T4" fmla="*/ 2147483647 w 1772"/>
              <a:gd name="T5" fmla="*/ 2147483647 h 1583"/>
              <a:gd name="T6" fmla="*/ 2147483647 w 1772"/>
              <a:gd name="T7" fmla="*/ 2147483647 h 1583"/>
              <a:gd name="T8" fmla="*/ 2147483647 w 1772"/>
              <a:gd name="T9" fmla="*/ 2147483647 h 1583"/>
              <a:gd name="T10" fmla="*/ 2147483647 w 1772"/>
              <a:gd name="T11" fmla="*/ 2147483647 h 1583"/>
              <a:gd name="T12" fmla="*/ 2147483647 w 1772"/>
              <a:gd name="T13" fmla="*/ 2147483647 h 1583"/>
              <a:gd name="T14" fmla="*/ 2147483647 w 1772"/>
              <a:gd name="T15" fmla="*/ 2147483647 h 1583"/>
              <a:gd name="T16" fmla="*/ 2147483647 w 1772"/>
              <a:gd name="T17" fmla="*/ 2147483647 h 1583"/>
              <a:gd name="T18" fmla="*/ 2147483647 w 1772"/>
              <a:gd name="T19" fmla="*/ 2147483647 h 1583"/>
              <a:gd name="T20" fmla="*/ 2147483647 w 1772"/>
              <a:gd name="T21" fmla="*/ 2147483647 h 1583"/>
              <a:gd name="T22" fmla="*/ 2147483647 w 1772"/>
              <a:gd name="T23" fmla="*/ 2147483647 h 1583"/>
              <a:gd name="T24" fmla="*/ 2147483647 w 1772"/>
              <a:gd name="T25" fmla="*/ 2147483647 h 1583"/>
              <a:gd name="T26" fmla="*/ 2147483647 w 1772"/>
              <a:gd name="T27" fmla="*/ 2147483647 h 1583"/>
              <a:gd name="T28" fmla="*/ 2147483647 w 1772"/>
              <a:gd name="T29" fmla="*/ 2147483647 h 1583"/>
              <a:gd name="T30" fmla="*/ 2147483647 w 1772"/>
              <a:gd name="T31" fmla="*/ 2147483647 h 1583"/>
              <a:gd name="T32" fmla="*/ 2147483647 w 1772"/>
              <a:gd name="T33" fmla="*/ 2147483647 h 1583"/>
              <a:gd name="T34" fmla="*/ 2147483647 w 1772"/>
              <a:gd name="T35" fmla="*/ 2147483647 h 1583"/>
              <a:gd name="T36" fmla="*/ 2147483647 w 1772"/>
              <a:gd name="T37" fmla="*/ 2147483647 h 1583"/>
              <a:gd name="T38" fmla="*/ 2147483647 w 1772"/>
              <a:gd name="T39" fmla="*/ 2147483647 h 1583"/>
              <a:gd name="T40" fmla="*/ 2147483647 w 1772"/>
              <a:gd name="T41" fmla="*/ 2147483647 h 1583"/>
              <a:gd name="T42" fmla="*/ 2147483647 w 1772"/>
              <a:gd name="T43" fmla="*/ 2147483647 h 1583"/>
              <a:gd name="T44" fmla="*/ 2147483647 w 1772"/>
              <a:gd name="T45" fmla="*/ 2147483647 h 1583"/>
              <a:gd name="T46" fmla="*/ 2147483647 w 1772"/>
              <a:gd name="T47" fmla="*/ 2147483647 h 1583"/>
              <a:gd name="T48" fmla="*/ 2147483647 w 1772"/>
              <a:gd name="T49" fmla="*/ 2147483647 h 1583"/>
              <a:gd name="T50" fmla="*/ 2147483647 w 1772"/>
              <a:gd name="T51" fmla="*/ 2147483647 h 1583"/>
              <a:gd name="T52" fmla="*/ 2147483647 w 1772"/>
              <a:gd name="T53" fmla="*/ 2147483647 h 1583"/>
              <a:gd name="T54" fmla="*/ 2147483647 w 1772"/>
              <a:gd name="T55" fmla="*/ 2147483647 h 1583"/>
              <a:gd name="T56" fmla="*/ 2147483647 w 1772"/>
              <a:gd name="T57" fmla="*/ 2147483647 h 1583"/>
              <a:gd name="T58" fmla="*/ 2147483647 w 1772"/>
              <a:gd name="T59" fmla="*/ 2147483647 h 1583"/>
              <a:gd name="T60" fmla="*/ 2147483647 w 1772"/>
              <a:gd name="T61" fmla="*/ 2147483647 h 1583"/>
              <a:gd name="T62" fmla="*/ 2147483647 w 1772"/>
              <a:gd name="T63" fmla="*/ 2147483647 h 1583"/>
              <a:gd name="T64" fmla="*/ 2147483647 w 1772"/>
              <a:gd name="T65" fmla="*/ 2147483647 h 1583"/>
              <a:gd name="T66" fmla="*/ 2147483647 w 1772"/>
              <a:gd name="T67" fmla="*/ 2147483647 h 1583"/>
              <a:gd name="T68" fmla="*/ 2147483647 w 1772"/>
              <a:gd name="T69" fmla="*/ 2147483647 h 1583"/>
              <a:gd name="T70" fmla="*/ 2147483647 w 1772"/>
              <a:gd name="T71" fmla="*/ 2147483647 h 1583"/>
              <a:gd name="T72" fmla="*/ 2147483647 w 1772"/>
              <a:gd name="T73" fmla="*/ 2147483647 h 1583"/>
              <a:gd name="T74" fmla="*/ 2147483647 w 1772"/>
              <a:gd name="T75" fmla="*/ 2147483647 h 1583"/>
              <a:gd name="T76" fmla="*/ 2147483647 w 1772"/>
              <a:gd name="T77" fmla="*/ 2147483647 h 1583"/>
              <a:gd name="T78" fmla="*/ 2147483647 w 1772"/>
              <a:gd name="T79" fmla="*/ 2147483647 h 1583"/>
              <a:gd name="T80" fmla="*/ 2147483647 w 1772"/>
              <a:gd name="T81" fmla="*/ 2147483647 h 1583"/>
              <a:gd name="T82" fmla="*/ 2147483647 w 1772"/>
              <a:gd name="T83" fmla="*/ 2147483647 h 1583"/>
              <a:gd name="T84" fmla="*/ 2147483647 w 1772"/>
              <a:gd name="T85" fmla="*/ 2147483647 h 1583"/>
              <a:gd name="T86" fmla="*/ 2147483647 w 1772"/>
              <a:gd name="T87" fmla="*/ 2147483647 h 1583"/>
              <a:gd name="T88" fmla="*/ 2147483647 w 1772"/>
              <a:gd name="T89" fmla="*/ 2147483647 h 1583"/>
              <a:gd name="T90" fmla="*/ 2147483647 w 1772"/>
              <a:gd name="T91" fmla="*/ 2147483647 h 1583"/>
              <a:gd name="T92" fmla="*/ 2147483647 w 1772"/>
              <a:gd name="T93" fmla="*/ 2147483647 h 1583"/>
              <a:gd name="T94" fmla="*/ 2147483647 w 1772"/>
              <a:gd name="T95" fmla="*/ 2147483647 h 1583"/>
              <a:gd name="T96" fmla="*/ 2147483647 w 1772"/>
              <a:gd name="T97" fmla="*/ 2147483647 h 1583"/>
              <a:gd name="T98" fmla="*/ 2147483647 w 1772"/>
              <a:gd name="T99" fmla="*/ 2147483647 h 1583"/>
              <a:gd name="T100" fmla="*/ 2147483647 w 1772"/>
              <a:gd name="T101" fmla="*/ 2147483647 h 1583"/>
              <a:gd name="T102" fmla="*/ 2147483647 w 1772"/>
              <a:gd name="T103" fmla="*/ 2147483647 h 1583"/>
              <a:gd name="T104" fmla="*/ 2147483647 w 1772"/>
              <a:gd name="T105" fmla="*/ 2147483647 h 1583"/>
              <a:gd name="T106" fmla="*/ 2147483647 w 1772"/>
              <a:gd name="T107" fmla="*/ 2147483647 h 15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2"/>
              <a:gd name="T163" fmla="*/ 0 h 1583"/>
              <a:gd name="T164" fmla="*/ 1772 w 1772"/>
              <a:gd name="T165" fmla="*/ 1583 h 15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2" h="1583">
                <a:moveTo>
                  <a:pt x="920" y="52"/>
                </a:moveTo>
                <a:lnTo>
                  <a:pt x="954" y="52"/>
                </a:lnTo>
                <a:lnTo>
                  <a:pt x="966" y="0"/>
                </a:lnTo>
                <a:lnTo>
                  <a:pt x="1010" y="4"/>
                </a:lnTo>
                <a:lnTo>
                  <a:pt x="1014" y="59"/>
                </a:lnTo>
                <a:lnTo>
                  <a:pt x="1046" y="64"/>
                </a:lnTo>
                <a:lnTo>
                  <a:pt x="1067" y="14"/>
                </a:lnTo>
                <a:lnTo>
                  <a:pt x="1116" y="26"/>
                </a:lnTo>
                <a:lnTo>
                  <a:pt x="1107" y="75"/>
                </a:lnTo>
                <a:lnTo>
                  <a:pt x="1148" y="88"/>
                </a:lnTo>
                <a:lnTo>
                  <a:pt x="1170" y="39"/>
                </a:lnTo>
                <a:lnTo>
                  <a:pt x="1213" y="56"/>
                </a:lnTo>
                <a:lnTo>
                  <a:pt x="1201" y="108"/>
                </a:lnTo>
                <a:lnTo>
                  <a:pt x="1236" y="122"/>
                </a:lnTo>
                <a:lnTo>
                  <a:pt x="1261" y="76"/>
                </a:lnTo>
                <a:lnTo>
                  <a:pt x="1306" y="94"/>
                </a:lnTo>
                <a:lnTo>
                  <a:pt x="1287" y="143"/>
                </a:lnTo>
                <a:lnTo>
                  <a:pt x="1323" y="161"/>
                </a:lnTo>
                <a:lnTo>
                  <a:pt x="1349" y="118"/>
                </a:lnTo>
                <a:lnTo>
                  <a:pt x="1394" y="145"/>
                </a:lnTo>
                <a:lnTo>
                  <a:pt x="1376" y="189"/>
                </a:lnTo>
                <a:lnTo>
                  <a:pt x="1409" y="212"/>
                </a:lnTo>
                <a:lnTo>
                  <a:pt x="1444" y="184"/>
                </a:lnTo>
                <a:lnTo>
                  <a:pt x="1486" y="219"/>
                </a:lnTo>
                <a:lnTo>
                  <a:pt x="1461" y="257"/>
                </a:lnTo>
                <a:lnTo>
                  <a:pt x="1486" y="277"/>
                </a:lnTo>
                <a:lnTo>
                  <a:pt x="1524" y="252"/>
                </a:lnTo>
                <a:lnTo>
                  <a:pt x="1561" y="288"/>
                </a:lnTo>
                <a:lnTo>
                  <a:pt x="1536" y="324"/>
                </a:lnTo>
                <a:lnTo>
                  <a:pt x="1560" y="355"/>
                </a:lnTo>
                <a:lnTo>
                  <a:pt x="1600" y="332"/>
                </a:lnTo>
                <a:lnTo>
                  <a:pt x="1627" y="367"/>
                </a:lnTo>
                <a:lnTo>
                  <a:pt x="1595" y="397"/>
                </a:lnTo>
                <a:lnTo>
                  <a:pt x="1614" y="423"/>
                </a:lnTo>
                <a:lnTo>
                  <a:pt x="1657" y="407"/>
                </a:lnTo>
                <a:lnTo>
                  <a:pt x="1679" y="435"/>
                </a:lnTo>
                <a:lnTo>
                  <a:pt x="1638" y="473"/>
                </a:lnTo>
                <a:lnTo>
                  <a:pt x="1652" y="504"/>
                </a:lnTo>
                <a:lnTo>
                  <a:pt x="1695" y="492"/>
                </a:lnTo>
                <a:lnTo>
                  <a:pt x="1712" y="525"/>
                </a:lnTo>
                <a:lnTo>
                  <a:pt x="1669" y="560"/>
                </a:lnTo>
                <a:lnTo>
                  <a:pt x="1682" y="585"/>
                </a:lnTo>
                <a:lnTo>
                  <a:pt x="1737" y="581"/>
                </a:lnTo>
                <a:lnTo>
                  <a:pt x="1751" y="620"/>
                </a:lnTo>
                <a:lnTo>
                  <a:pt x="1699" y="645"/>
                </a:lnTo>
                <a:lnTo>
                  <a:pt x="1704" y="675"/>
                </a:lnTo>
                <a:lnTo>
                  <a:pt x="1757" y="673"/>
                </a:lnTo>
                <a:lnTo>
                  <a:pt x="1766" y="717"/>
                </a:lnTo>
                <a:lnTo>
                  <a:pt x="1709" y="730"/>
                </a:lnTo>
                <a:lnTo>
                  <a:pt x="1712" y="756"/>
                </a:lnTo>
                <a:lnTo>
                  <a:pt x="1772" y="765"/>
                </a:lnTo>
                <a:lnTo>
                  <a:pt x="1771" y="813"/>
                </a:lnTo>
                <a:lnTo>
                  <a:pt x="1709" y="820"/>
                </a:lnTo>
                <a:lnTo>
                  <a:pt x="1706" y="850"/>
                </a:lnTo>
                <a:lnTo>
                  <a:pt x="1771" y="867"/>
                </a:lnTo>
                <a:lnTo>
                  <a:pt x="1766" y="910"/>
                </a:lnTo>
                <a:lnTo>
                  <a:pt x="1699" y="906"/>
                </a:lnTo>
                <a:lnTo>
                  <a:pt x="1695" y="935"/>
                </a:lnTo>
                <a:lnTo>
                  <a:pt x="1752" y="960"/>
                </a:lnTo>
                <a:lnTo>
                  <a:pt x="1744" y="1009"/>
                </a:lnTo>
                <a:lnTo>
                  <a:pt x="1679" y="1003"/>
                </a:lnTo>
                <a:lnTo>
                  <a:pt x="1666" y="1032"/>
                </a:lnTo>
                <a:lnTo>
                  <a:pt x="1722" y="1059"/>
                </a:lnTo>
                <a:lnTo>
                  <a:pt x="1706" y="1098"/>
                </a:lnTo>
                <a:lnTo>
                  <a:pt x="1644" y="1088"/>
                </a:lnTo>
                <a:lnTo>
                  <a:pt x="1631" y="1113"/>
                </a:lnTo>
                <a:lnTo>
                  <a:pt x="1674" y="1152"/>
                </a:lnTo>
                <a:lnTo>
                  <a:pt x="1652" y="1186"/>
                </a:lnTo>
                <a:lnTo>
                  <a:pt x="1600" y="1168"/>
                </a:lnTo>
                <a:lnTo>
                  <a:pt x="1581" y="1195"/>
                </a:lnTo>
                <a:lnTo>
                  <a:pt x="1619" y="1241"/>
                </a:lnTo>
                <a:lnTo>
                  <a:pt x="1597" y="1271"/>
                </a:lnTo>
                <a:lnTo>
                  <a:pt x="1537" y="1245"/>
                </a:lnTo>
                <a:lnTo>
                  <a:pt x="1514" y="1270"/>
                </a:lnTo>
                <a:lnTo>
                  <a:pt x="1551" y="1311"/>
                </a:lnTo>
                <a:lnTo>
                  <a:pt x="1522" y="1343"/>
                </a:lnTo>
                <a:lnTo>
                  <a:pt x="1473" y="1312"/>
                </a:lnTo>
                <a:lnTo>
                  <a:pt x="1444" y="1335"/>
                </a:lnTo>
                <a:lnTo>
                  <a:pt x="1471" y="1379"/>
                </a:lnTo>
                <a:lnTo>
                  <a:pt x="1435" y="1408"/>
                </a:lnTo>
                <a:lnTo>
                  <a:pt x="1392" y="1370"/>
                </a:lnTo>
                <a:lnTo>
                  <a:pt x="1363" y="1386"/>
                </a:lnTo>
                <a:lnTo>
                  <a:pt x="1386" y="1446"/>
                </a:lnTo>
                <a:lnTo>
                  <a:pt x="1348" y="1470"/>
                </a:lnTo>
                <a:lnTo>
                  <a:pt x="1299" y="1421"/>
                </a:lnTo>
                <a:lnTo>
                  <a:pt x="1273" y="1433"/>
                </a:lnTo>
                <a:lnTo>
                  <a:pt x="1289" y="1498"/>
                </a:lnTo>
                <a:lnTo>
                  <a:pt x="1248" y="1517"/>
                </a:lnTo>
                <a:lnTo>
                  <a:pt x="1213" y="1459"/>
                </a:lnTo>
                <a:lnTo>
                  <a:pt x="1178" y="1474"/>
                </a:lnTo>
                <a:lnTo>
                  <a:pt x="1189" y="1540"/>
                </a:lnTo>
                <a:lnTo>
                  <a:pt x="1145" y="1553"/>
                </a:lnTo>
                <a:lnTo>
                  <a:pt x="1106" y="1492"/>
                </a:lnTo>
                <a:lnTo>
                  <a:pt x="1068" y="1501"/>
                </a:lnTo>
                <a:lnTo>
                  <a:pt x="1079" y="1569"/>
                </a:lnTo>
                <a:lnTo>
                  <a:pt x="1033" y="1574"/>
                </a:lnTo>
                <a:lnTo>
                  <a:pt x="1010" y="1509"/>
                </a:lnTo>
                <a:lnTo>
                  <a:pt x="967" y="1514"/>
                </a:lnTo>
                <a:lnTo>
                  <a:pt x="967" y="1583"/>
                </a:lnTo>
                <a:lnTo>
                  <a:pt x="917" y="1583"/>
                </a:lnTo>
                <a:lnTo>
                  <a:pt x="904" y="1516"/>
                </a:lnTo>
                <a:lnTo>
                  <a:pt x="864" y="1515"/>
                </a:lnTo>
                <a:lnTo>
                  <a:pt x="847" y="1583"/>
                </a:lnTo>
                <a:lnTo>
                  <a:pt x="797" y="1579"/>
                </a:lnTo>
                <a:lnTo>
                  <a:pt x="792" y="1511"/>
                </a:lnTo>
                <a:lnTo>
                  <a:pt x="749" y="1507"/>
                </a:lnTo>
                <a:lnTo>
                  <a:pt x="729" y="1570"/>
                </a:lnTo>
                <a:lnTo>
                  <a:pt x="686" y="1566"/>
                </a:lnTo>
                <a:lnTo>
                  <a:pt x="686" y="1493"/>
                </a:lnTo>
                <a:lnTo>
                  <a:pt x="656" y="1489"/>
                </a:lnTo>
                <a:lnTo>
                  <a:pt x="626" y="1553"/>
                </a:lnTo>
                <a:lnTo>
                  <a:pt x="574" y="1531"/>
                </a:lnTo>
                <a:lnTo>
                  <a:pt x="594" y="1471"/>
                </a:lnTo>
                <a:lnTo>
                  <a:pt x="551" y="1460"/>
                </a:lnTo>
                <a:lnTo>
                  <a:pt x="524" y="1514"/>
                </a:lnTo>
                <a:lnTo>
                  <a:pt x="468" y="1493"/>
                </a:lnTo>
                <a:lnTo>
                  <a:pt x="489" y="1434"/>
                </a:lnTo>
                <a:lnTo>
                  <a:pt x="446" y="1414"/>
                </a:lnTo>
                <a:lnTo>
                  <a:pt x="400" y="1459"/>
                </a:lnTo>
                <a:lnTo>
                  <a:pt x="357" y="1433"/>
                </a:lnTo>
                <a:lnTo>
                  <a:pt x="391" y="1383"/>
                </a:lnTo>
                <a:lnTo>
                  <a:pt x="353" y="1361"/>
                </a:lnTo>
                <a:lnTo>
                  <a:pt x="312" y="1399"/>
                </a:lnTo>
                <a:lnTo>
                  <a:pt x="281" y="1373"/>
                </a:lnTo>
                <a:lnTo>
                  <a:pt x="311" y="1331"/>
                </a:lnTo>
                <a:lnTo>
                  <a:pt x="281" y="1301"/>
                </a:lnTo>
                <a:lnTo>
                  <a:pt x="231" y="1334"/>
                </a:lnTo>
                <a:lnTo>
                  <a:pt x="203" y="1307"/>
                </a:lnTo>
                <a:lnTo>
                  <a:pt x="243" y="1271"/>
                </a:lnTo>
                <a:lnTo>
                  <a:pt x="216" y="1240"/>
                </a:lnTo>
                <a:lnTo>
                  <a:pt x="165" y="1267"/>
                </a:lnTo>
                <a:lnTo>
                  <a:pt x="138" y="1225"/>
                </a:lnTo>
                <a:lnTo>
                  <a:pt x="184" y="1194"/>
                </a:lnTo>
                <a:lnTo>
                  <a:pt x="162" y="1159"/>
                </a:lnTo>
                <a:lnTo>
                  <a:pt x="103" y="1176"/>
                </a:lnTo>
                <a:lnTo>
                  <a:pt x="85" y="1131"/>
                </a:lnTo>
                <a:lnTo>
                  <a:pt x="139" y="1104"/>
                </a:lnTo>
                <a:lnTo>
                  <a:pt x="126" y="1075"/>
                </a:lnTo>
                <a:lnTo>
                  <a:pt x="65" y="1089"/>
                </a:lnTo>
                <a:lnTo>
                  <a:pt x="44" y="1037"/>
                </a:lnTo>
                <a:lnTo>
                  <a:pt x="97" y="1016"/>
                </a:lnTo>
                <a:lnTo>
                  <a:pt x="87" y="988"/>
                </a:lnTo>
                <a:lnTo>
                  <a:pt x="33" y="993"/>
                </a:lnTo>
                <a:lnTo>
                  <a:pt x="25" y="953"/>
                </a:lnTo>
                <a:lnTo>
                  <a:pt x="80" y="935"/>
                </a:lnTo>
                <a:lnTo>
                  <a:pt x="70" y="896"/>
                </a:lnTo>
                <a:lnTo>
                  <a:pt x="9" y="893"/>
                </a:lnTo>
                <a:lnTo>
                  <a:pt x="6" y="846"/>
                </a:lnTo>
                <a:lnTo>
                  <a:pt x="63" y="841"/>
                </a:lnTo>
                <a:lnTo>
                  <a:pt x="57" y="795"/>
                </a:lnTo>
                <a:lnTo>
                  <a:pt x="0" y="785"/>
                </a:lnTo>
                <a:lnTo>
                  <a:pt x="3" y="745"/>
                </a:lnTo>
                <a:lnTo>
                  <a:pt x="58" y="743"/>
                </a:lnTo>
                <a:lnTo>
                  <a:pt x="58" y="713"/>
                </a:lnTo>
                <a:lnTo>
                  <a:pt x="6" y="702"/>
                </a:lnTo>
                <a:lnTo>
                  <a:pt x="11" y="657"/>
                </a:lnTo>
                <a:lnTo>
                  <a:pt x="67" y="662"/>
                </a:lnTo>
                <a:lnTo>
                  <a:pt x="76" y="624"/>
                </a:lnTo>
                <a:lnTo>
                  <a:pt x="19" y="605"/>
                </a:lnTo>
                <a:lnTo>
                  <a:pt x="33" y="564"/>
                </a:lnTo>
                <a:lnTo>
                  <a:pt x="88" y="577"/>
                </a:lnTo>
                <a:lnTo>
                  <a:pt x="101" y="536"/>
                </a:lnTo>
                <a:lnTo>
                  <a:pt x="49" y="510"/>
                </a:lnTo>
                <a:lnTo>
                  <a:pt x="67" y="469"/>
                </a:lnTo>
                <a:lnTo>
                  <a:pt x="126" y="488"/>
                </a:lnTo>
                <a:lnTo>
                  <a:pt x="146" y="450"/>
                </a:lnTo>
                <a:lnTo>
                  <a:pt x="97" y="417"/>
                </a:lnTo>
                <a:lnTo>
                  <a:pt x="123" y="380"/>
                </a:lnTo>
                <a:lnTo>
                  <a:pt x="178" y="397"/>
                </a:lnTo>
                <a:lnTo>
                  <a:pt x="199" y="372"/>
                </a:lnTo>
                <a:lnTo>
                  <a:pt x="156" y="329"/>
                </a:lnTo>
                <a:lnTo>
                  <a:pt x="178" y="299"/>
                </a:lnTo>
                <a:lnTo>
                  <a:pt x="241" y="325"/>
                </a:lnTo>
                <a:lnTo>
                  <a:pt x="263" y="295"/>
                </a:lnTo>
                <a:lnTo>
                  <a:pt x="225" y="252"/>
                </a:lnTo>
                <a:lnTo>
                  <a:pt x="264" y="221"/>
                </a:lnTo>
                <a:lnTo>
                  <a:pt x="311" y="258"/>
                </a:lnTo>
                <a:lnTo>
                  <a:pt x="340" y="231"/>
                </a:lnTo>
                <a:lnTo>
                  <a:pt x="305" y="190"/>
                </a:lnTo>
                <a:lnTo>
                  <a:pt x="344" y="159"/>
                </a:lnTo>
                <a:lnTo>
                  <a:pt x="385" y="194"/>
                </a:lnTo>
                <a:lnTo>
                  <a:pt x="426" y="171"/>
                </a:lnTo>
                <a:lnTo>
                  <a:pt x="399" y="125"/>
                </a:lnTo>
                <a:lnTo>
                  <a:pt x="443" y="103"/>
                </a:lnTo>
                <a:lnTo>
                  <a:pt x="473" y="147"/>
                </a:lnTo>
                <a:lnTo>
                  <a:pt x="505" y="132"/>
                </a:lnTo>
                <a:lnTo>
                  <a:pt x="486" y="82"/>
                </a:lnTo>
                <a:lnTo>
                  <a:pt x="525" y="64"/>
                </a:lnTo>
                <a:lnTo>
                  <a:pt x="558" y="112"/>
                </a:lnTo>
                <a:lnTo>
                  <a:pt x="589" y="98"/>
                </a:lnTo>
                <a:lnTo>
                  <a:pt x="574" y="46"/>
                </a:lnTo>
                <a:lnTo>
                  <a:pt x="609" y="35"/>
                </a:lnTo>
                <a:lnTo>
                  <a:pt x="639" y="86"/>
                </a:lnTo>
                <a:lnTo>
                  <a:pt x="673" y="77"/>
                </a:lnTo>
                <a:lnTo>
                  <a:pt x="657" y="25"/>
                </a:lnTo>
                <a:lnTo>
                  <a:pt x="696" y="17"/>
                </a:lnTo>
                <a:lnTo>
                  <a:pt x="729" y="64"/>
                </a:lnTo>
                <a:lnTo>
                  <a:pt x="767" y="61"/>
                </a:lnTo>
                <a:lnTo>
                  <a:pt x="752" y="9"/>
                </a:lnTo>
                <a:lnTo>
                  <a:pt x="801" y="4"/>
                </a:lnTo>
                <a:lnTo>
                  <a:pt x="826" y="52"/>
                </a:lnTo>
                <a:lnTo>
                  <a:pt x="858" y="50"/>
                </a:lnTo>
                <a:lnTo>
                  <a:pt x="861" y="2"/>
                </a:lnTo>
                <a:lnTo>
                  <a:pt x="908" y="1"/>
                </a:lnTo>
                <a:lnTo>
                  <a:pt x="920" y="52"/>
                </a:lnTo>
                <a:lnTo>
                  <a:pt x="901" y="118"/>
                </a:lnTo>
                <a:lnTo>
                  <a:pt x="825" y="122"/>
                </a:lnTo>
                <a:lnTo>
                  <a:pt x="752" y="131"/>
                </a:lnTo>
                <a:lnTo>
                  <a:pt x="680" y="147"/>
                </a:lnTo>
                <a:lnTo>
                  <a:pt x="611" y="168"/>
                </a:lnTo>
                <a:lnTo>
                  <a:pt x="547" y="194"/>
                </a:lnTo>
                <a:lnTo>
                  <a:pt x="486" y="227"/>
                </a:lnTo>
                <a:lnTo>
                  <a:pt x="428" y="264"/>
                </a:lnTo>
                <a:lnTo>
                  <a:pt x="375" y="305"/>
                </a:lnTo>
                <a:lnTo>
                  <a:pt x="327" y="351"/>
                </a:lnTo>
                <a:lnTo>
                  <a:pt x="284" y="402"/>
                </a:lnTo>
                <a:lnTo>
                  <a:pt x="247" y="456"/>
                </a:lnTo>
                <a:lnTo>
                  <a:pt x="216" y="515"/>
                </a:lnTo>
                <a:lnTo>
                  <a:pt x="191" y="576"/>
                </a:lnTo>
                <a:lnTo>
                  <a:pt x="172" y="640"/>
                </a:lnTo>
                <a:lnTo>
                  <a:pt x="161" y="708"/>
                </a:lnTo>
                <a:lnTo>
                  <a:pt x="157" y="779"/>
                </a:lnTo>
                <a:lnTo>
                  <a:pt x="161" y="849"/>
                </a:lnTo>
                <a:lnTo>
                  <a:pt x="172" y="916"/>
                </a:lnTo>
                <a:lnTo>
                  <a:pt x="191" y="979"/>
                </a:lnTo>
                <a:lnTo>
                  <a:pt x="216" y="1040"/>
                </a:lnTo>
                <a:lnTo>
                  <a:pt x="247" y="1098"/>
                </a:lnTo>
                <a:lnTo>
                  <a:pt x="284" y="1151"/>
                </a:lnTo>
                <a:lnTo>
                  <a:pt x="327" y="1201"/>
                </a:lnTo>
                <a:lnTo>
                  <a:pt x="375" y="1245"/>
                </a:lnTo>
                <a:lnTo>
                  <a:pt x="428" y="1287"/>
                </a:lnTo>
                <a:lnTo>
                  <a:pt x="486" y="1323"/>
                </a:lnTo>
                <a:lnTo>
                  <a:pt x="547" y="1354"/>
                </a:lnTo>
                <a:lnTo>
                  <a:pt x="611" y="1380"/>
                </a:lnTo>
                <a:lnTo>
                  <a:pt x="680" y="1401"/>
                </a:lnTo>
                <a:lnTo>
                  <a:pt x="752" y="1416"/>
                </a:lnTo>
                <a:lnTo>
                  <a:pt x="825" y="1425"/>
                </a:lnTo>
                <a:lnTo>
                  <a:pt x="901" y="1429"/>
                </a:lnTo>
                <a:lnTo>
                  <a:pt x="977" y="1425"/>
                </a:lnTo>
                <a:lnTo>
                  <a:pt x="1051" y="1416"/>
                </a:lnTo>
                <a:lnTo>
                  <a:pt x="1121" y="1401"/>
                </a:lnTo>
                <a:lnTo>
                  <a:pt x="1189" y="1380"/>
                </a:lnTo>
                <a:lnTo>
                  <a:pt x="1255" y="1354"/>
                </a:lnTo>
                <a:lnTo>
                  <a:pt x="1316" y="1323"/>
                </a:lnTo>
                <a:lnTo>
                  <a:pt x="1372" y="1287"/>
                </a:lnTo>
                <a:lnTo>
                  <a:pt x="1425" y="1245"/>
                </a:lnTo>
                <a:lnTo>
                  <a:pt x="1474" y="1201"/>
                </a:lnTo>
                <a:lnTo>
                  <a:pt x="1516" y="1151"/>
                </a:lnTo>
                <a:lnTo>
                  <a:pt x="1553" y="1098"/>
                </a:lnTo>
                <a:lnTo>
                  <a:pt x="1584" y="1040"/>
                </a:lnTo>
                <a:lnTo>
                  <a:pt x="1610" y="979"/>
                </a:lnTo>
                <a:lnTo>
                  <a:pt x="1628" y="916"/>
                </a:lnTo>
                <a:lnTo>
                  <a:pt x="1640" y="849"/>
                </a:lnTo>
                <a:lnTo>
                  <a:pt x="1643" y="779"/>
                </a:lnTo>
                <a:lnTo>
                  <a:pt x="1640" y="708"/>
                </a:lnTo>
                <a:lnTo>
                  <a:pt x="1628" y="640"/>
                </a:lnTo>
                <a:lnTo>
                  <a:pt x="1610" y="576"/>
                </a:lnTo>
                <a:lnTo>
                  <a:pt x="1584" y="515"/>
                </a:lnTo>
                <a:lnTo>
                  <a:pt x="1553" y="456"/>
                </a:lnTo>
                <a:lnTo>
                  <a:pt x="1516" y="402"/>
                </a:lnTo>
                <a:lnTo>
                  <a:pt x="1474" y="351"/>
                </a:lnTo>
                <a:lnTo>
                  <a:pt x="1425" y="305"/>
                </a:lnTo>
                <a:lnTo>
                  <a:pt x="1372" y="264"/>
                </a:lnTo>
                <a:lnTo>
                  <a:pt x="1316" y="227"/>
                </a:lnTo>
                <a:lnTo>
                  <a:pt x="1255" y="194"/>
                </a:lnTo>
                <a:lnTo>
                  <a:pt x="1189" y="168"/>
                </a:lnTo>
                <a:lnTo>
                  <a:pt x="1121" y="147"/>
                </a:lnTo>
                <a:lnTo>
                  <a:pt x="1051" y="131"/>
                </a:lnTo>
                <a:lnTo>
                  <a:pt x="977" y="122"/>
                </a:lnTo>
                <a:lnTo>
                  <a:pt x="901" y="118"/>
                </a:lnTo>
                <a:lnTo>
                  <a:pt x="920" y="52"/>
                </a:lnTo>
                <a:close/>
              </a:path>
            </a:pathLst>
          </a:custGeom>
          <a:solidFill>
            <a:srgbClr val="000000"/>
          </a:solidFill>
          <a:ln w="9525">
            <a:noFill/>
            <a:round/>
            <a:headEnd/>
            <a:tailEnd/>
          </a:ln>
        </p:spPr>
        <p:txBody>
          <a:bodyPr>
            <a:prstTxWarp prst="textNoShape">
              <a:avLst/>
            </a:prstTxWarp>
          </a:bodyPr>
          <a:lstStyle/>
          <a:p>
            <a:endParaRPr lang="fr-CA"/>
          </a:p>
        </p:txBody>
      </p:sp>
      <p:grpSp>
        <p:nvGrpSpPr>
          <p:cNvPr id="46083" name="Grouper 77"/>
          <p:cNvGrpSpPr>
            <a:grpSpLocks/>
          </p:cNvGrpSpPr>
          <p:nvPr/>
        </p:nvGrpSpPr>
        <p:grpSpPr bwMode="auto">
          <a:xfrm>
            <a:off x="5095875" y="3632200"/>
            <a:ext cx="2022475" cy="1878013"/>
            <a:chOff x="5025650" y="2217522"/>
            <a:chExt cx="3429000" cy="3351934"/>
          </a:xfrm>
        </p:grpSpPr>
        <p:sp>
          <p:nvSpPr>
            <p:cNvPr id="79" name="Freeform 51"/>
            <p:cNvSpPr>
              <a:spLocks/>
            </p:cNvSpPr>
            <p:nvPr/>
          </p:nvSpPr>
          <p:spPr bwMode="auto">
            <a:xfrm rot="5400000">
              <a:off x="6258998" y="3406102"/>
              <a:ext cx="1855889" cy="2470818"/>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20000"/>
                <a:lumOff val="8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80" name="Freeform 50"/>
            <p:cNvSpPr>
              <a:spLocks/>
            </p:cNvSpPr>
            <p:nvPr/>
          </p:nvSpPr>
          <p:spPr bwMode="auto">
            <a:xfrm>
              <a:off x="5028342" y="3124216"/>
              <a:ext cx="1900215" cy="2411239"/>
            </a:xfrm>
            <a:custGeom>
              <a:avLst/>
              <a:gdLst/>
              <a:ahLst/>
              <a:cxnLst>
                <a:cxn ang="0">
                  <a:pos x="1070" y="81"/>
                </a:cxn>
                <a:cxn ang="0">
                  <a:pos x="788" y="7"/>
                </a:cxn>
                <a:cxn ang="0">
                  <a:pos x="700" y="0"/>
                </a:cxn>
                <a:cxn ang="0">
                  <a:pos x="638" y="3"/>
                </a:cxn>
                <a:cxn ang="0">
                  <a:pos x="575" y="4"/>
                </a:cxn>
                <a:cxn ang="0">
                  <a:pos x="456" y="23"/>
                </a:cxn>
                <a:cxn ang="0">
                  <a:pos x="419" y="36"/>
                </a:cxn>
                <a:cxn ang="0">
                  <a:pos x="376" y="48"/>
                </a:cxn>
                <a:cxn ang="0">
                  <a:pos x="354" y="53"/>
                </a:cxn>
                <a:cxn ang="0">
                  <a:pos x="318" y="71"/>
                </a:cxn>
                <a:cxn ang="0">
                  <a:pos x="282" y="83"/>
                </a:cxn>
                <a:cxn ang="0">
                  <a:pos x="222" y="113"/>
                </a:cxn>
                <a:cxn ang="0">
                  <a:pos x="196" y="125"/>
                </a:cxn>
                <a:cxn ang="0">
                  <a:pos x="182" y="137"/>
                </a:cxn>
                <a:cxn ang="0">
                  <a:pos x="90" y="203"/>
                </a:cxn>
                <a:cxn ang="0">
                  <a:pos x="14" y="267"/>
                </a:cxn>
                <a:cxn ang="0">
                  <a:pos x="0" y="387"/>
                </a:cxn>
                <a:cxn ang="0">
                  <a:pos x="2" y="521"/>
                </a:cxn>
                <a:cxn ang="0">
                  <a:pos x="20" y="653"/>
                </a:cxn>
                <a:cxn ang="0">
                  <a:pos x="50" y="751"/>
                </a:cxn>
                <a:cxn ang="0">
                  <a:pos x="74" y="823"/>
                </a:cxn>
                <a:cxn ang="0">
                  <a:pos x="104" y="883"/>
                </a:cxn>
                <a:cxn ang="0">
                  <a:pos x="162" y="979"/>
                </a:cxn>
                <a:cxn ang="0">
                  <a:pos x="220" y="1057"/>
                </a:cxn>
                <a:cxn ang="0">
                  <a:pos x="272" y="1117"/>
                </a:cxn>
                <a:cxn ang="0">
                  <a:pos x="310" y="1155"/>
                </a:cxn>
                <a:cxn ang="0">
                  <a:pos x="358" y="1193"/>
                </a:cxn>
                <a:cxn ang="0">
                  <a:pos x="410" y="1235"/>
                </a:cxn>
                <a:cxn ang="0">
                  <a:pos x="466" y="1269"/>
                </a:cxn>
                <a:cxn ang="0">
                  <a:pos x="512" y="1295"/>
                </a:cxn>
                <a:cxn ang="0">
                  <a:pos x="572" y="1327"/>
                </a:cxn>
                <a:cxn ang="0">
                  <a:pos x="638" y="1351"/>
                </a:cxn>
                <a:cxn ang="0">
                  <a:pos x="688" y="1369"/>
                </a:cxn>
                <a:cxn ang="0">
                  <a:pos x="730" y="1379"/>
                </a:cxn>
                <a:cxn ang="0">
                  <a:pos x="786" y="1391"/>
                </a:cxn>
                <a:cxn ang="0">
                  <a:pos x="720" y="1315"/>
                </a:cxn>
                <a:cxn ang="0">
                  <a:pos x="686" y="1265"/>
                </a:cxn>
                <a:cxn ang="0">
                  <a:pos x="652" y="1215"/>
                </a:cxn>
                <a:cxn ang="0">
                  <a:pos x="612" y="1135"/>
                </a:cxn>
                <a:cxn ang="0">
                  <a:pos x="590" y="1083"/>
                </a:cxn>
                <a:cxn ang="0">
                  <a:pos x="564" y="1015"/>
                </a:cxn>
                <a:cxn ang="0">
                  <a:pos x="548" y="947"/>
                </a:cxn>
                <a:cxn ang="0">
                  <a:pos x="536" y="879"/>
                </a:cxn>
                <a:cxn ang="0">
                  <a:pos x="522" y="751"/>
                </a:cxn>
                <a:cxn ang="0">
                  <a:pos x="526" y="631"/>
                </a:cxn>
                <a:cxn ang="0">
                  <a:pos x="556" y="471"/>
                </a:cxn>
                <a:cxn ang="0">
                  <a:pos x="586" y="379"/>
                </a:cxn>
                <a:cxn ang="0">
                  <a:pos x="618" y="309"/>
                </a:cxn>
                <a:cxn ang="0">
                  <a:pos x="640" y="263"/>
                </a:cxn>
                <a:cxn ang="0">
                  <a:pos x="662" y="229"/>
                </a:cxn>
                <a:cxn ang="0">
                  <a:pos x="682" y="199"/>
                </a:cxn>
                <a:cxn ang="0">
                  <a:pos x="706" y="175"/>
                </a:cxn>
                <a:cxn ang="0">
                  <a:pos x="752" y="139"/>
                </a:cxn>
                <a:cxn ang="0">
                  <a:pos x="810" y="105"/>
                </a:cxn>
                <a:cxn ang="0">
                  <a:pos x="888" y="77"/>
                </a:cxn>
                <a:cxn ang="0">
                  <a:pos x="956" y="69"/>
                </a:cxn>
                <a:cxn ang="0">
                  <a:pos x="1024" y="75"/>
                </a:cxn>
                <a:cxn ang="0">
                  <a:pos x="1070" y="81"/>
                </a:cxn>
              </a:cxnLst>
              <a:rect l="0" t="0" r="r" b="b"/>
              <a:pathLst>
                <a:path w="1070" h="1391">
                  <a:moveTo>
                    <a:pt x="1070" y="81"/>
                  </a:moveTo>
                  <a:cubicBezTo>
                    <a:pt x="976" y="56"/>
                    <a:pt x="903" y="8"/>
                    <a:pt x="788" y="7"/>
                  </a:cubicBezTo>
                  <a:lnTo>
                    <a:pt x="700" y="0"/>
                  </a:lnTo>
                  <a:lnTo>
                    <a:pt x="638" y="3"/>
                  </a:lnTo>
                  <a:cubicBezTo>
                    <a:pt x="618" y="5"/>
                    <a:pt x="605" y="1"/>
                    <a:pt x="575" y="4"/>
                  </a:cubicBezTo>
                  <a:cubicBezTo>
                    <a:pt x="545" y="7"/>
                    <a:pt x="482" y="18"/>
                    <a:pt x="456" y="23"/>
                  </a:cubicBezTo>
                  <a:cubicBezTo>
                    <a:pt x="434" y="34"/>
                    <a:pt x="446" y="30"/>
                    <a:pt x="419" y="36"/>
                  </a:cubicBezTo>
                  <a:cubicBezTo>
                    <a:pt x="411" y="41"/>
                    <a:pt x="385" y="46"/>
                    <a:pt x="376" y="48"/>
                  </a:cubicBezTo>
                  <a:cubicBezTo>
                    <a:pt x="364" y="64"/>
                    <a:pt x="385" y="48"/>
                    <a:pt x="354" y="53"/>
                  </a:cubicBezTo>
                  <a:cubicBezTo>
                    <a:pt x="339" y="55"/>
                    <a:pt x="331" y="64"/>
                    <a:pt x="318" y="71"/>
                  </a:cubicBezTo>
                  <a:cubicBezTo>
                    <a:pt x="307" y="77"/>
                    <a:pt x="294" y="80"/>
                    <a:pt x="282" y="83"/>
                  </a:cubicBezTo>
                  <a:cubicBezTo>
                    <a:pt x="265" y="95"/>
                    <a:pt x="242" y="106"/>
                    <a:pt x="222" y="113"/>
                  </a:cubicBezTo>
                  <a:cubicBezTo>
                    <a:pt x="214" y="119"/>
                    <a:pt x="196" y="125"/>
                    <a:pt x="196" y="125"/>
                  </a:cubicBezTo>
                  <a:cubicBezTo>
                    <a:pt x="192" y="132"/>
                    <a:pt x="191" y="137"/>
                    <a:pt x="182" y="137"/>
                  </a:cubicBezTo>
                  <a:lnTo>
                    <a:pt x="90" y="203"/>
                  </a:lnTo>
                  <a:lnTo>
                    <a:pt x="14" y="267"/>
                  </a:lnTo>
                  <a:lnTo>
                    <a:pt x="0" y="387"/>
                  </a:lnTo>
                  <a:lnTo>
                    <a:pt x="2" y="521"/>
                  </a:lnTo>
                  <a:lnTo>
                    <a:pt x="20" y="653"/>
                  </a:lnTo>
                  <a:lnTo>
                    <a:pt x="50" y="751"/>
                  </a:lnTo>
                  <a:lnTo>
                    <a:pt x="74" y="823"/>
                  </a:lnTo>
                  <a:lnTo>
                    <a:pt x="104" y="883"/>
                  </a:lnTo>
                  <a:lnTo>
                    <a:pt x="162" y="979"/>
                  </a:lnTo>
                  <a:lnTo>
                    <a:pt x="220" y="1057"/>
                  </a:lnTo>
                  <a:lnTo>
                    <a:pt x="272" y="1117"/>
                  </a:lnTo>
                  <a:lnTo>
                    <a:pt x="310" y="1155"/>
                  </a:lnTo>
                  <a:lnTo>
                    <a:pt x="358" y="1193"/>
                  </a:lnTo>
                  <a:lnTo>
                    <a:pt x="410" y="1235"/>
                  </a:lnTo>
                  <a:lnTo>
                    <a:pt x="466" y="1269"/>
                  </a:lnTo>
                  <a:lnTo>
                    <a:pt x="512" y="1295"/>
                  </a:lnTo>
                  <a:lnTo>
                    <a:pt x="572" y="1327"/>
                  </a:lnTo>
                  <a:lnTo>
                    <a:pt x="638" y="1351"/>
                  </a:lnTo>
                  <a:lnTo>
                    <a:pt x="688" y="1369"/>
                  </a:lnTo>
                  <a:lnTo>
                    <a:pt x="730" y="1379"/>
                  </a:lnTo>
                  <a:lnTo>
                    <a:pt x="786" y="1391"/>
                  </a:lnTo>
                  <a:lnTo>
                    <a:pt x="720" y="1315"/>
                  </a:lnTo>
                  <a:lnTo>
                    <a:pt x="686" y="1265"/>
                  </a:lnTo>
                  <a:lnTo>
                    <a:pt x="652" y="1215"/>
                  </a:lnTo>
                  <a:lnTo>
                    <a:pt x="612" y="1135"/>
                  </a:lnTo>
                  <a:lnTo>
                    <a:pt x="590" y="1083"/>
                  </a:lnTo>
                  <a:lnTo>
                    <a:pt x="564" y="1015"/>
                  </a:lnTo>
                  <a:lnTo>
                    <a:pt x="548" y="947"/>
                  </a:lnTo>
                  <a:lnTo>
                    <a:pt x="536" y="879"/>
                  </a:lnTo>
                  <a:lnTo>
                    <a:pt x="522" y="751"/>
                  </a:lnTo>
                  <a:lnTo>
                    <a:pt x="526" y="631"/>
                  </a:lnTo>
                  <a:lnTo>
                    <a:pt x="556" y="471"/>
                  </a:lnTo>
                  <a:lnTo>
                    <a:pt x="586" y="379"/>
                  </a:lnTo>
                  <a:lnTo>
                    <a:pt x="618" y="309"/>
                  </a:lnTo>
                  <a:lnTo>
                    <a:pt x="640" y="263"/>
                  </a:lnTo>
                  <a:lnTo>
                    <a:pt x="662" y="229"/>
                  </a:lnTo>
                  <a:lnTo>
                    <a:pt x="682" y="199"/>
                  </a:lnTo>
                  <a:lnTo>
                    <a:pt x="706" y="175"/>
                  </a:lnTo>
                  <a:lnTo>
                    <a:pt x="752" y="139"/>
                  </a:lnTo>
                  <a:lnTo>
                    <a:pt x="810" y="105"/>
                  </a:lnTo>
                  <a:lnTo>
                    <a:pt x="888" y="77"/>
                  </a:lnTo>
                  <a:lnTo>
                    <a:pt x="956" y="69"/>
                  </a:lnTo>
                  <a:lnTo>
                    <a:pt x="1024" y="75"/>
                  </a:lnTo>
                  <a:lnTo>
                    <a:pt x="1070" y="81"/>
                  </a:lnTo>
                  <a:close/>
                </a:path>
              </a:pathLst>
            </a:custGeom>
            <a:solidFill>
              <a:schemeClr val="accent2">
                <a:lumMod val="40000"/>
                <a:lumOff val="6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81" name="Freeform 49"/>
            <p:cNvSpPr>
              <a:spLocks/>
            </p:cNvSpPr>
            <p:nvPr/>
          </p:nvSpPr>
          <p:spPr bwMode="auto">
            <a:xfrm rot="16200000">
              <a:off x="5365412" y="1915725"/>
              <a:ext cx="1855889" cy="2470818"/>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20000"/>
                <a:lumOff val="8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82" name="Freeform 48"/>
            <p:cNvSpPr>
              <a:spLocks/>
            </p:cNvSpPr>
            <p:nvPr/>
          </p:nvSpPr>
          <p:spPr bwMode="auto">
            <a:xfrm>
              <a:off x="6554435" y="2248690"/>
              <a:ext cx="1900215" cy="2411238"/>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40000"/>
                <a:lumOff val="6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46162" name="Oval 35"/>
            <p:cNvSpPr>
              <a:spLocks noChangeArrowheads="1"/>
            </p:cNvSpPr>
            <p:nvPr/>
          </p:nvSpPr>
          <p:spPr bwMode="auto">
            <a:xfrm>
              <a:off x="6079908" y="3247286"/>
              <a:ext cx="1320484" cy="1289805"/>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63" name="Oval 36"/>
            <p:cNvSpPr>
              <a:spLocks noChangeArrowheads="1"/>
            </p:cNvSpPr>
            <p:nvPr/>
          </p:nvSpPr>
          <p:spPr bwMode="auto">
            <a:xfrm>
              <a:off x="5025650" y="2217522"/>
              <a:ext cx="3429000" cy="3349333"/>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64" name="Arc 38"/>
            <p:cNvSpPr>
              <a:spLocks/>
            </p:cNvSpPr>
            <p:nvPr/>
          </p:nvSpPr>
          <p:spPr bwMode="auto">
            <a:xfrm>
              <a:off x="5953894" y="3528130"/>
              <a:ext cx="1714500" cy="2005786"/>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65" name="Arc 42"/>
            <p:cNvSpPr>
              <a:spLocks/>
            </p:cNvSpPr>
            <p:nvPr/>
          </p:nvSpPr>
          <p:spPr bwMode="auto">
            <a:xfrm rot="20820319" flipH="1">
              <a:off x="5826105" y="2363145"/>
              <a:ext cx="1714500" cy="2005786"/>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66" name="Arc 46"/>
            <p:cNvSpPr>
              <a:spLocks/>
            </p:cNvSpPr>
            <p:nvPr/>
          </p:nvSpPr>
          <p:spPr bwMode="auto">
            <a:xfrm rot="5400000">
              <a:off x="5249674" y="2935652"/>
              <a:ext cx="1674666" cy="2053495"/>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67" name="Arc 47"/>
            <p:cNvSpPr>
              <a:spLocks/>
            </p:cNvSpPr>
            <p:nvPr/>
          </p:nvSpPr>
          <p:spPr bwMode="auto">
            <a:xfrm rot="4620319" flipH="1">
              <a:off x="6442370" y="2810832"/>
              <a:ext cx="1674666" cy="2053495"/>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grpSp>
      <p:grpSp>
        <p:nvGrpSpPr>
          <p:cNvPr id="46084" name="Grouper 65"/>
          <p:cNvGrpSpPr>
            <a:grpSpLocks/>
          </p:cNvGrpSpPr>
          <p:nvPr/>
        </p:nvGrpSpPr>
        <p:grpSpPr bwMode="auto">
          <a:xfrm>
            <a:off x="5059363" y="2641600"/>
            <a:ext cx="1447800" cy="1371600"/>
            <a:chOff x="5025650" y="2217522"/>
            <a:chExt cx="3429000" cy="3351934"/>
          </a:xfrm>
        </p:grpSpPr>
        <p:sp>
          <p:nvSpPr>
            <p:cNvPr id="47" name="Freeform 51"/>
            <p:cNvSpPr>
              <a:spLocks/>
            </p:cNvSpPr>
            <p:nvPr/>
          </p:nvSpPr>
          <p:spPr bwMode="auto">
            <a:xfrm rot="5400000">
              <a:off x="6260359" y="3409007"/>
              <a:ext cx="1854426" cy="2466474"/>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20000"/>
                <a:lumOff val="8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48" name="Freeform 50"/>
            <p:cNvSpPr>
              <a:spLocks/>
            </p:cNvSpPr>
            <p:nvPr/>
          </p:nvSpPr>
          <p:spPr bwMode="auto">
            <a:xfrm>
              <a:off x="5029409" y="3125337"/>
              <a:ext cx="1898735" cy="2409204"/>
            </a:xfrm>
            <a:custGeom>
              <a:avLst/>
              <a:gdLst/>
              <a:ahLst/>
              <a:cxnLst>
                <a:cxn ang="0">
                  <a:pos x="1070" y="81"/>
                </a:cxn>
                <a:cxn ang="0">
                  <a:pos x="788" y="7"/>
                </a:cxn>
                <a:cxn ang="0">
                  <a:pos x="700" y="0"/>
                </a:cxn>
                <a:cxn ang="0">
                  <a:pos x="638" y="3"/>
                </a:cxn>
                <a:cxn ang="0">
                  <a:pos x="575" y="4"/>
                </a:cxn>
                <a:cxn ang="0">
                  <a:pos x="456" y="23"/>
                </a:cxn>
                <a:cxn ang="0">
                  <a:pos x="419" y="36"/>
                </a:cxn>
                <a:cxn ang="0">
                  <a:pos x="376" y="48"/>
                </a:cxn>
                <a:cxn ang="0">
                  <a:pos x="354" y="53"/>
                </a:cxn>
                <a:cxn ang="0">
                  <a:pos x="318" y="71"/>
                </a:cxn>
                <a:cxn ang="0">
                  <a:pos x="282" y="83"/>
                </a:cxn>
                <a:cxn ang="0">
                  <a:pos x="222" y="113"/>
                </a:cxn>
                <a:cxn ang="0">
                  <a:pos x="196" y="125"/>
                </a:cxn>
                <a:cxn ang="0">
                  <a:pos x="182" y="137"/>
                </a:cxn>
                <a:cxn ang="0">
                  <a:pos x="90" y="203"/>
                </a:cxn>
                <a:cxn ang="0">
                  <a:pos x="14" y="267"/>
                </a:cxn>
                <a:cxn ang="0">
                  <a:pos x="0" y="387"/>
                </a:cxn>
                <a:cxn ang="0">
                  <a:pos x="2" y="521"/>
                </a:cxn>
                <a:cxn ang="0">
                  <a:pos x="20" y="653"/>
                </a:cxn>
                <a:cxn ang="0">
                  <a:pos x="50" y="751"/>
                </a:cxn>
                <a:cxn ang="0">
                  <a:pos x="74" y="823"/>
                </a:cxn>
                <a:cxn ang="0">
                  <a:pos x="104" y="883"/>
                </a:cxn>
                <a:cxn ang="0">
                  <a:pos x="162" y="979"/>
                </a:cxn>
                <a:cxn ang="0">
                  <a:pos x="220" y="1057"/>
                </a:cxn>
                <a:cxn ang="0">
                  <a:pos x="272" y="1117"/>
                </a:cxn>
                <a:cxn ang="0">
                  <a:pos x="310" y="1155"/>
                </a:cxn>
                <a:cxn ang="0">
                  <a:pos x="358" y="1193"/>
                </a:cxn>
                <a:cxn ang="0">
                  <a:pos x="410" y="1235"/>
                </a:cxn>
                <a:cxn ang="0">
                  <a:pos x="466" y="1269"/>
                </a:cxn>
                <a:cxn ang="0">
                  <a:pos x="512" y="1295"/>
                </a:cxn>
                <a:cxn ang="0">
                  <a:pos x="572" y="1327"/>
                </a:cxn>
                <a:cxn ang="0">
                  <a:pos x="638" y="1351"/>
                </a:cxn>
                <a:cxn ang="0">
                  <a:pos x="688" y="1369"/>
                </a:cxn>
                <a:cxn ang="0">
                  <a:pos x="730" y="1379"/>
                </a:cxn>
                <a:cxn ang="0">
                  <a:pos x="786" y="1391"/>
                </a:cxn>
                <a:cxn ang="0">
                  <a:pos x="720" y="1315"/>
                </a:cxn>
                <a:cxn ang="0">
                  <a:pos x="686" y="1265"/>
                </a:cxn>
                <a:cxn ang="0">
                  <a:pos x="652" y="1215"/>
                </a:cxn>
                <a:cxn ang="0">
                  <a:pos x="612" y="1135"/>
                </a:cxn>
                <a:cxn ang="0">
                  <a:pos x="590" y="1083"/>
                </a:cxn>
                <a:cxn ang="0">
                  <a:pos x="564" y="1015"/>
                </a:cxn>
                <a:cxn ang="0">
                  <a:pos x="548" y="947"/>
                </a:cxn>
                <a:cxn ang="0">
                  <a:pos x="536" y="879"/>
                </a:cxn>
                <a:cxn ang="0">
                  <a:pos x="522" y="751"/>
                </a:cxn>
                <a:cxn ang="0">
                  <a:pos x="526" y="631"/>
                </a:cxn>
                <a:cxn ang="0">
                  <a:pos x="556" y="471"/>
                </a:cxn>
                <a:cxn ang="0">
                  <a:pos x="586" y="379"/>
                </a:cxn>
                <a:cxn ang="0">
                  <a:pos x="618" y="309"/>
                </a:cxn>
                <a:cxn ang="0">
                  <a:pos x="640" y="263"/>
                </a:cxn>
                <a:cxn ang="0">
                  <a:pos x="662" y="229"/>
                </a:cxn>
                <a:cxn ang="0">
                  <a:pos x="682" y="199"/>
                </a:cxn>
                <a:cxn ang="0">
                  <a:pos x="706" y="175"/>
                </a:cxn>
                <a:cxn ang="0">
                  <a:pos x="752" y="139"/>
                </a:cxn>
                <a:cxn ang="0">
                  <a:pos x="810" y="105"/>
                </a:cxn>
                <a:cxn ang="0">
                  <a:pos x="888" y="77"/>
                </a:cxn>
                <a:cxn ang="0">
                  <a:pos x="956" y="69"/>
                </a:cxn>
                <a:cxn ang="0">
                  <a:pos x="1024" y="75"/>
                </a:cxn>
                <a:cxn ang="0">
                  <a:pos x="1070" y="81"/>
                </a:cxn>
              </a:cxnLst>
              <a:rect l="0" t="0" r="r" b="b"/>
              <a:pathLst>
                <a:path w="1070" h="1391">
                  <a:moveTo>
                    <a:pt x="1070" y="81"/>
                  </a:moveTo>
                  <a:cubicBezTo>
                    <a:pt x="976" y="56"/>
                    <a:pt x="903" y="8"/>
                    <a:pt x="788" y="7"/>
                  </a:cubicBezTo>
                  <a:lnTo>
                    <a:pt x="700" y="0"/>
                  </a:lnTo>
                  <a:lnTo>
                    <a:pt x="638" y="3"/>
                  </a:lnTo>
                  <a:cubicBezTo>
                    <a:pt x="618" y="5"/>
                    <a:pt x="605" y="1"/>
                    <a:pt x="575" y="4"/>
                  </a:cubicBezTo>
                  <a:cubicBezTo>
                    <a:pt x="545" y="7"/>
                    <a:pt x="482" y="18"/>
                    <a:pt x="456" y="23"/>
                  </a:cubicBezTo>
                  <a:cubicBezTo>
                    <a:pt x="434" y="34"/>
                    <a:pt x="446" y="30"/>
                    <a:pt x="419" y="36"/>
                  </a:cubicBezTo>
                  <a:cubicBezTo>
                    <a:pt x="411" y="41"/>
                    <a:pt x="385" y="46"/>
                    <a:pt x="376" y="48"/>
                  </a:cubicBezTo>
                  <a:cubicBezTo>
                    <a:pt x="364" y="64"/>
                    <a:pt x="385" y="48"/>
                    <a:pt x="354" y="53"/>
                  </a:cubicBezTo>
                  <a:cubicBezTo>
                    <a:pt x="339" y="55"/>
                    <a:pt x="331" y="64"/>
                    <a:pt x="318" y="71"/>
                  </a:cubicBezTo>
                  <a:cubicBezTo>
                    <a:pt x="307" y="77"/>
                    <a:pt x="294" y="80"/>
                    <a:pt x="282" y="83"/>
                  </a:cubicBezTo>
                  <a:cubicBezTo>
                    <a:pt x="265" y="95"/>
                    <a:pt x="242" y="106"/>
                    <a:pt x="222" y="113"/>
                  </a:cubicBezTo>
                  <a:cubicBezTo>
                    <a:pt x="214" y="119"/>
                    <a:pt x="196" y="125"/>
                    <a:pt x="196" y="125"/>
                  </a:cubicBezTo>
                  <a:cubicBezTo>
                    <a:pt x="192" y="132"/>
                    <a:pt x="191" y="137"/>
                    <a:pt x="182" y="137"/>
                  </a:cubicBezTo>
                  <a:lnTo>
                    <a:pt x="90" y="203"/>
                  </a:lnTo>
                  <a:lnTo>
                    <a:pt x="14" y="267"/>
                  </a:lnTo>
                  <a:lnTo>
                    <a:pt x="0" y="387"/>
                  </a:lnTo>
                  <a:lnTo>
                    <a:pt x="2" y="521"/>
                  </a:lnTo>
                  <a:lnTo>
                    <a:pt x="20" y="653"/>
                  </a:lnTo>
                  <a:lnTo>
                    <a:pt x="50" y="751"/>
                  </a:lnTo>
                  <a:lnTo>
                    <a:pt x="74" y="823"/>
                  </a:lnTo>
                  <a:lnTo>
                    <a:pt x="104" y="883"/>
                  </a:lnTo>
                  <a:lnTo>
                    <a:pt x="162" y="979"/>
                  </a:lnTo>
                  <a:lnTo>
                    <a:pt x="220" y="1057"/>
                  </a:lnTo>
                  <a:lnTo>
                    <a:pt x="272" y="1117"/>
                  </a:lnTo>
                  <a:lnTo>
                    <a:pt x="310" y="1155"/>
                  </a:lnTo>
                  <a:lnTo>
                    <a:pt x="358" y="1193"/>
                  </a:lnTo>
                  <a:lnTo>
                    <a:pt x="410" y="1235"/>
                  </a:lnTo>
                  <a:lnTo>
                    <a:pt x="466" y="1269"/>
                  </a:lnTo>
                  <a:lnTo>
                    <a:pt x="512" y="1295"/>
                  </a:lnTo>
                  <a:lnTo>
                    <a:pt x="572" y="1327"/>
                  </a:lnTo>
                  <a:lnTo>
                    <a:pt x="638" y="1351"/>
                  </a:lnTo>
                  <a:lnTo>
                    <a:pt x="688" y="1369"/>
                  </a:lnTo>
                  <a:lnTo>
                    <a:pt x="730" y="1379"/>
                  </a:lnTo>
                  <a:lnTo>
                    <a:pt x="786" y="1391"/>
                  </a:lnTo>
                  <a:lnTo>
                    <a:pt x="720" y="1315"/>
                  </a:lnTo>
                  <a:lnTo>
                    <a:pt x="686" y="1265"/>
                  </a:lnTo>
                  <a:lnTo>
                    <a:pt x="652" y="1215"/>
                  </a:lnTo>
                  <a:lnTo>
                    <a:pt x="612" y="1135"/>
                  </a:lnTo>
                  <a:lnTo>
                    <a:pt x="590" y="1083"/>
                  </a:lnTo>
                  <a:lnTo>
                    <a:pt x="564" y="1015"/>
                  </a:lnTo>
                  <a:lnTo>
                    <a:pt x="548" y="947"/>
                  </a:lnTo>
                  <a:lnTo>
                    <a:pt x="536" y="879"/>
                  </a:lnTo>
                  <a:lnTo>
                    <a:pt x="522" y="751"/>
                  </a:lnTo>
                  <a:lnTo>
                    <a:pt x="526" y="631"/>
                  </a:lnTo>
                  <a:lnTo>
                    <a:pt x="556" y="471"/>
                  </a:lnTo>
                  <a:lnTo>
                    <a:pt x="586" y="379"/>
                  </a:lnTo>
                  <a:lnTo>
                    <a:pt x="618" y="309"/>
                  </a:lnTo>
                  <a:lnTo>
                    <a:pt x="640" y="263"/>
                  </a:lnTo>
                  <a:lnTo>
                    <a:pt x="662" y="229"/>
                  </a:lnTo>
                  <a:lnTo>
                    <a:pt x="682" y="199"/>
                  </a:lnTo>
                  <a:lnTo>
                    <a:pt x="706" y="175"/>
                  </a:lnTo>
                  <a:lnTo>
                    <a:pt x="752" y="139"/>
                  </a:lnTo>
                  <a:lnTo>
                    <a:pt x="810" y="105"/>
                  </a:lnTo>
                  <a:lnTo>
                    <a:pt x="888" y="77"/>
                  </a:lnTo>
                  <a:lnTo>
                    <a:pt x="956" y="69"/>
                  </a:lnTo>
                  <a:lnTo>
                    <a:pt x="1024" y="75"/>
                  </a:lnTo>
                  <a:lnTo>
                    <a:pt x="1070" y="81"/>
                  </a:lnTo>
                  <a:close/>
                </a:path>
              </a:pathLst>
            </a:custGeom>
            <a:solidFill>
              <a:schemeClr val="accent2">
                <a:lumMod val="40000"/>
                <a:lumOff val="6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49" name="Freeform 49"/>
            <p:cNvSpPr>
              <a:spLocks/>
            </p:cNvSpPr>
            <p:nvPr/>
          </p:nvSpPr>
          <p:spPr bwMode="auto">
            <a:xfrm rot="16200000">
              <a:off x="5365510" y="1915380"/>
              <a:ext cx="1854426" cy="2466474"/>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20000"/>
                <a:lumOff val="8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50" name="Freeform 48"/>
            <p:cNvSpPr>
              <a:spLocks/>
            </p:cNvSpPr>
            <p:nvPr/>
          </p:nvSpPr>
          <p:spPr bwMode="auto">
            <a:xfrm>
              <a:off x="6555915" y="2248558"/>
              <a:ext cx="1898735" cy="2413082"/>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40000"/>
                <a:lumOff val="6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46152" name="Oval 35"/>
            <p:cNvSpPr>
              <a:spLocks noChangeArrowheads="1"/>
            </p:cNvSpPr>
            <p:nvPr/>
          </p:nvSpPr>
          <p:spPr bwMode="auto">
            <a:xfrm>
              <a:off x="6079908" y="3247286"/>
              <a:ext cx="1320484" cy="1289805"/>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53" name="Oval 36"/>
            <p:cNvSpPr>
              <a:spLocks noChangeArrowheads="1"/>
            </p:cNvSpPr>
            <p:nvPr/>
          </p:nvSpPr>
          <p:spPr bwMode="auto">
            <a:xfrm>
              <a:off x="5025650" y="2217522"/>
              <a:ext cx="3429000" cy="3349333"/>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54" name="Arc 38"/>
            <p:cNvSpPr>
              <a:spLocks/>
            </p:cNvSpPr>
            <p:nvPr/>
          </p:nvSpPr>
          <p:spPr bwMode="auto">
            <a:xfrm>
              <a:off x="5953894" y="3528130"/>
              <a:ext cx="1714500" cy="2005786"/>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55" name="Arc 42"/>
            <p:cNvSpPr>
              <a:spLocks/>
            </p:cNvSpPr>
            <p:nvPr/>
          </p:nvSpPr>
          <p:spPr bwMode="auto">
            <a:xfrm rot="20820319" flipH="1">
              <a:off x="5826105" y="2363145"/>
              <a:ext cx="1714500" cy="2005786"/>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56" name="Arc 46"/>
            <p:cNvSpPr>
              <a:spLocks/>
            </p:cNvSpPr>
            <p:nvPr/>
          </p:nvSpPr>
          <p:spPr bwMode="auto">
            <a:xfrm rot="5400000">
              <a:off x="5249674" y="2935652"/>
              <a:ext cx="1674666" cy="2053495"/>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57" name="Arc 47"/>
            <p:cNvSpPr>
              <a:spLocks/>
            </p:cNvSpPr>
            <p:nvPr/>
          </p:nvSpPr>
          <p:spPr bwMode="auto">
            <a:xfrm rot="4620319" flipH="1">
              <a:off x="6442370" y="2810832"/>
              <a:ext cx="1674666" cy="2053495"/>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grpSp>
      <p:sp>
        <p:nvSpPr>
          <p:cNvPr id="46085" name="Freeform 62"/>
          <p:cNvSpPr>
            <a:spLocks/>
          </p:cNvSpPr>
          <p:nvPr/>
        </p:nvSpPr>
        <p:spPr bwMode="gray">
          <a:xfrm rot="-2362305">
            <a:off x="4968875" y="2560638"/>
            <a:ext cx="1476375" cy="1482725"/>
          </a:xfrm>
          <a:custGeom>
            <a:avLst/>
            <a:gdLst>
              <a:gd name="T0" fmla="*/ 2147483647 w 1772"/>
              <a:gd name="T1" fmla="*/ 2147483647 h 1583"/>
              <a:gd name="T2" fmla="*/ 2147483647 w 1772"/>
              <a:gd name="T3" fmla="*/ 2147483647 h 1583"/>
              <a:gd name="T4" fmla="*/ 2147483647 w 1772"/>
              <a:gd name="T5" fmla="*/ 2147483647 h 1583"/>
              <a:gd name="T6" fmla="*/ 2147483647 w 1772"/>
              <a:gd name="T7" fmla="*/ 2147483647 h 1583"/>
              <a:gd name="T8" fmla="*/ 2147483647 w 1772"/>
              <a:gd name="T9" fmla="*/ 2147483647 h 1583"/>
              <a:gd name="T10" fmla="*/ 2147483647 w 1772"/>
              <a:gd name="T11" fmla="*/ 2147483647 h 1583"/>
              <a:gd name="T12" fmla="*/ 2147483647 w 1772"/>
              <a:gd name="T13" fmla="*/ 2147483647 h 1583"/>
              <a:gd name="T14" fmla="*/ 2147483647 w 1772"/>
              <a:gd name="T15" fmla="*/ 2147483647 h 1583"/>
              <a:gd name="T16" fmla="*/ 2147483647 w 1772"/>
              <a:gd name="T17" fmla="*/ 2147483647 h 1583"/>
              <a:gd name="T18" fmla="*/ 2147483647 w 1772"/>
              <a:gd name="T19" fmla="*/ 2147483647 h 1583"/>
              <a:gd name="T20" fmla="*/ 2147483647 w 1772"/>
              <a:gd name="T21" fmla="*/ 2147483647 h 1583"/>
              <a:gd name="T22" fmla="*/ 2147483647 w 1772"/>
              <a:gd name="T23" fmla="*/ 2147483647 h 1583"/>
              <a:gd name="T24" fmla="*/ 2147483647 w 1772"/>
              <a:gd name="T25" fmla="*/ 2147483647 h 1583"/>
              <a:gd name="T26" fmla="*/ 2147483647 w 1772"/>
              <a:gd name="T27" fmla="*/ 2147483647 h 1583"/>
              <a:gd name="T28" fmla="*/ 2147483647 w 1772"/>
              <a:gd name="T29" fmla="*/ 2147483647 h 1583"/>
              <a:gd name="T30" fmla="*/ 2147483647 w 1772"/>
              <a:gd name="T31" fmla="*/ 2147483647 h 1583"/>
              <a:gd name="T32" fmla="*/ 2147483647 w 1772"/>
              <a:gd name="T33" fmla="*/ 2147483647 h 1583"/>
              <a:gd name="T34" fmla="*/ 2147483647 w 1772"/>
              <a:gd name="T35" fmla="*/ 2147483647 h 1583"/>
              <a:gd name="T36" fmla="*/ 2147483647 w 1772"/>
              <a:gd name="T37" fmla="*/ 2147483647 h 1583"/>
              <a:gd name="T38" fmla="*/ 2147483647 w 1772"/>
              <a:gd name="T39" fmla="*/ 2147483647 h 1583"/>
              <a:gd name="T40" fmla="*/ 2147483647 w 1772"/>
              <a:gd name="T41" fmla="*/ 2147483647 h 1583"/>
              <a:gd name="T42" fmla="*/ 2147483647 w 1772"/>
              <a:gd name="T43" fmla="*/ 2147483647 h 1583"/>
              <a:gd name="T44" fmla="*/ 2147483647 w 1772"/>
              <a:gd name="T45" fmla="*/ 2147483647 h 1583"/>
              <a:gd name="T46" fmla="*/ 2147483647 w 1772"/>
              <a:gd name="T47" fmla="*/ 2147483647 h 1583"/>
              <a:gd name="T48" fmla="*/ 2147483647 w 1772"/>
              <a:gd name="T49" fmla="*/ 2147483647 h 1583"/>
              <a:gd name="T50" fmla="*/ 2147483647 w 1772"/>
              <a:gd name="T51" fmla="*/ 2147483647 h 1583"/>
              <a:gd name="T52" fmla="*/ 2147483647 w 1772"/>
              <a:gd name="T53" fmla="*/ 2147483647 h 1583"/>
              <a:gd name="T54" fmla="*/ 2147483647 w 1772"/>
              <a:gd name="T55" fmla="*/ 2147483647 h 1583"/>
              <a:gd name="T56" fmla="*/ 2147483647 w 1772"/>
              <a:gd name="T57" fmla="*/ 2147483647 h 1583"/>
              <a:gd name="T58" fmla="*/ 2147483647 w 1772"/>
              <a:gd name="T59" fmla="*/ 2147483647 h 1583"/>
              <a:gd name="T60" fmla="*/ 2147483647 w 1772"/>
              <a:gd name="T61" fmla="*/ 2147483647 h 1583"/>
              <a:gd name="T62" fmla="*/ 2147483647 w 1772"/>
              <a:gd name="T63" fmla="*/ 2147483647 h 1583"/>
              <a:gd name="T64" fmla="*/ 2147483647 w 1772"/>
              <a:gd name="T65" fmla="*/ 2147483647 h 1583"/>
              <a:gd name="T66" fmla="*/ 2147483647 w 1772"/>
              <a:gd name="T67" fmla="*/ 2147483647 h 1583"/>
              <a:gd name="T68" fmla="*/ 2147483647 w 1772"/>
              <a:gd name="T69" fmla="*/ 2147483647 h 1583"/>
              <a:gd name="T70" fmla="*/ 2147483647 w 1772"/>
              <a:gd name="T71" fmla="*/ 2147483647 h 1583"/>
              <a:gd name="T72" fmla="*/ 2147483647 w 1772"/>
              <a:gd name="T73" fmla="*/ 2147483647 h 1583"/>
              <a:gd name="T74" fmla="*/ 2147483647 w 1772"/>
              <a:gd name="T75" fmla="*/ 2147483647 h 1583"/>
              <a:gd name="T76" fmla="*/ 2147483647 w 1772"/>
              <a:gd name="T77" fmla="*/ 2147483647 h 1583"/>
              <a:gd name="T78" fmla="*/ 2147483647 w 1772"/>
              <a:gd name="T79" fmla="*/ 2147483647 h 1583"/>
              <a:gd name="T80" fmla="*/ 2147483647 w 1772"/>
              <a:gd name="T81" fmla="*/ 2147483647 h 1583"/>
              <a:gd name="T82" fmla="*/ 2147483647 w 1772"/>
              <a:gd name="T83" fmla="*/ 2147483647 h 1583"/>
              <a:gd name="T84" fmla="*/ 2147483647 w 1772"/>
              <a:gd name="T85" fmla="*/ 2147483647 h 1583"/>
              <a:gd name="T86" fmla="*/ 2147483647 w 1772"/>
              <a:gd name="T87" fmla="*/ 2147483647 h 1583"/>
              <a:gd name="T88" fmla="*/ 2147483647 w 1772"/>
              <a:gd name="T89" fmla="*/ 2147483647 h 1583"/>
              <a:gd name="T90" fmla="*/ 2147483647 w 1772"/>
              <a:gd name="T91" fmla="*/ 2147483647 h 1583"/>
              <a:gd name="T92" fmla="*/ 2147483647 w 1772"/>
              <a:gd name="T93" fmla="*/ 2147483647 h 1583"/>
              <a:gd name="T94" fmla="*/ 2147483647 w 1772"/>
              <a:gd name="T95" fmla="*/ 2147483647 h 1583"/>
              <a:gd name="T96" fmla="*/ 2147483647 w 1772"/>
              <a:gd name="T97" fmla="*/ 2147483647 h 1583"/>
              <a:gd name="T98" fmla="*/ 2147483647 w 1772"/>
              <a:gd name="T99" fmla="*/ 2147483647 h 1583"/>
              <a:gd name="T100" fmla="*/ 2147483647 w 1772"/>
              <a:gd name="T101" fmla="*/ 2147483647 h 1583"/>
              <a:gd name="T102" fmla="*/ 2147483647 w 1772"/>
              <a:gd name="T103" fmla="*/ 2147483647 h 1583"/>
              <a:gd name="T104" fmla="*/ 2147483647 w 1772"/>
              <a:gd name="T105" fmla="*/ 2147483647 h 1583"/>
              <a:gd name="T106" fmla="*/ 2147483647 w 1772"/>
              <a:gd name="T107" fmla="*/ 2147483647 h 15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2"/>
              <a:gd name="T163" fmla="*/ 0 h 1583"/>
              <a:gd name="T164" fmla="*/ 1772 w 1772"/>
              <a:gd name="T165" fmla="*/ 1583 h 15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2" h="1583">
                <a:moveTo>
                  <a:pt x="920" y="52"/>
                </a:moveTo>
                <a:lnTo>
                  <a:pt x="954" y="52"/>
                </a:lnTo>
                <a:lnTo>
                  <a:pt x="966" y="0"/>
                </a:lnTo>
                <a:lnTo>
                  <a:pt x="1010" y="4"/>
                </a:lnTo>
                <a:lnTo>
                  <a:pt x="1014" y="59"/>
                </a:lnTo>
                <a:lnTo>
                  <a:pt x="1046" y="64"/>
                </a:lnTo>
                <a:lnTo>
                  <a:pt x="1067" y="14"/>
                </a:lnTo>
                <a:lnTo>
                  <a:pt x="1116" y="26"/>
                </a:lnTo>
                <a:lnTo>
                  <a:pt x="1107" y="75"/>
                </a:lnTo>
                <a:lnTo>
                  <a:pt x="1148" y="88"/>
                </a:lnTo>
                <a:lnTo>
                  <a:pt x="1170" y="39"/>
                </a:lnTo>
                <a:lnTo>
                  <a:pt x="1213" y="56"/>
                </a:lnTo>
                <a:lnTo>
                  <a:pt x="1201" y="108"/>
                </a:lnTo>
                <a:lnTo>
                  <a:pt x="1236" y="122"/>
                </a:lnTo>
                <a:lnTo>
                  <a:pt x="1261" y="76"/>
                </a:lnTo>
                <a:lnTo>
                  <a:pt x="1306" y="94"/>
                </a:lnTo>
                <a:lnTo>
                  <a:pt x="1287" y="143"/>
                </a:lnTo>
                <a:lnTo>
                  <a:pt x="1323" y="161"/>
                </a:lnTo>
                <a:lnTo>
                  <a:pt x="1349" y="118"/>
                </a:lnTo>
                <a:lnTo>
                  <a:pt x="1394" y="145"/>
                </a:lnTo>
                <a:lnTo>
                  <a:pt x="1376" y="189"/>
                </a:lnTo>
                <a:lnTo>
                  <a:pt x="1409" y="212"/>
                </a:lnTo>
                <a:lnTo>
                  <a:pt x="1444" y="184"/>
                </a:lnTo>
                <a:lnTo>
                  <a:pt x="1486" y="219"/>
                </a:lnTo>
                <a:lnTo>
                  <a:pt x="1461" y="257"/>
                </a:lnTo>
                <a:lnTo>
                  <a:pt x="1486" y="277"/>
                </a:lnTo>
                <a:lnTo>
                  <a:pt x="1524" y="252"/>
                </a:lnTo>
                <a:lnTo>
                  <a:pt x="1561" y="288"/>
                </a:lnTo>
                <a:lnTo>
                  <a:pt x="1536" y="324"/>
                </a:lnTo>
                <a:lnTo>
                  <a:pt x="1560" y="355"/>
                </a:lnTo>
                <a:lnTo>
                  <a:pt x="1600" y="332"/>
                </a:lnTo>
                <a:lnTo>
                  <a:pt x="1627" y="367"/>
                </a:lnTo>
                <a:lnTo>
                  <a:pt x="1595" y="397"/>
                </a:lnTo>
                <a:lnTo>
                  <a:pt x="1614" y="423"/>
                </a:lnTo>
                <a:lnTo>
                  <a:pt x="1657" y="407"/>
                </a:lnTo>
                <a:lnTo>
                  <a:pt x="1679" y="435"/>
                </a:lnTo>
                <a:lnTo>
                  <a:pt x="1638" y="473"/>
                </a:lnTo>
                <a:lnTo>
                  <a:pt x="1652" y="504"/>
                </a:lnTo>
                <a:lnTo>
                  <a:pt x="1695" y="492"/>
                </a:lnTo>
                <a:lnTo>
                  <a:pt x="1712" y="525"/>
                </a:lnTo>
                <a:lnTo>
                  <a:pt x="1669" y="560"/>
                </a:lnTo>
                <a:lnTo>
                  <a:pt x="1682" y="585"/>
                </a:lnTo>
                <a:lnTo>
                  <a:pt x="1737" y="581"/>
                </a:lnTo>
                <a:lnTo>
                  <a:pt x="1751" y="620"/>
                </a:lnTo>
                <a:lnTo>
                  <a:pt x="1699" y="645"/>
                </a:lnTo>
                <a:lnTo>
                  <a:pt x="1704" y="675"/>
                </a:lnTo>
                <a:lnTo>
                  <a:pt x="1757" y="673"/>
                </a:lnTo>
                <a:lnTo>
                  <a:pt x="1766" y="717"/>
                </a:lnTo>
                <a:lnTo>
                  <a:pt x="1709" y="730"/>
                </a:lnTo>
                <a:lnTo>
                  <a:pt x="1712" y="756"/>
                </a:lnTo>
                <a:lnTo>
                  <a:pt x="1772" y="765"/>
                </a:lnTo>
                <a:lnTo>
                  <a:pt x="1771" y="813"/>
                </a:lnTo>
                <a:lnTo>
                  <a:pt x="1709" y="820"/>
                </a:lnTo>
                <a:lnTo>
                  <a:pt x="1706" y="850"/>
                </a:lnTo>
                <a:lnTo>
                  <a:pt x="1771" y="867"/>
                </a:lnTo>
                <a:lnTo>
                  <a:pt x="1766" y="910"/>
                </a:lnTo>
                <a:lnTo>
                  <a:pt x="1699" y="906"/>
                </a:lnTo>
                <a:lnTo>
                  <a:pt x="1695" y="935"/>
                </a:lnTo>
                <a:lnTo>
                  <a:pt x="1752" y="960"/>
                </a:lnTo>
                <a:lnTo>
                  <a:pt x="1744" y="1009"/>
                </a:lnTo>
                <a:lnTo>
                  <a:pt x="1679" y="1003"/>
                </a:lnTo>
                <a:lnTo>
                  <a:pt x="1666" y="1032"/>
                </a:lnTo>
                <a:lnTo>
                  <a:pt x="1722" y="1059"/>
                </a:lnTo>
                <a:lnTo>
                  <a:pt x="1706" y="1098"/>
                </a:lnTo>
                <a:lnTo>
                  <a:pt x="1644" y="1088"/>
                </a:lnTo>
                <a:lnTo>
                  <a:pt x="1631" y="1113"/>
                </a:lnTo>
                <a:lnTo>
                  <a:pt x="1674" y="1152"/>
                </a:lnTo>
                <a:lnTo>
                  <a:pt x="1652" y="1186"/>
                </a:lnTo>
                <a:lnTo>
                  <a:pt x="1600" y="1168"/>
                </a:lnTo>
                <a:lnTo>
                  <a:pt x="1581" y="1195"/>
                </a:lnTo>
                <a:lnTo>
                  <a:pt x="1619" y="1241"/>
                </a:lnTo>
                <a:lnTo>
                  <a:pt x="1597" y="1271"/>
                </a:lnTo>
                <a:lnTo>
                  <a:pt x="1537" y="1245"/>
                </a:lnTo>
                <a:lnTo>
                  <a:pt x="1514" y="1270"/>
                </a:lnTo>
                <a:lnTo>
                  <a:pt x="1551" y="1311"/>
                </a:lnTo>
                <a:lnTo>
                  <a:pt x="1522" y="1343"/>
                </a:lnTo>
                <a:lnTo>
                  <a:pt x="1473" y="1312"/>
                </a:lnTo>
                <a:lnTo>
                  <a:pt x="1444" y="1335"/>
                </a:lnTo>
                <a:lnTo>
                  <a:pt x="1471" y="1379"/>
                </a:lnTo>
                <a:lnTo>
                  <a:pt x="1435" y="1408"/>
                </a:lnTo>
                <a:lnTo>
                  <a:pt x="1392" y="1370"/>
                </a:lnTo>
                <a:lnTo>
                  <a:pt x="1363" y="1386"/>
                </a:lnTo>
                <a:lnTo>
                  <a:pt x="1386" y="1446"/>
                </a:lnTo>
                <a:lnTo>
                  <a:pt x="1348" y="1470"/>
                </a:lnTo>
                <a:lnTo>
                  <a:pt x="1299" y="1421"/>
                </a:lnTo>
                <a:lnTo>
                  <a:pt x="1273" y="1433"/>
                </a:lnTo>
                <a:lnTo>
                  <a:pt x="1289" y="1498"/>
                </a:lnTo>
                <a:lnTo>
                  <a:pt x="1248" y="1517"/>
                </a:lnTo>
                <a:lnTo>
                  <a:pt x="1213" y="1459"/>
                </a:lnTo>
                <a:lnTo>
                  <a:pt x="1178" y="1474"/>
                </a:lnTo>
                <a:lnTo>
                  <a:pt x="1189" y="1540"/>
                </a:lnTo>
                <a:lnTo>
                  <a:pt x="1145" y="1553"/>
                </a:lnTo>
                <a:lnTo>
                  <a:pt x="1106" y="1492"/>
                </a:lnTo>
                <a:lnTo>
                  <a:pt x="1068" y="1501"/>
                </a:lnTo>
                <a:lnTo>
                  <a:pt x="1079" y="1569"/>
                </a:lnTo>
                <a:lnTo>
                  <a:pt x="1033" y="1574"/>
                </a:lnTo>
                <a:lnTo>
                  <a:pt x="1010" y="1509"/>
                </a:lnTo>
                <a:lnTo>
                  <a:pt x="967" y="1514"/>
                </a:lnTo>
                <a:lnTo>
                  <a:pt x="967" y="1583"/>
                </a:lnTo>
                <a:lnTo>
                  <a:pt x="917" y="1583"/>
                </a:lnTo>
                <a:lnTo>
                  <a:pt x="904" y="1516"/>
                </a:lnTo>
                <a:lnTo>
                  <a:pt x="864" y="1515"/>
                </a:lnTo>
                <a:lnTo>
                  <a:pt x="847" y="1583"/>
                </a:lnTo>
                <a:lnTo>
                  <a:pt x="797" y="1579"/>
                </a:lnTo>
                <a:lnTo>
                  <a:pt x="792" y="1511"/>
                </a:lnTo>
                <a:lnTo>
                  <a:pt x="749" y="1507"/>
                </a:lnTo>
                <a:lnTo>
                  <a:pt x="729" y="1570"/>
                </a:lnTo>
                <a:lnTo>
                  <a:pt x="686" y="1566"/>
                </a:lnTo>
                <a:lnTo>
                  <a:pt x="686" y="1493"/>
                </a:lnTo>
                <a:lnTo>
                  <a:pt x="656" y="1489"/>
                </a:lnTo>
                <a:lnTo>
                  <a:pt x="626" y="1553"/>
                </a:lnTo>
                <a:lnTo>
                  <a:pt x="574" y="1531"/>
                </a:lnTo>
                <a:lnTo>
                  <a:pt x="594" y="1471"/>
                </a:lnTo>
                <a:lnTo>
                  <a:pt x="551" y="1460"/>
                </a:lnTo>
                <a:lnTo>
                  <a:pt x="524" y="1514"/>
                </a:lnTo>
                <a:lnTo>
                  <a:pt x="468" y="1493"/>
                </a:lnTo>
                <a:lnTo>
                  <a:pt x="489" y="1434"/>
                </a:lnTo>
                <a:lnTo>
                  <a:pt x="446" y="1414"/>
                </a:lnTo>
                <a:lnTo>
                  <a:pt x="400" y="1459"/>
                </a:lnTo>
                <a:lnTo>
                  <a:pt x="357" y="1433"/>
                </a:lnTo>
                <a:lnTo>
                  <a:pt x="391" y="1383"/>
                </a:lnTo>
                <a:lnTo>
                  <a:pt x="353" y="1361"/>
                </a:lnTo>
                <a:lnTo>
                  <a:pt x="312" y="1399"/>
                </a:lnTo>
                <a:lnTo>
                  <a:pt x="281" y="1373"/>
                </a:lnTo>
                <a:lnTo>
                  <a:pt x="311" y="1331"/>
                </a:lnTo>
                <a:lnTo>
                  <a:pt x="281" y="1301"/>
                </a:lnTo>
                <a:lnTo>
                  <a:pt x="231" y="1334"/>
                </a:lnTo>
                <a:lnTo>
                  <a:pt x="203" y="1307"/>
                </a:lnTo>
                <a:lnTo>
                  <a:pt x="243" y="1271"/>
                </a:lnTo>
                <a:lnTo>
                  <a:pt x="216" y="1240"/>
                </a:lnTo>
                <a:lnTo>
                  <a:pt x="165" y="1267"/>
                </a:lnTo>
                <a:lnTo>
                  <a:pt x="138" y="1225"/>
                </a:lnTo>
                <a:lnTo>
                  <a:pt x="184" y="1194"/>
                </a:lnTo>
                <a:lnTo>
                  <a:pt x="162" y="1159"/>
                </a:lnTo>
                <a:lnTo>
                  <a:pt x="103" y="1176"/>
                </a:lnTo>
                <a:lnTo>
                  <a:pt x="85" y="1131"/>
                </a:lnTo>
                <a:lnTo>
                  <a:pt x="139" y="1104"/>
                </a:lnTo>
                <a:lnTo>
                  <a:pt x="126" y="1075"/>
                </a:lnTo>
                <a:lnTo>
                  <a:pt x="65" y="1089"/>
                </a:lnTo>
                <a:lnTo>
                  <a:pt x="44" y="1037"/>
                </a:lnTo>
                <a:lnTo>
                  <a:pt x="97" y="1016"/>
                </a:lnTo>
                <a:lnTo>
                  <a:pt x="87" y="988"/>
                </a:lnTo>
                <a:lnTo>
                  <a:pt x="33" y="993"/>
                </a:lnTo>
                <a:lnTo>
                  <a:pt x="25" y="953"/>
                </a:lnTo>
                <a:lnTo>
                  <a:pt x="80" y="935"/>
                </a:lnTo>
                <a:lnTo>
                  <a:pt x="70" y="896"/>
                </a:lnTo>
                <a:lnTo>
                  <a:pt x="9" y="893"/>
                </a:lnTo>
                <a:lnTo>
                  <a:pt x="6" y="846"/>
                </a:lnTo>
                <a:lnTo>
                  <a:pt x="63" y="841"/>
                </a:lnTo>
                <a:lnTo>
                  <a:pt x="57" y="795"/>
                </a:lnTo>
                <a:lnTo>
                  <a:pt x="0" y="785"/>
                </a:lnTo>
                <a:lnTo>
                  <a:pt x="3" y="745"/>
                </a:lnTo>
                <a:lnTo>
                  <a:pt x="58" y="743"/>
                </a:lnTo>
                <a:lnTo>
                  <a:pt x="58" y="713"/>
                </a:lnTo>
                <a:lnTo>
                  <a:pt x="6" y="702"/>
                </a:lnTo>
                <a:lnTo>
                  <a:pt x="11" y="657"/>
                </a:lnTo>
                <a:lnTo>
                  <a:pt x="67" y="662"/>
                </a:lnTo>
                <a:lnTo>
                  <a:pt x="76" y="624"/>
                </a:lnTo>
                <a:lnTo>
                  <a:pt x="19" y="605"/>
                </a:lnTo>
                <a:lnTo>
                  <a:pt x="33" y="564"/>
                </a:lnTo>
                <a:lnTo>
                  <a:pt x="88" y="577"/>
                </a:lnTo>
                <a:lnTo>
                  <a:pt x="101" y="536"/>
                </a:lnTo>
                <a:lnTo>
                  <a:pt x="49" y="510"/>
                </a:lnTo>
                <a:lnTo>
                  <a:pt x="67" y="469"/>
                </a:lnTo>
                <a:lnTo>
                  <a:pt x="126" y="488"/>
                </a:lnTo>
                <a:lnTo>
                  <a:pt x="146" y="450"/>
                </a:lnTo>
                <a:lnTo>
                  <a:pt x="97" y="417"/>
                </a:lnTo>
                <a:lnTo>
                  <a:pt x="123" y="380"/>
                </a:lnTo>
                <a:lnTo>
                  <a:pt x="178" y="397"/>
                </a:lnTo>
                <a:lnTo>
                  <a:pt x="199" y="372"/>
                </a:lnTo>
                <a:lnTo>
                  <a:pt x="156" y="329"/>
                </a:lnTo>
                <a:lnTo>
                  <a:pt x="178" y="299"/>
                </a:lnTo>
                <a:lnTo>
                  <a:pt x="241" y="325"/>
                </a:lnTo>
                <a:lnTo>
                  <a:pt x="263" y="295"/>
                </a:lnTo>
                <a:lnTo>
                  <a:pt x="225" y="252"/>
                </a:lnTo>
                <a:lnTo>
                  <a:pt x="264" y="221"/>
                </a:lnTo>
                <a:lnTo>
                  <a:pt x="311" y="258"/>
                </a:lnTo>
                <a:lnTo>
                  <a:pt x="340" y="231"/>
                </a:lnTo>
                <a:lnTo>
                  <a:pt x="305" y="190"/>
                </a:lnTo>
                <a:lnTo>
                  <a:pt x="344" y="159"/>
                </a:lnTo>
                <a:lnTo>
                  <a:pt x="385" y="194"/>
                </a:lnTo>
                <a:lnTo>
                  <a:pt x="426" y="171"/>
                </a:lnTo>
                <a:lnTo>
                  <a:pt x="399" y="125"/>
                </a:lnTo>
                <a:lnTo>
                  <a:pt x="443" y="103"/>
                </a:lnTo>
                <a:lnTo>
                  <a:pt x="473" y="147"/>
                </a:lnTo>
                <a:lnTo>
                  <a:pt x="505" y="132"/>
                </a:lnTo>
                <a:lnTo>
                  <a:pt x="486" y="82"/>
                </a:lnTo>
                <a:lnTo>
                  <a:pt x="525" y="64"/>
                </a:lnTo>
                <a:lnTo>
                  <a:pt x="558" y="112"/>
                </a:lnTo>
                <a:lnTo>
                  <a:pt x="589" y="98"/>
                </a:lnTo>
                <a:lnTo>
                  <a:pt x="574" y="46"/>
                </a:lnTo>
                <a:lnTo>
                  <a:pt x="609" y="35"/>
                </a:lnTo>
                <a:lnTo>
                  <a:pt x="639" y="86"/>
                </a:lnTo>
                <a:lnTo>
                  <a:pt x="673" y="77"/>
                </a:lnTo>
                <a:lnTo>
                  <a:pt x="657" y="25"/>
                </a:lnTo>
                <a:lnTo>
                  <a:pt x="696" y="17"/>
                </a:lnTo>
                <a:lnTo>
                  <a:pt x="729" y="64"/>
                </a:lnTo>
                <a:lnTo>
                  <a:pt x="767" y="61"/>
                </a:lnTo>
                <a:lnTo>
                  <a:pt x="752" y="9"/>
                </a:lnTo>
                <a:lnTo>
                  <a:pt x="801" y="4"/>
                </a:lnTo>
                <a:lnTo>
                  <a:pt x="826" y="52"/>
                </a:lnTo>
                <a:lnTo>
                  <a:pt x="858" y="50"/>
                </a:lnTo>
                <a:lnTo>
                  <a:pt x="861" y="2"/>
                </a:lnTo>
                <a:lnTo>
                  <a:pt x="908" y="1"/>
                </a:lnTo>
                <a:lnTo>
                  <a:pt x="920" y="52"/>
                </a:lnTo>
                <a:lnTo>
                  <a:pt x="901" y="118"/>
                </a:lnTo>
                <a:lnTo>
                  <a:pt x="825" y="122"/>
                </a:lnTo>
                <a:lnTo>
                  <a:pt x="752" y="131"/>
                </a:lnTo>
                <a:lnTo>
                  <a:pt x="680" y="147"/>
                </a:lnTo>
                <a:lnTo>
                  <a:pt x="611" y="168"/>
                </a:lnTo>
                <a:lnTo>
                  <a:pt x="547" y="194"/>
                </a:lnTo>
                <a:lnTo>
                  <a:pt x="486" y="227"/>
                </a:lnTo>
                <a:lnTo>
                  <a:pt x="428" y="264"/>
                </a:lnTo>
                <a:lnTo>
                  <a:pt x="375" y="305"/>
                </a:lnTo>
                <a:lnTo>
                  <a:pt x="327" y="351"/>
                </a:lnTo>
                <a:lnTo>
                  <a:pt x="284" y="402"/>
                </a:lnTo>
                <a:lnTo>
                  <a:pt x="247" y="456"/>
                </a:lnTo>
                <a:lnTo>
                  <a:pt x="216" y="515"/>
                </a:lnTo>
                <a:lnTo>
                  <a:pt x="191" y="576"/>
                </a:lnTo>
                <a:lnTo>
                  <a:pt x="172" y="640"/>
                </a:lnTo>
                <a:lnTo>
                  <a:pt x="161" y="708"/>
                </a:lnTo>
                <a:lnTo>
                  <a:pt x="157" y="779"/>
                </a:lnTo>
                <a:lnTo>
                  <a:pt x="161" y="849"/>
                </a:lnTo>
                <a:lnTo>
                  <a:pt x="172" y="916"/>
                </a:lnTo>
                <a:lnTo>
                  <a:pt x="191" y="979"/>
                </a:lnTo>
                <a:lnTo>
                  <a:pt x="216" y="1040"/>
                </a:lnTo>
                <a:lnTo>
                  <a:pt x="247" y="1098"/>
                </a:lnTo>
                <a:lnTo>
                  <a:pt x="284" y="1151"/>
                </a:lnTo>
                <a:lnTo>
                  <a:pt x="327" y="1201"/>
                </a:lnTo>
                <a:lnTo>
                  <a:pt x="375" y="1245"/>
                </a:lnTo>
                <a:lnTo>
                  <a:pt x="428" y="1287"/>
                </a:lnTo>
                <a:lnTo>
                  <a:pt x="486" y="1323"/>
                </a:lnTo>
                <a:lnTo>
                  <a:pt x="547" y="1354"/>
                </a:lnTo>
                <a:lnTo>
                  <a:pt x="611" y="1380"/>
                </a:lnTo>
                <a:lnTo>
                  <a:pt x="680" y="1401"/>
                </a:lnTo>
                <a:lnTo>
                  <a:pt x="752" y="1416"/>
                </a:lnTo>
                <a:lnTo>
                  <a:pt x="825" y="1425"/>
                </a:lnTo>
                <a:lnTo>
                  <a:pt x="901" y="1429"/>
                </a:lnTo>
                <a:lnTo>
                  <a:pt x="977" y="1425"/>
                </a:lnTo>
                <a:lnTo>
                  <a:pt x="1051" y="1416"/>
                </a:lnTo>
                <a:lnTo>
                  <a:pt x="1121" y="1401"/>
                </a:lnTo>
                <a:lnTo>
                  <a:pt x="1189" y="1380"/>
                </a:lnTo>
                <a:lnTo>
                  <a:pt x="1255" y="1354"/>
                </a:lnTo>
                <a:lnTo>
                  <a:pt x="1316" y="1323"/>
                </a:lnTo>
                <a:lnTo>
                  <a:pt x="1372" y="1287"/>
                </a:lnTo>
                <a:lnTo>
                  <a:pt x="1425" y="1245"/>
                </a:lnTo>
                <a:lnTo>
                  <a:pt x="1474" y="1201"/>
                </a:lnTo>
                <a:lnTo>
                  <a:pt x="1516" y="1151"/>
                </a:lnTo>
                <a:lnTo>
                  <a:pt x="1553" y="1098"/>
                </a:lnTo>
                <a:lnTo>
                  <a:pt x="1584" y="1040"/>
                </a:lnTo>
                <a:lnTo>
                  <a:pt x="1610" y="979"/>
                </a:lnTo>
                <a:lnTo>
                  <a:pt x="1628" y="916"/>
                </a:lnTo>
                <a:lnTo>
                  <a:pt x="1640" y="849"/>
                </a:lnTo>
                <a:lnTo>
                  <a:pt x="1643" y="779"/>
                </a:lnTo>
                <a:lnTo>
                  <a:pt x="1640" y="708"/>
                </a:lnTo>
                <a:lnTo>
                  <a:pt x="1628" y="640"/>
                </a:lnTo>
                <a:lnTo>
                  <a:pt x="1610" y="576"/>
                </a:lnTo>
                <a:lnTo>
                  <a:pt x="1584" y="515"/>
                </a:lnTo>
                <a:lnTo>
                  <a:pt x="1553" y="456"/>
                </a:lnTo>
                <a:lnTo>
                  <a:pt x="1516" y="402"/>
                </a:lnTo>
                <a:lnTo>
                  <a:pt x="1474" y="351"/>
                </a:lnTo>
                <a:lnTo>
                  <a:pt x="1425" y="305"/>
                </a:lnTo>
                <a:lnTo>
                  <a:pt x="1372" y="264"/>
                </a:lnTo>
                <a:lnTo>
                  <a:pt x="1316" y="227"/>
                </a:lnTo>
                <a:lnTo>
                  <a:pt x="1255" y="194"/>
                </a:lnTo>
                <a:lnTo>
                  <a:pt x="1189" y="168"/>
                </a:lnTo>
                <a:lnTo>
                  <a:pt x="1121" y="147"/>
                </a:lnTo>
                <a:lnTo>
                  <a:pt x="1051" y="131"/>
                </a:lnTo>
                <a:lnTo>
                  <a:pt x="977" y="122"/>
                </a:lnTo>
                <a:lnTo>
                  <a:pt x="901" y="118"/>
                </a:lnTo>
                <a:lnTo>
                  <a:pt x="920" y="52"/>
                </a:lnTo>
                <a:close/>
              </a:path>
            </a:pathLst>
          </a:custGeom>
          <a:solidFill>
            <a:srgbClr val="000000"/>
          </a:solidFill>
          <a:ln w="9525">
            <a:noFill/>
            <a:round/>
            <a:headEnd/>
            <a:tailEnd/>
          </a:ln>
        </p:spPr>
        <p:txBody>
          <a:bodyPr>
            <a:prstTxWarp prst="textNoShape">
              <a:avLst/>
            </a:prstTxWarp>
          </a:bodyPr>
          <a:lstStyle/>
          <a:p>
            <a:endParaRPr lang="fr-CA"/>
          </a:p>
        </p:txBody>
      </p:sp>
      <p:grpSp>
        <p:nvGrpSpPr>
          <p:cNvPr id="46086" name="Grouper 65"/>
          <p:cNvGrpSpPr>
            <a:grpSpLocks/>
          </p:cNvGrpSpPr>
          <p:nvPr/>
        </p:nvGrpSpPr>
        <p:grpSpPr bwMode="auto">
          <a:xfrm rot="-5400000">
            <a:off x="5988050" y="1809750"/>
            <a:ext cx="1066800" cy="1104900"/>
            <a:chOff x="5025650" y="2217522"/>
            <a:chExt cx="3429000" cy="3351934"/>
          </a:xfrm>
        </p:grpSpPr>
        <p:sp>
          <p:nvSpPr>
            <p:cNvPr id="104" name="Freeform 51"/>
            <p:cNvSpPr>
              <a:spLocks/>
            </p:cNvSpPr>
            <p:nvPr/>
          </p:nvSpPr>
          <p:spPr bwMode="auto">
            <a:xfrm rot="5400000">
              <a:off x="6461110" y="3407529"/>
              <a:ext cx="1854157" cy="2469696"/>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20000"/>
                <a:lumOff val="8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105" name="Freeform 50"/>
            <p:cNvSpPr>
              <a:spLocks/>
            </p:cNvSpPr>
            <p:nvPr/>
          </p:nvSpPr>
          <p:spPr bwMode="auto">
            <a:xfrm>
              <a:off x="5030751" y="3122929"/>
              <a:ext cx="1898196" cy="2412816"/>
            </a:xfrm>
            <a:custGeom>
              <a:avLst/>
              <a:gdLst/>
              <a:ahLst/>
              <a:cxnLst>
                <a:cxn ang="0">
                  <a:pos x="1070" y="81"/>
                </a:cxn>
                <a:cxn ang="0">
                  <a:pos x="788" y="7"/>
                </a:cxn>
                <a:cxn ang="0">
                  <a:pos x="700" y="0"/>
                </a:cxn>
                <a:cxn ang="0">
                  <a:pos x="638" y="3"/>
                </a:cxn>
                <a:cxn ang="0">
                  <a:pos x="575" y="4"/>
                </a:cxn>
                <a:cxn ang="0">
                  <a:pos x="456" y="23"/>
                </a:cxn>
                <a:cxn ang="0">
                  <a:pos x="419" y="36"/>
                </a:cxn>
                <a:cxn ang="0">
                  <a:pos x="376" y="48"/>
                </a:cxn>
                <a:cxn ang="0">
                  <a:pos x="354" y="53"/>
                </a:cxn>
                <a:cxn ang="0">
                  <a:pos x="318" y="71"/>
                </a:cxn>
                <a:cxn ang="0">
                  <a:pos x="282" y="83"/>
                </a:cxn>
                <a:cxn ang="0">
                  <a:pos x="222" y="113"/>
                </a:cxn>
                <a:cxn ang="0">
                  <a:pos x="196" y="125"/>
                </a:cxn>
                <a:cxn ang="0">
                  <a:pos x="182" y="137"/>
                </a:cxn>
                <a:cxn ang="0">
                  <a:pos x="90" y="203"/>
                </a:cxn>
                <a:cxn ang="0">
                  <a:pos x="14" y="267"/>
                </a:cxn>
                <a:cxn ang="0">
                  <a:pos x="0" y="387"/>
                </a:cxn>
                <a:cxn ang="0">
                  <a:pos x="2" y="521"/>
                </a:cxn>
                <a:cxn ang="0">
                  <a:pos x="20" y="653"/>
                </a:cxn>
                <a:cxn ang="0">
                  <a:pos x="50" y="751"/>
                </a:cxn>
                <a:cxn ang="0">
                  <a:pos x="74" y="823"/>
                </a:cxn>
                <a:cxn ang="0">
                  <a:pos x="104" y="883"/>
                </a:cxn>
                <a:cxn ang="0">
                  <a:pos x="162" y="979"/>
                </a:cxn>
                <a:cxn ang="0">
                  <a:pos x="220" y="1057"/>
                </a:cxn>
                <a:cxn ang="0">
                  <a:pos x="272" y="1117"/>
                </a:cxn>
                <a:cxn ang="0">
                  <a:pos x="310" y="1155"/>
                </a:cxn>
                <a:cxn ang="0">
                  <a:pos x="358" y="1193"/>
                </a:cxn>
                <a:cxn ang="0">
                  <a:pos x="410" y="1235"/>
                </a:cxn>
                <a:cxn ang="0">
                  <a:pos x="466" y="1269"/>
                </a:cxn>
                <a:cxn ang="0">
                  <a:pos x="512" y="1295"/>
                </a:cxn>
                <a:cxn ang="0">
                  <a:pos x="572" y="1327"/>
                </a:cxn>
                <a:cxn ang="0">
                  <a:pos x="638" y="1351"/>
                </a:cxn>
                <a:cxn ang="0">
                  <a:pos x="688" y="1369"/>
                </a:cxn>
                <a:cxn ang="0">
                  <a:pos x="730" y="1379"/>
                </a:cxn>
                <a:cxn ang="0">
                  <a:pos x="786" y="1391"/>
                </a:cxn>
                <a:cxn ang="0">
                  <a:pos x="720" y="1315"/>
                </a:cxn>
                <a:cxn ang="0">
                  <a:pos x="686" y="1265"/>
                </a:cxn>
                <a:cxn ang="0">
                  <a:pos x="652" y="1215"/>
                </a:cxn>
                <a:cxn ang="0">
                  <a:pos x="612" y="1135"/>
                </a:cxn>
                <a:cxn ang="0">
                  <a:pos x="590" y="1083"/>
                </a:cxn>
                <a:cxn ang="0">
                  <a:pos x="564" y="1015"/>
                </a:cxn>
                <a:cxn ang="0">
                  <a:pos x="548" y="947"/>
                </a:cxn>
                <a:cxn ang="0">
                  <a:pos x="536" y="879"/>
                </a:cxn>
                <a:cxn ang="0">
                  <a:pos x="522" y="751"/>
                </a:cxn>
                <a:cxn ang="0">
                  <a:pos x="526" y="631"/>
                </a:cxn>
                <a:cxn ang="0">
                  <a:pos x="556" y="471"/>
                </a:cxn>
                <a:cxn ang="0">
                  <a:pos x="586" y="379"/>
                </a:cxn>
                <a:cxn ang="0">
                  <a:pos x="618" y="309"/>
                </a:cxn>
                <a:cxn ang="0">
                  <a:pos x="640" y="263"/>
                </a:cxn>
                <a:cxn ang="0">
                  <a:pos x="662" y="229"/>
                </a:cxn>
                <a:cxn ang="0">
                  <a:pos x="682" y="199"/>
                </a:cxn>
                <a:cxn ang="0">
                  <a:pos x="706" y="175"/>
                </a:cxn>
                <a:cxn ang="0">
                  <a:pos x="752" y="139"/>
                </a:cxn>
                <a:cxn ang="0">
                  <a:pos x="810" y="105"/>
                </a:cxn>
                <a:cxn ang="0">
                  <a:pos x="888" y="77"/>
                </a:cxn>
                <a:cxn ang="0">
                  <a:pos x="956" y="69"/>
                </a:cxn>
                <a:cxn ang="0">
                  <a:pos x="1024" y="75"/>
                </a:cxn>
                <a:cxn ang="0">
                  <a:pos x="1070" y="81"/>
                </a:cxn>
              </a:cxnLst>
              <a:rect l="0" t="0" r="r" b="b"/>
              <a:pathLst>
                <a:path w="1070" h="1391">
                  <a:moveTo>
                    <a:pt x="1070" y="81"/>
                  </a:moveTo>
                  <a:cubicBezTo>
                    <a:pt x="976" y="56"/>
                    <a:pt x="903" y="8"/>
                    <a:pt x="788" y="7"/>
                  </a:cubicBezTo>
                  <a:lnTo>
                    <a:pt x="700" y="0"/>
                  </a:lnTo>
                  <a:lnTo>
                    <a:pt x="638" y="3"/>
                  </a:lnTo>
                  <a:cubicBezTo>
                    <a:pt x="618" y="5"/>
                    <a:pt x="605" y="1"/>
                    <a:pt x="575" y="4"/>
                  </a:cubicBezTo>
                  <a:cubicBezTo>
                    <a:pt x="545" y="7"/>
                    <a:pt x="482" y="18"/>
                    <a:pt x="456" y="23"/>
                  </a:cubicBezTo>
                  <a:cubicBezTo>
                    <a:pt x="434" y="34"/>
                    <a:pt x="446" y="30"/>
                    <a:pt x="419" y="36"/>
                  </a:cubicBezTo>
                  <a:cubicBezTo>
                    <a:pt x="411" y="41"/>
                    <a:pt x="385" y="46"/>
                    <a:pt x="376" y="48"/>
                  </a:cubicBezTo>
                  <a:cubicBezTo>
                    <a:pt x="364" y="64"/>
                    <a:pt x="385" y="48"/>
                    <a:pt x="354" y="53"/>
                  </a:cubicBezTo>
                  <a:cubicBezTo>
                    <a:pt x="339" y="55"/>
                    <a:pt x="331" y="64"/>
                    <a:pt x="318" y="71"/>
                  </a:cubicBezTo>
                  <a:cubicBezTo>
                    <a:pt x="307" y="77"/>
                    <a:pt x="294" y="80"/>
                    <a:pt x="282" y="83"/>
                  </a:cubicBezTo>
                  <a:cubicBezTo>
                    <a:pt x="265" y="95"/>
                    <a:pt x="242" y="106"/>
                    <a:pt x="222" y="113"/>
                  </a:cubicBezTo>
                  <a:cubicBezTo>
                    <a:pt x="214" y="119"/>
                    <a:pt x="196" y="125"/>
                    <a:pt x="196" y="125"/>
                  </a:cubicBezTo>
                  <a:cubicBezTo>
                    <a:pt x="192" y="132"/>
                    <a:pt x="191" y="137"/>
                    <a:pt x="182" y="137"/>
                  </a:cubicBezTo>
                  <a:lnTo>
                    <a:pt x="90" y="203"/>
                  </a:lnTo>
                  <a:lnTo>
                    <a:pt x="14" y="267"/>
                  </a:lnTo>
                  <a:lnTo>
                    <a:pt x="0" y="387"/>
                  </a:lnTo>
                  <a:lnTo>
                    <a:pt x="2" y="521"/>
                  </a:lnTo>
                  <a:lnTo>
                    <a:pt x="20" y="653"/>
                  </a:lnTo>
                  <a:lnTo>
                    <a:pt x="50" y="751"/>
                  </a:lnTo>
                  <a:lnTo>
                    <a:pt x="74" y="823"/>
                  </a:lnTo>
                  <a:lnTo>
                    <a:pt x="104" y="883"/>
                  </a:lnTo>
                  <a:lnTo>
                    <a:pt x="162" y="979"/>
                  </a:lnTo>
                  <a:lnTo>
                    <a:pt x="220" y="1057"/>
                  </a:lnTo>
                  <a:lnTo>
                    <a:pt x="272" y="1117"/>
                  </a:lnTo>
                  <a:lnTo>
                    <a:pt x="310" y="1155"/>
                  </a:lnTo>
                  <a:lnTo>
                    <a:pt x="358" y="1193"/>
                  </a:lnTo>
                  <a:lnTo>
                    <a:pt x="410" y="1235"/>
                  </a:lnTo>
                  <a:lnTo>
                    <a:pt x="466" y="1269"/>
                  </a:lnTo>
                  <a:lnTo>
                    <a:pt x="512" y="1295"/>
                  </a:lnTo>
                  <a:lnTo>
                    <a:pt x="572" y="1327"/>
                  </a:lnTo>
                  <a:lnTo>
                    <a:pt x="638" y="1351"/>
                  </a:lnTo>
                  <a:lnTo>
                    <a:pt x="688" y="1369"/>
                  </a:lnTo>
                  <a:lnTo>
                    <a:pt x="730" y="1379"/>
                  </a:lnTo>
                  <a:lnTo>
                    <a:pt x="786" y="1391"/>
                  </a:lnTo>
                  <a:lnTo>
                    <a:pt x="720" y="1315"/>
                  </a:lnTo>
                  <a:lnTo>
                    <a:pt x="686" y="1265"/>
                  </a:lnTo>
                  <a:lnTo>
                    <a:pt x="652" y="1215"/>
                  </a:lnTo>
                  <a:lnTo>
                    <a:pt x="612" y="1135"/>
                  </a:lnTo>
                  <a:lnTo>
                    <a:pt x="590" y="1083"/>
                  </a:lnTo>
                  <a:lnTo>
                    <a:pt x="564" y="1015"/>
                  </a:lnTo>
                  <a:lnTo>
                    <a:pt x="548" y="947"/>
                  </a:lnTo>
                  <a:lnTo>
                    <a:pt x="536" y="879"/>
                  </a:lnTo>
                  <a:lnTo>
                    <a:pt x="522" y="751"/>
                  </a:lnTo>
                  <a:lnTo>
                    <a:pt x="526" y="631"/>
                  </a:lnTo>
                  <a:lnTo>
                    <a:pt x="556" y="471"/>
                  </a:lnTo>
                  <a:lnTo>
                    <a:pt x="586" y="379"/>
                  </a:lnTo>
                  <a:lnTo>
                    <a:pt x="618" y="309"/>
                  </a:lnTo>
                  <a:lnTo>
                    <a:pt x="640" y="263"/>
                  </a:lnTo>
                  <a:lnTo>
                    <a:pt x="662" y="229"/>
                  </a:lnTo>
                  <a:lnTo>
                    <a:pt x="682" y="199"/>
                  </a:lnTo>
                  <a:lnTo>
                    <a:pt x="706" y="175"/>
                  </a:lnTo>
                  <a:lnTo>
                    <a:pt x="752" y="139"/>
                  </a:lnTo>
                  <a:lnTo>
                    <a:pt x="810" y="105"/>
                  </a:lnTo>
                  <a:lnTo>
                    <a:pt x="888" y="77"/>
                  </a:lnTo>
                  <a:lnTo>
                    <a:pt x="956" y="69"/>
                  </a:lnTo>
                  <a:lnTo>
                    <a:pt x="1024" y="75"/>
                  </a:lnTo>
                  <a:lnTo>
                    <a:pt x="1070" y="81"/>
                  </a:lnTo>
                  <a:close/>
                </a:path>
              </a:pathLst>
            </a:custGeom>
            <a:solidFill>
              <a:schemeClr val="accent2">
                <a:lumMod val="40000"/>
                <a:lumOff val="6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106" name="Freeform 49"/>
            <p:cNvSpPr>
              <a:spLocks/>
            </p:cNvSpPr>
            <p:nvPr/>
          </p:nvSpPr>
          <p:spPr bwMode="auto">
            <a:xfrm rot="16200000">
              <a:off x="5364034" y="1726746"/>
              <a:ext cx="1854160" cy="2469696"/>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20000"/>
                <a:lumOff val="8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107" name="Freeform 48"/>
            <p:cNvSpPr>
              <a:spLocks/>
            </p:cNvSpPr>
            <p:nvPr/>
          </p:nvSpPr>
          <p:spPr bwMode="auto">
            <a:xfrm>
              <a:off x="6755458" y="2058597"/>
              <a:ext cx="1898196" cy="2412813"/>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40000"/>
                <a:lumOff val="6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46142" name="Oval 35"/>
            <p:cNvSpPr>
              <a:spLocks noChangeArrowheads="1"/>
            </p:cNvSpPr>
            <p:nvPr/>
          </p:nvSpPr>
          <p:spPr bwMode="auto">
            <a:xfrm>
              <a:off x="6079908" y="3247286"/>
              <a:ext cx="1320484" cy="1289805"/>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43" name="Oval 36"/>
            <p:cNvSpPr>
              <a:spLocks noChangeArrowheads="1"/>
            </p:cNvSpPr>
            <p:nvPr/>
          </p:nvSpPr>
          <p:spPr bwMode="auto">
            <a:xfrm>
              <a:off x="5025650" y="2217522"/>
              <a:ext cx="3429000" cy="3349333"/>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44" name="Arc 38"/>
            <p:cNvSpPr>
              <a:spLocks/>
            </p:cNvSpPr>
            <p:nvPr/>
          </p:nvSpPr>
          <p:spPr bwMode="auto">
            <a:xfrm>
              <a:off x="5953894" y="3528130"/>
              <a:ext cx="1714500" cy="2005786"/>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45" name="Arc 42"/>
            <p:cNvSpPr>
              <a:spLocks/>
            </p:cNvSpPr>
            <p:nvPr/>
          </p:nvSpPr>
          <p:spPr bwMode="auto">
            <a:xfrm rot="20820319" flipH="1">
              <a:off x="5826105" y="2363145"/>
              <a:ext cx="1714500" cy="2005786"/>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46" name="Arc 46"/>
            <p:cNvSpPr>
              <a:spLocks/>
            </p:cNvSpPr>
            <p:nvPr/>
          </p:nvSpPr>
          <p:spPr bwMode="auto">
            <a:xfrm rot="5400000">
              <a:off x="5249674" y="2935652"/>
              <a:ext cx="1674666" cy="2053495"/>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47" name="Arc 47"/>
            <p:cNvSpPr>
              <a:spLocks/>
            </p:cNvSpPr>
            <p:nvPr/>
          </p:nvSpPr>
          <p:spPr bwMode="auto">
            <a:xfrm rot="4620319" flipH="1">
              <a:off x="6417371" y="2810829"/>
              <a:ext cx="1674666" cy="2053495"/>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grpSp>
      <p:sp>
        <p:nvSpPr>
          <p:cNvPr id="46087" name="Freeform 62"/>
          <p:cNvSpPr>
            <a:spLocks/>
          </p:cNvSpPr>
          <p:nvPr/>
        </p:nvSpPr>
        <p:spPr bwMode="gray">
          <a:xfrm rot="-2362305">
            <a:off x="5873750" y="1711325"/>
            <a:ext cx="1306513" cy="1373188"/>
          </a:xfrm>
          <a:custGeom>
            <a:avLst/>
            <a:gdLst>
              <a:gd name="T0" fmla="*/ 2147483647 w 1772"/>
              <a:gd name="T1" fmla="*/ 2147483647 h 1583"/>
              <a:gd name="T2" fmla="*/ 2147483647 w 1772"/>
              <a:gd name="T3" fmla="*/ 2147483647 h 1583"/>
              <a:gd name="T4" fmla="*/ 2147483647 w 1772"/>
              <a:gd name="T5" fmla="*/ 2147483647 h 1583"/>
              <a:gd name="T6" fmla="*/ 2147483647 w 1772"/>
              <a:gd name="T7" fmla="*/ 2147483647 h 1583"/>
              <a:gd name="T8" fmla="*/ 2147483647 w 1772"/>
              <a:gd name="T9" fmla="*/ 2147483647 h 1583"/>
              <a:gd name="T10" fmla="*/ 2147483647 w 1772"/>
              <a:gd name="T11" fmla="*/ 2147483647 h 1583"/>
              <a:gd name="T12" fmla="*/ 2147483647 w 1772"/>
              <a:gd name="T13" fmla="*/ 2147483647 h 1583"/>
              <a:gd name="T14" fmla="*/ 2147483647 w 1772"/>
              <a:gd name="T15" fmla="*/ 2147483647 h 1583"/>
              <a:gd name="T16" fmla="*/ 2147483647 w 1772"/>
              <a:gd name="T17" fmla="*/ 2147483647 h 1583"/>
              <a:gd name="T18" fmla="*/ 2147483647 w 1772"/>
              <a:gd name="T19" fmla="*/ 2147483647 h 1583"/>
              <a:gd name="T20" fmla="*/ 2147483647 w 1772"/>
              <a:gd name="T21" fmla="*/ 2147483647 h 1583"/>
              <a:gd name="T22" fmla="*/ 2147483647 w 1772"/>
              <a:gd name="T23" fmla="*/ 2147483647 h 1583"/>
              <a:gd name="T24" fmla="*/ 2147483647 w 1772"/>
              <a:gd name="T25" fmla="*/ 2147483647 h 1583"/>
              <a:gd name="T26" fmla="*/ 2147483647 w 1772"/>
              <a:gd name="T27" fmla="*/ 2147483647 h 1583"/>
              <a:gd name="T28" fmla="*/ 2147483647 w 1772"/>
              <a:gd name="T29" fmla="*/ 2147483647 h 1583"/>
              <a:gd name="T30" fmla="*/ 2147483647 w 1772"/>
              <a:gd name="T31" fmla="*/ 2147483647 h 1583"/>
              <a:gd name="T32" fmla="*/ 2147483647 w 1772"/>
              <a:gd name="T33" fmla="*/ 2147483647 h 1583"/>
              <a:gd name="T34" fmla="*/ 2147483647 w 1772"/>
              <a:gd name="T35" fmla="*/ 2147483647 h 1583"/>
              <a:gd name="T36" fmla="*/ 2147483647 w 1772"/>
              <a:gd name="T37" fmla="*/ 2147483647 h 1583"/>
              <a:gd name="T38" fmla="*/ 2147483647 w 1772"/>
              <a:gd name="T39" fmla="*/ 2147483647 h 1583"/>
              <a:gd name="T40" fmla="*/ 2147483647 w 1772"/>
              <a:gd name="T41" fmla="*/ 2147483647 h 1583"/>
              <a:gd name="T42" fmla="*/ 2147483647 w 1772"/>
              <a:gd name="T43" fmla="*/ 2147483647 h 1583"/>
              <a:gd name="T44" fmla="*/ 2147483647 w 1772"/>
              <a:gd name="T45" fmla="*/ 2147483647 h 1583"/>
              <a:gd name="T46" fmla="*/ 2147483647 w 1772"/>
              <a:gd name="T47" fmla="*/ 2147483647 h 1583"/>
              <a:gd name="T48" fmla="*/ 2147483647 w 1772"/>
              <a:gd name="T49" fmla="*/ 2147483647 h 1583"/>
              <a:gd name="T50" fmla="*/ 2147483647 w 1772"/>
              <a:gd name="T51" fmla="*/ 2147483647 h 1583"/>
              <a:gd name="T52" fmla="*/ 2147483647 w 1772"/>
              <a:gd name="T53" fmla="*/ 2147483647 h 1583"/>
              <a:gd name="T54" fmla="*/ 2147483647 w 1772"/>
              <a:gd name="T55" fmla="*/ 2147483647 h 1583"/>
              <a:gd name="T56" fmla="*/ 2147483647 w 1772"/>
              <a:gd name="T57" fmla="*/ 2147483647 h 1583"/>
              <a:gd name="T58" fmla="*/ 2147483647 w 1772"/>
              <a:gd name="T59" fmla="*/ 2147483647 h 1583"/>
              <a:gd name="T60" fmla="*/ 2147483647 w 1772"/>
              <a:gd name="T61" fmla="*/ 2147483647 h 1583"/>
              <a:gd name="T62" fmla="*/ 2147483647 w 1772"/>
              <a:gd name="T63" fmla="*/ 2147483647 h 1583"/>
              <a:gd name="T64" fmla="*/ 2147483647 w 1772"/>
              <a:gd name="T65" fmla="*/ 2147483647 h 1583"/>
              <a:gd name="T66" fmla="*/ 2147483647 w 1772"/>
              <a:gd name="T67" fmla="*/ 2147483647 h 1583"/>
              <a:gd name="T68" fmla="*/ 2147483647 w 1772"/>
              <a:gd name="T69" fmla="*/ 2147483647 h 1583"/>
              <a:gd name="T70" fmla="*/ 2147483647 w 1772"/>
              <a:gd name="T71" fmla="*/ 2147483647 h 1583"/>
              <a:gd name="T72" fmla="*/ 2147483647 w 1772"/>
              <a:gd name="T73" fmla="*/ 2147483647 h 1583"/>
              <a:gd name="T74" fmla="*/ 2147483647 w 1772"/>
              <a:gd name="T75" fmla="*/ 2147483647 h 1583"/>
              <a:gd name="T76" fmla="*/ 2147483647 w 1772"/>
              <a:gd name="T77" fmla="*/ 2147483647 h 1583"/>
              <a:gd name="T78" fmla="*/ 2147483647 w 1772"/>
              <a:gd name="T79" fmla="*/ 2147483647 h 1583"/>
              <a:gd name="T80" fmla="*/ 2147483647 w 1772"/>
              <a:gd name="T81" fmla="*/ 2147483647 h 1583"/>
              <a:gd name="T82" fmla="*/ 2147483647 w 1772"/>
              <a:gd name="T83" fmla="*/ 2147483647 h 1583"/>
              <a:gd name="T84" fmla="*/ 2147483647 w 1772"/>
              <a:gd name="T85" fmla="*/ 2147483647 h 1583"/>
              <a:gd name="T86" fmla="*/ 2147483647 w 1772"/>
              <a:gd name="T87" fmla="*/ 2147483647 h 1583"/>
              <a:gd name="T88" fmla="*/ 2147483647 w 1772"/>
              <a:gd name="T89" fmla="*/ 2147483647 h 1583"/>
              <a:gd name="T90" fmla="*/ 2147483647 w 1772"/>
              <a:gd name="T91" fmla="*/ 2147483647 h 1583"/>
              <a:gd name="T92" fmla="*/ 2147483647 w 1772"/>
              <a:gd name="T93" fmla="*/ 2147483647 h 1583"/>
              <a:gd name="T94" fmla="*/ 2147483647 w 1772"/>
              <a:gd name="T95" fmla="*/ 2147483647 h 1583"/>
              <a:gd name="T96" fmla="*/ 2147483647 w 1772"/>
              <a:gd name="T97" fmla="*/ 2147483647 h 1583"/>
              <a:gd name="T98" fmla="*/ 2147483647 w 1772"/>
              <a:gd name="T99" fmla="*/ 2147483647 h 1583"/>
              <a:gd name="T100" fmla="*/ 2147483647 w 1772"/>
              <a:gd name="T101" fmla="*/ 2147483647 h 1583"/>
              <a:gd name="T102" fmla="*/ 2147483647 w 1772"/>
              <a:gd name="T103" fmla="*/ 2147483647 h 1583"/>
              <a:gd name="T104" fmla="*/ 2147483647 w 1772"/>
              <a:gd name="T105" fmla="*/ 2147483647 h 1583"/>
              <a:gd name="T106" fmla="*/ 2147483647 w 1772"/>
              <a:gd name="T107" fmla="*/ 2147483647 h 15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2"/>
              <a:gd name="T163" fmla="*/ 0 h 1583"/>
              <a:gd name="T164" fmla="*/ 1772 w 1772"/>
              <a:gd name="T165" fmla="*/ 1583 h 15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2" h="1583">
                <a:moveTo>
                  <a:pt x="920" y="52"/>
                </a:moveTo>
                <a:lnTo>
                  <a:pt x="954" y="52"/>
                </a:lnTo>
                <a:lnTo>
                  <a:pt x="966" y="0"/>
                </a:lnTo>
                <a:lnTo>
                  <a:pt x="1010" y="4"/>
                </a:lnTo>
                <a:lnTo>
                  <a:pt x="1014" y="59"/>
                </a:lnTo>
                <a:lnTo>
                  <a:pt x="1046" y="64"/>
                </a:lnTo>
                <a:lnTo>
                  <a:pt x="1067" y="14"/>
                </a:lnTo>
                <a:lnTo>
                  <a:pt x="1116" y="26"/>
                </a:lnTo>
                <a:lnTo>
                  <a:pt x="1107" y="75"/>
                </a:lnTo>
                <a:lnTo>
                  <a:pt x="1148" y="88"/>
                </a:lnTo>
                <a:lnTo>
                  <a:pt x="1170" y="39"/>
                </a:lnTo>
                <a:lnTo>
                  <a:pt x="1213" y="56"/>
                </a:lnTo>
                <a:lnTo>
                  <a:pt x="1201" y="108"/>
                </a:lnTo>
                <a:lnTo>
                  <a:pt x="1236" y="122"/>
                </a:lnTo>
                <a:lnTo>
                  <a:pt x="1261" y="76"/>
                </a:lnTo>
                <a:lnTo>
                  <a:pt x="1306" y="94"/>
                </a:lnTo>
                <a:lnTo>
                  <a:pt x="1287" y="143"/>
                </a:lnTo>
                <a:lnTo>
                  <a:pt x="1323" y="161"/>
                </a:lnTo>
                <a:lnTo>
                  <a:pt x="1349" y="118"/>
                </a:lnTo>
                <a:lnTo>
                  <a:pt x="1394" y="145"/>
                </a:lnTo>
                <a:lnTo>
                  <a:pt x="1376" y="189"/>
                </a:lnTo>
                <a:lnTo>
                  <a:pt x="1409" y="212"/>
                </a:lnTo>
                <a:lnTo>
                  <a:pt x="1444" y="184"/>
                </a:lnTo>
                <a:lnTo>
                  <a:pt x="1486" y="219"/>
                </a:lnTo>
                <a:lnTo>
                  <a:pt x="1461" y="257"/>
                </a:lnTo>
                <a:lnTo>
                  <a:pt x="1486" y="277"/>
                </a:lnTo>
                <a:lnTo>
                  <a:pt x="1524" y="252"/>
                </a:lnTo>
                <a:lnTo>
                  <a:pt x="1561" y="288"/>
                </a:lnTo>
                <a:lnTo>
                  <a:pt x="1536" y="324"/>
                </a:lnTo>
                <a:lnTo>
                  <a:pt x="1560" y="355"/>
                </a:lnTo>
                <a:lnTo>
                  <a:pt x="1600" y="332"/>
                </a:lnTo>
                <a:lnTo>
                  <a:pt x="1627" y="367"/>
                </a:lnTo>
                <a:lnTo>
                  <a:pt x="1595" y="397"/>
                </a:lnTo>
                <a:lnTo>
                  <a:pt x="1614" y="423"/>
                </a:lnTo>
                <a:lnTo>
                  <a:pt x="1657" y="407"/>
                </a:lnTo>
                <a:lnTo>
                  <a:pt x="1679" y="435"/>
                </a:lnTo>
                <a:lnTo>
                  <a:pt x="1638" y="473"/>
                </a:lnTo>
                <a:lnTo>
                  <a:pt x="1652" y="504"/>
                </a:lnTo>
                <a:lnTo>
                  <a:pt x="1695" y="492"/>
                </a:lnTo>
                <a:lnTo>
                  <a:pt x="1712" y="525"/>
                </a:lnTo>
                <a:lnTo>
                  <a:pt x="1669" y="560"/>
                </a:lnTo>
                <a:lnTo>
                  <a:pt x="1682" y="585"/>
                </a:lnTo>
                <a:lnTo>
                  <a:pt x="1737" y="581"/>
                </a:lnTo>
                <a:lnTo>
                  <a:pt x="1751" y="620"/>
                </a:lnTo>
                <a:lnTo>
                  <a:pt x="1699" y="645"/>
                </a:lnTo>
                <a:lnTo>
                  <a:pt x="1704" y="675"/>
                </a:lnTo>
                <a:lnTo>
                  <a:pt x="1757" y="673"/>
                </a:lnTo>
                <a:lnTo>
                  <a:pt x="1766" y="717"/>
                </a:lnTo>
                <a:lnTo>
                  <a:pt x="1709" y="730"/>
                </a:lnTo>
                <a:lnTo>
                  <a:pt x="1712" y="756"/>
                </a:lnTo>
                <a:lnTo>
                  <a:pt x="1772" y="765"/>
                </a:lnTo>
                <a:lnTo>
                  <a:pt x="1771" y="813"/>
                </a:lnTo>
                <a:lnTo>
                  <a:pt x="1709" y="820"/>
                </a:lnTo>
                <a:lnTo>
                  <a:pt x="1706" y="850"/>
                </a:lnTo>
                <a:lnTo>
                  <a:pt x="1771" y="867"/>
                </a:lnTo>
                <a:lnTo>
                  <a:pt x="1766" y="910"/>
                </a:lnTo>
                <a:lnTo>
                  <a:pt x="1699" y="906"/>
                </a:lnTo>
                <a:lnTo>
                  <a:pt x="1695" y="935"/>
                </a:lnTo>
                <a:lnTo>
                  <a:pt x="1752" y="960"/>
                </a:lnTo>
                <a:lnTo>
                  <a:pt x="1744" y="1009"/>
                </a:lnTo>
                <a:lnTo>
                  <a:pt x="1679" y="1003"/>
                </a:lnTo>
                <a:lnTo>
                  <a:pt x="1666" y="1032"/>
                </a:lnTo>
                <a:lnTo>
                  <a:pt x="1722" y="1059"/>
                </a:lnTo>
                <a:lnTo>
                  <a:pt x="1706" y="1098"/>
                </a:lnTo>
                <a:lnTo>
                  <a:pt x="1644" y="1088"/>
                </a:lnTo>
                <a:lnTo>
                  <a:pt x="1631" y="1113"/>
                </a:lnTo>
                <a:lnTo>
                  <a:pt x="1674" y="1152"/>
                </a:lnTo>
                <a:lnTo>
                  <a:pt x="1652" y="1186"/>
                </a:lnTo>
                <a:lnTo>
                  <a:pt x="1600" y="1168"/>
                </a:lnTo>
                <a:lnTo>
                  <a:pt x="1581" y="1195"/>
                </a:lnTo>
                <a:lnTo>
                  <a:pt x="1619" y="1241"/>
                </a:lnTo>
                <a:lnTo>
                  <a:pt x="1597" y="1271"/>
                </a:lnTo>
                <a:lnTo>
                  <a:pt x="1537" y="1245"/>
                </a:lnTo>
                <a:lnTo>
                  <a:pt x="1514" y="1270"/>
                </a:lnTo>
                <a:lnTo>
                  <a:pt x="1551" y="1311"/>
                </a:lnTo>
                <a:lnTo>
                  <a:pt x="1522" y="1343"/>
                </a:lnTo>
                <a:lnTo>
                  <a:pt x="1473" y="1312"/>
                </a:lnTo>
                <a:lnTo>
                  <a:pt x="1444" y="1335"/>
                </a:lnTo>
                <a:lnTo>
                  <a:pt x="1471" y="1379"/>
                </a:lnTo>
                <a:lnTo>
                  <a:pt x="1435" y="1408"/>
                </a:lnTo>
                <a:lnTo>
                  <a:pt x="1392" y="1370"/>
                </a:lnTo>
                <a:lnTo>
                  <a:pt x="1363" y="1386"/>
                </a:lnTo>
                <a:lnTo>
                  <a:pt x="1386" y="1446"/>
                </a:lnTo>
                <a:lnTo>
                  <a:pt x="1348" y="1470"/>
                </a:lnTo>
                <a:lnTo>
                  <a:pt x="1299" y="1421"/>
                </a:lnTo>
                <a:lnTo>
                  <a:pt x="1273" y="1433"/>
                </a:lnTo>
                <a:lnTo>
                  <a:pt x="1289" y="1498"/>
                </a:lnTo>
                <a:lnTo>
                  <a:pt x="1248" y="1517"/>
                </a:lnTo>
                <a:lnTo>
                  <a:pt x="1213" y="1459"/>
                </a:lnTo>
                <a:lnTo>
                  <a:pt x="1178" y="1474"/>
                </a:lnTo>
                <a:lnTo>
                  <a:pt x="1189" y="1540"/>
                </a:lnTo>
                <a:lnTo>
                  <a:pt x="1145" y="1553"/>
                </a:lnTo>
                <a:lnTo>
                  <a:pt x="1106" y="1492"/>
                </a:lnTo>
                <a:lnTo>
                  <a:pt x="1068" y="1501"/>
                </a:lnTo>
                <a:lnTo>
                  <a:pt x="1079" y="1569"/>
                </a:lnTo>
                <a:lnTo>
                  <a:pt x="1033" y="1574"/>
                </a:lnTo>
                <a:lnTo>
                  <a:pt x="1010" y="1509"/>
                </a:lnTo>
                <a:lnTo>
                  <a:pt x="967" y="1514"/>
                </a:lnTo>
                <a:lnTo>
                  <a:pt x="967" y="1583"/>
                </a:lnTo>
                <a:lnTo>
                  <a:pt x="917" y="1583"/>
                </a:lnTo>
                <a:lnTo>
                  <a:pt x="904" y="1516"/>
                </a:lnTo>
                <a:lnTo>
                  <a:pt x="864" y="1515"/>
                </a:lnTo>
                <a:lnTo>
                  <a:pt x="847" y="1583"/>
                </a:lnTo>
                <a:lnTo>
                  <a:pt x="797" y="1579"/>
                </a:lnTo>
                <a:lnTo>
                  <a:pt x="792" y="1511"/>
                </a:lnTo>
                <a:lnTo>
                  <a:pt x="749" y="1507"/>
                </a:lnTo>
                <a:lnTo>
                  <a:pt x="729" y="1570"/>
                </a:lnTo>
                <a:lnTo>
                  <a:pt x="686" y="1566"/>
                </a:lnTo>
                <a:lnTo>
                  <a:pt x="686" y="1493"/>
                </a:lnTo>
                <a:lnTo>
                  <a:pt x="656" y="1489"/>
                </a:lnTo>
                <a:lnTo>
                  <a:pt x="626" y="1553"/>
                </a:lnTo>
                <a:lnTo>
                  <a:pt x="574" y="1531"/>
                </a:lnTo>
                <a:lnTo>
                  <a:pt x="594" y="1471"/>
                </a:lnTo>
                <a:lnTo>
                  <a:pt x="551" y="1460"/>
                </a:lnTo>
                <a:lnTo>
                  <a:pt x="524" y="1514"/>
                </a:lnTo>
                <a:lnTo>
                  <a:pt x="468" y="1493"/>
                </a:lnTo>
                <a:lnTo>
                  <a:pt x="489" y="1434"/>
                </a:lnTo>
                <a:lnTo>
                  <a:pt x="446" y="1414"/>
                </a:lnTo>
                <a:lnTo>
                  <a:pt x="400" y="1459"/>
                </a:lnTo>
                <a:lnTo>
                  <a:pt x="357" y="1433"/>
                </a:lnTo>
                <a:lnTo>
                  <a:pt x="391" y="1383"/>
                </a:lnTo>
                <a:lnTo>
                  <a:pt x="353" y="1361"/>
                </a:lnTo>
                <a:lnTo>
                  <a:pt x="312" y="1399"/>
                </a:lnTo>
                <a:lnTo>
                  <a:pt x="281" y="1373"/>
                </a:lnTo>
                <a:lnTo>
                  <a:pt x="311" y="1331"/>
                </a:lnTo>
                <a:lnTo>
                  <a:pt x="281" y="1301"/>
                </a:lnTo>
                <a:lnTo>
                  <a:pt x="231" y="1334"/>
                </a:lnTo>
                <a:lnTo>
                  <a:pt x="203" y="1307"/>
                </a:lnTo>
                <a:lnTo>
                  <a:pt x="243" y="1271"/>
                </a:lnTo>
                <a:lnTo>
                  <a:pt x="216" y="1240"/>
                </a:lnTo>
                <a:lnTo>
                  <a:pt x="165" y="1267"/>
                </a:lnTo>
                <a:lnTo>
                  <a:pt x="138" y="1225"/>
                </a:lnTo>
                <a:lnTo>
                  <a:pt x="184" y="1194"/>
                </a:lnTo>
                <a:lnTo>
                  <a:pt x="162" y="1159"/>
                </a:lnTo>
                <a:lnTo>
                  <a:pt x="103" y="1176"/>
                </a:lnTo>
                <a:lnTo>
                  <a:pt x="85" y="1131"/>
                </a:lnTo>
                <a:lnTo>
                  <a:pt x="139" y="1104"/>
                </a:lnTo>
                <a:lnTo>
                  <a:pt x="126" y="1075"/>
                </a:lnTo>
                <a:lnTo>
                  <a:pt x="65" y="1089"/>
                </a:lnTo>
                <a:lnTo>
                  <a:pt x="44" y="1037"/>
                </a:lnTo>
                <a:lnTo>
                  <a:pt x="97" y="1016"/>
                </a:lnTo>
                <a:lnTo>
                  <a:pt x="87" y="988"/>
                </a:lnTo>
                <a:lnTo>
                  <a:pt x="33" y="993"/>
                </a:lnTo>
                <a:lnTo>
                  <a:pt x="25" y="953"/>
                </a:lnTo>
                <a:lnTo>
                  <a:pt x="80" y="935"/>
                </a:lnTo>
                <a:lnTo>
                  <a:pt x="70" y="896"/>
                </a:lnTo>
                <a:lnTo>
                  <a:pt x="9" y="893"/>
                </a:lnTo>
                <a:lnTo>
                  <a:pt x="6" y="846"/>
                </a:lnTo>
                <a:lnTo>
                  <a:pt x="63" y="841"/>
                </a:lnTo>
                <a:lnTo>
                  <a:pt x="57" y="795"/>
                </a:lnTo>
                <a:lnTo>
                  <a:pt x="0" y="785"/>
                </a:lnTo>
                <a:lnTo>
                  <a:pt x="3" y="745"/>
                </a:lnTo>
                <a:lnTo>
                  <a:pt x="58" y="743"/>
                </a:lnTo>
                <a:lnTo>
                  <a:pt x="58" y="713"/>
                </a:lnTo>
                <a:lnTo>
                  <a:pt x="6" y="702"/>
                </a:lnTo>
                <a:lnTo>
                  <a:pt x="11" y="657"/>
                </a:lnTo>
                <a:lnTo>
                  <a:pt x="67" y="662"/>
                </a:lnTo>
                <a:lnTo>
                  <a:pt x="76" y="624"/>
                </a:lnTo>
                <a:lnTo>
                  <a:pt x="19" y="605"/>
                </a:lnTo>
                <a:lnTo>
                  <a:pt x="33" y="564"/>
                </a:lnTo>
                <a:lnTo>
                  <a:pt x="88" y="577"/>
                </a:lnTo>
                <a:lnTo>
                  <a:pt x="101" y="536"/>
                </a:lnTo>
                <a:lnTo>
                  <a:pt x="49" y="510"/>
                </a:lnTo>
                <a:lnTo>
                  <a:pt x="67" y="469"/>
                </a:lnTo>
                <a:lnTo>
                  <a:pt x="126" y="488"/>
                </a:lnTo>
                <a:lnTo>
                  <a:pt x="146" y="450"/>
                </a:lnTo>
                <a:lnTo>
                  <a:pt x="97" y="417"/>
                </a:lnTo>
                <a:lnTo>
                  <a:pt x="123" y="380"/>
                </a:lnTo>
                <a:lnTo>
                  <a:pt x="178" y="397"/>
                </a:lnTo>
                <a:lnTo>
                  <a:pt x="199" y="372"/>
                </a:lnTo>
                <a:lnTo>
                  <a:pt x="156" y="329"/>
                </a:lnTo>
                <a:lnTo>
                  <a:pt x="178" y="299"/>
                </a:lnTo>
                <a:lnTo>
                  <a:pt x="241" y="325"/>
                </a:lnTo>
                <a:lnTo>
                  <a:pt x="263" y="295"/>
                </a:lnTo>
                <a:lnTo>
                  <a:pt x="225" y="252"/>
                </a:lnTo>
                <a:lnTo>
                  <a:pt x="264" y="221"/>
                </a:lnTo>
                <a:lnTo>
                  <a:pt x="311" y="258"/>
                </a:lnTo>
                <a:lnTo>
                  <a:pt x="340" y="231"/>
                </a:lnTo>
                <a:lnTo>
                  <a:pt x="305" y="190"/>
                </a:lnTo>
                <a:lnTo>
                  <a:pt x="344" y="159"/>
                </a:lnTo>
                <a:lnTo>
                  <a:pt x="385" y="194"/>
                </a:lnTo>
                <a:lnTo>
                  <a:pt x="426" y="171"/>
                </a:lnTo>
                <a:lnTo>
                  <a:pt x="399" y="125"/>
                </a:lnTo>
                <a:lnTo>
                  <a:pt x="443" y="103"/>
                </a:lnTo>
                <a:lnTo>
                  <a:pt x="473" y="147"/>
                </a:lnTo>
                <a:lnTo>
                  <a:pt x="505" y="132"/>
                </a:lnTo>
                <a:lnTo>
                  <a:pt x="486" y="82"/>
                </a:lnTo>
                <a:lnTo>
                  <a:pt x="525" y="64"/>
                </a:lnTo>
                <a:lnTo>
                  <a:pt x="558" y="112"/>
                </a:lnTo>
                <a:lnTo>
                  <a:pt x="589" y="98"/>
                </a:lnTo>
                <a:lnTo>
                  <a:pt x="574" y="46"/>
                </a:lnTo>
                <a:lnTo>
                  <a:pt x="609" y="35"/>
                </a:lnTo>
                <a:lnTo>
                  <a:pt x="639" y="86"/>
                </a:lnTo>
                <a:lnTo>
                  <a:pt x="673" y="77"/>
                </a:lnTo>
                <a:lnTo>
                  <a:pt x="657" y="25"/>
                </a:lnTo>
                <a:lnTo>
                  <a:pt x="696" y="17"/>
                </a:lnTo>
                <a:lnTo>
                  <a:pt x="729" y="64"/>
                </a:lnTo>
                <a:lnTo>
                  <a:pt x="767" y="61"/>
                </a:lnTo>
                <a:lnTo>
                  <a:pt x="752" y="9"/>
                </a:lnTo>
                <a:lnTo>
                  <a:pt x="801" y="4"/>
                </a:lnTo>
                <a:lnTo>
                  <a:pt x="826" y="52"/>
                </a:lnTo>
                <a:lnTo>
                  <a:pt x="858" y="50"/>
                </a:lnTo>
                <a:lnTo>
                  <a:pt x="861" y="2"/>
                </a:lnTo>
                <a:lnTo>
                  <a:pt x="908" y="1"/>
                </a:lnTo>
                <a:lnTo>
                  <a:pt x="920" y="52"/>
                </a:lnTo>
                <a:lnTo>
                  <a:pt x="901" y="118"/>
                </a:lnTo>
                <a:lnTo>
                  <a:pt x="825" y="122"/>
                </a:lnTo>
                <a:lnTo>
                  <a:pt x="752" y="131"/>
                </a:lnTo>
                <a:lnTo>
                  <a:pt x="680" y="147"/>
                </a:lnTo>
                <a:lnTo>
                  <a:pt x="611" y="168"/>
                </a:lnTo>
                <a:lnTo>
                  <a:pt x="547" y="194"/>
                </a:lnTo>
                <a:lnTo>
                  <a:pt x="486" y="227"/>
                </a:lnTo>
                <a:lnTo>
                  <a:pt x="428" y="264"/>
                </a:lnTo>
                <a:lnTo>
                  <a:pt x="375" y="305"/>
                </a:lnTo>
                <a:lnTo>
                  <a:pt x="327" y="351"/>
                </a:lnTo>
                <a:lnTo>
                  <a:pt x="284" y="402"/>
                </a:lnTo>
                <a:lnTo>
                  <a:pt x="247" y="456"/>
                </a:lnTo>
                <a:lnTo>
                  <a:pt x="216" y="515"/>
                </a:lnTo>
                <a:lnTo>
                  <a:pt x="191" y="576"/>
                </a:lnTo>
                <a:lnTo>
                  <a:pt x="172" y="640"/>
                </a:lnTo>
                <a:lnTo>
                  <a:pt x="161" y="708"/>
                </a:lnTo>
                <a:lnTo>
                  <a:pt x="157" y="779"/>
                </a:lnTo>
                <a:lnTo>
                  <a:pt x="161" y="849"/>
                </a:lnTo>
                <a:lnTo>
                  <a:pt x="172" y="916"/>
                </a:lnTo>
                <a:lnTo>
                  <a:pt x="191" y="979"/>
                </a:lnTo>
                <a:lnTo>
                  <a:pt x="216" y="1040"/>
                </a:lnTo>
                <a:lnTo>
                  <a:pt x="247" y="1098"/>
                </a:lnTo>
                <a:lnTo>
                  <a:pt x="284" y="1151"/>
                </a:lnTo>
                <a:lnTo>
                  <a:pt x="327" y="1201"/>
                </a:lnTo>
                <a:lnTo>
                  <a:pt x="375" y="1245"/>
                </a:lnTo>
                <a:lnTo>
                  <a:pt x="428" y="1287"/>
                </a:lnTo>
                <a:lnTo>
                  <a:pt x="486" y="1323"/>
                </a:lnTo>
                <a:lnTo>
                  <a:pt x="547" y="1354"/>
                </a:lnTo>
                <a:lnTo>
                  <a:pt x="611" y="1380"/>
                </a:lnTo>
                <a:lnTo>
                  <a:pt x="680" y="1401"/>
                </a:lnTo>
                <a:lnTo>
                  <a:pt x="752" y="1416"/>
                </a:lnTo>
                <a:lnTo>
                  <a:pt x="825" y="1425"/>
                </a:lnTo>
                <a:lnTo>
                  <a:pt x="901" y="1429"/>
                </a:lnTo>
                <a:lnTo>
                  <a:pt x="977" y="1425"/>
                </a:lnTo>
                <a:lnTo>
                  <a:pt x="1051" y="1416"/>
                </a:lnTo>
                <a:lnTo>
                  <a:pt x="1121" y="1401"/>
                </a:lnTo>
                <a:lnTo>
                  <a:pt x="1189" y="1380"/>
                </a:lnTo>
                <a:lnTo>
                  <a:pt x="1255" y="1354"/>
                </a:lnTo>
                <a:lnTo>
                  <a:pt x="1316" y="1323"/>
                </a:lnTo>
                <a:lnTo>
                  <a:pt x="1372" y="1287"/>
                </a:lnTo>
                <a:lnTo>
                  <a:pt x="1425" y="1245"/>
                </a:lnTo>
                <a:lnTo>
                  <a:pt x="1474" y="1201"/>
                </a:lnTo>
                <a:lnTo>
                  <a:pt x="1516" y="1151"/>
                </a:lnTo>
                <a:lnTo>
                  <a:pt x="1553" y="1098"/>
                </a:lnTo>
                <a:lnTo>
                  <a:pt x="1584" y="1040"/>
                </a:lnTo>
                <a:lnTo>
                  <a:pt x="1610" y="979"/>
                </a:lnTo>
                <a:lnTo>
                  <a:pt x="1628" y="916"/>
                </a:lnTo>
                <a:lnTo>
                  <a:pt x="1640" y="849"/>
                </a:lnTo>
                <a:lnTo>
                  <a:pt x="1643" y="779"/>
                </a:lnTo>
                <a:lnTo>
                  <a:pt x="1640" y="708"/>
                </a:lnTo>
                <a:lnTo>
                  <a:pt x="1628" y="640"/>
                </a:lnTo>
                <a:lnTo>
                  <a:pt x="1610" y="576"/>
                </a:lnTo>
                <a:lnTo>
                  <a:pt x="1584" y="515"/>
                </a:lnTo>
                <a:lnTo>
                  <a:pt x="1553" y="456"/>
                </a:lnTo>
                <a:lnTo>
                  <a:pt x="1516" y="402"/>
                </a:lnTo>
                <a:lnTo>
                  <a:pt x="1474" y="351"/>
                </a:lnTo>
                <a:lnTo>
                  <a:pt x="1425" y="305"/>
                </a:lnTo>
                <a:lnTo>
                  <a:pt x="1372" y="264"/>
                </a:lnTo>
                <a:lnTo>
                  <a:pt x="1316" y="227"/>
                </a:lnTo>
                <a:lnTo>
                  <a:pt x="1255" y="194"/>
                </a:lnTo>
                <a:lnTo>
                  <a:pt x="1189" y="168"/>
                </a:lnTo>
                <a:lnTo>
                  <a:pt x="1121" y="147"/>
                </a:lnTo>
                <a:lnTo>
                  <a:pt x="1051" y="131"/>
                </a:lnTo>
                <a:lnTo>
                  <a:pt x="977" y="122"/>
                </a:lnTo>
                <a:lnTo>
                  <a:pt x="901" y="118"/>
                </a:lnTo>
                <a:lnTo>
                  <a:pt x="920" y="52"/>
                </a:lnTo>
                <a:close/>
              </a:path>
            </a:pathLst>
          </a:custGeom>
          <a:solidFill>
            <a:srgbClr val="000000"/>
          </a:solidFill>
          <a:ln w="9525">
            <a:noFill/>
            <a:round/>
            <a:headEnd/>
            <a:tailEnd/>
          </a:ln>
        </p:spPr>
        <p:txBody>
          <a:bodyPr>
            <a:prstTxWarp prst="textNoShape">
              <a:avLst/>
            </a:prstTxWarp>
          </a:bodyPr>
          <a:lstStyle/>
          <a:p>
            <a:endParaRPr lang="fr-CA"/>
          </a:p>
        </p:txBody>
      </p:sp>
      <p:sp>
        <p:nvSpPr>
          <p:cNvPr id="46088" name="Freeform 8"/>
          <p:cNvSpPr>
            <a:spLocks/>
          </p:cNvSpPr>
          <p:nvPr/>
        </p:nvSpPr>
        <p:spPr bwMode="auto">
          <a:xfrm rot="10800000" flipH="1">
            <a:off x="3962400" y="3276600"/>
            <a:ext cx="1117600" cy="1219200"/>
          </a:xfrm>
          <a:custGeom>
            <a:avLst/>
            <a:gdLst>
              <a:gd name="T0" fmla="*/ 2147483647 w 1175"/>
              <a:gd name="T1" fmla="*/ 2147483647 h 1216"/>
              <a:gd name="T2" fmla="*/ 2147483647 w 1175"/>
              <a:gd name="T3" fmla="*/ 2147483647 h 1216"/>
              <a:gd name="T4" fmla="*/ 2147483647 w 1175"/>
              <a:gd name="T5" fmla="*/ 2147483647 h 1216"/>
              <a:gd name="T6" fmla="*/ 2147483647 w 1175"/>
              <a:gd name="T7" fmla="*/ 2147483647 h 1216"/>
              <a:gd name="T8" fmla="*/ 2147483647 w 1175"/>
              <a:gd name="T9" fmla="*/ 2147483647 h 1216"/>
              <a:gd name="T10" fmla="*/ 2147483647 w 1175"/>
              <a:gd name="T11" fmla="*/ 2147483647 h 1216"/>
              <a:gd name="T12" fmla="*/ 2147483647 w 1175"/>
              <a:gd name="T13" fmla="*/ 2147483647 h 1216"/>
              <a:gd name="T14" fmla="*/ 2147483647 w 1175"/>
              <a:gd name="T15" fmla="*/ 2147483647 h 1216"/>
              <a:gd name="T16" fmla="*/ 2147483647 w 1175"/>
              <a:gd name="T17" fmla="*/ 2147483647 h 1216"/>
              <a:gd name="T18" fmla="*/ 2147483647 w 1175"/>
              <a:gd name="T19" fmla="*/ 2147483647 h 1216"/>
              <a:gd name="T20" fmla="*/ 2147483647 w 1175"/>
              <a:gd name="T21" fmla="*/ 2147483647 h 1216"/>
              <a:gd name="T22" fmla="*/ 2147483647 w 1175"/>
              <a:gd name="T23" fmla="*/ 2147483647 h 1216"/>
              <a:gd name="T24" fmla="*/ 2147483647 w 1175"/>
              <a:gd name="T25" fmla="*/ 2147483647 h 1216"/>
              <a:gd name="T26" fmla="*/ 2147483647 w 1175"/>
              <a:gd name="T27" fmla="*/ 2147483647 h 1216"/>
              <a:gd name="T28" fmla="*/ 2147483647 w 1175"/>
              <a:gd name="T29" fmla="*/ 2147483647 h 1216"/>
              <a:gd name="T30" fmla="*/ 2147483647 w 1175"/>
              <a:gd name="T31" fmla="*/ 2147483647 h 1216"/>
              <a:gd name="T32" fmla="*/ 2147483647 w 1175"/>
              <a:gd name="T33" fmla="*/ 2147483647 h 1216"/>
              <a:gd name="T34" fmla="*/ 2147483647 w 1175"/>
              <a:gd name="T35" fmla="*/ 2147483647 h 1216"/>
              <a:gd name="T36" fmla="*/ 2147483647 w 1175"/>
              <a:gd name="T37" fmla="*/ 2147483647 h 1216"/>
              <a:gd name="T38" fmla="*/ 2147483647 w 1175"/>
              <a:gd name="T39" fmla="*/ 2147483647 h 1216"/>
              <a:gd name="T40" fmla="*/ 2147483647 w 1175"/>
              <a:gd name="T41" fmla="*/ 2147483647 h 1216"/>
              <a:gd name="T42" fmla="*/ 2147483647 w 1175"/>
              <a:gd name="T43" fmla="*/ 2147483647 h 1216"/>
              <a:gd name="T44" fmla="*/ 2147483647 w 1175"/>
              <a:gd name="T45" fmla="*/ 2147483647 h 1216"/>
              <a:gd name="T46" fmla="*/ 2147483647 w 1175"/>
              <a:gd name="T47" fmla="*/ 2147483647 h 1216"/>
              <a:gd name="T48" fmla="*/ 2147483647 w 1175"/>
              <a:gd name="T49" fmla="*/ 2147483647 h 1216"/>
              <a:gd name="T50" fmla="*/ 2147483647 w 1175"/>
              <a:gd name="T51" fmla="*/ 2147483647 h 1216"/>
              <a:gd name="T52" fmla="*/ 2147483647 w 1175"/>
              <a:gd name="T53" fmla="*/ 2147483647 h 1216"/>
              <a:gd name="T54" fmla="*/ 2147483647 w 1175"/>
              <a:gd name="T55" fmla="*/ 2147483647 h 1216"/>
              <a:gd name="T56" fmla="*/ 2147483647 w 1175"/>
              <a:gd name="T57" fmla="*/ 2147483647 h 1216"/>
              <a:gd name="T58" fmla="*/ 2147483647 w 1175"/>
              <a:gd name="T59" fmla="*/ 2147483647 h 1216"/>
              <a:gd name="T60" fmla="*/ 2147483647 w 1175"/>
              <a:gd name="T61" fmla="*/ 2147483647 h 1216"/>
              <a:gd name="T62" fmla="*/ 2147483647 w 1175"/>
              <a:gd name="T63" fmla="*/ 2147483647 h 1216"/>
              <a:gd name="T64" fmla="*/ 2147483647 w 1175"/>
              <a:gd name="T65" fmla="*/ 2147483647 h 1216"/>
              <a:gd name="T66" fmla="*/ 2147483647 w 1175"/>
              <a:gd name="T67" fmla="*/ 2147483647 h 1216"/>
              <a:gd name="T68" fmla="*/ 2147483647 w 1175"/>
              <a:gd name="T69" fmla="*/ 2147483647 h 1216"/>
              <a:gd name="T70" fmla="*/ 2147483647 w 1175"/>
              <a:gd name="T71" fmla="*/ 2147483647 h 1216"/>
              <a:gd name="T72" fmla="*/ 2147483647 w 1175"/>
              <a:gd name="T73" fmla="*/ 2147483647 h 1216"/>
              <a:gd name="T74" fmla="*/ 2147483647 w 1175"/>
              <a:gd name="T75" fmla="*/ 2147483647 h 1216"/>
              <a:gd name="T76" fmla="*/ 2147483647 w 1175"/>
              <a:gd name="T77" fmla="*/ 2147483647 h 1216"/>
              <a:gd name="T78" fmla="*/ 2147483647 w 1175"/>
              <a:gd name="T79" fmla="*/ 2147483647 h 1216"/>
              <a:gd name="T80" fmla="*/ 2147483647 w 1175"/>
              <a:gd name="T81" fmla="*/ 2147483647 h 1216"/>
              <a:gd name="T82" fmla="*/ 2147483647 w 1175"/>
              <a:gd name="T83" fmla="*/ 2147483647 h 1216"/>
              <a:gd name="T84" fmla="*/ 2147483647 w 1175"/>
              <a:gd name="T85" fmla="*/ 2147483647 h 1216"/>
              <a:gd name="T86" fmla="*/ 2147483647 w 1175"/>
              <a:gd name="T87" fmla="*/ 2147483647 h 1216"/>
              <a:gd name="T88" fmla="*/ 2147483647 w 1175"/>
              <a:gd name="T89" fmla="*/ 2147483647 h 1216"/>
              <a:gd name="T90" fmla="*/ 2147483647 w 1175"/>
              <a:gd name="T91" fmla="*/ 0 h 1216"/>
              <a:gd name="T92" fmla="*/ 2147483647 w 1175"/>
              <a:gd name="T93" fmla="*/ 2147483647 h 1216"/>
              <a:gd name="T94" fmla="*/ 2147483647 w 1175"/>
              <a:gd name="T95" fmla="*/ 2147483647 h 1216"/>
              <a:gd name="T96" fmla="*/ 2147483647 w 1175"/>
              <a:gd name="T97" fmla="*/ 2147483647 h 1216"/>
              <a:gd name="T98" fmla="*/ 2147483647 w 1175"/>
              <a:gd name="T99" fmla="*/ 2147483647 h 1216"/>
              <a:gd name="T100" fmla="*/ 2147483647 w 1175"/>
              <a:gd name="T101" fmla="*/ 2147483647 h 1216"/>
              <a:gd name="T102" fmla="*/ 2147483647 w 1175"/>
              <a:gd name="T103" fmla="*/ 2147483647 h 1216"/>
              <a:gd name="T104" fmla="*/ 2147483647 w 1175"/>
              <a:gd name="T105" fmla="*/ 2147483647 h 1216"/>
              <a:gd name="T106" fmla="*/ 2147483647 w 1175"/>
              <a:gd name="T107" fmla="*/ 2147483647 h 1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75"/>
              <a:gd name="T163" fmla="*/ 0 h 1216"/>
              <a:gd name="T164" fmla="*/ 1175 w 1175"/>
              <a:gd name="T165" fmla="*/ 1216 h 1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75" h="1216">
                <a:moveTo>
                  <a:pt x="583" y="349"/>
                </a:moveTo>
                <a:lnTo>
                  <a:pt x="609" y="352"/>
                </a:lnTo>
                <a:lnTo>
                  <a:pt x="634" y="355"/>
                </a:lnTo>
                <a:lnTo>
                  <a:pt x="657" y="363"/>
                </a:lnTo>
                <a:lnTo>
                  <a:pt x="679" y="372"/>
                </a:lnTo>
                <a:lnTo>
                  <a:pt x="700" y="384"/>
                </a:lnTo>
                <a:lnTo>
                  <a:pt x="720" y="397"/>
                </a:lnTo>
                <a:lnTo>
                  <a:pt x="739" y="412"/>
                </a:lnTo>
                <a:lnTo>
                  <a:pt x="755" y="429"/>
                </a:lnTo>
                <a:lnTo>
                  <a:pt x="771" y="449"/>
                </a:lnTo>
                <a:lnTo>
                  <a:pt x="784" y="468"/>
                </a:lnTo>
                <a:lnTo>
                  <a:pt x="796" y="490"/>
                </a:lnTo>
                <a:lnTo>
                  <a:pt x="806" y="512"/>
                </a:lnTo>
                <a:lnTo>
                  <a:pt x="814" y="536"/>
                </a:lnTo>
                <a:lnTo>
                  <a:pt x="819" y="560"/>
                </a:lnTo>
                <a:lnTo>
                  <a:pt x="821" y="585"/>
                </a:lnTo>
                <a:lnTo>
                  <a:pt x="821" y="611"/>
                </a:lnTo>
                <a:lnTo>
                  <a:pt x="819" y="637"/>
                </a:lnTo>
                <a:lnTo>
                  <a:pt x="814" y="661"/>
                </a:lnTo>
                <a:lnTo>
                  <a:pt x="807" y="685"/>
                </a:lnTo>
                <a:lnTo>
                  <a:pt x="798" y="708"/>
                </a:lnTo>
                <a:lnTo>
                  <a:pt x="786" y="729"/>
                </a:lnTo>
                <a:lnTo>
                  <a:pt x="772" y="749"/>
                </a:lnTo>
                <a:lnTo>
                  <a:pt x="758" y="768"/>
                </a:lnTo>
                <a:lnTo>
                  <a:pt x="741" y="786"/>
                </a:lnTo>
                <a:lnTo>
                  <a:pt x="723" y="801"/>
                </a:lnTo>
                <a:lnTo>
                  <a:pt x="704" y="814"/>
                </a:lnTo>
                <a:lnTo>
                  <a:pt x="682" y="826"/>
                </a:lnTo>
                <a:lnTo>
                  <a:pt x="659" y="836"/>
                </a:lnTo>
                <a:lnTo>
                  <a:pt x="636" y="843"/>
                </a:lnTo>
                <a:lnTo>
                  <a:pt x="613" y="849"/>
                </a:lnTo>
                <a:lnTo>
                  <a:pt x="588" y="852"/>
                </a:lnTo>
                <a:lnTo>
                  <a:pt x="562" y="852"/>
                </a:lnTo>
                <a:lnTo>
                  <a:pt x="538" y="849"/>
                </a:lnTo>
                <a:lnTo>
                  <a:pt x="513" y="844"/>
                </a:lnTo>
                <a:lnTo>
                  <a:pt x="490" y="838"/>
                </a:lnTo>
                <a:lnTo>
                  <a:pt x="468" y="827"/>
                </a:lnTo>
                <a:lnTo>
                  <a:pt x="446" y="816"/>
                </a:lnTo>
                <a:lnTo>
                  <a:pt x="426" y="803"/>
                </a:lnTo>
                <a:lnTo>
                  <a:pt x="408" y="787"/>
                </a:lnTo>
                <a:lnTo>
                  <a:pt x="391" y="770"/>
                </a:lnTo>
                <a:lnTo>
                  <a:pt x="376" y="752"/>
                </a:lnTo>
                <a:lnTo>
                  <a:pt x="361" y="733"/>
                </a:lnTo>
                <a:lnTo>
                  <a:pt x="351" y="711"/>
                </a:lnTo>
                <a:lnTo>
                  <a:pt x="341" y="688"/>
                </a:lnTo>
                <a:lnTo>
                  <a:pt x="333" y="665"/>
                </a:lnTo>
                <a:lnTo>
                  <a:pt x="328" y="641"/>
                </a:lnTo>
                <a:lnTo>
                  <a:pt x="325" y="616"/>
                </a:lnTo>
                <a:lnTo>
                  <a:pt x="325" y="590"/>
                </a:lnTo>
                <a:lnTo>
                  <a:pt x="328" y="563"/>
                </a:lnTo>
                <a:lnTo>
                  <a:pt x="333" y="537"/>
                </a:lnTo>
                <a:lnTo>
                  <a:pt x="341" y="512"/>
                </a:lnTo>
                <a:lnTo>
                  <a:pt x="351" y="489"/>
                </a:lnTo>
                <a:lnTo>
                  <a:pt x="363" y="466"/>
                </a:lnTo>
                <a:lnTo>
                  <a:pt x="378" y="445"/>
                </a:lnTo>
                <a:lnTo>
                  <a:pt x="394" y="425"/>
                </a:lnTo>
                <a:lnTo>
                  <a:pt x="412" y="409"/>
                </a:lnTo>
                <a:lnTo>
                  <a:pt x="78" y="267"/>
                </a:lnTo>
                <a:lnTo>
                  <a:pt x="70" y="278"/>
                </a:lnTo>
                <a:lnTo>
                  <a:pt x="63" y="289"/>
                </a:lnTo>
                <a:lnTo>
                  <a:pt x="57" y="300"/>
                </a:lnTo>
                <a:lnTo>
                  <a:pt x="51" y="310"/>
                </a:lnTo>
                <a:lnTo>
                  <a:pt x="44" y="322"/>
                </a:lnTo>
                <a:lnTo>
                  <a:pt x="39" y="333"/>
                </a:lnTo>
                <a:lnTo>
                  <a:pt x="32" y="345"/>
                </a:lnTo>
                <a:lnTo>
                  <a:pt x="27" y="357"/>
                </a:lnTo>
                <a:lnTo>
                  <a:pt x="190" y="475"/>
                </a:lnTo>
                <a:lnTo>
                  <a:pt x="187" y="488"/>
                </a:lnTo>
                <a:lnTo>
                  <a:pt x="183" y="502"/>
                </a:lnTo>
                <a:lnTo>
                  <a:pt x="179" y="515"/>
                </a:lnTo>
                <a:lnTo>
                  <a:pt x="176" y="529"/>
                </a:lnTo>
                <a:lnTo>
                  <a:pt x="0" y="547"/>
                </a:lnTo>
                <a:lnTo>
                  <a:pt x="3" y="669"/>
                </a:lnTo>
                <a:lnTo>
                  <a:pt x="176" y="687"/>
                </a:lnTo>
                <a:lnTo>
                  <a:pt x="179" y="700"/>
                </a:lnTo>
                <a:lnTo>
                  <a:pt x="183" y="714"/>
                </a:lnTo>
                <a:lnTo>
                  <a:pt x="187" y="727"/>
                </a:lnTo>
                <a:lnTo>
                  <a:pt x="190" y="742"/>
                </a:lnTo>
                <a:lnTo>
                  <a:pt x="27" y="861"/>
                </a:lnTo>
                <a:lnTo>
                  <a:pt x="34" y="874"/>
                </a:lnTo>
                <a:lnTo>
                  <a:pt x="40" y="887"/>
                </a:lnTo>
                <a:lnTo>
                  <a:pt x="47" y="900"/>
                </a:lnTo>
                <a:lnTo>
                  <a:pt x="54" y="913"/>
                </a:lnTo>
                <a:lnTo>
                  <a:pt x="61" y="924"/>
                </a:lnTo>
                <a:lnTo>
                  <a:pt x="69" y="937"/>
                </a:lnTo>
                <a:lnTo>
                  <a:pt x="76" y="949"/>
                </a:lnTo>
                <a:lnTo>
                  <a:pt x="86" y="961"/>
                </a:lnTo>
                <a:lnTo>
                  <a:pt x="268" y="878"/>
                </a:lnTo>
                <a:lnTo>
                  <a:pt x="273" y="883"/>
                </a:lnTo>
                <a:lnTo>
                  <a:pt x="279" y="888"/>
                </a:lnTo>
                <a:lnTo>
                  <a:pt x="282" y="893"/>
                </a:lnTo>
                <a:lnTo>
                  <a:pt x="288" y="898"/>
                </a:lnTo>
                <a:lnTo>
                  <a:pt x="293" y="902"/>
                </a:lnTo>
                <a:lnTo>
                  <a:pt x="298" y="908"/>
                </a:lnTo>
                <a:lnTo>
                  <a:pt x="303" y="913"/>
                </a:lnTo>
                <a:lnTo>
                  <a:pt x="308" y="917"/>
                </a:lnTo>
                <a:lnTo>
                  <a:pt x="225" y="1103"/>
                </a:lnTo>
                <a:lnTo>
                  <a:pt x="237" y="1111"/>
                </a:lnTo>
                <a:lnTo>
                  <a:pt x="249" y="1119"/>
                </a:lnTo>
                <a:lnTo>
                  <a:pt x="262" y="1127"/>
                </a:lnTo>
                <a:lnTo>
                  <a:pt x="273" y="1134"/>
                </a:lnTo>
                <a:lnTo>
                  <a:pt x="286" y="1141"/>
                </a:lnTo>
                <a:lnTo>
                  <a:pt x="299" y="1147"/>
                </a:lnTo>
                <a:lnTo>
                  <a:pt x="312" y="1154"/>
                </a:lnTo>
                <a:lnTo>
                  <a:pt x="325" y="1160"/>
                </a:lnTo>
                <a:lnTo>
                  <a:pt x="443" y="996"/>
                </a:lnTo>
                <a:lnTo>
                  <a:pt x="450" y="998"/>
                </a:lnTo>
                <a:lnTo>
                  <a:pt x="456" y="1001"/>
                </a:lnTo>
                <a:lnTo>
                  <a:pt x="463" y="1002"/>
                </a:lnTo>
                <a:lnTo>
                  <a:pt x="469" y="1005"/>
                </a:lnTo>
                <a:lnTo>
                  <a:pt x="476" y="1006"/>
                </a:lnTo>
                <a:lnTo>
                  <a:pt x="483" y="1007"/>
                </a:lnTo>
                <a:lnTo>
                  <a:pt x="490" y="1009"/>
                </a:lnTo>
                <a:lnTo>
                  <a:pt x="496" y="1010"/>
                </a:lnTo>
                <a:lnTo>
                  <a:pt x="517" y="1213"/>
                </a:lnTo>
                <a:lnTo>
                  <a:pt x="525" y="1213"/>
                </a:lnTo>
                <a:lnTo>
                  <a:pt x="531" y="1215"/>
                </a:lnTo>
                <a:lnTo>
                  <a:pt x="539" y="1215"/>
                </a:lnTo>
                <a:lnTo>
                  <a:pt x="545" y="1215"/>
                </a:lnTo>
                <a:lnTo>
                  <a:pt x="552" y="1216"/>
                </a:lnTo>
                <a:lnTo>
                  <a:pt x="560" y="1216"/>
                </a:lnTo>
                <a:lnTo>
                  <a:pt x="566" y="1216"/>
                </a:lnTo>
                <a:lnTo>
                  <a:pt x="574" y="1216"/>
                </a:lnTo>
                <a:lnTo>
                  <a:pt x="582" y="1216"/>
                </a:lnTo>
                <a:lnTo>
                  <a:pt x="588" y="1216"/>
                </a:lnTo>
                <a:lnTo>
                  <a:pt x="596" y="1216"/>
                </a:lnTo>
                <a:lnTo>
                  <a:pt x="604" y="1215"/>
                </a:lnTo>
                <a:lnTo>
                  <a:pt x="610" y="1215"/>
                </a:lnTo>
                <a:lnTo>
                  <a:pt x="618" y="1215"/>
                </a:lnTo>
                <a:lnTo>
                  <a:pt x="625" y="1213"/>
                </a:lnTo>
                <a:lnTo>
                  <a:pt x="632" y="1213"/>
                </a:lnTo>
                <a:lnTo>
                  <a:pt x="652" y="1010"/>
                </a:lnTo>
                <a:lnTo>
                  <a:pt x="659" y="1009"/>
                </a:lnTo>
                <a:lnTo>
                  <a:pt x="666" y="1007"/>
                </a:lnTo>
                <a:lnTo>
                  <a:pt x="672" y="1006"/>
                </a:lnTo>
                <a:lnTo>
                  <a:pt x="679" y="1005"/>
                </a:lnTo>
                <a:lnTo>
                  <a:pt x="687" y="1002"/>
                </a:lnTo>
                <a:lnTo>
                  <a:pt x="693" y="1001"/>
                </a:lnTo>
                <a:lnTo>
                  <a:pt x="700" y="998"/>
                </a:lnTo>
                <a:lnTo>
                  <a:pt x="706" y="996"/>
                </a:lnTo>
                <a:lnTo>
                  <a:pt x="824" y="1160"/>
                </a:lnTo>
                <a:lnTo>
                  <a:pt x="837" y="1154"/>
                </a:lnTo>
                <a:lnTo>
                  <a:pt x="850" y="1147"/>
                </a:lnTo>
                <a:lnTo>
                  <a:pt x="863" y="1141"/>
                </a:lnTo>
                <a:lnTo>
                  <a:pt x="876" y="1134"/>
                </a:lnTo>
                <a:lnTo>
                  <a:pt x="888" y="1127"/>
                </a:lnTo>
                <a:lnTo>
                  <a:pt x="900" y="1119"/>
                </a:lnTo>
                <a:lnTo>
                  <a:pt x="912" y="1111"/>
                </a:lnTo>
                <a:lnTo>
                  <a:pt x="924" y="1103"/>
                </a:lnTo>
                <a:lnTo>
                  <a:pt x="841" y="917"/>
                </a:lnTo>
                <a:lnTo>
                  <a:pt x="846" y="913"/>
                </a:lnTo>
                <a:lnTo>
                  <a:pt x="851" y="908"/>
                </a:lnTo>
                <a:lnTo>
                  <a:pt x="856" y="902"/>
                </a:lnTo>
                <a:lnTo>
                  <a:pt x="862" y="898"/>
                </a:lnTo>
                <a:lnTo>
                  <a:pt x="866" y="893"/>
                </a:lnTo>
                <a:lnTo>
                  <a:pt x="871" y="888"/>
                </a:lnTo>
                <a:lnTo>
                  <a:pt x="876" y="883"/>
                </a:lnTo>
                <a:lnTo>
                  <a:pt x="880" y="878"/>
                </a:lnTo>
                <a:lnTo>
                  <a:pt x="1064" y="961"/>
                </a:lnTo>
                <a:lnTo>
                  <a:pt x="1072" y="949"/>
                </a:lnTo>
                <a:lnTo>
                  <a:pt x="1079" y="937"/>
                </a:lnTo>
                <a:lnTo>
                  <a:pt x="1087" y="924"/>
                </a:lnTo>
                <a:lnTo>
                  <a:pt x="1095" y="913"/>
                </a:lnTo>
                <a:lnTo>
                  <a:pt x="1103" y="900"/>
                </a:lnTo>
                <a:lnTo>
                  <a:pt x="1109" y="887"/>
                </a:lnTo>
                <a:lnTo>
                  <a:pt x="1116" y="874"/>
                </a:lnTo>
                <a:lnTo>
                  <a:pt x="1122" y="861"/>
                </a:lnTo>
                <a:lnTo>
                  <a:pt x="958" y="742"/>
                </a:lnTo>
                <a:lnTo>
                  <a:pt x="963" y="727"/>
                </a:lnTo>
                <a:lnTo>
                  <a:pt x="967" y="714"/>
                </a:lnTo>
                <a:lnTo>
                  <a:pt x="970" y="700"/>
                </a:lnTo>
                <a:lnTo>
                  <a:pt x="973" y="687"/>
                </a:lnTo>
                <a:lnTo>
                  <a:pt x="1173" y="666"/>
                </a:lnTo>
                <a:lnTo>
                  <a:pt x="1174" y="652"/>
                </a:lnTo>
                <a:lnTo>
                  <a:pt x="1175" y="637"/>
                </a:lnTo>
                <a:lnTo>
                  <a:pt x="1175" y="622"/>
                </a:lnTo>
                <a:lnTo>
                  <a:pt x="1175" y="608"/>
                </a:lnTo>
                <a:lnTo>
                  <a:pt x="1175" y="594"/>
                </a:lnTo>
                <a:lnTo>
                  <a:pt x="1175" y="578"/>
                </a:lnTo>
                <a:lnTo>
                  <a:pt x="1174" y="564"/>
                </a:lnTo>
                <a:lnTo>
                  <a:pt x="1173" y="550"/>
                </a:lnTo>
                <a:lnTo>
                  <a:pt x="973" y="529"/>
                </a:lnTo>
                <a:lnTo>
                  <a:pt x="970" y="515"/>
                </a:lnTo>
                <a:lnTo>
                  <a:pt x="967" y="502"/>
                </a:lnTo>
                <a:lnTo>
                  <a:pt x="963" y="488"/>
                </a:lnTo>
                <a:lnTo>
                  <a:pt x="958" y="475"/>
                </a:lnTo>
                <a:lnTo>
                  <a:pt x="1122" y="355"/>
                </a:lnTo>
                <a:lnTo>
                  <a:pt x="1116" y="342"/>
                </a:lnTo>
                <a:lnTo>
                  <a:pt x="1109" y="329"/>
                </a:lnTo>
                <a:lnTo>
                  <a:pt x="1103" y="317"/>
                </a:lnTo>
                <a:lnTo>
                  <a:pt x="1095" y="304"/>
                </a:lnTo>
                <a:lnTo>
                  <a:pt x="1087" y="292"/>
                </a:lnTo>
                <a:lnTo>
                  <a:pt x="1079" y="279"/>
                </a:lnTo>
                <a:lnTo>
                  <a:pt x="1072" y="267"/>
                </a:lnTo>
                <a:lnTo>
                  <a:pt x="1064" y="256"/>
                </a:lnTo>
                <a:lnTo>
                  <a:pt x="880" y="339"/>
                </a:lnTo>
                <a:lnTo>
                  <a:pt x="876" y="333"/>
                </a:lnTo>
                <a:lnTo>
                  <a:pt x="871" y="328"/>
                </a:lnTo>
                <a:lnTo>
                  <a:pt x="866" y="323"/>
                </a:lnTo>
                <a:lnTo>
                  <a:pt x="862" y="318"/>
                </a:lnTo>
                <a:lnTo>
                  <a:pt x="856" y="314"/>
                </a:lnTo>
                <a:lnTo>
                  <a:pt x="851" y="309"/>
                </a:lnTo>
                <a:lnTo>
                  <a:pt x="846" y="304"/>
                </a:lnTo>
                <a:lnTo>
                  <a:pt x="841" y="300"/>
                </a:lnTo>
                <a:lnTo>
                  <a:pt x="924" y="113"/>
                </a:lnTo>
                <a:lnTo>
                  <a:pt x="912" y="105"/>
                </a:lnTo>
                <a:lnTo>
                  <a:pt x="900" y="97"/>
                </a:lnTo>
                <a:lnTo>
                  <a:pt x="888" y="90"/>
                </a:lnTo>
                <a:lnTo>
                  <a:pt x="876" y="82"/>
                </a:lnTo>
                <a:lnTo>
                  <a:pt x="863" y="75"/>
                </a:lnTo>
                <a:lnTo>
                  <a:pt x="850" y="69"/>
                </a:lnTo>
                <a:lnTo>
                  <a:pt x="837" y="62"/>
                </a:lnTo>
                <a:lnTo>
                  <a:pt x="824" y="56"/>
                </a:lnTo>
                <a:lnTo>
                  <a:pt x="706" y="221"/>
                </a:lnTo>
                <a:lnTo>
                  <a:pt x="700" y="218"/>
                </a:lnTo>
                <a:lnTo>
                  <a:pt x="693" y="215"/>
                </a:lnTo>
                <a:lnTo>
                  <a:pt x="687" y="214"/>
                </a:lnTo>
                <a:lnTo>
                  <a:pt x="679" y="212"/>
                </a:lnTo>
                <a:lnTo>
                  <a:pt x="672" y="210"/>
                </a:lnTo>
                <a:lnTo>
                  <a:pt x="666" y="209"/>
                </a:lnTo>
                <a:lnTo>
                  <a:pt x="659" y="208"/>
                </a:lnTo>
                <a:lnTo>
                  <a:pt x="652" y="206"/>
                </a:lnTo>
                <a:lnTo>
                  <a:pt x="632" y="3"/>
                </a:lnTo>
                <a:lnTo>
                  <a:pt x="625" y="3"/>
                </a:lnTo>
                <a:lnTo>
                  <a:pt x="618" y="2"/>
                </a:lnTo>
                <a:lnTo>
                  <a:pt x="610" y="2"/>
                </a:lnTo>
                <a:lnTo>
                  <a:pt x="604" y="2"/>
                </a:lnTo>
                <a:lnTo>
                  <a:pt x="596" y="0"/>
                </a:lnTo>
                <a:lnTo>
                  <a:pt x="588" y="0"/>
                </a:lnTo>
                <a:lnTo>
                  <a:pt x="582" y="0"/>
                </a:lnTo>
                <a:lnTo>
                  <a:pt x="574" y="0"/>
                </a:lnTo>
                <a:lnTo>
                  <a:pt x="566" y="0"/>
                </a:lnTo>
                <a:lnTo>
                  <a:pt x="560" y="0"/>
                </a:lnTo>
                <a:lnTo>
                  <a:pt x="552" y="0"/>
                </a:lnTo>
                <a:lnTo>
                  <a:pt x="545" y="2"/>
                </a:lnTo>
                <a:lnTo>
                  <a:pt x="539" y="2"/>
                </a:lnTo>
                <a:lnTo>
                  <a:pt x="531" y="2"/>
                </a:lnTo>
                <a:lnTo>
                  <a:pt x="525" y="3"/>
                </a:lnTo>
                <a:lnTo>
                  <a:pt x="517" y="3"/>
                </a:lnTo>
                <a:lnTo>
                  <a:pt x="496" y="206"/>
                </a:lnTo>
                <a:lnTo>
                  <a:pt x="490" y="208"/>
                </a:lnTo>
                <a:lnTo>
                  <a:pt x="483" y="209"/>
                </a:lnTo>
                <a:lnTo>
                  <a:pt x="476" y="210"/>
                </a:lnTo>
                <a:lnTo>
                  <a:pt x="469" y="212"/>
                </a:lnTo>
                <a:lnTo>
                  <a:pt x="463" y="214"/>
                </a:lnTo>
                <a:lnTo>
                  <a:pt x="456" y="215"/>
                </a:lnTo>
                <a:lnTo>
                  <a:pt x="450" y="218"/>
                </a:lnTo>
                <a:lnTo>
                  <a:pt x="443" y="221"/>
                </a:lnTo>
                <a:lnTo>
                  <a:pt x="325" y="56"/>
                </a:lnTo>
                <a:lnTo>
                  <a:pt x="312" y="62"/>
                </a:lnTo>
                <a:lnTo>
                  <a:pt x="299" y="69"/>
                </a:lnTo>
                <a:lnTo>
                  <a:pt x="286" y="75"/>
                </a:lnTo>
                <a:lnTo>
                  <a:pt x="273" y="82"/>
                </a:lnTo>
                <a:lnTo>
                  <a:pt x="262" y="90"/>
                </a:lnTo>
                <a:lnTo>
                  <a:pt x="249" y="97"/>
                </a:lnTo>
                <a:lnTo>
                  <a:pt x="237" y="105"/>
                </a:lnTo>
                <a:lnTo>
                  <a:pt x="225" y="113"/>
                </a:lnTo>
                <a:lnTo>
                  <a:pt x="308" y="300"/>
                </a:lnTo>
                <a:lnTo>
                  <a:pt x="302" y="306"/>
                </a:lnTo>
                <a:lnTo>
                  <a:pt x="295" y="313"/>
                </a:lnTo>
                <a:lnTo>
                  <a:pt x="288" y="319"/>
                </a:lnTo>
                <a:lnTo>
                  <a:pt x="281" y="326"/>
                </a:lnTo>
                <a:lnTo>
                  <a:pt x="422" y="401"/>
                </a:lnTo>
                <a:lnTo>
                  <a:pt x="439" y="388"/>
                </a:lnTo>
                <a:lnTo>
                  <a:pt x="457" y="377"/>
                </a:lnTo>
                <a:lnTo>
                  <a:pt x="477" y="368"/>
                </a:lnTo>
                <a:lnTo>
                  <a:pt x="498" y="361"/>
                </a:lnTo>
                <a:lnTo>
                  <a:pt x="518" y="355"/>
                </a:lnTo>
                <a:lnTo>
                  <a:pt x="539" y="352"/>
                </a:lnTo>
                <a:lnTo>
                  <a:pt x="561" y="349"/>
                </a:lnTo>
                <a:lnTo>
                  <a:pt x="583" y="349"/>
                </a:lnTo>
                <a:close/>
              </a:path>
            </a:pathLst>
          </a:custGeom>
          <a:solidFill>
            <a:srgbClr val="800000"/>
          </a:solidFill>
          <a:ln w="19050">
            <a:solidFill>
              <a:srgbClr val="800000"/>
            </a:solidFill>
            <a:round/>
            <a:headEnd/>
            <a:tailEnd/>
          </a:ln>
        </p:spPr>
        <p:txBody>
          <a:bodyPr>
            <a:prstTxWarp prst="textNoShape">
              <a:avLst/>
            </a:prstTxWarp>
          </a:bodyPr>
          <a:lstStyle/>
          <a:p>
            <a:endParaRPr lang="fr-CA"/>
          </a:p>
        </p:txBody>
      </p:sp>
      <p:sp>
        <p:nvSpPr>
          <p:cNvPr id="33801" name="Freeform 62"/>
          <p:cNvSpPr>
            <a:spLocks/>
          </p:cNvSpPr>
          <p:nvPr/>
        </p:nvSpPr>
        <p:spPr bwMode="gray">
          <a:xfrm rot="-2341034">
            <a:off x="220663" y="1951038"/>
            <a:ext cx="3794125" cy="3822700"/>
          </a:xfrm>
          <a:custGeom>
            <a:avLst/>
            <a:gdLst>
              <a:gd name="T0" fmla="*/ 2147483647 w 1772"/>
              <a:gd name="T1" fmla="*/ 2147483647 h 1583"/>
              <a:gd name="T2" fmla="*/ 2147483647 w 1772"/>
              <a:gd name="T3" fmla="*/ 2147483647 h 1583"/>
              <a:gd name="T4" fmla="*/ 2147483647 w 1772"/>
              <a:gd name="T5" fmla="*/ 2147483647 h 1583"/>
              <a:gd name="T6" fmla="*/ 2147483647 w 1772"/>
              <a:gd name="T7" fmla="*/ 2147483647 h 1583"/>
              <a:gd name="T8" fmla="*/ 2147483647 w 1772"/>
              <a:gd name="T9" fmla="*/ 2147483647 h 1583"/>
              <a:gd name="T10" fmla="*/ 2147483647 w 1772"/>
              <a:gd name="T11" fmla="*/ 2147483647 h 1583"/>
              <a:gd name="T12" fmla="*/ 2147483647 w 1772"/>
              <a:gd name="T13" fmla="*/ 2147483647 h 1583"/>
              <a:gd name="T14" fmla="*/ 2147483647 w 1772"/>
              <a:gd name="T15" fmla="*/ 2147483647 h 1583"/>
              <a:gd name="T16" fmla="*/ 2147483647 w 1772"/>
              <a:gd name="T17" fmla="*/ 2147483647 h 1583"/>
              <a:gd name="T18" fmla="*/ 2147483647 w 1772"/>
              <a:gd name="T19" fmla="*/ 2147483647 h 1583"/>
              <a:gd name="T20" fmla="*/ 2147483647 w 1772"/>
              <a:gd name="T21" fmla="*/ 2147483647 h 1583"/>
              <a:gd name="T22" fmla="*/ 2147483647 w 1772"/>
              <a:gd name="T23" fmla="*/ 2147483647 h 1583"/>
              <a:gd name="T24" fmla="*/ 2147483647 w 1772"/>
              <a:gd name="T25" fmla="*/ 2147483647 h 1583"/>
              <a:gd name="T26" fmla="*/ 2147483647 w 1772"/>
              <a:gd name="T27" fmla="*/ 2147483647 h 1583"/>
              <a:gd name="T28" fmla="*/ 2147483647 w 1772"/>
              <a:gd name="T29" fmla="*/ 2147483647 h 1583"/>
              <a:gd name="T30" fmla="*/ 2147483647 w 1772"/>
              <a:gd name="T31" fmla="*/ 2147483647 h 1583"/>
              <a:gd name="T32" fmla="*/ 2147483647 w 1772"/>
              <a:gd name="T33" fmla="*/ 2147483647 h 1583"/>
              <a:gd name="T34" fmla="*/ 2147483647 w 1772"/>
              <a:gd name="T35" fmla="*/ 2147483647 h 1583"/>
              <a:gd name="T36" fmla="*/ 2147483647 w 1772"/>
              <a:gd name="T37" fmla="*/ 2147483647 h 1583"/>
              <a:gd name="T38" fmla="*/ 2147483647 w 1772"/>
              <a:gd name="T39" fmla="*/ 2147483647 h 1583"/>
              <a:gd name="T40" fmla="*/ 2147483647 w 1772"/>
              <a:gd name="T41" fmla="*/ 2147483647 h 1583"/>
              <a:gd name="T42" fmla="*/ 2147483647 w 1772"/>
              <a:gd name="T43" fmla="*/ 2147483647 h 1583"/>
              <a:gd name="T44" fmla="*/ 2147483647 w 1772"/>
              <a:gd name="T45" fmla="*/ 2147483647 h 1583"/>
              <a:gd name="T46" fmla="*/ 2147483647 w 1772"/>
              <a:gd name="T47" fmla="*/ 2147483647 h 1583"/>
              <a:gd name="T48" fmla="*/ 2147483647 w 1772"/>
              <a:gd name="T49" fmla="*/ 2147483647 h 1583"/>
              <a:gd name="T50" fmla="*/ 2147483647 w 1772"/>
              <a:gd name="T51" fmla="*/ 2147483647 h 1583"/>
              <a:gd name="T52" fmla="*/ 2147483647 w 1772"/>
              <a:gd name="T53" fmla="*/ 2147483647 h 1583"/>
              <a:gd name="T54" fmla="*/ 2147483647 w 1772"/>
              <a:gd name="T55" fmla="*/ 2147483647 h 1583"/>
              <a:gd name="T56" fmla="*/ 2147483647 w 1772"/>
              <a:gd name="T57" fmla="*/ 2147483647 h 1583"/>
              <a:gd name="T58" fmla="*/ 2147483647 w 1772"/>
              <a:gd name="T59" fmla="*/ 2147483647 h 1583"/>
              <a:gd name="T60" fmla="*/ 2147483647 w 1772"/>
              <a:gd name="T61" fmla="*/ 2147483647 h 1583"/>
              <a:gd name="T62" fmla="*/ 2147483647 w 1772"/>
              <a:gd name="T63" fmla="*/ 2147483647 h 1583"/>
              <a:gd name="T64" fmla="*/ 2147483647 w 1772"/>
              <a:gd name="T65" fmla="*/ 2147483647 h 1583"/>
              <a:gd name="T66" fmla="*/ 2147483647 w 1772"/>
              <a:gd name="T67" fmla="*/ 2147483647 h 1583"/>
              <a:gd name="T68" fmla="*/ 2147483647 w 1772"/>
              <a:gd name="T69" fmla="*/ 2147483647 h 1583"/>
              <a:gd name="T70" fmla="*/ 2147483647 w 1772"/>
              <a:gd name="T71" fmla="*/ 2147483647 h 1583"/>
              <a:gd name="T72" fmla="*/ 2147483647 w 1772"/>
              <a:gd name="T73" fmla="*/ 2147483647 h 1583"/>
              <a:gd name="T74" fmla="*/ 2147483647 w 1772"/>
              <a:gd name="T75" fmla="*/ 2147483647 h 1583"/>
              <a:gd name="T76" fmla="*/ 2147483647 w 1772"/>
              <a:gd name="T77" fmla="*/ 2147483647 h 1583"/>
              <a:gd name="T78" fmla="*/ 2147483647 w 1772"/>
              <a:gd name="T79" fmla="*/ 2147483647 h 1583"/>
              <a:gd name="T80" fmla="*/ 2147483647 w 1772"/>
              <a:gd name="T81" fmla="*/ 2147483647 h 1583"/>
              <a:gd name="T82" fmla="*/ 2147483647 w 1772"/>
              <a:gd name="T83" fmla="*/ 2147483647 h 1583"/>
              <a:gd name="T84" fmla="*/ 2147483647 w 1772"/>
              <a:gd name="T85" fmla="*/ 2147483647 h 1583"/>
              <a:gd name="T86" fmla="*/ 2147483647 w 1772"/>
              <a:gd name="T87" fmla="*/ 2147483647 h 1583"/>
              <a:gd name="T88" fmla="*/ 2147483647 w 1772"/>
              <a:gd name="T89" fmla="*/ 2147483647 h 1583"/>
              <a:gd name="T90" fmla="*/ 2147483647 w 1772"/>
              <a:gd name="T91" fmla="*/ 2147483647 h 1583"/>
              <a:gd name="T92" fmla="*/ 2147483647 w 1772"/>
              <a:gd name="T93" fmla="*/ 2147483647 h 1583"/>
              <a:gd name="T94" fmla="*/ 2147483647 w 1772"/>
              <a:gd name="T95" fmla="*/ 2147483647 h 1583"/>
              <a:gd name="T96" fmla="*/ 2147483647 w 1772"/>
              <a:gd name="T97" fmla="*/ 2147483647 h 1583"/>
              <a:gd name="T98" fmla="*/ 2147483647 w 1772"/>
              <a:gd name="T99" fmla="*/ 2147483647 h 1583"/>
              <a:gd name="T100" fmla="*/ 2147483647 w 1772"/>
              <a:gd name="T101" fmla="*/ 2147483647 h 1583"/>
              <a:gd name="T102" fmla="*/ 2147483647 w 1772"/>
              <a:gd name="T103" fmla="*/ 2147483647 h 1583"/>
              <a:gd name="T104" fmla="*/ 2147483647 w 1772"/>
              <a:gd name="T105" fmla="*/ 2147483647 h 1583"/>
              <a:gd name="T106" fmla="*/ 2147483647 w 1772"/>
              <a:gd name="T107" fmla="*/ 2147483647 h 15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2"/>
              <a:gd name="T163" fmla="*/ 0 h 1583"/>
              <a:gd name="T164" fmla="*/ 1772 w 1772"/>
              <a:gd name="T165" fmla="*/ 1583 h 15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2" h="1583">
                <a:moveTo>
                  <a:pt x="920" y="52"/>
                </a:moveTo>
                <a:lnTo>
                  <a:pt x="954" y="52"/>
                </a:lnTo>
                <a:lnTo>
                  <a:pt x="966" y="0"/>
                </a:lnTo>
                <a:lnTo>
                  <a:pt x="1010" y="4"/>
                </a:lnTo>
                <a:lnTo>
                  <a:pt x="1014" y="59"/>
                </a:lnTo>
                <a:lnTo>
                  <a:pt x="1046" y="64"/>
                </a:lnTo>
                <a:lnTo>
                  <a:pt x="1067" y="14"/>
                </a:lnTo>
                <a:lnTo>
                  <a:pt x="1116" y="26"/>
                </a:lnTo>
                <a:lnTo>
                  <a:pt x="1107" y="75"/>
                </a:lnTo>
                <a:lnTo>
                  <a:pt x="1148" y="88"/>
                </a:lnTo>
                <a:lnTo>
                  <a:pt x="1170" y="39"/>
                </a:lnTo>
                <a:lnTo>
                  <a:pt x="1213" y="56"/>
                </a:lnTo>
                <a:lnTo>
                  <a:pt x="1201" y="108"/>
                </a:lnTo>
                <a:lnTo>
                  <a:pt x="1236" y="122"/>
                </a:lnTo>
                <a:lnTo>
                  <a:pt x="1261" y="76"/>
                </a:lnTo>
                <a:lnTo>
                  <a:pt x="1306" y="94"/>
                </a:lnTo>
                <a:lnTo>
                  <a:pt x="1287" y="143"/>
                </a:lnTo>
                <a:lnTo>
                  <a:pt x="1323" y="161"/>
                </a:lnTo>
                <a:lnTo>
                  <a:pt x="1349" y="118"/>
                </a:lnTo>
                <a:lnTo>
                  <a:pt x="1394" y="145"/>
                </a:lnTo>
                <a:lnTo>
                  <a:pt x="1376" y="189"/>
                </a:lnTo>
                <a:lnTo>
                  <a:pt x="1409" y="212"/>
                </a:lnTo>
                <a:lnTo>
                  <a:pt x="1444" y="184"/>
                </a:lnTo>
                <a:lnTo>
                  <a:pt x="1486" y="219"/>
                </a:lnTo>
                <a:lnTo>
                  <a:pt x="1461" y="257"/>
                </a:lnTo>
                <a:lnTo>
                  <a:pt x="1486" y="277"/>
                </a:lnTo>
                <a:lnTo>
                  <a:pt x="1524" y="252"/>
                </a:lnTo>
                <a:lnTo>
                  <a:pt x="1561" y="288"/>
                </a:lnTo>
                <a:lnTo>
                  <a:pt x="1536" y="324"/>
                </a:lnTo>
                <a:lnTo>
                  <a:pt x="1560" y="355"/>
                </a:lnTo>
                <a:lnTo>
                  <a:pt x="1600" y="332"/>
                </a:lnTo>
                <a:lnTo>
                  <a:pt x="1627" y="367"/>
                </a:lnTo>
                <a:lnTo>
                  <a:pt x="1595" y="397"/>
                </a:lnTo>
                <a:lnTo>
                  <a:pt x="1614" y="423"/>
                </a:lnTo>
                <a:lnTo>
                  <a:pt x="1657" y="407"/>
                </a:lnTo>
                <a:lnTo>
                  <a:pt x="1679" y="435"/>
                </a:lnTo>
                <a:lnTo>
                  <a:pt x="1638" y="473"/>
                </a:lnTo>
                <a:lnTo>
                  <a:pt x="1652" y="504"/>
                </a:lnTo>
                <a:lnTo>
                  <a:pt x="1695" y="492"/>
                </a:lnTo>
                <a:lnTo>
                  <a:pt x="1712" y="525"/>
                </a:lnTo>
                <a:lnTo>
                  <a:pt x="1669" y="560"/>
                </a:lnTo>
                <a:lnTo>
                  <a:pt x="1682" y="585"/>
                </a:lnTo>
                <a:lnTo>
                  <a:pt x="1737" y="581"/>
                </a:lnTo>
                <a:lnTo>
                  <a:pt x="1751" y="620"/>
                </a:lnTo>
                <a:lnTo>
                  <a:pt x="1699" y="645"/>
                </a:lnTo>
                <a:lnTo>
                  <a:pt x="1704" y="675"/>
                </a:lnTo>
                <a:lnTo>
                  <a:pt x="1757" y="673"/>
                </a:lnTo>
                <a:lnTo>
                  <a:pt x="1766" y="717"/>
                </a:lnTo>
                <a:lnTo>
                  <a:pt x="1709" y="730"/>
                </a:lnTo>
                <a:lnTo>
                  <a:pt x="1712" y="756"/>
                </a:lnTo>
                <a:lnTo>
                  <a:pt x="1772" y="765"/>
                </a:lnTo>
                <a:lnTo>
                  <a:pt x="1771" y="813"/>
                </a:lnTo>
                <a:lnTo>
                  <a:pt x="1709" y="820"/>
                </a:lnTo>
                <a:lnTo>
                  <a:pt x="1706" y="850"/>
                </a:lnTo>
                <a:lnTo>
                  <a:pt x="1771" y="867"/>
                </a:lnTo>
                <a:lnTo>
                  <a:pt x="1766" y="910"/>
                </a:lnTo>
                <a:lnTo>
                  <a:pt x="1699" y="906"/>
                </a:lnTo>
                <a:lnTo>
                  <a:pt x="1695" y="935"/>
                </a:lnTo>
                <a:lnTo>
                  <a:pt x="1752" y="960"/>
                </a:lnTo>
                <a:lnTo>
                  <a:pt x="1744" y="1009"/>
                </a:lnTo>
                <a:lnTo>
                  <a:pt x="1679" y="1003"/>
                </a:lnTo>
                <a:lnTo>
                  <a:pt x="1666" y="1032"/>
                </a:lnTo>
                <a:lnTo>
                  <a:pt x="1722" y="1059"/>
                </a:lnTo>
                <a:lnTo>
                  <a:pt x="1706" y="1098"/>
                </a:lnTo>
                <a:lnTo>
                  <a:pt x="1644" y="1088"/>
                </a:lnTo>
                <a:lnTo>
                  <a:pt x="1631" y="1113"/>
                </a:lnTo>
                <a:lnTo>
                  <a:pt x="1674" y="1152"/>
                </a:lnTo>
                <a:lnTo>
                  <a:pt x="1652" y="1186"/>
                </a:lnTo>
                <a:lnTo>
                  <a:pt x="1600" y="1168"/>
                </a:lnTo>
                <a:lnTo>
                  <a:pt x="1581" y="1195"/>
                </a:lnTo>
                <a:lnTo>
                  <a:pt x="1619" y="1241"/>
                </a:lnTo>
                <a:lnTo>
                  <a:pt x="1597" y="1271"/>
                </a:lnTo>
                <a:lnTo>
                  <a:pt x="1537" y="1245"/>
                </a:lnTo>
                <a:lnTo>
                  <a:pt x="1514" y="1270"/>
                </a:lnTo>
                <a:lnTo>
                  <a:pt x="1551" y="1311"/>
                </a:lnTo>
                <a:lnTo>
                  <a:pt x="1522" y="1343"/>
                </a:lnTo>
                <a:lnTo>
                  <a:pt x="1473" y="1312"/>
                </a:lnTo>
                <a:lnTo>
                  <a:pt x="1444" y="1335"/>
                </a:lnTo>
                <a:lnTo>
                  <a:pt x="1471" y="1379"/>
                </a:lnTo>
                <a:lnTo>
                  <a:pt x="1435" y="1408"/>
                </a:lnTo>
                <a:lnTo>
                  <a:pt x="1392" y="1370"/>
                </a:lnTo>
                <a:lnTo>
                  <a:pt x="1363" y="1386"/>
                </a:lnTo>
                <a:lnTo>
                  <a:pt x="1386" y="1446"/>
                </a:lnTo>
                <a:lnTo>
                  <a:pt x="1348" y="1470"/>
                </a:lnTo>
                <a:lnTo>
                  <a:pt x="1299" y="1421"/>
                </a:lnTo>
                <a:lnTo>
                  <a:pt x="1273" y="1433"/>
                </a:lnTo>
                <a:lnTo>
                  <a:pt x="1289" y="1498"/>
                </a:lnTo>
                <a:lnTo>
                  <a:pt x="1248" y="1517"/>
                </a:lnTo>
                <a:lnTo>
                  <a:pt x="1213" y="1459"/>
                </a:lnTo>
                <a:lnTo>
                  <a:pt x="1178" y="1474"/>
                </a:lnTo>
                <a:lnTo>
                  <a:pt x="1189" y="1540"/>
                </a:lnTo>
                <a:lnTo>
                  <a:pt x="1145" y="1553"/>
                </a:lnTo>
                <a:lnTo>
                  <a:pt x="1106" y="1492"/>
                </a:lnTo>
                <a:lnTo>
                  <a:pt x="1068" y="1501"/>
                </a:lnTo>
                <a:lnTo>
                  <a:pt x="1079" y="1569"/>
                </a:lnTo>
                <a:lnTo>
                  <a:pt x="1033" y="1574"/>
                </a:lnTo>
                <a:lnTo>
                  <a:pt x="1010" y="1509"/>
                </a:lnTo>
                <a:lnTo>
                  <a:pt x="967" y="1514"/>
                </a:lnTo>
                <a:lnTo>
                  <a:pt x="967" y="1583"/>
                </a:lnTo>
                <a:lnTo>
                  <a:pt x="917" y="1583"/>
                </a:lnTo>
                <a:lnTo>
                  <a:pt x="904" y="1516"/>
                </a:lnTo>
                <a:lnTo>
                  <a:pt x="864" y="1515"/>
                </a:lnTo>
                <a:lnTo>
                  <a:pt x="847" y="1583"/>
                </a:lnTo>
                <a:lnTo>
                  <a:pt x="797" y="1579"/>
                </a:lnTo>
                <a:lnTo>
                  <a:pt x="792" y="1511"/>
                </a:lnTo>
                <a:lnTo>
                  <a:pt x="749" y="1507"/>
                </a:lnTo>
                <a:lnTo>
                  <a:pt x="729" y="1570"/>
                </a:lnTo>
                <a:lnTo>
                  <a:pt x="686" y="1566"/>
                </a:lnTo>
                <a:lnTo>
                  <a:pt x="686" y="1493"/>
                </a:lnTo>
                <a:lnTo>
                  <a:pt x="656" y="1489"/>
                </a:lnTo>
                <a:lnTo>
                  <a:pt x="626" y="1553"/>
                </a:lnTo>
                <a:lnTo>
                  <a:pt x="574" y="1531"/>
                </a:lnTo>
                <a:lnTo>
                  <a:pt x="594" y="1471"/>
                </a:lnTo>
                <a:lnTo>
                  <a:pt x="551" y="1460"/>
                </a:lnTo>
                <a:lnTo>
                  <a:pt x="524" y="1514"/>
                </a:lnTo>
                <a:lnTo>
                  <a:pt x="468" y="1493"/>
                </a:lnTo>
                <a:lnTo>
                  <a:pt x="489" y="1434"/>
                </a:lnTo>
                <a:lnTo>
                  <a:pt x="446" y="1414"/>
                </a:lnTo>
                <a:lnTo>
                  <a:pt x="400" y="1459"/>
                </a:lnTo>
                <a:lnTo>
                  <a:pt x="357" y="1433"/>
                </a:lnTo>
                <a:lnTo>
                  <a:pt x="391" y="1383"/>
                </a:lnTo>
                <a:lnTo>
                  <a:pt x="353" y="1361"/>
                </a:lnTo>
                <a:lnTo>
                  <a:pt x="312" y="1399"/>
                </a:lnTo>
                <a:lnTo>
                  <a:pt x="281" y="1373"/>
                </a:lnTo>
                <a:lnTo>
                  <a:pt x="311" y="1331"/>
                </a:lnTo>
                <a:lnTo>
                  <a:pt x="281" y="1301"/>
                </a:lnTo>
                <a:lnTo>
                  <a:pt x="231" y="1334"/>
                </a:lnTo>
                <a:lnTo>
                  <a:pt x="203" y="1307"/>
                </a:lnTo>
                <a:lnTo>
                  <a:pt x="243" y="1271"/>
                </a:lnTo>
                <a:lnTo>
                  <a:pt x="216" y="1240"/>
                </a:lnTo>
                <a:lnTo>
                  <a:pt x="165" y="1267"/>
                </a:lnTo>
                <a:lnTo>
                  <a:pt x="138" y="1225"/>
                </a:lnTo>
                <a:lnTo>
                  <a:pt x="184" y="1194"/>
                </a:lnTo>
                <a:lnTo>
                  <a:pt x="162" y="1159"/>
                </a:lnTo>
                <a:lnTo>
                  <a:pt x="103" y="1176"/>
                </a:lnTo>
                <a:lnTo>
                  <a:pt x="85" y="1131"/>
                </a:lnTo>
                <a:lnTo>
                  <a:pt x="139" y="1104"/>
                </a:lnTo>
                <a:lnTo>
                  <a:pt x="126" y="1075"/>
                </a:lnTo>
                <a:lnTo>
                  <a:pt x="65" y="1089"/>
                </a:lnTo>
                <a:lnTo>
                  <a:pt x="44" y="1037"/>
                </a:lnTo>
                <a:lnTo>
                  <a:pt x="97" y="1016"/>
                </a:lnTo>
                <a:lnTo>
                  <a:pt x="87" y="988"/>
                </a:lnTo>
                <a:lnTo>
                  <a:pt x="33" y="993"/>
                </a:lnTo>
                <a:lnTo>
                  <a:pt x="25" y="953"/>
                </a:lnTo>
                <a:lnTo>
                  <a:pt x="80" y="935"/>
                </a:lnTo>
                <a:lnTo>
                  <a:pt x="70" y="896"/>
                </a:lnTo>
                <a:lnTo>
                  <a:pt x="9" y="893"/>
                </a:lnTo>
                <a:lnTo>
                  <a:pt x="6" y="846"/>
                </a:lnTo>
                <a:lnTo>
                  <a:pt x="63" y="841"/>
                </a:lnTo>
                <a:lnTo>
                  <a:pt x="57" y="795"/>
                </a:lnTo>
                <a:lnTo>
                  <a:pt x="0" y="785"/>
                </a:lnTo>
                <a:lnTo>
                  <a:pt x="3" y="745"/>
                </a:lnTo>
                <a:lnTo>
                  <a:pt x="58" y="743"/>
                </a:lnTo>
                <a:lnTo>
                  <a:pt x="58" y="713"/>
                </a:lnTo>
                <a:lnTo>
                  <a:pt x="6" y="702"/>
                </a:lnTo>
                <a:lnTo>
                  <a:pt x="11" y="657"/>
                </a:lnTo>
                <a:lnTo>
                  <a:pt x="67" y="662"/>
                </a:lnTo>
                <a:lnTo>
                  <a:pt x="76" y="624"/>
                </a:lnTo>
                <a:lnTo>
                  <a:pt x="19" y="605"/>
                </a:lnTo>
                <a:lnTo>
                  <a:pt x="33" y="564"/>
                </a:lnTo>
                <a:lnTo>
                  <a:pt x="88" y="577"/>
                </a:lnTo>
                <a:lnTo>
                  <a:pt x="101" y="536"/>
                </a:lnTo>
                <a:lnTo>
                  <a:pt x="49" y="510"/>
                </a:lnTo>
                <a:lnTo>
                  <a:pt x="67" y="469"/>
                </a:lnTo>
                <a:lnTo>
                  <a:pt x="126" y="488"/>
                </a:lnTo>
                <a:lnTo>
                  <a:pt x="146" y="450"/>
                </a:lnTo>
                <a:lnTo>
                  <a:pt x="97" y="417"/>
                </a:lnTo>
                <a:lnTo>
                  <a:pt x="123" y="380"/>
                </a:lnTo>
                <a:lnTo>
                  <a:pt x="178" y="397"/>
                </a:lnTo>
                <a:lnTo>
                  <a:pt x="199" y="372"/>
                </a:lnTo>
                <a:lnTo>
                  <a:pt x="156" y="329"/>
                </a:lnTo>
                <a:lnTo>
                  <a:pt x="178" y="299"/>
                </a:lnTo>
                <a:lnTo>
                  <a:pt x="241" y="325"/>
                </a:lnTo>
                <a:lnTo>
                  <a:pt x="263" y="295"/>
                </a:lnTo>
                <a:lnTo>
                  <a:pt x="225" y="252"/>
                </a:lnTo>
                <a:lnTo>
                  <a:pt x="264" y="221"/>
                </a:lnTo>
                <a:lnTo>
                  <a:pt x="311" y="258"/>
                </a:lnTo>
                <a:lnTo>
                  <a:pt x="340" y="231"/>
                </a:lnTo>
                <a:lnTo>
                  <a:pt x="305" y="190"/>
                </a:lnTo>
                <a:lnTo>
                  <a:pt x="344" y="159"/>
                </a:lnTo>
                <a:lnTo>
                  <a:pt x="385" y="194"/>
                </a:lnTo>
                <a:lnTo>
                  <a:pt x="426" y="171"/>
                </a:lnTo>
                <a:lnTo>
                  <a:pt x="399" y="125"/>
                </a:lnTo>
                <a:lnTo>
                  <a:pt x="443" y="103"/>
                </a:lnTo>
                <a:lnTo>
                  <a:pt x="473" y="147"/>
                </a:lnTo>
                <a:lnTo>
                  <a:pt x="505" y="132"/>
                </a:lnTo>
                <a:lnTo>
                  <a:pt x="486" y="82"/>
                </a:lnTo>
                <a:lnTo>
                  <a:pt x="525" y="64"/>
                </a:lnTo>
                <a:lnTo>
                  <a:pt x="558" y="112"/>
                </a:lnTo>
                <a:lnTo>
                  <a:pt x="589" y="98"/>
                </a:lnTo>
                <a:lnTo>
                  <a:pt x="574" y="46"/>
                </a:lnTo>
                <a:lnTo>
                  <a:pt x="609" y="35"/>
                </a:lnTo>
                <a:lnTo>
                  <a:pt x="639" y="86"/>
                </a:lnTo>
                <a:lnTo>
                  <a:pt x="673" y="77"/>
                </a:lnTo>
                <a:lnTo>
                  <a:pt x="657" y="25"/>
                </a:lnTo>
                <a:lnTo>
                  <a:pt x="696" y="17"/>
                </a:lnTo>
                <a:lnTo>
                  <a:pt x="729" y="64"/>
                </a:lnTo>
                <a:lnTo>
                  <a:pt x="767" y="61"/>
                </a:lnTo>
                <a:lnTo>
                  <a:pt x="752" y="9"/>
                </a:lnTo>
                <a:lnTo>
                  <a:pt x="801" y="4"/>
                </a:lnTo>
                <a:lnTo>
                  <a:pt x="826" y="52"/>
                </a:lnTo>
                <a:lnTo>
                  <a:pt x="858" y="50"/>
                </a:lnTo>
                <a:lnTo>
                  <a:pt x="861" y="2"/>
                </a:lnTo>
                <a:lnTo>
                  <a:pt x="908" y="1"/>
                </a:lnTo>
                <a:lnTo>
                  <a:pt x="920" y="52"/>
                </a:lnTo>
                <a:lnTo>
                  <a:pt x="901" y="118"/>
                </a:lnTo>
                <a:lnTo>
                  <a:pt x="825" y="122"/>
                </a:lnTo>
                <a:lnTo>
                  <a:pt x="752" y="131"/>
                </a:lnTo>
                <a:lnTo>
                  <a:pt x="680" y="147"/>
                </a:lnTo>
                <a:lnTo>
                  <a:pt x="611" y="168"/>
                </a:lnTo>
                <a:lnTo>
                  <a:pt x="547" y="194"/>
                </a:lnTo>
                <a:lnTo>
                  <a:pt x="486" y="227"/>
                </a:lnTo>
                <a:lnTo>
                  <a:pt x="428" y="264"/>
                </a:lnTo>
                <a:lnTo>
                  <a:pt x="375" y="305"/>
                </a:lnTo>
                <a:lnTo>
                  <a:pt x="327" y="351"/>
                </a:lnTo>
                <a:lnTo>
                  <a:pt x="284" y="402"/>
                </a:lnTo>
                <a:lnTo>
                  <a:pt x="247" y="456"/>
                </a:lnTo>
                <a:lnTo>
                  <a:pt x="216" y="515"/>
                </a:lnTo>
                <a:lnTo>
                  <a:pt x="191" y="576"/>
                </a:lnTo>
                <a:lnTo>
                  <a:pt x="172" y="640"/>
                </a:lnTo>
                <a:lnTo>
                  <a:pt x="161" y="708"/>
                </a:lnTo>
                <a:lnTo>
                  <a:pt x="157" y="779"/>
                </a:lnTo>
                <a:lnTo>
                  <a:pt x="161" y="849"/>
                </a:lnTo>
                <a:lnTo>
                  <a:pt x="172" y="916"/>
                </a:lnTo>
                <a:lnTo>
                  <a:pt x="191" y="979"/>
                </a:lnTo>
                <a:lnTo>
                  <a:pt x="216" y="1040"/>
                </a:lnTo>
                <a:lnTo>
                  <a:pt x="247" y="1098"/>
                </a:lnTo>
                <a:lnTo>
                  <a:pt x="284" y="1151"/>
                </a:lnTo>
                <a:lnTo>
                  <a:pt x="327" y="1201"/>
                </a:lnTo>
                <a:lnTo>
                  <a:pt x="375" y="1245"/>
                </a:lnTo>
                <a:lnTo>
                  <a:pt x="428" y="1287"/>
                </a:lnTo>
                <a:lnTo>
                  <a:pt x="486" y="1323"/>
                </a:lnTo>
                <a:lnTo>
                  <a:pt x="547" y="1354"/>
                </a:lnTo>
                <a:lnTo>
                  <a:pt x="611" y="1380"/>
                </a:lnTo>
                <a:lnTo>
                  <a:pt x="680" y="1401"/>
                </a:lnTo>
                <a:lnTo>
                  <a:pt x="752" y="1416"/>
                </a:lnTo>
                <a:lnTo>
                  <a:pt x="825" y="1425"/>
                </a:lnTo>
                <a:lnTo>
                  <a:pt x="901" y="1429"/>
                </a:lnTo>
                <a:lnTo>
                  <a:pt x="977" y="1425"/>
                </a:lnTo>
                <a:lnTo>
                  <a:pt x="1051" y="1416"/>
                </a:lnTo>
                <a:lnTo>
                  <a:pt x="1121" y="1401"/>
                </a:lnTo>
                <a:lnTo>
                  <a:pt x="1189" y="1380"/>
                </a:lnTo>
                <a:lnTo>
                  <a:pt x="1255" y="1354"/>
                </a:lnTo>
                <a:lnTo>
                  <a:pt x="1316" y="1323"/>
                </a:lnTo>
                <a:lnTo>
                  <a:pt x="1372" y="1287"/>
                </a:lnTo>
                <a:lnTo>
                  <a:pt x="1425" y="1245"/>
                </a:lnTo>
                <a:lnTo>
                  <a:pt x="1474" y="1201"/>
                </a:lnTo>
                <a:lnTo>
                  <a:pt x="1516" y="1151"/>
                </a:lnTo>
                <a:lnTo>
                  <a:pt x="1553" y="1098"/>
                </a:lnTo>
                <a:lnTo>
                  <a:pt x="1584" y="1040"/>
                </a:lnTo>
                <a:lnTo>
                  <a:pt x="1610" y="979"/>
                </a:lnTo>
                <a:lnTo>
                  <a:pt x="1628" y="916"/>
                </a:lnTo>
                <a:lnTo>
                  <a:pt x="1640" y="849"/>
                </a:lnTo>
                <a:lnTo>
                  <a:pt x="1643" y="779"/>
                </a:lnTo>
                <a:lnTo>
                  <a:pt x="1640" y="708"/>
                </a:lnTo>
                <a:lnTo>
                  <a:pt x="1628" y="640"/>
                </a:lnTo>
                <a:lnTo>
                  <a:pt x="1610" y="576"/>
                </a:lnTo>
                <a:lnTo>
                  <a:pt x="1584" y="515"/>
                </a:lnTo>
                <a:lnTo>
                  <a:pt x="1553" y="456"/>
                </a:lnTo>
                <a:lnTo>
                  <a:pt x="1516" y="402"/>
                </a:lnTo>
                <a:lnTo>
                  <a:pt x="1474" y="351"/>
                </a:lnTo>
                <a:lnTo>
                  <a:pt x="1425" y="305"/>
                </a:lnTo>
                <a:lnTo>
                  <a:pt x="1372" y="264"/>
                </a:lnTo>
                <a:lnTo>
                  <a:pt x="1316" y="227"/>
                </a:lnTo>
                <a:lnTo>
                  <a:pt x="1255" y="194"/>
                </a:lnTo>
                <a:lnTo>
                  <a:pt x="1189" y="168"/>
                </a:lnTo>
                <a:lnTo>
                  <a:pt x="1121" y="147"/>
                </a:lnTo>
                <a:lnTo>
                  <a:pt x="1051" y="131"/>
                </a:lnTo>
                <a:lnTo>
                  <a:pt x="977" y="122"/>
                </a:lnTo>
                <a:lnTo>
                  <a:pt x="901" y="118"/>
                </a:lnTo>
                <a:lnTo>
                  <a:pt x="920" y="52"/>
                </a:lnTo>
                <a:close/>
              </a:path>
            </a:pathLst>
          </a:custGeom>
          <a:solidFill>
            <a:schemeClr val="accent1">
              <a:lumMod val="25000"/>
            </a:schemeClr>
          </a:solidFill>
          <a:ln w="9525">
            <a:noFill/>
            <a:round/>
            <a:headEnd/>
            <a:tailEnd/>
          </a:ln>
        </p:spPr>
        <p:txBody>
          <a:bodyPr/>
          <a:lstStyle/>
          <a:p>
            <a:pPr>
              <a:defRPr/>
            </a:pPr>
            <a:endParaRPr lang="fr-CA">
              <a:latin typeface="Arial" pitchFamily="-105" charset="0"/>
              <a:ea typeface="ＭＳ Ｐゴシック" pitchFamily="-105" charset="-128"/>
              <a:cs typeface="ＭＳ Ｐゴシック" pitchFamily="-105" charset="-128"/>
            </a:endParaRPr>
          </a:p>
        </p:txBody>
      </p:sp>
      <p:sp>
        <p:nvSpPr>
          <p:cNvPr id="46090" name="Freeform 62"/>
          <p:cNvSpPr>
            <a:spLocks/>
          </p:cNvSpPr>
          <p:nvPr/>
        </p:nvSpPr>
        <p:spPr bwMode="gray">
          <a:xfrm rot="-2362305">
            <a:off x="5622925" y="2165350"/>
            <a:ext cx="3044825" cy="3071813"/>
          </a:xfrm>
          <a:custGeom>
            <a:avLst/>
            <a:gdLst>
              <a:gd name="T0" fmla="*/ 2147483647 w 1772"/>
              <a:gd name="T1" fmla="*/ 2147483647 h 1583"/>
              <a:gd name="T2" fmla="*/ 2147483647 w 1772"/>
              <a:gd name="T3" fmla="*/ 2147483647 h 1583"/>
              <a:gd name="T4" fmla="*/ 2147483647 w 1772"/>
              <a:gd name="T5" fmla="*/ 2147483647 h 1583"/>
              <a:gd name="T6" fmla="*/ 2147483647 w 1772"/>
              <a:gd name="T7" fmla="*/ 2147483647 h 1583"/>
              <a:gd name="T8" fmla="*/ 2147483647 w 1772"/>
              <a:gd name="T9" fmla="*/ 2147483647 h 1583"/>
              <a:gd name="T10" fmla="*/ 2147483647 w 1772"/>
              <a:gd name="T11" fmla="*/ 2147483647 h 1583"/>
              <a:gd name="T12" fmla="*/ 2147483647 w 1772"/>
              <a:gd name="T13" fmla="*/ 2147483647 h 1583"/>
              <a:gd name="T14" fmla="*/ 2147483647 w 1772"/>
              <a:gd name="T15" fmla="*/ 2147483647 h 1583"/>
              <a:gd name="T16" fmla="*/ 2147483647 w 1772"/>
              <a:gd name="T17" fmla="*/ 2147483647 h 1583"/>
              <a:gd name="T18" fmla="*/ 2147483647 w 1772"/>
              <a:gd name="T19" fmla="*/ 2147483647 h 1583"/>
              <a:gd name="T20" fmla="*/ 2147483647 w 1772"/>
              <a:gd name="T21" fmla="*/ 2147483647 h 1583"/>
              <a:gd name="T22" fmla="*/ 2147483647 w 1772"/>
              <a:gd name="T23" fmla="*/ 2147483647 h 1583"/>
              <a:gd name="T24" fmla="*/ 2147483647 w 1772"/>
              <a:gd name="T25" fmla="*/ 2147483647 h 1583"/>
              <a:gd name="T26" fmla="*/ 2147483647 w 1772"/>
              <a:gd name="T27" fmla="*/ 2147483647 h 1583"/>
              <a:gd name="T28" fmla="*/ 2147483647 w 1772"/>
              <a:gd name="T29" fmla="*/ 2147483647 h 1583"/>
              <a:gd name="T30" fmla="*/ 2147483647 w 1772"/>
              <a:gd name="T31" fmla="*/ 2147483647 h 1583"/>
              <a:gd name="T32" fmla="*/ 2147483647 w 1772"/>
              <a:gd name="T33" fmla="*/ 2147483647 h 1583"/>
              <a:gd name="T34" fmla="*/ 2147483647 w 1772"/>
              <a:gd name="T35" fmla="*/ 2147483647 h 1583"/>
              <a:gd name="T36" fmla="*/ 2147483647 w 1772"/>
              <a:gd name="T37" fmla="*/ 2147483647 h 1583"/>
              <a:gd name="T38" fmla="*/ 2147483647 w 1772"/>
              <a:gd name="T39" fmla="*/ 2147483647 h 1583"/>
              <a:gd name="T40" fmla="*/ 2147483647 w 1772"/>
              <a:gd name="T41" fmla="*/ 2147483647 h 1583"/>
              <a:gd name="T42" fmla="*/ 2147483647 w 1772"/>
              <a:gd name="T43" fmla="*/ 2147483647 h 1583"/>
              <a:gd name="T44" fmla="*/ 2147483647 w 1772"/>
              <a:gd name="T45" fmla="*/ 2147483647 h 1583"/>
              <a:gd name="T46" fmla="*/ 2147483647 w 1772"/>
              <a:gd name="T47" fmla="*/ 2147483647 h 1583"/>
              <a:gd name="T48" fmla="*/ 2147483647 w 1772"/>
              <a:gd name="T49" fmla="*/ 2147483647 h 1583"/>
              <a:gd name="T50" fmla="*/ 2147483647 w 1772"/>
              <a:gd name="T51" fmla="*/ 2147483647 h 1583"/>
              <a:gd name="T52" fmla="*/ 2147483647 w 1772"/>
              <a:gd name="T53" fmla="*/ 2147483647 h 1583"/>
              <a:gd name="T54" fmla="*/ 2147483647 w 1772"/>
              <a:gd name="T55" fmla="*/ 2147483647 h 1583"/>
              <a:gd name="T56" fmla="*/ 2147483647 w 1772"/>
              <a:gd name="T57" fmla="*/ 2147483647 h 1583"/>
              <a:gd name="T58" fmla="*/ 2147483647 w 1772"/>
              <a:gd name="T59" fmla="*/ 2147483647 h 1583"/>
              <a:gd name="T60" fmla="*/ 2147483647 w 1772"/>
              <a:gd name="T61" fmla="*/ 2147483647 h 1583"/>
              <a:gd name="T62" fmla="*/ 2147483647 w 1772"/>
              <a:gd name="T63" fmla="*/ 2147483647 h 1583"/>
              <a:gd name="T64" fmla="*/ 2147483647 w 1772"/>
              <a:gd name="T65" fmla="*/ 2147483647 h 1583"/>
              <a:gd name="T66" fmla="*/ 2147483647 w 1772"/>
              <a:gd name="T67" fmla="*/ 2147483647 h 1583"/>
              <a:gd name="T68" fmla="*/ 2147483647 w 1772"/>
              <a:gd name="T69" fmla="*/ 2147483647 h 1583"/>
              <a:gd name="T70" fmla="*/ 2147483647 w 1772"/>
              <a:gd name="T71" fmla="*/ 2147483647 h 1583"/>
              <a:gd name="T72" fmla="*/ 2147483647 w 1772"/>
              <a:gd name="T73" fmla="*/ 2147483647 h 1583"/>
              <a:gd name="T74" fmla="*/ 2147483647 w 1772"/>
              <a:gd name="T75" fmla="*/ 2147483647 h 1583"/>
              <a:gd name="T76" fmla="*/ 2147483647 w 1772"/>
              <a:gd name="T77" fmla="*/ 2147483647 h 1583"/>
              <a:gd name="T78" fmla="*/ 2147483647 w 1772"/>
              <a:gd name="T79" fmla="*/ 2147483647 h 1583"/>
              <a:gd name="T80" fmla="*/ 2147483647 w 1772"/>
              <a:gd name="T81" fmla="*/ 2147483647 h 1583"/>
              <a:gd name="T82" fmla="*/ 2147483647 w 1772"/>
              <a:gd name="T83" fmla="*/ 2147483647 h 1583"/>
              <a:gd name="T84" fmla="*/ 2147483647 w 1772"/>
              <a:gd name="T85" fmla="*/ 2147483647 h 1583"/>
              <a:gd name="T86" fmla="*/ 2147483647 w 1772"/>
              <a:gd name="T87" fmla="*/ 2147483647 h 1583"/>
              <a:gd name="T88" fmla="*/ 2147483647 w 1772"/>
              <a:gd name="T89" fmla="*/ 2147483647 h 1583"/>
              <a:gd name="T90" fmla="*/ 2147483647 w 1772"/>
              <a:gd name="T91" fmla="*/ 2147483647 h 1583"/>
              <a:gd name="T92" fmla="*/ 2147483647 w 1772"/>
              <a:gd name="T93" fmla="*/ 2147483647 h 1583"/>
              <a:gd name="T94" fmla="*/ 2147483647 w 1772"/>
              <a:gd name="T95" fmla="*/ 2147483647 h 1583"/>
              <a:gd name="T96" fmla="*/ 2147483647 w 1772"/>
              <a:gd name="T97" fmla="*/ 2147483647 h 1583"/>
              <a:gd name="T98" fmla="*/ 2147483647 w 1772"/>
              <a:gd name="T99" fmla="*/ 2147483647 h 1583"/>
              <a:gd name="T100" fmla="*/ 2147483647 w 1772"/>
              <a:gd name="T101" fmla="*/ 2147483647 h 1583"/>
              <a:gd name="T102" fmla="*/ 2147483647 w 1772"/>
              <a:gd name="T103" fmla="*/ 2147483647 h 1583"/>
              <a:gd name="T104" fmla="*/ 2147483647 w 1772"/>
              <a:gd name="T105" fmla="*/ 2147483647 h 1583"/>
              <a:gd name="T106" fmla="*/ 2147483647 w 1772"/>
              <a:gd name="T107" fmla="*/ 2147483647 h 15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2"/>
              <a:gd name="T163" fmla="*/ 0 h 1583"/>
              <a:gd name="T164" fmla="*/ 1772 w 1772"/>
              <a:gd name="T165" fmla="*/ 1583 h 15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2" h="1583">
                <a:moveTo>
                  <a:pt x="920" y="52"/>
                </a:moveTo>
                <a:lnTo>
                  <a:pt x="954" y="52"/>
                </a:lnTo>
                <a:lnTo>
                  <a:pt x="966" y="0"/>
                </a:lnTo>
                <a:lnTo>
                  <a:pt x="1010" y="4"/>
                </a:lnTo>
                <a:lnTo>
                  <a:pt x="1014" y="59"/>
                </a:lnTo>
                <a:lnTo>
                  <a:pt x="1046" y="64"/>
                </a:lnTo>
                <a:lnTo>
                  <a:pt x="1067" y="14"/>
                </a:lnTo>
                <a:lnTo>
                  <a:pt x="1116" y="26"/>
                </a:lnTo>
                <a:lnTo>
                  <a:pt x="1107" y="75"/>
                </a:lnTo>
                <a:lnTo>
                  <a:pt x="1148" y="88"/>
                </a:lnTo>
                <a:lnTo>
                  <a:pt x="1170" y="39"/>
                </a:lnTo>
                <a:lnTo>
                  <a:pt x="1213" y="56"/>
                </a:lnTo>
                <a:lnTo>
                  <a:pt x="1201" y="108"/>
                </a:lnTo>
                <a:lnTo>
                  <a:pt x="1236" y="122"/>
                </a:lnTo>
                <a:lnTo>
                  <a:pt x="1261" y="76"/>
                </a:lnTo>
                <a:lnTo>
                  <a:pt x="1306" y="94"/>
                </a:lnTo>
                <a:lnTo>
                  <a:pt x="1287" y="143"/>
                </a:lnTo>
                <a:lnTo>
                  <a:pt x="1323" y="161"/>
                </a:lnTo>
                <a:lnTo>
                  <a:pt x="1349" y="118"/>
                </a:lnTo>
                <a:lnTo>
                  <a:pt x="1394" y="145"/>
                </a:lnTo>
                <a:lnTo>
                  <a:pt x="1376" y="189"/>
                </a:lnTo>
                <a:lnTo>
                  <a:pt x="1409" y="212"/>
                </a:lnTo>
                <a:lnTo>
                  <a:pt x="1444" y="184"/>
                </a:lnTo>
                <a:lnTo>
                  <a:pt x="1486" y="219"/>
                </a:lnTo>
                <a:lnTo>
                  <a:pt x="1461" y="257"/>
                </a:lnTo>
                <a:lnTo>
                  <a:pt x="1486" y="277"/>
                </a:lnTo>
                <a:lnTo>
                  <a:pt x="1524" y="252"/>
                </a:lnTo>
                <a:lnTo>
                  <a:pt x="1561" y="288"/>
                </a:lnTo>
                <a:lnTo>
                  <a:pt x="1536" y="324"/>
                </a:lnTo>
                <a:lnTo>
                  <a:pt x="1560" y="355"/>
                </a:lnTo>
                <a:lnTo>
                  <a:pt x="1600" y="332"/>
                </a:lnTo>
                <a:lnTo>
                  <a:pt x="1627" y="367"/>
                </a:lnTo>
                <a:lnTo>
                  <a:pt x="1595" y="397"/>
                </a:lnTo>
                <a:lnTo>
                  <a:pt x="1614" y="423"/>
                </a:lnTo>
                <a:lnTo>
                  <a:pt x="1657" y="407"/>
                </a:lnTo>
                <a:lnTo>
                  <a:pt x="1679" y="435"/>
                </a:lnTo>
                <a:lnTo>
                  <a:pt x="1638" y="473"/>
                </a:lnTo>
                <a:lnTo>
                  <a:pt x="1652" y="504"/>
                </a:lnTo>
                <a:lnTo>
                  <a:pt x="1695" y="492"/>
                </a:lnTo>
                <a:lnTo>
                  <a:pt x="1712" y="525"/>
                </a:lnTo>
                <a:lnTo>
                  <a:pt x="1669" y="560"/>
                </a:lnTo>
                <a:lnTo>
                  <a:pt x="1682" y="585"/>
                </a:lnTo>
                <a:lnTo>
                  <a:pt x="1737" y="581"/>
                </a:lnTo>
                <a:lnTo>
                  <a:pt x="1751" y="620"/>
                </a:lnTo>
                <a:lnTo>
                  <a:pt x="1699" y="645"/>
                </a:lnTo>
                <a:lnTo>
                  <a:pt x="1704" y="675"/>
                </a:lnTo>
                <a:lnTo>
                  <a:pt x="1757" y="673"/>
                </a:lnTo>
                <a:lnTo>
                  <a:pt x="1766" y="717"/>
                </a:lnTo>
                <a:lnTo>
                  <a:pt x="1709" y="730"/>
                </a:lnTo>
                <a:lnTo>
                  <a:pt x="1712" y="756"/>
                </a:lnTo>
                <a:lnTo>
                  <a:pt x="1772" y="765"/>
                </a:lnTo>
                <a:lnTo>
                  <a:pt x="1771" y="813"/>
                </a:lnTo>
                <a:lnTo>
                  <a:pt x="1709" y="820"/>
                </a:lnTo>
                <a:lnTo>
                  <a:pt x="1706" y="850"/>
                </a:lnTo>
                <a:lnTo>
                  <a:pt x="1771" y="867"/>
                </a:lnTo>
                <a:lnTo>
                  <a:pt x="1766" y="910"/>
                </a:lnTo>
                <a:lnTo>
                  <a:pt x="1699" y="906"/>
                </a:lnTo>
                <a:lnTo>
                  <a:pt x="1695" y="935"/>
                </a:lnTo>
                <a:lnTo>
                  <a:pt x="1752" y="960"/>
                </a:lnTo>
                <a:lnTo>
                  <a:pt x="1744" y="1009"/>
                </a:lnTo>
                <a:lnTo>
                  <a:pt x="1679" y="1003"/>
                </a:lnTo>
                <a:lnTo>
                  <a:pt x="1666" y="1032"/>
                </a:lnTo>
                <a:lnTo>
                  <a:pt x="1722" y="1059"/>
                </a:lnTo>
                <a:lnTo>
                  <a:pt x="1706" y="1098"/>
                </a:lnTo>
                <a:lnTo>
                  <a:pt x="1644" y="1088"/>
                </a:lnTo>
                <a:lnTo>
                  <a:pt x="1631" y="1113"/>
                </a:lnTo>
                <a:lnTo>
                  <a:pt x="1674" y="1152"/>
                </a:lnTo>
                <a:lnTo>
                  <a:pt x="1652" y="1186"/>
                </a:lnTo>
                <a:lnTo>
                  <a:pt x="1600" y="1168"/>
                </a:lnTo>
                <a:lnTo>
                  <a:pt x="1581" y="1195"/>
                </a:lnTo>
                <a:lnTo>
                  <a:pt x="1619" y="1241"/>
                </a:lnTo>
                <a:lnTo>
                  <a:pt x="1597" y="1271"/>
                </a:lnTo>
                <a:lnTo>
                  <a:pt x="1537" y="1245"/>
                </a:lnTo>
                <a:lnTo>
                  <a:pt x="1514" y="1270"/>
                </a:lnTo>
                <a:lnTo>
                  <a:pt x="1551" y="1311"/>
                </a:lnTo>
                <a:lnTo>
                  <a:pt x="1522" y="1343"/>
                </a:lnTo>
                <a:lnTo>
                  <a:pt x="1473" y="1312"/>
                </a:lnTo>
                <a:lnTo>
                  <a:pt x="1444" y="1335"/>
                </a:lnTo>
                <a:lnTo>
                  <a:pt x="1471" y="1379"/>
                </a:lnTo>
                <a:lnTo>
                  <a:pt x="1435" y="1408"/>
                </a:lnTo>
                <a:lnTo>
                  <a:pt x="1392" y="1370"/>
                </a:lnTo>
                <a:lnTo>
                  <a:pt x="1363" y="1386"/>
                </a:lnTo>
                <a:lnTo>
                  <a:pt x="1386" y="1446"/>
                </a:lnTo>
                <a:lnTo>
                  <a:pt x="1348" y="1470"/>
                </a:lnTo>
                <a:lnTo>
                  <a:pt x="1299" y="1421"/>
                </a:lnTo>
                <a:lnTo>
                  <a:pt x="1273" y="1433"/>
                </a:lnTo>
                <a:lnTo>
                  <a:pt x="1289" y="1498"/>
                </a:lnTo>
                <a:lnTo>
                  <a:pt x="1248" y="1517"/>
                </a:lnTo>
                <a:lnTo>
                  <a:pt x="1213" y="1459"/>
                </a:lnTo>
                <a:lnTo>
                  <a:pt x="1178" y="1474"/>
                </a:lnTo>
                <a:lnTo>
                  <a:pt x="1189" y="1540"/>
                </a:lnTo>
                <a:lnTo>
                  <a:pt x="1145" y="1553"/>
                </a:lnTo>
                <a:lnTo>
                  <a:pt x="1106" y="1492"/>
                </a:lnTo>
                <a:lnTo>
                  <a:pt x="1068" y="1501"/>
                </a:lnTo>
                <a:lnTo>
                  <a:pt x="1079" y="1569"/>
                </a:lnTo>
                <a:lnTo>
                  <a:pt x="1033" y="1574"/>
                </a:lnTo>
                <a:lnTo>
                  <a:pt x="1010" y="1509"/>
                </a:lnTo>
                <a:lnTo>
                  <a:pt x="967" y="1514"/>
                </a:lnTo>
                <a:lnTo>
                  <a:pt x="967" y="1583"/>
                </a:lnTo>
                <a:lnTo>
                  <a:pt x="917" y="1583"/>
                </a:lnTo>
                <a:lnTo>
                  <a:pt x="904" y="1516"/>
                </a:lnTo>
                <a:lnTo>
                  <a:pt x="864" y="1515"/>
                </a:lnTo>
                <a:lnTo>
                  <a:pt x="847" y="1583"/>
                </a:lnTo>
                <a:lnTo>
                  <a:pt x="797" y="1579"/>
                </a:lnTo>
                <a:lnTo>
                  <a:pt x="792" y="1511"/>
                </a:lnTo>
                <a:lnTo>
                  <a:pt x="749" y="1507"/>
                </a:lnTo>
                <a:lnTo>
                  <a:pt x="729" y="1570"/>
                </a:lnTo>
                <a:lnTo>
                  <a:pt x="686" y="1566"/>
                </a:lnTo>
                <a:lnTo>
                  <a:pt x="686" y="1493"/>
                </a:lnTo>
                <a:lnTo>
                  <a:pt x="656" y="1489"/>
                </a:lnTo>
                <a:lnTo>
                  <a:pt x="626" y="1553"/>
                </a:lnTo>
                <a:lnTo>
                  <a:pt x="574" y="1531"/>
                </a:lnTo>
                <a:lnTo>
                  <a:pt x="594" y="1471"/>
                </a:lnTo>
                <a:lnTo>
                  <a:pt x="551" y="1460"/>
                </a:lnTo>
                <a:lnTo>
                  <a:pt x="524" y="1514"/>
                </a:lnTo>
                <a:lnTo>
                  <a:pt x="468" y="1493"/>
                </a:lnTo>
                <a:lnTo>
                  <a:pt x="489" y="1434"/>
                </a:lnTo>
                <a:lnTo>
                  <a:pt x="446" y="1414"/>
                </a:lnTo>
                <a:lnTo>
                  <a:pt x="400" y="1459"/>
                </a:lnTo>
                <a:lnTo>
                  <a:pt x="357" y="1433"/>
                </a:lnTo>
                <a:lnTo>
                  <a:pt x="391" y="1383"/>
                </a:lnTo>
                <a:lnTo>
                  <a:pt x="353" y="1361"/>
                </a:lnTo>
                <a:lnTo>
                  <a:pt x="312" y="1399"/>
                </a:lnTo>
                <a:lnTo>
                  <a:pt x="281" y="1373"/>
                </a:lnTo>
                <a:lnTo>
                  <a:pt x="311" y="1331"/>
                </a:lnTo>
                <a:lnTo>
                  <a:pt x="281" y="1301"/>
                </a:lnTo>
                <a:lnTo>
                  <a:pt x="231" y="1334"/>
                </a:lnTo>
                <a:lnTo>
                  <a:pt x="203" y="1307"/>
                </a:lnTo>
                <a:lnTo>
                  <a:pt x="243" y="1271"/>
                </a:lnTo>
                <a:lnTo>
                  <a:pt x="216" y="1240"/>
                </a:lnTo>
                <a:lnTo>
                  <a:pt x="165" y="1267"/>
                </a:lnTo>
                <a:lnTo>
                  <a:pt x="138" y="1225"/>
                </a:lnTo>
                <a:lnTo>
                  <a:pt x="184" y="1194"/>
                </a:lnTo>
                <a:lnTo>
                  <a:pt x="162" y="1159"/>
                </a:lnTo>
                <a:lnTo>
                  <a:pt x="103" y="1176"/>
                </a:lnTo>
                <a:lnTo>
                  <a:pt x="85" y="1131"/>
                </a:lnTo>
                <a:lnTo>
                  <a:pt x="139" y="1104"/>
                </a:lnTo>
                <a:lnTo>
                  <a:pt x="126" y="1075"/>
                </a:lnTo>
                <a:lnTo>
                  <a:pt x="65" y="1089"/>
                </a:lnTo>
                <a:lnTo>
                  <a:pt x="44" y="1037"/>
                </a:lnTo>
                <a:lnTo>
                  <a:pt x="97" y="1016"/>
                </a:lnTo>
                <a:lnTo>
                  <a:pt x="87" y="988"/>
                </a:lnTo>
                <a:lnTo>
                  <a:pt x="33" y="993"/>
                </a:lnTo>
                <a:lnTo>
                  <a:pt x="25" y="953"/>
                </a:lnTo>
                <a:lnTo>
                  <a:pt x="80" y="935"/>
                </a:lnTo>
                <a:lnTo>
                  <a:pt x="70" y="896"/>
                </a:lnTo>
                <a:lnTo>
                  <a:pt x="9" y="893"/>
                </a:lnTo>
                <a:lnTo>
                  <a:pt x="6" y="846"/>
                </a:lnTo>
                <a:lnTo>
                  <a:pt x="63" y="841"/>
                </a:lnTo>
                <a:lnTo>
                  <a:pt x="57" y="795"/>
                </a:lnTo>
                <a:lnTo>
                  <a:pt x="0" y="785"/>
                </a:lnTo>
                <a:lnTo>
                  <a:pt x="3" y="745"/>
                </a:lnTo>
                <a:lnTo>
                  <a:pt x="58" y="743"/>
                </a:lnTo>
                <a:lnTo>
                  <a:pt x="58" y="713"/>
                </a:lnTo>
                <a:lnTo>
                  <a:pt x="6" y="702"/>
                </a:lnTo>
                <a:lnTo>
                  <a:pt x="11" y="657"/>
                </a:lnTo>
                <a:lnTo>
                  <a:pt x="67" y="662"/>
                </a:lnTo>
                <a:lnTo>
                  <a:pt x="76" y="624"/>
                </a:lnTo>
                <a:lnTo>
                  <a:pt x="19" y="605"/>
                </a:lnTo>
                <a:lnTo>
                  <a:pt x="33" y="564"/>
                </a:lnTo>
                <a:lnTo>
                  <a:pt x="88" y="577"/>
                </a:lnTo>
                <a:lnTo>
                  <a:pt x="101" y="536"/>
                </a:lnTo>
                <a:lnTo>
                  <a:pt x="49" y="510"/>
                </a:lnTo>
                <a:lnTo>
                  <a:pt x="67" y="469"/>
                </a:lnTo>
                <a:lnTo>
                  <a:pt x="126" y="488"/>
                </a:lnTo>
                <a:lnTo>
                  <a:pt x="146" y="450"/>
                </a:lnTo>
                <a:lnTo>
                  <a:pt x="97" y="417"/>
                </a:lnTo>
                <a:lnTo>
                  <a:pt x="123" y="380"/>
                </a:lnTo>
                <a:lnTo>
                  <a:pt x="178" y="397"/>
                </a:lnTo>
                <a:lnTo>
                  <a:pt x="199" y="372"/>
                </a:lnTo>
                <a:lnTo>
                  <a:pt x="156" y="329"/>
                </a:lnTo>
                <a:lnTo>
                  <a:pt x="178" y="299"/>
                </a:lnTo>
                <a:lnTo>
                  <a:pt x="241" y="325"/>
                </a:lnTo>
                <a:lnTo>
                  <a:pt x="263" y="295"/>
                </a:lnTo>
                <a:lnTo>
                  <a:pt x="225" y="252"/>
                </a:lnTo>
                <a:lnTo>
                  <a:pt x="264" y="221"/>
                </a:lnTo>
                <a:lnTo>
                  <a:pt x="311" y="258"/>
                </a:lnTo>
                <a:lnTo>
                  <a:pt x="340" y="231"/>
                </a:lnTo>
                <a:lnTo>
                  <a:pt x="305" y="190"/>
                </a:lnTo>
                <a:lnTo>
                  <a:pt x="344" y="159"/>
                </a:lnTo>
                <a:lnTo>
                  <a:pt x="385" y="194"/>
                </a:lnTo>
                <a:lnTo>
                  <a:pt x="426" y="171"/>
                </a:lnTo>
                <a:lnTo>
                  <a:pt x="399" y="125"/>
                </a:lnTo>
                <a:lnTo>
                  <a:pt x="443" y="103"/>
                </a:lnTo>
                <a:lnTo>
                  <a:pt x="473" y="147"/>
                </a:lnTo>
                <a:lnTo>
                  <a:pt x="505" y="132"/>
                </a:lnTo>
                <a:lnTo>
                  <a:pt x="486" y="82"/>
                </a:lnTo>
                <a:lnTo>
                  <a:pt x="525" y="64"/>
                </a:lnTo>
                <a:lnTo>
                  <a:pt x="558" y="112"/>
                </a:lnTo>
                <a:lnTo>
                  <a:pt x="589" y="98"/>
                </a:lnTo>
                <a:lnTo>
                  <a:pt x="574" y="46"/>
                </a:lnTo>
                <a:lnTo>
                  <a:pt x="609" y="35"/>
                </a:lnTo>
                <a:lnTo>
                  <a:pt x="639" y="86"/>
                </a:lnTo>
                <a:lnTo>
                  <a:pt x="673" y="77"/>
                </a:lnTo>
                <a:lnTo>
                  <a:pt x="657" y="25"/>
                </a:lnTo>
                <a:lnTo>
                  <a:pt x="696" y="17"/>
                </a:lnTo>
                <a:lnTo>
                  <a:pt x="729" y="64"/>
                </a:lnTo>
                <a:lnTo>
                  <a:pt x="767" y="61"/>
                </a:lnTo>
                <a:lnTo>
                  <a:pt x="752" y="9"/>
                </a:lnTo>
                <a:lnTo>
                  <a:pt x="801" y="4"/>
                </a:lnTo>
                <a:lnTo>
                  <a:pt x="826" y="52"/>
                </a:lnTo>
                <a:lnTo>
                  <a:pt x="858" y="50"/>
                </a:lnTo>
                <a:lnTo>
                  <a:pt x="861" y="2"/>
                </a:lnTo>
                <a:lnTo>
                  <a:pt x="908" y="1"/>
                </a:lnTo>
                <a:lnTo>
                  <a:pt x="920" y="52"/>
                </a:lnTo>
                <a:lnTo>
                  <a:pt x="901" y="118"/>
                </a:lnTo>
                <a:lnTo>
                  <a:pt x="825" y="122"/>
                </a:lnTo>
                <a:lnTo>
                  <a:pt x="752" y="131"/>
                </a:lnTo>
                <a:lnTo>
                  <a:pt x="680" y="147"/>
                </a:lnTo>
                <a:lnTo>
                  <a:pt x="611" y="168"/>
                </a:lnTo>
                <a:lnTo>
                  <a:pt x="547" y="194"/>
                </a:lnTo>
                <a:lnTo>
                  <a:pt x="486" y="227"/>
                </a:lnTo>
                <a:lnTo>
                  <a:pt x="428" y="264"/>
                </a:lnTo>
                <a:lnTo>
                  <a:pt x="375" y="305"/>
                </a:lnTo>
                <a:lnTo>
                  <a:pt x="327" y="351"/>
                </a:lnTo>
                <a:lnTo>
                  <a:pt x="284" y="402"/>
                </a:lnTo>
                <a:lnTo>
                  <a:pt x="247" y="456"/>
                </a:lnTo>
                <a:lnTo>
                  <a:pt x="216" y="515"/>
                </a:lnTo>
                <a:lnTo>
                  <a:pt x="191" y="576"/>
                </a:lnTo>
                <a:lnTo>
                  <a:pt x="172" y="640"/>
                </a:lnTo>
                <a:lnTo>
                  <a:pt x="161" y="708"/>
                </a:lnTo>
                <a:lnTo>
                  <a:pt x="157" y="779"/>
                </a:lnTo>
                <a:lnTo>
                  <a:pt x="161" y="849"/>
                </a:lnTo>
                <a:lnTo>
                  <a:pt x="172" y="916"/>
                </a:lnTo>
                <a:lnTo>
                  <a:pt x="191" y="979"/>
                </a:lnTo>
                <a:lnTo>
                  <a:pt x="216" y="1040"/>
                </a:lnTo>
                <a:lnTo>
                  <a:pt x="247" y="1098"/>
                </a:lnTo>
                <a:lnTo>
                  <a:pt x="284" y="1151"/>
                </a:lnTo>
                <a:lnTo>
                  <a:pt x="327" y="1201"/>
                </a:lnTo>
                <a:lnTo>
                  <a:pt x="375" y="1245"/>
                </a:lnTo>
                <a:lnTo>
                  <a:pt x="428" y="1287"/>
                </a:lnTo>
                <a:lnTo>
                  <a:pt x="486" y="1323"/>
                </a:lnTo>
                <a:lnTo>
                  <a:pt x="547" y="1354"/>
                </a:lnTo>
                <a:lnTo>
                  <a:pt x="611" y="1380"/>
                </a:lnTo>
                <a:lnTo>
                  <a:pt x="680" y="1401"/>
                </a:lnTo>
                <a:lnTo>
                  <a:pt x="752" y="1416"/>
                </a:lnTo>
                <a:lnTo>
                  <a:pt x="825" y="1425"/>
                </a:lnTo>
                <a:lnTo>
                  <a:pt x="901" y="1429"/>
                </a:lnTo>
                <a:lnTo>
                  <a:pt x="977" y="1425"/>
                </a:lnTo>
                <a:lnTo>
                  <a:pt x="1051" y="1416"/>
                </a:lnTo>
                <a:lnTo>
                  <a:pt x="1121" y="1401"/>
                </a:lnTo>
                <a:lnTo>
                  <a:pt x="1189" y="1380"/>
                </a:lnTo>
                <a:lnTo>
                  <a:pt x="1255" y="1354"/>
                </a:lnTo>
                <a:lnTo>
                  <a:pt x="1316" y="1323"/>
                </a:lnTo>
                <a:lnTo>
                  <a:pt x="1372" y="1287"/>
                </a:lnTo>
                <a:lnTo>
                  <a:pt x="1425" y="1245"/>
                </a:lnTo>
                <a:lnTo>
                  <a:pt x="1474" y="1201"/>
                </a:lnTo>
                <a:lnTo>
                  <a:pt x="1516" y="1151"/>
                </a:lnTo>
                <a:lnTo>
                  <a:pt x="1553" y="1098"/>
                </a:lnTo>
                <a:lnTo>
                  <a:pt x="1584" y="1040"/>
                </a:lnTo>
                <a:lnTo>
                  <a:pt x="1610" y="979"/>
                </a:lnTo>
                <a:lnTo>
                  <a:pt x="1628" y="916"/>
                </a:lnTo>
                <a:lnTo>
                  <a:pt x="1640" y="849"/>
                </a:lnTo>
                <a:lnTo>
                  <a:pt x="1643" y="779"/>
                </a:lnTo>
                <a:lnTo>
                  <a:pt x="1640" y="708"/>
                </a:lnTo>
                <a:lnTo>
                  <a:pt x="1628" y="640"/>
                </a:lnTo>
                <a:lnTo>
                  <a:pt x="1610" y="576"/>
                </a:lnTo>
                <a:lnTo>
                  <a:pt x="1584" y="515"/>
                </a:lnTo>
                <a:lnTo>
                  <a:pt x="1553" y="456"/>
                </a:lnTo>
                <a:lnTo>
                  <a:pt x="1516" y="402"/>
                </a:lnTo>
                <a:lnTo>
                  <a:pt x="1474" y="351"/>
                </a:lnTo>
                <a:lnTo>
                  <a:pt x="1425" y="305"/>
                </a:lnTo>
                <a:lnTo>
                  <a:pt x="1372" y="264"/>
                </a:lnTo>
                <a:lnTo>
                  <a:pt x="1316" y="227"/>
                </a:lnTo>
                <a:lnTo>
                  <a:pt x="1255" y="194"/>
                </a:lnTo>
                <a:lnTo>
                  <a:pt x="1189" y="168"/>
                </a:lnTo>
                <a:lnTo>
                  <a:pt x="1121" y="147"/>
                </a:lnTo>
                <a:lnTo>
                  <a:pt x="1051" y="131"/>
                </a:lnTo>
                <a:lnTo>
                  <a:pt x="977" y="122"/>
                </a:lnTo>
                <a:lnTo>
                  <a:pt x="901" y="118"/>
                </a:lnTo>
                <a:lnTo>
                  <a:pt x="920" y="52"/>
                </a:lnTo>
                <a:close/>
              </a:path>
            </a:pathLst>
          </a:custGeom>
          <a:solidFill>
            <a:srgbClr val="000000"/>
          </a:solidFill>
          <a:ln w="9525">
            <a:noFill/>
            <a:round/>
            <a:headEnd/>
            <a:tailEnd/>
          </a:ln>
        </p:spPr>
        <p:txBody>
          <a:bodyPr>
            <a:prstTxWarp prst="textNoShape">
              <a:avLst/>
            </a:prstTxWarp>
          </a:bodyPr>
          <a:lstStyle/>
          <a:p>
            <a:endParaRPr lang="fr-CA"/>
          </a:p>
        </p:txBody>
      </p:sp>
      <p:sp>
        <p:nvSpPr>
          <p:cNvPr id="46091" name="Ellipse 90"/>
          <p:cNvSpPr>
            <a:spLocks noChangeArrowheads="1"/>
          </p:cNvSpPr>
          <p:nvPr/>
        </p:nvSpPr>
        <p:spPr bwMode="auto">
          <a:xfrm>
            <a:off x="6538913" y="3090863"/>
            <a:ext cx="1295400" cy="1295400"/>
          </a:xfrm>
          <a:prstGeom prst="ellipse">
            <a:avLst/>
          </a:prstGeom>
          <a:solidFill>
            <a:srgbClr val="800000"/>
          </a:solidFill>
          <a:ln w="9525">
            <a:noFill/>
            <a:round/>
            <a:headEnd/>
            <a:tailEnd/>
          </a:ln>
        </p:spPr>
        <p:txBody>
          <a:bodyPr>
            <a:prstTxWarp prst="textNoShape">
              <a:avLst/>
            </a:prstTxWarp>
          </a:bodyPr>
          <a:lstStyle/>
          <a:p>
            <a:endParaRPr lang="fr-CA"/>
          </a:p>
        </p:txBody>
      </p:sp>
      <p:sp>
        <p:nvSpPr>
          <p:cNvPr id="46092" name="Ellipse 89"/>
          <p:cNvSpPr>
            <a:spLocks noChangeArrowheads="1"/>
          </p:cNvSpPr>
          <p:nvPr/>
        </p:nvSpPr>
        <p:spPr bwMode="auto">
          <a:xfrm>
            <a:off x="1454150" y="3203575"/>
            <a:ext cx="1295400" cy="1295400"/>
          </a:xfrm>
          <a:prstGeom prst="ellipse">
            <a:avLst/>
          </a:prstGeom>
          <a:solidFill>
            <a:srgbClr val="800000"/>
          </a:solidFill>
          <a:ln w="9525">
            <a:noFill/>
            <a:round/>
            <a:headEnd/>
            <a:tailEnd/>
          </a:ln>
        </p:spPr>
        <p:txBody>
          <a:bodyPr>
            <a:prstTxWarp prst="textNoShape">
              <a:avLst/>
            </a:prstTxWarp>
          </a:bodyPr>
          <a:lstStyle/>
          <a:p>
            <a:endParaRPr lang="fr-CA"/>
          </a:p>
        </p:txBody>
      </p:sp>
      <p:sp>
        <p:nvSpPr>
          <p:cNvPr id="46093" name="Freeform 51"/>
          <p:cNvSpPr>
            <a:spLocks/>
          </p:cNvSpPr>
          <p:nvPr/>
        </p:nvSpPr>
        <p:spPr bwMode="auto">
          <a:xfrm rot="5400000">
            <a:off x="1621632" y="3359943"/>
            <a:ext cx="1854200" cy="2468563"/>
          </a:xfrm>
          <a:custGeom>
            <a:avLst/>
            <a:gdLst>
              <a:gd name="T0" fmla="*/ 0 w 1070"/>
              <a:gd name="T1" fmla="*/ 2147483647 h 1391"/>
              <a:gd name="T2" fmla="*/ 2147483647 w 1070"/>
              <a:gd name="T3" fmla="*/ 2147483647 h 1391"/>
              <a:gd name="T4" fmla="*/ 2147483647 w 1070"/>
              <a:gd name="T5" fmla="*/ 2147483647 h 1391"/>
              <a:gd name="T6" fmla="*/ 2147483647 w 1070"/>
              <a:gd name="T7" fmla="*/ 2147483647 h 1391"/>
              <a:gd name="T8" fmla="*/ 2147483647 w 1070"/>
              <a:gd name="T9" fmla="*/ 2147483647 h 1391"/>
              <a:gd name="T10" fmla="*/ 2147483647 w 1070"/>
              <a:gd name="T11" fmla="*/ 2147483647 h 1391"/>
              <a:gd name="T12" fmla="*/ 2147483647 w 1070"/>
              <a:gd name="T13" fmla="*/ 2147483647 h 1391"/>
              <a:gd name="T14" fmla="*/ 2147483647 w 1070"/>
              <a:gd name="T15" fmla="*/ 2147483647 h 1391"/>
              <a:gd name="T16" fmla="*/ 2147483647 w 1070"/>
              <a:gd name="T17" fmla="*/ 2147483647 h 1391"/>
              <a:gd name="T18" fmla="*/ 2147483647 w 1070"/>
              <a:gd name="T19" fmla="*/ 2147483647 h 1391"/>
              <a:gd name="T20" fmla="*/ 2147483647 w 1070"/>
              <a:gd name="T21" fmla="*/ 2147483647 h 1391"/>
              <a:gd name="T22" fmla="*/ 2147483647 w 1070"/>
              <a:gd name="T23" fmla="*/ 2147483647 h 1391"/>
              <a:gd name="T24" fmla="*/ 2147483647 w 1070"/>
              <a:gd name="T25" fmla="*/ 2147483647 h 1391"/>
              <a:gd name="T26" fmla="*/ 2147483647 w 1070"/>
              <a:gd name="T27" fmla="*/ 2147483647 h 1391"/>
              <a:gd name="T28" fmla="*/ 2147483647 w 1070"/>
              <a:gd name="T29" fmla="*/ 2147483647 h 1391"/>
              <a:gd name="T30" fmla="*/ 2147483647 w 1070"/>
              <a:gd name="T31" fmla="*/ 2147483647 h 1391"/>
              <a:gd name="T32" fmla="*/ 2147483647 w 1070"/>
              <a:gd name="T33" fmla="*/ 2147483647 h 1391"/>
              <a:gd name="T34" fmla="*/ 2147483647 w 1070"/>
              <a:gd name="T35" fmla="*/ 2147483647 h 1391"/>
              <a:gd name="T36" fmla="*/ 2147483647 w 1070"/>
              <a:gd name="T37" fmla="*/ 2147483647 h 1391"/>
              <a:gd name="T38" fmla="*/ 2147483647 w 1070"/>
              <a:gd name="T39" fmla="*/ 2147483647 h 1391"/>
              <a:gd name="T40" fmla="*/ 2147483647 w 1070"/>
              <a:gd name="T41" fmla="*/ 2147483647 h 1391"/>
              <a:gd name="T42" fmla="*/ 2147483647 w 1070"/>
              <a:gd name="T43" fmla="*/ 2147483647 h 1391"/>
              <a:gd name="T44" fmla="*/ 2147483647 w 1070"/>
              <a:gd name="T45" fmla="*/ 2147483647 h 1391"/>
              <a:gd name="T46" fmla="*/ 2147483647 w 1070"/>
              <a:gd name="T47" fmla="*/ 2147483647 h 1391"/>
              <a:gd name="T48" fmla="*/ 2147483647 w 1070"/>
              <a:gd name="T49" fmla="*/ 2147483647 h 1391"/>
              <a:gd name="T50" fmla="*/ 2147483647 w 1070"/>
              <a:gd name="T51" fmla="*/ 2147483647 h 1391"/>
              <a:gd name="T52" fmla="*/ 2147483647 w 1070"/>
              <a:gd name="T53" fmla="*/ 2147483647 h 1391"/>
              <a:gd name="T54" fmla="*/ 2147483647 w 1070"/>
              <a:gd name="T55" fmla="*/ 2147483647 h 1391"/>
              <a:gd name="T56" fmla="*/ 2147483647 w 1070"/>
              <a:gd name="T57" fmla="*/ 2147483647 h 1391"/>
              <a:gd name="T58" fmla="*/ 2147483647 w 1070"/>
              <a:gd name="T59" fmla="*/ 2147483647 h 1391"/>
              <a:gd name="T60" fmla="*/ 2147483647 w 1070"/>
              <a:gd name="T61" fmla="*/ 2147483647 h 1391"/>
              <a:gd name="T62" fmla="*/ 2147483647 w 1070"/>
              <a:gd name="T63" fmla="*/ 2147483647 h 1391"/>
              <a:gd name="T64" fmla="*/ 2147483647 w 1070"/>
              <a:gd name="T65" fmla="*/ 2147483647 h 1391"/>
              <a:gd name="T66" fmla="*/ 2147483647 w 1070"/>
              <a:gd name="T67" fmla="*/ 0 h 1391"/>
              <a:gd name="T68" fmla="*/ 2147483647 w 1070"/>
              <a:gd name="T69" fmla="*/ 2147483647 h 1391"/>
              <a:gd name="T70" fmla="*/ 2147483647 w 1070"/>
              <a:gd name="T71" fmla="*/ 2147483647 h 1391"/>
              <a:gd name="T72" fmla="*/ 2147483647 w 1070"/>
              <a:gd name="T73" fmla="*/ 2147483647 h 1391"/>
              <a:gd name="T74" fmla="*/ 2147483647 w 1070"/>
              <a:gd name="T75" fmla="*/ 2147483647 h 1391"/>
              <a:gd name="T76" fmla="*/ 2147483647 w 1070"/>
              <a:gd name="T77" fmla="*/ 2147483647 h 1391"/>
              <a:gd name="T78" fmla="*/ 2147483647 w 1070"/>
              <a:gd name="T79" fmla="*/ 2147483647 h 1391"/>
              <a:gd name="T80" fmla="*/ 2147483647 w 1070"/>
              <a:gd name="T81" fmla="*/ 2147483647 h 1391"/>
              <a:gd name="T82" fmla="*/ 2147483647 w 1070"/>
              <a:gd name="T83" fmla="*/ 2147483647 h 1391"/>
              <a:gd name="T84" fmla="*/ 2147483647 w 1070"/>
              <a:gd name="T85" fmla="*/ 2147483647 h 1391"/>
              <a:gd name="T86" fmla="*/ 2147483647 w 1070"/>
              <a:gd name="T87" fmla="*/ 2147483647 h 1391"/>
              <a:gd name="T88" fmla="*/ 2147483647 w 1070"/>
              <a:gd name="T89" fmla="*/ 2147483647 h 1391"/>
              <a:gd name="T90" fmla="*/ 2147483647 w 1070"/>
              <a:gd name="T91" fmla="*/ 2147483647 h 1391"/>
              <a:gd name="T92" fmla="*/ 2147483647 w 1070"/>
              <a:gd name="T93" fmla="*/ 2147483647 h 1391"/>
              <a:gd name="T94" fmla="*/ 2147483647 w 1070"/>
              <a:gd name="T95" fmla="*/ 2147483647 h 1391"/>
              <a:gd name="T96" fmla="*/ 2147483647 w 1070"/>
              <a:gd name="T97" fmla="*/ 2147483647 h 1391"/>
              <a:gd name="T98" fmla="*/ 2147483647 w 1070"/>
              <a:gd name="T99" fmla="*/ 2147483647 h 1391"/>
              <a:gd name="T100" fmla="*/ 2147483647 w 1070"/>
              <a:gd name="T101" fmla="*/ 2147483647 h 1391"/>
              <a:gd name="T102" fmla="*/ 2147483647 w 1070"/>
              <a:gd name="T103" fmla="*/ 2147483647 h 1391"/>
              <a:gd name="T104" fmla="*/ 2147483647 w 1070"/>
              <a:gd name="T105" fmla="*/ 2147483647 h 1391"/>
              <a:gd name="T106" fmla="*/ 2147483647 w 1070"/>
              <a:gd name="T107" fmla="*/ 2147483647 h 1391"/>
              <a:gd name="T108" fmla="*/ 2147483647 w 1070"/>
              <a:gd name="T109" fmla="*/ 2147483647 h 1391"/>
              <a:gd name="T110" fmla="*/ 2147483647 w 1070"/>
              <a:gd name="T111" fmla="*/ 2147483647 h 1391"/>
              <a:gd name="T112" fmla="*/ 0 w 1070"/>
              <a:gd name="T113" fmla="*/ 2147483647 h 13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0"/>
              <a:gd name="T172" fmla="*/ 0 h 1391"/>
              <a:gd name="T173" fmla="*/ 1070 w 1070"/>
              <a:gd name="T174" fmla="*/ 1391 h 13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rgbClr val="BADDE1"/>
          </a:solidFill>
          <a:ln w="9525">
            <a:noFill/>
            <a:round/>
            <a:headEnd/>
            <a:tailEnd/>
          </a:ln>
        </p:spPr>
        <p:txBody>
          <a:bodyPr lIns="0" tIns="0" rIns="0" bIns="0">
            <a:prstTxWarp prst="textNoShape">
              <a:avLst/>
            </a:prstTxWarp>
            <a:spAutoFit/>
          </a:bodyPr>
          <a:lstStyle/>
          <a:p>
            <a:endParaRPr lang="fr-CA"/>
          </a:p>
        </p:txBody>
      </p:sp>
      <p:sp>
        <p:nvSpPr>
          <p:cNvPr id="33806" name="Freeform 50"/>
          <p:cNvSpPr>
            <a:spLocks/>
          </p:cNvSpPr>
          <p:nvPr/>
        </p:nvSpPr>
        <p:spPr bwMode="auto">
          <a:xfrm>
            <a:off x="390525" y="3076575"/>
            <a:ext cx="1900238" cy="2411413"/>
          </a:xfrm>
          <a:custGeom>
            <a:avLst/>
            <a:gdLst>
              <a:gd name="T0" fmla="*/ 2147483647 w 1070"/>
              <a:gd name="T1" fmla="*/ 2147483647 h 1391"/>
              <a:gd name="T2" fmla="*/ 2147483647 w 1070"/>
              <a:gd name="T3" fmla="*/ 2147483647 h 1391"/>
              <a:gd name="T4" fmla="*/ 2147483647 w 1070"/>
              <a:gd name="T5" fmla="*/ 0 h 1391"/>
              <a:gd name="T6" fmla="*/ 2147483647 w 1070"/>
              <a:gd name="T7" fmla="*/ 2147483647 h 1391"/>
              <a:gd name="T8" fmla="*/ 2147483647 w 1070"/>
              <a:gd name="T9" fmla="*/ 2147483647 h 1391"/>
              <a:gd name="T10" fmla="*/ 2147483647 w 1070"/>
              <a:gd name="T11" fmla="*/ 2147483647 h 1391"/>
              <a:gd name="T12" fmla="*/ 2147483647 w 1070"/>
              <a:gd name="T13" fmla="*/ 2147483647 h 1391"/>
              <a:gd name="T14" fmla="*/ 2147483647 w 1070"/>
              <a:gd name="T15" fmla="*/ 2147483647 h 1391"/>
              <a:gd name="T16" fmla="*/ 2147483647 w 1070"/>
              <a:gd name="T17" fmla="*/ 2147483647 h 1391"/>
              <a:gd name="T18" fmla="*/ 2147483647 w 1070"/>
              <a:gd name="T19" fmla="*/ 2147483647 h 1391"/>
              <a:gd name="T20" fmla="*/ 2147483647 w 1070"/>
              <a:gd name="T21" fmla="*/ 2147483647 h 1391"/>
              <a:gd name="T22" fmla="*/ 2147483647 w 1070"/>
              <a:gd name="T23" fmla="*/ 2147483647 h 1391"/>
              <a:gd name="T24" fmla="*/ 2147483647 w 1070"/>
              <a:gd name="T25" fmla="*/ 2147483647 h 1391"/>
              <a:gd name="T26" fmla="*/ 2147483647 w 1070"/>
              <a:gd name="T27" fmla="*/ 2147483647 h 1391"/>
              <a:gd name="T28" fmla="*/ 2147483647 w 1070"/>
              <a:gd name="T29" fmla="*/ 2147483647 h 1391"/>
              <a:gd name="T30" fmla="*/ 2147483647 w 1070"/>
              <a:gd name="T31" fmla="*/ 2147483647 h 1391"/>
              <a:gd name="T32" fmla="*/ 0 w 1070"/>
              <a:gd name="T33" fmla="*/ 2147483647 h 1391"/>
              <a:gd name="T34" fmla="*/ 2147483647 w 1070"/>
              <a:gd name="T35" fmla="*/ 2147483647 h 1391"/>
              <a:gd name="T36" fmla="*/ 2147483647 w 1070"/>
              <a:gd name="T37" fmla="*/ 2147483647 h 1391"/>
              <a:gd name="T38" fmla="*/ 2147483647 w 1070"/>
              <a:gd name="T39" fmla="*/ 2147483647 h 1391"/>
              <a:gd name="T40" fmla="*/ 2147483647 w 1070"/>
              <a:gd name="T41" fmla="*/ 2147483647 h 1391"/>
              <a:gd name="T42" fmla="*/ 2147483647 w 1070"/>
              <a:gd name="T43" fmla="*/ 2147483647 h 1391"/>
              <a:gd name="T44" fmla="*/ 2147483647 w 1070"/>
              <a:gd name="T45" fmla="*/ 2147483647 h 1391"/>
              <a:gd name="T46" fmla="*/ 2147483647 w 1070"/>
              <a:gd name="T47" fmla="*/ 2147483647 h 1391"/>
              <a:gd name="T48" fmla="*/ 2147483647 w 1070"/>
              <a:gd name="T49" fmla="*/ 2147483647 h 1391"/>
              <a:gd name="T50" fmla="*/ 2147483647 w 1070"/>
              <a:gd name="T51" fmla="*/ 2147483647 h 1391"/>
              <a:gd name="T52" fmla="*/ 2147483647 w 1070"/>
              <a:gd name="T53" fmla="*/ 2147483647 h 1391"/>
              <a:gd name="T54" fmla="*/ 2147483647 w 1070"/>
              <a:gd name="T55" fmla="*/ 2147483647 h 1391"/>
              <a:gd name="T56" fmla="*/ 2147483647 w 1070"/>
              <a:gd name="T57" fmla="*/ 2147483647 h 1391"/>
              <a:gd name="T58" fmla="*/ 2147483647 w 1070"/>
              <a:gd name="T59" fmla="*/ 2147483647 h 1391"/>
              <a:gd name="T60" fmla="*/ 2147483647 w 1070"/>
              <a:gd name="T61" fmla="*/ 2147483647 h 1391"/>
              <a:gd name="T62" fmla="*/ 2147483647 w 1070"/>
              <a:gd name="T63" fmla="*/ 2147483647 h 1391"/>
              <a:gd name="T64" fmla="*/ 2147483647 w 1070"/>
              <a:gd name="T65" fmla="*/ 2147483647 h 1391"/>
              <a:gd name="T66" fmla="*/ 2147483647 w 1070"/>
              <a:gd name="T67" fmla="*/ 2147483647 h 1391"/>
              <a:gd name="T68" fmla="*/ 2147483647 w 1070"/>
              <a:gd name="T69" fmla="*/ 2147483647 h 1391"/>
              <a:gd name="T70" fmla="*/ 2147483647 w 1070"/>
              <a:gd name="T71" fmla="*/ 2147483647 h 1391"/>
              <a:gd name="T72" fmla="*/ 2147483647 w 1070"/>
              <a:gd name="T73" fmla="*/ 2147483647 h 1391"/>
              <a:gd name="T74" fmla="*/ 2147483647 w 1070"/>
              <a:gd name="T75" fmla="*/ 2147483647 h 1391"/>
              <a:gd name="T76" fmla="*/ 2147483647 w 1070"/>
              <a:gd name="T77" fmla="*/ 2147483647 h 1391"/>
              <a:gd name="T78" fmla="*/ 2147483647 w 1070"/>
              <a:gd name="T79" fmla="*/ 2147483647 h 1391"/>
              <a:gd name="T80" fmla="*/ 2147483647 w 1070"/>
              <a:gd name="T81" fmla="*/ 2147483647 h 1391"/>
              <a:gd name="T82" fmla="*/ 2147483647 w 1070"/>
              <a:gd name="T83" fmla="*/ 2147483647 h 1391"/>
              <a:gd name="T84" fmla="*/ 2147483647 w 1070"/>
              <a:gd name="T85" fmla="*/ 2147483647 h 1391"/>
              <a:gd name="T86" fmla="*/ 2147483647 w 1070"/>
              <a:gd name="T87" fmla="*/ 2147483647 h 1391"/>
              <a:gd name="T88" fmla="*/ 2147483647 w 1070"/>
              <a:gd name="T89" fmla="*/ 2147483647 h 1391"/>
              <a:gd name="T90" fmla="*/ 2147483647 w 1070"/>
              <a:gd name="T91" fmla="*/ 2147483647 h 1391"/>
              <a:gd name="T92" fmla="*/ 2147483647 w 1070"/>
              <a:gd name="T93" fmla="*/ 2147483647 h 1391"/>
              <a:gd name="T94" fmla="*/ 2147483647 w 1070"/>
              <a:gd name="T95" fmla="*/ 2147483647 h 1391"/>
              <a:gd name="T96" fmla="*/ 2147483647 w 1070"/>
              <a:gd name="T97" fmla="*/ 2147483647 h 1391"/>
              <a:gd name="T98" fmla="*/ 2147483647 w 1070"/>
              <a:gd name="T99" fmla="*/ 2147483647 h 1391"/>
              <a:gd name="T100" fmla="*/ 2147483647 w 1070"/>
              <a:gd name="T101" fmla="*/ 2147483647 h 1391"/>
              <a:gd name="T102" fmla="*/ 2147483647 w 1070"/>
              <a:gd name="T103" fmla="*/ 2147483647 h 1391"/>
              <a:gd name="T104" fmla="*/ 2147483647 w 1070"/>
              <a:gd name="T105" fmla="*/ 2147483647 h 1391"/>
              <a:gd name="T106" fmla="*/ 2147483647 w 1070"/>
              <a:gd name="T107" fmla="*/ 2147483647 h 1391"/>
              <a:gd name="T108" fmla="*/ 2147483647 w 1070"/>
              <a:gd name="T109" fmla="*/ 2147483647 h 1391"/>
              <a:gd name="T110" fmla="*/ 2147483647 w 1070"/>
              <a:gd name="T111" fmla="*/ 2147483647 h 1391"/>
              <a:gd name="T112" fmla="*/ 2147483647 w 1070"/>
              <a:gd name="T113" fmla="*/ 2147483647 h 1391"/>
              <a:gd name="T114" fmla="*/ 2147483647 w 1070"/>
              <a:gd name="T115" fmla="*/ 2147483647 h 13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0"/>
              <a:gd name="T175" fmla="*/ 0 h 1391"/>
              <a:gd name="T176" fmla="*/ 1070 w 1070"/>
              <a:gd name="T177" fmla="*/ 1391 h 13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0" h="1391">
                <a:moveTo>
                  <a:pt x="1070" y="81"/>
                </a:moveTo>
                <a:cubicBezTo>
                  <a:pt x="976" y="56"/>
                  <a:pt x="903" y="8"/>
                  <a:pt x="788" y="7"/>
                </a:cubicBezTo>
                <a:lnTo>
                  <a:pt x="700" y="0"/>
                </a:lnTo>
                <a:lnTo>
                  <a:pt x="638" y="3"/>
                </a:lnTo>
                <a:cubicBezTo>
                  <a:pt x="618" y="5"/>
                  <a:pt x="605" y="1"/>
                  <a:pt x="575" y="4"/>
                </a:cubicBezTo>
                <a:cubicBezTo>
                  <a:pt x="545" y="7"/>
                  <a:pt x="482" y="18"/>
                  <a:pt x="456" y="23"/>
                </a:cubicBezTo>
                <a:cubicBezTo>
                  <a:pt x="434" y="34"/>
                  <a:pt x="446" y="30"/>
                  <a:pt x="419" y="36"/>
                </a:cubicBezTo>
                <a:cubicBezTo>
                  <a:pt x="411" y="41"/>
                  <a:pt x="385" y="46"/>
                  <a:pt x="376" y="48"/>
                </a:cubicBezTo>
                <a:cubicBezTo>
                  <a:pt x="364" y="64"/>
                  <a:pt x="385" y="48"/>
                  <a:pt x="354" y="53"/>
                </a:cubicBezTo>
                <a:cubicBezTo>
                  <a:pt x="339" y="55"/>
                  <a:pt x="331" y="64"/>
                  <a:pt x="318" y="71"/>
                </a:cubicBezTo>
                <a:cubicBezTo>
                  <a:pt x="307" y="77"/>
                  <a:pt x="294" y="80"/>
                  <a:pt x="282" y="83"/>
                </a:cubicBezTo>
                <a:cubicBezTo>
                  <a:pt x="265" y="95"/>
                  <a:pt x="242" y="106"/>
                  <a:pt x="222" y="113"/>
                </a:cubicBezTo>
                <a:cubicBezTo>
                  <a:pt x="214" y="119"/>
                  <a:pt x="196" y="125"/>
                  <a:pt x="196" y="125"/>
                </a:cubicBezTo>
                <a:cubicBezTo>
                  <a:pt x="192" y="132"/>
                  <a:pt x="191" y="137"/>
                  <a:pt x="182" y="137"/>
                </a:cubicBezTo>
                <a:lnTo>
                  <a:pt x="90" y="203"/>
                </a:lnTo>
                <a:lnTo>
                  <a:pt x="14" y="267"/>
                </a:lnTo>
                <a:lnTo>
                  <a:pt x="0" y="387"/>
                </a:lnTo>
                <a:lnTo>
                  <a:pt x="2" y="521"/>
                </a:lnTo>
                <a:lnTo>
                  <a:pt x="20" y="653"/>
                </a:lnTo>
                <a:lnTo>
                  <a:pt x="50" y="751"/>
                </a:lnTo>
                <a:lnTo>
                  <a:pt x="74" y="823"/>
                </a:lnTo>
                <a:lnTo>
                  <a:pt x="104" y="883"/>
                </a:lnTo>
                <a:lnTo>
                  <a:pt x="162" y="979"/>
                </a:lnTo>
                <a:lnTo>
                  <a:pt x="220" y="1057"/>
                </a:lnTo>
                <a:lnTo>
                  <a:pt x="272" y="1117"/>
                </a:lnTo>
                <a:lnTo>
                  <a:pt x="310" y="1155"/>
                </a:lnTo>
                <a:lnTo>
                  <a:pt x="358" y="1193"/>
                </a:lnTo>
                <a:lnTo>
                  <a:pt x="410" y="1235"/>
                </a:lnTo>
                <a:lnTo>
                  <a:pt x="466" y="1269"/>
                </a:lnTo>
                <a:lnTo>
                  <a:pt x="512" y="1295"/>
                </a:lnTo>
                <a:lnTo>
                  <a:pt x="572" y="1327"/>
                </a:lnTo>
                <a:lnTo>
                  <a:pt x="638" y="1351"/>
                </a:lnTo>
                <a:lnTo>
                  <a:pt x="688" y="1369"/>
                </a:lnTo>
                <a:lnTo>
                  <a:pt x="730" y="1379"/>
                </a:lnTo>
                <a:lnTo>
                  <a:pt x="786" y="1391"/>
                </a:lnTo>
                <a:lnTo>
                  <a:pt x="720" y="1315"/>
                </a:lnTo>
                <a:lnTo>
                  <a:pt x="686" y="1265"/>
                </a:lnTo>
                <a:lnTo>
                  <a:pt x="652" y="1215"/>
                </a:lnTo>
                <a:lnTo>
                  <a:pt x="612" y="1135"/>
                </a:lnTo>
                <a:lnTo>
                  <a:pt x="590" y="1083"/>
                </a:lnTo>
                <a:lnTo>
                  <a:pt x="564" y="1015"/>
                </a:lnTo>
                <a:lnTo>
                  <a:pt x="548" y="947"/>
                </a:lnTo>
                <a:lnTo>
                  <a:pt x="536" y="879"/>
                </a:lnTo>
                <a:lnTo>
                  <a:pt x="522" y="751"/>
                </a:lnTo>
                <a:lnTo>
                  <a:pt x="526" y="631"/>
                </a:lnTo>
                <a:lnTo>
                  <a:pt x="556" y="471"/>
                </a:lnTo>
                <a:lnTo>
                  <a:pt x="586" y="379"/>
                </a:lnTo>
                <a:lnTo>
                  <a:pt x="618" y="309"/>
                </a:lnTo>
                <a:lnTo>
                  <a:pt x="640" y="263"/>
                </a:lnTo>
                <a:lnTo>
                  <a:pt x="662" y="229"/>
                </a:lnTo>
                <a:lnTo>
                  <a:pt x="682" y="199"/>
                </a:lnTo>
                <a:lnTo>
                  <a:pt x="706" y="175"/>
                </a:lnTo>
                <a:lnTo>
                  <a:pt x="752" y="139"/>
                </a:lnTo>
                <a:lnTo>
                  <a:pt x="810" y="105"/>
                </a:lnTo>
                <a:lnTo>
                  <a:pt x="888" y="77"/>
                </a:lnTo>
                <a:lnTo>
                  <a:pt x="956" y="69"/>
                </a:lnTo>
                <a:lnTo>
                  <a:pt x="1024" y="75"/>
                </a:lnTo>
                <a:lnTo>
                  <a:pt x="1070" y="81"/>
                </a:lnTo>
                <a:close/>
              </a:path>
            </a:pathLst>
          </a:custGeom>
          <a:solidFill>
            <a:schemeClr val="accent5">
              <a:lumMod val="50000"/>
            </a:schemeClr>
          </a:solidFill>
          <a:ln w="9525">
            <a:noFill/>
            <a:round/>
            <a:headEnd/>
            <a:tailEnd/>
          </a:ln>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33807" name="Freeform 49"/>
          <p:cNvSpPr>
            <a:spLocks/>
          </p:cNvSpPr>
          <p:nvPr/>
        </p:nvSpPr>
        <p:spPr bwMode="auto">
          <a:xfrm rot="-5400000">
            <a:off x="727869" y="1867694"/>
            <a:ext cx="1854200" cy="2468562"/>
          </a:xfrm>
          <a:custGeom>
            <a:avLst/>
            <a:gdLst>
              <a:gd name="T0" fmla="*/ 0 w 1070"/>
              <a:gd name="T1" fmla="*/ 2147483647 h 1391"/>
              <a:gd name="T2" fmla="*/ 2147483647 w 1070"/>
              <a:gd name="T3" fmla="*/ 2147483647 h 1391"/>
              <a:gd name="T4" fmla="*/ 2147483647 w 1070"/>
              <a:gd name="T5" fmla="*/ 2147483647 h 1391"/>
              <a:gd name="T6" fmla="*/ 2147483647 w 1070"/>
              <a:gd name="T7" fmla="*/ 2147483647 h 1391"/>
              <a:gd name="T8" fmla="*/ 2147483647 w 1070"/>
              <a:gd name="T9" fmla="*/ 2147483647 h 1391"/>
              <a:gd name="T10" fmla="*/ 2147483647 w 1070"/>
              <a:gd name="T11" fmla="*/ 2147483647 h 1391"/>
              <a:gd name="T12" fmla="*/ 2147483647 w 1070"/>
              <a:gd name="T13" fmla="*/ 2147483647 h 1391"/>
              <a:gd name="T14" fmla="*/ 2147483647 w 1070"/>
              <a:gd name="T15" fmla="*/ 2147483647 h 1391"/>
              <a:gd name="T16" fmla="*/ 2147483647 w 1070"/>
              <a:gd name="T17" fmla="*/ 2147483647 h 1391"/>
              <a:gd name="T18" fmla="*/ 2147483647 w 1070"/>
              <a:gd name="T19" fmla="*/ 2147483647 h 1391"/>
              <a:gd name="T20" fmla="*/ 2147483647 w 1070"/>
              <a:gd name="T21" fmla="*/ 2147483647 h 1391"/>
              <a:gd name="T22" fmla="*/ 2147483647 w 1070"/>
              <a:gd name="T23" fmla="*/ 2147483647 h 1391"/>
              <a:gd name="T24" fmla="*/ 2147483647 w 1070"/>
              <a:gd name="T25" fmla="*/ 2147483647 h 1391"/>
              <a:gd name="T26" fmla="*/ 2147483647 w 1070"/>
              <a:gd name="T27" fmla="*/ 2147483647 h 1391"/>
              <a:gd name="T28" fmla="*/ 2147483647 w 1070"/>
              <a:gd name="T29" fmla="*/ 2147483647 h 1391"/>
              <a:gd name="T30" fmla="*/ 2147483647 w 1070"/>
              <a:gd name="T31" fmla="*/ 2147483647 h 1391"/>
              <a:gd name="T32" fmla="*/ 2147483647 w 1070"/>
              <a:gd name="T33" fmla="*/ 2147483647 h 1391"/>
              <a:gd name="T34" fmla="*/ 2147483647 w 1070"/>
              <a:gd name="T35" fmla="*/ 2147483647 h 1391"/>
              <a:gd name="T36" fmla="*/ 2147483647 w 1070"/>
              <a:gd name="T37" fmla="*/ 2147483647 h 1391"/>
              <a:gd name="T38" fmla="*/ 2147483647 w 1070"/>
              <a:gd name="T39" fmla="*/ 2147483647 h 1391"/>
              <a:gd name="T40" fmla="*/ 2147483647 w 1070"/>
              <a:gd name="T41" fmla="*/ 2147483647 h 1391"/>
              <a:gd name="T42" fmla="*/ 2147483647 w 1070"/>
              <a:gd name="T43" fmla="*/ 2147483647 h 1391"/>
              <a:gd name="T44" fmla="*/ 2147483647 w 1070"/>
              <a:gd name="T45" fmla="*/ 2147483647 h 1391"/>
              <a:gd name="T46" fmla="*/ 2147483647 w 1070"/>
              <a:gd name="T47" fmla="*/ 2147483647 h 1391"/>
              <a:gd name="T48" fmla="*/ 2147483647 w 1070"/>
              <a:gd name="T49" fmla="*/ 2147483647 h 1391"/>
              <a:gd name="T50" fmla="*/ 2147483647 w 1070"/>
              <a:gd name="T51" fmla="*/ 2147483647 h 1391"/>
              <a:gd name="T52" fmla="*/ 2147483647 w 1070"/>
              <a:gd name="T53" fmla="*/ 2147483647 h 1391"/>
              <a:gd name="T54" fmla="*/ 2147483647 w 1070"/>
              <a:gd name="T55" fmla="*/ 2147483647 h 1391"/>
              <a:gd name="T56" fmla="*/ 2147483647 w 1070"/>
              <a:gd name="T57" fmla="*/ 2147483647 h 1391"/>
              <a:gd name="T58" fmla="*/ 2147483647 w 1070"/>
              <a:gd name="T59" fmla="*/ 2147483647 h 1391"/>
              <a:gd name="T60" fmla="*/ 2147483647 w 1070"/>
              <a:gd name="T61" fmla="*/ 2147483647 h 1391"/>
              <a:gd name="T62" fmla="*/ 2147483647 w 1070"/>
              <a:gd name="T63" fmla="*/ 2147483647 h 1391"/>
              <a:gd name="T64" fmla="*/ 2147483647 w 1070"/>
              <a:gd name="T65" fmla="*/ 2147483647 h 1391"/>
              <a:gd name="T66" fmla="*/ 2147483647 w 1070"/>
              <a:gd name="T67" fmla="*/ 0 h 1391"/>
              <a:gd name="T68" fmla="*/ 2147483647 w 1070"/>
              <a:gd name="T69" fmla="*/ 2147483647 h 1391"/>
              <a:gd name="T70" fmla="*/ 2147483647 w 1070"/>
              <a:gd name="T71" fmla="*/ 2147483647 h 1391"/>
              <a:gd name="T72" fmla="*/ 2147483647 w 1070"/>
              <a:gd name="T73" fmla="*/ 2147483647 h 1391"/>
              <a:gd name="T74" fmla="*/ 2147483647 w 1070"/>
              <a:gd name="T75" fmla="*/ 2147483647 h 1391"/>
              <a:gd name="T76" fmla="*/ 2147483647 w 1070"/>
              <a:gd name="T77" fmla="*/ 2147483647 h 1391"/>
              <a:gd name="T78" fmla="*/ 2147483647 w 1070"/>
              <a:gd name="T79" fmla="*/ 2147483647 h 1391"/>
              <a:gd name="T80" fmla="*/ 2147483647 w 1070"/>
              <a:gd name="T81" fmla="*/ 2147483647 h 1391"/>
              <a:gd name="T82" fmla="*/ 2147483647 w 1070"/>
              <a:gd name="T83" fmla="*/ 2147483647 h 1391"/>
              <a:gd name="T84" fmla="*/ 2147483647 w 1070"/>
              <a:gd name="T85" fmla="*/ 2147483647 h 1391"/>
              <a:gd name="T86" fmla="*/ 2147483647 w 1070"/>
              <a:gd name="T87" fmla="*/ 2147483647 h 1391"/>
              <a:gd name="T88" fmla="*/ 2147483647 w 1070"/>
              <a:gd name="T89" fmla="*/ 2147483647 h 1391"/>
              <a:gd name="T90" fmla="*/ 2147483647 w 1070"/>
              <a:gd name="T91" fmla="*/ 2147483647 h 1391"/>
              <a:gd name="T92" fmla="*/ 2147483647 w 1070"/>
              <a:gd name="T93" fmla="*/ 2147483647 h 1391"/>
              <a:gd name="T94" fmla="*/ 2147483647 w 1070"/>
              <a:gd name="T95" fmla="*/ 2147483647 h 1391"/>
              <a:gd name="T96" fmla="*/ 2147483647 w 1070"/>
              <a:gd name="T97" fmla="*/ 2147483647 h 1391"/>
              <a:gd name="T98" fmla="*/ 2147483647 w 1070"/>
              <a:gd name="T99" fmla="*/ 2147483647 h 1391"/>
              <a:gd name="T100" fmla="*/ 2147483647 w 1070"/>
              <a:gd name="T101" fmla="*/ 2147483647 h 1391"/>
              <a:gd name="T102" fmla="*/ 2147483647 w 1070"/>
              <a:gd name="T103" fmla="*/ 2147483647 h 1391"/>
              <a:gd name="T104" fmla="*/ 2147483647 w 1070"/>
              <a:gd name="T105" fmla="*/ 2147483647 h 1391"/>
              <a:gd name="T106" fmla="*/ 2147483647 w 1070"/>
              <a:gd name="T107" fmla="*/ 2147483647 h 1391"/>
              <a:gd name="T108" fmla="*/ 2147483647 w 1070"/>
              <a:gd name="T109" fmla="*/ 2147483647 h 1391"/>
              <a:gd name="T110" fmla="*/ 2147483647 w 1070"/>
              <a:gd name="T111" fmla="*/ 2147483647 h 1391"/>
              <a:gd name="T112" fmla="*/ 0 w 1070"/>
              <a:gd name="T113" fmla="*/ 2147483647 h 13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0"/>
              <a:gd name="T172" fmla="*/ 0 h 1391"/>
              <a:gd name="T173" fmla="*/ 1070 w 1070"/>
              <a:gd name="T174" fmla="*/ 1391 h 13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5">
              <a:lumMod val="90000"/>
            </a:schemeClr>
          </a:solidFill>
          <a:ln w="9525">
            <a:solidFill>
              <a:schemeClr val="accent5">
                <a:lumMod val="90000"/>
              </a:schemeClr>
            </a:solidFill>
            <a:round/>
            <a:headEnd/>
            <a:tailEnd/>
          </a:ln>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46096" name="Freeform 48"/>
          <p:cNvSpPr>
            <a:spLocks/>
          </p:cNvSpPr>
          <p:nvPr/>
        </p:nvSpPr>
        <p:spPr bwMode="auto">
          <a:xfrm>
            <a:off x="1917700" y="2201863"/>
            <a:ext cx="1898650" cy="2411412"/>
          </a:xfrm>
          <a:custGeom>
            <a:avLst/>
            <a:gdLst>
              <a:gd name="T0" fmla="*/ 0 w 1070"/>
              <a:gd name="T1" fmla="*/ 2147483647 h 1391"/>
              <a:gd name="T2" fmla="*/ 2147483647 w 1070"/>
              <a:gd name="T3" fmla="*/ 2147483647 h 1391"/>
              <a:gd name="T4" fmla="*/ 2147483647 w 1070"/>
              <a:gd name="T5" fmla="*/ 2147483647 h 1391"/>
              <a:gd name="T6" fmla="*/ 2147483647 w 1070"/>
              <a:gd name="T7" fmla="*/ 2147483647 h 1391"/>
              <a:gd name="T8" fmla="*/ 2147483647 w 1070"/>
              <a:gd name="T9" fmla="*/ 2147483647 h 1391"/>
              <a:gd name="T10" fmla="*/ 2147483647 w 1070"/>
              <a:gd name="T11" fmla="*/ 2147483647 h 1391"/>
              <a:gd name="T12" fmla="*/ 2147483647 w 1070"/>
              <a:gd name="T13" fmla="*/ 2147483647 h 1391"/>
              <a:gd name="T14" fmla="*/ 2147483647 w 1070"/>
              <a:gd name="T15" fmla="*/ 2147483647 h 1391"/>
              <a:gd name="T16" fmla="*/ 2147483647 w 1070"/>
              <a:gd name="T17" fmla="*/ 2147483647 h 1391"/>
              <a:gd name="T18" fmla="*/ 2147483647 w 1070"/>
              <a:gd name="T19" fmla="*/ 2147483647 h 1391"/>
              <a:gd name="T20" fmla="*/ 2147483647 w 1070"/>
              <a:gd name="T21" fmla="*/ 2147483647 h 1391"/>
              <a:gd name="T22" fmla="*/ 2147483647 w 1070"/>
              <a:gd name="T23" fmla="*/ 2147483647 h 1391"/>
              <a:gd name="T24" fmla="*/ 2147483647 w 1070"/>
              <a:gd name="T25" fmla="*/ 2147483647 h 1391"/>
              <a:gd name="T26" fmla="*/ 2147483647 w 1070"/>
              <a:gd name="T27" fmla="*/ 2147483647 h 1391"/>
              <a:gd name="T28" fmla="*/ 2147483647 w 1070"/>
              <a:gd name="T29" fmla="*/ 2147483647 h 1391"/>
              <a:gd name="T30" fmla="*/ 2147483647 w 1070"/>
              <a:gd name="T31" fmla="*/ 2147483647 h 1391"/>
              <a:gd name="T32" fmla="*/ 2147483647 w 1070"/>
              <a:gd name="T33" fmla="*/ 2147483647 h 1391"/>
              <a:gd name="T34" fmla="*/ 2147483647 w 1070"/>
              <a:gd name="T35" fmla="*/ 2147483647 h 1391"/>
              <a:gd name="T36" fmla="*/ 2147483647 w 1070"/>
              <a:gd name="T37" fmla="*/ 2147483647 h 1391"/>
              <a:gd name="T38" fmla="*/ 2147483647 w 1070"/>
              <a:gd name="T39" fmla="*/ 2147483647 h 1391"/>
              <a:gd name="T40" fmla="*/ 2147483647 w 1070"/>
              <a:gd name="T41" fmla="*/ 2147483647 h 1391"/>
              <a:gd name="T42" fmla="*/ 2147483647 w 1070"/>
              <a:gd name="T43" fmla="*/ 2147483647 h 1391"/>
              <a:gd name="T44" fmla="*/ 2147483647 w 1070"/>
              <a:gd name="T45" fmla="*/ 2147483647 h 1391"/>
              <a:gd name="T46" fmla="*/ 2147483647 w 1070"/>
              <a:gd name="T47" fmla="*/ 2147483647 h 1391"/>
              <a:gd name="T48" fmla="*/ 2147483647 w 1070"/>
              <a:gd name="T49" fmla="*/ 2147483647 h 1391"/>
              <a:gd name="T50" fmla="*/ 2147483647 w 1070"/>
              <a:gd name="T51" fmla="*/ 2147483647 h 1391"/>
              <a:gd name="T52" fmla="*/ 2147483647 w 1070"/>
              <a:gd name="T53" fmla="*/ 2147483647 h 1391"/>
              <a:gd name="T54" fmla="*/ 2147483647 w 1070"/>
              <a:gd name="T55" fmla="*/ 2147483647 h 1391"/>
              <a:gd name="T56" fmla="*/ 2147483647 w 1070"/>
              <a:gd name="T57" fmla="*/ 2147483647 h 1391"/>
              <a:gd name="T58" fmla="*/ 2147483647 w 1070"/>
              <a:gd name="T59" fmla="*/ 2147483647 h 1391"/>
              <a:gd name="T60" fmla="*/ 2147483647 w 1070"/>
              <a:gd name="T61" fmla="*/ 2147483647 h 1391"/>
              <a:gd name="T62" fmla="*/ 2147483647 w 1070"/>
              <a:gd name="T63" fmla="*/ 2147483647 h 1391"/>
              <a:gd name="T64" fmla="*/ 2147483647 w 1070"/>
              <a:gd name="T65" fmla="*/ 2147483647 h 1391"/>
              <a:gd name="T66" fmla="*/ 2147483647 w 1070"/>
              <a:gd name="T67" fmla="*/ 0 h 1391"/>
              <a:gd name="T68" fmla="*/ 2147483647 w 1070"/>
              <a:gd name="T69" fmla="*/ 2147483647 h 1391"/>
              <a:gd name="T70" fmla="*/ 2147483647 w 1070"/>
              <a:gd name="T71" fmla="*/ 2147483647 h 1391"/>
              <a:gd name="T72" fmla="*/ 2147483647 w 1070"/>
              <a:gd name="T73" fmla="*/ 2147483647 h 1391"/>
              <a:gd name="T74" fmla="*/ 2147483647 w 1070"/>
              <a:gd name="T75" fmla="*/ 2147483647 h 1391"/>
              <a:gd name="T76" fmla="*/ 2147483647 w 1070"/>
              <a:gd name="T77" fmla="*/ 2147483647 h 1391"/>
              <a:gd name="T78" fmla="*/ 2147483647 w 1070"/>
              <a:gd name="T79" fmla="*/ 2147483647 h 1391"/>
              <a:gd name="T80" fmla="*/ 2147483647 w 1070"/>
              <a:gd name="T81" fmla="*/ 2147483647 h 1391"/>
              <a:gd name="T82" fmla="*/ 2147483647 w 1070"/>
              <a:gd name="T83" fmla="*/ 2147483647 h 1391"/>
              <a:gd name="T84" fmla="*/ 2147483647 w 1070"/>
              <a:gd name="T85" fmla="*/ 2147483647 h 1391"/>
              <a:gd name="T86" fmla="*/ 2147483647 w 1070"/>
              <a:gd name="T87" fmla="*/ 2147483647 h 1391"/>
              <a:gd name="T88" fmla="*/ 2147483647 w 1070"/>
              <a:gd name="T89" fmla="*/ 2147483647 h 1391"/>
              <a:gd name="T90" fmla="*/ 2147483647 w 1070"/>
              <a:gd name="T91" fmla="*/ 2147483647 h 1391"/>
              <a:gd name="T92" fmla="*/ 2147483647 w 1070"/>
              <a:gd name="T93" fmla="*/ 2147483647 h 1391"/>
              <a:gd name="T94" fmla="*/ 2147483647 w 1070"/>
              <a:gd name="T95" fmla="*/ 2147483647 h 1391"/>
              <a:gd name="T96" fmla="*/ 2147483647 w 1070"/>
              <a:gd name="T97" fmla="*/ 2147483647 h 1391"/>
              <a:gd name="T98" fmla="*/ 2147483647 w 1070"/>
              <a:gd name="T99" fmla="*/ 2147483647 h 1391"/>
              <a:gd name="T100" fmla="*/ 2147483647 w 1070"/>
              <a:gd name="T101" fmla="*/ 2147483647 h 1391"/>
              <a:gd name="T102" fmla="*/ 2147483647 w 1070"/>
              <a:gd name="T103" fmla="*/ 2147483647 h 1391"/>
              <a:gd name="T104" fmla="*/ 2147483647 w 1070"/>
              <a:gd name="T105" fmla="*/ 2147483647 h 1391"/>
              <a:gd name="T106" fmla="*/ 2147483647 w 1070"/>
              <a:gd name="T107" fmla="*/ 2147483647 h 1391"/>
              <a:gd name="T108" fmla="*/ 2147483647 w 1070"/>
              <a:gd name="T109" fmla="*/ 2147483647 h 1391"/>
              <a:gd name="T110" fmla="*/ 2147483647 w 1070"/>
              <a:gd name="T111" fmla="*/ 2147483647 h 1391"/>
              <a:gd name="T112" fmla="*/ 0 w 1070"/>
              <a:gd name="T113" fmla="*/ 2147483647 h 13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0"/>
              <a:gd name="T172" fmla="*/ 0 h 1391"/>
              <a:gd name="T173" fmla="*/ 1070 w 1070"/>
              <a:gd name="T174" fmla="*/ 1391 h 13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rgbClr val="4597A0"/>
          </a:solidFill>
          <a:ln w="9525">
            <a:noFill/>
            <a:round/>
            <a:headEnd/>
            <a:tailEnd/>
          </a:ln>
        </p:spPr>
        <p:txBody>
          <a:bodyPr lIns="0" tIns="0" rIns="0" bIns="0">
            <a:prstTxWarp prst="textNoShape">
              <a:avLst/>
            </a:prstTxWarp>
            <a:spAutoFit/>
          </a:bodyPr>
          <a:lstStyle/>
          <a:p>
            <a:endParaRPr lang="fr-CA"/>
          </a:p>
        </p:txBody>
      </p:sp>
      <p:grpSp>
        <p:nvGrpSpPr>
          <p:cNvPr id="46097" name="Group 52"/>
          <p:cNvGrpSpPr>
            <a:grpSpLocks/>
          </p:cNvGrpSpPr>
          <p:nvPr/>
        </p:nvGrpSpPr>
        <p:grpSpPr bwMode="auto">
          <a:xfrm>
            <a:off x="387350" y="2170113"/>
            <a:ext cx="3429000" cy="3349625"/>
            <a:chOff x="3250" y="2020"/>
            <a:chExt cx="1932" cy="1932"/>
          </a:xfrm>
        </p:grpSpPr>
        <p:sp>
          <p:nvSpPr>
            <p:cNvPr id="46130" name="Oval 35"/>
            <p:cNvSpPr>
              <a:spLocks noChangeArrowheads="1"/>
            </p:cNvSpPr>
            <p:nvPr/>
          </p:nvSpPr>
          <p:spPr bwMode="auto">
            <a:xfrm>
              <a:off x="3844" y="2614"/>
              <a:ext cx="744" cy="744"/>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31" name="Oval 36"/>
            <p:cNvSpPr>
              <a:spLocks noChangeArrowheads="1"/>
            </p:cNvSpPr>
            <p:nvPr/>
          </p:nvSpPr>
          <p:spPr bwMode="auto">
            <a:xfrm>
              <a:off x="3250" y="2020"/>
              <a:ext cx="1932" cy="1932"/>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grpSp>
          <p:nvGrpSpPr>
            <p:cNvPr id="46132" name="Group 44"/>
            <p:cNvGrpSpPr>
              <a:grpSpLocks/>
            </p:cNvGrpSpPr>
            <p:nvPr/>
          </p:nvGrpSpPr>
          <p:grpSpPr bwMode="auto">
            <a:xfrm>
              <a:off x="3701" y="2104"/>
              <a:ext cx="1038" cy="1829"/>
              <a:chOff x="3701" y="2104"/>
              <a:chExt cx="1038" cy="1829"/>
            </a:xfrm>
          </p:grpSpPr>
          <p:sp>
            <p:nvSpPr>
              <p:cNvPr id="46136" name="Arc 38"/>
              <p:cNvSpPr>
                <a:spLocks/>
              </p:cNvSpPr>
              <p:nvPr/>
            </p:nvSpPr>
            <p:spPr bwMode="auto">
              <a:xfrm>
                <a:off x="3773" y="2776"/>
                <a:ext cx="966" cy="1157"/>
              </a:xfrm>
              <a:custGeom>
                <a:avLst/>
                <a:gdLst>
                  <a:gd name="T0" fmla="*/ 0 w 21600"/>
                  <a:gd name="T1" fmla="*/ 0 h 25866"/>
                  <a:gd name="T2" fmla="*/ 0 w 21600"/>
                  <a:gd name="T3" fmla="*/ 0 h 25866"/>
                  <a:gd name="T4" fmla="*/ 0 w 21600"/>
                  <a:gd name="T5" fmla="*/ 0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37" name="Arc 42"/>
              <p:cNvSpPr>
                <a:spLocks/>
              </p:cNvSpPr>
              <p:nvPr/>
            </p:nvSpPr>
            <p:spPr bwMode="auto">
              <a:xfrm rot="20820319" flipH="1">
                <a:off x="3701" y="2104"/>
                <a:ext cx="966" cy="1157"/>
              </a:xfrm>
              <a:custGeom>
                <a:avLst/>
                <a:gdLst>
                  <a:gd name="T0" fmla="*/ 0 w 21600"/>
                  <a:gd name="T1" fmla="*/ 0 h 25866"/>
                  <a:gd name="T2" fmla="*/ 0 w 21600"/>
                  <a:gd name="T3" fmla="*/ 0 h 25866"/>
                  <a:gd name="T4" fmla="*/ 0 w 21600"/>
                  <a:gd name="T5" fmla="*/ 0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grpSp>
        <p:grpSp>
          <p:nvGrpSpPr>
            <p:cNvPr id="46133" name="Group 45"/>
            <p:cNvGrpSpPr>
              <a:grpSpLocks/>
            </p:cNvGrpSpPr>
            <p:nvPr/>
          </p:nvGrpSpPr>
          <p:grpSpPr bwMode="auto">
            <a:xfrm rot="5400000">
              <a:off x="3665" y="2076"/>
              <a:ext cx="1038" cy="1829"/>
              <a:chOff x="3701" y="2104"/>
              <a:chExt cx="1038" cy="1829"/>
            </a:xfrm>
          </p:grpSpPr>
          <p:sp>
            <p:nvSpPr>
              <p:cNvPr id="46134" name="Arc 46"/>
              <p:cNvSpPr>
                <a:spLocks/>
              </p:cNvSpPr>
              <p:nvPr/>
            </p:nvSpPr>
            <p:spPr bwMode="auto">
              <a:xfrm>
                <a:off x="3773" y="2776"/>
                <a:ext cx="966" cy="1157"/>
              </a:xfrm>
              <a:custGeom>
                <a:avLst/>
                <a:gdLst>
                  <a:gd name="T0" fmla="*/ 0 w 21600"/>
                  <a:gd name="T1" fmla="*/ 0 h 25866"/>
                  <a:gd name="T2" fmla="*/ 0 w 21600"/>
                  <a:gd name="T3" fmla="*/ 0 h 25866"/>
                  <a:gd name="T4" fmla="*/ 0 w 21600"/>
                  <a:gd name="T5" fmla="*/ 0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35" name="Arc 47"/>
              <p:cNvSpPr>
                <a:spLocks/>
              </p:cNvSpPr>
              <p:nvPr/>
            </p:nvSpPr>
            <p:spPr bwMode="auto">
              <a:xfrm rot="20820319" flipH="1">
                <a:off x="3701" y="2104"/>
                <a:ext cx="966" cy="1157"/>
              </a:xfrm>
              <a:custGeom>
                <a:avLst/>
                <a:gdLst>
                  <a:gd name="T0" fmla="*/ 0 w 21600"/>
                  <a:gd name="T1" fmla="*/ 0 h 25866"/>
                  <a:gd name="T2" fmla="*/ 0 w 21600"/>
                  <a:gd name="T3" fmla="*/ 0 h 25866"/>
                  <a:gd name="T4" fmla="*/ 0 w 21600"/>
                  <a:gd name="T5" fmla="*/ 0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grpSp>
      </p:grpSp>
      <p:sp>
        <p:nvSpPr>
          <p:cNvPr id="46098" name="Oval 62"/>
          <p:cNvSpPr>
            <a:spLocks noChangeArrowheads="1"/>
          </p:cNvSpPr>
          <p:nvPr/>
        </p:nvSpPr>
        <p:spPr bwMode="auto">
          <a:xfrm>
            <a:off x="4191000" y="3436938"/>
            <a:ext cx="731838" cy="800100"/>
          </a:xfrm>
          <a:prstGeom prst="ellipse">
            <a:avLst/>
          </a:prstGeom>
          <a:solidFill>
            <a:srgbClr val="800000"/>
          </a:solidFill>
          <a:ln w="9525">
            <a:noFill/>
            <a:round/>
            <a:headEnd/>
            <a:tailEnd/>
          </a:ln>
        </p:spPr>
        <p:txBody>
          <a:bodyPr lIns="0" tIns="0" rIns="0" bIns="0" anchor="ctr">
            <a:prstTxWarp prst="textNoShape">
              <a:avLst/>
            </a:prstTxWarp>
            <a:spAutoFit/>
          </a:bodyPr>
          <a:lstStyle/>
          <a:p>
            <a:endParaRPr lang="fr-CA"/>
          </a:p>
        </p:txBody>
      </p:sp>
      <p:sp>
        <p:nvSpPr>
          <p:cNvPr id="46099" name="ZoneTexte 59"/>
          <p:cNvSpPr txBox="1">
            <a:spLocks noChangeArrowheads="1"/>
          </p:cNvSpPr>
          <p:nvPr/>
        </p:nvSpPr>
        <p:spPr bwMode="auto">
          <a:xfrm>
            <a:off x="1073150" y="2474913"/>
            <a:ext cx="1343025" cy="492125"/>
          </a:xfrm>
          <a:prstGeom prst="rect">
            <a:avLst/>
          </a:prstGeom>
          <a:noFill/>
          <a:ln w="9525">
            <a:noFill/>
            <a:miter lim="800000"/>
            <a:headEnd/>
            <a:tailEnd/>
          </a:ln>
        </p:spPr>
        <p:txBody>
          <a:bodyPr wrap="none">
            <a:prstTxWarp prst="textNoShape">
              <a:avLst/>
            </a:prstTxWarp>
            <a:spAutoFit/>
          </a:bodyPr>
          <a:lstStyle/>
          <a:p>
            <a:pPr marL="342900" indent="-342900"/>
            <a:r>
              <a:rPr lang="fr-CA" sz="1300" b="1"/>
              <a:t>1. Cueillette</a:t>
            </a:r>
          </a:p>
          <a:p>
            <a:pPr marL="342900" indent="-342900"/>
            <a:r>
              <a:rPr lang="fr-CA" sz="1300" b="1"/>
              <a:t>  d’information</a:t>
            </a:r>
          </a:p>
        </p:txBody>
      </p:sp>
      <p:sp>
        <p:nvSpPr>
          <p:cNvPr id="46100" name="ZoneTexte 61"/>
          <p:cNvSpPr txBox="1">
            <a:spLocks noChangeArrowheads="1"/>
          </p:cNvSpPr>
          <p:nvPr/>
        </p:nvSpPr>
        <p:spPr bwMode="auto">
          <a:xfrm rot="5400000">
            <a:off x="2559844" y="3291681"/>
            <a:ext cx="1360488" cy="492125"/>
          </a:xfrm>
          <a:prstGeom prst="rect">
            <a:avLst/>
          </a:prstGeom>
          <a:noFill/>
          <a:ln w="9525">
            <a:noFill/>
            <a:miter lim="800000"/>
            <a:headEnd/>
            <a:tailEnd/>
          </a:ln>
        </p:spPr>
        <p:txBody>
          <a:bodyPr wrap="none">
            <a:prstTxWarp prst="textNoShape">
              <a:avLst/>
            </a:prstTxWarp>
            <a:spAutoFit/>
          </a:bodyPr>
          <a:lstStyle/>
          <a:p>
            <a:pPr algn="ctr"/>
            <a:r>
              <a:rPr lang="fr-CA" sz="1300" b="1"/>
              <a:t>2. Divulgation </a:t>
            </a:r>
            <a:br>
              <a:rPr lang="fr-CA" sz="1300" b="1"/>
            </a:br>
            <a:r>
              <a:rPr lang="fr-CA" sz="1300" b="1"/>
              <a:t>  du diagnostic</a:t>
            </a:r>
          </a:p>
        </p:txBody>
      </p:sp>
      <p:sp>
        <p:nvSpPr>
          <p:cNvPr id="46101" name="ZoneTexte 62"/>
          <p:cNvSpPr txBox="1">
            <a:spLocks noChangeArrowheads="1"/>
          </p:cNvSpPr>
          <p:nvPr/>
        </p:nvSpPr>
        <p:spPr bwMode="auto">
          <a:xfrm>
            <a:off x="1606550" y="4684713"/>
            <a:ext cx="1428750" cy="492125"/>
          </a:xfrm>
          <a:prstGeom prst="rect">
            <a:avLst/>
          </a:prstGeom>
          <a:noFill/>
          <a:ln w="9525">
            <a:noFill/>
            <a:miter lim="800000"/>
            <a:headEnd/>
            <a:tailEnd/>
          </a:ln>
        </p:spPr>
        <p:txBody>
          <a:bodyPr wrap="none">
            <a:prstTxWarp prst="textNoShape">
              <a:avLst/>
            </a:prstTxWarp>
            <a:spAutoFit/>
          </a:bodyPr>
          <a:lstStyle/>
          <a:p>
            <a:pPr marL="177800" indent="-177800"/>
            <a:r>
              <a:rPr lang="fr-CA" sz="1300" b="1"/>
              <a:t>3. Acceptation</a:t>
            </a:r>
            <a:br>
              <a:rPr lang="fr-CA" sz="1300" b="1"/>
            </a:br>
            <a:r>
              <a:rPr lang="fr-CA" sz="1300" b="1"/>
              <a:t>plan de soins</a:t>
            </a:r>
          </a:p>
        </p:txBody>
      </p:sp>
      <p:sp>
        <p:nvSpPr>
          <p:cNvPr id="46102" name="ZoneTexte 63"/>
          <p:cNvSpPr txBox="1">
            <a:spLocks noChangeArrowheads="1"/>
          </p:cNvSpPr>
          <p:nvPr/>
        </p:nvSpPr>
        <p:spPr bwMode="auto">
          <a:xfrm rot="-5400000">
            <a:off x="360363" y="3881437"/>
            <a:ext cx="1123950" cy="492125"/>
          </a:xfrm>
          <a:prstGeom prst="rect">
            <a:avLst/>
          </a:prstGeom>
          <a:noFill/>
          <a:ln w="9525">
            <a:noFill/>
            <a:miter lim="800000"/>
            <a:headEnd/>
            <a:tailEnd/>
          </a:ln>
        </p:spPr>
        <p:txBody>
          <a:bodyPr wrap="none">
            <a:prstTxWarp prst="textNoShape">
              <a:avLst/>
            </a:prstTxWarp>
            <a:spAutoFit/>
          </a:bodyPr>
          <a:lstStyle/>
          <a:p>
            <a:r>
              <a:rPr lang="fr-CA" sz="1300" b="1"/>
              <a:t>4. Adhésion </a:t>
            </a:r>
          </a:p>
          <a:p>
            <a:r>
              <a:rPr lang="fr-CA" sz="1300" b="1"/>
              <a:t>   aux soins</a:t>
            </a:r>
          </a:p>
        </p:txBody>
      </p:sp>
      <p:grpSp>
        <p:nvGrpSpPr>
          <p:cNvPr id="46103" name="Grouper 66"/>
          <p:cNvGrpSpPr>
            <a:grpSpLocks/>
          </p:cNvGrpSpPr>
          <p:nvPr/>
        </p:nvGrpSpPr>
        <p:grpSpPr bwMode="auto">
          <a:xfrm>
            <a:off x="5821363" y="2336800"/>
            <a:ext cx="2667000" cy="2735263"/>
            <a:chOff x="5025650" y="2217522"/>
            <a:chExt cx="3429000" cy="3351934"/>
          </a:xfrm>
        </p:grpSpPr>
        <p:sp>
          <p:nvSpPr>
            <p:cNvPr id="68" name="Freeform 51"/>
            <p:cNvSpPr>
              <a:spLocks/>
            </p:cNvSpPr>
            <p:nvPr/>
          </p:nvSpPr>
          <p:spPr bwMode="auto">
            <a:xfrm rot="5400000">
              <a:off x="6259186" y="3406649"/>
              <a:ext cx="1855917" cy="2469696"/>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20000"/>
                <a:lumOff val="8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69" name="Freeform 50"/>
            <p:cNvSpPr>
              <a:spLocks/>
            </p:cNvSpPr>
            <p:nvPr/>
          </p:nvSpPr>
          <p:spPr bwMode="auto">
            <a:xfrm>
              <a:off x="5029732" y="3124081"/>
              <a:ext cx="1898196" cy="2412303"/>
            </a:xfrm>
            <a:custGeom>
              <a:avLst/>
              <a:gdLst/>
              <a:ahLst/>
              <a:cxnLst>
                <a:cxn ang="0">
                  <a:pos x="1070" y="81"/>
                </a:cxn>
                <a:cxn ang="0">
                  <a:pos x="788" y="7"/>
                </a:cxn>
                <a:cxn ang="0">
                  <a:pos x="700" y="0"/>
                </a:cxn>
                <a:cxn ang="0">
                  <a:pos x="638" y="3"/>
                </a:cxn>
                <a:cxn ang="0">
                  <a:pos x="575" y="4"/>
                </a:cxn>
                <a:cxn ang="0">
                  <a:pos x="456" y="23"/>
                </a:cxn>
                <a:cxn ang="0">
                  <a:pos x="419" y="36"/>
                </a:cxn>
                <a:cxn ang="0">
                  <a:pos x="376" y="48"/>
                </a:cxn>
                <a:cxn ang="0">
                  <a:pos x="354" y="53"/>
                </a:cxn>
                <a:cxn ang="0">
                  <a:pos x="318" y="71"/>
                </a:cxn>
                <a:cxn ang="0">
                  <a:pos x="282" y="83"/>
                </a:cxn>
                <a:cxn ang="0">
                  <a:pos x="222" y="113"/>
                </a:cxn>
                <a:cxn ang="0">
                  <a:pos x="196" y="125"/>
                </a:cxn>
                <a:cxn ang="0">
                  <a:pos x="182" y="137"/>
                </a:cxn>
                <a:cxn ang="0">
                  <a:pos x="90" y="203"/>
                </a:cxn>
                <a:cxn ang="0">
                  <a:pos x="14" y="267"/>
                </a:cxn>
                <a:cxn ang="0">
                  <a:pos x="0" y="387"/>
                </a:cxn>
                <a:cxn ang="0">
                  <a:pos x="2" y="521"/>
                </a:cxn>
                <a:cxn ang="0">
                  <a:pos x="20" y="653"/>
                </a:cxn>
                <a:cxn ang="0">
                  <a:pos x="50" y="751"/>
                </a:cxn>
                <a:cxn ang="0">
                  <a:pos x="74" y="823"/>
                </a:cxn>
                <a:cxn ang="0">
                  <a:pos x="104" y="883"/>
                </a:cxn>
                <a:cxn ang="0">
                  <a:pos x="162" y="979"/>
                </a:cxn>
                <a:cxn ang="0">
                  <a:pos x="220" y="1057"/>
                </a:cxn>
                <a:cxn ang="0">
                  <a:pos x="272" y="1117"/>
                </a:cxn>
                <a:cxn ang="0">
                  <a:pos x="310" y="1155"/>
                </a:cxn>
                <a:cxn ang="0">
                  <a:pos x="358" y="1193"/>
                </a:cxn>
                <a:cxn ang="0">
                  <a:pos x="410" y="1235"/>
                </a:cxn>
                <a:cxn ang="0">
                  <a:pos x="466" y="1269"/>
                </a:cxn>
                <a:cxn ang="0">
                  <a:pos x="512" y="1295"/>
                </a:cxn>
                <a:cxn ang="0">
                  <a:pos x="572" y="1327"/>
                </a:cxn>
                <a:cxn ang="0">
                  <a:pos x="638" y="1351"/>
                </a:cxn>
                <a:cxn ang="0">
                  <a:pos x="688" y="1369"/>
                </a:cxn>
                <a:cxn ang="0">
                  <a:pos x="730" y="1379"/>
                </a:cxn>
                <a:cxn ang="0">
                  <a:pos x="786" y="1391"/>
                </a:cxn>
                <a:cxn ang="0">
                  <a:pos x="720" y="1315"/>
                </a:cxn>
                <a:cxn ang="0">
                  <a:pos x="686" y="1265"/>
                </a:cxn>
                <a:cxn ang="0">
                  <a:pos x="652" y="1215"/>
                </a:cxn>
                <a:cxn ang="0">
                  <a:pos x="612" y="1135"/>
                </a:cxn>
                <a:cxn ang="0">
                  <a:pos x="590" y="1083"/>
                </a:cxn>
                <a:cxn ang="0">
                  <a:pos x="564" y="1015"/>
                </a:cxn>
                <a:cxn ang="0">
                  <a:pos x="548" y="947"/>
                </a:cxn>
                <a:cxn ang="0">
                  <a:pos x="536" y="879"/>
                </a:cxn>
                <a:cxn ang="0">
                  <a:pos x="522" y="751"/>
                </a:cxn>
                <a:cxn ang="0">
                  <a:pos x="526" y="631"/>
                </a:cxn>
                <a:cxn ang="0">
                  <a:pos x="556" y="471"/>
                </a:cxn>
                <a:cxn ang="0">
                  <a:pos x="586" y="379"/>
                </a:cxn>
                <a:cxn ang="0">
                  <a:pos x="618" y="309"/>
                </a:cxn>
                <a:cxn ang="0">
                  <a:pos x="640" y="263"/>
                </a:cxn>
                <a:cxn ang="0">
                  <a:pos x="662" y="229"/>
                </a:cxn>
                <a:cxn ang="0">
                  <a:pos x="682" y="199"/>
                </a:cxn>
                <a:cxn ang="0">
                  <a:pos x="706" y="175"/>
                </a:cxn>
                <a:cxn ang="0">
                  <a:pos x="752" y="139"/>
                </a:cxn>
                <a:cxn ang="0">
                  <a:pos x="810" y="105"/>
                </a:cxn>
                <a:cxn ang="0">
                  <a:pos x="888" y="77"/>
                </a:cxn>
                <a:cxn ang="0">
                  <a:pos x="956" y="69"/>
                </a:cxn>
                <a:cxn ang="0">
                  <a:pos x="1024" y="75"/>
                </a:cxn>
                <a:cxn ang="0">
                  <a:pos x="1070" y="81"/>
                </a:cxn>
              </a:cxnLst>
              <a:rect l="0" t="0" r="r" b="b"/>
              <a:pathLst>
                <a:path w="1070" h="1391">
                  <a:moveTo>
                    <a:pt x="1070" y="81"/>
                  </a:moveTo>
                  <a:cubicBezTo>
                    <a:pt x="976" y="56"/>
                    <a:pt x="903" y="8"/>
                    <a:pt x="788" y="7"/>
                  </a:cubicBezTo>
                  <a:lnTo>
                    <a:pt x="700" y="0"/>
                  </a:lnTo>
                  <a:lnTo>
                    <a:pt x="638" y="3"/>
                  </a:lnTo>
                  <a:cubicBezTo>
                    <a:pt x="618" y="5"/>
                    <a:pt x="605" y="1"/>
                    <a:pt x="575" y="4"/>
                  </a:cubicBezTo>
                  <a:cubicBezTo>
                    <a:pt x="545" y="7"/>
                    <a:pt x="482" y="18"/>
                    <a:pt x="456" y="23"/>
                  </a:cubicBezTo>
                  <a:cubicBezTo>
                    <a:pt x="434" y="34"/>
                    <a:pt x="446" y="30"/>
                    <a:pt x="419" y="36"/>
                  </a:cubicBezTo>
                  <a:cubicBezTo>
                    <a:pt x="411" y="41"/>
                    <a:pt x="385" y="46"/>
                    <a:pt x="376" y="48"/>
                  </a:cubicBezTo>
                  <a:cubicBezTo>
                    <a:pt x="364" y="64"/>
                    <a:pt x="385" y="48"/>
                    <a:pt x="354" y="53"/>
                  </a:cubicBezTo>
                  <a:cubicBezTo>
                    <a:pt x="339" y="55"/>
                    <a:pt x="331" y="64"/>
                    <a:pt x="318" y="71"/>
                  </a:cubicBezTo>
                  <a:cubicBezTo>
                    <a:pt x="307" y="77"/>
                    <a:pt x="294" y="80"/>
                    <a:pt x="282" y="83"/>
                  </a:cubicBezTo>
                  <a:cubicBezTo>
                    <a:pt x="265" y="95"/>
                    <a:pt x="242" y="106"/>
                    <a:pt x="222" y="113"/>
                  </a:cubicBezTo>
                  <a:cubicBezTo>
                    <a:pt x="214" y="119"/>
                    <a:pt x="196" y="125"/>
                    <a:pt x="196" y="125"/>
                  </a:cubicBezTo>
                  <a:cubicBezTo>
                    <a:pt x="192" y="132"/>
                    <a:pt x="191" y="137"/>
                    <a:pt x="182" y="137"/>
                  </a:cubicBezTo>
                  <a:lnTo>
                    <a:pt x="90" y="203"/>
                  </a:lnTo>
                  <a:lnTo>
                    <a:pt x="14" y="267"/>
                  </a:lnTo>
                  <a:lnTo>
                    <a:pt x="0" y="387"/>
                  </a:lnTo>
                  <a:lnTo>
                    <a:pt x="2" y="521"/>
                  </a:lnTo>
                  <a:lnTo>
                    <a:pt x="20" y="653"/>
                  </a:lnTo>
                  <a:lnTo>
                    <a:pt x="50" y="751"/>
                  </a:lnTo>
                  <a:lnTo>
                    <a:pt x="74" y="823"/>
                  </a:lnTo>
                  <a:lnTo>
                    <a:pt x="104" y="883"/>
                  </a:lnTo>
                  <a:lnTo>
                    <a:pt x="162" y="979"/>
                  </a:lnTo>
                  <a:lnTo>
                    <a:pt x="220" y="1057"/>
                  </a:lnTo>
                  <a:lnTo>
                    <a:pt x="272" y="1117"/>
                  </a:lnTo>
                  <a:lnTo>
                    <a:pt x="310" y="1155"/>
                  </a:lnTo>
                  <a:lnTo>
                    <a:pt x="358" y="1193"/>
                  </a:lnTo>
                  <a:lnTo>
                    <a:pt x="410" y="1235"/>
                  </a:lnTo>
                  <a:lnTo>
                    <a:pt x="466" y="1269"/>
                  </a:lnTo>
                  <a:lnTo>
                    <a:pt x="512" y="1295"/>
                  </a:lnTo>
                  <a:lnTo>
                    <a:pt x="572" y="1327"/>
                  </a:lnTo>
                  <a:lnTo>
                    <a:pt x="638" y="1351"/>
                  </a:lnTo>
                  <a:lnTo>
                    <a:pt x="688" y="1369"/>
                  </a:lnTo>
                  <a:lnTo>
                    <a:pt x="730" y="1379"/>
                  </a:lnTo>
                  <a:lnTo>
                    <a:pt x="786" y="1391"/>
                  </a:lnTo>
                  <a:lnTo>
                    <a:pt x="720" y="1315"/>
                  </a:lnTo>
                  <a:lnTo>
                    <a:pt x="686" y="1265"/>
                  </a:lnTo>
                  <a:lnTo>
                    <a:pt x="652" y="1215"/>
                  </a:lnTo>
                  <a:lnTo>
                    <a:pt x="612" y="1135"/>
                  </a:lnTo>
                  <a:lnTo>
                    <a:pt x="590" y="1083"/>
                  </a:lnTo>
                  <a:lnTo>
                    <a:pt x="564" y="1015"/>
                  </a:lnTo>
                  <a:lnTo>
                    <a:pt x="548" y="947"/>
                  </a:lnTo>
                  <a:lnTo>
                    <a:pt x="536" y="879"/>
                  </a:lnTo>
                  <a:lnTo>
                    <a:pt x="522" y="751"/>
                  </a:lnTo>
                  <a:lnTo>
                    <a:pt x="526" y="631"/>
                  </a:lnTo>
                  <a:lnTo>
                    <a:pt x="556" y="471"/>
                  </a:lnTo>
                  <a:lnTo>
                    <a:pt x="586" y="379"/>
                  </a:lnTo>
                  <a:lnTo>
                    <a:pt x="618" y="309"/>
                  </a:lnTo>
                  <a:lnTo>
                    <a:pt x="640" y="263"/>
                  </a:lnTo>
                  <a:lnTo>
                    <a:pt x="662" y="229"/>
                  </a:lnTo>
                  <a:lnTo>
                    <a:pt x="682" y="199"/>
                  </a:lnTo>
                  <a:lnTo>
                    <a:pt x="706" y="175"/>
                  </a:lnTo>
                  <a:lnTo>
                    <a:pt x="752" y="139"/>
                  </a:lnTo>
                  <a:lnTo>
                    <a:pt x="810" y="105"/>
                  </a:lnTo>
                  <a:lnTo>
                    <a:pt x="888" y="77"/>
                  </a:lnTo>
                  <a:lnTo>
                    <a:pt x="956" y="69"/>
                  </a:lnTo>
                  <a:lnTo>
                    <a:pt x="1024" y="75"/>
                  </a:lnTo>
                  <a:lnTo>
                    <a:pt x="1070" y="81"/>
                  </a:lnTo>
                  <a:close/>
                </a:path>
              </a:pathLst>
            </a:custGeom>
            <a:solidFill>
              <a:schemeClr val="accent2">
                <a:lumMod val="40000"/>
                <a:lumOff val="6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70" name="Freeform 49"/>
            <p:cNvSpPr>
              <a:spLocks/>
            </p:cNvSpPr>
            <p:nvPr/>
          </p:nvSpPr>
          <p:spPr bwMode="auto">
            <a:xfrm rot="16200000">
              <a:off x="5365197" y="1914523"/>
              <a:ext cx="1855917" cy="2469696"/>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20000"/>
                <a:lumOff val="8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71" name="Freeform 48"/>
            <p:cNvSpPr>
              <a:spLocks/>
            </p:cNvSpPr>
            <p:nvPr/>
          </p:nvSpPr>
          <p:spPr bwMode="auto">
            <a:xfrm>
              <a:off x="6556454" y="2248648"/>
              <a:ext cx="1898196" cy="2412303"/>
            </a:xfrm>
            <a:custGeom>
              <a:avLst/>
              <a:gdLst/>
              <a:ahLst/>
              <a:cxnLst>
                <a:cxn ang="0">
                  <a:pos x="0" y="1310"/>
                </a:cxn>
                <a:cxn ang="0">
                  <a:pos x="282" y="1384"/>
                </a:cxn>
                <a:cxn ang="0">
                  <a:pos x="370" y="1391"/>
                </a:cxn>
                <a:cxn ang="0">
                  <a:pos x="432" y="1388"/>
                </a:cxn>
                <a:cxn ang="0">
                  <a:pos x="495" y="1387"/>
                </a:cxn>
                <a:cxn ang="0">
                  <a:pos x="614" y="1368"/>
                </a:cxn>
                <a:cxn ang="0">
                  <a:pos x="651" y="1355"/>
                </a:cxn>
                <a:cxn ang="0">
                  <a:pos x="694" y="1343"/>
                </a:cxn>
                <a:cxn ang="0">
                  <a:pos x="716" y="1338"/>
                </a:cxn>
                <a:cxn ang="0">
                  <a:pos x="752" y="1320"/>
                </a:cxn>
                <a:cxn ang="0">
                  <a:pos x="788" y="1308"/>
                </a:cxn>
                <a:cxn ang="0">
                  <a:pos x="848" y="1278"/>
                </a:cxn>
                <a:cxn ang="0">
                  <a:pos x="874" y="1266"/>
                </a:cxn>
                <a:cxn ang="0">
                  <a:pos x="888" y="1254"/>
                </a:cxn>
                <a:cxn ang="0">
                  <a:pos x="980" y="1188"/>
                </a:cxn>
                <a:cxn ang="0">
                  <a:pos x="1056" y="1124"/>
                </a:cxn>
                <a:cxn ang="0">
                  <a:pos x="1070" y="1004"/>
                </a:cxn>
                <a:cxn ang="0">
                  <a:pos x="1068" y="870"/>
                </a:cxn>
                <a:cxn ang="0">
                  <a:pos x="1050" y="738"/>
                </a:cxn>
                <a:cxn ang="0">
                  <a:pos x="1020" y="640"/>
                </a:cxn>
                <a:cxn ang="0">
                  <a:pos x="966" y="508"/>
                </a:cxn>
                <a:cxn ang="0">
                  <a:pos x="908" y="412"/>
                </a:cxn>
                <a:cxn ang="0">
                  <a:pos x="850" y="334"/>
                </a:cxn>
                <a:cxn ang="0">
                  <a:pos x="798" y="274"/>
                </a:cxn>
                <a:cxn ang="0">
                  <a:pos x="756" y="238"/>
                </a:cxn>
                <a:cxn ang="0">
                  <a:pos x="712" y="198"/>
                </a:cxn>
                <a:cxn ang="0">
                  <a:pos x="660" y="156"/>
                </a:cxn>
                <a:cxn ang="0">
                  <a:pos x="604" y="122"/>
                </a:cxn>
                <a:cxn ang="0">
                  <a:pos x="558" y="96"/>
                </a:cxn>
                <a:cxn ang="0">
                  <a:pos x="498" y="64"/>
                </a:cxn>
                <a:cxn ang="0">
                  <a:pos x="432" y="40"/>
                </a:cxn>
                <a:cxn ang="0">
                  <a:pos x="382" y="22"/>
                </a:cxn>
                <a:cxn ang="0">
                  <a:pos x="340" y="12"/>
                </a:cxn>
                <a:cxn ang="0">
                  <a:pos x="284" y="0"/>
                </a:cxn>
                <a:cxn ang="0">
                  <a:pos x="350" y="76"/>
                </a:cxn>
                <a:cxn ang="0">
                  <a:pos x="384" y="126"/>
                </a:cxn>
                <a:cxn ang="0">
                  <a:pos x="418" y="176"/>
                </a:cxn>
                <a:cxn ang="0">
                  <a:pos x="458" y="256"/>
                </a:cxn>
                <a:cxn ang="0">
                  <a:pos x="480" y="308"/>
                </a:cxn>
                <a:cxn ang="0">
                  <a:pos x="506" y="376"/>
                </a:cxn>
                <a:cxn ang="0">
                  <a:pos x="522" y="444"/>
                </a:cxn>
                <a:cxn ang="0">
                  <a:pos x="534" y="512"/>
                </a:cxn>
                <a:cxn ang="0">
                  <a:pos x="548" y="640"/>
                </a:cxn>
                <a:cxn ang="0">
                  <a:pos x="544" y="760"/>
                </a:cxn>
                <a:cxn ang="0">
                  <a:pos x="514" y="920"/>
                </a:cxn>
                <a:cxn ang="0">
                  <a:pos x="484" y="1012"/>
                </a:cxn>
                <a:cxn ang="0">
                  <a:pos x="452" y="1082"/>
                </a:cxn>
                <a:cxn ang="0">
                  <a:pos x="430" y="1128"/>
                </a:cxn>
                <a:cxn ang="0">
                  <a:pos x="408" y="1162"/>
                </a:cxn>
                <a:cxn ang="0">
                  <a:pos x="388" y="1192"/>
                </a:cxn>
                <a:cxn ang="0">
                  <a:pos x="364" y="1216"/>
                </a:cxn>
                <a:cxn ang="0">
                  <a:pos x="318" y="1252"/>
                </a:cxn>
                <a:cxn ang="0">
                  <a:pos x="260" y="1286"/>
                </a:cxn>
                <a:cxn ang="0">
                  <a:pos x="182" y="1314"/>
                </a:cxn>
                <a:cxn ang="0">
                  <a:pos x="114" y="1322"/>
                </a:cxn>
                <a:cxn ang="0">
                  <a:pos x="46" y="1316"/>
                </a:cxn>
                <a:cxn ang="0">
                  <a:pos x="0" y="1310"/>
                </a:cxn>
              </a:cxnLst>
              <a:rect l="0" t="0" r="r" b="b"/>
              <a:pathLst>
                <a:path w="1070" h="1391">
                  <a:moveTo>
                    <a:pt x="0" y="1310"/>
                  </a:moveTo>
                  <a:cubicBezTo>
                    <a:pt x="94" y="1335"/>
                    <a:pt x="167" y="1383"/>
                    <a:pt x="282" y="1384"/>
                  </a:cubicBezTo>
                  <a:lnTo>
                    <a:pt x="370" y="1391"/>
                  </a:lnTo>
                  <a:lnTo>
                    <a:pt x="432" y="1388"/>
                  </a:lnTo>
                  <a:cubicBezTo>
                    <a:pt x="452" y="1386"/>
                    <a:pt x="465" y="1390"/>
                    <a:pt x="495" y="1387"/>
                  </a:cubicBezTo>
                  <a:cubicBezTo>
                    <a:pt x="525" y="1384"/>
                    <a:pt x="588" y="1373"/>
                    <a:pt x="614" y="1368"/>
                  </a:cubicBezTo>
                  <a:cubicBezTo>
                    <a:pt x="636" y="1357"/>
                    <a:pt x="624" y="1361"/>
                    <a:pt x="651" y="1355"/>
                  </a:cubicBezTo>
                  <a:cubicBezTo>
                    <a:pt x="659" y="1350"/>
                    <a:pt x="685" y="1345"/>
                    <a:pt x="694" y="1343"/>
                  </a:cubicBezTo>
                  <a:cubicBezTo>
                    <a:pt x="706" y="1327"/>
                    <a:pt x="685" y="1343"/>
                    <a:pt x="716" y="1338"/>
                  </a:cubicBezTo>
                  <a:cubicBezTo>
                    <a:pt x="731" y="1336"/>
                    <a:pt x="739" y="1327"/>
                    <a:pt x="752" y="1320"/>
                  </a:cubicBezTo>
                  <a:cubicBezTo>
                    <a:pt x="763" y="1314"/>
                    <a:pt x="776" y="1311"/>
                    <a:pt x="788" y="1308"/>
                  </a:cubicBezTo>
                  <a:cubicBezTo>
                    <a:pt x="805" y="1296"/>
                    <a:pt x="828" y="1285"/>
                    <a:pt x="848" y="1278"/>
                  </a:cubicBezTo>
                  <a:cubicBezTo>
                    <a:pt x="856" y="1272"/>
                    <a:pt x="874" y="1266"/>
                    <a:pt x="874" y="1266"/>
                  </a:cubicBezTo>
                  <a:cubicBezTo>
                    <a:pt x="878" y="1259"/>
                    <a:pt x="879" y="1254"/>
                    <a:pt x="888" y="1254"/>
                  </a:cubicBezTo>
                  <a:lnTo>
                    <a:pt x="980" y="1188"/>
                  </a:lnTo>
                  <a:lnTo>
                    <a:pt x="1056" y="1124"/>
                  </a:lnTo>
                  <a:lnTo>
                    <a:pt x="1070" y="1004"/>
                  </a:lnTo>
                  <a:lnTo>
                    <a:pt x="1068" y="870"/>
                  </a:lnTo>
                  <a:lnTo>
                    <a:pt x="1050" y="738"/>
                  </a:lnTo>
                  <a:lnTo>
                    <a:pt x="1020" y="640"/>
                  </a:lnTo>
                  <a:lnTo>
                    <a:pt x="966" y="508"/>
                  </a:lnTo>
                  <a:lnTo>
                    <a:pt x="908" y="412"/>
                  </a:lnTo>
                  <a:lnTo>
                    <a:pt x="850" y="334"/>
                  </a:lnTo>
                  <a:lnTo>
                    <a:pt x="798" y="274"/>
                  </a:lnTo>
                  <a:lnTo>
                    <a:pt x="756" y="238"/>
                  </a:lnTo>
                  <a:lnTo>
                    <a:pt x="712" y="198"/>
                  </a:lnTo>
                  <a:lnTo>
                    <a:pt x="660" y="156"/>
                  </a:lnTo>
                  <a:lnTo>
                    <a:pt x="604" y="122"/>
                  </a:lnTo>
                  <a:lnTo>
                    <a:pt x="558" y="96"/>
                  </a:lnTo>
                  <a:lnTo>
                    <a:pt x="498" y="64"/>
                  </a:lnTo>
                  <a:lnTo>
                    <a:pt x="432" y="40"/>
                  </a:lnTo>
                  <a:lnTo>
                    <a:pt x="382" y="22"/>
                  </a:lnTo>
                  <a:lnTo>
                    <a:pt x="340" y="12"/>
                  </a:lnTo>
                  <a:lnTo>
                    <a:pt x="284" y="0"/>
                  </a:lnTo>
                  <a:lnTo>
                    <a:pt x="350" y="76"/>
                  </a:lnTo>
                  <a:lnTo>
                    <a:pt x="384" y="126"/>
                  </a:lnTo>
                  <a:lnTo>
                    <a:pt x="418" y="176"/>
                  </a:lnTo>
                  <a:lnTo>
                    <a:pt x="458" y="256"/>
                  </a:lnTo>
                  <a:lnTo>
                    <a:pt x="480" y="308"/>
                  </a:lnTo>
                  <a:lnTo>
                    <a:pt x="506" y="376"/>
                  </a:lnTo>
                  <a:lnTo>
                    <a:pt x="522" y="444"/>
                  </a:lnTo>
                  <a:lnTo>
                    <a:pt x="534" y="512"/>
                  </a:lnTo>
                  <a:lnTo>
                    <a:pt x="548" y="640"/>
                  </a:lnTo>
                  <a:lnTo>
                    <a:pt x="544" y="760"/>
                  </a:lnTo>
                  <a:lnTo>
                    <a:pt x="514" y="920"/>
                  </a:lnTo>
                  <a:lnTo>
                    <a:pt x="484" y="1012"/>
                  </a:lnTo>
                  <a:lnTo>
                    <a:pt x="452" y="1082"/>
                  </a:lnTo>
                  <a:lnTo>
                    <a:pt x="430" y="1128"/>
                  </a:lnTo>
                  <a:lnTo>
                    <a:pt x="408" y="1162"/>
                  </a:lnTo>
                  <a:lnTo>
                    <a:pt x="388" y="1192"/>
                  </a:lnTo>
                  <a:lnTo>
                    <a:pt x="364" y="1216"/>
                  </a:lnTo>
                  <a:lnTo>
                    <a:pt x="318" y="1252"/>
                  </a:lnTo>
                  <a:lnTo>
                    <a:pt x="260" y="1286"/>
                  </a:lnTo>
                  <a:lnTo>
                    <a:pt x="182" y="1314"/>
                  </a:lnTo>
                  <a:lnTo>
                    <a:pt x="114" y="1322"/>
                  </a:lnTo>
                  <a:lnTo>
                    <a:pt x="46" y="1316"/>
                  </a:lnTo>
                  <a:lnTo>
                    <a:pt x="0" y="1310"/>
                  </a:lnTo>
                  <a:close/>
                </a:path>
              </a:pathLst>
            </a:custGeom>
            <a:solidFill>
              <a:schemeClr val="accent2">
                <a:lumMod val="40000"/>
                <a:lumOff val="60000"/>
              </a:schemeClr>
            </a:solidFill>
            <a:ln w="9525" cap="flat" cmpd="sng">
              <a:noFill/>
              <a:prstDash val="solid"/>
              <a:round/>
              <a:headEnd type="none" w="med" len="med"/>
              <a:tailEnd type="none" w="med" len="med"/>
            </a:ln>
            <a:effectLst/>
          </p:spPr>
          <p:txBody>
            <a:bodyPr lIns="0" tIns="0" rIns="0" bIns="0">
              <a:spAutoFit/>
            </a:bodyPr>
            <a:lstStyle/>
            <a:p>
              <a:pPr>
                <a:defRPr/>
              </a:pPr>
              <a:endParaRPr lang="fr-CA">
                <a:latin typeface="Arial" pitchFamily="-105" charset="0"/>
                <a:ea typeface="ＭＳ Ｐゴシック" pitchFamily="-105" charset="-128"/>
                <a:cs typeface="ＭＳ Ｐゴシック" pitchFamily="-105" charset="-128"/>
              </a:endParaRPr>
            </a:p>
          </p:txBody>
        </p:sp>
        <p:sp>
          <p:nvSpPr>
            <p:cNvPr id="46124" name="Oval 35"/>
            <p:cNvSpPr>
              <a:spLocks noChangeArrowheads="1"/>
            </p:cNvSpPr>
            <p:nvPr/>
          </p:nvSpPr>
          <p:spPr bwMode="auto">
            <a:xfrm>
              <a:off x="6079908" y="3247286"/>
              <a:ext cx="1320484" cy="1289805"/>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25" name="Oval 36"/>
            <p:cNvSpPr>
              <a:spLocks noChangeArrowheads="1"/>
            </p:cNvSpPr>
            <p:nvPr/>
          </p:nvSpPr>
          <p:spPr bwMode="auto">
            <a:xfrm>
              <a:off x="5025650" y="2217522"/>
              <a:ext cx="3429000" cy="3349333"/>
            </a:xfrm>
            <a:prstGeom prst="ellipse">
              <a:avLst/>
            </a:pr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26" name="Arc 38"/>
            <p:cNvSpPr>
              <a:spLocks/>
            </p:cNvSpPr>
            <p:nvPr/>
          </p:nvSpPr>
          <p:spPr bwMode="auto">
            <a:xfrm>
              <a:off x="5953894" y="3528130"/>
              <a:ext cx="1714500" cy="2005786"/>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27" name="Arc 42"/>
            <p:cNvSpPr>
              <a:spLocks/>
            </p:cNvSpPr>
            <p:nvPr/>
          </p:nvSpPr>
          <p:spPr bwMode="auto">
            <a:xfrm rot="20820319" flipH="1">
              <a:off x="5826105" y="2363145"/>
              <a:ext cx="1714500" cy="2005786"/>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28" name="Arc 46"/>
            <p:cNvSpPr>
              <a:spLocks/>
            </p:cNvSpPr>
            <p:nvPr/>
          </p:nvSpPr>
          <p:spPr bwMode="auto">
            <a:xfrm rot="5400000">
              <a:off x="5249674" y="2935652"/>
              <a:ext cx="1674666" cy="2053495"/>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sp>
          <p:nvSpPr>
            <p:cNvPr id="46129" name="Arc 47"/>
            <p:cNvSpPr>
              <a:spLocks/>
            </p:cNvSpPr>
            <p:nvPr/>
          </p:nvSpPr>
          <p:spPr bwMode="auto">
            <a:xfrm rot="4620319" flipH="1">
              <a:off x="6442370" y="2810832"/>
              <a:ext cx="1674666" cy="2053495"/>
            </a:xfrm>
            <a:custGeom>
              <a:avLst/>
              <a:gdLst>
                <a:gd name="T0" fmla="*/ 2147483647 w 21600"/>
                <a:gd name="T1" fmla="*/ 2147483647 h 25866"/>
                <a:gd name="T2" fmla="*/ 2147483647 w 21600"/>
                <a:gd name="T3" fmla="*/ 0 h 25866"/>
                <a:gd name="T4" fmla="*/ 2147483647 w 21600"/>
                <a:gd name="T5" fmla="*/ 2147483647 h 25866"/>
                <a:gd name="T6" fmla="*/ 0 60000 65536"/>
                <a:gd name="T7" fmla="*/ 0 60000 65536"/>
                <a:gd name="T8" fmla="*/ 0 60000 65536"/>
                <a:gd name="T9" fmla="*/ 0 w 21600"/>
                <a:gd name="T10" fmla="*/ 0 h 25866"/>
                <a:gd name="T11" fmla="*/ 21600 w 21600"/>
                <a:gd name="T12" fmla="*/ 25866 h 25866"/>
              </a:gdLst>
              <a:ahLst/>
              <a:cxnLst>
                <a:cxn ang="T6">
                  <a:pos x="T0" y="T1"/>
                </a:cxn>
                <a:cxn ang="T7">
                  <a:pos x="T2" y="T3"/>
                </a:cxn>
                <a:cxn ang="T8">
                  <a:pos x="T4" y="T5"/>
                </a:cxn>
              </a:cxnLst>
              <a:rect l="T9" t="T10" r="T11" b="T12"/>
              <a:pathLst>
                <a:path w="21600" h="25866" fill="none" extrusionOk="0">
                  <a:moveTo>
                    <a:pt x="6040" y="25865"/>
                  </a:moveTo>
                  <a:cubicBezTo>
                    <a:pt x="2164" y="21841"/>
                    <a:pt x="0" y="16471"/>
                    <a:pt x="0" y="10884"/>
                  </a:cubicBezTo>
                  <a:cubicBezTo>
                    <a:pt x="0" y="7059"/>
                    <a:pt x="1015" y="3303"/>
                    <a:pt x="2942" y="0"/>
                  </a:cubicBezTo>
                </a:path>
                <a:path w="21600" h="25866" stroke="0" extrusionOk="0">
                  <a:moveTo>
                    <a:pt x="6040" y="25865"/>
                  </a:moveTo>
                  <a:cubicBezTo>
                    <a:pt x="2164" y="21841"/>
                    <a:pt x="0" y="16471"/>
                    <a:pt x="0" y="10884"/>
                  </a:cubicBezTo>
                  <a:cubicBezTo>
                    <a:pt x="0" y="7059"/>
                    <a:pt x="1015" y="3303"/>
                    <a:pt x="2942" y="0"/>
                  </a:cubicBezTo>
                  <a:lnTo>
                    <a:pt x="21600" y="10884"/>
                  </a:lnTo>
                  <a:lnTo>
                    <a:pt x="6040" y="25865"/>
                  </a:lnTo>
                  <a:close/>
                </a:path>
              </a:pathLst>
            </a:custGeom>
            <a:noFill/>
            <a:ln w="28575">
              <a:solidFill>
                <a:srgbClr val="94AFAF"/>
              </a:solidFill>
              <a:round/>
              <a:headEnd/>
              <a:tailEnd/>
            </a:ln>
          </p:spPr>
          <p:txBody>
            <a:bodyPr lIns="0" tIns="0" rIns="0" bIns="0" anchor="ctr">
              <a:prstTxWarp prst="textNoShape">
                <a:avLst/>
              </a:prstTxWarp>
              <a:spAutoFit/>
            </a:bodyPr>
            <a:lstStyle/>
            <a:p>
              <a:endParaRPr lang="fr-CA"/>
            </a:p>
          </p:txBody>
        </p:sp>
      </p:grpSp>
      <p:sp>
        <p:nvSpPr>
          <p:cNvPr id="46104" name="ZoneTexte 111"/>
          <p:cNvSpPr txBox="1">
            <a:spLocks noChangeArrowheads="1"/>
          </p:cNvSpPr>
          <p:nvPr/>
        </p:nvSpPr>
        <p:spPr bwMode="auto">
          <a:xfrm>
            <a:off x="6421438" y="2557463"/>
            <a:ext cx="1427162" cy="492125"/>
          </a:xfrm>
          <a:prstGeom prst="rect">
            <a:avLst/>
          </a:prstGeom>
          <a:noFill/>
          <a:ln w="9525">
            <a:noFill/>
            <a:miter lim="800000"/>
            <a:headEnd/>
            <a:tailEnd/>
          </a:ln>
        </p:spPr>
        <p:txBody>
          <a:bodyPr wrap="none">
            <a:prstTxWarp prst="textNoShape">
              <a:avLst/>
            </a:prstTxWarp>
            <a:spAutoFit/>
          </a:bodyPr>
          <a:lstStyle/>
          <a:p>
            <a:r>
              <a:rPr lang="fr-CA" sz="1300" b="1"/>
              <a:t>1. Désir de</a:t>
            </a:r>
            <a:br>
              <a:rPr lang="fr-CA" sz="1300" b="1"/>
            </a:br>
            <a:r>
              <a:rPr lang="fr-CA" sz="1300" b="1"/>
              <a:t>compréhension</a:t>
            </a:r>
          </a:p>
        </p:txBody>
      </p:sp>
      <p:sp>
        <p:nvSpPr>
          <p:cNvPr id="46105" name="ZoneTexte 112"/>
          <p:cNvSpPr txBox="1">
            <a:spLocks noChangeArrowheads="1"/>
          </p:cNvSpPr>
          <p:nvPr/>
        </p:nvSpPr>
        <p:spPr bwMode="auto">
          <a:xfrm rot="5400000">
            <a:off x="7589044" y="3301206"/>
            <a:ext cx="915988" cy="492125"/>
          </a:xfrm>
          <a:prstGeom prst="rect">
            <a:avLst/>
          </a:prstGeom>
          <a:noFill/>
          <a:ln w="9525">
            <a:noFill/>
            <a:miter lim="800000"/>
            <a:headEnd/>
            <a:tailEnd/>
          </a:ln>
        </p:spPr>
        <p:txBody>
          <a:bodyPr wrap="none">
            <a:prstTxWarp prst="textNoShape">
              <a:avLst/>
            </a:prstTxWarp>
            <a:spAutoFit/>
          </a:bodyPr>
          <a:lstStyle/>
          <a:p>
            <a:r>
              <a:rPr lang="fr-CA" sz="1300" b="1"/>
              <a:t>2. Désir </a:t>
            </a:r>
            <a:br>
              <a:rPr lang="fr-CA" sz="1300" b="1"/>
            </a:br>
            <a:r>
              <a:rPr lang="fr-CA" sz="1300" b="1"/>
              <a:t>de savoir</a:t>
            </a:r>
          </a:p>
        </p:txBody>
      </p:sp>
      <p:sp>
        <p:nvSpPr>
          <p:cNvPr id="46106" name="ZoneTexte 113"/>
          <p:cNvSpPr txBox="1">
            <a:spLocks noChangeArrowheads="1"/>
          </p:cNvSpPr>
          <p:nvPr/>
        </p:nvSpPr>
        <p:spPr bwMode="auto">
          <a:xfrm>
            <a:off x="6886575" y="4386263"/>
            <a:ext cx="800100" cy="492125"/>
          </a:xfrm>
          <a:prstGeom prst="rect">
            <a:avLst/>
          </a:prstGeom>
          <a:noFill/>
          <a:ln w="9525">
            <a:noFill/>
            <a:miter lim="800000"/>
            <a:headEnd/>
            <a:tailEnd/>
          </a:ln>
        </p:spPr>
        <p:txBody>
          <a:bodyPr wrap="none">
            <a:prstTxWarp prst="textNoShape">
              <a:avLst/>
            </a:prstTxWarp>
            <a:spAutoFit/>
          </a:bodyPr>
          <a:lstStyle/>
          <a:p>
            <a:r>
              <a:rPr lang="fr-CA" sz="1300" b="1"/>
              <a:t>3. Désir </a:t>
            </a:r>
            <a:br>
              <a:rPr lang="fr-CA" sz="1300" b="1"/>
            </a:br>
            <a:r>
              <a:rPr lang="fr-CA" sz="1300" b="1"/>
              <a:t>vital</a:t>
            </a:r>
          </a:p>
        </p:txBody>
      </p:sp>
      <p:sp>
        <p:nvSpPr>
          <p:cNvPr id="33820" name="ZoneTexte 126"/>
          <p:cNvSpPr txBox="1">
            <a:spLocks noChangeArrowheads="1"/>
          </p:cNvSpPr>
          <p:nvPr/>
        </p:nvSpPr>
        <p:spPr bwMode="auto">
          <a:xfrm>
            <a:off x="0" y="1371600"/>
            <a:ext cx="1839913" cy="585788"/>
          </a:xfrm>
          <a:prstGeom prst="rect">
            <a:avLst/>
          </a:prstGeom>
          <a:noFill/>
          <a:ln w="9525">
            <a:noFill/>
            <a:miter lim="800000"/>
            <a:headEnd/>
            <a:tailEnd/>
          </a:ln>
        </p:spPr>
        <p:txBody>
          <a:bodyPr wrap="none">
            <a:spAutoFit/>
          </a:bodyPr>
          <a:lstStyle/>
          <a:p>
            <a:pPr>
              <a:defRPr/>
            </a:pPr>
            <a:r>
              <a:rPr lang="fr-CA" sz="1800" b="1" dirty="0">
                <a:solidFill>
                  <a:schemeClr val="accent1">
                    <a:lumMod val="25000"/>
                  </a:schemeClr>
                </a:solidFill>
                <a:latin typeface="Arial" pitchFamily="-105" charset="0"/>
                <a:ea typeface="ＭＳ Ｐゴシック" pitchFamily="-105" charset="-128"/>
                <a:cs typeface="ＭＳ Ｐゴシック" pitchFamily="-105" charset="-128"/>
              </a:rPr>
              <a:t>Professionnels</a:t>
            </a:r>
            <a:r>
              <a:rPr lang="fr-CA" sz="2000" b="1" dirty="0">
                <a:solidFill>
                  <a:schemeClr val="accent1">
                    <a:lumMod val="25000"/>
                  </a:schemeClr>
                </a:solidFill>
                <a:latin typeface="Arial" pitchFamily="-105" charset="0"/>
                <a:ea typeface="ＭＳ Ｐゴシック" pitchFamily="-105" charset="-128"/>
                <a:cs typeface="ＭＳ Ｐゴシック" pitchFamily="-105" charset="-128"/>
              </a:rPr>
              <a:t/>
            </a:r>
            <a:br>
              <a:rPr lang="fr-CA" sz="2000" b="1" dirty="0">
                <a:solidFill>
                  <a:schemeClr val="accent1">
                    <a:lumMod val="25000"/>
                  </a:schemeClr>
                </a:solidFill>
                <a:latin typeface="Arial" pitchFamily="-105" charset="0"/>
                <a:ea typeface="ＭＳ Ｐゴシック" pitchFamily="-105" charset="-128"/>
                <a:cs typeface="ＭＳ Ｐゴシック" pitchFamily="-105" charset="-128"/>
              </a:rPr>
            </a:br>
            <a:r>
              <a:rPr lang="fr-CA" sz="1400" b="1" i="1" dirty="0">
                <a:solidFill>
                  <a:schemeClr val="accent1">
                    <a:lumMod val="25000"/>
                  </a:schemeClr>
                </a:solidFill>
                <a:latin typeface="Arial" pitchFamily="-105" charset="0"/>
                <a:ea typeface="ＭＳ Ｐゴシック" pitchFamily="-105" charset="-128"/>
                <a:cs typeface="ＭＳ Ｐゴシック" pitchFamily="-105" charset="-128"/>
              </a:rPr>
              <a:t>Modèle biomédical</a:t>
            </a:r>
          </a:p>
        </p:txBody>
      </p:sp>
      <p:sp>
        <p:nvSpPr>
          <p:cNvPr id="128" name="ZoneTexte 127"/>
          <p:cNvSpPr txBox="1"/>
          <p:nvPr/>
        </p:nvSpPr>
        <p:spPr>
          <a:xfrm>
            <a:off x="6972300" y="1371600"/>
            <a:ext cx="2171700" cy="585788"/>
          </a:xfrm>
          <a:prstGeom prst="rect">
            <a:avLst/>
          </a:prstGeom>
          <a:noFill/>
        </p:spPr>
        <p:txBody>
          <a:bodyPr wrap="none">
            <a:spAutoFit/>
          </a:bodyPr>
          <a:lstStyle/>
          <a:p>
            <a:pPr algn="r">
              <a:defRPr/>
            </a:pPr>
            <a:r>
              <a:rPr lang="fr-CA" sz="1800" b="1" dirty="0">
                <a:solidFill>
                  <a:schemeClr val="accent2">
                    <a:lumMod val="60000"/>
                    <a:lumOff val="40000"/>
                  </a:schemeClr>
                </a:solidFill>
                <a:latin typeface="Arial" pitchFamily="-105" charset="0"/>
                <a:ea typeface="ＭＳ Ｐゴシック" pitchFamily="-105" charset="-128"/>
                <a:cs typeface="ＭＳ Ｐゴシック" pitchFamily="-105" charset="-128"/>
              </a:rPr>
              <a:t>Patients / proches</a:t>
            </a:r>
          </a:p>
          <a:p>
            <a:pPr algn="r">
              <a:defRPr/>
            </a:pPr>
            <a:r>
              <a:rPr lang="fr-CA" sz="1400" b="1" i="1" dirty="0">
                <a:solidFill>
                  <a:schemeClr val="accent2">
                    <a:lumMod val="60000"/>
                    <a:lumOff val="40000"/>
                  </a:schemeClr>
                </a:solidFill>
                <a:latin typeface="Arial" pitchFamily="-105" charset="0"/>
                <a:ea typeface="ＭＳ Ｐゴシック" pitchFamily="-105" charset="-128"/>
                <a:cs typeface="ＭＳ Ｐゴシック" pitchFamily="-105" charset="-128"/>
              </a:rPr>
              <a:t>Modèle expérientiel</a:t>
            </a:r>
          </a:p>
        </p:txBody>
      </p:sp>
      <p:sp>
        <p:nvSpPr>
          <p:cNvPr id="46109" name="ZoneTexte 130"/>
          <p:cNvSpPr txBox="1">
            <a:spLocks noChangeArrowheads="1"/>
          </p:cNvSpPr>
          <p:nvPr/>
        </p:nvSpPr>
        <p:spPr bwMode="auto">
          <a:xfrm>
            <a:off x="3927475" y="4724400"/>
            <a:ext cx="1044575" cy="523875"/>
          </a:xfrm>
          <a:prstGeom prst="rect">
            <a:avLst/>
          </a:prstGeom>
          <a:noFill/>
          <a:ln w="9525">
            <a:noFill/>
            <a:miter lim="800000"/>
            <a:headEnd/>
            <a:tailEnd/>
          </a:ln>
        </p:spPr>
        <p:txBody>
          <a:bodyPr wrap="none">
            <a:prstTxWarp prst="textNoShape">
              <a:avLst/>
            </a:prstTxWarp>
            <a:spAutoFit/>
          </a:bodyPr>
          <a:lstStyle/>
          <a:p>
            <a:pPr algn="ctr"/>
            <a:r>
              <a:rPr lang="fr-CA" sz="1400" b="1">
                <a:solidFill>
                  <a:srgbClr val="800000"/>
                </a:solidFill>
              </a:rPr>
              <a:t>Rapport</a:t>
            </a:r>
            <a:br>
              <a:rPr lang="fr-CA" sz="1400" b="1">
                <a:solidFill>
                  <a:srgbClr val="800000"/>
                </a:solidFill>
              </a:rPr>
            </a:br>
            <a:r>
              <a:rPr lang="fr-CA" sz="1400" b="1">
                <a:solidFill>
                  <a:srgbClr val="800000"/>
                </a:solidFill>
              </a:rPr>
              <a:t>à l’espace</a:t>
            </a:r>
          </a:p>
        </p:txBody>
      </p:sp>
      <p:sp>
        <p:nvSpPr>
          <p:cNvPr id="46110" name="ZoneTexte 131"/>
          <p:cNvSpPr txBox="1">
            <a:spLocks noChangeArrowheads="1"/>
          </p:cNvSpPr>
          <p:nvPr/>
        </p:nvSpPr>
        <p:spPr bwMode="auto">
          <a:xfrm>
            <a:off x="3962400" y="2438400"/>
            <a:ext cx="973138" cy="523875"/>
          </a:xfrm>
          <a:prstGeom prst="rect">
            <a:avLst/>
          </a:prstGeom>
          <a:noFill/>
          <a:ln w="9525">
            <a:noFill/>
            <a:miter lim="800000"/>
            <a:headEnd/>
            <a:tailEnd/>
          </a:ln>
        </p:spPr>
        <p:txBody>
          <a:bodyPr wrap="none">
            <a:prstTxWarp prst="textNoShape">
              <a:avLst/>
            </a:prstTxWarp>
            <a:spAutoFit/>
          </a:bodyPr>
          <a:lstStyle/>
          <a:p>
            <a:pPr algn="ctr"/>
            <a:r>
              <a:rPr lang="fr-CA" sz="1400" b="1">
                <a:solidFill>
                  <a:srgbClr val="800000"/>
                </a:solidFill>
              </a:rPr>
              <a:t>Rapport</a:t>
            </a:r>
            <a:br>
              <a:rPr lang="fr-CA" sz="1400" b="1">
                <a:solidFill>
                  <a:srgbClr val="800000"/>
                </a:solidFill>
              </a:rPr>
            </a:br>
            <a:r>
              <a:rPr lang="fr-CA" sz="1400" b="1">
                <a:solidFill>
                  <a:srgbClr val="800000"/>
                </a:solidFill>
              </a:rPr>
              <a:t>au temps</a:t>
            </a:r>
          </a:p>
        </p:txBody>
      </p:sp>
      <p:sp>
        <p:nvSpPr>
          <p:cNvPr id="46111" name="Éclair 132"/>
          <p:cNvSpPr>
            <a:spLocks noChangeArrowheads="1"/>
          </p:cNvSpPr>
          <p:nvPr/>
        </p:nvSpPr>
        <p:spPr bwMode="auto">
          <a:xfrm>
            <a:off x="4318000" y="3581400"/>
            <a:ext cx="457200" cy="457200"/>
          </a:xfrm>
          <a:prstGeom prst="lightningBolt">
            <a:avLst/>
          </a:prstGeom>
          <a:solidFill>
            <a:srgbClr val="FFFFFF"/>
          </a:solidFill>
          <a:ln w="9525">
            <a:solidFill>
              <a:schemeClr val="tx1"/>
            </a:solidFill>
            <a:round/>
            <a:headEnd/>
            <a:tailEnd/>
          </a:ln>
        </p:spPr>
        <p:txBody>
          <a:bodyPr>
            <a:prstTxWarp prst="textNoShape">
              <a:avLst/>
            </a:prstTxWarp>
          </a:bodyPr>
          <a:lstStyle/>
          <a:p>
            <a:endParaRPr lang="fr-CA"/>
          </a:p>
        </p:txBody>
      </p:sp>
      <p:sp>
        <p:nvSpPr>
          <p:cNvPr id="46112" name="ZoneTexte 77"/>
          <p:cNvSpPr txBox="1">
            <a:spLocks noChangeArrowheads="1"/>
          </p:cNvSpPr>
          <p:nvPr/>
        </p:nvSpPr>
        <p:spPr bwMode="auto">
          <a:xfrm>
            <a:off x="1682750" y="3567113"/>
            <a:ext cx="860425" cy="460375"/>
          </a:xfrm>
          <a:prstGeom prst="rect">
            <a:avLst/>
          </a:prstGeom>
          <a:noFill/>
          <a:ln w="9525">
            <a:noFill/>
            <a:miter lim="800000"/>
            <a:headEnd/>
            <a:tailEnd/>
          </a:ln>
        </p:spPr>
        <p:txBody>
          <a:bodyPr wrap="none">
            <a:prstTxWarp prst="textNoShape">
              <a:avLst/>
            </a:prstTxWarp>
            <a:spAutoFit/>
          </a:bodyPr>
          <a:lstStyle/>
          <a:p>
            <a:r>
              <a:rPr lang="fr-CA" sz="1200" b="1">
                <a:solidFill>
                  <a:schemeClr val="bg1"/>
                </a:solidFill>
              </a:rPr>
              <a:t>Référent </a:t>
            </a:r>
          </a:p>
          <a:p>
            <a:r>
              <a:rPr lang="fr-CA" sz="1200" b="1">
                <a:solidFill>
                  <a:schemeClr val="bg1"/>
                </a:solidFill>
              </a:rPr>
              <a:t>universel</a:t>
            </a:r>
          </a:p>
        </p:txBody>
      </p:sp>
      <p:sp>
        <p:nvSpPr>
          <p:cNvPr id="46113" name="ZoneTexte 88"/>
          <p:cNvSpPr txBox="1">
            <a:spLocks noChangeArrowheads="1"/>
          </p:cNvSpPr>
          <p:nvPr/>
        </p:nvSpPr>
        <p:spPr bwMode="auto">
          <a:xfrm>
            <a:off x="6678613" y="3421063"/>
            <a:ext cx="946150" cy="460375"/>
          </a:xfrm>
          <a:prstGeom prst="rect">
            <a:avLst/>
          </a:prstGeom>
          <a:noFill/>
          <a:ln w="9525">
            <a:noFill/>
            <a:miter lim="800000"/>
            <a:headEnd/>
            <a:tailEnd/>
          </a:ln>
        </p:spPr>
        <p:txBody>
          <a:bodyPr wrap="none">
            <a:prstTxWarp prst="textNoShape">
              <a:avLst/>
            </a:prstTxWarp>
            <a:spAutoFit/>
          </a:bodyPr>
          <a:lstStyle/>
          <a:p>
            <a:pPr algn="ctr"/>
            <a:r>
              <a:rPr lang="fr-CA" sz="1200" b="1">
                <a:solidFill>
                  <a:srgbClr val="FFFFFF"/>
                </a:solidFill>
              </a:rPr>
              <a:t>Référent </a:t>
            </a:r>
          </a:p>
          <a:p>
            <a:pPr algn="ctr"/>
            <a:r>
              <a:rPr lang="fr-CA" sz="1200" b="1">
                <a:solidFill>
                  <a:srgbClr val="FFFFFF"/>
                </a:solidFill>
              </a:rPr>
              <a:t>spécifique</a:t>
            </a:r>
          </a:p>
        </p:txBody>
      </p:sp>
      <p:sp>
        <p:nvSpPr>
          <p:cNvPr id="46114" name="Titre 1"/>
          <p:cNvSpPr>
            <a:spLocks noGrp="1"/>
          </p:cNvSpPr>
          <p:nvPr>
            <p:ph type="title"/>
          </p:nvPr>
        </p:nvSpPr>
        <p:spPr>
          <a:xfrm>
            <a:off x="-88900" y="838200"/>
            <a:ext cx="9296400" cy="762000"/>
          </a:xfrm>
        </p:spPr>
        <p:txBody>
          <a:bodyPr/>
          <a:lstStyle/>
          <a:p>
            <a:r>
              <a:rPr lang="fr-CA" sz="1800" b="1" i="1">
                <a:latin typeface="Arial" pitchFamily="1" charset="0"/>
                <a:ea typeface="ＭＳ Ｐゴシック" pitchFamily="1" charset="-128"/>
                <a:cs typeface="ＭＳ Ｐゴシック" pitchFamily="1" charset="-128"/>
              </a:rPr>
              <a:t>UN DÉFI DE SYNCHRONISATION</a:t>
            </a:r>
          </a:p>
        </p:txBody>
      </p:sp>
      <p:sp>
        <p:nvSpPr>
          <p:cNvPr id="46115" name="ZoneTexte 128"/>
          <p:cNvSpPr txBox="1">
            <a:spLocks noChangeArrowheads="1"/>
          </p:cNvSpPr>
          <p:nvPr/>
        </p:nvSpPr>
        <p:spPr bwMode="auto">
          <a:xfrm>
            <a:off x="2455863" y="5664200"/>
            <a:ext cx="1963737" cy="1016000"/>
          </a:xfrm>
          <a:prstGeom prst="rect">
            <a:avLst/>
          </a:prstGeom>
          <a:noFill/>
          <a:ln w="9525">
            <a:noFill/>
            <a:miter lim="800000"/>
            <a:headEnd/>
            <a:tailEnd/>
          </a:ln>
        </p:spPr>
        <p:txBody>
          <a:bodyPr wrap="none">
            <a:prstTxWarp prst="textNoShape">
              <a:avLst/>
            </a:prstTxWarp>
            <a:spAutoFit/>
          </a:bodyPr>
          <a:lstStyle/>
          <a:p>
            <a:pPr algn="r"/>
            <a:r>
              <a:rPr lang="fr-CA" sz="1200" b="1">
                <a:solidFill>
                  <a:srgbClr val="1E4649"/>
                </a:solidFill>
              </a:rPr>
              <a:t>Intelligence rationnelle</a:t>
            </a:r>
          </a:p>
          <a:p>
            <a:pPr algn="r"/>
            <a:r>
              <a:rPr lang="fr-CA" sz="1200" b="1">
                <a:solidFill>
                  <a:srgbClr val="1E4649"/>
                </a:solidFill>
              </a:rPr>
              <a:t>Logique d’efficacité</a:t>
            </a:r>
          </a:p>
          <a:p>
            <a:pPr algn="r"/>
            <a:r>
              <a:rPr lang="fr-CA" sz="1200" b="1">
                <a:solidFill>
                  <a:srgbClr val="1E4649"/>
                </a:solidFill>
              </a:rPr>
              <a:t>Nécessité d’intervention</a:t>
            </a:r>
          </a:p>
          <a:p>
            <a:pPr algn="r"/>
            <a:r>
              <a:rPr lang="fr-CA" sz="1200" b="1">
                <a:solidFill>
                  <a:srgbClr val="1E4649"/>
                </a:solidFill>
              </a:rPr>
              <a:t>Logique de guérison</a:t>
            </a:r>
          </a:p>
          <a:p>
            <a:pPr algn="r"/>
            <a:r>
              <a:rPr lang="fr-CA" sz="1200" b="1">
                <a:solidFill>
                  <a:srgbClr val="1E4649"/>
                </a:solidFill>
              </a:rPr>
              <a:t>Rapport à la douleur</a:t>
            </a:r>
          </a:p>
        </p:txBody>
      </p:sp>
      <p:sp>
        <p:nvSpPr>
          <p:cNvPr id="46116" name="ZoneTexte 129"/>
          <p:cNvSpPr txBox="1">
            <a:spLocks noChangeArrowheads="1"/>
          </p:cNvSpPr>
          <p:nvPr/>
        </p:nvSpPr>
        <p:spPr bwMode="auto">
          <a:xfrm>
            <a:off x="4724400" y="5664200"/>
            <a:ext cx="3057525" cy="1016000"/>
          </a:xfrm>
          <a:prstGeom prst="rect">
            <a:avLst/>
          </a:prstGeom>
          <a:noFill/>
          <a:ln w="9525">
            <a:noFill/>
            <a:miter lim="800000"/>
            <a:headEnd/>
            <a:tailEnd/>
          </a:ln>
        </p:spPr>
        <p:txBody>
          <a:bodyPr wrap="none">
            <a:prstTxWarp prst="textNoShape">
              <a:avLst/>
            </a:prstTxWarp>
            <a:spAutoFit/>
          </a:bodyPr>
          <a:lstStyle/>
          <a:p>
            <a:r>
              <a:rPr lang="fr-CA" sz="1200" b="1">
                <a:solidFill>
                  <a:srgbClr val="7575D1"/>
                </a:solidFill>
              </a:rPr>
              <a:t>Intelligence émotionnelle/relationnelle</a:t>
            </a:r>
          </a:p>
          <a:p>
            <a:r>
              <a:rPr lang="fr-CA" sz="1200" b="1">
                <a:solidFill>
                  <a:srgbClr val="7575D1"/>
                </a:solidFill>
              </a:rPr>
              <a:t>Logique d’appropriation</a:t>
            </a:r>
          </a:p>
          <a:p>
            <a:r>
              <a:rPr lang="fr-CA" sz="1200" b="1">
                <a:solidFill>
                  <a:srgbClr val="7575D1"/>
                </a:solidFill>
              </a:rPr>
              <a:t>Nécessité d’accompagnement</a:t>
            </a:r>
          </a:p>
          <a:p>
            <a:r>
              <a:rPr lang="fr-CA" sz="1200" b="1">
                <a:solidFill>
                  <a:srgbClr val="7575D1"/>
                </a:solidFill>
              </a:rPr>
              <a:t>Logique d’acceptation</a:t>
            </a:r>
          </a:p>
          <a:p>
            <a:r>
              <a:rPr lang="fr-CA" sz="1200" b="1">
                <a:solidFill>
                  <a:srgbClr val="7575D1"/>
                </a:solidFill>
              </a:rPr>
              <a:t>Rapport à la souffrance</a:t>
            </a:r>
          </a:p>
        </p:txBody>
      </p:sp>
      <p:sp>
        <p:nvSpPr>
          <p:cNvPr id="46117" name="Titre 1"/>
          <p:cNvSpPr txBox="1">
            <a:spLocks/>
          </p:cNvSpPr>
          <p:nvPr/>
        </p:nvSpPr>
        <p:spPr bwMode="auto">
          <a:xfrm>
            <a:off x="1981200" y="76200"/>
            <a:ext cx="9296400" cy="762000"/>
          </a:xfrm>
          <a:prstGeom prst="rect">
            <a:avLst/>
          </a:prstGeom>
          <a:noFill/>
          <a:ln w="9525">
            <a:noFill/>
            <a:miter lim="800000"/>
            <a:headEnd/>
            <a:tailEnd/>
          </a:ln>
        </p:spPr>
        <p:txBody>
          <a:bodyPr anchor="ctr">
            <a:prstTxWarp prst="textNoShape">
              <a:avLst/>
            </a:prstTxWarp>
          </a:bodyPr>
          <a:lstStyle/>
          <a:p>
            <a:r>
              <a:rPr lang="fr-CA" sz="2800">
                <a:solidFill>
                  <a:schemeClr val="tx2"/>
                </a:solidFill>
              </a:rPr>
              <a:t>LE DÉVELOPPEMENT DE LA CDS </a:t>
            </a:r>
            <a:br>
              <a:rPr lang="fr-CA" sz="2800">
                <a:solidFill>
                  <a:schemeClr val="tx2"/>
                </a:solidFill>
              </a:rPr>
            </a:br>
            <a:r>
              <a:rPr lang="fr-CA" sz="2800">
                <a:solidFill>
                  <a:schemeClr val="tx2"/>
                </a:solidFill>
              </a:rPr>
              <a:t>CHEZ LE PATIENT</a:t>
            </a:r>
            <a:endParaRPr lang="fr-CA" sz="2800" b="1" i="1">
              <a:solidFill>
                <a:schemeClr val="tx2"/>
              </a:solidFill>
            </a:endParaRPr>
          </a:p>
        </p:txBody>
      </p:sp>
      <p:sp>
        <p:nvSpPr>
          <p:cNvPr id="46118" name="ZoneTexte 114"/>
          <p:cNvSpPr txBox="1">
            <a:spLocks noChangeArrowheads="1"/>
          </p:cNvSpPr>
          <p:nvPr/>
        </p:nvSpPr>
        <p:spPr bwMode="auto">
          <a:xfrm rot="-5400000">
            <a:off x="5526881" y="3625057"/>
            <a:ext cx="1463675" cy="493712"/>
          </a:xfrm>
          <a:prstGeom prst="rect">
            <a:avLst/>
          </a:prstGeom>
          <a:noFill/>
          <a:ln w="9525">
            <a:noFill/>
            <a:miter lim="800000"/>
            <a:headEnd/>
            <a:tailEnd/>
          </a:ln>
        </p:spPr>
        <p:txBody>
          <a:bodyPr wrap="none">
            <a:prstTxWarp prst="textNoShape">
              <a:avLst/>
            </a:prstTxWarp>
            <a:spAutoFit/>
          </a:bodyPr>
          <a:lstStyle/>
          <a:p>
            <a:r>
              <a:rPr lang="fr-CA" sz="1300" b="1"/>
              <a:t>4. Désir</a:t>
            </a:r>
            <a:br>
              <a:rPr lang="fr-CA" sz="1300" b="1"/>
            </a:br>
            <a:r>
              <a:rPr lang="fr-CA" sz="1300" b="1"/>
              <a:t>de transmission</a:t>
            </a:r>
          </a:p>
        </p:txBody>
      </p:sp>
      <p:sp>
        <p:nvSpPr>
          <p:cNvPr id="46119" name="ZoneTexte 107"/>
          <p:cNvSpPr txBox="1">
            <a:spLocks noChangeArrowheads="1"/>
          </p:cNvSpPr>
          <p:nvPr/>
        </p:nvSpPr>
        <p:spPr bwMode="auto">
          <a:xfrm>
            <a:off x="0" y="6650038"/>
            <a:ext cx="8839200" cy="246062"/>
          </a:xfrm>
          <a:prstGeom prst="rect">
            <a:avLst/>
          </a:prstGeom>
          <a:noFill/>
          <a:ln w="9525">
            <a:noFill/>
            <a:miter lim="800000"/>
            <a:headEnd/>
            <a:tailEnd/>
          </a:ln>
        </p:spPr>
        <p:txBody>
          <a:bodyPr>
            <a:prstTxWarp prst="textNoShape">
              <a:avLst/>
            </a:prstTxWarp>
            <a:spAutoFit/>
          </a:bodyPr>
          <a:lstStyle/>
          <a:p>
            <a:r>
              <a:rPr lang="fr-CA" sz="1000" i="1"/>
              <a:t>Adapté de « Savoirs de patients, savoirs de soignants : la place du sujet supposé savoir en éducation thérapeutique  », C. Tourette-Turgis,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re 1"/>
          <p:cNvSpPr>
            <a:spLocks noGrp="1"/>
          </p:cNvSpPr>
          <p:nvPr>
            <p:ph type="title"/>
          </p:nvPr>
        </p:nvSpPr>
        <p:spPr/>
        <p:txBody>
          <a:bodyPr/>
          <a:lstStyle/>
          <a:p>
            <a:r>
              <a:rPr lang="fr-CH" b="1" dirty="0"/>
              <a:t>Projet de </a:t>
            </a:r>
            <a:r>
              <a:rPr lang="fr-CH" b="1" dirty="0" smtClean="0"/>
              <a:t>vie*</a:t>
            </a:r>
            <a:endParaRPr lang="fr-CH" b="1" dirty="0"/>
          </a:p>
        </p:txBody>
      </p:sp>
      <p:sp>
        <p:nvSpPr>
          <p:cNvPr id="157699" name="Espace réservé du contenu 2"/>
          <p:cNvSpPr>
            <a:spLocks noGrp="1"/>
          </p:cNvSpPr>
          <p:nvPr>
            <p:ph idx="1"/>
          </p:nvPr>
        </p:nvSpPr>
        <p:spPr>
          <a:xfrm>
            <a:off x="685800" y="1676400"/>
            <a:ext cx="7772400" cy="4343400"/>
          </a:xfrm>
        </p:spPr>
        <p:txBody>
          <a:bodyPr/>
          <a:lstStyle/>
          <a:p>
            <a:pPr marL="0" indent="0">
              <a:lnSpc>
                <a:spcPct val="150000"/>
              </a:lnSpc>
              <a:spcAft>
                <a:spcPts val="600"/>
              </a:spcAft>
              <a:buFontTx/>
              <a:buNone/>
            </a:pPr>
            <a:r>
              <a:rPr lang="fr-CA" sz="2200" smtClean="0"/>
              <a:t>Le projet de vie est une représentation mentale de la vie que le patient souhaite mener pour lui et des moyens qu’il se donne pour y parvenir. Il influence l’orientation du comportement individuel à travers le temps et les circonstances. Il est associé à la recherche de direction et de motivation pour les décisions à prendre et d’un sens à donner à son parcours de vie.</a:t>
            </a:r>
          </a:p>
          <a:p>
            <a:pPr marL="0" indent="0">
              <a:lnSpc>
                <a:spcPct val="150000"/>
              </a:lnSpc>
              <a:spcAft>
                <a:spcPts val="600"/>
              </a:spcAft>
              <a:buFontTx/>
              <a:buNone/>
            </a:pPr>
            <a:endParaRPr lang="fr-CH" sz="2200" smtClean="0"/>
          </a:p>
        </p:txBody>
      </p:sp>
      <p:sp>
        <p:nvSpPr>
          <p:cNvPr id="4" name="Rectangle 3"/>
          <p:cNvSpPr/>
          <p:nvPr/>
        </p:nvSpPr>
        <p:spPr>
          <a:xfrm>
            <a:off x="762000" y="5879068"/>
            <a:ext cx="7772400" cy="369332"/>
          </a:xfrm>
          <a:prstGeom prst="rect">
            <a:avLst/>
          </a:prstGeom>
        </p:spPr>
        <p:txBody>
          <a:bodyPr wrap="square">
            <a:spAutoFit/>
          </a:bodyPr>
          <a:lstStyle/>
          <a:p>
            <a:r>
              <a:rPr lang="fr-FR" sz="900" dirty="0" smtClean="0"/>
              <a:t>*IBARRA ARANA, Claudia Elena, (sous la direction de) Michaël </a:t>
            </a:r>
            <a:r>
              <a:rPr lang="fr-FR" sz="900" dirty="0" err="1" smtClean="0"/>
              <a:t>Reicherts</a:t>
            </a:r>
            <a:r>
              <a:rPr lang="fr-FR" sz="900" dirty="0" smtClean="0"/>
              <a:t>. L'élaboration du projet de vie chez les jeunes adultes,  Université de Fribourg, Suisse, 2006, 280 p.</a:t>
            </a:r>
            <a:endParaRPr lang="fr-CA"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re 1"/>
          <p:cNvSpPr txBox="1">
            <a:spLocks/>
          </p:cNvSpPr>
          <p:nvPr/>
        </p:nvSpPr>
        <p:spPr bwMode="auto">
          <a:xfrm>
            <a:off x="1981200" y="0"/>
            <a:ext cx="7162800" cy="762000"/>
          </a:xfrm>
          <a:prstGeom prst="rect">
            <a:avLst/>
          </a:prstGeom>
          <a:noFill/>
          <a:ln w="9525">
            <a:noFill/>
            <a:miter lim="800000"/>
            <a:headEnd/>
            <a:tailEnd/>
          </a:ln>
        </p:spPr>
        <p:txBody>
          <a:bodyPr anchor="ctr">
            <a:prstTxWarp prst="textNoShape">
              <a:avLst/>
            </a:prstTxWarp>
          </a:bodyPr>
          <a:lstStyle/>
          <a:p>
            <a:pPr defTabSz="914400" eaLnBrk="0" hangingPunct="0"/>
            <a:r>
              <a:rPr lang="fr-FR" sz="2800" b="1" dirty="0" smtClean="0">
                <a:solidFill>
                  <a:srgbClr val="000000"/>
                </a:solidFill>
              </a:rPr>
              <a:t>Évolution de la culture de collaboration</a:t>
            </a:r>
            <a:endParaRPr lang="fr-FR" sz="2800" b="1" dirty="0">
              <a:solidFill>
                <a:srgbClr val="000000"/>
              </a:solidFill>
            </a:endParaRPr>
          </a:p>
        </p:txBody>
      </p:sp>
      <p:pic>
        <p:nvPicPr>
          <p:cNvPr id="149507" name="Image 7" descr="Partenariat_de_soins.jpg"/>
          <p:cNvPicPr>
            <a:picLocks noChangeAspect="1"/>
          </p:cNvPicPr>
          <p:nvPr/>
        </p:nvPicPr>
        <p:blipFill>
          <a:blip r:embed="rId3"/>
          <a:srcRect/>
          <a:stretch>
            <a:fillRect/>
          </a:stretch>
        </p:blipFill>
        <p:spPr bwMode="auto">
          <a:xfrm>
            <a:off x="5410200" y="3505200"/>
            <a:ext cx="3715456" cy="2971800"/>
          </a:xfrm>
          <a:prstGeom prst="rect">
            <a:avLst/>
          </a:prstGeom>
          <a:noFill/>
          <a:ln w="9525">
            <a:noFill/>
            <a:miter lim="800000"/>
            <a:headEnd/>
            <a:tailEnd/>
          </a:ln>
        </p:spPr>
      </p:pic>
      <p:pic>
        <p:nvPicPr>
          <p:cNvPr id="149508" name="Image 5" descr="PATERNALISTE.jpg"/>
          <p:cNvPicPr>
            <a:picLocks noChangeAspect="1"/>
          </p:cNvPicPr>
          <p:nvPr/>
        </p:nvPicPr>
        <p:blipFill>
          <a:blip r:embed="rId4"/>
          <a:srcRect/>
          <a:stretch>
            <a:fillRect/>
          </a:stretch>
        </p:blipFill>
        <p:spPr bwMode="auto">
          <a:xfrm>
            <a:off x="101600" y="838200"/>
            <a:ext cx="3352800" cy="2514600"/>
          </a:xfrm>
          <a:prstGeom prst="rect">
            <a:avLst/>
          </a:prstGeom>
          <a:noFill/>
          <a:ln w="9525">
            <a:noFill/>
            <a:miter lim="800000"/>
            <a:headEnd/>
            <a:tailEnd/>
          </a:ln>
        </p:spPr>
      </p:pic>
      <p:pic>
        <p:nvPicPr>
          <p:cNvPr id="149509" name="Image 5" descr="APPROCHE CENTREE SUR LE PATIENT.jpg"/>
          <p:cNvPicPr>
            <a:picLocks noChangeAspect="1"/>
          </p:cNvPicPr>
          <p:nvPr/>
        </p:nvPicPr>
        <p:blipFill>
          <a:blip r:embed="rId5"/>
          <a:srcRect/>
          <a:stretch>
            <a:fillRect/>
          </a:stretch>
        </p:blipFill>
        <p:spPr bwMode="auto">
          <a:xfrm>
            <a:off x="2514600" y="2459038"/>
            <a:ext cx="2895600" cy="3103562"/>
          </a:xfrm>
          <a:prstGeom prst="rect">
            <a:avLst/>
          </a:prstGeom>
          <a:noFill/>
          <a:ln w="9525">
            <a:noFill/>
            <a:miter lim="800000"/>
            <a:headEnd/>
            <a:tailEnd/>
          </a:ln>
        </p:spPr>
      </p:pic>
      <p:sp>
        <p:nvSpPr>
          <p:cNvPr id="149510" name="ZoneTexte 8"/>
          <p:cNvSpPr txBox="1">
            <a:spLocks noChangeArrowheads="1"/>
          </p:cNvSpPr>
          <p:nvPr/>
        </p:nvSpPr>
        <p:spPr bwMode="auto">
          <a:xfrm>
            <a:off x="53025" y="3316288"/>
            <a:ext cx="2450886" cy="830997"/>
          </a:xfrm>
          <a:prstGeom prst="rect">
            <a:avLst/>
          </a:prstGeom>
          <a:noFill/>
          <a:ln w="9525">
            <a:noFill/>
            <a:miter lim="800000"/>
            <a:headEnd/>
            <a:tailEnd/>
          </a:ln>
        </p:spPr>
        <p:txBody>
          <a:bodyPr wrap="none">
            <a:prstTxWarp prst="textNoShape">
              <a:avLst/>
            </a:prstTxWarp>
            <a:spAutoFit/>
          </a:bodyPr>
          <a:lstStyle/>
          <a:p>
            <a:pPr algn="ctr" defTabSz="914400" eaLnBrk="0" hangingPunct="0"/>
            <a:r>
              <a:rPr lang="fr-CA" i="1">
                <a:solidFill>
                  <a:srgbClr val="000000"/>
                </a:solidFill>
              </a:rPr>
              <a:t>Paternalisme</a:t>
            </a:r>
          </a:p>
          <a:p>
            <a:pPr algn="ctr" defTabSz="914400" eaLnBrk="0" hangingPunct="0"/>
            <a:r>
              <a:rPr lang="fr-CA" i="1">
                <a:solidFill>
                  <a:srgbClr val="000000"/>
                </a:solidFill>
              </a:rPr>
              <a:t>(Années 50 à ?)</a:t>
            </a:r>
          </a:p>
        </p:txBody>
      </p:sp>
      <p:sp>
        <p:nvSpPr>
          <p:cNvPr id="149511" name="ZoneTexte 9"/>
          <p:cNvSpPr txBox="1">
            <a:spLocks noChangeArrowheads="1"/>
          </p:cNvSpPr>
          <p:nvPr/>
        </p:nvSpPr>
        <p:spPr bwMode="auto">
          <a:xfrm>
            <a:off x="2560034" y="5562601"/>
            <a:ext cx="2690434" cy="1200328"/>
          </a:xfrm>
          <a:prstGeom prst="rect">
            <a:avLst/>
          </a:prstGeom>
          <a:noFill/>
          <a:ln w="9525">
            <a:noFill/>
            <a:miter lim="800000"/>
            <a:headEnd/>
            <a:tailEnd/>
          </a:ln>
        </p:spPr>
        <p:txBody>
          <a:bodyPr wrap="none">
            <a:prstTxWarp prst="textNoShape">
              <a:avLst/>
            </a:prstTxWarp>
            <a:spAutoFit/>
          </a:bodyPr>
          <a:lstStyle/>
          <a:p>
            <a:pPr algn="ctr" defTabSz="914400" eaLnBrk="0" hangingPunct="0"/>
            <a:r>
              <a:rPr lang="fr-CA" i="1">
                <a:solidFill>
                  <a:srgbClr val="000000"/>
                </a:solidFill>
              </a:rPr>
              <a:t>Approche centrée</a:t>
            </a:r>
          </a:p>
          <a:p>
            <a:pPr algn="ctr" defTabSz="914400" eaLnBrk="0" hangingPunct="0"/>
            <a:r>
              <a:rPr lang="fr-CA" i="1">
                <a:solidFill>
                  <a:srgbClr val="000000"/>
                </a:solidFill>
              </a:rPr>
              <a:t>sur le patient</a:t>
            </a:r>
          </a:p>
          <a:p>
            <a:pPr algn="ctr" defTabSz="914400" eaLnBrk="0" hangingPunct="0"/>
            <a:r>
              <a:rPr lang="fr-CA" i="1">
                <a:solidFill>
                  <a:srgbClr val="000000"/>
                </a:solidFill>
              </a:rPr>
              <a:t>(Années 90 à ?)</a:t>
            </a:r>
          </a:p>
        </p:txBody>
      </p:sp>
      <p:sp>
        <p:nvSpPr>
          <p:cNvPr id="149512" name="ZoneTexte 10"/>
          <p:cNvSpPr txBox="1">
            <a:spLocks noChangeArrowheads="1"/>
          </p:cNvSpPr>
          <p:nvPr/>
        </p:nvSpPr>
        <p:spPr bwMode="auto">
          <a:xfrm>
            <a:off x="5586309" y="2590801"/>
            <a:ext cx="2639339" cy="1200328"/>
          </a:xfrm>
          <a:prstGeom prst="rect">
            <a:avLst/>
          </a:prstGeom>
          <a:noFill/>
          <a:ln w="9525">
            <a:noFill/>
            <a:miter lim="800000"/>
            <a:headEnd/>
            <a:tailEnd/>
          </a:ln>
        </p:spPr>
        <p:txBody>
          <a:bodyPr wrap="none">
            <a:prstTxWarp prst="textNoShape">
              <a:avLst/>
            </a:prstTxWarp>
            <a:spAutoFit/>
          </a:bodyPr>
          <a:lstStyle/>
          <a:p>
            <a:pPr algn="ctr" defTabSz="914400" eaLnBrk="0" hangingPunct="0"/>
            <a:r>
              <a:rPr lang="fr-CA" i="1">
                <a:solidFill>
                  <a:srgbClr val="000000"/>
                </a:solidFill>
              </a:rPr>
              <a:t>Partenariat </a:t>
            </a:r>
            <a:br>
              <a:rPr lang="fr-CA" i="1">
                <a:solidFill>
                  <a:srgbClr val="000000"/>
                </a:solidFill>
              </a:rPr>
            </a:br>
            <a:r>
              <a:rPr lang="fr-CA" i="1">
                <a:solidFill>
                  <a:srgbClr val="000000"/>
                </a:solidFill>
              </a:rPr>
              <a:t>de soins</a:t>
            </a:r>
          </a:p>
          <a:p>
            <a:pPr algn="ctr" defTabSz="914400" eaLnBrk="0" hangingPunct="0"/>
            <a:r>
              <a:rPr lang="fr-CA" i="1">
                <a:solidFill>
                  <a:srgbClr val="000000"/>
                </a:solidFill>
              </a:rPr>
              <a:t>(Année 2010 à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u contenu 2"/>
          <p:cNvSpPr>
            <a:spLocks noGrp="1"/>
          </p:cNvSpPr>
          <p:nvPr>
            <p:ph idx="1"/>
          </p:nvPr>
        </p:nvSpPr>
        <p:spPr>
          <a:xfrm>
            <a:off x="762000" y="1295400"/>
            <a:ext cx="8001000" cy="4665663"/>
          </a:xfrm>
        </p:spPr>
        <p:txBody>
          <a:bodyPr/>
          <a:lstStyle/>
          <a:p>
            <a:pPr marL="0" indent="0">
              <a:lnSpc>
                <a:spcPct val="150000"/>
              </a:lnSpc>
              <a:spcAft>
                <a:spcPts val="2400"/>
              </a:spcAft>
              <a:buFontTx/>
              <a:buNone/>
            </a:pPr>
            <a:r>
              <a:rPr lang="fr-CA" sz="2400" dirty="0"/>
              <a:t>… coopération entre le patient, ses proches et les intervenants de la santé (cliniciens ou gestionnaires). </a:t>
            </a:r>
          </a:p>
          <a:p>
            <a:pPr marL="0" indent="0">
              <a:lnSpc>
                <a:spcPct val="150000"/>
              </a:lnSpc>
              <a:spcAft>
                <a:spcPts val="2400"/>
              </a:spcAft>
              <a:buFontTx/>
              <a:buNone/>
            </a:pPr>
            <a:r>
              <a:rPr lang="fr-CA" sz="2400" dirty="0"/>
              <a:t>Le partenariat de soins a pour principal objectif la réalisation du projet de vie du patient en reconnaissant et en mobilisant les savoirs de toutes les parties, y compris ceux des patients/proches considérés comme membres de l’équipe clinique dans le cadre de leurs soins.</a:t>
            </a:r>
          </a:p>
        </p:txBody>
      </p:sp>
      <p:sp>
        <p:nvSpPr>
          <p:cNvPr id="151555" name="Titre 1"/>
          <p:cNvSpPr txBox="1">
            <a:spLocks/>
          </p:cNvSpPr>
          <p:nvPr/>
        </p:nvSpPr>
        <p:spPr bwMode="auto">
          <a:xfrm>
            <a:off x="1981200" y="0"/>
            <a:ext cx="7162800" cy="762000"/>
          </a:xfrm>
          <a:prstGeom prst="rect">
            <a:avLst/>
          </a:prstGeom>
          <a:noFill/>
          <a:ln w="9525">
            <a:noFill/>
            <a:miter lim="800000"/>
            <a:headEnd/>
            <a:tailEnd/>
          </a:ln>
        </p:spPr>
        <p:txBody>
          <a:bodyPr anchor="ctr">
            <a:prstTxWarp prst="textNoShape">
              <a:avLst/>
            </a:prstTxWarp>
          </a:bodyPr>
          <a:lstStyle/>
          <a:p>
            <a:pPr defTabSz="914400" eaLnBrk="0" hangingPunct="0"/>
            <a:r>
              <a:rPr lang="fr-FR" sz="2800" b="1" dirty="0">
                <a:solidFill>
                  <a:srgbClr val="000000"/>
                </a:solidFill>
              </a:rPr>
              <a:t>Définition de partenariat de soins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6606</TotalTime>
  <Words>1004</Words>
  <Application>Microsoft Office PowerPoint</Application>
  <PresentationFormat>On-screen Show (4:3)</PresentationFormat>
  <Paragraphs>249</Paragraphs>
  <Slides>22</Slides>
  <Notes>9</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Nouvelle présentation</vt:lpstr>
      <vt:lpstr>Thème Office</vt:lpstr>
      <vt:lpstr>11_Thème Office</vt:lpstr>
      <vt:lpstr> JASM  ÉVOLUTION DU PARTENARIAT DE SOINS AVEC LES PATIENTS : CONSTATS ET TENDANCES  Vincent Dumez  Bureau de l’expertise patient partenaire  15 mai 2012</vt:lpstr>
      <vt:lpstr>Contexte historique</vt:lpstr>
      <vt:lpstr>Slide 3</vt:lpstr>
      <vt:lpstr>Slide 4</vt:lpstr>
      <vt:lpstr>Slide 5</vt:lpstr>
      <vt:lpstr>UN DÉFI DE SYNCHRONISATION</vt:lpstr>
      <vt:lpstr>Projet de vie*</vt:lpstr>
      <vt:lpstr>Slide 8</vt:lpstr>
      <vt:lpstr>Slide 9</vt:lpstr>
      <vt:lpstr>Slide 10</vt:lpstr>
      <vt:lpstr>Évolution du Partenariat de soins</vt:lpstr>
      <vt:lpstr>Slide 12</vt:lpstr>
      <vt:lpstr>Slide 13</vt:lpstr>
      <vt:lpstr>Slide 14</vt:lpstr>
      <vt:lpstr>Slide 15</vt:lpstr>
      <vt:lpstr>LE PATIENT PARTENAIRE EN 5 CRITÈRES</vt:lpstr>
      <vt:lpstr>LE RUIS DE l’UdeM:                   UN VIVIER D’INITIATIVES</vt:lpstr>
      <vt:lpstr>Slide 18</vt:lpstr>
      <vt:lpstr>Slide 19</vt:lpstr>
      <vt:lpstr>Cadre de référence du partenariat de soins</vt:lpstr>
      <vt:lpstr>Slide 21</vt:lpstr>
      <vt:lpstr>Slide 22</vt:lpstr>
    </vt:vector>
  </TitlesOfParts>
  <Company>Jean-François Bouchard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Jean-François Bouchard</dc:creator>
  <cp:lastModifiedBy>Marc L'Heureux</cp:lastModifiedBy>
  <cp:revision>328</cp:revision>
  <cp:lastPrinted>2011-12-06T18:07:40Z</cp:lastPrinted>
  <dcterms:created xsi:type="dcterms:W3CDTF">2012-05-13T15:17:38Z</dcterms:created>
  <dcterms:modified xsi:type="dcterms:W3CDTF">2012-05-15T15:02:16Z</dcterms:modified>
</cp:coreProperties>
</file>