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2" r:id="rId2"/>
    <p:sldId id="447" r:id="rId3"/>
    <p:sldId id="346" r:id="rId4"/>
    <p:sldId id="390" r:id="rId5"/>
    <p:sldId id="438" r:id="rId6"/>
    <p:sldId id="440" r:id="rId7"/>
    <p:sldId id="338" r:id="rId8"/>
    <p:sldId id="396" r:id="rId9"/>
    <p:sldId id="341" r:id="rId10"/>
    <p:sldId id="449" r:id="rId11"/>
    <p:sldId id="342" r:id="rId12"/>
    <p:sldId id="394" r:id="rId13"/>
    <p:sldId id="451" r:id="rId14"/>
    <p:sldId id="392" r:id="rId15"/>
    <p:sldId id="407" r:id="rId16"/>
    <p:sldId id="406" r:id="rId17"/>
    <p:sldId id="411" r:id="rId18"/>
    <p:sldId id="442" r:id="rId19"/>
    <p:sldId id="446" r:id="rId20"/>
    <p:sldId id="415" r:id="rId21"/>
    <p:sldId id="445" r:id="rId22"/>
    <p:sldId id="437" r:id="rId23"/>
    <p:sldId id="416" r:id="rId24"/>
    <p:sldId id="417" r:id="rId25"/>
    <p:sldId id="443" r:id="rId26"/>
    <p:sldId id="444" r:id="rId27"/>
    <p:sldId id="421" r:id="rId28"/>
    <p:sldId id="422" r:id="rId29"/>
    <p:sldId id="423" r:id="rId30"/>
    <p:sldId id="441" r:id="rId31"/>
    <p:sldId id="425" r:id="rId32"/>
    <p:sldId id="358" r:id="rId33"/>
    <p:sldId id="426" r:id="rId34"/>
    <p:sldId id="420" r:id="rId35"/>
    <p:sldId id="428" r:id="rId36"/>
    <p:sldId id="424" r:id="rId37"/>
    <p:sldId id="450" r:id="rId38"/>
    <p:sldId id="432" r:id="rId39"/>
    <p:sldId id="433" r:id="rId40"/>
    <p:sldId id="434" r:id="rId41"/>
    <p:sldId id="436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000099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rgbClr val="000099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rgbClr val="000099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rgbClr val="000099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rgbClr val="000099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clrMru>
    <a:srgbClr val="003366"/>
    <a:srgbClr val="FF3300"/>
    <a:srgbClr val="FFCC99"/>
    <a:srgbClr val="CCECFF"/>
    <a:srgbClr val="006699"/>
    <a:srgbClr val="0000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5" autoAdjust="0"/>
    <p:restoredTop sz="97692" autoAdjust="0"/>
  </p:normalViewPr>
  <p:slideViewPr>
    <p:cSldViewPr>
      <p:cViewPr varScale="1">
        <p:scale>
          <a:sx n="79" d="100"/>
          <a:sy n="79" d="100"/>
        </p:scale>
        <p:origin x="-6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280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8D6CBB-3780-45A7-ABA5-65DF423C753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CECD21-4B53-4B86-A078-0E342F464D0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013DF-D942-4A81-96DF-09109E0EF3C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latin typeface="Arial" pitchFamily="34" charset="0"/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AFC5D-E47A-4725-91CF-40FA622A5AC3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5A367-F048-4621-B9CF-F03F5E6D1EA1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8238"/>
            <a:ext cx="794385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5563" y="3429000"/>
            <a:ext cx="6494462" cy="579438"/>
          </a:xfrm>
        </p:spPr>
        <p:txBody>
          <a:bodyPr/>
          <a:lstStyle>
            <a:lvl1pPr marL="0" indent="0" algn="ctr">
              <a:defRPr b="1">
                <a:solidFill>
                  <a:srgbClr val="FF99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419600" y="6477000"/>
            <a:ext cx="2133600" cy="3968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6002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477000"/>
            <a:ext cx="533400" cy="3810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DF153F-F8C9-465C-9E35-ADCB84D18E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0E423-E41A-4F4C-BE02-9C879DE441E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5088" y="419100"/>
            <a:ext cx="1985962" cy="293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9100"/>
            <a:ext cx="5805488" cy="293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5F1B-B187-43AF-9A60-470045F73F1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AED6-0256-4E6C-B532-11EA05952C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45896-D4F3-4B2B-8C22-AF4849BE01C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2700338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338" y="1371600"/>
            <a:ext cx="2700337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81F2-FF07-4A39-858B-D6536016439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EB60-2958-4D47-BB4D-EB6AFD60A22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27C1-09BB-4B9C-9D0A-54AA09782BF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59EBC-A426-4CED-9C9B-02A64A19D51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0688-CF50-4B65-AF3D-1817359482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521A7-D1A5-4FD2-894C-FAC43FB51D7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794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5553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477000"/>
            <a:ext cx="1752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3825"/>
            <a:ext cx="1295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473825"/>
            <a:ext cx="60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0BBD14-3289-40FC-96B1-A39F02681B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1131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11314B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11314B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11314B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11314B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11314B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11314B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11314B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11314B"/>
          </a:solidFill>
          <a:latin typeface="Arial Narrow" pitchFamily="34" charset="0"/>
        </a:defRPr>
      </a:lvl9pPr>
    </p:titleStyle>
    <p:bodyStyle>
      <a:lvl1pPr marL="223838" indent="-22383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692150" indent="-227013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9725" indent="-230188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2638" indent="-223838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09838" indent="-22383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67038" indent="-22383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4238" indent="-22383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1438" indent="-22383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Feuille_Microsoft_Office_Excel_97-20031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4538" y="457200"/>
            <a:ext cx="7502525" cy="1938338"/>
          </a:xfrm>
        </p:spPr>
        <p:txBody>
          <a:bodyPr/>
          <a:lstStyle/>
          <a:p>
            <a:pPr eaLnBrk="1" hangingPunct="1"/>
            <a:r>
              <a:rPr lang="fr-CA" sz="4000" dirty="0" smtClean="0"/>
              <a:t>Stigma et Discrimination…</a:t>
            </a:r>
            <a:br>
              <a:rPr lang="fr-CA" sz="4000" dirty="0" smtClean="0"/>
            </a:br>
            <a:r>
              <a:rPr lang="fr-CA" sz="4000" dirty="0" smtClean="0"/>
              <a:t>    « Traçons la voie vers l’espoir </a:t>
            </a:r>
            <a:br>
              <a:rPr lang="fr-CA" sz="4000" dirty="0" smtClean="0"/>
            </a:br>
            <a:r>
              <a:rPr lang="fr-CA" sz="4000" dirty="0" smtClean="0"/>
              <a:t>           et le rétablissement »               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68288" y="2895600"/>
            <a:ext cx="6561412" cy="4524315"/>
          </a:xfrm>
        </p:spPr>
        <p:txBody>
          <a:bodyPr/>
          <a:lstStyle/>
          <a:p>
            <a:pPr eaLnBrk="1" hangingPunct="1"/>
            <a:r>
              <a:rPr lang="fr-CA" sz="2400" dirty="0" smtClean="0"/>
              <a:t>Groupe de travail pour la lutte contre</a:t>
            </a:r>
          </a:p>
          <a:p>
            <a:pPr eaLnBrk="1" hangingPunct="1"/>
            <a:r>
              <a:rPr lang="fr-CA" sz="2400" dirty="0" smtClean="0"/>
              <a:t>la stigmatisation et la discrimination</a:t>
            </a:r>
          </a:p>
          <a:p>
            <a:pPr eaLnBrk="1" hangingPunct="1"/>
            <a:r>
              <a:rPr lang="fr-CA" sz="2400" dirty="0" smtClean="0"/>
              <a:t>Association des psychiatres du Canada </a:t>
            </a:r>
          </a:p>
          <a:p>
            <a:pPr eaLnBrk="1" hangingPunct="1"/>
            <a:endParaRPr lang="fr-CA" sz="2400" dirty="0" smtClean="0"/>
          </a:p>
          <a:p>
            <a:pPr eaLnBrk="1" hangingPunct="1"/>
            <a:endParaRPr lang="fr-CA" sz="2400" dirty="0" smtClean="0"/>
          </a:p>
          <a:p>
            <a:pPr eaLnBrk="1" hangingPunct="1"/>
            <a:r>
              <a:rPr lang="fr-CA" sz="2400" dirty="0" err="1" smtClean="0"/>
              <a:t>Dre</a:t>
            </a:r>
            <a:r>
              <a:rPr lang="fr-CA" sz="2400" dirty="0" smtClean="0"/>
              <a:t> Manon Charbonneau, MD,FRCPC,FCPA</a:t>
            </a:r>
          </a:p>
          <a:p>
            <a:pPr eaLnBrk="1" hangingPunct="1"/>
            <a:r>
              <a:rPr lang="fr-CA" sz="2400" dirty="0" smtClean="0"/>
              <a:t>Professeure adjointe de clinique</a:t>
            </a:r>
          </a:p>
          <a:p>
            <a:pPr eaLnBrk="1" hangingPunct="1"/>
            <a:r>
              <a:rPr lang="fr-CA" sz="2400" dirty="0" smtClean="0"/>
              <a:t>Les porte-voix du rétablissement</a:t>
            </a:r>
          </a:p>
          <a:p>
            <a:pPr eaLnBrk="1" hangingPunct="1"/>
            <a:r>
              <a:rPr lang="fr-CA" sz="2400" dirty="0" smtClean="0"/>
              <a:t>JASM 2012</a:t>
            </a:r>
          </a:p>
          <a:p>
            <a:pPr eaLnBrk="1" hangingPunct="1"/>
            <a:endParaRPr lang="fr-CA" sz="2400" dirty="0" smtClean="0"/>
          </a:p>
          <a:p>
            <a:pPr eaLnBrk="1" hangingPunct="1"/>
            <a:endParaRPr lang="fr-CA" sz="2400" dirty="0" smtClean="0"/>
          </a:p>
          <a:p>
            <a:pPr eaLnBrk="1" hangingPunct="1"/>
            <a:endParaRPr lang="fr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96012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6629400" cy="5354638"/>
          </a:xfrm>
        </p:spPr>
        <p:txBody>
          <a:bodyPr wrap="square"/>
          <a:lstStyle/>
          <a:p>
            <a:r>
              <a:rPr lang="fr-CA" sz="2000" b="1" smtClean="0">
                <a:solidFill>
                  <a:srgbClr val="FF0000"/>
                </a:solidFill>
              </a:rPr>
              <a:t>Discrimination</a:t>
            </a:r>
          </a:p>
          <a:p>
            <a:endParaRPr lang="fr-CA" sz="2000" b="1" smtClean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fr-CA" sz="2000" b="1" smtClean="0">
                <a:solidFill>
                  <a:schemeClr val="tx1"/>
                </a:solidFill>
              </a:rPr>
              <a:t>La stigmatisation à L’œuvre: Différentes façons de</a:t>
            </a:r>
          </a:p>
          <a:p>
            <a:r>
              <a:rPr lang="fr-CA" sz="2000" b="1" smtClean="0">
                <a:solidFill>
                  <a:schemeClr val="tx1"/>
                </a:solidFill>
              </a:rPr>
              <a:t>   traiter injustement les personnes aux prises avec un trouble de santé mentale</a:t>
            </a:r>
          </a:p>
          <a:p>
            <a:pPr>
              <a:buFontTx/>
              <a:buChar char="•"/>
            </a:pPr>
            <a:endParaRPr lang="fr-CA" sz="1800" b="1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fr-CA" sz="2000" b="1" smtClean="0">
                <a:solidFill>
                  <a:srgbClr val="FF0000"/>
                </a:solidFill>
                <a:cs typeface="Times New Roman" pitchFamily="18" charset="0"/>
              </a:rPr>
              <a:t>Stigmatisation intériorisée </a:t>
            </a:r>
            <a:r>
              <a:rPr lang="fr-CA" sz="2000" b="1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r>
              <a:rPr lang="fr-CA" sz="2000" b="1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CA" sz="2000" b="1" smtClean="0">
                <a:solidFill>
                  <a:schemeClr val="tx1"/>
                </a:solidFill>
                <a:cs typeface="Times New Roman" pitchFamily="18" charset="0"/>
              </a:rPr>
              <a:t>peut être aussi néfaste que la discrimination</a:t>
            </a:r>
          </a:p>
          <a:p>
            <a:pPr>
              <a:buFontTx/>
              <a:buChar char="•"/>
            </a:pPr>
            <a:endParaRPr lang="fr-CA" sz="20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fr-CA" sz="2000" b="1" smtClean="0">
                <a:solidFill>
                  <a:schemeClr val="tx1"/>
                </a:solidFill>
                <a:cs typeface="Times New Roman" pitchFamily="18" charset="0"/>
              </a:rPr>
              <a:t>entraîne l’isolement et la marginalisation sociale </a:t>
            </a:r>
          </a:p>
          <a:p>
            <a:r>
              <a:rPr lang="fr-CA" sz="2000" b="1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endParaRPr lang="fr-CA" sz="2000" smtClean="0">
              <a:solidFill>
                <a:schemeClr val="tx1"/>
              </a:solidFill>
            </a:endParaRPr>
          </a:p>
          <a:p>
            <a:endParaRPr lang="fr-CA" sz="1800" smtClean="0">
              <a:solidFill>
                <a:schemeClr val="tx1"/>
              </a:solidFill>
            </a:endParaRPr>
          </a:p>
          <a:p>
            <a:endParaRPr lang="fr-CA" sz="1800" b="1" smtClean="0">
              <a:solidFill>
                <a:schemeClr val="tx1"/>
              </a:solidFill>
            </a:endParaRPr>
          </a:p>
          <a:p>
            <a:r>
              <a:rPr lang="fr-CA" sz="1800" b="1" smtClean="0">
                <a:solidFill>
                  <a:schemeClr val="tx1"/>
                </a:solidFill>
              </a:rPr>
              <a:t>	</a:t>
            </a:r>
            <a:endParaRPr lang="en-US" sz="1800" b="1" i="1" smtClean="0">
              <a:solidFill>
                <a:schemeClr val="tx1"/>
              </a:solidFill>
            </a:endParaRPr>
          </a:p>
          <a:p>
            <a:endParaRPr lang="en-US" sz="1800" b="1" i="1" smtClean="0">
              <a:solidFill>
                <a:schemeClr val="tx1"/>
              </a:solidFill>
            </a:endParaRPr>
          </a:p>
          <a:p>
            <a:endParaRPr lang="en-US" smtClean="0"/>
          </a:p>
        </p:txBody>
      </p:sp>
      <p:sp>
        <p:nvSpPr>
          <p:cNvPr id="16387" name="Line 7"/>
          <p:cNvSpPr>
            <a:spLocks noChangeShapeType="1"/>
          </p:cNvSpPr>
          <p:nvPr/>
        </p:nvSpPr>
        <p:spPr bwMode="auto">
          <a:xfrm>
            <a:off x="7239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5881688" cy="708025"/>
          </a:xfrm>
        </p:spPr>
        <p:txBody>
          <a:bodyPr/>
          <a:lstStyle/>
          <a:p>
            <a:r>
              <a:rPr lang="fr-CA" sz="4000" smtClean="0"/>
              <a:t>Résultats du Sondage de 2008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838200" y="1524000"/>
            <a:ext cx="6705600" cy="4016375"/>
          </a:xfrm>
        </p:spPr>
        <p:txBody>
          <a:bodyPr wrap="square"/>
          <a:lstStyle/>
          <a:p>
            <a:pPr>
              <a:buFontTx/>
              <a:buChar char="•"/>
            </a:pPr>
            <a:r>
              <a:rPr lang="fr-CA" sz="2400" b="1" smtClean="0">
                <a:solidFill>
                  <a:schemeClr val="tx1"/>
                </a:solidFill>
              </a:rPr>
              <a:t>Congrès annuel de l’APC, Vancouver 2008</a:t>
            </a:r>
          </a:p>
          <a:p>
            <a:endParaRPr lang="fr-CA" sz="2400" b="1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fr-CA" sz="2400" b="1" smtClean="0">
                <a:solidFill>
                  <a:schemeClr val="tx1"/>
                </a:solidFill>
              </a:rPr>
              <a:t>394 répondants/1 083 délégués</a:t>
            </a:r>
          </a:p>
          <a:p>
            <a:pPr>
              <a:buFontTx/>
              <a:buChar char="•"/>
            </a:pPr>
            <a:endParaRPr lang="fr-CA" sz="2400" b="1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fr-CA" sz="2400" b="1" smtClean="0">
                <a:solidFill>
                  <a:schemeClr val="tx1"/>
                </a:solidFill>
              </a:rPr>
              <a:t>Questionnaire sur les expériences personnelles  de la discrimination et de la stigmatisation</a:t>
            </a:r>
          </a:p>
          <a:p>
            <a:endParaRPr lang="fr-CA" sz="2400" b="1" smtClean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FontTx/>
              <a:buChar char="•"/>
            </a:pPr>
            <a:r>
              <a:rPr lang="fr-CA" sz="2400" b="1" smtClean="0">
                <a:solidFill>
                  <a:schemeClr val="tx1"/>
                </a:solidFill>
              </a:rPr>
              <a:t>Données quantitatives et qualitatives</a:t>
            </a:r>
          </a:p>
          <a:p>
            <a:pPr>
              <a:spcAft>
                <a:spcPts val="1800"/>
              </a:spcAft>
              <a:buFontTx/>
              <a:buChar char="•"/>
            </a:pPr>
            <a:r>
              <a:rPr lang="fr-CA" sz="2400" b="1" smtClean="0">
                <a:solidFill>
                  <a:schemeClr val="tx1"/>
                </a:solidFill>
              </a:rPr>
              <a:t>70 membres racontent leurs vécus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14635"/>
            <a:ext cx="2800767" cy="923330"/>
          </a:xfrm>
        </p:spPr>
        <p:txBody>
          <a:bodyPr/>
          <a:lstStyle/>
          <a:p>
            <a:r>
              <a:rPr lang="en-US" dirty="0" err="1" smtClean="0"/>
              <a:t>Débutons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2441694" cy="584775"/>
          </a:xfrm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</a:rPr>
              <a:t>Debout</a:t>
            </a:r>
            <a:r>
              <a:rPr lang="en-US" dirty="0" smtClean="0">
                <a:solidFill>
                  <a:srgbClr val="000099"/>
                </a:solidFill>
              </a:rPr>
              <a:t> SVP</a:t>
            </a:r>
          </a:p>
        </p:txBody>
      </p:sp>
      <p:pic>
        <p:nvPicPr>
          <p:cNvPr id="15364" name="Picture 3" descr="MP9004276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4348163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76238"/>
            <a:ext cx="6096000" cy="923925"/>
          </a:xfrm>
        </p:spPr>
        <p:txBody>
          <a:bodyPr/>
          <a:lstStyle/>
          <a:p>
            <a:r>
              <a:rPr lang="fr-CA" sz="4000" smtClean="0"/>
              <a:t>Résultats du sondage de 2008</a:t>
            </a:r>
            <a:r>
              <a:rPr lang="fr-CA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6934200" cy="4954588"/>
          </a:xfrm>
        </p:spPr>
        <p:txBody>
          <a:bodyPr wrap="square"/>
          <a:lstStyle/>
          <a:p>
            <a:r>
              <a:rPr lang="fr-CA" sz="2400" b="1" smtClean="0">
                <a:solidFill>
                  <a:schemeClr val="tx1"/>
                </a:solidFill>
              </a:rPr>
              <a:t>	Répondants qui ont déclaré avoir une histoire personnelle ou une expérience vécue de la stigmatisation et de la discrimination :</a:t>
            </a:r>
          </a:p>
          <a:p>
            <a:endParaRPr lang="fr-CA" sz="2000" b="1" smtClean="0">
              <a:solidFill>
                <a:schemeClr val="tx1"/>
              </a:solidFill>
            </a:endParaRPr>
          </a:p>
          <a:p>
            <a:r>
              <a:rPr lang="fr-CA" sz="2000" b="1" smtClean="0">
                <a:solidFill>
                  <a:schemeClr val="tx1"/>
                </a:solidFill>
              </a:rPr>
              <a:t>		79 % : à l’endroit d’un </a:t>
            </a:r>
            <a:r>
              <a:rPr lang="fr-CA" sz="2000" b="1" smtClean="0">
                <a:solidFill>
                  <a:srgbClr val="FF0000"/>
                </a:solidFill>
              </a:rPr>
              <a:t>patient</a:t>
            </a:r>
          </a:p>
          <a:p>
            <a:endParaRPr lang="fr-CA" sz="2000" b="1" smtClean="0">
              <a:solidFill>
                <a:schemeClr val="tx1"/>
              </a:solidFill>
            </a:endParaRPr>
          </a:p>
          <a:p>
            <a:r>
              <a:rPr lang="fr-CA" sz="2000" b="1" smtClean="0">
                <a:solidFill>
                  <a:schemeClr val="tx1"/>
                </a:solidFill>
              </a:rPr>
              <a:t>		65 % : à l’endroit d’un professionnel de la </a:t>
            </a:r>
          </a:p>
          <a:p>
            <a:r>
              <a:rPr lang="fr-CA" sz="2000" b="1" smtClean="0">
                <a:solidFill>
                  <a:schemeClr val="tx1"/>
                </a:solidFill>
              </a:rPr>
              <a:t>		</a:t>
            </a:r>
            <a:r>
              <a:rPr lang="fr-CA" sz="2000" b="1" smtClean="0">
                <a:solidFill>
                  <a:srgbClr val="FF0000"/>
                </a:solidFill>
              </a:rPr>
              <a:t>santé mentale</a:t>
            </a:r>
          </a:p>
          <a:p>
            <a:endParaRPr lang="fr-CA" sz="2000" b="1" smtClean="0">
              <a:solidFill>
                <a:schemeClr val="tx1"/>
              </a:solidFill>
            </a:endParaRPr>
          </a:p>
          <a:p>
            <a:r>
              <a:rPr lang="fr-CA" sz="2000" b="1" smtClean="0">
                <a:solidFill>
                  <a:schemeClr val="tx1"/>
                </a:solidFill>
              </a:rPr>
              <a:t>		75 % : à l’endroit de la </a:t>
            </a:r>
            <a:r>
              <a:rPr lang="fr-CA" sz="2000" b="1" smtClean="0">
                <a:solidFill>
                  <a:srgbClr val="FF0000"/>
                </a:solidFill>
              </a:rPr>
              <a:t>psychiatrie en tant que                profession  </a:t>
            </a:r>
          </a:p>
          <a:p>
            <a:endParaRPr lang="fr-CA" sz="2000" b="1" smtClean="0">
              <a:solidFill>
                <a:schemeClr val="tx1"/>
              </a:solidFill>
            </a:endParaRPr>
          </a:p>
          <a:p>
            <a:r>
              <a:rPr lang="fr-CA" sz="2000" b="1" smtClean="0">
                <a:solidFill>
                  <a:schemeClr val="tx1"/>
                </a:solidFill>
              </a:rPr>
              <a:t>		53 % : au sein de la </a:t>
            </a:r>
            <a:r>
              <a:rPr lang="fr-CA" sz="2000" b="1" smtClean="0">
                <a:solidFill>
                  <a:srgbClr val="FF0000"/>
                </a:solidFill>
              </a:rPr>
              <a:t>profession envers un patient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381000"/>
            <a:ext cx="18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 sz="5400" kern="0" dirty="0">
              <a:solidFill>
                <a:srgbClr val="11314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457200" y="228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CA" sz="4000" i="1" dirty="0">
                <a:solidFill>
                  <a:srgbClr val="11314B"/>
                </a:solidFill>
                <a:latin typeface="+mn-lt"/>
                <a:cs typeface="+mn-cs"/>
              </a:rPr>
              <a:t>Écart social </a:t>
            </a:r>
            <a:r>
              <a:rPr lang="fr-CA" sz="2000" i="1" dirty="0">
                <a:solidFill>
                  <a:srgbClr val="11314B"/>
                </a:solidFill>
                <a:latin typeface="+mn-lt"/>
                <a:cs typeface="+mn-cs"/>
              </a:rPr>
              <a:t>– </a:t>
            </a:r>
            <a:r>
              <a:rPr lang="fr-CA" sz="2000" dirty="0">
                <a:solidFill>
                  <a:srgbClr val="11314B"/>
                </a:solidFill>
                <a:latin typeface="+mn-lt"/>
                <a:cs typeface="+mn-cs"/>
              </a:rPr>
              <a:t>Revue psychiatrique du Canada,</a:t>
            </a:r>
            <a:r>
              <a:rPr lang="fr-CA" sz="2000" i="1" dirty="0">
                <a:solidFill>
                  <a:srgbClr val="11314B"/>
                </a:solidFill>
                <a:latin typeface="+mn-lt"/>
                <a:cs typeface="+mn-cs"/>
              </a:rPr>
              <a:t> 2003  </a:t>
            </a:r>
            <a:endParaRPr lang="fr-CA" sz="2000" i="1" dirty="0">
              <a:solidFill>
                <a:srgbClr val="11314B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14400" y="1600200"/>
          <a:ext cx="5867400" cy="3452813"/>
        </p:xfrm>
        <a:graphic>
          <a:graphicData uri="http://schemas.openxmlformats.org/presentationml/2006/ole">
            <p:oleObj spid="_x0000_s1026" name="Chart" r:id="rId3" imgW="6096000" imgH="4067251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800" b="0">
                <a:solidFill>
                  <a:schemeClr val="tx1"/>
                </a:solidFill>
                <a:latin typeface="Times New Roman" pitchFamily="18" charset="0"/>
              </a:rPr>
              <a:t>L’écart social, le degré de non-acceptation, augmente en fonction du</a:t>
            </a:r>
          </a:p>
          <a:p>
            <a:r>
              <a:rPr lang="fr-CA" sz="1800" b="0">
                <a:solidFill>
                  <a:schemeClr val="tx1"/>
                </a:solidFill>
                <a:latin typeface="Times New Roman" pitchFamily="18" charset="0"/>
              </a:rPr>
              <a:t>niveau d’intimité implicite avec la personne atteinte de maladie mentale </a:t>
            </a:r>
          </a:p>
          <a:p>
            <a:pPr algn="ctr"/>
            <a:endParaRPr lang="en-US" sz="2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6858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923925"/>
          </a:xfrm>
        </p:spPr>
        <p:txBody>
          <a:bodyPr/>
          <a:lstStyle/>
          <a:p>
            <a:r>
              <a:rPr lang="fr-CA" smtClean="0"/>
              <a:t>Résultats du sondage de l’APC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-136525" y="37512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-25400" y="244475"/>
          <a:ext cx="9348788" cy="6902450"/>
        </p:xfrm>
        <a:graphic>
          <a:graphicData uri="http://schemas.openxmlformats.org/presentationml/2006/ole">
            <p:oleObj spid="_x0000_s2050" name="Worksheet" r:id="rId4" imgW="9854837" imgH="6743452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262688" cy="708025"/>
          </a:xfrm>
        </p:spPr>
        <p:txBody>
          <a:bodyPr/>
          <a:lstStyle/>
          <a:p>
            <a:r>
              <a:rPr lang="fr-CA" sz="4000" smtClean="0"/>
              <a:t>Résultats du Sondage de 2008 </a:t>
            </a:r>
            <a:endParaRPr lang="en-CA" sz="40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400800" cy="4267200"/>
          </a:xfrm>
        </p:spPr>
        <p:txBody>
          <a:bodyPr wrap="square"/>
          <a:lstStyle/>
          <a:p>
            <a:endParaRPr lang="fr-CA" sz="2800" b="1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endParaRPr lang="fr-CA" sz="2800" b="1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fr-CA" sz="2400" b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Domaines d’actions prioritaires</a:t>
            </a:r>
            <a:endParaRPr lang="en-US" sz="24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 sz="24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fr-CA" sz="2400" b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	89 % (326/376) des répondants ont choisi la </a:t>
            </a:r>
            <a:r>
              <a:rPr lang="fr-CA" sz="2400" b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salle d’urgence</a:t>
            </a:r>
            <a:r>
              <a:rPr lang="fr-CA" sz="2400" b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: </a:t>
            </a:r>
          </a:p>
          <a:p>
            <a:endParaRPr lang="en-US" sz="2400" smtClean="0">
              <a:solidFill>
                <a:schemeClr val="tx1"/>
              </a:solidFill>
            </a:endParaRPr>
          </a:p>
          <a:p>
            <a:r>
              <a:rPr lang="en-US" sz="2400" b="1" smtClean="0">
                <a:solidFill>
                  <a:schemeClr val="tx1"/>
                </a:solidFill>
              </a:rPr>
              <a:t>		66 % : </a:t>
            </a:r>
            <a:r>
              <a:rPr lang="fr-CA" sz="2400" b="1" smtClean="0">
                <a:solidFill>
                  <a:schemeClr val="tx1"/>
                </a:solidFill>
              </a:rPr>
              <a:t>tout à fait d’accord</a:t>
            </a:r>
          </a:p>
          <a:p>
            <a:r>
              <a:rPr lang="fr-CA" sz="2400" b="1" smtClean="0">
                <a:solidFill>
                  <a:schemeClr val="tx1"/>
                </a:solidFill>
              </a:rPr>
              <a:t>		23 % : d’accord </a:t>
            </a:r>
          </a:p>
          <a:p>
            <a:r>
              <a:rPr lang="fr-CA" sz="2000" b="1" smtClean="0">
                <a:solidFill>
                  <a:schemeClr val="tx1"/>
                </a:solidFill>
              </a:rPr>
              <a:t> </a:t>
            </a:r>
            <a:r>
              <a:rPr lang="fr-CA" sz="1800" b="1" smtClean="0">
                <a:solidFill>
                  <a:schemeClr val="tx1"/>
                </a:solidFill>
              </a:rPr>
              <a:t> </a:t>
            </a:r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r>
              <a:rPr lang="en-CA" smtClean="0"/>
              <a:t>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5805488" cy="923925"/>
          </a:xfrm>
        </p:spPr>
        <p:txBody>
          <a:bodyPr/>
          <a:lstStyle/>
          <a:p>
            <a:r>
              <a:rPr lang="fr-CA" sz="4000" smtClean="0"/>
              <a:t>Résultats du Sondage de 2008</a:t>
            </a:r>
            <a:r>
              <a:rPr lang="fr-CA" smtClean="0"/>
              <a:t> </a:t>
            </a:r>
            <a:endParaRPr lang="en-CA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477000" cy="4191000"/>
          </a:xfrm>
        </p:spPr>
        <p:txBody>
          <a:bodyPr wrap="square"/>
          <a:lstStyle/>
          <a:p>
            <a:r>
              <a:rPr lang="fr-CA" sz="2800" b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Domaines d’actions prioritaires</a:t>
            </a:r>
            <a:endParaRPr lang="en-US" sz="28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 sz="10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fr-CA" sz="2000" b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	86 % (326/376) des répondants ont choisi les </a:t>
            </a:r>
            <a:r>
              <a:rPr lang="fr-CA" sz="2000" b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iniquités structurelles</a:t>
            </a:r>
            <a:r>
              <a:rPr lang="fr-CA" sz="2000" b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: </a:t>
            </a:r>
          </a:p>
          <a:p>
            <a:pPr lvl="1">
              <a:buFont typeface="Arial" charset="0"/>
              <a:buChar char="•"/>
            </a:pPr>
            <a:r>
              <a:rPr lang="fr-CA" sz="2000" b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accès aux médicaments</a:t>
            </a:r>
          </a:p>
          <a:p>
            <a:pPr lvl="1">
              <a:buFont typeface="Arial" charset="0"/>
              <a:buChar char="•"/>
            </a:pPr>
            <a:r>
              <a:rPr lang="fr-CA" sz="2000" b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financement pour la recherche</a:t>
            </a:r>
          </a:p>
          <a:p>
            <a:pPr lvl="1">
              <a:buFont typeface="Arial" charset="0"/>
              <a:buChar char="•"/>
            </a:pPr>
            <a:r>
              <a:rPr lang="fr-CA" sz="2000" b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financement des services au sein des hôpitaux </a:t>
            </a:r>
          </a:p>
          <a:p>
            <a:endParaRPr lang="en-US" sz="2000" smtClean="0">
              <a:solidFill>
                <a:schemeClr val="tx1"/>
              </a:solidFill>
            </a:endParaRPr>
          </a:p>
          <a:p>
            <a:pPr lvl="1">
              <a:buFontTx/>
              <a:buNone/>
            </a:pPr>
            <a:r>
              <a:rPr lang="en-US" sz="2000" b="1" smtClean="0">
                <a:solidFill>
                  <a:schemeClr val="tx1"/>
                </a:solidFill>
              </a:rPr>
              <a:t>		57 % : </a:t>
            </a:r>
            <a:r>
              <a:rPr lang="fr-CA" sz="2000" b="1" smtClean="0">
                <a:solidFill>
                  <a:schemeClr val="tx1"/>
                </a:solidFill>
              </a:rPr>
              <a:t>tout à fait d’accord</a:t>
            </a:r>
          </a:p>
          <a:p>
            <a:pPr lvl="1">
              <a:buFontTx/>
              <a:buNone/>
            </a:pPr>
            <a:r>
              <a:rPr lang="fr-CA" sz="2000" b="1" smtClean="0">
                <a:solidFill>
                  <a:schemeClr val="tx1"/>
                </a:solidFill>
              </a:rPr>
              <a:t>		29 % : d’accord </a:t>
            </a:r>
          </a:p>
          <a:p>
            <a:r>
              <a:rPr lang="fr-CA" sz="2000" b="1" smtClean="0">
                <a:solidFill>
                  <a:schemeClr val="tx1"/>
                </a:solidFill>
              </a:rPr>
              <a:t>  </a:t>
            </a:r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r>
              <a:rPr lang="en-CA" smtClean="0"/>
              <a:t>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11430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defTabSz="457200" eaLnBrk="0" hangingPunct="0">
              <a:lnSpc>
                <a:spcPct val="90000"/>
              </a:lnSpc>
              <a:defRPr/>
            </a:pPr>
            <a:r>
              <a:rPr lang="fr-CA" sz="4000" dirty="0">
                <a:solidFill>
                  <a:srgbClr val="11314B"/>
                </a:solidFill>
                <a:latin typeface="+mn-lt"/>
                <a:cs typeface="+mn-cs"/>
              </a:rPr>
              <a:t>Déclaration de principe</a:t>
            </a:r>
          </a:p>
          <a:p>
            <a:pPr marL="609600" indent="-609600" defTabSz="457200" eaLnBrk="0" hangingPunct="0">
              <a:lnSpc>
                <a:spcPct val="90000"/>
              </a:lnSpc>
              <a:defRPr/>
            </a:pPr>
            <a:endParaRPr lang="fr-CA" sz="2400" dirty="0">
              <a:solidFill>
                <a:srgbClr val="11314B"/>
              </a:solidFill>
              <a:latin typeface="+mn-lt"/>
              <a:cs typeface="+mn-cs"/>
            </a:endParaRPr>
          </a:p>
          <a:p>
            <a:pPr marL="609600" indent="-609600" defTabSz="457200" eaLnBrk="0" hangingPunct="0">
              <a:lnSpc>
                <a:spcPct val="90000"/>
              </a:lnSpc>
              <a:defRPr/>
            </a:pPr>
            <a:r>
              <a:rPr lang="fr-CA" sz="2400" dirty="0">
                <a:solidFill>
                  <a:srgbClr val="FF0000"/>
                </a:solidFill>
                <a:latin typeface="+mn-lt"/>
                <a:cs typeface="+mn-cs"/>
              </a:rPr>
              <a:t>L’APC</a:t>
            </a:r>
            <a:r>
              <a:rPr lang="fr-CA" sz="2400" dirty="0">
                <a:solidFill>
                  <a:srgbClr val="11314B"/>
                </a:solidFill>
                <a:latin typeface="+mn-lt"/>
                <a:cs typeface="+mn-cs"/>
              </a:rPr>
              <a:t> </a:t>
            </a:r>
            <a:r>
              <a:rPr lang="fr-CA" sz="2400" dirty="0">
                <a:solidFill>
                  <a:srgbClr val="FF0000"/>
                </a:solidFill>
                <a:latin typeface="+mn-lt"/>
                <a:cs typeface="+mn-cs"/>
              </a:rPr>
              <a:t>doit</a:t>
            </a:r>
            <a:r>
              <a:rPr lang="fr-CA" sz="2400" dirty="0">
                <a:solidFill>
                  <a:srgbClr val="11314B"/>
                </a:solidFill>
                <a:latin typeface="+mn-lt"/>
                <a:cs typeface="+mn-cs"/>
              </a:rPr>
              <a:t> :</a:t>
            </a:r>
          </a:p>
          <a:p>
            <a:pPr marL="609600" indent="-609600" defTabSz="457200" eaLnBrk="0" hangingPunct="0">
              <a:lnSpc>
                <a:spcPct val="90000"/>
              </a:lnSpc>
              <a:defRPr/>
            </a:pPr>
            <a:endParaRPr lang="fr-CA" sz="2400" b="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609600" indent="-609600" defTabSz="457200" eaLnBrk="0" hangingPunct="0">
              <a:lnSpc>
                <a:spcPct val="90000"/>
              </a:lnSpc>
              <a:buFont typeface="Arial"/>
              <a:buChar char="•"/>
              <a:defRPr/>
            </a:pPr>
            <a:r>
              <a:rPr lang="fr-CA" sz="2400" b="0" dirty="0">
                <a:solidFill>
                  <a:schemeClr val="tx1"/>
                </a:solidFill>
                <a:latin typeface="+mn-lt"/>
                <a:cs typeface="+mn-cs"/>
              </a:rPr>
              <a:t>Organiser une campagne d’éducation pancanadienne</a:t>
            </a:r>
          </a:p>
          <a:p>
            <a:pPr marL="609600" indent="-609600" defTabSz="457200" eaLnBrk="0" hangingPunct="0">
              <a:lnSpc>
                <a:spcPct val="90000"/>
              </a:lnSpc>
              <a:buFont typeface="Arial"/>
              <a:buChar char="•"/>
              <a:defRPr/>
            </a:pPr>
            <a:endParaRPr lang="fr-CA" sz="24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609600" indent="-609600" defTabSz="457200" eaLnBrk="0" hangingPunct="0">
              <a:lnSpc>
                <a:spcPct val="90000"/>
              </a:lnSpc>
              <a:buFont typeface="Arial"/>
              <a:buChar char="•"/>
              <a:defRPr/>
            </a:pPr>
            <a:r>
              <a:rPr lang="fr-CA" sz="2400" b="0" dirty="0">
                <a:solidFill>
                  <a:schemeClr val="tx1"/>
                </a:solidFill>
                <a:latin typeface="+mn-lt"/>
                <a:cs typeface="+mn-cs"/>
              </a:rPr>
              <a:t>Faire preuve de leadership</a:t>
            </a:r>
          </a:p>
          <a:p>
            <a:pPr marL="609600" indent="-609600" defTabSz="457200" eaLnBrk="0" hangingPunct="0">
              <a:lnSpc>
                <a:spcPct val="90000"/>
              </a:lnSpc>
              <a:defRPr/>
            </a:pPr>
            <a:endParaRPr lang="fr-CA" sz="24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609600" indent="-609600" defTabSz="457200" eaLnBrk="0" hangingPunct="0">
              <a:lnSpc>
                <a:spcPct val="90000"/>
              </a:lnSpc>
              <a:buFont typeface="Arial"/>
              <a:buChar char="•"/>
              <a:defRPr/>
            </a:pPr>
            <a:r>
              <a:rPr lang="fr-CA" sz="2400" b="0" dirty="0">
                <a:solidFill>
                  <a:schemeClr val="tx1"/>
                </a:solidFill>
                <a:latin typeface="+mn-lt"/>
                <a:cs typeface="+mn-cs"/>
              </a:rPr>
              <a:t>Optimiser les soins et les services</a:t>
            </a:r>
          </a:p>
          <a:p>
            <a:pPr marL="609600" indent="-609600" defTabSz="457200" eaLnBrk="0" hangingPunct="0">
              <a:lnSpc>
                <a:spcPct val="90000"/>
              </a:lnSpc>
              <a:buFont typeface="Arial"/>
              <a:buChar char="•"/>
              <a:defRPr/>
            </a:pPr>
            <a:endParaRPr lang="fr-CA" sz="24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609600" indent="-609600" defTabSz="457200" eaLnBrk="0" hangingPunct="0">
              <a:lnSpc>
                <a:spcPct val="90000"/>
              </a:lnSpc>
              <a:buFont typeface="Arial"/>
              <a:buChar char="•"/>
              <a:defRPr/>
            </a:pPr>
            <a:r>
              <a:rPr lang="fr-CA" sz="2400" b="0" dirty="0">
                <a:solidFill>
                  <a:schemeClr val="tx1"/>
                </a:solidFill>
                <a:latin typeface="+mn-lt"/>
                <a:cs typeface="+mn-cs"/>
              </a:rPr>
              <a:t>Promouvoir la parité au niveau du financement</a:t>
            </a: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r>
              <a:rPr lang="fr-CA" sz="2800" dirty="0">
                <a:solidFill>
                  <a:schemeClr val="tx1"/>
                </a:solidFill>
                <a:latin typeface="Arial" charset="0"/>
                <a:cs typeface="+mn-cs"/>
              </a:rPr>
              <a:t>									</a:t>
            </a:r>
            <a:r>
              <a:rPr lang="fr-CA" sz="2400" dirty="0">
                <a:solidFill>
                  <a:schemeClr val="tx1"/>
                </a:solidFill>
                <a:latin typeface="Arial" charset="0"/>
                <a:cs typeface="+mn-cs"/>
              </a:rPr>
              <a:t>CSMC</a:t>
            </a:r>
            <a:r>
              <a:rPr lang="fr-CA" sz="2800" dirty="0">
                <a:solidFill>
                  <a:srgbClr val="FF0000"/>
                </a:solidFill>
                <a:latin typeface="Arial" charset="0"/>
                <a:cs typeface="+mn-cs"/>
              </a:rPr>
              <a:t> </a:t>
            </a: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400" b="0" dirty="0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4000">
              <a:solidFill>
                <a:srgbClr val="11314B"/>
              </a:solidFill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026213" y="-2082086"/>
            <a:ext cx="4939173" cy="12557284"/>
          </a:xfrm>
        </p:spPr>
        <p:txBody>
          <a:bodyPr/>
          <a:lstStyle/>
          <a:p>
            <a:pPr algn="ctr"/>
            <a:r>
              <a:rPr lang="fr-CA" dirty="0" smtClean="0"/>
              <a:t>       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sz="3600" dirty="0" smtClean="0"/>
              <a:t>Déclaration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sz="3600" dirty="0" smtClean="0"/>
              <a:t>Conflits d’intérêt – non</a:t>
            </a:r>
            <a:br>
              <a:rPr lang="fr-CA" sz="3600" dirty="0" smtClean="0"/>
            </a:br>
            <a:r>
              <a:rPr lang="fr-CA" sz="3600" dirty="0" smtClean="0"/>
              <a:t/>
            </a:r>
            <a:br>
              <a:rPr lang="fr-CA" sz="3600" dirty="0" smtClean="0"/>
            </a:br>
            <a:r>
              <a:rPr lang="fr-CA" sz="3600" dirty="0" smtClean="0"/>
              <a:t>Déclaration d’intérêt – oui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                   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11430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defTabSz="457200" eaLnBrk="0" hangingPunct="0">
              <a:lnSpc>
                <a:spcPct val="90000"/>
              </a:lnSpc>
              <a:defRPr/>
            </a:pPr>
            <a:r>
              <a:rPr lang="fr-CA" sz="3600" dirty="0">
                <a:solidFill>
                  <a:srgbClr val="11314B"/>
                </a:solidFill>
                <a:latin typeface="+mn-lt"/>
                <a:cs typeface="+mn-cs"/>
              </a:rPr>
              <a:t>Campagnes 					internationales</a:t>
            </a: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400" b="0" dirty="0">
              <a:solidFill>
                <a:schemeClr val="bg2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r>
              <a:rPr lang="fr-CA" sz="2400" dirty="0">
                <a:solidFill>
                  <a:schemeClr val="tx1"/>
                </a:solidFill>
                <a:latin typeface="Arial" charset="0"/>
                <a:cs typeface="+mn-cs"/>
              </a:rPr>
              <a:t>Nouvelles  Zélande </a:t>
            </a: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: </a:t>
            </a:r>
            <a:r>
              <a:rPr lang="fr-CA" sz="2000" i="1" dirty="0" err="1">
                <a:solidFill>
                  <a:schemeClr val="tx1"/>
                </a:solidFill>
                <a:latin typeface="Arial" charset="0"/>
                <a:cs typeface="+mn-cs"/>
              </a:rPr>
              <a:t>Like</a:t>
            </a:r>
            <a:r>
              <a:rPr lang="fr-CA" sz="2000" i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fr-CA" sz="2000" i="1" dirty="0" err="1">
                <a:solidFill>
                  <a:schemeClr val="tx1"/>
                </a:solidFill>
                <a:latin typeface="Arial" charset="0"/>
                <a:cs typeface="+mn-cs"/>
              </a:rPr>
              <a:t>Minds</a:t>
            </a:r>
            <a:r>
              <a:rPr lang="fr-CA" sz="2000" i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fr-CA" sz="2000" i="1" dirty="0" err="1">
                <a:solidFill>
                  <a:schemeClr val="tx1"/>
                </a:solidFill>
                <a:latin typeface="Arial" charset="0"/>
                <a:cs typeface="+mn-cs"/>
              </a:rPr>
              <a:t>Like</a:t>
            </a:r>
            <a:r>
              <a:rPr lang="fr-CA" sz="2000" i="1" dirty="0">
                <a:solidFill>
                  <a:schemeClr val="tx1"/>
                </a:solidFill>
                <a:latin typeface="Arial" charset="0"/>
                <a:cs typeface="+mn-cs"/>
              </a:rPr>
              <a:t> Mine  </a:t>
            </a: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r>
              <a:rPr lang="fr-CA" sz="2400" dirty="0">
                <a:solidFill>
                  <a:schemeClr val="tx1"/>
                </a:solidFill>
                <a:latin typeface="Arial" charset="0"/>
                <a:cs typeface="+mn-cs"/>
              </a:rPr>
              <a:t>Écosse</a:t>
            </a: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 : </a:t>
            </a:r>
            <a:r>
              <a:rPr lang="fr-CA" sz="2000" i="1" dirty="0" err="1">
                <a:solidFill>
                  <a:schemeClr val="tx1"/>
                </a:solidFill>
                <a:latin typeface="Arial" charset="0"/>
                <a:cs typeface="+mn-cs"/>
              </a:rPr>
              <a:t>See</a:t>
            </a:r>
            <a:r>
              <a:rPr lang="fr-CA" sz="2000" i="1" dirty="0">
                <a:solidFill>
                  <a:schemeClr val="tx1"/>
                </a:solidFill>
                <a:latin typeface="Arial" charset="0"/>
                <a:cs typeface="+mn-cs"/>
              </a:rPr>
              <a:t> Me…</a:t>
            </a: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r>
              <a:rPr lang="fr-CA" sz="2400" dirty="0">
                <a:solidFill>
                  <a:schemeClr val="tx1"/>
                </a:solidFill>
                <a:latin typeface="Arial" charset="0"/>
                <a:cs typeface="+mn-cs"/>
              </a:rPr>
              <a:t>Royaume-Uni  </a:t>
            </a: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: </a:t>
            </a:r>
            <a:r>
              <a:rPr lang="fr-CA" sz="2000" i="1" dirty="0">
                <a:solidFill>
                  <a:schemeClr val="tx1"/>
                </a:solidFill>
                <a:latin typeface="Arial" charset="0"/>
                <a:cs typeface="+mn-cs"/>
              </a:rPr>
              <a:t>Time to Change</a:t>
            </a:r>
          </a:p>
          <a:p>
            <a:pPr marL="1066800" lvl="1" indent="-609600" defTabSz="457200" eaLnBrk="0" hangingPunct="0">
              <a:lnSpc>
                <a:spcPct val="90000"/>
              </a:lnSpc>
              <a:buFontTx/>
              <a:buAutoNum type="arabicPeriod"/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r>
              <a:rPr lang="fr-CA" sz="2400" dirty="0">
                <a:solidFill>
                  <a:schemeClr val="tx1"/>
                </a:solidFill>
                <a:latin typeface="Arial" charset="0"/>
                <a:cs typeface="+mn-cs"/>
              </a:rPr>
              <a:t>États-Unis </a:t>
            </a: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: </a:t>
            </a:r>
            <a:r>
              <a:rPr lang="fr-CA" sz="2000" i="1" dirty="0">
                <a:solidFill>
                  <a:schemeClr val="tx1"/>
                </a:solidFill>
                <a:latin typeface="Arial" charset="0"/>
                <a:cs typeface="+mn-cs"/>
              </a:rPr>
              <a:t>Substance Abuse Mental </a:t>
            </a:r>
            <a:r>
              <a:rPr lang="fr-CA" sz="2000" i="1" dirty="0" err="1">
                <a:solidFill>
                  <a:schemeClr val="tx1"/>
                </a:solidFill>
                <a:latin typeface="Arial" charset="0"/>
                <a:cs typeface="+mn-cs"/>
              </a:rPr>
              <a:t>Health</a:t>
            </a:r>
            <a:r>
              <a:rPr lang="fr-CA" sz="2000" i="1" dirty="0">
                <a:solidFill>
                  <a:schemeClr val="tx1"/>
                </a:solidFill>
                <a:latin typeface="Arial" charset="0"/>
                <a:cs typeface="+mn-cs"/>
              </a:rPr>
              <a:t> 			Service Administration</a:t>
            </a:r>
          </a:p>
          <a:p>
            <a:pPr marL="1066800" lvl="1" indent="-609600" defTabSz="457200" eaLnBrk="0" hangingPunct="0">
              <a:lnSpc>
                <a:spcPct val="90000"/>
              </a:lnSpc>
              <a:buFontTx/>
              <a:buAutoNum type="arabicPeriod"/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400" b="0" dirty="0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4000">
              <a:solidFill>
                <a:srgbClr val="11314B"/>
              </a:solidFill>
            </a:endParaRP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11430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defTabSz="457200" eaLnBrk="0" hangingPunct="0">
              <a:lnSpc>
                <a:spcPct val="90000"/>
              </a:lnSpc>
              <a:defRPr/>
            </a:pPr>
            <a:r>
              <a:rPr lang="fr-CA" sz="4000" dirty="0">
                <a:solidFill>
                  <a:srgbClr val="11314B"/>
                </a:solidFill>
                <a:latin typeface="+mn-lt"/>
                <a:cs typeface="+mn-cs"/>
              </a:rPr>
              <a:t>Campagne nationale</a:t>
            </a:r>
          </a:p>
          <a:p>
            <a:pPr marL="609600" indent="-609600" defTabSz="457200" eaLnBrk="0" hangingPunct="0">
              <a:lnSpc>
                <a:spcPct val="90000"/>
              </a:lnSpc>
              <a:defRPr/>
            </a:pPr>
            <a:endParaRPr lang="fr-CA" sz="2400" b="0" dirty="0">
              <a:solidFill>
                <a:schemeClr val="bg2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r>
              <a:rPr lang="fr-CA" sz="2800" dirty="0">
                <a:solidFill>
                  <a:srgbClr val="FF0000"/>
                </a:solidFill>
                <a:latin typeface="Arial" charset="0"/>
                <a:cs typeface="+mn-cs"/>
              </a:rPr>
              <a:t>« Changer les mentalités »</a:t>
            </a: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r>
              <a:rPr lang="fr-CA" sz="2800" dirty="0">
                <a:solidFill>
                  <a:srgbClr val="FF0000"/>
                </a:solidFill>
                <a:latin typeface="Arial" charset="0"/>
                <a:cs typeface="+mn-cs"/>
              </a:rPr>
              <a:t>« </a:t>
            </a:r>
            <a:r>
              <a:rPr lang="fr-CA" sz="2800" dirty="0" err="1">
                <a:solidFill>
                  <a:srgbClr val="FF0000"/>
                </a:solidFill>
                <a:latin typeface="Arial" charset="0"/>
                <a:cs typeface="+mn-cs"/>
              </a:rPr>
              <a:t>Opening</a:t>
            </a:r>
            <a:r>
              <a:rPr lang="fr-CA" sz="2800" dirty="0">
                <a:solidFill>
                  <a:srgbClr val="FF0000"/>
                </a:solidFill>
                <a:latin typeface="Arial" charset="0"/>
                <a:cs typeface="+mn-cs"/>
              </a:rPr>
              <a:t> </a:t>
            </a:r>
            <a:r>
              <a:rPr lang="fr-CA" sz="2800" dirty="0" err="1">
                <a:solidFill>
                  <a:srgbClr val="FF0000"/>
                </a:solidFill>
                <a:latin typeface="Arial" charset="0"/>
                <a:cs typeface="+mn-cs"/>
              </a:rPr>
              <a:t>minds</a:t>
            </a:r>
            <a:r>
              <a:rPr lang="fr-CA" sz="2800" dirty="0">
                <a:solidFill>
                  <a:srgbClr val="FF0000"/>
                </a:solidFill>
                <a:latin typeface="Arial" charset="0"/>
                <a:cs typeface="+mn-cs"/>
              </a:rPr>
              <a:t> »</a:t>
            </a: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r>
              <a:rPr lang="fr-CA" sz="2800" dirty="0">
                <a:solidFill>
                  <a:schemeClr val="tx1"/>
                </a:solidFill>
                <a:latin typeface="Arial" charset="0"/>
                <a:cs typeface="+mn-cs"/>
              </a:rPr>
              <a:t>									</a:t>
            </a: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r>
              <a:rPr lang="fr-CA" sz="2800" dirty="0">
                <a:solidFill>
                  <a:schemeClr val="tx1"/>
                </a:solidFill>
                <a:latin typeface="Arial" charset="0"/>
                <a:cs typeface="+mn-cs"/>
              </a:rPr>
              <a:t>Commission de la santé mentale du Canada (</a:t>
            </a:r>
            <a:r>
              <a:rPr lang="fr-CA" sz="2400" dirty="0">
                <a:solidFill>
                  <a:schemeClr val="tx1"/>
                </a:solidFill>
                <a:latin typeface="Arial" charset="0"/>
                <a:cs typeface="+mn-cs"/>
              </a:rPr>
              <a:t>CSMC</a:t>
            </a:r>
            <a:r>
              <a:rPr lang="fr-CA" sz="2800" dirty="0">
                <a:solidFill>
                  <a:srgbClr val="FF0000"/>
                </a:solidFill>
                <a:latin typeface="Arial" charset="0"/>
                <a:cs typeface="+mn-cs"/>
              </a:rPr>
              <a:t> )</a:t>
            </a: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0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1066800" lvl="1" indent="-609600" defTabSz="457200" eaLnBrk="0" hangingPunct="0">
              <a:lnSpc>
                <a:spcPct val="90000"/>
              </a:lnSpc>
              <a:defRPr/>
            </a:pPr>
            <a:endParaRPr lang="fr-CA" sz="2400" b="0" dirty="0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4000">
              <a:solidFill>
                <a:srgbClr val="11314B"/>
              </a:solidFill>
            </a:endParaRP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-128588"/>
            <a:ext cx="6629400" cy="6240463"/>
          </a:xfrm>
        </p:spPr>
        <p:txBody>
          <a:bodyPr wrap="square"/>
          <a:lstStyle/>
          <a:p>
            <a:pPr marL="609600" indent="-609600" defTabSz="457200">
              <a:lnSpc>
                <a:spcPct val="90000"/>
              </a:lnSpc>
            </a:pPr>
            <a:r>
              <a:rPr lang="fr-CA" sz="4000" smtClean="0">
                <a:solidFill>
                  <a:schemeClr val="tx1"/>
                </a:solidFill>
                <a:latin typeface="Arial" charset="0"/>
              </a:rPr>
              <a:t>Similarités</a:t>
            </a:r>
            <a:r>
              <a:rPr lang="fr-CA" sz="4000" i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CA" sz="4000" i="1" smtClean="0">
                <a:solidFill>
                  <a:schemeClr val="tx1"/>
                </a:solidFill>
                <a:latin typeface="Arial" charset="0"/>
              </a:rPr>
            </a:br>
            <a:r>
              <a:rPr lang="fr-CA" sz="2000" i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CA" sz="2000" i="1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i="1" smtClean="0">
                <a:solidFill>
                  <a:schemeClr val="tx1"/>
                </a:solidFill>
                <a:latin typeface="Arial" charset="0"/>
              </a:rPr>
              <a:t>Approche n</a:t>
            </a: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>ationale - financée</a:t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>	Techniques : multimédia et marketing social</a:t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>Programmes à l’échelle  locale ou communautaire</a:t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>Partenariats collaboratifs</a:t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>Partage de la responsabilité : consommateurs &amp; fournisseurs  </a:t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20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CA" sz="2000" smtClean="0">
                <a:solidFill>
                  <a:schemeClr val="tx1"/>
                </a:solidFill>
                <a:latin typeface="Arial" charset="0"/>
              </a:rPr>
            </a:br>
            <a:r>
              <a:rPr lang="fr-CA" sz="2000" smtClean="0">
                <a:solidFill>
                  <a:schemeClr val="tx1"/>
                </a:solidFill>
                <a:latin typeface="Arial" charset="0"/>
              </a:rPr>
              <a:t>Stratégie PEC : Protestation , Éducation , Contact</a:t>
            </a:r>
            <a:br>
              <a:rPr lang="fr-CA" sz="20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>Défense de la santé physique &amp; mentale </a:t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>Inclusion sociale &amp; participation du citoyen</a:t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>Stratégie, recherche &amp; évaluation</a:t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fr-CA" sz="1800" smtClean="0">
                <a:solidFill>
                  <a:schemeClr val="tx1"/>
                </a:solidFill>
                <a:latin typeface="Arial" charset="0"/>
              </a:rPr>
            </a:br>
            <a:r>
              <a:rPr lang="fr-CA" sz="1800" smtClean="0">
                <a:solidFill>
                  <a:schemeClr val="tx1"/>
                </a:solidFill>
                <a:latin typeface="Arial" charset="0"/>
              </a:rPr>
              <a:t>Programmes d’éducation ciblés &amp; diversifiés </a:t>
            </a:r>
            <a:r>
              <a:rPr lang="en-US" altLang="ko-KR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/>
            </a:r>
            <a:br>
              <a:rPr lang="en-US" altLang="ko-KR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</a:br>
            <a:endParaRPr lang="en-CA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184150" cy="1077913"/>
          </a:xfrm>
        </p:spPr>
        <p:txBody>
          <a:bodyPr/>
          <a:lstStyle/>
          <a:p>
            <a:endParaRPr lang="en-CA" smtClean="0"/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>
          <a:xfrm>
            <a:off x="838200" y="280988"/>
            <a:ext cx="5632450" cy="5357812"/>
          </a:xfrm>
        </p:spPr>
        <p:txBody>
          <a:bodyPr wrap="square"/>
          <a:lstStyle/>
          <a:p>
            <a:pPr>
              <a:spcAft>
                <a:spcPts val="4800"/>
              </a:spcAft>
            </a:pPr>
            <a:r>
              <a:rPr lang="fr-CA" sz="4000" smtClean="0"/>
              <a:t>Trois stratégies principales </a:t>
            </a:r>
            <a:r>
              <a:rPr lang="fr-CA" smtClean="0"/>
              <a:t/>
            </a:r>
            <a:br>
              <a:rPr lang="fr-CA" smtClean="0"/>
            </a:br>
            <a:r>
              <a:rPr lang="fr-CA" smtClean="0"/>
              <a:t>	</a:t>
            </a:r>
            <a:br>
              <a:rPr lang="fr-CA" smtClean="0"/>
            </a:br>
            <a:r>
              <a:rPr lang="fr-CA" sz="4000" smtClean="0">
                <a:solidFill>
                  <a:srgbClr val="FF0000"/>
                </a:solidFill>
              </a:rPr>
              <a:t>P</a:t>
            </a:r>
            <a:r>
              <a:rPr lang="fr-CA" sz="4000" smtClean="0"/>
              <a:t>rotestation</a:t>
            </a:r>
            <a:br>
              <a:rPr lang="fr-CA" sz="4000" smtClean="0"/>
            </a:br>
            <a:r>
              <a:rPr lang="fr-CA" sz="4000" smtClean="0"/>
              <a:t/>
            </a:r>
            <a:br>
              <a:rPr lang="fr-CA" sz="4000" smtClean="0"/>
            </a:br>
            <a:r>
              <a:rPr lang="fr-CA" sz="4000" smtClean="0"/>
              <a:t>		</a:t>
            </a:r>
            <a:r>
              <a:rPr lang="fr-CA" sz="4000" smtClean="0">
                <a:solidFill>
                  <a:srgbClr val="FF0000"/>
                </a:solidFill>
              </a:rPr>
              <a:t>É</a:t>
            </a:r>
            <a:r>
              <a:rPr lang="fr-CA" sz="4000" smtClean="0"/>
              <a:t>ducation</a:t>
            </a:r>
            <a:br>
              <a:rPr lang="fr-CA" sz="4000" smtClean="0"/>
            </a:br>
            <a:r>
              <a:rPr lang="fr-CA" sz="4000" smtClean="0"/>
              <a:t/>
            </a:r>
            <a:br>
              <a:rPr lang="fr-CA" sz="4000" smtClean="0"/>
            </a:br>
            <a:r>
              <a:rPr lang="fr-CA" sz="4000" smtClean="0"/>
              <a:t>				</a:t>
            </a:r>
            <a:r>
              <a:rPr lang="fr-CA" sz="4000" smtClean="0">
                <a:solidFill>
                  <a:srgbClr val="FF0000"/>
                </a:solidFill>
              </a:rPr>
              <a:t>C</a:t>
            </a:r>
            <a:r>
              <a:rPr lang="fr-CA" sz="4000" smtClean="0"/>
              <a:t>ontact</a:t>
            </a:r>
            <a:r>
              <a:rPr lang="fr-CA" smtClean="0"/>
              <a:t/>
            </a:r>
            <a:br>
              <a:rPr lang="fr-CA" smtClean="0"/>
            </a:br>
            <a:endParaRPr lang="fr-CA" smtClean="0"/>
          </a:p>
        </p:txBody>
      </p:sp>
      <p:sp>
        <p:nvSpPr>
          <p:cNvPr id="26627" name="Tex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152400" cy="6248400"/>
          </a:xfrm>
        </p:spPr>
        <p:txBody>
          <a:bodyPr/>
          <a:lstStyle/>
          <a:p>
            <a:endParaRPr lang="en-CA" sz="4000" smtClean="0"/>
          </a:p>
          <a:p>
            <a:endParaRPr lang="en-CA" sz="4000" smtClean="0"/>
          </a:p>
          <a:p>
            <a:endParaRPr lang="en-CA" sz="4000" smtClean="0"/>
          </a:p>
          <a:p>
            <a:endParaRPr lang="en-CA" sz="4000" smtClean="0"/>
          </a:p>
          <a:p>
            <a:endParaRPr lang="en-CA" sz="4000" smtClean="0"/>
          </a:p>
          <a:p>
            <a:endParaRPr lang="en-CA" sz="4000" smtClean="0"/>
          </a:p>
          <a:p>
            <a:endParaRPr lang="en-CA" sz="4000" smtClean="0"/>
          </a:p>
          <a:p>
            <a:endParaRPr lang="en-CA" sz="4000" smtClean="0"/>
          </a:p>
          <a:p>
            <a:endParaRPr lang="en-CA" sz="4000" smtClean="0"/>
          </a:p>
          <a:p>
            <a:endParaRPr lang="en-CA" sz="4000" smtClean="0"/>
          </a:p>
          <a:p>
            <a:endParaRPr lang="en-CA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3352800" cy="708025"/>
          </a:xfrm>
        </p:spPr>
        <p:txBody>
          <a:bodyPr/>
          <a:lstStyle/>
          <a:p>
            <a:r>
              <a:rPr lang="fr-CA" sz="4000" smtClean="0"/>
              <a:t>Protestation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6629400" cy="3862388"/>
          </a:xfrm>
        </p:spPr>
        <p:txBody>
          <a:bodyPr wrap="square"/>
          <a:lstStyle/>
          <a:p>
            <a:pPr>
              <a:buFontTx/>
              <a:buChar char="•"/>
            </a:pPr>
            <a:r>
              <a:rPr lang="fr-CA" sz="2400" b="1" smtClean="0">
                <a:solidFill>
                  <a:schemeClr val="tx1"/>
                </a:solidFill>
              </a:rPr>
              <a:t>Créer</a:t>
            </a:r>
            <a:r>
              <a:rPr lang="fr-CA" sz="2400" b="1" smtClean="0">
                <a:solidFill>
                  <a:srgbClr val="FF0000"/>
                </a:solidFill>
              </a:rPr>
              <a:t> </a:t>
            </a:r>
            <a:r>
              <a:rPr lang="fr-CA" sz="2400" b="1" smtClean="0">
                <a:solidFill>
                  <a:srgbClr val="000000"/>
                </a:solidFill>
              </a:rPr>
              <a:t>une</a:t>
            </a:r>
            <a:r>
              <a:rPr lang="fr-CA" sz="2400" b="1" smtClean="0">
                <a:solidFill>
                  <a:srgbClr val="FF0000"/>
                </a:solidFill>
              </a:rPr>
              <a:t> vision </a:t>
            </a:r>
            <a:r>
              <a:rPr lang="fr-CA" sz="2400" b="1" smtClean="0">
                <a:solidFill>
                  <a:schemeClr val="tx1"/>
                </a:solidFill>
              </a:rPr>
              <a:t>qui plaide en faveur des droits de la personne, du financement paritaire, de l’inclusion sociale et de la responsabilité partagée</a:t>
            </a:r>
          </a:p>
          <a:p>
            <a:pPr>
              <a:spcAft>
                <a:spcPts val="600"/>
              </a:spcAft>
            </a:pPr>
            <a:endParaRPr lang="fr-CA" sz="2400" b="1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fr-CA" sz="2400" b="1" smtClean="0">
                <a:solidFill>
                  <a:srgbClr val="000000"/>
                </a:solidFill>
              </a:rPr>
              <a:t>Demander que les </a:t>
            </a:r>
            <a:r>
              <a:rPr lang="fr-CA" sz="2400" b="1" smtClean="0">
                <a:solidFill>
                  <a:srgbClr val="FF0000"/>
                </a:solidFill>
              </a:rPr>
              <a:t>médias</a:t>
            </a:r>
            <a:r>
              <a:rPr lang="fr-CA" sz="2400" b="1" smtClean="0">
                <a:solidFill>
                  <a:schemeClr val="tx1"/>
                </a:solidFill>
              </a:rPr>
              <a:t> décrivent davantage les personnes atteintes de maladie mentale comme étant des </a:t>
            </a:r>
            <a:r>
              <a:rPr lang="fr-CA" sz="2400" b="1" smtClean="0">
                <a:solidFill>
                  <a:srgbClr val="FF0000"/>
                </a:solidFill>
              </a:rPr>
              <a:t>êtres compétents </a:t>
            </a:r>
            <a:r>
              <a:rPr lang="fr-CA" sz="2400" b="1" smtClean="0">
                <a:solidFill>
                  <a:schemeClr val="tx1"/>
                </a:solidFill>
              </a:rPr>
              <a:t>, </a:t>
            </a:r>
            <a:r>
              <a:rPr lang="fr-CA" sz="2400" b="1" smtClean="0">
                <a:solidFill>
                  <a:srgbClr val="FF0000"/>
                </a:solidFill>
              </a:rPr>
              <a:t>aptes</a:t>
            </a:r>
            <a:r>
              <a:rPr lang="fr-CA" sz="2400" b="1" smtClean="0">
                <a:solidFill>
                  <a:schemeClr val="tx1"/>
                </a:solidFill>
              </a:rPr>
              <a:t> et des </a:t>
            </a:r>
            <a:r>
              <a:rPr lang="fr-CA" sz="2400" b="1" smtClean="0">
                <a:solidFill>
                  <a:srgbClr val="FF0000"/>
                </a:solidFill>
              </a:rPr>
              <a:t>citoyens productifs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3352800" cy="708025"/>
          </a:xfrm>
        </p:spPr>
        <p:txBody>
          <a:bodyPr/>
          <a:lstStyle/>
          <a:p>
            <a:r>
              <a:rPr lang="fr-CA" sz="4000" smtClean="0"/>
              <a:t>Protestation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6781800" cy="2986088"/>
          </a:xfrm>
        </p:spPr>
        <p:txBody>
          <a:bodyPr wrap="square"/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fr-CA" sz="2400" b="1" smtClean="0">
                <a:solidFill>
                  <a:srgbClr val="FF0000"/>
                </a:solidFill>
              </a:rPr>
              <a:t>Remettre en question</a:t>
            </a:r>
            <a:r>
              <a:rPr lang="fr-CA" sz="2400" b="1" smtClean="0">
                <a:solidFill>
                  <a:schemeClr val="tx1"/>
                </a:solidFill>
              </a:rPr>
              <a:t> les descriptions discriminatoires</a:t>
            </a:r>
          </a:p>
          <a:p>
            <a:pPr>
              <a:spcAft>
                <a:spcPts val="600"/>
              </a:spcAft>
            </a:pPr>
            <a:endParaRPr lang="fr-CA" sz="2400" b="1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Tx/>
              <a:buChar char="•"/>
            </a:pPr>
            <a:r>
              <a:rPr lang="fr-CA" sz="2400" b="1" smtClean="0">
                <a:solidFill>
                  <a:srgbClr val="FF0000"/>
                </a:solidFill>
              </a:rPr>
              <a:t>Évaluer</a:t>
            </a:r>
            <a:r>
              <a:rPr lang="fr-CA" sz="2400" b="1" smtClean="0">
                <a:solidFill>
                  <a:schemeClr val="tx1"/>
                </a:solidFill>
              </a:rPr>
              <a:t> les programmes locaux</a:t>
            </a:r>
          </a:p>
          <a:p>
            <a:pPr>
              <a:spcAft>
                <a:spcPts val="600"/>
              </a:spcAft>
              <a:buFontTx/>
              <a:buChar char="•"/>
            </a:pPr>
            <a:endParaRPr lang="fr-CA" sz="2400" b="1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fr-CA" sz="2400" b="1" smtClean="0">
                <a:solidFill>
                  <a:srgbClr val="FF0000"/>
                </a:solidFill>
              </a:rPr>
              <a:t>Cibler</a:t>
            </a:r>
            <a:r>
              <a:rPr lang="fr-CA" sz="2400" b="1" smtClean="0">
                <a:solidFill>
                  <a:schemeClr val="tx1"/>
                </a:solidFill>
              </a:rPr>
              <a:t> les domaines ou groupes de programmes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762000" y="11430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fr-CA" sz="2800" i="1" dirty="0">
                <a:solidFill>
                  <a:schemeClr val="tx1"/>
                </a:solidFill>
                <a:latin typeface="+mn-lt"/>
                <a:cs typeface="+mn-cs"/>
              </a:rPr>
              <a:t>Recherche sur la stigmatisation</a:t>
            </a:r>
            <a:endParaRPr lang="fr-CA" sz="2800" b="0" dirty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endParaRPr lang="fr-CA" sz="20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fr-CA" sz="28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Prise </a:t>
            </a:r>
            <a:r>
              <a:rPr lang="fr-CA" sz="28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isolément</a:t>
            </a:r>
            <a:r>
              <a:rPr lang="fr-CA" sz="28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l’information ne change pas les attitudes</a:t>
            </a: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defRPr/>
            </a:pPr>
            <a:endParaRPr lang="en-US" sz="2200" b="0" dirty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endParaRPr lang="en-US" sz="2200" b="0" dirty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marL="223838" indent="-223838">
              <a:lnSpc>
                <a:spcPct val="90000"/>
              </a:lnSpc>
              <a:buFontTx/>
              <a:buChar char="•"/>
              <a:defRPr/>
            </a:pPr>
            <a:endParaRPr lang="en-US" sz="2200" b="0" dirty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sz="2800" b="0" dirty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838200" y="2286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4000">
                <a:solidFill>
                  <a:srgbClr val="11314B"/>
                </a:solidFill>
              </a:rPr>
              <a:t>Éducation</a:t>
            </a: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Content Placeholder 2"/>
          <p:cNvSpPr>
            <a:spLocks/>
          </p:cNvSpPr>
          <p:nvPr/>
        </p:nvSpPr>
        <p:spPr bwMode="auto">
          <a:xfrm>
            <a:off x="838200" y="10668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eaLnBrk="0" hangingPunct="0">
              <a:spcBef>
                <a:spcPct val="25000"/>
              </a:spcBef>
              <a:spcAft>
                <a:spcPct val="25000"/>
              </a:spcAft>
              <a:defRPr/>
            </a:pPr>
            <a:r>
              <a:rPr lang="fr-CA" sz="4000" dirty="0">
                <a:solidFill>
                  <a:schemeClr val="tx1"/>
                </a:solidFill>
                <a:latin typeface="+mn-lt"/>
                <a:cs typeface="+mn-cs"/>
              </a:rPr>
              <a:t>Contact  </a:t>
            </a:r>
          </a:p>
          <a:p>
            <a:pPr marL="223838" indent="-223838" eaLnBrk="0" hangingPunct="0">
              <a:spcBef>
                <a:spcPct val="25000"/>
              </a:spcBef>
              <a:spcAft>
                <a:spcPct val="25000"/>
              </a:spcAft>
              <a:defRPr/>
            </a:pPr>
            <a:r>
              <a:rPr lang="fr-CA" sz="2400" dirty="0">
                <a:solidFill>
                  <a:schemeClr val="tx1"/>
                </a:solidFill>
                <a:latin typeface="+mn-lt"/>
                <a:cs typeface="+mn-cs"/>
              </a:rPr>
              <a:t>Conditions</a:t>
            </a:r>
            <a:r>
              <a:rPr lang="fr-CA" sz="24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fr-CA" sz="24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692150" lvl="1" indent="-227013" eaLnBrk="0" hangingPunct="0"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Une relation égalitaire</a:t>
            </a:r>
          </a:p>
          <a:p>
            <a:pPr marL="692150" lvl="1" indent="-227013" eaLnBrk="0" hangingPunct="0"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Collaboration et objectifs partagés</a:t>
            </a:r>
          </a:p>
          <a:p>
            <a:pPr marL="692150" lvl="1" indent="-227013" eaLnBrk="0" hangingPunct="0"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Interaction et discussion</a:t>
            </a:r>
          </a:p>
          <a:p>
            <a:pPr marL="692150" lvl="1" indent="-227013" eaLnBrk="0" hangingPunct="0"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Messages et présentateurs pertinents au niveau culturel</a:t>
            </a:r>
          </a:p>
          <a:p>
            <a:pPr marL="692150" lvl="1" indent="-227013" eaLnBrk="0" hangingPunct="0"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Contact avec des personnes qui font remettre en question les stéréotypes</a:t>
            </a:r>
          </a:p>
          <a:p>
            <a:pPr marL="223838" indent="-223838" eaLnBrk="0" hangingPunct="0">
              <a:defRPr/>
            </a:pPr>
            <a:endParaRPr lang="fr-CA" sz="2000" b="0" dirty="0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>
              <a:solidFill>
                <a:srgbClr val="11314B"/>
              </a:solidFill>
            </a:endParaRPr>
          </a:p>
          <a:p>
            <a:pPr algn="ctr"/>
            <a:endParaRPr lang="en-US" sz="4000">
              <a:solidFill>
                <a:srgbClr val="11314B"/>
              </a:solidFill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/>
          </p:cNvSpPr>
          <p:nvPr/>
        </p:nvSpPr>
        <p:spPr bwMode="auto">
          <a:xfrm>
            <a:off x="838200" y="10668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eaLnBrk="0" hangingPunct="0">
              <a:lnSpc>
                <a:spcPct val="90000"/>
              </a:lnSpc>
            </a:pPr>
            <a:endParaRPr lang="en-US" sz="2200" b="0" i="1">
              <a:solidFill>
                <a:schemeClr val="bg2"/>
              </a:solidFill>
              <a:latin typeface="Arial" charset="0"/>
            </a:endParaRPr>
          </a:p>
          <a:p>
            <a:pPr marL="223838" indent="-223838" eaLnBrk="0" hangingPunct="0">
              <a:lnSpc>
                <a:spcPct val="90000"/>
              </a:lnSpc>
            </a:pPr>
            <a:r>
              <a:rPr lang="fr-CA" sz="4000">
                <a:solidFill>
                  <a:schemeClr val="tx1"/>
                </a:solidFill>
                <a:latin typeface="Arial" charset="0"/>
              </a:rPr>
              <a:t>Contact direct</a:t>
            </a:r>
          </a:p>
          <a:p>
            <a:pPr marL="223838" indent="-223838" eaLnBrk="0" hangingPunct="0">
              <a:lnSpc>
                <a:spcPct val="90000"/>
              </a:lnSpc>
            </a:pPr>
            <a:endParaRPr lang="fr-CA" sz="2200" b="0" i="1">
              <a:solidFill>
                <a:schemeClr val="tx1"/>
              </a:solidFill>
              <a:latin typeface="Arial" charset="0"/>
            </a:endParaRPr>
          </a:p>
          <a:p>
            <a:pPr marL="223838" indent="-223838" eaLnBrk="0" hangingPunct="0">
              <a:lnSpc>
                <a:spcPct val="90000"/>
              </a:lnSpc>
            </a:pPr>
            <a:r>
              <a:rPr lang="fr-CA" sz="2200" b="0" i="1">
                <a:solidFill>
                  <a:schemeClr val="tx1"/>
                </a:solidFill>
                <a:latin typeface="Arial" charset="0"/>
              </a:rPr>
              <a:t>	</a:t>
            </a:r>
            <a:r>
              <a:rPr lang="fr-CA" sz="2400">
                <a:solidFill>
                  <a:schemeClr val="tx1"/>
                </a:solidFill>
                <a:latin typeface="Arial" charset="0"/>
              </a:rPr>
              <a:t>Toute la documentation signale que</a:t>
            </a:r>
          </a:p>
          <a:p>
            <a:pPr marL="223838" indent="-223838" eaLnBrk="0" hangingPunct="0">
              <a:lnSpc>
                <a:spcPct val="90000"/>
              </a:lnSpc>
            </a:pPr>
            <a:endParaRPr lang="fr-CA" sz="2400">
              <a:solidFill>
                <a:schemeClr val="tx1"/>
              </a:solidFill>
              <a:latin typeface="Arial" charset="0"/>
            </a:endParaRPr>
          </a:p>
          <a:p>
            <a:pPr marL="223838" indent="-223838" eaLnBrk="0" hangingPunct="0">
              <a:lnSpc>
                <a:spcPct val="90000"/>
              </a:lnSpc>
            </a:pPr>
            <a:r>
              <a:rPr lang="fr-CA" sz="2400">
                <a:solidFill>
                  <a:schemeClr val="tx1"/>
                </a:solidFill>
                <a:latin typeface="Arial" charset="0"/>
              </a:rPr>
              <a:t>    le</a:t>
            </a:r>
            <a:r>
              <a:rPr lang="fr-CA" sz="2400" b="0" i="1">
                <a:solidFill>
                  <a:schemeClr val="tx1"/>
                </a:solidFill>
                <a:latin typeface="Arial" charset="0"/>
              </a:rPr>
              <a:t> </a:t>
            </a:r>
            <a:r>
              <a:rPr lang="fr-CA" sz="2400" i="1">
                <a:solidFill>
                  <a:srgbClr val="FF0000"/>
                </a:solidFill>
                <a:latin typeface="Arial" charset="0"/>
              </a:rPr>
              <a:t>contact direct</a:t>
            </a:r>
            <a:r>
              <a:rPr lang="fr-CA" sz="2400">
                <a:solidFill>
                  <a:schemeClr val="tx1"/>
                </a:solidFill>
                <a:latin typeface="Arial" charset="0"/>
              </a:rPr>
              <a:t> constitue la meilleure</a:t>
            </a:r>
          </a:p>
          <a:p>
            <a:pPr marL="223838" indent="-223838" eaLnBrk="0" hangingPunct="0">
              <a:lnSpc>
                <a:spcPct val="90000"/>
              </a:lnSpc>
            </a:pPr>
            <a:endParaRPr lang="fr-CA" sz="2400">
              <a:solidFill>
                <a:schemeClr val="tx1"/>
              </a:solidFill>
              <a:latin typeface="Arial" charset="0"/>
            </a:endParaRPr>
          </a:p>
          <a:p>
            <a:pPr marL="223838" indent="-223838" eaLnBrk="0" hangingPunct="0">
              <a:lnSpc>
                <a:spcPct val="90000"/>
              </a:lnSpc>
            </a:pPr>
            <a:r>
              <a:rPr lang="fr-CA" sz="2400">
                <a:solidFill>
                  <a:schemeClr val="tx1"/>
                </a:solidFill>
                <a:latin typeface="Arial" charset="0"/>
              </a:rPr>
              <a:t>   approche pour changer les comportements</a:t>
            </a:r>
          </a:p>
          <a:p>
            <a:pPr marL="223838" indent="-223838" eaLnBrk="0" hangingPunct="0">
              <a:lnSpc>
                <a:spcPct val="90000"/>
              </a:lnSpc>
            </a:pPr>
            <a:endParaRPr lang="fr-CA" sz="2400">
              <a:solidFill>
                <a:schemeClr val="tx1"/>
              </a:solidFill>
              <a:latin typeface="Arial" charset="0"/>
            </a:endParaRPr>
          </a:p>
          <a:p>
            <a:pPr marL="223838" indent="-223838" eaLnBrk="0" hangingPunct="0">
              <a:lnSpc>
                <a:spcPct val="90000"/>
              </a:lnSpc>
            </a:pPr>
            <a:endParaRPr lang="fr-CA" sz="2400">
              <a:solidFill>
                <a:schemeClr val="tx1"/>
              </a:solidFill>
              <a:latin typeface="Arial" charset="0"/>
            </a:endParaRPr>
          </a:p>
          <a:p>
            <a:pPr marL="223838" indent="-223838" eaLnBrk="0" hangingPunct="0">
              <a:lnSpc>
                <a:spcPct val="90000"/>
              </a:lnSpc>
            </a:pPr>
            <a:r>
              <a:rPr lang="fr-CA" sz="2400">
                <a:solidFill>
                  <a:schemeClr val="tx1"/>
                </a:solidFill>
                <a:latin typeface="Arial" charset="0"/>
              </a:rPr>
              <a:t>	Ce qui est rare : la</a:t>
            </a:r>
            <a:r>
              <a:rPr lang="fr-CA" sz="2400" i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CA" sz="2400" i="1">
                <a:solidFill>
                  <a:srgbClr val="FF0000"/>
                </a:solidFill>
                <a:latin typeface="Arial" charset="0"/>
              </a:rPr>
              <a:t>divulgation</a:t>
            </a:r>
          </a:p>
          <a:p>
            <a:pPr marL="223838" indent="-223838" eaLnBrk="0" hangingPunct="0">
              <a:lnSpc>
                <a:spcPct val="90000"/>
              </a:lnSpc>
            </a:pPr>
            <a:endParaRPr lang="fr-CA" sz="2200" i="1">
              <a:solidFill>
                <a:schemeClr val="tx1"/>
              </a:solidFill>
              <a:latin typeface="Arial" charset="0"/>
            </a:endParaRPr>
          </a:p>
          <a:p>
            <a:pPr marL="223838" indent="-223838" algn="ctr" eaLnBrk="0" hangingPunct="0">
              <a:lnSpc>
                <a:spcPct val="90000"/>
              </a:lnSpc>
            </a:pPr>
            <a:endParaRPr lang="fr-CA" sz="1800">
              <a:solidFill>
                <a:schemeClr val="tx1"/>
              </a:solidFill>
              <a:latin typeface="Arial" charset="0"/>
            </a:endParaRPr>
          </a:p>
          <a:p>
            <a:pPr marL="223838" indent="-223838" algn="r" eaLnBrk="0" hangingPunct="0">
              <a:lnSpc>
                <a:spcPct val="90000"/>
              </a:lnSpc>
            </a:pPr>
            <a:r>
              <a:rPr lang="fr-CA" sz="1400">
                <a:solidFill>
                  <a:schemeClr val="tx1"/>
                </a:solidFill>
                <a:latin typeface="Arial" charset="0"/>
              </a:rPr>
              <a:t>The Queensland Alliance</a:t>
            </a:r>
          </a:p>
          <a:p>
            <a:pPr marL="223838" indent="-223838" algn="ctr" eaLnBrk="0" hangingPunct="0">
              <a:lnSpc>
                <a:spcPct val="90000"/>
              </a:lnSpc>
            </a:pPr>
            <a:endParaRPr lang="fr-CA" sz="1800">
              <a:solidFill>
                <a:schemeClr val="tx1"/>
              </a:solidFill>
              <a:latin typeface="Arial" charset="0"/>
            </a:endParaRPr>
          </a:p>
          <a:p>
            <a:pPr marL="223838" indent="-223838" algn="ctr" eaLnBrk="0" hangingPunct="0">
              <a:lnSpc>
                <a:spcPct val="90000"/>
              </a:lnSpc>
            </a:pPr>
            <a:endParaRPr lang="fr-CA" sz="1800">
              <a:solidFill>
                <a:schemeClr val="tx1"/>
              </a:solidFill>
              <a:latin typeface="Arial" charset="0"/>
            </a:endParaRPr>
          </a:p>
          <a:p>
            <a:pPr marL="223838" indent="-223838" algn="ctr" eaLnBrk="0" hangingPunct="0">
              <a:lnSpc>
                <a:spcPct val="90000"/>
              </a:lnSpc>
            </a:pPr>
            <a:endParaRPr lang="fr-CA" sz="1800">
              <a:solidFill>
                <a:schemeClr val="tx1"/>
              </a:solidFill>
              <a:latin typeface="Arial" charset="0"/>
            </a:endParaRPr>
          </a:p>
          <a:p>
            <a:pPr marL="223838" indent="-223838" eaLnBrk="0" hangingPunct="0">
              <a:lnSpc>
                <a:spcPct val="90000"/>
              </a:lnSpc>
            </a:pPr>
            <a:endParaRPr lang="en-US" sz="3200" b="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000">
              <a:solidFill>
                <a:srgbClr val="11314B"/>
              </a:solidFill>
            </a:endParaRPr>
          </a:p>
          <a:p>
            <a:pPr algn="ctr"/>
            <a:endParaRPr lang="en-US" sz="4000">
              <a:solidFill>
                <a:srgbClr val="11314B"/>
              </a:solidFill>
            </a:endParaRP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414338"/>
            <a:ext cx="5791200" cy="708025"/>
          </a:xfrm>
        </p:spPr>
        <p:txBody>
          <a:bodyPr/>
          <a:lstStyle/>
          <a:p>
            <a:r>
              <a:rPr lang="fr-CA" sz="4000" smtClean="0"/>
              <a:t>Divulgation : Questions-clés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6629400" cy="4878388"/>
          </a:xfrm>
        </p:spPr>
        <p:txBody>
          <a:bodyPr wrap="square"/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fr-CA" sz="2800" b="1" smtClean="0">
                <a:solidFill>
                  <a:srgbClr val="C00000"/>
                </a:solidFill>
              </a:rPr>
              <a:t>Pourquoi</a:t>
            </a:r>
            <a:r>
              <a:rPr lang="fr-CA" sz="2800" b="1" smtClean="0">
                <a:solidFill>
                  <a:schemeClr val="tx1"/>
                </a:solidFill>
              </a:rPr>
              <a:t> voulez-vous les informer?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fr-CA" sz="2800" b="1" smtClean="0">
                <a:solidFill>
                  <a:srgbClr val="C00000"/>
                </a:solidFill>
              </a:rPr>
              <a:t>À qui</a:t>
            </a:r>
            <a:r>
              <a:rPr lang="fr-CA" sz="2800" b="1" smtClean="0">
                <a:solidFill>
                  <a:schemeClr val="tx1"/>
                </a:solidFill>
              </a:rPr>
              <a:t> voulez-vous vous ouvrir?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fr-CA" sz="2800" b="1" smtClean="0">
                <a:solidFill>
                  <a:srgbClr val="C00000"/>
                </a:solidFill>
              </a:rPr>
              <a:t>Quelles </a:t>
            </a:r>
            <a:r>
              <a:rPr lang="fr-CA" sz="2800" b="1" smtClean="0">
                <a:solidFill>
                  <a:schemeClr val="tx1"/>
                </a:solidFill>
              </a:rPr>
              <a:t>sont vos attentes envers ces personnes?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fr-CA" sz="2800" b="1" smtClean="0">
                <a:solidFill>
                  <a:srgbClr val="C00000"/>
                </a:solidFill>
              </a:rPr>
              <a:t>Comment</a:t>
            </a:r>
            <a:r>
              <a:rPr lang="fr-CA" sz="2800" b="1" smtClean="0">
                <a:solidFill>
                  <a:schemeClr val="tx1"/>
                </a:solidFill>
              </a:rPr>
              <a:t> procéderez-vous?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fr-CA" sz="2800" b="1" smtClean="0">
                <a:solidFill>
                  <a:srgbClr val="C00000"/>
                </a:solidFill>
              </a:rPr>
              <a:t>Dans quelle mesure </a:t>
            </a:r>
            <a:r>
              <a:rPr lang="fr-CA" sz="2800" b="1" smtClean="0">
                <a:solidFill>
                  <a:schemeClr val="tx1"/>
                </a:solidFill>
              </a:rPr>
              <a:t>allez-vous vous ouvrir?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fr-CA" sz="2800" b="1" smtClean="0">
                <a:solidFill>
                  <a:srgbClr val="C00000"/>
                </a:solidFill>
              </a:rPr>
              <a:t>Quel </a:t>
            </a:r>
            <a:r>
              <a:rPr lang="fr-CA" sz="2800" b="1" smtClean="0">
                <a:solidFill>
                  <a:schemeClr val="tx1"/>
                </a:solidFill>
              </a:rPr>
              <a:t>est le moment le plus propice?</a:t>
            </a:r>
          </a:p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6705600" cy="4648200"/>
          </a:xfrm>
        </p:spPr>
        <p:txBody>
          <a:bodyPr wrap="square"/>
          <a:lstStyle/>
          <a:p>
            <a:pPr>
              <a:defRPr/>
            </a:pPr>
            <a:r>
              <a:rPr lang="fr-CA" sz="4000" b="1" dirty="0" smtClean="0">
                <a:solidFill>
                  <a:schemeClr val="tx1"/>
                </a:solidFill>
              </a:rPr>
              <a:t>Objectifs  </a:t>
            </a:r>
            <a:r>
              <a:rPr lang="fr-CA" sz="3600" b="1" i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fr-CA" sz="2000" b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2500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fr-CA" sz="2400" b="1" dirty="0" smtClean="0">
                <a:solidFill>
                  <a:schemeClr val="tx1"/>
                </a:solidFill>
              </a:rPr>
              <a:t>Vous familiariser avec le </a:t>
            </a:r>
            <a:r>
              <a:rPr lang="fr-CA" sz="2400" b="1" dirty="0" smtClean="0">
                <a:solidFill>
                  <a:srgbClr val="FF0000"/>
                </a:solidFill>
              </a:rPr>
              <a:t>plan d’action</a:t>
            </a:r>
            <a:endParaRPr lang="fr-CA" sz="2400" b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2500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fr-CA" sz="2400" b="1" dirty="0" smtClean="0">
                <a:solidFill>
                  <a:schemeClr val="tx1"/>
                </a:solidFill>
              </a:rPr>
              <a:t>Identifier les </a:t>
            </a:r>
            <a:r>
              <a:rPr lang="fr-CA" sz="2400" b="1" dirty="0" smtClean="0">
                <a:solidFill>
                  <a:srgbClr val="FF0000"/>
                </a:solidFill>
              </a:rPr>
              <a:t>trois stratégies principales</a:t>
            </a:r>
            <a:endParaRPr lang="fr-CA" sz="2400" b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2500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fr-CA" sz="2400" b="1" dirty="0" smtClean="0">
                <a:solidFill>
                  <a:schemeClr val="tx1"/>
                </a:solidFill>
              </a:rPr>
              <a:t>Réfléchir sur </a:t>
            </a:r>
            <a:r>
              <a:rPr lang="fr-CA" sz="2400" b="1" dirty="0" smtClean="0">
                <a:solidFill>
                  <a:srgbClr val="FF0000"/>
                </a:solidFill>
              </a:rPr>
              <a:t>nos propres comportements </a:t>
            </a:r>
            <a:r>
              <a:rPr lang="fr-CA" sz="2400" b="1" dirty="0" smtClean="0">
                <a:solidFill>
                  <a:schemeClr val="tx1"/>
                </a:solidFill>
              </a:rPr>
              <a:t>et </a:t>
            </a:r>
            <a:r>
              <a:rPr lang="fr-CA" sz="2400" b="1" dirty="0" smtClean="0">
                <a:solidFill>
                  <a:srgbClr val="FF0000"/>
                </a:solidFill>
              </a:rPr>
              <a:t>attitudes</a:t>
            </a:r>
            <a:endParaRPr lang="fr-CA" sz="2400" b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2500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fr-CA" sz="2400" b="1" dirty="0" smtClean="0">
                <a:solidFill>
                  <a:schemeClr val="tx1"/>
                </a:solidFill>
              </a:rPr>
              <a:t>Vous demander d’initier vos propres </a:t>
            </a:r>
            <a:r>
              <a:rPr lang="fr-CA" sz="2400" b="1" dirty="0" smtClean="0">
                <a:solidFill>
                  <a:srgbClr val="FF0000"/>
                </a:solidFill>
              </a:rPr>
              <a:t>actions</a:t>
            </a:r>
            <a:r>
              <a:rPr lang="fr-CA" sz="2400" b="1" dirty="0" smtClean="0">
                <a:solidFill>
                  <a:schemeClr val="tx1"/>
                </a:solidFill>
              </a:rPr>
              <a:t> pour réduire la stigmatisation et la discrimination  </a:t>
            </a: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3048000" y="-6350"/>
            <a:ext cx="297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sz="4000">
              <a:solidFill>
                <a:srgbClr val="11314B"/>
              </a:solidFill>
            </a:endParaRPr>
          </a:p>
          <a:p>
            <a:pPr algn="ctr" eaLnBrk="0" hangingPunct="0"/>
            <a:endParaRPr lang="en-US" sz="4000">
              <a:solidFill>
                <a:srgbClr val="11314B"/>
              </a:solidFill>
            </a:endParaRP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7239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2474913" cy="708025"/>
          </a:xfrm>
        </p:spPr>
        <p:txBody>
          <a:bodyPr/>
          <a:lstStyle/>
          <a:p>
            <a:r>
              <a:rPr lang="en-GB" sz="4000" smtClean="0"/>
              <a:t>Divulgation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4983163" cy="2246313"/>
          </a:xfrm>
        </p:spPr>
        <p:txBody>
          <a:bodyPr/>
          <a:lstStyle/>
          <a:p>
            <a:endParaRPr lang="en-GB" smtClean="0">
              <a:solidFill>
                <a:schemeClr val="tx1"/>
              </a:solidFill>
            </a:endParaRPr>
          </a:p>
          <a:p>
            <a:r>
              <a:rPr lang="fr-CA" sz="3600" b="1" smtClean="0">
                <a:solidFill>
                  <a:schemeClr val="tx1"/>
                </a:solidFill>
              </a:rPr>
              <a:t>Évaluer votre </a:t>
            </a:r>
            <a:r>
              <a:rPr lang="fr-CA" sz="3600" b="1" smtClean="0">
                <a:solidFill>
                  <a:srgbClr val="FF0000"/>
                </a:solidFill>
              </a:rPr>
              <a:t>stabilité</a:t>
            </a:r>
            <a:r>
              <a:rPr lang="fr-CA" sz="3600" b="1" smtClean="0">
                <a:solidFill>
                  <a:schemeClr val="tx1"/>
                </a:solidFill>
              </a:rPr>
              <a:t> </a:t>
            </a:r>
          </a:p>
          <a:p>
            <a:endParaRPr lang="fr-CA" sz="3600" b="1" smtClean="0">
              <a:solidFill>
                <a:schemeClr val="tx1"/>
              </a:solidFill>
            </a:endParaRPr>
          </a:p>
          <a:p>
            <a:r>
              <a:rPr lang="fr-CA" sz="3600" b="1" smtClean="0">
                <a:solidFill>
                  <a:schemeClr val="tx1"/>
                </a:solidFill>
              </a:rPr>
              <a:t>avant de procéder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15240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CA" sz="4000">
              <a:solidFill>
                <a:srgbClr val="11314B"/>
              </a:solidFill>
              <a:cs typeface="Times New Roman" pitchFamily="18" charset="0"/>
            </a:endParaRPr>
          </a:p>
          <a:p>
            <a:r>
              <a:rPr lang="fr-CA" sz="4000">
                <a:solidFill>
                  <a:srgbClr val="11314B"/>
                </a:solidFill>
                <a:cs typeface="Times New Roman" pitchFamily="18" charset="0"/>
              </a:rPr>
              <a:t>Médecins et automédication</a:t>
            </a:r>
            <a:r>
              <a:rPr lang="en-US" sz="4000">
                <a:solidFill>
                  <a:srgbClr val="11314B"/>
                </a:solidFill>
                <a:cs typeface="Times New Roman" pitchFamily="18" charset="0"/>
              </a:rPr>
              <a:t/>
            </a:r>
            <a:br>
              <a:rPr lang="en-US" sz="4000">
                <a:solidFill>
                  <a:srgbClr val="11314B"/>
                </a:solidFill>
                <a:cs typeface="Times New Roman" pitchFamily="18" charset="0"/>
              </a:rPr>
            </a:br>
            <a:r>
              <a:rPr lang="en-US" sz="3600">
                <a:solidFill>
                  <a:srgbClr val="11314B"/>
                </a:solidFill>
                <a:cs typeface="Times New Roman" pitchFamily="18" charset="0"/>
              </a:rPr>
              <a:t>		</a:t>
            </a:r>
            <a:endParaRPr lang="en-US" sz="5400">
              <a:solidFill>
                <a:srgbClr val="11314B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57200" y="1447800"/>
            <a:ext cx="708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ts val="1863"/>
              </a:spcAft>
              <a:buFontTx/>
              <a:buChar char="•"/>
            </a:pPr>
            <a:r>
              <a:rPr lang="fr-CA" sz="2000" b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43 % des psychiatres se prescrivent des médicaments pour dépression légère ou modéré</a:t>
            </a: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ts val="1863"/>
              </a:spcAft>
              <a:buFontTx/>
              <a:buChar char="•"/>
            </a:pPr>
            <a:r>
              <a:rPr lang="fr-CA" sz="2000" b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7 %, pour une dépression sévère et/ou  des idées </a:t>
            </a: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ts val="1863"/>
              </a:spcAft>
            </a:pPr>
            <a:r>
              <a:rPr lang="fr-CA" sz="2000" b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 suicidaires</a:t>
            </a: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fr-CA" sz="2000" b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16 % se sont traités eux-mêmes pour une dépression dans le passé (</a:t>
            </a:r>
            <a:r>
              <a:rPr lang="fr-CA" sz="1600" b="0" i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Psychother Psychosom, 2007</a:t>
            </a:r>
            <a:r>
              <a:rPr lang="fr-CA" sz="2000" b="0">
                <a:solidFill>
                  <a:schemeClr val="tx1"/>
                </a:solidFill>
                <a:latin typeface="Arial" charset="0"/>
              </a:rPr>
              <a:t>)</a:t>
            </a:r>
            <a:endParaRPr lang="fr-CA" sz="2000" b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ts val="1200"/>
              </a:spcAft>
              <a:buFontTx/>
              <a:buChar char="•"/>
            </a:pPr>
            <a:r>
              <a:rPr lang="fr-CA" sz="2000" b="0">
                <a:solidFill>
                  <a:schemeClr val="tx1"/>
                </a:solidFill>
                <a:latin typeface="Arial" charset="0"/>
              </a:rPr>
              <a:t>82 médecins sur 100 dans une pratique psychiatrique canadienne ont déjà commencé une automédication(Dr Gautam, communication personnelle)  </a:t>
            </a:r>
          </a:p>
          <a:p>
            <a:pPr marL="223838" indent="-223838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endParaRPr lang="fr-CA" sz="2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fr-FR" sz="4000">
              <a:solidFill>
                <a:srgbClr val="11314B"/>
              </a:solidFill>
            </a:endParaRPr>
          </a:p>
        </p:txBody>
      </p:sp>
      <p:sp>
        <p:nvSpPr>
          <p:cNvPr id="40965" name="Content Placeholder 2"/>
          <p:cNvSpPr>
            <a:spLocks/>
          </p:cNvSpPr>
          <p:nvPr/>
        </p:nvSpPr>
        <p:spPr bwMode="auto">
          <a:xfrm>
            <a:off x="838200" y="1371600"/>
            <a:ext cx="662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eaLnBrk="0" hangingPunct="0">
              <a:spcBef>
                <a:spcPct val="25000"/>
              </a:spcBef>
              <a:spcAft>
                <a:spcPct val="25000"/>
              </a:spcAft>
              <a:defRPr/>
            </a:pPr>
            <a:r>
              <a:rPr lang="fr-CA" sz="4000" i="1" dirty="0">
                <a:solidFill>
                  <a:schemeClr val="tx1"/>
                </a:solidFill>
                <a:latin typeface="+mn-lt"/>
                <a:cs typeface="+mn-cs"/>
              </a:rPr>
              <a:t>Culture médicale</a:t>
            </a:r>
            <a:r>
              <a:rPr lang="fr-CA" sz="28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fr-CA" sz="2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223838" indent="-223838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Des « </a:t>
            </a:r>
            <a:r>
              <a:rPr lang="fr-CA" sz="2000" dirty="0">
                <a:solidFill>
                  <a:srgbClr val="FF0000"/>
                </a:solidFill>
                <a:latin typeface="Arial" charset="0"/>
                <a:cs typeface="+mn-cs"/>
              </a:rPr>
              <a:t>soignants</a:t>
            </a: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 » et non des « </a:t>
            </a:r>
            <a:r>
              <a:rPr lang="fr-CA" sz="2000" dirty="0">
                <a:solidFill>
                  <a:srgbClr val="FF0000"/>
                </a:solidFill>
                <a:latin typeface="Arial" charset="0"/>
                <a:cs typeface="+mn-cs"/>
              </a:rPr>
              <a:t>soignés</a:t>
            </a: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 »</a:t>
            </a:r>
          </a:p>
          <a:p>
            <a:pPr marL="223838" indent="-223838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fr-CA" sz="2000" dirty="0" smtClean="0">
                <a:solidFill>
                  <a:schemeClr val="tx1"/>
                </a:solidFill>
                <a:latin typeface="Arial" charset="0"/>
                <a:cs typeface="+mn-cs"/>
              </a:rPr>
              <a:t>Exigences </a:t>
            </a: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élevées : travail ardu, perfection, autosacrifice</a:t>
            </a:r>
          </a:p>
          <a:p>
            <a:pPr marL="223838" indent="-223838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Maladie : synonyme d’échec et de faiblesse, associée à la honte, la culpabilité, la peur </a:t>
            </a:r>
          </a:p>
          <a:p>
            <a:pPr marL="223838" indent="-223838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Tout cela empêche </a:t>
            </a:r>
            <a:r>
              <a:rPr lang="fr-CA" sz="2000" dirty="0" smtClean="0">
                <a:solidFill>
                  <a:schemeClr val="tx1"/>
                </a:solidFill>
                <a:latin typeface="Arial" charset="0"/>
                <a:cs typeface="+mn-cs"/>
              </a:rPr>
              <a:t>la divulgation et demande d’aide</a:t>
            </a: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223838" indent="-223838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fr-CA" sz="2000" dirty="0">
                <a:solidFill>
                  <a:schemeClr val="tx1"/>
                </a:solidFill>
                <a:latin typeface="Arial" charset="0"/>
                <a:cs typeface="+mn-cs"/>
              </a:rPr>
              <a:t>Isolation, autodiagnostic, </a:t>
            </a:r>
            <a:r>
              <a:rPr lang="fr-CA" sz="2000" dirty="0" err="1">
                <a:solidFill>
                  <a:schemeClr val="tx1"/>
                </a:solidFill>
                <a:latin typeface="Arial" charset="0"/>
                <a:cs typeface="+mn-cs"/>
              </a:rPr>
              <a:t>autotraitement</a:t>
            </a:r>
            <a:endParaRPr lang="fr-CA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62000" y="9144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http://kirstyne.files.wordpress.com/2007/09/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667000"/>
            <a:ext cx="2819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762000" y="304800"/>
            <a:ext cx="670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2400" i="1">
                <a:solidFill>
                  <a:srgbClr val="11314B"/>
                </a:solidFill>
                <a:cs typeface="Times New Roman" pitchFamily="18" charset="0"/>
              </a:rPr>
              <a:t>Autostigmatisation des psychiatres patients</a:t>
            </a:r>
          </a:p>
          <a:p>
            <a:endParaRPr lang="fr-CA" sz="2400" i="1">
              <a:solidFill>
                <a:srgbClr val="11314B"/>
              </a:solidFill>
              <a:cs typeface="Times New Roman" pitchFamily="18" charset="0"/>
            </a:endParaRPr>
          </a:p>
          <a:p>
            <a:r>
              <a:rPr lang="fr-CA" sz="2400" i="1">
                <a:solidFill>
                  <a:srgbClr val="11314B"/>
                </a:solidFill>
                <a:cs typeface="Times New Roman" pitchFamily="18" charset="0"/>
              </a:rPr>
              <a:t>	Ne veut pas admettre qu’il a un problème</a:t>
            </a:r>
          </a:p>
          <a:p>
            <a:r>
              <a:rPr lang="fr-CA" sz="2400" i="1">
                <a:solidFill>
                  <a:srgbClr val="11314B"/>
                </a:solidFill>
                <a:cs typeface="Times New Roman" pitchFamily="18" charset="0"/>
              </a:rPr>
              <a:t>	Ne veut même pas admettre qu’il est le patient</a:t>
            </a:r>
          </a:p>
          <a:p>
            <a:endParaRPr lang="fr-CA" sz="2000" i="1">
              <a:solidFill>
                <a:srgbClr val="11314B"/>
              </a:solidFill>
              <a:cs typeface="Times New Roman" pitchFamily="18" charset="0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762000" y="12954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/>
          </p:cNvSpPr>
          <p:nvPr/>
        </p:nvSpPr>
        <p:spPr bwMode="auto">
          <a:xfrm>
            <a:off x="457200" y="1165225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eaLnBrk="0" hangingPunct="0">
              <a:lnSpc>
                <a:spcPct val="80000"/>
              </a:lnSpc>
              <a:spcAft>
                <a:spcPts val="2400"/>
              </a:spcAft>
            </a:pPr>
            <a:endParaRPr lang="fr-CA" sz="2200" i="1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23838" indent="-223838" eaLnBrk="0" hangingPunct="0">
              <a:lnSpc>
                <a:spcPct val="80000"/>
              </a:lnSpc>
              <a:spcAft>
                <a:spcPts val="3000"/>
              </a:spcAft>
            </a:pPr>
            <a:r>
              <a:rPr lang="fr-CA" sz="22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« </a:t>
            </a:r>
            <a:r>
              <a:rPr lang="fr-CA" sz="24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Le problème avec la santé mentale c’est qu’un grand nombre de ceux qui en sont atteints – en particulier les personnes qui sont en mesure de changer les attitudes du public, notamment les médecins, sont peu disposés à prendre le risque d’en parler ou de demander de l’aide. Ils ont peurs de nuire à leur statut professionnel et personnel, ce qui est très compréhensif</a:t>
            </a:r>
            <a:r>
              <a:rPr lang="fr-CA" sz="22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. »</a:t>
            </a:r>
            <a:endParaRPr lang="fr-CA" sz="1800" i="1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23838" indent="-223838" eaLnBrk="0" hangingPunct="0">
              <a:lnSpc>
                <a:spcPct val="80000"/>
              </a:lnSpc>
              <a:spcAft>
                <a:spcPts val="600"/>
              </a:spcAft>
            </a:pPr>
            <a:r>
              <a:rPr lang="fr-CA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			</a:t>
            </a:r>
          </a:p>
          <a:p>
            <a:pPr marL="223838" indent="-223838" eaLnBrk="0" hangingPunct="0">
              <a:lnSpc>
                <a:spcPct val="80000"/>
              </a:lnSpc>
              <a:spcAft>
                <a:spcPts val="600"/>
              </a:spcAft>
            </a:pPr>
            <a:r>
              <a:rPr lang="fr-CA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			Kay Redfield Jamison</a:t>
            </a:r>
          </a:p>
          <a:p>
            <a:pPr marL="223838" indent="-223838" eaLnBrk="0" hangingPunct="0">
              <a:lnSpc>
                <a:spcPct val="80000"/>
              </a:lnSpc>
              <a:spcAft>
                <a:spcPts val="600"/>
              </a:spcAft>
            </a:pPr>
            <a:r>
              <a:rPr lang="fr-CA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			Professeure de psychiatrie  </a:t>
            </a:r>
          </a:p>
          <a:p>
            <a:pPr marL="223838" indent="-223838" eaLnBrk="0" hangingPunct="0">
              <a:lnSpc>
                <a:spcPct val="80000"/>
              </a:lnSpc>
            </a:pPr>
            <a:endParaRPr lang="fr-CA" sz="2200" i="1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23838" indent="-223838" eaLnBrk="0" hangingPunct="0">
              <a:lnSpc>
                <a:spcPct val="80000"/>
              </a:lnSpc>
            </a:pPr>
            <a:r>
              <a:rPr lang="fr-CA" sz="2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	</a:t>
            </a:r>
          </a:p>
          <a:p>
            <a:pPr marL="223838" indent="-223838" eaLnBrk="0" hangingPunct="0">
              <a:lnSpc>
                <a:spcPct val="80000"/>
              </a:lnSpc>
            </a:pPr>
            <a:endParaRPr lang="fr-CA" sz="220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23838" indent="-223838" eaLnBrk="0" hangingPunct="0">
              <a:lnSpc>
                <a:spcPct val="80000"/>
              </a:lnSpc>
            </a:pPr>
            <a:endParaRPr lang="fr-CA" sz="220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23838" indent="-223838" eaLnBrk="0" hangingPunct="0">
              <a:lnSpc>
                <a:spcPct val="80000"/>
              </a:lnSpc>
            </a:pPr>
            <a:r>
              <a:rPr lang="fr-CA" sz="2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	</a:t>
            </a:r>
          </a:p>
          <a:p>
            <a:pPr marL="223838" indent="-223838" eaLnBrk="0" hangingPunct="0">
              <a:lnSpc>
                <a:spcPct val="80000"/>
              </a:lnSpc>
            </a:pPr>
            <a:r>
              <a:rPr lang="fr-CA" sz="2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							</a:t>
            </a:r>
          </a:p>
          <a:p>
            <a:pPr marL="223838" indent="-223838" eaLnBrk="0" hangingPunct="0">
              <a:lnSpc>
                <a:spcPct val="90000"/>
              </a:lnSpc>
            </a:pPr>
            <a:endParaRPr lang="fr-CA" sz="2200" b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762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0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0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US" sz="200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2000" y="1447800"/>
            <a:ext cx="670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>
              <a:spcBef>
                <a:spcPct val="25000"/>
              </a:spcBef>
              <a:spcAft>
                <a:spcPct val="25000"/>
              </a:spcAft>
              <a:defRPr/>
            </a:pPr>
            <a:r>
              <a:rPr lang="fr-CA" sz="24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Stigmatisation : un obstacle au traitement</a:t>
            </a:r>
          </a:p>
          <a:p>
            <a:pPr marL="223838" indent="-223838"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endParaRPr lang="fr-CA" sz="2400" b="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marL="223838" indent="-223838"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fr-CA" sz="24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Présage l’arrêt précoce du traitement chez les patients souffrant d’une dépression majeure</a:t>
            </a:r>
          </a:p>
          <a:p>
            <a:pPr marL="223838" indent="-223838">
              <a:spcBef>
                <a:spcPct val="25000"/>
              </a:spcBef>
              <a:spcAft>
                <a:spcPct val="25000"/>
              </a:spcAft>
              <a:buFontTx/>
              <a:buChar char="•"/>
              <a:defRPr/>
            </a:pPr>
            <a:r>
              <a:rPr lang="fr-CA" sz="2400" b="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Autostigmatisation</a:t>
            </a:r>
            <a:r>
              <a:rPr lang="fr-CA" sz="2400" b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: un facteur de risque du suicide</a:t>
            </a: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685800" y="1371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1866900" y="2403475"/>
            <a:ext cx="4953000" cy="708025"/>
          </a:xfrm>
        </p:spPr>
        <p:txBody>
          <a:bodyPr/>
          <a:lstStyle/>
          <a:p>
            <a:r>
              <a:rPr lang="fr-CA" sz="4000" smtClean="0"/>
              <a:t>Divulgation personnelle</a:t>
            </a:r>
          </a:p>
        </p:txBody>
      </p:sp>
      <p:sp>
        <p:nvSpPr>
          <p:cNvPr id="39939" name="Subtitle 4"/>
          <p:cNvSpPr>
            <a:spLocks noGrp="1"/>
          </p:cNvSpPr>
          <p:nvPr>
            <p:ph type="subTitle" idx="1"/>
          </p:nvPr>
        </p:nvSpPr>
        <p:spPr>
          <a:xfrm flipH="1">
            <a:off x="10621963" y="3429000"/>
            <a:ext cx="46037" cy="304800"/>
          </a:xfrm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1519238" y="2403475"/>
            <a:ext cx="6276975" cy="923925"/>
          </a:xfrm>
        </p:spPr>
        <p:txBody>
          <a:bodyPr/>
          <a:lstStyle/>
          <a:p>
            <a:r>
              <a:rPr lang="en-CA" smtClean="0"/>
              <a:t>Let’s pave the road for</a:t>
            </a:r>
          </a:p>
        </p:txBody>
      </p:sp>
      <p:sp>
        <p:nvSpPr>
          <p:cNvPr id="34819" name="Subtitle 2"/>
          <p:cNvSpPr>
            <a:spLocks noGrp="1"/>
          </p:cNvSpPr>
          <p:nvPr>
            <p:ph type="subTitle" idx="1"/>
          </p:nvPr>
        </p:nvSpPr>
        <p:spPr>
          <a:xfrm>
            <a:off x="2636838" y="3429000"/>
            <a:ext cx="3871912" cy="584200"/>
          </a:xfrm>
        </p:spPr>
        <p:txBody>
          <a:bodyPr/>
          <a:lstStyle/>
          <a:p>
            <a:r>
              <a:rPr lang="en-CA" smtClean="0"/>
              <a:t>Hope and recovery</a:t>
            </a:r>
          </a:p>
        </p:txBody>
      </p:sp>
      <p:pic>
        <p:nvPicPr>
          <p:cNvPr id="34820" name="Picture 4" descr="C:\Users\Manon\Pictures\2010-06-16 Photos Divines et autres\Photos Divines et autres 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62000" y="990600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fr-CA" sz="2800">
                <a:solidFill>
                  <a:schemeClr val="tx1"/>
                </a:solidFill>
                <a:latin typeface="Arial" charset="0"/>
              </a:rPr>
              <a:t>Suggestions du Groupe de travail </a:t>
            </a:r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fr-CA" sz="1800">
                <a:solidFill>
                  <a:schemeClr val="tx1"/>
                </a:solidFill>
                <a:latin typeface="Arial" charset="0"/>
              </a:rPr>
              <a:t>Être conscient de nos propres attitudes de stigmatisation</a:t>
            </a:r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fr-CA" sz="1800">
                <a:solidFill>
                  <a:schemeClr val="tx1"/>
                </a:solidFill>
                <a:latin typeface="Arial" charset="0"/>
              </a:rPr>
              <a:t>Viser à briser le silence autour de la maladie mentale</a:t>
            </a:r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fr-CA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Faire des diagnostics prudents</a:t>
            </a:r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fr-CA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Éviter l’étiquetage</a:t>
            </a:r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fr-CA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Mettre l’accent sur le bien-être et non la psychopathologie</a:t>
            </a:r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fr-CA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Faire participer les patients et leurs familles au traitement et parler de leur stigmatisation intériorisée </a:t>
            </a:r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fr-CA" sz="1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Promouvoir la santé mentale avec vos collègues d’autres spécialités</a:t>
            </a:r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fr-CA" sz="2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marL="609600" indent="-609600">
              <a:lnSpc>
                <a:spcPct val="90000"/>
              </a:lnSpc>
            </a:pPr>
            <a:endParaRPr lang="en-US" sz="2200" b="0">
              <a:solidFill>
                <a:schemeClr val="bg2"/>
              </a:solidFill>
              <a:latin typeface="Arial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800" b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4000">
              <a:solidFill>
                <a:srgbClr val="11314B"/>
              </a:solidFill>
            </a:endParaRP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>
          <a:xfrm>
            <a:off x="2195513" y="2403475"/>
            <a:ext cx="5362575" cy="923925"/>
          </a:xfrm>
        </p:spPr>
        <p:txBody>
          <a:bodyPr/>
          <a:lstStyle/>
          <a:p>
            <a:r>
              <a:rPr lang="fr-CA" smtClean="0"/>
              <a:t>Traçons la voie …..</a:t>
            </a:r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>
          <a:xfrm>
            <a:off x="2636838" y="3429000"/>
            <a:ext cx="4951412" cy="584200"/>
          </a:xfrm>
        </p:spPr>
        <p:txBody>
          <a:bodyPr/>
          <a:lstStyle/>
          <a:p>
            <a:r>
              <a:rPr lang="fr-CA" smtClean="0"/>
              <a:t>Espoir et rétablissement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4246563"/>
          </a:xfrm>
        </p:spPr>
        <p:txBody>
          <a:bodyPr wrap="square"/>
          <a:lstStyle/>
          <a:p>
            <a:r>
              <a:rPr lang="fr-CA" b="1" i="1" dirty="0" smtClean="0">
                <a:solidFill>
                  <a:schemeClr val="tx1"/>
                </a:solidFill>
              </a:rPr>
              <a:t>Membres du Groupe de travail :</a:t>
            </a:r>
          </a:p>
          <a:p>
            <a:endParaRPr lang="fr-CA" sz="2200" b="1" dirty="0" smtClean="0">
              <a:solidFill>
                <a:schemeClr val="tx1"/>
              </a:solidFill>
            </a:endParaRPr>
          </a:p>
          <a:p>
            <a:r>
              <a:rPr lang="fr-CA" sz="1800" dirty="0" err="1" smtClean="0">
                <a:solidFill>
                  <a:schemeClr val="tx1"/>
                </a:solidFill>
              </a:rPr>
              <a:t>Dre</a:t>
            </a:r>
            <a:r>
              <a:rPr lang="fr-CA" sz="1800" b="1" dirty="0" smtClean="0">
                <a:solidFill>
                  <a:schemeClr val="tx1"/>
                </a:solidFill>
              </a:rPr>
              <a:t> Susan Abbey 		</a:t>
            </a:r>
            <a:r>
              <a:rPr lang="fr-CA" sz="1800" dirty="0" smtClean="0">
                <a:solidFill>
                  <a:schemeClr val="tx1"/>
                </a:solidFill>
              </a:rPr>
              <a:t>Présidente sortante de l’APC </a:t>
            </a:r>
          </a:p>
          <a:p>
            <a:r>
              <a:rPr lang="fr-CA" sz="1800" dirty="0" smtClean="0">
                <a:solidFill>
                  <a:schemeClr val="tx1"/>
                </a:solidFill>
              </a:rPr>
              <a:t>Dr  </a:t>
            </a:r>
            <a:r>
              <a:rPr lang="fr-CA" sz="1800" b="1" dirty="0" smtClean="0">
                <a:solidFill>
                  <a:schemeClr val="tx1"/>
                </a:solidFill>
              </a:rPr>
              <a:t> Wayne </a:t>
            </a:r>
            <a:r>
              <a:rPr lang="fr-CA" sz="1800" b="1" dirty="0" err="1" smtClean="0">
                <a:solidFill>
                  <a:schemeClr val="tx1"/>
                </a:solidFill>
              </a:rPr>
              <a:t>Baici</a:t>
            </a:r>
            <a:r>
              <a:rPr lang="fr-CA" sz="1800" b="1" dirty="0" smtClean="0">
                <a:solidFill>
                  <a:schemeClr val="tx1"/>
                </a:solidFill>
              </a:rPr>
              <a:t>   		</a:t>
            </a:r>
            <a:r>
              <a:rPr lang="fr-CA" sz="1800" dirty="0" smtClean="0">
                <a:solidFill>
                  <a:schemeClr val="tx1"/>
                </a:solidFill>
              </a:rPr>
              <a:t>Résident (équipe de recherche)</a:t>
            </a:r>
          </a:p>
          <a:p>
            <a:r>
              <a:rPr lang="fr-CA" sz="1800" dirty="0" err="1" smtClean="0">
                <a:solidFill>
                  <a:schemeClr val="tx1"/>
                </a:solidFill>
              </a:rPr>
              <a:t>Dre</a:t>
            </a:r>
            <a:r>
              <a:rPr lang="fr-CA" sz="1800" b="1" dirty="0" smtClean="0">
                <a:solidFill>
                  <a:schemeClr val="tx1"/>
                </a:solidFill>
              </a:rPr>
              <a:t> Manon Charbonneau  	</a:t>
            </a:r>
            <a:r>
              <a:rPr lang="fr-CA" sz="1800" dirty="0" smtClean="0">
                <a:solidFill>
                  <a:schemeClr val="tx1"/>
                </a:solidFill>
              </a:rPr>
              <a:t>Présidente sortante de l’APC, Fondatrice</a:t>
            </a:r>
          </a:p>
          <a:p>
            <a:r>
              <a:rPr lang="fr-CA" sz="1800" dirty="0" smtClean="0">
                <a:solidFill>
                  <a:schemeClr val="tx1"/>
                </a:solidFill>
              </a:rPr>
              <a:t>					 et Présidente du Groupe de travail </a:t>
            </a:r>
          </a:p>
          <a:p>
            <a:r>
              <a:rPr lang="fr-CA" sz="1800" dirty="0" err="1" smtClean="0">
                <a:solidFill>
                  <a:schemeClr val="tx1"/>
                </a:solidFill>
              </a:rPr>
              <a:t>Dre</a:t>
            </a:r>
            <a:r>
              <a:rPr lang="fr-CA" sz="1800" b="1" dirty="0" smtClean="0">
                <a:solidFill>
                  <a:schemeClr val="tx1"/>
                </a:solidFill>
              </a:rPr>
              <a:t> Layla Dabby  		</a:t>
            </a:r>
            <a:r>
              <a:rPr lang="fr-CA" sz="1800" dirty="0" smtClean="0">
                <a:solidFill>
                  <a:schemeClr val="tx1"/>
                </a:solidFill>
              </a:rPr>
              <a:t>Résidente (équipe de recherche)</a:t>
            </a:r>
          </a:p>
          <a:p>
            <a:r>
              <a:rPr lang="fr-CA" sz="1800" dirty="0" err="1" smtClean="0">
                <a:solidFill>
                  <a:schemeClr val="tx1"/>
                </a:solidFill>
              </a:rPr>
              <a:t>Dre</a:t>
            </a:r>
            <a:r>
              <a:rPr lang="fr-CA" sz="1800" b="1" dirty="0" smtClean="0">
                <a:solidFill>
                  <a:schemeClr val="tx1"/>
                </a:solidFill>
              </a:rPr>
              <a:t> Mamta Gautam  		</a:t>
            </a:r>
            <a:r>
              <a:rPr lang="fr-CA" sz="1800" dirty="0" smtClean="0">
                <a:solidFill>
                  <a:schemeClr val="tx1"/>
                </a:solidFill>
              </a:rPr>
              <a:t>Fondatrice (CMA liaison, PMHT)</a:t>
            </a:r>
            <a:endParaRPr lang="fr-CA" dirty="0" smtClean="0">
              <a:solidFill>
                <a:schemeClr val="tx1"/>
              </a:solidFill>
            </a:endParaRPr>
          </a:p>
          <a:p>
            <a:r>
              <a:rPr lang="fr-CA" sz="1800" dirty="0" err="1" smtClean="0">
                <a:solidFill>
                  <a:schemeClr val="tx1"/>
                </a:solidFill>
              </a:rPr>
              <a:t>Dre</a:t>
            </a:r>
            <a:r>
              <a:rPr lang="fr-CA" sz="1800" b="1" dirty="0" smtClean="0">
                <a:solidFill>
                  <a:schemeClr val="tx1"/>
                </a:solidFill>
              </a:rPr>
              <a:t> Pippa Moss  		</a:t>
            </a:r>
            <a:r>
              <a:rPr lang="fr-CA" sz="1800" dirty="0" smtClean="0">
                <a:solidFill>
                  <a:schemeClr val="tx1"/>
                </a:solidFill>
              </a:rPr>
              <a:t>Fondatrice</a:t>
            </a:r>
          </a:p>
          <a:p>
            <a:r>
              <a:rPr lang="fr-CA" sz="1800" dirty="0" smtClean="0">
                <a:solidFill>
                  <a:schemeClr val="tx1"/>
                </a:solidFill>
              </a:rPr>
              <a:t>Dr  </a:t>
            </a:r>
            <a:r>
              <a:rPr lang="fr-CA" sz="1800" b="1" dirty="0" smtClean="0">
                <a:solidFill>
                  <a:schemeClr val="tx1"/>
                </a:solidFill>
              </a:rPr>
              <a:t>Constantin Tranulis     	</a:t>
            </a:r>
            <a:r>
              <a:rPr lang="fr-CA" sz="1800" dirty="0" smtClean="0">
                <a:solidFill>
                  <a:schemeClr val="tx1"/>
                </a:solidFill>
              </a:rPr>
              <a:t>Membre (équipe de recherche)</a:t>
            </a:r>
          </a:p>
          <a:p>
            <a:r>
              <a:rPr lang="fr-CA" sz="1800" dirty="0" smtClean="0">
                <a:solidFill>
                  <a:schemeClr val="tx1"/>
                </a:solidFill>
              </a:rPr>
              <a:t>Mme</a:t>
            </a:r>
            <a:r>
              <a:rPr lang="fr-CA" sz="1800" b="1" dirty="0" smtClean="0">
                <a:solidFill>
                  <a:schemeClr val="tx1"/>
                </a:solidFill>
              </a:rPr>
              <a:t> Kelly Masotti   		</a:t>
            </a:r>
            <a:r>
              <a:rPr lang="fr-CA" sz="1800" dirty="0" smtClean="0">
                <a:solidFill>
                  <a:schemeClr val="tx1"/>
                </a:solidFill>
              </a:rPr>
              <a:t>Gestionnaire, Affaires publiques, liaison</a:t>
            </a:r>
          </a:p>
          <a:p>
            <a:r>
              <a:rPr lang="fr-CA" sz="1800" dirty="0" smtClean="0">
                <a:solidFill>
                  <a:schemeClr val="tx1"/>
                </a:solidFill>
              </a:rPr>
              <a:t>Mme </a:t>
            </a:r>
            <a:r>
              <a:rPr lang="fr-CA" sz="1800" b="1" dirty="0" smtClean="0">
                <a:solidFill>
                  <a:schemeClr val="tx1"/>
                </a:solidFill>
              </a:rPr>
              <a:t>Meagan Hatch		</a:t>
            </a:r>
            <a:r>
              <a:rPr lang="fr-CA" sz="1800" dirty="0" smtClean="0">
                <a:solidFill>
                  <a:schemeClr val="tx1"/>
                </a:solidFill>
              </a:rPr>
              <a:t>gestionnaire, lobbyiste</a:t>
            </a:r>
            <a:r>
              <a:rPr lang="fr-CA" sz="1800" b="1" dirty="0" smtClean="0">
                <a:solidFill>
                  <a:schemeClr val="tx1"/>
                </a:solidFill>
              </a:rPr>
              <a:t>		</a:t>
            </a:r>
          </a:p>
          <a:p>
            <a:r>
              <a:rPr lang="fr-CA" sz="1800" dirty="0" smtClean="0">
                <a:solidFill>
                  <a:schemeClr val="tx1"/>
                </a:solidFill>
              </a:rPr>
              <a:t>Mme </a:t>
            </a:r>
            <a:r>
              <a:rPr lang="fr-CA" sz="1800" b="1" dirty="0" smtClean="0">
                <a:solidFill>
                  <a:schemeClr val="tx1"/>
                </a:solidFill>
              </a:rPr>
              <a:t>Hélène Côté  	</a:t>
            </a:r>
            <a:r>
              <a:rPr lang="fr-CA" sz="1800" b="1" dirty="0" smtClean="0"/>
              <a:t>	</a:t>
            </a:r>
            <a:r>
              <a:rPr lang="fr-CA" sz="1800" dirty="0" smtClean="0">
                <a:solidFill>
                  <a:schemeClr val="tx1"/>
                </a:solidFill>
              </a:rPr>
              <a:t>Spécialiste principale des communications</a:t>
            </a:r>
            <a:r>
              <a:rPr lang="fr-CA" sz="1800" dirty="0" smtClean="0"/>
              <a:t/>
            </a:r>
            <a:br>
              <a:rPr lang="fr-CA" sz="1800" dirty="0" smtClean="0"/>
            </a:br>
            <a:endParaRPr lang="fr-CA" sz="1800" dirty="0" smtClean="0"/>
          </a:p>
        </p:txBody>
      </p:sp>
      <p:sp>
        <p:nvSpPr>
          <p:cNvPr id="9219" name="Line 7"/>
          <p:cNvSpPr>
            <a:spLocks noChangeShapeType="1"/>
          </p:cNvSpPr>
          <p:nvPr/>
        </p:nvSpPr>
        <p:spPr bwMode="auto">
          <a:xfrm>
            <a:off x="7239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4795838" cy="923925"/>
          </a:xfrm>
        </p:spPr>
        <p:txBody>
          <a:bodyPr/>
          <a:lstStyle/>
          <a:p>
            <a:r>
              <a:rPr lang="fr-CA" smtClean="0"/>
              <a:t>Traçons la voie...</a:t>
            </a:r>
          </a:p>
        </p:txBody>
      </p:sp>
      <p:pic>
        <p:nvPicPr>
          <p:cNvPr id="43011" name="Content Placeholder 3" descr="j040148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447800"/>
            <a:ext cx="64008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ctrTitle"/>
          </p:nvPr>
        </p:nvSpPr>
        <p:spPr>
          <a:xfrm>
            <a:off x="-685800" y="1828800"/>
            <a:ext cx="152400" cy="228600"/>
          </a:xfrm>
        </p:spPr>
        <p:txBody>
          <a:bodyPr/>
          <a:lstStyle/>
          <a:p>
            <a:endParaRPr lang="en-CA" smtClean="0"/>
          </a:p>
        </p:txBody>
      </p:sp>
      <p:sp>
        <p:nvSpPr>
          <p:cNvPr id="44035" name="Subtitle 4"/>
          <p:cNvSpPr>
            <a:spLocks noGrp="1"/>
          </p:cNvSpPr>
          <p:nvPr>
            <p:ph type="subTitle" idx="1"/>
          </p:nvPr>
        </p:nvSpPr>
        <p:spPr>
          <a:xfrm>
            <a:off x="3529013" y="1981200"/>
            <a:ext cx="2000250" cy="990600"/>
          </a:xfrm>
        </p:spPr>
        <p:txBody>
          <a:bodyPr/>
          <a:lstStyle/>
          <a:p>
            <a:r>
              <a:rPr lang="fr-CA" sz="4800" smtClean="0"/>
              <a:t>Merci!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4005263" cy="708025"/>
          </a:xfrm>
        </p:spPr>
        <p:txBody>
          <a:bodyPr/>
          <a:lstStyle/>
          <a:p>
            <a:r>
              <a:rPr lang="fr-CA" sz="4000" smtClean="0">
                <a:solidFill>
                  <a:schemeClr val="tx1"/>
                </a:solidFill>
              </a:rPr>
              <a:t>Objectif primordial</a:t>
            </a:r>
            <a:r>
              <a:rPr lang="en-CA" i="1" smtClean="0">
                <a:solidFill>
                  <a:schemeClr val="tx1"/>
                </a:solidFill>
              </a:rPr>
              <a:t/>
            </a:r>
            <a:br>
              <a:rPr lang="en-CA" i="1" smtClean="0">
                <a:solidFill>
                  <a:schemeClr val="tx1"/>
                </a:solidFill>
              </a:rPr>
            </a:b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6629400" cy="3540125"/>
          </a:xfrm>
        </p:spPr>
        <p:txBody>
          <a:bodyPr wrap="square"/>
          <a:lstStyle/>
          <a:p>
            <a:pPr eaLnBrk="1" hangingPunct="1"/>
            <a:endParaRPr lang="en-CA" sz="1600" smtClean="0">
              <a:solidFill>
                <a:schemeClr val="tx1"/>
              </a:solidFill>
            </a:endParaRPr>
          </a:p>
          <a:p>
            <a:pPr eaLnBrk="1" hangingPunct="1"/>
            <a:r>
              <a:rPr lang="fr-CA" sz="2400" smtClean="0">
                <a:solidFill>
                  <a:schemeClr val="tx1"/>
                </a:solidFill>
              </a:rPr>
              <a:t>	Participer à l’initiative pancanadienne de lutte contre la stigmatisation et la   </a:t>
            </a:r>
          </a:p>
          <a:p>
            <a:pPr eaLnBrk="1" hangingPunct="1"/>
            <a:r>
              <a:rPr lang="fr-CA" sz="2400" smtClean="0">
                <a:solidFill>
                  <a:schemeClr val="tx1"/>
                </a:solidFill>
              </a:rPr>
              <a:t>	discrimination de la CSMC</a:t>
            </a:r>
          </a:p>
          <a:p>
            <a:pPr eaLnBrk="1" hangingPunct="1"/>
            <a:endParaRPr lang="fr-CA" sz="2400" smtClean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fr-CA" sz="2400" smtClean="0">
                <a:solidFill>
                  <a:schemeClr val="tx1"/>
                </a:solidFill>
              </a:rPr>
              <a:t>Volets prioritaires : </a:t>
            </a:r>
          </a:p>
          <a:p>
            <a:pPr eaLnBrk="1" hangingPunct="1"/>
            <a:endParaRPr lang="fr-CA" sz="2400" smtClean="0">
              <a:solidFill>
                <a:schemeClr val="tx1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fr-CA" sz="2400" smtClean="0">
                <a:solidFill>
                  <a:schemeClr val="tx1"/>
                </a:solidFill>
              </a:rPr>
              <a:t>professionnels de la santé</a:t>
            </a:r>
          </a:p>
          <a:p>
            <a:pPr lvl="1" eaLnBrk="1" hangingPunct="1">
              <a:buFont typeface="Arial" charset="0"/>
              <a:buChar char="•"/>
            </a:pPr>
            <a:r>
              <a:rPr lang="fr-CA" sz="2400" smtClean="0">
                <a:solidFill>
                  <a:schemeClr val="tx1"/>
                </a:solidFill>
              </a:rPr>
              <a:t>jeunes de 12 à 18 ans</a:t>
            </a:r>
          </a:p>
          <a:p>
            <a:pPr eaLnBrk="1" hangingPunct="1">
              <a:buFontTx/>
              <a:buChar char="•"/>
            </a:pPr>
            <a:endParaRPr lang="fr-CA" sz="1600" smtClean="0">
              <a:solidFill>
                <a:schemeClr val="tx1"/>
              </a:solidFill>
            </a:endParaRPr>
          </a:p>
          <a:p>
            <a:pPr eaLnBrk="1" hangingPunct="1"/>
            <a:endParaRPr lang="fr-CA" sz="1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2819400" cy="708025"/>
          </a:xfrm>
        </p:spPr>
        <p:txBody>
          <a:bodyPr/>
          <a:lstStyle/>
          <a:p>
            <a:r>
              <a:rPr lang="fr-CA" sz="4000" smtClean="0"/>
              <a:t>Mandat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400800" cy="2986088"/>
          </a:xfrm>
        </p:spPr>
        <p:txBody>
          <a:bodyPr wrap="square"/>
          <a:lstStyle/>
          <a:p>
            <a:r>
              <a:rPr lang="fr-CA" sz="2400" smtClean="0">
                <a:solidFill>
                  <a:schemeClr val="tx1"/>
                </a:solidFill>
              </a:rPr>
              <a:t>	</a:t>
            </a:r>
          </a:p>
          <a:p>
            <a:endParaRPr lang="fr-CA" sz="2400" smtClean="0">
              <a:solidFill>
                <a:schemeClr val="tx1"/>
              </a:solidFill>
            </a:endParaRPr>
          </a:p>
          <a:p>
            <a:r>
              <a:rPr lang="fr-CA" sz="2400" smtClean="0">
                <a:solidFill>
                  <a:schemeClr val="tx1"/>
                </a:solidFill>
              </a:rPr>
              <a:t>	</a:t>
            </a:r>
            <a:r>
              <a:rPr lang="fr-CA" sz="2800" smtClean="0">
                <a:solidFill>
                  <a:schemeClr val="tx1"/>
                </a:solidFill>
              </a:rPr>
              <a:t>Agir à titre d’expert-conseil</a:t>
            </a:r>
          </a:p>
          <a:p>
            <a:endParaRPr lang="fr-CA" sz="2800" smtClean="0">
              <a:solidFill>
                <a:schemeClr val="tx1"/>
              </a:solidFill>
            </a:endParaRPr>
          </a:p>
          <a:p>
            <a:r>
              <a:rPr lang="fr-CA" sz="2800" smtClean="0">
                <a:solidFill>
                  <a:schemeClr val="tx1"/>
                </a:solidFill>
              </a:rPr>
              <a:t>	Guider la mise en œuvre d’initiatives visant à réduire la stigmatisation et la discrimination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6705600" cy="6248400"/>
          </a:xfrm>
        </p:spPr>
        <p:txBody>
          <a:bodyPr wrap="square"/>
          <a:lstStyle/>
          <a:p>
            <a:pPr>
              <a:defRPr/>
            </a:pPr>
            <a:r>
              <a:rPr lang="fr-CA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fr-CA" sz="4000" b="1" dirty="0" smtClean="0">
                <a:solidFill>
                  <a:schemeClr val="tx1"/>
                </a:solidFill>
              </a:rPr>
              <a:t>Priorités</a:t>
            </a:r>
            <a:r>
              <a:rPr lang="fr-CA" sz="4000" b="1" dirty="0" smtClean="0">
                <a:solidFill>
                  <a:srgbClr val="FF0000"/>
                </a:solidFill>
              </a:rPr>
              <a:t> </a:t>
            </a:r>
            <a:endParaRPr lang="fr-CA" sz="4000" b="1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fr-CA" sz="4000" b="1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fr-CA" sz="400" b="1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CA" sz="2400" b="1" dirty="0" smtClean="0">
                <a:solidFill>
                  <a:schemeClr val="tx1"/>
                </a:solidFill>
              </a:rPr>
              <a:t>Mener un </a:t>
            </a:r>
            <a:r>
              <a:rPr lang="fr-CA" sz="2400" b="1" dirty="0" smtClean="0">
                <a:solidFill>
                  <a:srgbClr val="FF0000"/>
                </a:solidFill>
              </a:rPr>
              <a:t>sondage</a:t>
            </a:r>
            <a:r>
              <a:rPr lang="fr-CA" sz="2400" b="1" dirty="0" smtClean="0">
                <a:solidFill>
                  <a:srgbClr val="000000"/>
                </a:solidFill>
              </a:rPr>
              <a:t>,</a:t>
            </a:r>
            <a:r>
              <a:rPr lang="fr-CA" sz="2400" b="1" dirty="0" smtClean="0">
                <a:solidFill>
                  <a:srgbClr val="FF0000"/>
                </a:solidFill>
              </a:rPr>
              <a:t> produire</a:t>
            </a:r>
            <a:r>
              <a:rPr lang="fr-CA" sz="2400" b="1" dirty="0" smtClean="0">
                <a:solidFill>
                  <a:schemeClr val="tx1"/>
                </a:solidFill>
              </a:rPr>
              <a:t> un rapport et identifier les domaines de préoccupation clés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endParaRPr lang="fr-CA" sz="2400" b="1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CA" sz="2400" b="1" dirty="0" smtClean="0">
                <a:solidFill>
                  <a:schemeClr val="tx1"/>
                </a:solidFill>
              </a:rPr>
              <a:t>Rédiger une </a:t>
            </a:r>
            <a:r>
              <a:rPr lang="fr-CA" sz="2400" b="1" dirty="0" smtClean="0">
                <a:solidFill>
                  <a:srgbClr val="FF0000"/>
                </a:solidFill>
              </a:rPr>
              <a:t>Déclaration de position et un Énoncé de principes</a:t>
            </a:r>
            <a:endParaRPr lang="fr-CA" sz="2400" b="1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0"/>
              </a:spcAft>
              <a:defRPr/>
            </a:pPr>
            <a:endParaRPr lang="fr-CA" sz="2400" b="1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CA" sz="2400" b="1" dirty="0" smtClean="0">
                <a:solidFill>
                  <a:srgbClr val="FF0000"/>
                </a:solidFill>
              </a:rPr>
              <a:t>Conseiller et assurer la liaison</a:t>
            </a:r>
            <a:r>
              <a:rPr lang="fr-CA" sz="2400" b="1" dirty="0" smtClean="0">
                <a:solidFill>
                  <a:schemeClr val="tx1"/>
                </a:solidFill>
              </a:rPr>
              <a:t> au sujet des initiatives de l’APC</a:t>
            </a:r>
          </a:p>
          <a:p>
            <a:pPr marL="342900" indent="-342900">
              <a:defRPr/>
            </a:pPr>
            <a:endParaRPr lang="fr-CA" sz="2000" b="1" dirty="0" smtClean="0">
              <a:solidFill>
                <a:schemeClr val="tx1"/>
              </a:solidFill>
            </a:endParaRPr>
          </a:p>
          <a:p>
            <a:pPr marL="342900" indent="-342900">
              <a:defRPr/>
            </a:pPr>
            <a:endParaRPr lang="fr-CA" sz="1600" b="1" dirty="0" smtClean="0">
              <a:solidFill>
                <a:schemeClr val="tx1"/>
              </a:solidFill>
            </a:endParaRPr>
          </a:p>
          <a:p>
            <a:pPr marL="342900" indent="-342900">
              <a:defRPr/>
            </a:pPr>
            <a:endParaRPr lang="fr-CA" sz="1600" b="1" dirty="0" smtClean="0">
              <a:solidFill>
                <a:schemeClr val="tx1"/>
              </a:solidFill>
            </a:endParaRPr>
          </a:p>
          <a:p>
            <a:pPr marL="342900" indent="-342900">
              <a:defRPr/>
            </a:pPr>
            <a:r>
              <a:rPr lang="fr-CA" sz="16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7239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>
          <a:xfrm>
            <a:off x="2438400" y="2362200"/>
            <a:ext cx="3581400" cy="830263"/>
          </a:xfrm>
        </p:spPr>
        <p:txBody>
          <a:bodyPr/>
          <a:lstStyle/>
          <a:p>
            <a:r>
              <a:rPr lang="fr-CA" sz="4800" smtClean="0"/>
              <a:t>Qu’est-ce que   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7620000" cy="584200"/>
          </a:xfrm>
        </p:spPr>
        <p:txBody>
          <a:bodyPr/>
          <a:lstStyle/>
          <a:p>
            <a:r>
              <a:rPr lang="fr-CA" smtClean="0"/>
              <a:t>la stigmatisation et la discrimination?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6705600" cy="6494463"/>
          </a:xfrm>
        </p:spPr>
        <p:txBody>
          <a:bodyPr wrap="square"/>
          <a:lstStyle/>
          <a:p>
            <a:pPr marL="609600" indent="-609600"/>
            <a:endParaRPr lang="en-US" sz="2000" b="1" i="1" smtClean="0">
              <a:solidFill>
                <a:schemeClr val="tx1"/>
              </a:solidFill>
            </a:endParaRPr>
          </a:p>
          <a:p>
            <a:pPr marL="609600" indent="-609600"/>
            <a:r>
              <a:rPr lang="fr-CA" sz="2000" b="1" smtClean="0">
                <a:solidFill>
                  <a:srgbClr val="FF0000"/>
                </a:solidFill>
              </a:rPr>
              <a:t>Stigmatisation </a:t>
            </a:r>
            <a:r>
              <a:rPr lang="fr-CA" sz="2000" b="1" smtClean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buFontTx/>
              <a:buChar char="•"/>
            </a:pPr>
            <a:r>
              <a:rPr lang="fr-CA" sz="2000" b="1" smtClean="0">
                <a:solidFill>
                  <a:schemeClr val="tx1"/>
                </a:solidFill>
              </a:rPr>
              <a:t>croyances et attitudes relatives </a:t>
            </a:r>
            <a:r>
              <a:rPr lang="fr-CA" sz="1800" b="1" smtClean="0">
                <a:solidFill>
                  <a:schemeClr val="tx1"/>
                </a:solidFill>
              </a:rPr>
              <a:t>à la santé mentale et aux troubles mentaux</a:t>
            </a:r>
          </a:p>
          <a:p>
            <a:pPr marL="609600" indent="-609600">
              <a:buFontTx/>
              <a:buChar char="•"/>
            </a:pPr>
            <a:r>
              <a:rPr lang="fr-CA" sz="1800" b="1" smtClean="0">
                <a:solidFill>
                  <a:schemeClr val="tx1"/>
                </a:solidFill>
              </a:rPr>
              <a:t>suscite des stéréotypes négatifs et des préjugés</a:t>
            </a:r>
          </a:p>
          <a:p>
            <a:pPr marL="609600" indent="-609600">
              <a:buFontTx/>
              <a:buChar char="•"/>
            </a:pPr>
            <a:endParaRPr lang="fr-CA" sz="1800" b="1" i="1" smtClean="0">
              <a:solidFill>
                <a:schemeClr val="tx1"/>
              </a:solidFill>
            </a:endParaRPr>
          </a:p>
          <a:p>
            <a:pPr marL="609600" indent="-609600"/>
            <a:r>
              <a:rPr lang="fr-CA" sz="2000" b="1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Stigmatisation intériorisée </a:t>
            </a:r>
            <a:r>
              <a:rPr lang="fr-CA" sz="1800" b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(autostigmatisation) </a:t>
            </a:r>
          </a:p>
          <a:p>
            <a:pPr marL="609600" indent="-609600">
              <a:buFontTx/>
              <a:buChar char="•"/>
            </a:pPr>
            <a:r>
              <a:rPr lang="fr-CA" sz="1800" b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sentiment intériorisé de culpabilité, de honte et d’infériorité</a:t>
            </a:r>
          </a:p>
          <a:p>
            <a:pPr marL="609600" indent="-609600">
              <a:buFontTx/>
              <a:buChar char="•"/>
            </a:pPr>
            <a:r>
              <a:rPr lang="fr-CA" sz="1800" b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empêche les gens de parler de leurs expériences et de demander de l’aide</a:t>
            </a:r>
          </a:p>
          <a:p>
            <a:pPr marL="609600" indent="-609600"/>
            <a:endParaRPr lang="fr-CA" sz="1800" b="1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609600" indent="-609600"/>
            <a:r>
              <a:rPr lang="fr-CA" sz="2000" b="1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Stigmatisation de courtoisie </a:t>
            </a:r>
            <a:endParaRPr lang="fr-CA" sz="2000" b="1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buFontTx/>
              <a:buChar char="•"/>
            </a:pPr>
            <a:r>
              <a:rPr lang="fr-CA" sz="1800" b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stigmatisation par association vécue par nos membres et  autres professionnels de la santé mentale qui sont des soignants ou des aidants</a:t>
            </a:r>
          </a:p>
          <a:p>
            <a:pPr marL="609600" indent="-609600"/>
            <a:endParaRPr lang="en-US" sz="1800" b="1" i="1" smtClean="0">
              <a:solidFill>
                <a:schemeClr val="tx1"/>
              </a:solidFill>
            </a:endParaRPr>
          </a:p>
          <a:p>
            <a:pPr marL="609600" indent="-609600"/>
            <a:r>
              <a:rPr lang="en-US" sz="1800" smtClean="0"/>
              <a:t>	</a:t>
            </a:r>
            <a:endParaRPr lang="en-US" sz="1800" b="1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609600" indent="-609600"/>
            <a:r>
              <a:rPr lang="en-US" sz="1800" b="1" i="1" smtClean="0">
                <a:solidFill>
                  <a:schemeClr val="tx1"/>
                </a:solidFill>
              </a:rPr>
              <a:t>            </a:t>
            </a:r>
          </a:p>
          <a:p>
            <a:pPr marL="609600" indent="-609600"/>
            <a:endParaRPr lang="en-US" smtClean="0"/>
          </a:p>
          <a:p>
            <a:pPr marL="609600" indent="-609600"/>
            <a:endParaRPr lang="en-US" smtClean="0"/>
          </a:p>
        </p:txBody>
      </p:sp>
      <p:sp>
        <p:nvSpPr>
          <p:cNvPr id="15363" name="Line 7"/>
          <p:cNvSpPr>
            <a:spLocks noChangeShapeType="1"/>
          </p:cNvSpPr>
          <p:nvPr/>
        </p:nvSpPr>
        <p:spPr bwMode="auto">
          <a:xfrm>
            <a:off x="762000" y="990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A_Powerpoint_Template">
  <a:themeElements>
    <a:clrScheme name="CPA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PA_Powerpoint_Templat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PA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_Powerpoint_Template 13">
        <a:dk1>
          <a:srgbClr val="000000"/>
        </a:dk1>
        <a:lt1>
          <a:srgbClr val="00446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B0B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_Powerpoint_Template 14">
        <a:dk1>
          <a:srgbClr val="000000"/>
        </a:dk1>
        <a:lt1>
          <a:srgbClr val="FFFFFF"/>
        </a:lt1>
        <a:dk2>
          <a:srgbClr val="00446A"/>
        </a:dk2>
        <a:lt2>
          <a:srgbClr val="F9A15D"/>
        </a:lt2>
        <a:accent1>
          <a:srgbClr val="EEC516"/>
        </a:accent1>
        <a:accent2>
          <a:srgbClr val="4A2CA0"/>
        </a:accent2>
        <a:accent3>
          <a:srgbClr val="AAB0B9"/>
        </a:accent3>
        <a:accent4>
          <a:srgbClr val="DADADA"/>
        </a:accent4>
        <a:accent5>
          <a:srgbClr val="F5DFAB"/>
        </a:accent5>
        <a:accent6>
          <a:srgbClr val="422791"/>
        </a:accent6>
        <a:hlink>
          <a:srgbClr val="327DF6"/>
        </a:hlink>
        <a:folHlink>
          <a:srgbClr val="02B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_Powerpoint_Template 15">
        <a:dk1>
          <a:srgbClr val="000000"/>
        </a:dk1>
        <a:lt1>
          <a:srgbClr val="FFFFFF"/>
        </a:lt1>
        <a:dk2>
          <a:srgbClr val="00446A"/>
        </a:dk2>
        <a:lt2>
          <a:srgbClr val="F9A15D"/>
        </a:lt2>
        <a:accent1>
          <a:srgbClr val="0879AC"/>
        </a:accent1>
        <a:accent2>
          <a:srgbClr val="4A2CA0"/>
        </a:accent2>
        <a:accent3>
          <a:srgbClr val="AAB0B9"/>
        </a:accent3>
        <a:accent4>
          <a:srgbClr val="DADADA"/>
        </a:accent4>
        <a:accent5>
          <a:srgbClr val="AABED2"/>
        </a:accent5>
        <a:accent6>
          <a:srgbClr val="422791"/>
        </a:accent6>
        <a:hlink>
          <a:srgbClr val="FCDE2C"/>
        </a:hlink>
        <a:folHlink>
          <a:srgbClr val="02B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_Powerpoint_Template 16">
        <a:dk1>
          <a:srgbClr val="205988"/>
        </a:dk1>
        <a:lt1>
          <a:srgbClr val="FFFFFF"/>
        </a:lt1>
        <a:dk2>
          <a:srgbClr val="000000"/>
        </a:dk2>
        <a:lt2>
          <a:srgbClr val="000000"/>
        </a:lt2>
        <a:accent1>
          <a:srgbClr val="0879AC"/>
        </a:accent1>
        <a:accent2>
          <a:srgbClr val="4A2CA0"/>
        </a:accent2>
        <a:accent3>
          <a:srgbClr val="FFFFFF"/>
        </a:accent3>
        <a:accent4>
          <a:srgbClr val="1A4B73"/>
        </a:accent4>
        <a:accent5>
          <a:srgbClr val="AABED2"/>
        </a:accent5>
        <a:accent6>
          <a:srgbClr val="422791"/>
        </a:accent6>
        <a:hlink>
          <a:srgbClr val="E38C45"/>
        </a:hlink>
        <a:folHlink>
          <a:srgbClr val="02B7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8260</TotalTime>
  <Words>707</Words>
  <Application>Microsoft Office PowerPoint</Application>
  <PresentationFormat>Affichage à l'écran (4:3)</PresentationFormat>
  <Paragraphs>310</Paragraphs>
  <Slides>41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44" baseType="lpstr">
      <vt:lpstr>CPA_Powerpoint_Template</vt:lpstr>
      <vt:lpstr>Chart</vt:lpstr>
      <vt:lpstr>Worksheet</vt:lpstr>
      <vt:lpstr>Stigma et Discrimination…     « Traçons la voie vers l’espoir             et le rétablissement »               </vt:lpstr>
      <vt:lpstr>             Déclaration   Conflits d’intérêt – non  Déclaration d’intérêt – oui                            </vt:lpstr>
      <vt:lpstr>Diapositive 3</vt:lpstr>
      <vt:lpstr>Diapositive 4</vt:lpstr>
      <vt:lpstr>Objectif primordial </vt:lpstr>
      <vt:lpstr>Mandat</vt:lpstr>
      <vt:lpstr>Diapositive 7</vt:lpstr>
      <vt:lpstr>Qu’est-ce que   </vt:lpstr>
      <vt:lpstr>Diapositive 9</vt:lpstr>
      <vt:lpstr>Diapositive 10</vt:lpstr>
      <vt:lpstr>Diapositive 11</vt:lpstr>
      <vt:lpstr>Résultats du Sondage de 2008</vt:lpstr>
      <vt:lpstr>Débutons</vt:lpstr>
      <vt:lpstr>Résultats du sondage de 2008 </vt:lpstr>
      <vt:lpstr>Diapositive 15</vt:lpstr>
      <vt:lpstr>Résultats du sondage de l’APC</vt:lpstr>
      <vt:lpstr>Résultats du Sondage de 2008 </vt:lpstr>
      <vt:lpstr>Résultats du Sondage de 2008 </vt:lpstr>
      <vt:lpstr>Diapositive 19</vt:lpstr>
      <vt:lpstr>Diapositive 20</vt:lpstr>
      <vt:lpstr>Diapositive 21</vt:lpstr>
      <vt:lpstr>Similarités  Approche nationale - financée  Techniques : multimédia et marketing social  Programmes à l’échelle  locale ou communautaire  Partenariats collaboratifs Partage de la responsabilité : consommateurs &amp; fournisseurs    Stratégie PEC : Protestation , Éducation , Contact  Défense de la santé physique &amp; mentale   Inclusion sociale &amp; participation du citoyen Stratégie, recherche &amp; évaluation  Programmes d’éducation ciblés &amp; diversifiés  </vt:lpstr>
      <vt:lpstr>Trois stratégies principales    Protestation    Éducation      Contact </vt:lpstr>
      <vt:lpstr>Protestation</vt:lpstr>
      <vt:lpstr>Protestation</vt:lpstr>
      <vt:lpstr>Diapositive 26</vt:lpstr>
      <vt:lpstr>Diapositive 27</vt:lpstr>
      <vt:lpstr>Diapositive 28</vt:lpstr>
      <vt:lpstr>Divulgation : Questions-clés</vt:lpstr>
      <vt:lpstr>Divulgation</vt:lpstr>
      <vt:lpstr>Diapositive 31</vt:lpstr>
      <vt:lpstr>Diapositive 32</vt:lpstr>
      <vt:lpstr>Diapositive 33</vt:lpstr>
      <vt:lpstr>Diapositive 34</vt:lpstr>
      <vt:lpstr>Diapositive 35</vt:lpstr>
      <vt:lpstr>Divulgation personnelle</vt:lpstr>
      <vt:lpstr>Let’s pave the road for</vt:lpstr>
      <vt:lpstr>Diapositive 38</vt:lpstr>
      <vt:lpstr>Traçons la voie …..</vt:lpstr>
      <vt:lpstr>Traçons la voie...</vt:lpstr>
      <vt:lpstr>Diapositive 41</vt:lpstr>
    </vt:vector>
  </TitlesOfParts>
  <Company>CPA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CPA-PowerPoint-Template</dc:title>
  <dc:creator>hcleat</dc:creator>
  <cp:lastModifiedBy>Manon</cp:lastModifiedBy>
  <cp:revision>482</cp:revision>
  <cp:lastPrinted>2011-03-28T11:32:32Z</cp:lastPrinted>
  <dcterms:created xsi:type="dcterms:W3CDTF">2011-03-28T11:19:55Z</dcterms:created>
  <dcterms:modified xsi:type="dcterms:W3CDTF">2012-05-15T03:13:04Z</dcterms:modified>
  <cp:contentType>CPA Presentation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0x010100EC0801A22DE86640A51EFE90267A2ADD00597DBD5F0284FD4EB535C85AD3B1C31B</vt:lpwstr>
  </property>
</Properties>
</file>