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 id="2147483678" r:id="rId2"/>
    <p:sldMasterId id="2147483769" r:id="rId3"/>
  </p:sldMasterIdLst>
  <p:notesMasterIdLst>
    <p:notesMasterId r:id="rId62"/>
  </p:notesMasterIdLst>
  <p:handoutMasterIdLst>
    <p:handoutMasterId r:id="rId63"/>
  </p:handoutMasterIdLst>
  <p:sldIdLst>
    <p:sldId id="350" r:id="rId4"/>
    <p:sldId id="295" r:id="rId5"/>
    <p:sldId id="296" r:id="rId6"/>
    <p:sldId id="297" r:id="rId7"/>
    <p:sldId id="298" r:id="rId8"/>
    <p:sldId id="299" r:id="rId9"/>
    <p:sldId id="300" r:id="rId10"/>
    <p:sldId id="301" r:id="rId11"/>
    <p:sldId id="302" r:id="rId12"/>
    <p:sldId id="351" r:id="rId13"/>
    <p:sldId id="303" r:id="rId14"/>
    <p:sldId id="304" r:id="rId15"/>
    <p:sldId id="305" r:id="rId16"/>
    <p:sldId id="306" r:id="rId17"/>
    <p:sldId id="314" r:id="rId18"/>
    <p:sldId id="315" r:id="rId19"/>
    <p:sldId id="355" r:id="rId20"/>
    <p:sldId id="354" r:id="rId21"/>
    <p:sldId id="353" r:id="rId22"/>
    <p:sldId id="316" r:id="rId23"/>
    <p:sldId id="317" r:id="rId24"/>
    <p:sldId id="318" r:id="rId25"/>
    <p:sldId id="368" r:id="rId26"/>
    <p:sldId id="319" r:id="rId27"/>
    <p:sldId id="320" r:id="rId28"/>
    <p:sldId id="322" r:id="rId29"/>
    <p:sldId id="324" r:id="rId30"/>
    <p:sldId id="325" r:id="rId31"/>
    <p:sldId id="326" r:id="rId32"/>
    <p:sldId id="327" r:id="rId33"/>
    <p:sldId id="365" r:id="rId34"/>
    <p:sldId id="366" r:id="rId35"/>
    <p:sldId id="328" r:id="rId36"/>
    <p:sldId id="329" r:id="rId37"/>
    <p:sldId id="367" r:id="rId38"/>
    <p:sldId id="330" r:id="rId39"/>
    <p:sldId id="356" r:id="rId40"/>
    <p:sldId id="337" r:id="rId41"/>
    <p:sldId id="338" r:id="rId42"/>
    <p:sldId id="339" r:id="rId43"/>
    <p:sldId id="340" r:id="rId44"/>
    <p:sldId id="341" r:id="rId45"/>
    <p:sldId id="342" r:id="rId46"/>
    <p:sldId id="343" r:id="rId47"/>
    <p:sldId id="344" r:id="rId48"/>
    <p:sldId id="357" r:id="rId49"/>
    <p:sldId id="358" r:id="rId50"/>
    <p:sldId id="360" r:id="rId51"/>
    <p:sldId id="361" r:id="rId52"/>
    <p:sldId id="359" r:id="rId53"/>
    <p:sldId id="345" r:id="rId54"/>
    <p:sldId id="346" r:id="rId55"/>
    <p:sldId id="362" r:id="rId56"/>
    <p:sldId id="363" r:id="rId57"/>
    <p:sldId id="364" r:id="rId58"/>
    <p:sldId id="369" r:id="rId59"/>
    <p:sldId id="370" r:id="rId60"/>
    <p:sldId id="349" r:id="rId6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2" autoAdjust="0"/>
    <p:restoredTop sz="94660"/>
  </p:normalViewPr>
  <p:slideViewPr>
    <p:cSldViewPr snapToGrid="0" snapToObjects="1">
      <p:cViewPr>
        <p:scale>
          <a:sx n="76" d="100"/>
          <a:sy n="76" d="100"/>
        </p:scale>
        <p:origin x="-93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561FBC-3479-E74A-91AB-B89D6A7237C8}" type="datetimeFigureOut">
              <a:rPr lang="fr-FR" smtClean="0"/>
              <a:pPr/>
              <a:t>13/05/2012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D50120-BDE7-4E45-B2A6-EDC31C987424}" type="slidenum">
              <a:rPr lang="fr-FR" smtClean="0"/>
              <a:pPr/>
              <a:t>‹#›</a:t>
            </a:fld>
            <a:endParaRPr lang="fr-FR"/>
          </a:p>
        </p:txBody>
      </p:sp>
    </p:spTree>
    <p:extLst>
      <p:ext uri="{BB962C8B-B14F-4D97-AF65-F5344CB8AC3E}">
        <p14:creationId xmlns:p14="http://schemas.microsoft.com/office/powerpoint/2010/main" val="2143019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4BA3B-A409-48A3-8ED9-ADCA7FDD8C38}" type="datetimeFigureOut">
              <a:rPr lang="fr-CA" smtClean="0"/>
              <a:pPr/>
              <a:t>2012-05-13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B6CE3-A86D-4032-BC5B-CF8FB0195F0E}" type="slidenum">
              <a:rPr lang="fr-CA" smtClean="0"/>
              <a:pPr/>
              <a:t>‹#›</a:t>
            </a:fld>
            <a:endParaRPr lang="fr-CA"/>
          </a:p>
        </p:txBody>
      </p:sp>
    </p:spTree>
    <p:extLst>
      <p:ext uri="{BB962C8B-B14F-4D97-AF65-F5344CB8AC3E}">
        <p14:creationId xmlns:p14="http://schemas.microsoft.com/office/powerpoint/2010/main" val="249492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maladie de l’adolescence est de ne pas savoir ce que l’on veut et</a:t>
            </a:r>
            <a:r>
              <a:rPr lang="fr-CA" baseline="0" dirty="0" smtClean="0"/>
              <a:t> de le vouloir à tout prix (Philippe Sollers)</a:t>
            </a:r>
            <a:endParaRPr lang="fr-CA" dirty="0"/>
          </a:p>
        </p:txBody>
      </p:sp>
      <p:sp>
        <p:nvSpPr>
          <p:cNvPr id="4" name="Espace réservé du numéro de diapositive 3"/>
          <p:cNvSpPr>
            <a:spLocks noGrp="1"/>
          </p:cNvSpPr>
          <p:nvPr>
            <p:ph type="sldNum" sz="quarter" idx="10"/>
          </p:nvPr>
        </p:nvSpPr>
        <p:spPr/>
        <p:txBody>
          <a:bodyPr/>
          <a:lstStyle/>
          <a:p>
            <a:fld id="{B41B6CE3-A86D-4032-BC5B-CF8FB0195F0E}" type="slidenum">
              <a:rPr lang="fr-CA" smtClean="0"/>
              <a:pPr/>
              <a:t>3</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63FA4B3-2CF6-411D-93FE-2EA00092EC3F}" type="slidenum">
              <a:rPr lang="fr-CA"/>
              <a:pPr/>
              <a:t>4</a:t>
            </a:fld>
            <a:endParaRPr lang="fr-CA"/>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711" y="4344025"/>
            <a:ext cx="5028579" cy="4114488"/>
          </a:xfrm>
          <a:noFill/>
          <a:ln/>
        </p:spPr>
        <p:txBody>
          <a:bodyPr/>
          <a:lstStyle/>
          <a:p>
            <a:pPr eaLnBrk="1" hangingPunct="1"/>
            <a:r>
              <a:rPr lang="fr-CA" b="1" dirty="0" smtClean="0"/>
              <a:t>Plusieurs auteurs, certains éléments en commun pour décrire la période de l’adolescence avec des variantes évidemment.</a:t>
            </a:r>
          </a:p>
          <a:p>
            <a:pPr eaLnBrk="1" hangingPunct="1"/>
            <a:endParaRPr lang="fr-CA" b="1" dirty="0" smtClean="0"/>
          </a:p>
          <a:p>
            <a:pPr eaLnBrk="1" hangingPunct="1"/>
            <a:r>
              <a:rPr lang="fr-CA" b="1" dirty="0" smtClean="0"/>
              <a:t>Françoise</a:t>
            </a:r>
            <a:r>
              <a:rPr lang="fr-CA" b="1" baseline="0" dirty="0" smtClean="0"/>
              <a:t> Dolto, compare au changement de carapace du homard</a:t>
            </a:r>
            <a:endParaRPr lang="fr-FR"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Recherche d’identité</a:t>
            </a:r>
            <a:endParaRPr lang="fr-CA" dirty="0"/>
          </a:p>
        </p:txBody>
      </p:sp>
      <p:sp>
        <p:nvSpPr>
          <p:cNvPr id="4" name="Espace réservé du numéro de diapositive 3"/>
          <p:cNvSpPr>
            <a:spLocks noGrp="1"/>
          </p:cNvSpPr>
          <p:nvPr>
            <p:ph type="sldNum" sz="quarter" idx="10"/>
          </p:nvPr>
        </p:nvSpPr>
        <p:spPr/>
        <p:txBody>
          <a:bodyPr/>
          <a:lstStyle/>
          <a:p>
            <a:fld id="{B41B6CE3-A86D-4032-BC5B-CF8FB0195F0E}" type="slidenum">
              <a:rPr lang="fr-CA" smtClean="0"/>
              <a:pPr/>
              <a:t>6</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41B6CE3-A86D-4032-BC5B-CF8FB0195F0E}" type="slidenum">
              <a:rPr lang="fr-CA" smtClean="0"/>
              <a:pPr/>
              <a:t>10</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Recherche</a:t>
            </a:r>
            <a:r>
              <a:rPr lang="fr-CA" baseline="0" dirty="0" smtClean="0"/>
              <a:t> nouveauté</a:t>
            </a:r>
          </a:p>
          <a:p>
            <a:r>
              <a:rPr lang="fr-CA" baseline="0" dirty="0" smtClean="0"/>
              <a:t>Recherche risque</a:t>
            </a:r>
          </a:p>
          <a:p>
            <a:r>
              <a:rPr lang="fr-CA" baseline="0" dirty="0" err="1" smtClean="0"/>
              <a:t>Risuqes</a:t>
            </a:r>
            <a:r>
              <a:rPr lang="fr-CA" baseline="0" dirty="0" smtClean="0"/>
              <a:t> accidents</a:t>
            </a:r>
          </a:p>
          <a:p>
            <a:endParaRPr lang="fr-CA" dirty="0"/>
          </a:p>
        </p:txBody>
      </p:sp>
      <p:sp>
        <p:nvSpPr>
          <p:cNvPr id="4" name="Espace réservé du numéro de diapositive 3"/>
          <p:cNvSpPr>
            <a:spLocks noGrp="1"/>
          </p:cNvSpPr>
          <p:nvPr>
            <p:ph type="sldNum" sz="quarter" idx="10"/>
          </p:nvPr>
        </p:nvSpPr>
        <p:spPr/>
        <p:txBody>
          <a:bodyPr/>
          <a:lstStyle/>
          <a:p>
            <a:fld id="{B41B6CE3-A86D-4032-BC5B-CF8FB0195F0E}" type="slidenum">
              <a:rPr lang="fr-CA" smtClean="0"/>
              <a:pPr/>
              <a:t>18</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15D8CB7-3743-466F-9CAD-58B320AC2FA7}" type="slidenum">
              <a:rPr lang="fr-CA"/>
              <a:pPr/>
              <a:t>19</a:t>
            </a:fld>
            <a:endParaRPr lang="fr-CA"/>
          </a:p>
        </p:txBody>
      </p:sp>
      <p:sp>
        <p:nvSpPr>
          <p:cNvPr id="62467" name="Rectangle 2"/>
          <p:cNvSpPr>
            <a:spLocks noGrp="1" noRot="1" noChangeAspect="1" noChangeArrowheads="1" noTextEdit="1"/>
          </p:cNvSpPr>
          <p:nvPr>
            <p:ph type="sldImg"/>
          </p:nvPr>
        </p:nvSpPr>
        <p:spPr>
          <a:xfrm>
            <a:off x="1146175" y="687388"/>
            <a:ext cx="4565650" cy="3425825"/>
          </a:xfrm>
          <a:ln/>
        </p:spPr>
      </p:sp>
      <p:sp>
        <p:nvSpPr>
          <p:cNvPr id="62468" name="Rectangle 3"/>
          <p:cNvSpPr>
            <a:spLocks noGrp="1" noChangeArrowheads="1"/>
          </p:cNvSpPr>
          <p:nvPr>
            <p:ph type="body" idx="1"/>
          </p:nvPr>
        </p:nvSpPr>
        <p:spPr>
          <a:xfrm>
            <a:off x="914711" y="4344025"/>
            <a:ext cx="5028579" cy="4114488"/>
          </a:xfrm>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err="1" smtClean="0"/>
              <a:t>Marketting</a:t>
            </a:r>
            <a:r>
              <a:rPr lang="fr-CA" dirty="0" smtClean="0"/>
              <a:t>, phénomènes</a:t>
            </a:r>
            <a:r>
              <a:rPr lang="fr-CA" baseline="0" dirty="0" smtClean="0"/>
              <a:t> (compagnie qui se fait passé pour une personne, supervision importante)</a:t>
            </a:r>
          </a:p>
          <a:p>
            <a:endParaRPr lang="fr-CA" baseline="0" dirty="0" smtClean="0"/>
          </a:p>
          <a:p>
            <a:endParaRPr lang="fr-CA" baseline="0" dirty="0" smtClean="0"/>
          </a:p>
          <a:p>
            <a:r>
              <a:rPr lang="fr-CA" baseline="0" dirty="0" smtClean="0"/>
              <a:t>Notion d’amis ?</a:t>
            </a:r>
            <a:endParaRPr lang="fr-CA" dirty="0"/>
          </a:p>
        </p:txBody>
      </p:sp>
      <p:sp>
        <p:nvSpPr>
          <p:cNvPr id="4" name="Espace réservé du numéro de diapositive 3"/>
          <p:cNvSpPr>
            <a:spLocks noGrp="1"/>
          </p:cNvSpPr>
          <p:nvPr>
            <p:ph type="sldNum" sz="quarter" idx="10"/>
          </p:nvPr>
        </p:nvSpPr>
        <p:spPr/>
        <p:txBody>
          <a:bodyPr/>
          <a:lstStyle/>
          <a:p>
            <a:fld id="{B41B6CE3-A86D-4032-BC5B-CF8FB0195F0E}" type="slidenum">
              <a:rPr lang="fr-CA" smtClean="0"/>
              <a:pPr/>
              <a:t>23</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Parler accidents, </a:t>
            </a:r>
            <a:r>
              <a:rPr lang="fr-CA" dirty="0" err="1" smtClean="0"/>
              <a:t>etc</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fld id="{B41B6CE3-A86D-4032-BC5B-CF8FB0195F0E}" type="slidenum">
              <a:rPr lang="fr-CA" smtClean="0"/>
              <a:pPr/>
              <a:t>27</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082652" y="2372162"/>
            <a:ext cx="4764858" cy="913408"/>
          </a:xfrm>
          <a:prstGeom prst="rect">
            <a:avLst/>
          </a:prstGeom>
        </p:spPr>
        <p:txBody>
          <a:bodyPr>
            <a:normAutofit/>
          </a:bodyPr>
          <a:lstStyle>
            <a:lvl1pPr algn="l">
              <a:defRPr sz="3200" b="1" i="0">
                <a:solidFill>
                  <a:schemeClr val="bg1"/>
                </a:solidFill>
                <a:latin typeface="Arial Narrow"/>
                <a:cs typeface="Arial Narrow"/>
              </a:defRPr>
            </a:lvl1pPr>
          </a:lstStyle>
          <a:p>
            <a:r>
              <a:rPr lang="fr-CA" dirty="0" smtClean="0"/>
              <a:t>Cliquez et modifiez le titre</a:t>
            </a:r>
            <a:endParaRPr lang="fr-FR" dirty="0"/>
          </a:p>
        </p:txBody>
      </p:sp>
      <p:sp>
        <p:nvSpPr>
          <p:cNvPr id="3" name="Sous-titre 2"/>
          <p:cNvSpPr>
            <a:spLocks noGrp="1"/>
          </p:cNvSpPr>
          <p:nvPr>
            <p:ph type="subTitle" idx="1"/>
          </p:nvPr>
        </p:nvSpPr>
        <p:spPr>
          <a:xfrm>
            <a:off x="4082652" y="3285570"/>
            <a:ext cx="4764858" cy="1007409"/>
          </a:xfrm>
          <a:prstGeom prst="rect">
            <a:avLst/>
          </a:prstGeom>
        </p:spPr>
        <p:txBody>
          <a:bodyPr/>
          <a:lstStyle>
            <a:lvl1pPr marL="0" indent="0" algn="l">
              <a:buNone/>
              <a:defRPr sz="280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D9C20BB5-5E7A-2040-9F2F-7ADAF6874D08}" type="datetimeFigureOut">
              <a:rPr lang="fr-FR" smtClean="0"/>
              <a:pPr/>
              <a:t>13/05/2012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EEF64-BBDF-FC47-A2BD-F80DFF4E6873}" type="slidenum">
              <a:rPr lang="fr-FR" smtClean="0"/>
              <a:pPr/>
              <a:t>‹#›</a:t>
            </a:fld>
            <a:endParaRPr lang="fr-FR"/>
          </a:p>
        </p:txBody>
      </p:sp>
    </p:spTree>
    <p:extLst>
      <p:ext uri="{BB962C8B-B14F-4D97-AF65-F5344CB8AC3E}">
        <p14:creationId xmlns:p14="http://schemas.microsoft.com/office/powerpoint/2010/main" val="296775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BE116391-0084-3249-9E12-CA1E956419B2}" type="datetimeFigureOut">
              <a:rPr lang="fr-FR" smtClean="0"/>
              <a:pPr/>
              <a:t>13/05/2012</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2EA60D00-5724-3E46-BE79-5738B59A6C04}" type="slidenum">
              <a:rPr lang="fr-FR" smtClean="0"/>
              <a:pPr/>
              <a:t>‹#›</a:t>
            </a:fld>
            <a:endParaRPr lang="fr-FR"/>
          </a:p>
        </p:txBody>
      </p:sp>
    </p:spTree>
    <p:extLst>
      <p:ext uri="{BB962C8B-B14F-4D97-AF65-F5344CB8AC3E}">
        <p14:creationId xmlns:p14="http://schemas.microsoft.com/office/powerpoint/2010/main" val="339923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BE116391-0084-3249-9E12-CA1E956419B2}" type="datetimeFigureOut">
              <a:rPr lang="fr-FR" smtClean="0"/>
              <a:pPr/>
              <a:t>13/05/2012</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2EA60D00-5724-3E46-BE79-5738B59A6C04}" type="slidenum">
              <a:rPr lang="fr-FR" smtClean="0"/>
              <a:pPr/>
              <a:t>‹#›</a:t>
            </a:fld>
            <a:endParaRPr lang="fr-FR"/>
          </a:p>
        </p:txBody>
      </p:sp>
    </p:spTree>
    <p:extLst>
      <p:ext uri="{BB962C8B-B14F-4D97-AF65-F5344CB8AC3E}">
        <p14:creationId xmlns:p14="http://schemas.microsoft.com/office/powerpoint/2010/main" val="364275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E116391-0084-3249-9E12-CA1E956419B2}" type="datetimeFigureOut">
              <a:rPr lang="fr-FR" smtClean="0"/>
              <a:pPr/>
              <a:t>13/05/2012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EA60D00-5724-3E46-BE79-5738B59A6C04}" type="slidenum">
              <a:rPr lang="fr-FR" smtClean="0"/>
              <a:pPr/>
              <a:t>‹#›</a:t>
            </a:fld>
            <a:endParaRPr lang="fr-FR"/>
          </a:p>
        </p:txBody>
      </p:sp>
    </p:spTree>
    <p:extLst>
      <p:ext uri="{BB962C8B-B14F-4D97-AF65-F5344CB8AC3E}">
        <p14:creationId xmlns:p14="http://schemas.microsoft.com/office/powerpoint/2010/main" val="1649255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E116391-0084-3249-9E12-CA1E956419B2}" type="datetimeFigureOut">
              <a:rPr lang="fr-FR" smtClean="0"/>
              <a:pPr/>
              <a:t>13/05/2012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EA60D00-5724-3E46-BE79-5738B59A6C04}" type="slidenum">
              <a:rPr lang="fr-FR" smtClean="0"/>
              <a:pPr/>
              <a:t>‹#›</a:t>
            </a:fld>
            <a:endParaRPr lang="fr-FR"/>
          </a:p>
        </p:txBody>
      </p:sp>
    </p:spTree>
    <p:extLst>
      <p:ext uri="{BB962C8B-B14F-4D97-AF65-F5344CB8AC3E}">
        <p14:creationId xmlns:p14="http://schemas.microsoft.com/office/powerpoint/2010/main" val="340098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dirty="0"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2957647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1804793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2423515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1609835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2929282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172525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6763" y="574675"/>
            <a:ext cx="5616575" cy="603250"/>
          </a:xfrm>
          <a:prstGeom prst="rect">
            <a:avLst/>
          </a:prstGeom>
        </p:spPr>
        <p:txBody>
          <a:bodyPr/>
          <a:lstStyle/>
          <a:p>
            <a:r>
              <a:rPr lang="fr-FR" smtClean="0"/>
              <a:t>Cliquez pour modifier le style du titre</a:t>
            </a:r>
            <a:endParaRPr lang="fr-CA"/>
          </a:p>
        </p:txBody>
      </p:sp>
      <p:sp>
        <p:nvSpPr>
          <p:cNvPr id="3" name="Espace réservé du contenu 2"/>
          <p:cNvSpPr>
            <a:spLocks noGrp="1"/>
          </p:cNvSpPr>
          <p:nvPr>
            <p:ph idx="1"/>
          </p:nvPr>
        </p:nvSpPr>
        <p:spPr>
          <a:xfrm>
            <a:off x="684213" y="1600200"/>
            <a:ext cx="80391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169200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332652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545178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24787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B59A81D-E60E-8749-A87E-6742589CD314}" type="datetimeFigureOut">
              <a:rPr lang="fr-FR" smtClean="0"/>
              <a:pPr/>
              <a:t>13/05/2012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03C04E-C94A-E548-AF79-23BDF2909D14}" type="slidenum">
              <a:rPr lang="fr-FR" smtClean="0"/>
              <a:pPr/>
              <a:t>‹#›</a:t>
            </a:fld>
            <a:endParaRPr lang="fr-FR"/>
          </a:p>
        </p:txBody>
      </p:sp>
    </p:spTree>
    <p:extLst>
      <p:ext uri="{BB962C8B-B14F-4D97-AF65-F5344CB8AC3E}">
        <p14:creationId xmlns:p14="http://schemas.microsoft.com/office/powerpoint/2010/main" val="374054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766763" y="574675"/>
            <a:ext cx="5616575" cy="603250"/>
          </a:xfrm>
          <a:prstGeom prst="rect">
            <a:avLst/>
          </a:prstGeom>
        </p:spPr>
        <p:txBody>
          <a:bodyPr/>
          <a:lstStyle/>
          <a:p>
            <a:r>
              <a:rPr lang="fr-FR" smtClean="0"/>
              <a:t>Cliquez pour modifier le style du titre</a:t>
            </a:r>
            <a:endParaRPr lang="fr-CA"/>
          </a:p>
        </p:txBody>
      </p:sp>
      <p:sp>
        <p:nvSpPr>
          <p:cNvPr id="3" name="Espace réservé de l'image de la bibliothèque 2"/>
          <p:cNvSpPr>
            <a:spLocks noGrp="1"/>
          </p:cNvSpPr>
          <p:nvPr>
            <p:ph type="clipArt" sz="half" idx="1"/>
          </p:nvPr>
        </p:nvSpPr>
        <p:spPr>
          <a:xfrm>
            <a:off x="684213" y="1600200"/>
            <a:ext cx="3943350" cy="4525963"/>
          </a:xfrm>
          <a:prstGeom prst="rect">
            <a:avLst/>
          </a:prstGeom>
        </p:spPr>
        <p:txBody>
          <a:bodyPr/>
          <a:lstStyle/>
          <a:p>
            <a:pPr lvl="0"/>
            <a:endParaRPr lang="fr-CA" noProof="0" smtClean="0"/>
          </a:p>
        </p:txBody>
      </p:sp>
      <p:sp>
        <p:nvSpPr>
          <p:cNvPr id="4" name="Espace réservé du texte 3"/>
          <p:cNvSpPr>
            <a:spLocks noGrp="1"/>
          </p:cNvSpPr>
          <p:nvPr>
            <p:ph type="body" sz="half" idx="2"/>
          </p:nvPr>
        </p:nvSpPr>
        <p:spPr>
          <a:xfrm>
            <a:off x="4779963" y="1600200"/>
            <a:ext cx="394335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766763" y="574675"/>
            <a:ext cx="5616575" cy="603250"/>
          </a:xfrm>
          <a:prstGeom prst="rect">
            <a:avLst/>
          </a:prstGeom>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684213" y="1600200"/>
            <a:ext cx="39433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779963" y="1600200"/>
            <a:ext cx="39433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6763" y="574675"/>
            <a:ext cx="5616575" cy="603250"/>
          </a:xfrm>
          <a:prstGeom prst="rect">
            <a:avLst/>
          </a:prstGeo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684213" y="1600200"/>
            <a:ext cx="394335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779963" y="1600200"/>
            <a:ext cx="394335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E116391-0084-3249-9E12-CA1E956419B2}" type="datetimeFigureOut">
              <a:rPr lang="fr-FR" smtClean="0"/>
              <a:pPr/>
              <a:t>13/05/2012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EA60D00-5724-3E46-BE79-5738B59A6C04}" type="slidenum">
              <a:rPr lang="fr-FR" smtClean="0"/>
              <a:pPr/>
              <a:t>‹#›</a:t>
            </a:fld>
            <a:endParaRPr lang="fr-FR"/>
          </a:p>
        </p:txBody>
      </p:sp>
    </p:spTree>
    <p:extLst>
      <p:ext uri="{BB962C8B-B14F-4D97-AF65-F5344CB8AC3E}">
        <p14:creationId xmlns:p14="http://schemas.microsoft.com/office/powerpoint/2010/main" val="330678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E116391-0084-3249-9E12-CA1E956419B2}" type="datetimeFigureOut">
              <a:rPr lang="fr-FR" smtClean="0"/>
              <a:pPr/>
              <a:t>13/05/2012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EA60D00-5724-3E46-BE79-5738B59A6C04}" type="slidenum">
              <a:rPr lang="fr-FR" smtClean="0"/>
              <a:pPr/>
              <a:t>‹#›</a:t>
            </a:fld>
            <a:endParaRPr lang="fr-FR"/>
          </a:p>
        </p:txBody>
      </p:sp>
    </p:spTree>
    <p:extLst>
      <p:ext uri="{BB962C8B-B14F-4D97-AF65-F5344CB8AC3E}">
        <p14:creationId xmlns:p14="http://schemas.microsoft.com/office/powerpoint/2010/main" val="60445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E116391-0084-3249-9E12-CA1E956419B2}" type="datetimeFigureOut">
              <a:rPr lang="fr-FR" smtClean="0"/>
              <a:pPr/>
              <a:t>13/05/2012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EA60D00-5724-3E46-BE79-5738B59A6C04}" type="slidenum">
              <a:rPr lang="fr-FR" smtClean="0"/>
              <a:pPr/>
              <a:t>‹#›</a:t>
            </a:fld>
            <a:endParaRPr lang="fr-FR"/>
          </a:p>
        </p:txBody>
      </p:sp>
    </p:spTree>
    <p:extLst>
      <p:ext uri="{BB962C8B-B14F-4D97-AF65-F5344CB8AC3E}">
        <p14:creationId xmlns:p14="http://schemas.microsoft.com/office/powerpoint/2010/main" val="100835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E116391-0084-3249-9E12-CA1E956419B2}" type="datetimeFigureOut">
              <a:rPr lang="fr-FR" smtClean="0"/>
              <a:pPr/>
              <a:t>13/05/2012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EA60D00-5724-3E46-BE79-5738B59A6C04}" type="slidenum">
              <a:rPr lang="fr-FR" smtClean="0"/>
              <a:pPr/>
              <a:t>‹#›</a:t>
            </a:fld>
            <a:endParaRPr lang="fr-FR"/>
          </a:p>
        </p:txBody>
      </p:sp>
    </p:spTree>
    <p:extLst>
      <p:ext uri="{BB962C8B-B14F-4D97-AF65-F5344CB8AC3E}">
        <p14:creationId xmlns:p14="http://schemas.microsoft.com/office/powerpoint/2010/main" val="25036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emf"/><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6.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Image 17" descr="bibitte_accueil2-01-01.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4" y="0"/>
            <a:ext cx="9144000" cy="5515622"/>
          </a:xfrm>
          <a:prstGeom prst="rect">
            <a:avLst/>
          </a:prstGeom>
        </p:spPr>
      </p:pic>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20BB5-5E7A-2040-9F2F-7ADAF6874D08}" type="datetimeFigureOut">
              <a:rPr lang="fr-FR" smtClean="0"/>
              <a:pPr/>
              <a:t>13/05/2012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EEF64-BBDF-FC47-A2BD-F80DFF4E6873}" type="slidenum">
              <a:rPr lang="fr-FR" smtClean="0"/>
              <a:pPr/>
              <a:t>‹#›</a:t>
            </a:fld>
            <a:endParaRPr lang="fr-FR"/>
          </a:p>
        </p:txBody>
      </p:sp>
      <p:pic>
        <p:nvPicPr>
          <p:cNvPr id="7" name="Image 6" descr="masque_accueil.jpg"/>
          <p:cNvPicPr>
            <a:picLocks noChangeAspect="1"/>
          </p:cNvPicPr>
          <p:nvPr userDrawn="1"/>
        </p:nvPicPr>
        <p:blipFill rotWithShape="1">
          <a:blip r:embed="rId8">
            <a:extLst>
              <a:ext uri="{28A0092B-C50C-407E-A947-70E740481C1C}">
                <a14:useLocalDpi xmlns:a14="http://schemas.microsoft.com/office/drawing/2010/main" val="0"/>
              </a:ext>
            </a:extLst>
          </a:blip>
          <a:srcRect t="80507"/>
          <a:stretch/>
        </p:blipFill>
        <p:spPr>
          <a:xfrm>
            <a:off x="-94458" y="5521158"/>
            <a:ext cx="9258534" cy="1353722"/>
          </a:xfrm>
          <a:prstGeom prst="rect">
            <a:avLst/>
          </a:prstGeom>
        </p:spPr>
      </p:pic>
      <p:pic>
        <p:nvPicPr>
          <p:cNvPr id="14" name="Image 13"/>
          <p:cNvPicPr>
            <a:picLocks noChangeAspect="1"/>
          </p:cNvPicPr>
          <p:nvPr userDrawn="1"/>
        </p:nvPicPr>
        <p:blipFill>
          <a:blip r:embed="rId9"/>
          <a:stretch>
            <a:fillRect/>
          </a:stretch>
        </p:blipFill>
        <p:spPr>
          <a:xfrm>
            <a:off x="6110621" y="5873715"/>
            <a:ext cx="1315036" cy="542983"/>
          </a:xfrm>
          <a:prstGeom prst="rect">
            <a:avLst/>
          </a:prstGeom>
        </p:spPr>
      </p:pic>
      <p:pic>
        <p:nvPicPr>
          <p:cNvPr id="8" name="Image 7" descr="accroche blanc.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3976" y="4710215"/>
            <a:ext cx="2382425" cy="512539"/>
          </a:xfrm>
          <a:prstGeom prst="rect">
            <a:avLst/>
          </a:prstGeom>
        </p:spPr>
      </p:pic>
      <p:pic>
        <p:nvPicPr>
          <p:cNvPr id="17" name="Image 16"/>
          <p:cNvPicPr>
            <a:picLocks noChangeAspect="1"/>
          </p:cNvPicPr>
          <p:nvPr userDrawn="1"/>
        </p:nvPicPr>
        <p:blipFill>
          <a:blip r:embed="rId11"/>
          <a:stretch>
            <a:fillRect/>
          </a:stretch>
        </p:blipFill>
        <p:spPr>
          <a:xfrm>
            <a:off x="268287" y="274638"/>
            <a:ext cx="1441434" cy="640273"/>
          </a:xfrm>
          <a:prstGeom prst="rect">
            <a:avLst/>
          </a:prstGeom>
        </p:spPr>
      </p:pic>
    </p:spTree>
    <p:extLst>
      <p:ext uri="{BB962C8B-B14F-4D97-AF65-F5344CB8AC3E}">
        <p14:creationId xmlns:p14="http://schemas.microsoft.com/office/powerpoint/2010/main" val="1834281837"/>
      </p:ext>
    </p:extLst>
  </p:cSld>
  <p:clrMap bg1="lt1" tx1="dk1" bg2="lt2" tx2="dk2" accent1="accent1" accent2="accent2" accent3="accent3" accent4="accent4" accent5="accent5" accent6="accent6" hlink="hlink" folHlink="folHlink"/>
  <p:sldLayoutIdLst>
    <p:sldLayoutId id="2147483757" r:id="rId1"/>
    <p:sldLayoutId id="2147483781" r:id="rId2"/>
    <p:sldLayoutId id="2147483782" r:id="rId3"/>
    <p:sldLayoutId id="2147483783" r:id="rId4"/>
    <p:sldLayoutId id="214748378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bibitte_interieur-01-01.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5515622"/>
          </a:xfrm>
          <a:prstGeom prst="rect">
            <a:avLst/>
          </a:prstGeom>
        </p:spPr>
      </p:pic>
      <p:sp>
        <p:nvSpPr>
          <p:cNvPr id="2" name="Espace réservé du titre 1"/>
          <p:cNvSpPr>
            <a:spLocks noGrp="1"/>
          </p:cNvSpPr>
          <p:nvPr>
            <p:ph type="title"/>
          </p:nvPr>
        </p:nvSpPr>
        <p:spPr>
          <a:xfrm>
            <a:off x="3094560" y="211662"/>
            <a:ext cx="6096000"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Tree>
    <p:extLst>
      <p:ext uri="{BB962C8B-B14F-4D97-AF65-F5344CB8AC3E}">
        <p14:creationId xmlns:p14="http://schemas.microsoft.com/office/powerpoint/2010/main" val="28926510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 id="2147483685" r:id="rId6"/>
    <p:sldLayoutId id="2147483686" r:id="rId7"/>
    <p:sldLayoutId id="2147483687" r:id="rId8"/>
  </p:sldLayoutIdLst>
  <p:txStyles>
    <p:titleStyle>
      <a:lvl1pPr algn="ctr" defTabSz="457200" rtl="0" eaLnBrk="1" latinLnBrk="0" hangingPunct="1">
        <a:spcBef>
          <a:spcPct val="0"/>
        </a:spcBef>
        <a:buNone/>
        <a:defRPr sz="32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240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bibitte_interieur_fin-01-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6474" y="1931316"/>
            <a:ext cx="8178515" cy="4933246"/>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Tree>
    <p:extLst>
      <p:ext uri="{BB962C8B-B14F-4D97-AF65-F5344CB8AC3E}">
        <p14:creationId xmlns:p14="http://schemas.microsoft.com/office/powerpoint/2010/main" val="1434382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457200" rtl="0" eaLnBrk="1" latinLnBrk="0" hangingPunct="1">
        <a:spcBef>
          <a:spcPct val="0"/>
        </a:spcBef>
        <a:buNone/>
        <a:defRPr sz="4400" b="1" i="0" kern="1200">
          <a:solidFill>
            <a:schemeClr val="tx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240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46708" y="574675"/>
            <a:ext cx="5616575" cy="603250"/>
          </a:xfrm>
        </p:spPr>
        <p:txBody>
          <a:bodyPr/>
          <a:lstStyle/>
          <a:p>
            <a:r>
              <a:rPr lang="fr-CA" sz="4800" dirty="0" smtClean="0">
                <a:solidFill>
                  <a:schemeClr val="bg1"/>
                </a:solidFill>
                <a:effectLst>
                  <a:outerShdw blurRad="38100" dist="38100" dir="2700000" algn="tl">
                    <a:srgbClr val="000000"/>
                  </a:outerShdw>
                </a:effectLst>
              </a:rPr>
              <a:t>L’adolescence dans tous  ses états</a:t>
            </a:r>
            <a:r>
              <a:rPr lang="fr-CA" sz="4800" dirty="0" smtClean="0">
                <a:effectLst>
                  <a:outerShdw blurRad="38100" dist="38100" dir="2700000" algn="tl">
                    <a:srgbClr val="000000"/>
                  </a:outerShdw>
                </a:effectLst>
              </a:rPr>
              <a:t> </a:t>
            </a:r>
            <a:endParaRPr lang="fr-CA" sz="4800" dirty="0"/>
          </a:p>
        </p:txBody>
      </p:sp>
      <p:sp>
        <p:nvSpPr>
          <p:cNvPr id="5" name="Espace réservé du contenu 4"/>
          <p:cNvSpPr>
            <a:spLocks noGrp="1"/>
          </p:cNvSpPr>
          <p:nvPr>
            <p:ph idx="1"/>
          </p:nvPr>
        </p:nvSpPr>
        <p:spPr>
          <a:xfrm>
            <a:off x="2972501" y="3572540"/>
            <a:ext cx="7000839" cy="4403689"/>
          </a:xfrm>
        </p:spPr>
        <p:txBody>
          <a:bodyPr/>
          <a:lstStyle/>
          <a:p>
            <a:pPr algn="ctr">
              <a:spcBef>
                <a:spcPct val="50000"/>
              </a:spcBef>
              <a:buNone/>
            </a:pPr>
            <a:r>
              <a:rPr lang="en-US" sz="1600" dirty="0" smtClean="0">
                <a:solidFill>
                  <a:schemeClr val="bg1"/>
                </a:solidFill>
                <a:latin typeface="Arial Black" pitchFamily="34" charset="0"/>
              </a:rPr>
              <a:t>Nathalie Gingras </a:t>
            </a:r>
            <a:r>
              <a:rPr lang="en-US" sz="1600" dirty="0" err="1" smtClean="0">
                <a:solidFill>
                  <a:schemeClr val="bg1"/>
                </a:solidFill>
                <a:latin typeface="Arial Black" pitchFamily="34" charset="0"/>
              </a:rPr>
              <a:t>md</a:t>
            </a:r>
            <a:r>
              <a:rPr lang="en-US" sz="1600" dirty="0" smtClean="0">
                <a:solidFill>
                  <a:schemeClr val="bg1"/>
                </a:solidFill>
                <a:latin typeface="Arial Black" pitchFamily="34" charset="0"/>
              </a:rPr>
              <a:t> FRCP </a:t>
            </a:r>
            <a:r>
              <a:rPr lang="en-US" sz="1600" dirty="0" err="1" smtClean="0">
                <a:solidFill>
                  <a:schemeClr val="bg1"/>
                </a:solidFill>
                <a:latin typeface="Arial Black" pitchFamily="34" charset="0"/>
              </a:rPr>
              <a:t>Msc</a:t>
            </a:r>
            <a:endParaRPr lang="en-US" sz="1600" dirty="0" smtClean="0">
              <a:solidFill>
                <a:schemeClr val="bg1"/>
              </a:solidFill>
              <a:latin typeface="Arial Black" pitchFamily="34" charset="0"/>
            </a:endParaRPr>
          </a:p>
          <a:p>
            <a:pPr>
              <a:spcBef>
                <a:spcPct val="50000"/>
              </a:spcBef>
              <a:buNone/>
            </a:pPr>
            <a:r>
              <a:rPr lang="en-US" sz="1600" dirty="0" smtClean="0">
                <a:solidFill>
                  <a:schemeClr val="bg1"/>
                </a:solidFill>
                <a:cs typeface="Arial" charset="0"/>
              </a:rPr>
              <a:t>                                     Centre de</a:t>
            </a:r>
            <a:r>
              <a:rPr lang="fr-CA" sz="1600" dirty="0" smtClean="0">
                <a:solidFill>
                  <a:schemeClr val="bg1"/>
                </a:solidFill>
                <a:cs typeface="Arial" charset="0"/>
              </a:rPr>
              <a:t> pédopsychiatrie </a:t>
            </a:r>
            <a:r>
              <a:rPr lang="en-US" sz="1600" dirty="0" err="1" smtClean="0">
                <a:solidFill>
                  <a:schemeClr val="bg1"/>
                </a:solidFill>
                <a:cs typeface="Arial" charset="0"/>
              </a:rPr>
              <a:t>duCHUQ</a:t>
            </a:r>
            <a:endParaRPr lang="fr-FR" sz="1600" dirty="0" smtClean="0">
              <a:solidFill>
                <a:schemeClr val="bg1"/>
              </a:solidFill>
            </a:endParaRPr>
          </a:p>
          <a:p>
            <a:r>
              <a:rPr lang="fr-CA" dirty="0" smtClean="0"/>
              <a:t> </a:t>
            </a:r>
            <a:r>
              <a:rPr lang="fr-FR" sz="2000" dirty="0" smtClean="0"/>
              <a:t>Université Laval</a:t>
            </a:r>
            <a:endParaRPr lang="fr-C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Phase de l’adolescence</a:t>
            </a:r>
            <a:endParaRPr lang="fr-CA" dirty="0"/>
          </a:p>
        </p:txBody>
      </p:sp>
      <p:sp>
        <p:nvSpPr>
          <p:cNvPr id="3" name="Espace réservé du contenu 2"/>
          <p:cNvSpPr>
            <a:spLocks noGrp="1"/>
          </p:cNvSpPr>
          <p:nvPr>
            <p:ph idx="1"/>
          </p:nvPr>
        </p:nvSpPr>
        <p:spPr/>
        <p:txBody>
          <a:bodyPr/>
          <a:lstStyle/>
          <a:p>
            <a:r>
              <a:rPr lang="fr-CA" dirty="0" smtClean="0"/>
              <a:t>Modification du sommeil (plusieurs ont un manque chronique de sommeil)</a:t>
            </a:r>
            <a:r>
              <a:rPr lang="en-CA" dirty="0" smtClean="0"/>
              <a:t/>
            </a:r>
            <a:br>
              <a:rPr lang="en-CA" dirty="0" smtClean="0"/>
            </a:br>
            <a:r>
              <a:rPr lang="en-CA" dirty="0" smtClean="0"/>
              <a:t/>
            </a:r>
            <a:br>
              <a:rPr lang="en-CA" dirty="0" smtClean="0"/>
            </a:br>
            <a:endParaRPr lang="en-CA" dirty="0" smtClean="0"/>
          </a:p>
          <a:p>
            <a:r>
              <a:rPr lang="fr-CA" dirty="0" smtClean="0"/>
              <a:t>Circuit de récompense et messager chimique (dopamine) sont surexcités (feu vert) alors que cortex préfrontal est en développement (feu rouge</a:t>
            </a:r>
            <a:r>
              <a:rPr lang="en-CA" dirty="0" smtClean="0"/>
              <a:t>)</a:t>
            </a:r>
          </a:p>
          <a:p>
            <a:endParaRPr lang="fr-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CA" sz="3100" dirty="0" smtClean="0"/>
              <a:t> Phase de l’adolescence</a:t>
            </a:r>
            <a:endParaRPr lang="fr-FR" sz="3100" dirty="0" smtClean="0"/>
          </a:p>
        </p:txBody>
      </p:sp>
      <p:sp>
        <p:nvSpPr>
          <p:cNvPr id="12291" name="Rectangle 3"/>
          <p:cNvSpPr>
            <a:spLocks noGrp="1" noChangeArrowheads="1"/>
          </p:cNvSpPr>
          <p:nvPr>
            <p:ph idx="1"/>
          </p:nvPr>
        </p:nvSpPr>
        <p:spPr/>
        <p:txBody>
          <a:bodyPr/>
          <a:lstStyle/>
          <a:p>
            <a:pPr eaLnBrk="1" hangingPunct="1"/>
            <a:r>
              <a:rPr lang="fr-CA" dirty="0" smtClean="0"/>
              <a:t>Adultes par moment et puérils l’instant d’après (écart entre les capacités intellectuelles et leur maturité émotionnelle)</a:t>
            </a:r>
          </a:p>
          <a:p>
            <a:pPr eaLnBrk="1" hangingPunct="1">
              <a:buNone/>
            </a:pPr>
            <a:endParaRPr lang="fr-CA" dirty="0" smtClean="0"/>
          </a:p>
          <a:p>
            <a:pPr eaLnBrk="1" hangingPunct="1"/>
            <a:r>
              <a:rPr lang="fr-CA" dirty="0" smtClean="0"/>
              <a:t>Égocentrisme de pensée </a:t>
            </a:r>
            <a:br>
              <a:rPr lang="fr-CA" dirty="0" smtClean="0"/>
            </a:br>
            <a:r>
              <a:rPr lang="en-CA" dirty="0" smtClean="0"/>
              <a:t/>
            </a:r>
            <a:br>
              <a:rPr lang="en-CA" dirty="0" smtClean="0"/>
            </a:br>
            <a:endParaRPr lang="fr-FR"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fr-CA" dirty="0" smtClean="0"/>
              <a:t>Changements structuraux </a:t>
            </a:r>
            <a:endParaRPr lang="fr-FR" dirty="0" smtClean="0"/>
          </a:p>
        </p:txBody>
      </p:sp>
      <p:sp>
        <p:nvSpPr>
          <p:cNvPr id="13315" name="Rectangle 3"/>
          <p:cNvSpPr>
            <a:spLocks noGrp="1" noChangeArrowheads="1"/>
          </p:cNvSpPr>
          <p:nvPr>
            <p:ph idx="1"/>
          </p:nvPr>
        </p:nvSpPr>
        <p:spPr/>
        <p:txBody>
          <a:bodyPr/>
          <a:lstStyle/>
          <a:p>
            <a:pPr eaLnBrk="1" hangingPunct="1">
              <a:lnSpc>
                <a:spcPct val="90000"/>
              </a:lnSpc>
            </a:pPr>
            <a:r>
              <a:rPr lang="fr-CA" sz="2400" dirty="0" smtClean="0"/>
              <a:t>Augmentation de la matière blanche</a:t>
            </a:r>
          </a:p>
          <a:p>
            <a:pPr lvl="1" eaLnBrk="1" hangingPunct="1">
              <a:lnSpc>
                <a:spcPct val="90000"/>
              </a:lnSpc>
            </a:pPr>
            <a:r>
              <a:rPr lang="fr-CA" sz="2400" dirty="0" smtClean="0"/>
              <a:t>Linéaire avec l’âge</a:t>
            </a:r>
          </a:p>
          <a:p>
            <a:pPr lvl="1" eaLnBrk="1" hangingPunct="1">
              <a:lnSpc>
                <a:spcPct val="90000"/>
              </a:lnSpc>
            </a:pPr>
            <a:r>
              <a:rPr lang="fr-CA" sz="2400" dirty="0" smtClean="0"/>
              <a:t>Permet un échange d’information plus rapide et plus efficace</a:t>
            </a:r>
          </a:p>
          <a:p>
            <a:pPr lvl="2" eaLnBrk="1" hangingPunct="1">
              <a:lnSpc>
                <a:spcPct val="90000"/>
              </a:lnSpc>
            </a:pPr>
            <a:r>
              <a:rPr lang="fr-CA" dirty="0" smtClean="0"/>
              <a:t>Entre autre, les connections reliant les régions responsables du langage (Broca et Wernicke)</a:t>
            </a:r>
          </a:p>
          <a:p>
            <a:pPr eaLnBrk="1" hangingPunct="1">
              <a:lnSpc>
                <a:spcPct val="90000"/>
              </a:lnSpc>
            </a:pPr>
            <a:r>
              <a:rPr lang="fr-CA" sz="2400" dirty="0" smtClean="0"/>
              <a:t>Diminution de la matière grise</a:t>
            </a:r>
          </a:p>
          <a:p>
            <a:pPr lvl="1" eaLnBrk="1" hangingPunct="1">
              <a:lnSpc>
                <a:spcPct val="90000"/>
              </a:lnSpc>
            </a:pPr>
            <a:r>
              <a:rPr lang="fr-CA" sz="2400" dirty="0" smtClean="0"/>
              <a:t>Associée à une croissance cérébrale localisée</a:t>
            </a:r>
          </a:p>
          <a:p>
            <a:pPr eaLnBrk="1" hangingPunct="1">
              <a:lnSpc>
                <a:spcPct val="90000"/>
              </a:lnSpc>
            </a:pPr>
            <a:r>
              <a:rPr lang="fr-CA" sz="2400" dirty="0" smtClean="0"/>
              <a:t>Changements dépendent des régions corticales</a:t>
            </a:r>
          </a:p>
          <a:p>
            <a:pPr lvl="1" eaLnBrk="1" hangingPunct="1">
              <a:lnSpc>
                <a:spcPct val="90000"/>
              </a:lnSpc>
            </a:pPr>
            <a:r>
              <a:rPr lang="fr-CA" sz="2400" dirty="0" smtClean="0"/>
              <a:t>Augmentation dans cortex préfrontal dorsal mais très peu au niveau ventral (Casey et al., 2000)</a:t>
            </a:r>
          </a:p>
          <a:p>
            <a:pPr lvl="1" eaLnBrk="1" hangingPunct="1">
              <a:lnSpc>
                <a:spcPct val="90000"/>
              </a:lnSpc>
            </a:pPr>
            <a:endParaRPr lang="fr-FR" sz="1400" dirty="0" smtClean="0"/>
          </a:p>
        </p:txBody>
      </p:sp>
      <p:sp>
        <p:nvSpPr>
          <p:cNvPr id="13316" name="Text Box 4"/>
          <p:cNvSpPr txBox="1">
            <a:spLocks noChangeArrowheads="1"/>
          </p:cNvSpPr>
          <p:nvPr/>
        </p:nvSpPr>
        <p:spPr bwMode="auto">
          <a:xfrm>
            <a:off x="2700338" y="6078538"/>
            <a:ext cx="4608512" cy="779462"/>
          </a:xfrm>
          <a:prstGeom prst="rect">
            <a:avLst/>
          </a:prstGeom>
          <a:noFill/>
          <a:ln w="9525" algn="ctr">
            <a:noFill/>
            <a:miter lim="800000"/>
            <a:headEnd/>
            <a:tailEnd/>
          </a:ln>
        </p:spPr>
        <p:txBody>
          <a:bodyPr>
            <a:spAutoFit/>
          </a:bodyPr>
          <a:lstStyle/>
          <a:p>
            <a:pPr eaLnBrk="1" hangingPunct="1">
              <a:spcBef>
                <a:spcPct val="50000"/>
              </a:spcBef>
            </a:pPr>
            <a:r>
              <a:rPr lang="fr-CA"/>
              <a:t>Paus, 2005; Blakemore &amp; Choudbury, 2006</a:t>
            </a:r>
            <a:endParaRPr lang="fr-FR"/>
          </a:p>
          <a:p>
            <a:pPr algn="ctr" eaLnBrk="1" hangingPunct="1">
              <a:spcBef>
                <a:spcPct val="50000"/>
              </a:spcBef>
            </a:pPr>
            <a:endParaRPr lang="fr-FR">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eaLnBrk="1" hangingPunct="1"/>
            <a:r>
              <a:rPr lang="fr-CA" smtClean="0"/>
              <a:t>Changements structuraux</a:t>
            </a:r>
            <a:endParaRPr lang="fr-FR" smtClean="0"/>
          </a:p>
        </p:txBody>
      </p:sp>
      <p:sp>
        <p:nvSpPr>
          <p:cNvPr id="14339" name="Rectangle 3"/>
          <p:cNvSpPr>
            <a:spLocks noGrp="1" noChangeArrowheads="1"/>
          </p:cNvSpPr>
          <p:nvPr>
            <p:ph idx="1"/>
          </p:nvPr>
        </p:nvSpPr>
        <p:spPr/>
        <p:txBody>
          <a:bodyPr/>
          <a:lstStyle/>
          <a:p>
            <a:pPr eaLnBrk="1" hangingPunct="1"/>
            <a:r>
              <a:rPr lang="fr-CA" smtClean="0"/>
              <a:t>Myélinisation des axones neuronales</a:t>
            </a:r>
          </a:p>
          <a:p>
            <a:pPr lvl="1" eaLnBrk="1" hangingPunct="1"/>
            <a:r>
              <a:rPr lang="fr-CA" smtClean="0"/>
              <a:t>Augmente la vitesse de transmission des influx nerveux.</a:t>
            </a:r>
          </a:p>
          <a:p>
            <a:pPr eaLnBrk="1" hangingPunct="1"/>
            <a:r>
              <a:rPr lang="fr-CA" smtClean="0"/>
              <a:t>Changement de densité synaptique dans le cortex préfrontal.</a:t>
            </a:r>
          </a:p>
          <a:p>
            <a:pPr eaLnBrk="1" hangingPunct="1"/>
            <a:r>
              <a:rPr lang="fr-CA" smtClean="0"/>
              <a:t>Élagage synaptique « synaptic pruning » des connections synaptiques inutiles.</a:t>
            </a:r>
          </a:p>
        </p:txBody>
      </p:sp>
      <p:sp>
        <p:nvSpPr>
          <p:cNvPr id="14340" name="Text Box 4"/>
          <p:cNvSpPr txBox="1">
            <a:spLocks noChangeArrowheads="1"/>
          </p:cNvSpPr>
          <p:nvPr/>
        </p:nvSpPr>
        <p:spPr bwMode="auto">
          <a:xfrm>
            <a:off x="3995738" y="5516563"/>
            <a:ext cx="4176712" cy="366712"/>
          </a:xfrm>
          <a:prstGeom prst="rect">
            <a:avLst/>
          </a:prstGeom>
          <a:noFill/>
          <a:ln w="9525">
            <a:noFill/>
            <a:miter lim="800000"/>
            <a:headEnd/>
            <a:tailEnd/>
          </a:ln>
        </p:spPr>
        <p:txBody>
          <a:bodyPr>
            <a:spAutoFit/>
          </a:bodyPr>
          <a:lstStyle/>
          <a:p>
            <a:pPr eaLnBrk="1" hangingPunct="1">
              <a:spcBef>
                <a:spcPct val="50000"/>
              </a:spcBef>
            </a:pPr>
            <a:endParaRPr lang="fr-FR"/>
          </a:p>
        </p:txBody>
      </p:sp>
      <p:sp>
        <p:nvSpPr>
          <p:cNvPr id="14341" name="Text Box 5"/>
          <p:cNvSpPr txBox="1">
            <a:spLocks noChangeArrowheads="1"/>
          </p:cNvSpPr>
          <p:nvPr/>
        </p:nvSpPr>
        <p:spPr bwMode="auto">
          <a:xfrm>
            <a:off x="4067175" y="5516563"/>
            <a:ext cx="4681538" cy="366712"/>
          </a:xfrm>
          <a:prstGeom prst="rect">
            <a:avLst/>
          </a:prstGeom>
          <a:noFill/>
          <a:ln w="9525">
            <a:noFill/>
            <a:miter lim="800000"/>
            <a:headEnd/>
            <a:tailEnd/>
          </a:ln>
        </p:spPr>
        <p:txBody>
          <a:bodyPr>
            <a:spAutoFit/>
          </a:bodyPr>
          <a:lstStyle/>
          <a:p>
            <a:pPr eaLnBrk="1" hangingPunct="1">
              <a:spcBef>
                <a:spcPct val="50000"/>
              </a:spcBef>
            </a:pPr>
            <a:r>
              <a:rPr lang="fr-CA"/>
              <a:t>Paus, 2005; Blakemore &amp; Choudbury, 2006</a:t>
            </a: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fr-CA" sz="3100" smtClean="0"/>
              <a:t>Changements struturaux:</a:t>
            </a:r>
            <a:br>
              <a:rPr lang="fr-CA" sz="3100" smtClean="0"/>
            </a:br>
            <a:r>
              <a:rPr lang="fr-CA" sz="3100" smtClean="0"/>
              <a:t> cortex préfrontal</a:t>
            </a:r>
            <a:endParaRPr lang="fr-FR" sz="3100" smtClean="0"/>
          </a:p>
        </p:txBody>
      </p:sp>
      <p:sp>
        <p:nvSpPr>
          <p:cNvPr id="15363" name="Rectangle 3"/>
          <p:cNvSpPr>
            <a:spLocks noGrp="1" noChangeArrowheads="1"/>
          </p:cNvSpPr>
          <p:nvPr>
            <p:ph idx="1"/>
          </p:nvPr>
        </p:nvSpPr>
        <p:spPr/>
        <p:txBody>
          <a:bodyPr>
            <a:normAutofit/>
          </a:bodyPr>
          <a:lstStyle/>
          <a:p>
            <a:pPr eaLnBrk="1" hangingPunct="1"/>
            <a:r>
              <a:rPr lang="fr-CA" sz="2400" dirty="0" smtClean="0"/>
              <a:t>Représente l’une des dernière région à se développer</a:t>
            </a:r>
          </a:p>
          <a:p>
            <a:pPr eaLnBrk="1" hangingPunct="1"/>
            <a:r>
              <a:rPr lang="fr-CA" sz="2400" dirty="0" smtClean="0"/>
              <a:t>Important dans les mécanismes responsables des fonctions suivantes</a:t>
            </a:r>
          </a:p>
          <a:p>
            <a:pPr lvl="1" eaLnBrk="1" hangingPunct="1"/>
            <a:r>
              <a:rPr lang="fr-CA" sz="2400" dirty="0" smtClean="0"/>
              <a:t>mémoire de travail, inhibition de la réponse, attention</a:t>
            </a:r>
            <a:r>
              <a:rPr lang="fr-FR" sz="2400" dirty="0" smtClean="0"/>
              <a:t> </a:t>
            </a:r>
          </a:p>
          <a:p>
            <a:pPr eaLnBrk="1" hangingPunct="1"/>
            <a:r>
              <a:rPr lang="fr-CA" sz="2400" dirty="0" smtClean="0"/>
              <a:t>Joue un rôle dans le support de différents types d’information </a:t>
            </a:r>
          </a:p>
          <a:p>
            <a:pPr lvl="1" eaLnBrk="1" hangingPunct="1"/>
            <a:r>
              <a:rPr lang="fr-CA" sz="2400" dirty="0" smtClean="0"/>
              <a:t>verbale, spatiale, motrice, émotionnelle</a:t>
            </a:r>
          </a:p>
          <a:p>
            <a:pPr lvl="1" eaLnBrk="1" hangingPunct="1"/>
            <a:r>
              <a:rPr lang="fr-CA" sz="2400" dirty="0" smtClean="0"/>
              <a:t> contre l’interférence du temps et/ou d’éléments entrant en compétition (</a:t>
            </a:r>
            <a:r>
              <a:rPr lang="fr-CA" sz="2400" i="1" dirty="0" err="1" smtClean="0"/>
              <a:t>competitive</a:t>
            </a:r>
            <a:r>
              <a:rPr lang="fr-CA" sz="2400" i="1" dirty="0" smtClean="0"/>
              <a:t> sources</a:t>
            </a:r>
            <a:r>
              <a:rPr lang="fr-CA" sz="2400" dirty="0" smtClean="0"/>
              <a:t>).</a:t>
            </a:r>
            <a:endParaRPr lang="fr-FR" sz="2400" dirty="0" smtClean="0"/>
          </a:p>
        </p:txBody>
      </p:sp>
      <p:sp>
        <p:nvSpPr>
          <p:cNvPr id="15364" name="Text Box 4"/>
          <p:cNvSpPr txBox="1">
            <a:spLocks noChangeArrowheads="1"/>
          </p:cNvSpPr>
          <p:nvPr/>
        </p:nvSpPr>
        <p:spPr bwMode="auto">
          <a:xfrm>
            <a:off x="3708400" y="6165850"/>
            <a:ext cx="3384550" cy="366713"/>
          </a:xfrm>
          <a:prstGeom prst="rect">
            <a:avLst/>
          </a:prstGeom>
          <a:noFill/>
          <a:ln w="9525" algn="ctr">
            <a:noFill/>
            <a:miter lim="800000"/>
            <a:headEnd/>
            <a:tailEnd/>
          </a:ln>
        </p:spPr>
        <p:txBody>
          <a:bodyPr>
            <a:spAutoFit/>
          </a:bodyPr>
          <a:lstStyle/>
          <a:p>
            <a:pPr algn="r" eaLnBrk="1" hangingPunct="1">
              <a:spcBef>
                <a:spcPct val="50000"/>
              </a:spcBef>
            </a:pPr>
            <a:r>
              <a:rPr lang="fr-CA">
                <a:solidFill>
                  <a:schemeClr val="tx2"/>
                </a:solidFill>
              </a:rPr>
              <a:t>Casey et al., 2000</a:t>
            </a:r>
            <a:endParaRPr lang="fr-FR">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fr-CA" dirty="0" smtClean="0"/>
              <a:t> Phase de l’adolescence</a:t>
            </a:r>
            <a:endParaRPr lang="fr-FR" dirty="0" smtClean="0"/>
          </a:p>
        </p:txBody>
      </p:sp>
      <p:sp>
        <p:nvSpPr>
          <p:cNvPr id="23555" name="Rectangle 3"/>
          <p:cNvSpPr>
            <a:spLocks noGrp="1" noChangeArrowheads="1"/>
          </p:cNvSpPr>
          <p:nvPr>
            <p:ph idx="1"/>
          </p:nvPr>
        </p:nvSpPr>
        <p:spPr/>
        <p:txBody>
          <a:bodyPr/>
          <a:lstStyle/>
          <a:p>
            <a:pPr eaLnBrk="1" hangingPunct="1">
              <a:lnSpc>
                <a:spcPct val="90000"/>
              </a:lnSpc>
            </a:pPr>
            <a:r>
              <a:rPr lang="fr-CA" dirty="0" smtClean="0"/>
              <a:t>Les fonctions cognitives se développent de façon parallèle au développement neuronal des structures impliquées.</a:t>
            </a:r>
          </a:p>
          <a:p>
            <a:pPr eaLnBrk="1" hangingPunct="1">
              <a:lnSpc>
                <a:spcPct val="90000"/>
              </a:lnSpc>
            </a:pPr>
            <a:r>
              <a:rPr lang="fr-CA" dirty="0" smtClean="0"/>
              <a:t>Variation de performances, sans améliorations notables pour les 11-14 ans reflètent bien le développement des circuits neuronaux, mais aussi l’incapacité pour les jeunes de mettre en </a:t>
            </a:r>
            <a:r>
              <a:rPr lang="fr-CA" dirty="0" err="1" smtClean="0"/>
              <a:t>oeuvre</a:t>
            </a:r>
            <a:r>
              <a:rPr lang="fr-CA" dirty="0" smtClean="0"/>
              <a:t> les nouvelles habiletés acquises </a:t>
            </a:r>
            <a:endParaRPr lang="fr-F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fr-CA" sz="3100" smtClean="0"/>
              <a:t>Fonctionnement cognitif:</a:t>
            </a:r>
            <a:br>
              <a:rPr lang="fr-CA" sz="3100" smtClean="0"/>
            </a:br>
            <a:r>
              <a:rPr lang="fr-CA" sz="3100" smtClean="0"/>
              <a:t>Étude de Luna et al., 2004</a:t>
            </a:r>
            <a:endParaRPr lang="fr-FR" sz="3100" smtClean="0"/>
          </a:p>
        </p:txBody>
      </p:sp>
      <p:sp>
        <p:nvSpPr>
          <p:cNvPr id="24579" name="Rectangle 3"/>
          <p:cNvSpPr>
            <a:spLocks noGrp="1" noChangeArrowheads="1"/>
          </p:cNvSpPr>
          <p:nvPr>
            <p:ph idx="1"/>
          </p:nvPr>
        </p:nvSpPr>
        <p:spPr/>
        <p:txBody>
          <a:bodyPr>
            <a:noAutofit/>
          </a:bodyPr>
          <a:lstStyle/>
          <a:p>
            <a:pPr eaLnBrk="1" hangingPunct="1"/>
            <a:r>
              <a:rPr lang="fr-CA" dirty="0" smtClean="0"/>
              <a:t>Maturation de la vitesse de traitement: </a:t>
            </a:r>
            <a:r>
              <a:rPr lang="fr-CA" dirty="0" smtClean="0">
                <a:cs typeface="Arial" charset="0"/>
              </a:rPr>
              <a:t>≈</a:t>
            </a:r>
            <a:r>
              <a:rPr lang="fr-CA" dirty="0" smtClean="0"/>
              <a:t> 15 ans</a:t>
            </a:r>
          </a:p>
          <a:p>
            <a:pPr eaLnBrk="1" hangingPunct="1"/>
            <a:r>
              <a:rPr lang="fr-CA" dirty="0" smtClean="0"/>
              <a:t>Maturation de la suppression volontaire de la réponse: </a:t>
            </a:r>
            <a:r>
              <a:rPr lang="fr-CA" dirty="0" smtClean="0">
                <a:cs typeface="Arial" charset="0"/>
              </a:rPr>
              <a:t>≈</a:t>
            </a:r>
            <a:r>
              <a:rPr lang="fr-CA" dirty="0" smtClean="0"/>
              <a:t> 14 ans. </a:t>
            </a:r>
          </a:p>
          <a:p>
            <a:pPr lvl="1" eaLnBrk="1" hangingPunct="1"/>
            <a:r>
              <a:rPr lang="fr-CA" dirty="0" smtClean="0"/>
              <a:t>La capacité d’inhiber la réponse semble être présente tôt dans le développement, mais une amélioration est  notable au cours de l’enfance jusqu’à la mi-adolescence.</a:t>
            </a:r>
          </a:p>
          <a:p>
            <a:pPr eaLnBrk="1" hangingPunct="1"/>
            <a:r>
              <a:rPr lang="fr-CA" dirty="0" smtClean="0"/>
              <a:t>Maturation de la mémoire de travail spatiale: </a:t>
            </a:r>
            <a:r>
              <a:rPr lang="fr-CA" dirty="0" smtClean="0">
                <a:cs typeface="Arial" charset="0"/>
              </a:rPr>
              <a:t>≈</a:t>
            </a:r>
            <a:r>
              <a:rPr lang="fr-CA" dirty="0" smtClean="0"/>
              <a:t> 19 ans</a:t>
            </a:r>
            <a:endParaRPr lang="fr-F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fr-CA" dirty="0" smtClean="0"/>
              <a:t> Phase de l’adolescence</a:t>
            </a:r>
            <a:endParaRPr lang="fr-FR" dirty="0" smtClean="0"/>
          </a:p>
        </p:txBody>
      </p:sp>
      <p:sp>
        <p:nvSpPr>
          <p:cNvPr id="22531" name="Rectangle 3"/>
          <p:cNvSpPr>
            <a:spLocks noGrp="1" noChangeArrowheads="1"/>
          </p:cNvSpPr>
          <p:nvPr>
            <p:ph idx="1"/>
          </p:nvPr>
        </p:nvSpPr>
        <p:spPr>
          <a:xfrm>
            <a:off x="457200" y="2332037"/>
            <a:ext cx="8229600" cy="4525963"/>
          </a:xfrm>
        </p:spPr>
        <p:txBody>
          <a:bodyPr/>
          <a:lstStyle/>
          <a:p>
            <a:pPr eaLnBrk="1" hangingPunct="1">
              <a:lnSpc>
                <a:spcPct val="90000"/>
              </a:lnSpc>
            </a:pPr>
            <a:r>
              <a:rPr lang="fr-CA" dirty="0" smtClean="0"/>
              <a:t>Planification stratégique et comportement orienté vers un but sont à leur maximum entre 20 et 29 ans</a:t>
            </a:r>
          </a:p>
          <a:p>
            <a:pPr eaLnBrk="1" hangingPunct="1">
              <a:lnSpc>
                <a:spcPct val="90000"/>
              </a:lnSpc>
              <a:buFontTx/>
              <a:buNone/>
            </a:pPr>
            <a:endParaRPr lang="fr-CA" dirty="0" smtClean="0"/>
          </a:p>
          <a:p>
            <a:pPr eaLnBrk="1" hangingPunct="1">
              <a:lnSpc>
                <a:spcPct val="90000"/>
              </a:lnSpc>
            </a:pPr>
            <a:r>
              <a:rPr lang="fr-CA" dirty="0" smtClean="0"/>
              <a:t>Les études semblent démontrer l’acquisition précoce des fonctions exécutives avec un développement progressif qui se poursuit au-delà de la phase dite d’adolescence</a:t>
            </a:r>
          </a:p>
          <a:p>
            <a:pPr eaLnBrk="1" hangingPunct="1">
              <a:lnSpc>
                <a:spcPct val="90000"/>
              </a:lnSpc>
              <a:buNone/>
            </a:pPr>
            <a:endParaRPr lang="fr-F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Phase de l’adolescence</a:t>
            </a:r>
            <a:endParaRPr lang="fr-CA" dirty="0"/>
          </a:p>
        </p:txBody>
      </p:sp>
      <p:sp>
        <p:nvSpPr>
          <p:cNvPr id="3" name="Espace réservé du contenu 2"/>
          <p:cNvSpPr>
            <a:spLocks noGrp="1"/>
          </p:cNvSpPr>
          <p:nvPr>
            <p:ph idx="1"/>
          </p:nvPr>
        </p:nvSpPr>
        <p:spPr/>
        <p:txBody>
          <a:bodyPr>
            <a:normAutofit fontScale="92500" lnSpcReduction="20000"/>
          </a:bodyPr>
          <a:lstStyle/>
          <a:p>
            <a:pPr lvl="0"/>
            <a:r>
              <a:rPr lang="fr-CA" dirty="0" smtClean="0"/>
              <a:t>A 15 ans, l’adolescent n'a pas les mêmes capacités d'abstraction, ni d'organisation, ni de prise de décision qu'un adulte. Leur lobe frontal, siège de ces fonctions évoluées, n'est pas encore tout à fait achevé.</a:t>
            </a:r>
          </a:p>
          <a:p>
            <a:pPr lvl="0"/>
            <a:r>
              <a:rPr lang="fr-CA" dirty="0" smtClean="0"/>
              <a:t>Cet inachèvement expliquerait en partie la propension de certains à prendre de mauvaises décisions en adoptant parfois des comportements jugés immatures par les adultes. </a:t>
            </a:r>
          </a:p>
          <a:p>
            <a:pPr lvl="0"/>
            <a:r>
              <a:rPr lang="fr-CA" dirty="0" smtClean="0"/>
              <a:t>De même, un inachèvement du cervelet pourrait être à l'origine des maladresses répétées des adolescents et de leur aspect parfois un peu pataud. </a:t>
            </a:r>
          </a:p>
          <a:p>
            <a:endParaRPr lang="fr-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lIns="90488" tIns="44450" rIns="90488" bIns="44450" anchor="ctr"/>
          <a:lstStyle/>
          <a:p>
            <a:pPr eaLnBrk="1" hangingPunct="1"/>
            <a:r>
              <a:rPr lang="fr-CA" dirty="0" smtClean="0"/>
              <a:t>Phase de l’adolescence</a:t>
            </a:r>
          </a:p>
        </p:txBody>
      </p:sp>
      <p:sp>
        <p:nvSpPr>
          <p:cNvPr id="16387" name="Rectangle 3"/>
          <p:cNvSpPr>
            <a:spLocks noGrp="1" noChangeArrowheads="1"/>
          </p:cNvSpPr>
          <p:nvPr>
            <p:ph idx="1"/>
          </p:nvPr>
        </p:nvSpPr>
        <p:spPr>
          <a:noFill/>
        </p:spPr>
        <p:txBody>
          <a:bodyPr lIns="90488" tIns="44450" rIns="90488" bIns="44450">
            <a:normAutofit fontScale="92500" lnSpcReduction="10000"/>
          </a:bodyPr>
          <a:lstStyle/>
          <a:p>
            <a:pPr eaLnBrk="1" hangingPunct="1">
              <a:buNone/>
            </a:pPr>
            <a:endParaRPr lang="fr-CA" dirty="0" smtClean="0"/>
          </a:p>
          <a:p>
            <a:pPr eaLnBrk="1" hangingPunct="1"/>
            <a:endParaRPr lang="fr-CA" dirty="0" smtClean="0"/>
          </a:p>
          <a:p>
            <a:pPr eaLnBrk="1" hangingPunct="1"/>
            <a:r>
              <a:rPr lang="fr-CA" dirty="0" smtClean="0"/>
              <a:t>L'âge de 7 ans est le point de coupure développemental pour la pensée illogique et l'association lâche</a:t>
            </a:r>
          </a:p>
          <a:p>
            <a:pPr eaLnBrk="1" hangingPunct="1">
              <a:buFontTx/>
              <a:buNone/>
            </a:pPr>
            <a:r>
              <a:rPr lang="fr-CA" dirty="0" smtClean="0"/>
              <a:t/>
            </a:r>
            <a:br>
              <a:rPr lang="fr-CA" dirty="0" smtClean="0"/>
            </a:br>
            <a:r>
              <a:rPr lang="fr-CA" dirty="0" smtClean="0"/>
              <a:t/>
            </a:r>
            <a:br>
              <a:rPr lang="fr-CA" dirty="0" smtClean="0"/>
            </a:br>
            <a:r>
              <a:rPr lang="fr-CA" dirty="0" smtClean="0"/>
              <a:t/>
            </a:r>
            <a:br>
              <a:rPr lang="fr-CA" dirty="0" smtClean="0"/>
            </a:br>
            <a:r>
              <a:rPr lang="fr-CA" dirty="0" smtClean="0"/>
              <a:t/>
            </a:r>
            <a:br>
              <a:rPr lang="fr-CA" dirty="0" smtClean="0"/>
            </a:br>
            <a:r>
              <a:rPr lang="fr-CA" dirty="0" smtClean="0"/>
              <a:t>Caplan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pPr eaLnBrk="1" hangingPunct="1"/>
            <a:r>
              <a:rPr lang="fr-CA" smtClean="0"/>
              <a:t>Plan</a:t>
            </a:r>
            <a:endParaRPr lang="fr-FR" smtClean="0"/>
          </a:p>
        </p:txBody>
      </p:sp>
      <p:sp>
        <p:nvSpPr>
          <p:cNvPr id="4099" name="Rectangle 3"/>
          <p:cNvSpPr>
            <a:spLocks noGrp="1" noChangeArrowheads="1"/>
          </p:cNvSpPr>
          <p:nvPr>
            <p:ph idx="1"/>
          </p:nvPr>
        </p:nvSpPr>
        <p:spPr/>
        <p:txBody>
          <a:bodyPr/>
          <a:lstStyle/>
          <a:p>
            <a:pPr eaLnBrk="1" hangingPunct="1"/>
            <a:r>
              <a:rPr lang="fr-CA" dirty="0" smtClean="0"/>
              <a:t>Description de la phase de l’adolescence</a:t>
            </a:r>
          </a:p>
          <a:p>
            <a:pPr eaLnBrk="1" hangingPunct="1"/>
            <a:r>
              <a:rPr lang="fr-CA" dirty="0" smtClean="0"/>
              <a:t>Crise ?</a:t>
            </a:r>
          </a:p>
          <a:p>
            <a:pPr eaLnBrk="1" hangingPunct="1"/>
            <a:r>
              <a:rPr lang="fr-CA" dirty="0" smtClean="0"/>
              <a:t>Problèmes débutant à l’adolescence </a:t>
            </a:r>
          </a:p>
          <a:p>
            <a:pPr eaLnBrk="1" hangingPunct="1"/>
            <a:r>
              <a:rPr lang="fr-CA" dirty="0" smtClean="0"/>
              <a:t>Indicateurs de problème de santé mentale</a:t>
            </a:r>
          </a:p>
          <a:p>
            <a:pPr eaLnBrk="1" hangingPunct="1"/>
            <a:r>
              <a:rPr lang="fr-CA" dirty="0" smtClean="0"/>
              <a:t>Comment dépister et intervenir</a:t>
            </a:r>
          </a:p>
          <a:p>
            <a:pPr eaLnBrk="1" hangingPunct="1"/>
            <a:r>
              <a:rPr lang="en-CA" dirty="0" smtClean="0"/>
              <a:t>Conclusion</a:t>
            </a:r>
            <a:endParaRPr lang="fr-F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CA" dirty="0" smtClean="0"/>
              <a:t>Phase de l’adolescence</a:t>
            </a:r>
          </a:p>
        </p:txBody>
      </p:sp>
      <p:sp>
        <p:nvSpPr>
          <p:cNvPr id="25603" name="Rectangle 3"/>
          <p:cNvSpPr>
            <a:spLocks noGrp="1" noChangeArrowheads="1"/>
          </p:cNvSpPr>
          <p:nvPr>
            <p:ph idx="1"/>
          </p:nvPr>
        </p:nvSpPr>
        <p:spPr/>
        <p:txBody>
          <a:bodyPr/>
          <a:lstStyle/>
          <a:p>
            <a:pPr eaLnBrk="1" hangingPunct="1"/>
            <a:endParaRPr lang="fr-CA" smtClean="0"/>
          </a:p>
          <a:p>
            <a:pPr eaLnBrk="1" hangingPunct="1"/>
            <a:r>
              <a:rPr lang="fr-CA" smtClean="0"/>
              <a:t>Développement moral</a:t>
            </a:r>
            <a:br>
              <a:rPr lang="fr-CA" smtClean="0"/>
            </a:br>
            <a:r>
              <a:rPr lang="fr-CA" smtClean="0"/>
              <a:t/>
            </a:r>
            <a:br>
              <a:rPr lang="fr-CA" smtClean="0"/>
            </a:br>
            <a:r>
              <a:rPr lang="fr-CA" smtClean="0"/>
              <a:t>sens de la justice :</a:t>
            </a:r>
            <a:br>
              <a:rPr lang="fr-CA" smtClean="0"/>
            </a:br>
            <a:r>
              <a:rPr lang="fr-CA" smtClean="0"/>
              <a:t/>
            </a:r>
            <a:br>
              <a:rPr lang="fr-CA" smtClean="0"/>
            </a:br>
            <a:r>
              <a:rPr lang="fr-CA" smtClean="0"/>
              <a:t>4-10 ans prémoraux</a:t>
            </a:r>
            <a:br>
              <a:rPr lang="fr-CA" smtClean="0"/>
            </a:br>
            <a:r>
              <a:rPr lang="fr-CA" smtClean="0"/>
              <a:t>10-13 ans conformiste</a:t>
            </a:r>
            <a:br>
              <a:rPr lang="fr-CA" smtClean="0"/>
            </a:br>
            <a:r>
              <a:rPr lang="fr-CA" smtClean="0"/>
              <a:t>13 ans et plus morale véritable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CA" dirty="0" smtClean="0"/>
              <a:t>Phase de l’adolescence</a:t>
            </a:r>
          </a:p>
        </p:txBody>
      </p:sp>
      <p:sp>
        <p:nvSpPr>
          <p:cNvPr id="26627" name="Rectangle 3"/>
          <p:cNvSpPr>
            <a:spLocks noGrp="1" noChangeArrowheads="1"/>
          </p:cNvSpPr>
          <p:nvPr>
            <p:ph idx="1"/>
          </p:nvPr>
        </p:nvSpPr>
        <p:spPr/>
        <p:txBody>
          <a:bodyPr/>
          <a:lstStyle/>
          <a:p>
            <a:pPr eaLnBrk="1" hangingPunct="1"/>
            <a:endParaRPr lang="fr-CA" dirty="0" smtClean="0"/>
          </a:p>
          <a:p>
            <a:pPr eaLnBrk="1" hangingPunct="1">
              <a:buFontTx/>
              <a:buNone/>
            </a:pPr>
            <a:endParaRPr lang="fr-CA" dirty="0" smtClean="0"/>
          </a:p>
          <a:p>
            <a:pPr eaLnBrk="1" hangingPunct="1"/>
            <a:r>
              <a:rPr lang="fr-CA" dirty="0" smtClean="0"/>
              <a:t>Modification des relations et des rôles:</a:t>
            </a:r>
          </a:p>
          <a:p>
            <a:pPr lvl="1"/>
            <a:r>
              <a:rPr lang="fr-CA" dirty="0" smtClean="0"/>
              <a:t>Famille </a:t>
            </a:r>
          </a:p>
          <a:p>
            <a:pPr lvl="1"/>
            <a:r>
              <a:rPr lang="fr-CA" dirty="0" smtClean="0"/>
              <a:t>Relations sociales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CA" dirty="0" smtClean="0"/>
              <a:t> Phase de l’adolescence</a:t>
            </a:r>
            <a:endParaRPr lang="fr-FR" dirty="0" smtClean="0"/>
          </a:p>
        </p:txBody>
      </p:sp>
      <p:pic>
        <p:nvPicPr>
          <p:cNvPr id="27652" name="Picture 4" descr="j0178369"/>
          <p:cNvPicPr>
            <a:picLocks noGrp="1" noChangeAspect="1" noChangeArrowheads="1"/>
          </p:cNvPicPr>
          <p:nvPr>
            <p:ph sz="half" idx="1"/>
          </p:nvPr>
        </p:nvPicPr>
        <p:blipFill>
          <a:blip r:embed="rId2"/>
          <a:stretch>
            <a:fillRect/>
          </a:stretch>
        </p:blipFill>
        <p:spPr>
          <a:xfrm>
            <a:off x="1257300" y="2034381"/>
            <a:ext cx="2438400" cy="3657600"/>
          </a:xfrm>
        </p:spPr>
      </p:pic>
      <p:sp>
        <p:nvSpPr>
          <p:cNvPr id="27651" name="Rectangle 3"/>
          <p:cNvSpPr>
            <a:spLocks noGrp="1" noChangeArrowheads="1"/>
          </p:cNvSpPr>
          <p:nvPr>
            <p:ph sz="half" idx="2"/>
          </p:nvPr>
        </p:nvSpPr>
        <p:spPr/>
        <p:txBody>
          <a:bodyPr/>
          <a:lstStyle/>
          <a:p>
            <a:pPr eaLnBrk="1" hangingPunct="1"/>
            <a:r>
              <a:rPr lang="fr-CA" sz="2000" u="sng" smtClean="0"/>
              <a:t>Peurs: </a:t>
            </a:r>
            <a:br>
              <a:rPr lang="fr-CA" sz="2000" u="sng" smtClean="0"/>
            </a:br>
            <a:r>
              <a:rPr lang="fr-CA" sz="2000" u="sng" smtClean="0"/>
              <a:t/>
            </a:r>
            <a:br>
              <a:rPr lang="fr-CA" sz="2000" u="sng" smtClean="0"/>
            </a:br>
            <a:r>
              <a:rPr lang="fr-CA" sz="2000" smtClean="0"/>
              <a:t>apparence physique, besoin excessif de réassurance, compétence social et cognitive, pertes de relation proche</a:t>
            </a:r>
            <a:endParaRPr lang="fr-FR"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Phase de l’adolescence</a:t>
            </a:r>
            <a:endParaRPr lang="fr-CA" dirty="0"/>
          </a:p>
        </p:txBody>
      </p:sp>
      <p:sp>
        <p:nvSpPr>
          <p:cNvPr id="5" name="Espace réservé du contenu 4"/>
          <p:cNvSpPr>
            <a:spLocks noGrp="1"/>
          </p:cNvSpPr>
          <p:nvPr>
            <p:ph idx="1"/>
          </p:nvPr>
        </p:nvSpPr>
        <p:spPr/>
        <p:txBody>
          <a:bodyPr/>
          <a:lstStyle/>
          <a:p>
            <a:r>
              <a:rPr lang="fr-CA" dirty="0" smtClean="0"/>
              <a:t>Média sociaux</a:t>
            </a:r>
          </a:p>
          <a:p>
            <a:pPr lvl="1"/>
            <a:r>
              <a:rPr lang="fr-CA" dirty="0" err="1" smtClean="0"/>
              <a:t>Facebook</a:t>
            </a:r>
            <a:endParaRPr lang="fr-CA" dirty="0" smtClean="0"/>
          </a:p>
          <a:p>
            <a:pPr lvl="1"/>
            <a:r>
              <a:rPr lang="fr-CA" dirty="0" err="1" smtClean="0"/>
              <a:t>Twitter</a:t>
            </a:r>
            <a:endParaRPr lang="fr-CA" dirty="0" smtClean="0"/>
          </a:p>
          <a:p>
            <a:pPr lvl="1"/>
            <a:r>
              <a:rPr lang="fr-CA" dirty="0" err="1" smtClean="0"/>
              <a:t>Youtube</a:t>
            </a:r>
            <a:endParaRPr lang="fr-CA" dirty="0" smtClean="0"/>
          </a:p>
          <a:p>
            <a:pPr lvl="1"/>
            <a:r>
              <a:rPr lang="fr-CA" dirty="0" smtClean="0"/>
              <a:t>Google</a:t>
            </a:r>
          </a:p>
          <a:p>
            <a:pPr lvl="1"/>
            <a:r>
              <a:rPr lang="fr-CA" dirty="0" smtClean="0"/>
              <a:t>Yahoo</a:t>
            </a:r>
          </a:p>
          <a:p>
            <a:pPr lvl="1"/>
            <a:r>
              <a:rPr lang="fr-CA" dirty="0" smtClean="0"/>
              <a:t>MSN</a:t>
            </a:r>
            <a:endParaRPr lang="fr-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CA" smtClean="0"/>
              <a:t>CRISE ?</a:t>
            </a:r>
            <a:endParaRPr lang="fr-FR" smtClean="0"/>
          </a:p>
        </p:txBody>
      </p:sp>
      <p:sp>
        <p:nvSpPr>
          <p:cNvPr id="28675" name="Rectangle 5"/>
          <p:cNvSpPr>
            <a:spLocks noGrp="1" noChangeArrowheads="1"/>
          </p:cNvSpPr>
          <p:nvPr>
            <p:ph sz="half" idx="2"/>
          </p:nvPr>
        </p:nvSpPr>
        <p:spPr/>
        <p:txBody>
          <a:bodyPr/>
          <a:lstStyle/>
          <a:p>
            <a:pPr marL="0" indent="0" eaLnBrk="1" hangingPunct="1"/>
            <a:r>
              <a:rPr lang="en-CA" sz="2000" smtClean="0"/>
              <a:t>Simon 15 ans psychose…</a:t>
            </a:r>
          </a:p>
          <a:p>
            <a:pPr marL="0" indent="0" eaLnBrk="1" hangingPunct="1"/>
            <a:r>
              <a:rPr lang="en-CA" sz="2000" smtClean="0"/>
              <a:t>Pierre 14 ans dépression…</a:t>
            </a:r>
          </a:p>
          <a:p>
            <a:pPr marL="0" indent="0" eaLnBrk="1" hangingPunct="1"/>
            <a:r>
              <a:rPr lang="en-CA" sz="2000" smtClean="0"/>
              <a:t>Amélie 14 ans anorexie….</a:t>
            </a:r>
            <a:br>
              <a:rPr lang="en-CA" sz="2000" smtClean="0"/>
            </a:br>
            <a:r>
              <a:rPr lang="en-CA" sz="2000" smtClean="0"/>
              <a:t/>
            </a:r>
            <a:br>
              <a:rPr lang="en-CA" sz="2000" smtClean="0"/>
            </a:br>
            <a:endParaRPr lang="fr-FR" sz="2000" smtClean="0"/>
          </a:p>
        </p:txBody>
      </p:sp>
      <p:sp>
        <p:nvSpPr>
          <p:cNvPr id="5" name="Espace réservé du contenu 4"/>
          <p:cNvSpPr>
            <a:spLocks noGrp="1"/>
          </p:cNvSpPr>
          <p:nvPr>
            <p:ph sz="half" idx="1"/>
          </p:nvPr>
        </p:nvSpPr>
        <p:spPr/>
        <p:txBody>
          <a:bodyPr/>
          <a:lstStyle/>
          <a:p>
            <a:endParaRPr lang="fr-CA"/>
          </a:p>
        </p:txBody>
      </p:sp>
      <p:pic>
        <p:nvPicPr>
          <p:cNvPr id="4101" name="Picture 5" descr="C:\Documents and Settings\nagin4\Local Settings\Temporary Internet Files\Content.IE5\SADD6AKQ\MP900405644[1].jpg"/>
          <p:cNvPicPr>
            <a:picLocks noChangeAspect="1" noChangeArrowheads="1"/>
          </p:cNvPicPr>
          <p:nvPr/>
        </p:nvPicPr>
        <p:blipFill>
          <a:blip r:embed="rId2"/>
          <a:srcRect/>
          <a:stretch>
            <a:fillRect/>
          </a:stretch>
        </p:blipFill>
        <p:spPr bwMode="auto">
          <a:xfrm>
            <a:off x="176996" y="2860158"/>
            <a:ext cx="4267035" cy="285484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r-CA" smtClean="0"/>
              <a:t>CRISE ?</a:t>
            </a:r>
          </a:p>
        </p:txBody>
      </p:sp>
      <p:sp>
        <p:nvSpPr>
          <p:cNvPr id="29699" name="Rectangle 3"/>
          <p:cNvSpPr>
            <a:spLocks noGrp="1" noChangeArrowheads="1"/>
          </p:cNvSpPr>
          <p:nvPr>
            <p:ph idx="1"/>
          </p:nvPr>
        </p:nvSpPr>
        <p:spPr/>
        <p:txBody>
          <a:bodyPr>
            <a:normAutofit fontScale="92500" lnSpcReduction="10000"/>
          </a:bodyPr>
          <a:lstStyle/>
          <a:p>
            <a:pPr eaLnBrk="1" hangingPunct="1"/>
            <a:endParaRPr lang="fr-CA" dirty="0" smtClean="0"/>
          </a:p>
          <a:p>
            <a:pPr eaLnBrk="1" hangingPunct="1"/>
            <a:r>
              <a:rPr lang="fr-CA" dirty="0" smtClean="0"/>
              <a:t>Franchir l’adolescence un problème adulte (la société anticipe la rébellion de ses jeunes: prédiction </a:t>
            </a:r>
            <a:r>
              <a:rPr lang="fr-CA" dirty="0" err="1" smtClean="0"/>
              <a:t>autodéterminante</a:t>
            </a:r>
            <a:r>
              <a:rPr lang="fr-CA" dirty="0" smtClean="0"/>
              <a:t>) </a:t>
            </a:r>
            <a:br>
              <a:rPr lang="fr-CA" dirty="0" smtClean="0"/>
            </a:br>
            <a:endParaRPr lang="fr-CA" dirty="0" smtClean="0"/>
          </a:p>
          <a:p>
            <a:pPr eaLnBrk="1" hangingPunct="1"/>
            <a:r>
              <a:rPr lang="fr-CA" dirty="0" smtClean="0"/>
              <a:t>Pour la plupart, il s’agit d’une transition comme une autre dans la vie, sans rien de spécialement dramatique</a:t>
            </a:r>
            <a:br>
              <a:rPr lang="fr-CA" dirty="0" smtClean="0"/>
            </a:br>
            <a:endParaRPr lang="fr-CA" dirty="0" smtClean="0"/>
          </a:p>
          <a:p>
            <a:pPr eaLnBrk="1" hangingPunct="1"/>
            <a:r>
              <a:rPr lang="fr-CA" dirty="0" smtClean="0"/>
              <a:t>Travail psychique de l’adolescence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CA" smtClean="0"/>
              <a:t>CRISE?</a:t>
            </a:r>
          </a:p>
        </p:txBody>
      </p:sp>
      <p:sp>
        <p:nvSpPr>
          <p:cNvPr id="31747" name="Rectangle 3"/>
          <p:cNvSpPr>
            <a:spLocks noGrp="1" noChangeArrowheads="1"/>
          </p:cNvSpPr>
          <p:nvPr>
            <p:ph idx="1"/>
          </p:nvPr>
        </p:nvSpPr>
        <p:spPr/>
        <p:txBody>
          <a:bodyPr>
            <a:normAutofit/>
          </a:bodyPr>
          <a:lstStyle/>
          <a:p>
            <a:pPr eaLnBrk="1" hangingPunct="1"/>
            <a:r>
              <a:rPr lang="fr-CA" dirty="0" smtClean="0"/>
              <a:t>Opinion des parents est moins importante pour : préférences musicales, choix des films, mode vestimentaire</a:t>
            </a:r>
          </a:p>
          <a:p>
            <a:pPr eaLnBrk="1" hangingPunct="1"/>
            <a:r>
              <a:rPr lang="fr-CA" dirty="0" smtClean="0"/>
              <a:t>Opinion des parents compte pour : projets scolaires, aspirations professionnelles, valeurs morales, explication des réalités sociales  </a:t>
            </a:r>
          </a:p>
          <a:p>
            <a:pPr eaLnBrk="1" hangingPunct="1"/>
            <a:r>
              <a:rPr lang="fr-CA" dirty="0" smtClean="0"/>
              <a:t>Valeurs des parents en chevauchement avec celles du groupe d’amis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fr-CA" smtClean="0"/>
              <a:t>CRISE?</a:t>
            </a:r>
          </a:p>
        </p:txBody>
      </p:sp>
      <p:sp>
        <p:nvSpPr>
          <p:cNvPr id="33795" name="Rectangle 3"/>
          <p:cNvSpPr>
            <a:spLocks noGrp="1" noChangeArrowheads="1"/>
          </p:cNvSpPr>
          <p:nvPr>
            <p:ph idx="1"/>
          </p:nvPr>
        </p:nvSpPr>
        <p:spPr/>
        <p:txBody>
          <a:bodyPr>
            <a:normAutofit/>
          </a:bodyPr>
          <a:lstStyle/>
          <a:p>
            <a:pPr eaLnBrk="1" hangingPunct="1"/>
            <a:endParaRPr lang="fr-CA" dirty="0" smtClean="0"/>
          </a:p>
          <a:p>
            <a:pPr eaLnBrk="1" hangingPunct="1"/>
            <a:r>
              <a:rPr lang="fr-CA" dirty="0" smtClean="0"/>
              <a:t>Les adolescents sont en généralement en bonne santé  </a:t>
            </a:r>
            <a:br>
              <a:rPr lang="fr-CA" dirty="0" smtClean="0"/>
            </a:br>
            <a:endParaRPr lang="fr-CA" dirty="0" smtClean="0"/>
          </a:p>
          <a:p>
            <a:pPr eaLnBrk="1" hangingPunct="1"/>
            <a:r>
              <a:rPr lang="fr-CA" dirty="0" smtClean="0"/>
              <a:t>Une proportion relativement petite de jeunes explique une proportion relativement grande des problèmes sérieux observés parmi ce groupe d’âge (Steinberg 1989)</a:t>
            </a:r>
          </a:p>
          <a:p>
            <a:pPr eaLnBrk="1" hangingPunct="1"/>
            <a:endParaRPr lang="fr-CA"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CA" smtClean="0"/>
              <a:t>CRISE?</a:t>
            </a:r>
          </a:p>
        </p:txBody>
      </p:sp>
      <p:sp>
        <p:nvSpPr>
          <p:cNvPr id="34819" name="Rectangle 3"/>
          <p:cNvSpPr>
            <a:spLocks noGrp="1" noChangeArrowheads="1"/>
          </p:cNvSpPr>
          <p:nvPr>
            <p:ph idx="1"/>
          </p:nvPr>
        </p:nvSpPr>
        <p:spPr/>
        <p:txBody>
          <a:bodyPr>
            <a:normAutofit fontScale="92500" lnSpcReduction="10000"/>
          </a:bodyPr>
          <a:lstStyle/>
          <a:p>
            <a:pPr eaLnBrk="1" hangingPunct="1"/>
            <a:r>
              <a:rPr lang="fr-CA" dirty="0" smtClean="0"/>
              <a:t>Moyenne du nombre d’amis chez les adolescents québécois : 26.9 amis (Cloutier et al 1994)</a:t>
            </a:r>
          </a:p>
          <a:p>
            <a:pPr eaLnBrk="1" hangingPunct="1"/>
            <a:r>
              <a:rPr lang="fr-CA" dirty="0" smtClean="0"/>
              <a:t>70 % même école</a:t>
            </a:r>
          </a:p>
          <a:p>
            <a:pPr eaLnBrk="1" hangingPunct="1"/>
            <a:r>
              <a:rPr lang="fr-CA" dirty="0" smtClean="0"/>
              <a:t>70% amitiés qui durent (en lien avec l’intimité)</a:t>
            </a:r>
          </a:p>
          <a:p>
            <a:pPr eaLnBrk="1" hangingPunct="1"/>
            <a:r>
              <a:rPr lang="fr-CA" dirty="0" smtClean="0"/>
              <a:t>Importance du téléphone (actuellement internet)</a:t>
            </a:r>
          </a:p>
          <a:p>
            <a:pPr eaLnBrk="1" hangingPunct="1"/>
            <a:r>
              <a:rPr lang="fr-CA" dirty="0" smtClean="0"/>
              <a:t>Un ou une amie intime et cinq bons amis</a:t>
            </a:r>
          </a:p>
          <a:p>
            <a:pPr eaLnBrk="1" hangingPunct="1"/>
            <a:endParaRPr lang="fr-CA" dirty="0" smtClean="0"/>
          </a:p>
          <a:p>
            <a:pPr eaLnBrk="1" hangingPunct="1"/>
            <a:r>
              <a:rPr lang="fr-CA" i="1" dirty="0" smtClean="0"/>
              <a:t>NB: augmentation du nombre amis avec nouveaux médias comme </a:t>
            </a:r>
            <a:r>
              <a:rPr lang="fr-CA" i="1" dirty="0" err="1" smtClean="0"/>
              <a:t>Facebook</a:t>
            </a:r>
            <a:endParaRPr lang="fr-CA" i="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r-CA" dirty="0" smtClean="0"/>
              <a:t>PROBLÈMES DÉBUTANT À L’ADOLESCENCE</a:t>
            </a:r>
          </a:p>
        </p:txBody>
      </p:sp>
      <p:sp>
        <p:nvSpPr>
          <p:cNvPr id="35843" name="Rectangle 3"/>
          <p:cNvSpPr>
            <a:spLocks noGrp="1" noChangeArrowheads="1"/>
          </p:cNvSpPr>
          <p:nvPr>
            <p:ph idx="1"/>
          </p:nvPr>
        </p:nvSpPr>
        <p:spPr/>
        <p:txBody>
          <a:bodyPr/>
          <a:lstStyle/>
          <a:p>
            <a:pPr eaLnBrk="1" hangingPunct="1"/>
            <a:endParaRPr lang="fr-CA" dirty="0" smtClean="0"/>
          </a:p>
          <a:p>
            <a:pPr eaLnBrk="1" hangingPunct="1">
              <a:buNone/>
            </a:pPr>
            <a:endParaRPr lang="fr-CA" dirty="0" smtClean="0"/>
          </a:p>
          <a:p>
            <a:pPr eaLnBrk="1" hangingPunct="1"/>
            <a:r>
              <a:rPr lang="fr-CA" dirty="0" smtClean="0"/>
              <a:t>Le fait de ne pas réussir à se faire des amis est un indicateur de risque d’inadaptation sociale et cette relation semble durable</a:t>
            </a:r>
          </a:p>
          <a:p>
            <a:pPr eaLnBrk="1" hangingPunct="1"/>
            <a:endParaRPr lang="fr-CA" dirty="0" smtClean="0"/>
          </a:p>
          <a:p>
            <a:pPr eaLnBrk="1" hangingPunct="1">
              <a:buNone/>
            </a:pPr>
            <a:endParaRPr lang="fr-C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r-CA" dirty="0" smtClean="0"/>
              <a:t>Phase de l’adolescence</a:t>
            </a:r>
          </a:p>
        </p:txBody>
      </p:sp>
      <p:sp>
        <p:nvSpPr>
          <p:cNvPr id="5123" name="Rectangle 3"/>
          <p:cNvSpPr>
            <a:spLocks noGrp="1" noChangeArrowheads="1"/>
          </p:cNvSpPr>
          <p:nvPr>
            <p:ph idx="1"/>
          </p:nvPr>
        </p:nvSpPr>
        <p:spPr/>
        <p:txBody>
          <a:bodyPr/>
          <a:lstStyle/>
          <a:p>
            <a:pPr eaLnBrk="1" hangingPunct="1">
              <a:buFontTx/>
              <a:buNone/>
            </a:pPr>
            <a:endParaRPr lang="fr-CA" dirty="0" smtClean="0"/>
          </a:p>
          <a:p>
            <a:pPr eaLnBrk="1" hangingPunct="1">
              <a:buFontTx/>
              <a:buNone/>
            </a:pPr>
            <a:r>
              <a:rPr lang="fr-CA" dirty="0" smtClean="0"/>
              <a:t>Étape de croissance- Travail psychique</a:t>
            </a:r>
          </a:p>
          <a:p>
            <a:pPr eaLnBrk="1" hangingPunct="1">
              <a:buFontTx/>
              <a:buNone/>
            </a:pPr>
            <a:endParaRPr lang="fr-CA" dirty="0" smtClean="0"/>
          </a:p>
          <a:p>
            <a:pPr eaLnBrk="1" hangingPunct="1">
              <a:buFontTx/>
              <a:buNone/>
            </a:pPr>
            <a:r>
              <a:rPr lang="fr-CA" dirty="0" smtClean="0"/>
              <a:t>    Période incertaine où l’on hésite entre l’enfance que l’on quitte et l’âge adulte où l’on va s’engager</a:t>
            </a:r>
          </a:p>
          <a:p>
            <a:pPr eaLnBrk="1" hangingPunct="1">
              <a:buFontTx/>
              <a:buNone/>
            </a:pPr>
            <a:endParaRPr lang="fr-CA" dirty="0" smtClean="0"/>
          </a:p>
          <a:p>
            <a:pPr eaLnBrk="1" hangingPunct="1">
              <a:buFontTx/>
              <a:buNone/>
            </a:pPr>
            <a:endParaRPr lang="fr-CA"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fr-CA" dirty="0" smtClean="0"/>
              <a:t>PROBLÈMES DÉBUTANT À L’ADOLESCENCE</a:t>
            </a:r>
          </a:p>
        </p:txBody>
      </p:sp>
      <p:sp>
        <p:nvSpPr>
          <p:cNvPr id="36867" name="Rectangle 3"/>
          <p:cNvSpPr>
            <a:spLocks noGrp="1" noChangeArrowheads="1"/>
          </p:cNvSpPr>
          <p:nvPr>
            <p:ph idx="1"/>
          </p:nvPr>
        </p:nvSpPr>
        <p:spPr/>
        <p:txBody>
          <a:bodyPr/>
          <a:lstStyle/>
          <a:p>
            <a:pPr eaLnBrk="1" hangingPunct="1"/>
            <a:r>
              <a:rPr lang="fr-CA" dirty="0" smtClean="0"/>
              <a:t>Au Québec, entre 15 et 19 ans, 29% des garçons et 46% des filles révèlent un indice de détresse psychologique élevé.</a:t>
            </a:r>
          </a:p>
          <a:p>
            <a:pPr eaLnBrk="1" hangingPunct="1"/>
            <a:r>
              <a:rPr lang="fr-CA" dirty="0" smtClean="0"/>
              <a:t>24% des filles et 11% des garçons de 12 à 14 ans présentent un trouble mental (anxiété, trouble de la conduite et hyperactivité) </a:t>
            </a:r>
          </a:p>
          <a:p>
            <a:pPr eaLnBrk="1" hangingPunct="1"/>
            <a:r>
              <a:rPr lang="fr-CA" dirty="0" smtClean="0"/>
              <a:t>11% et 6% un trouble d’adaptation</a:t>
            </a:r>
          </a:p>
        </p:txBody>
      </p:sp>
      <p:sp>
        <p:nvSpPr>
          <p:cNvPr id="4" name="ZoneTexte 3"/>
          <p:cNvSpPr txBox="1"/>
          <p:nvPr/>
        </p:nvSpPr>
        <p:spPr>
          <a:xfrm>
            <a:off x="6714460" y="6126163"/>
            <a:ext cx="1972340" cy="369332"/>
          </a:xfrm>
          <a:prstGeom prst="rect">
            <a:avLst/>
          </a:prstGeom>
          <a:noFill/>
        </p:spPr>
        <p:txBody>
          <a:bodyPr wrap="square" rtlCol="0">
            <a:spAutoFit/>
          </a:bodyPr>
          <a:lstStyle/>
          <a:p>
            <a:r>
              <a:rPr lang="fr-CA" dirty="0" smtClean="0"/>
              <a:t>JJ Breton 1993</a:t>
            </a:r>
            <a:endParaRPr lang="fr-CA"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PROBLÈMES DÉBUTANT À L’ADOLESCENCE</a:t>
            </a:r>
            <a:endParaRPr lang="fr-CA" dirty="0"/>
          </a:p>
        </p:txBody>
      </p:sp>
      <p:sp>
        <p:nvSpPr>
          <p:cNvPr id="3" name="Espace réservé du contenu 2"/>
          <p:cNvSpPr>
            <a:spLocks noGrp="1"/>
          </p:cNvSpPr>
          <p:nvPr>
            <p:ph idx="1"/>
          </p:nvPr>
        </p:nvSpPr>
        <p:spPr/>
        <p:txBody>
          <a:bodyPr/>
          <a:lstStyle/>
          <a:p>
            <a:r>
              <a:rPr lang="fr-CA" dirty="0" smtClean="0"/>
              <a:t>74% des filles de 15 à 20 ans disent souhaiter perdre du poids</a:t>
            </a:r>
            <a:br>
              <a:rPr lang="fr-CA" dirty="0" smtClean="0"/>
            </a:br>
            <a:endParaRPr lang="fr-CA" dirty="0" smtClean="0"/>
          </a:p>
          <a:p>
            <a:r>
              <a:rPr lang="fr-CA" dirty="0" smtClean="0"/>
              <a:t>48% des garçons désirent en prendre</a:t>
            </a:r>
            <a:br>
              <a:rPr lang="fr-CA" dirty="0" smtClean="0"/>
            </a:br>
            <a:endParaRPr lang="fr-CA" dirty="0" smtClean="0"/>
          </a:p>
          <a:p>
            <a:r>
              <a:rPr lang="fr-CA" dirty="0" smtClean="0"/>
              <a:t>Les filles s’alimentent moins régulièrement que les garçons (15% filles ne prennent jamais de déjeuner  vs 8% pour les garçons)</a:t>
            </a:r>
          </a:p>
          <a:p>
            <a:pPr>
              <a:buNone/>
            </a:pPr>
            <a:endParaRPr lang="fr-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PROBLÈMES DÉBUTANT À L’ADOLESCENCE</a:t>
            </a:r>
            <a:endParaRPr lang="fr-CA" dirty="0"/>
          </a:p>
        </p:txBody>
      </p:sp>
      <p:sp>
        <p:nvSpPr>
          <p:cNvPr id="3" name="Espace réservé du contenu 2"/>
          <p:cNvSpPr>
            <a:spLocks noGrp="1"/>
          </p:cNvSpPr>
          <p:nvPr>
            <p:ph idx="1"/>
          </p:nvPr>
        </p:nvSpPr>
        <p:spPr/>
        <p:txBody>
          <a:bodyPr>
            <a:normAutofit fontScale="92500" lnSpcReduction="20000"/>
          </a:bodyPr>
          <a:lstStyle/>
          <a:p>
            <a:r>
              <a:rPr lang="fr-CA" dirty="0" smtClean="0"/>
              <a:t>Parmi les 15 à 19 ans, 28,9% (37% des filles et 20% des garçons) ont déjà pensé sérieusement à se suicider et les 2/3 n’en ont jamais parlé. </a:t>
            </a:r>
            <a:br>
              <a:rPr lang="fr-CA" dirty="0" smtClean="0"/>
            </a:br>
            <a:endParaRPr lang="fr-CA" dirty="0" smtClean="0"/>
          </a:p>
          <a:p>
            <a:r>
              <a:rPr lang="fr-CA" dirty="0" smtClean="0"/>
              <a:t>6,8% des jeunes de 12 à 14 ans rapportent une tentative de suicide.</a:t>
            </a:r>
            <a:br>
              <a:rPr lang="fr-CA" dirty="0" smtClean="0"/>
            </a:br>
            <a:endParaRPr lang="fr-CA" dirty="0" smtClean="0"/>
          </a:p>
          <a:p>
            <a:r>
              <a:rPr lang="fr-CA" dirty="0" smtClean="0"/>
              <a:t>11,2% chez les 15-19 ans</a:t>
            </a:r>
          </a:p>
          <a:p>
            <a:pPr>
              <a:buNone/>
            </a:pPr>
            <a:r>
              <a:rPr lang="fr-CA" dirty="0" smtClean="0"/>
              <a:t> </a:t>
            </a:r>
          </a:p>
          <a:p>
            <a:pPr>
              <a:buNone/>
            </a:pPr>
            <a:r>
              <a:rPr lang="fr-CA" dirty="0" smtClean="0"/>
              <a:t>                                                          (</a:t>
            </a:r>
            <a:r>
              <a:rPr lang="fr-CA" dirty="0" err="1" smtClean="0"/>
              <a:t>Camirand</a:t>
            </a:r>
            <a:r>
              <a:rPr lang="fr-CA" dirty="0" smtClean="0"/>
              <a:t> 1996)</a:t>
            </a:r>
            <a:endParaRPr lang="fr-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r-CA" smtClean="0"/>
              <a:t>PROBLÈMES DÉBUTANT À L’ADOLESCENCE</a:t>
            </a:r>
          </a:p>
        </p:txBody>
      </p:sp>
      <p:sp>
        <p:nvSpPr>
          <p:cNvPr id="37891" name="Rectangle 3"/>
          <p:cNvSpPr>
            <a:spLocks noGrp="1" noChangeArrowheads="1"/>
          </p:cNvSpPr>
          <p:nvPr>
            <p:ph sz="half" idx="2"/>
          </p:nvPr>
        </p:nvSpPr>
        <p:spPr/>
        <p:txBody>
          <a:bodyPr/>
          <a:lstStyle/>
          <a:p>
            <a:pPr eaLnBrk="1" hangingPunct="1"/>
            <a:endParaRPr lang="fr-CA" sz="1800" smtClean="0"/>
          </a:p>
          <a:p>
            <a:pPr eaLnBrk="1" hangingPunct="1"/>
            <a:endParaRPr lang="fr-CA" sz="1800" smtClean="0"/>
          </a:p>
          <a:p>
            <a:pPr eaLnBrk="1" hangingPunct="1"/>
            <a:r>
              <a:rPr lang="fr-CA" sz="1800" smtClean="0"/>
              <a:t>Période à risque : </a:t>
            </a:r>
            <a:br>
              <a:rPr lang="fr-CA" sz="1800" smtClean="0"/>
            </a:br>
            <a:r>
              <a:rPr lang="fr-CA" sz="1800" smtClean="0"/>
              <a:t/>
            </a:r>
            <a:br>
              <a:rPr lang="fr-CA" sz="1800" smtClean="0"/>
            </a:br>
            <a:r>
              <a:rPr lang="fr-CA" sz="1800" smtClean="0"/>
              <a:t>entrée au secondaire = baisse de résultat</a:t>
            </a:r>
            <a:br>
              <a:rPr lang="fr-CA" sz="1800" smtClean="0"/>
            </a:br>
            <a:r>
              <a:rPr lang="fr-CA" sz="1800" smtClean="0"/>
              <a:t>risque de friction avec les parents</a:t>
            </a:r>
            <a:br>
              <a:rPr lang="fr-CA" sz="1800" smtClean="0"/>
            </a:br>
            <a:r>
              <a:rPr lang="fr-CA" sz="1800" smtClean="0"/>
              <a:t>problème de consommation</a:t>
            </a:r>
            <a:br>
              <a:rPr lang="fr-CA" sz="1800" smtClean="0"/>
            </a:br>
            <a:r>
              <a:rPr lang="fr-CA" sz="1800" smtClean="0"/>
              <a:t>transition vers des rôles nouveaux</a:t>
            </a:r>
          </a:p>
          <a:p>
            <a:pPr eaLnBrk="1" hangingPunct="1">
              <a:buFontTx/>
              <a:buNone/>
            </a:pPr>
            <a:r>
              <a:rPr lang="fr-CA" sz="1800" smtClean="0"/>
              <a:t>     </a:t>
            </a:r>
          </a:p>
        </p:txBody>
      </p:sp>
      <p:pic>
        <p:nvPicPr>
          <p:cNvPr id="6" name="Espace réservé du contenu 5" descr="DSC_0031.jpg"/>
          <p:cNvPicPr>
            <a:picLocks noGrp="1" noChangeAspect="1"/>
          </p:cNvPicPr>
          <p:nvPr>
            <p:ph sz="half" idx="1"/>
          </p:nvPr>
        </p:nvPicPr>
        <p:blipFill>
          <a:blip r:embed="rId2"/>
          <a:stretch>
            <a:fillRect/>
          </a:stretch>
        </p:blipFill>
        <p:spPr>
          <a:xfrm>
            <a:off x="457200" y="2511418"/>
            <a:ext cx="4038600" cy="2703526"/>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CA" sz="3100" dirty="0" err="1" smtClean="0"/>
              <a:t>Problème</a:t>
            </a:r>
            <a:r>
              <a:rPr lang="en-CA" sz="3100" dirty="0" smtClean="0"/>
              <a:t> </a:t>
            </a:r>
            <a:r>
              <a:rPr lang="en-CA" sz="3100" dirty="0" err="1" smtClean="0"/>
              <a:t>débutant</a:t>
            </a:r>
            <a:r>
              <a:rPr lang="en-CA" sz="3100" dirty="0" smtClean="0"/>
              <a:t> à </a:t>
            </a:r>
            <a:r>
              <a:rPr lang="en-CA" sz="3100" dirty="0" err="1" smtClean="0"/>
              <a:t>l’adolescence</a:t>
            </a:r>
            <a:endParaRPr lang="fr-FR" sz="3100" dirty="0" smtClean="0"/>
          </a:p>
        </p:txBody>
      </p:sp>
      <p:sp>
        <p:nvSpPr>
          <p:cNvPr id="38915" name="Rectangle 3"/>
          <p:cNvSpPr>
            <a:spLocks noGrp="1" noChangeArrowheads="1"/>
          </p:cNvSpPr>
          <p:nvPr>
            <p:ph idx="1"/>
          </p:nvPr>
        </p:nvSpPr>
        <p:spPr/>
        <p:txBody>
          <a:bodyPr/>
          <a:lstStyle/>
          <a:p>
            <a:pPr eaLnBrk="1" hangingPunct="1"/>
            <a:r>
              <a:rPr lang="fr-FR" dirty="0" smtClean="0"/>
              <a:t>Consommation:</a:t>
            </a:r>
          </a:p>
          <a:p>
            <a:pPr lvl="1"/>
            <a:r>
              <a:rPr lang="fr-FR" dirty="0" smtClean="0"/>
              <a:t>Tabac a diminué chez les garçons mais augmenté chez les filles; âge moyen de début se situe entre 14 et 15,5 ans.</a:t>
            </a:r>
          </a:p>
          <a:p>
            <a:pPr lvl="1"/>
            <a:r>
              <a:rPr lang="fr-FR" dirty="0" smtClean="0"/>
              <a:t>65,4% des jeunes ont déjà essayé l’alcool à l’âge de 13 ans. Il y a une augmentation de l’usage « toxicomaniaque »</a:t>
            </a:r>
          </a:p>
          <a:p>
            <a:pPr lvl="1"/>
            <a:r>
              <a:rPr lang="fr-FR" dirty="0" smtClean="0"/>
              <a:t>35% des 15 à 19 ans ont consommé au moins une drogue dure au cours de leur vie</a:t>
            </a:r>
          </a:p>
          <a:p>
            <a:pPr lvl="1"/>
            <a:endParaRPr lang="fr-FR" dirty="0" smtClean="0"/>
          </a:p>
          <a:p>
            <a:pPr lvl="1"/>
            <a:endParaRPr lang="fr-F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Problème</a:t>
            </a:r>
            <a:r>
              <a:rPr lang="en-CA" dirty="0" smtClean="0"/>
              <a:t> </a:t>
            </a:r>
            <a:r>
              <a:rPr lang="en-CA" dirty="0" err="1" smtClean="0"/>
              <a:t>débutant</a:t>
            </a:r>
            <a:r>
              <a:rPr lang="en-CA" dirty="0" smtClean="0"/>
              <a:t> à </a:t>
            </a:r>
            <a:r>
              <a:rPr lang="en-CA" dirty="0" err="1" smtClean="0"/>
              <a:t>l’adolescence</a:t>
            </a:r>
            <a:endParaRPr lang="fr-CA" dirty="0"/>
          </a:p>
        </p:txBody>
      </p:sp>
      <p:sp>
        <p:nvSpPr>
          <p:cNvPr id="3" name="Espace réservé du contenu 2"/>
          <p:cNvSpPr>
            <a:spLocks noGrp="1"/>
          </p:cNvSpPr>
          <p:nvPr>
            <p:ph idx="1"/>
          </p:nvPr>
        </p:nvSpPr>
        <p:spPr>
          <a:xfrm>
            <a:off x="457200" y="2466753"/>
            <a:ext cx="8229600" cy="4525963"/>
          </a:xfrm>
        </p:spPr>
        <p:txBody>
          <a:bodyPr/>
          <a:lstStyle/>
          <a:p>
            <a:r>
              <a:rPr lang="fr-CA" dirty="0" smtClean="0"/>
              <a:t>Consommation:</a:t>
            </a:r>
          </a:p>
          <a:p>
            <a:pPr lvl="1"/>
            <a:r>
              <a:rPr lang="fr-CA" dirty="0" smtClean="0"/>
              <a:t>Effet de la consommation sur le cerveau en développement</a:t>
            </a:r>
            <a:endParaRPr lang="fr-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fr-CA" sz="3100" smtClean="0"/>
              <a:t>PROBLÈMES DÉBUTANT À L’ADOLESCENCE</a:t>
            </a:r>
            <a:endParaRPr lang="fr-FR" sz="3100" smtClean="0"/>
          </a:p>
        </p:txBody>
      </p:sp>
      <p:sp>
        <p:nvSpPr>
          <p:cNvPr id="39939" name="Rectangle 3"/>
          <p:cNvSpPr>
            <a:spLocks noGrp="1" noChangeArrowheads="1"/>
          </p:cNvSpPr>
          <p:nvPr>
            <p:ph idx="1"/>
          </p:nvPr>
        </p:nvSpPr>
        <p:spPr/>
        <p:txBody>
          <a:bodyPr/>
          <a:lstStyle/>
          <a:p>
            <a:pPr eaLnBrk="1" hangingPunct="1"/>
            <a:r>
              <a:rPr lang="en-CA" smtClean="0"/>
              <a:t>Dépression</a:t>
            </a:r>
          </a:p>
          <a:p>
            <a:pPr eaLnBrk="1" hangingPunct="1"/>
            <a:r>
              <a:rPr lang="en-CA" smtClean="0"/>
              <a:t>Maladie Bipolaire</a:t>
            </a:r>
          </a:p>
          <a:p>
            <a:pPr eaLnBrk="1" hangingPunct="1"/>
            <a:r>
              <a:rPr lang="en-CA" smtClean="0"/>
              <a:t>Trouble Anxieux</a:t>
            </a:r>
          </a:p>
          <a:p>
            <a:pPr eaLnBrk="1" hangingPunct="1"/>
            <a:r>
              <a:rPr lang="en-CA" smtClean="0"/>
              <a:t>Anorexie</a:t>
            </a:r>
          </a:p>
          <a:p>
            <a:pPr eaLnBrk="1" hangingPunct="1"/>
            <a:r>
              <a:rPr lang="en-CA" smtClean="0"/>
              <a:t>Psychose</a:t>
            </a:r>
            <a:endParaRPr lang="fr-FR"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Indicateurs</a:t>
            </a:r>
            <a:endParaRPr lang="fr-CA" dirty="0"/>
          </a:p>
        </p:txBody>
      </p:sp>
      <p:sp>
        <p:nvSpPr>
          <p:cNvPr id="3" name="Espace réservé du contenu 2"/>
          <p:cNvSpPr>
            <a:spLocks noGrp="1"/>
          </p:cNvSpPr>
          <p:nvPr>
            <p:ph idx="1"/>
          </p:nvPr>
        </p:nvSpPr>
        <p:spPr/>
        <p:txBody>
          <a:bodyPr/>
          <a:lstStyle/>
          <a:p>
            <a:r>
              <a:rPr lang="fr-CA" dirty="0" smtClean="0"/>
              <a:t>Intensité</a:t>
            </a:r>
          </a:p>
          <a:p>
            <a:r>
              <a:rPr lang="fr-CA" dirty="0" smtClean="0"/>
              <a:t>Dysfonctionnement</a:t>
            </a:r>
          </a:p>
          <a:p>
            <a:r>
              <a:rPr lang="fr-CA" dirty="0" smtClean="0"/>
              <a:t>Durée</a:t>
            </a:r>
          </a:p>
          <a:p>
            <a:r>
              <a:rPr lang="fr-CA" dirty="0" smtClean="0"/>
              <a:t>Différence par rapport au groupe d’appartenance</a:t>
            </a:r>
          </a:p>
          <a:p>
            <a:r>
              <a:rPr lang="fr-CA" dirty="0" smtClean="0"/>
              <a:t>Changement par rapport à son fonctionnement habituel</a:t>
            </a:r>
            <a:endParaRPr lang="fr-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fr-CA" dirty="0" smtClean="0"/>
              <a:t> Indicateurs</a:t>
            </a:r>
          </a:p>
        </p:txBody>
      </p:sp>
      <p:pic>
        <p:nvPicPr>
          <p:cNvPr id="46084" name="Picture 4" descr="retrait"/>
          <p:cNvPicPr>
            <a:picLocks noGrp="1" noChangeAspect="1" noChangeArrowheads="1"/>
          </p:cNvPicPr>
          <p:nvPr>
            <p:ph sz="half" idx="1"/>
          </p:nvPr>
        </p:nvPicPr>
        <p:blipFill>
          <a:blip r:embed="rId2"/>
          <a:stretch>
            <a:fillRect/>
          </a:stretch>
        </p:blipFill>
        <p:spPr>
          <a:xfrm>
            <a:off x="1035225" y="2488019"/>
            <a:ext cx="2685640" cy="2562446"/>
          </a:xfrm>
          <a:noFill/>
        </p:spPr>
      </p:pic>
      <p:sp>
        <p:nvSpPr>
          <p:cNvPr id="46083" name="Rectangle 3"/>
          <p:cNvSpPr>
            <a:spLocks noGrp="1" noChangeArrowheads="1"/>
          </p:cNvSpPr>
          <p:nvPr>
            <p:ph sz="half" idx="2"/>
          </p:nvPr>
        </p:nvSpPr>
        <p:spPr/>
        <p:txBody>
          <a:bodyPr/>
          <a:lstStyle/>
          <a:p>
            <a:pPr eaLnBrk="1" hangingPunct="1"/>
            <a:endParaRPr lang="fr-CA" sz="2000" smtClean="0"/>
          </a:p>
          <a:p>
            <a:pPr eaLnBrk="1" hangingPunct="1"/>
            <a:endParaRPr lang="fr-CA" sz="2000" smtClean="0"/>
          </a:p>
          <a:p>
            <a:pPr eaLnBrk="1" hangingPunct="1"/>
            <a:r>
              <a:rPr lang="fr-CA" sz="2000" smtClean="0"/>
              <a:t>Isolation sociale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fr-CA" smtClean="0"/>
              <a:t> Indicateurs</a:t>
            </a:r>
          </a:p>
        </p:txBody>
      </p:sp>
      <p:pic>
        <p:nvPicPr>
          <p:cNvPr id="47108" name="Picture 6" descr="cbc"/>
          <p:cNvPicPr>
            <a:picLocks noGrp="1" noChangeAspect="1" noChangeArrowheads="1"/>
          </p:cNvPicPr>
          <p:nvPr>
            <p:ph sz="half" idx="1"/>
          </p:nvPr>
        </p:nvPicPr>
        <p:blipFill>
          <a:blip r:embed="rId2"/>
          <a:stretch>
            <a:fillRect/>
          </a:stretch>
        </p:blipFill>
        <p:spPr>
          <a:xfrm>
            <a:off x="809625" y="2324894"/>
            <a:ext cx="3333750" cy="3076575"/>
          </a:xfrm>
        </p:spPr>
      </p:pic>
      <p:sp>
        <p:nvSpPr>
          <p:cNvPr id="47107" name="Rectangle 3"/>
          <p:cNvSpPr>
            <a:spLocks noGrp="1" noChangeArrowheads="1"/>
          </p:cNvSpPr>
          <p:nvPr>
            <p:ph sz="half" idx="2"/>
          </p:nvPr>
        </p:nvSpPr>
        <p:spPr/>
        <p:txBody>
          <a:bodyPr/>
          <a:lstStyle/>
          <a:p>
            <a:pPr eaLnBrk="1" hangingPunct="1"/>
            <a:endParaRPr lang="fr-CA" sz="2000" smtClean="0"/>
          </a:p>
          <a:p>
            <a:pPr eaLnBrk="1" hangingPunct="1">
              <a:buFontTx/>
              <a:buNone/>
            </a:pPr>
            <a:endParaRPr lang="fr-CA" sz="2000" smtClean="0"/>
          </a:p>
          <a:p>
            <a:pPr eaLnBrk="1" hangingPunct="1"/>
            <a:endParaRPr lang="fr-CA" sz="2000" smtClean="0"/>
          </a:p>
          <a:p>
            <a:pPr eaLnBrk="1" hangingPunct="1"/>
            <a:r>
              <a:rPr lang="fr-CA" sz="2000" smtClean="0"/>
              <a:t>Difficulté à fonctionner à travers les divers rôles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fr-CA" dirty="0" smtClean="0"/>
              <a:t>Phase de l’adolescence	</a:t>
            </a:r>
            <a:endParaRPr lang="fr-FR" dirty="0" smtClean="0"/>
          </a:p>
        </p:txBody>
      </p:sp>
      <p:sp>
        <p:nvSpPr>
          <p:cNvPr id="6147" name="Rectangle 3"/>
          <p:cNvSpPr>
            <a:spLocks noGrp="1" noChangeArrowheads="1"/>
          </p:cNvSpPr>
          <p:nvPr>
            <p:ph idx="1"/>
          </p:nvPr>
        </p:nvSpPr>
        <p:spPr/>
        <p:txBody>
          <a:bodyPr/>
          <a:lstStyle/>
          <a:p>
            <a:pPr eaLnBrk="1" hangingPunct="1"/>
            <a:r>
              <a:rPr lang="fr-CA" dirty="0" smtClean="0"/>
              <a:t>Période de transitions, caractérisée par de nombreux changements hormonaux, physiques, émotionnels et cognitifs</a:t>
            </a:r>
          </a:p>
          <a:p>
            <a:pPr eaLnBrk="1" hangingPunct="1"/>
            <a:r>
              <a:rPr lang="fr-CA" dirty="0" smtClean="0"/>
              <a:t>Représente aussi une période de vulnérabilité accrue</a:t>
            </a:r>
          </a:p>
          <a:p>
            <a:pPr eaLnBrk="1" hangingPunct="1"/>
            <a:r>
              <a:rPr lang="fr-CA" dirty="0" smtClean="0"/>
              <a:t>Période où l’acquisition de plusieurs habiletés est nécessaire pour atteindre autonomie et l’indépendance</a:t>
            </a:r>
            <a:endParaRPr lang="fr-F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fr-CA" smtClean="0"/>
              <a:t> Indicateurs</a:t>
            </a:r>
          </a:p>
        </p:txBody>
      </p:sp>
      <p:pic>
        <p:nvPicPr>
          <p:cNvPr id="48132" name="Picture 4" descr="DSC00714"/>
          <p:cNvPicPr>
            <a:picLocks noGrp="1" noChangeAspect="1" noChangeArrowheads="1"/>
          </p:cNvPicPr>
          <p:nvPr>
            <p:ph sz="half" idx="1"/>
          </p:nvPr>
        </p:nvPicPr>
        <p:blipFill>
          <a:blip r:embed="rId2"/>
          <a:stretch>
            <a:fillRect/>
          </a:stretch>
        </p:blipFill>
        <p:spPr>
          <a:xfrm>
            <a:off x="506383" y="2699399"/>
            <a:ext cx="3940233" cy="2327564"/>
          </a:xfrm>
        </p:spPr>
      </p:pic>
      <p:sp>
        <p:nvSpPr>
          <p:cNvPr id="48131" name="Rectangle 3"/>
          <p:cNvSpPr>
            <a:spLocks noGrp="1" noChangeArrowheads="1"/>
          </p:cNvSpPr>
          <p:nvPr>
            <p:ph sz="half" idx="2"/>
          </p:nvPr>
        </p:nvSpPr>
        <p:spPr/>
        <p:txBody>
          <a:bodyPr/>
          <a:lstStyle/>
          <a:p>
            <a:pPr eaLnBrk="1" hangingPunct="1"/>
            <a:endParaRPr lang="fr-CA" sz="2000" dirty="0" smtClean="0"/>
          </a:p>
          <a:p>
            <a:pPr eaLnBrk="1" hangingPunct="1"/>
            <a:endParaRPr lang="fr-CA" sz="2000" dirty="0" smtClean="0"/>
          </a:p>
          <a:p>
            <a:pPr eaLnBrk="1" hangingPunct="1"/>
            <a:r>
              <a:rPr lang="fr-CA" sz="2000" dirty="0" smtClean="0"/>
              <a:t>Comportement bizarre ou inhabituel</a:t>
            </a:r>
            <a:br>
              <a:rPr lang="fr-CA" sz="2000" dirty="0" smtClean="0"/>
            </a:br>
            <a:r>
              <a:rPr lang="fr-CA" sz="2000" dirty="0" smtClean="0"/>
              <a:t>parler seul</a:t>
            </a:r>
            <a:br>
              <a:rPr lang="fr-CA" sz="2000" dirty="0" smtClean="0"/>
            </a:br>
            <a:r>
              <a:rPr lang="fr-CA" sz="2000" dirty="0" smtClean="0"/>
              <a:t>collectionner des objets (</a:t>
            </a:r>
            <a:r>
              <a:rPr lang="fr-CA" sz="2000" dirty="0" err="1" smtClean="0"/>
              <a:t>ex:ordures</a:t>
            </a:r>
            <a:r>
              <a:rPr lang="fr-CA" sz="2000" dirty="0" smtClean="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r-CA" smtClean="0"/>
              <a:t> Indicateurs</a:t>
            </a:r>
          </a:p>
        </p:txBody>
      </p:sp>
      <p:sp>
        <p:nvSpPr>
          <p:cNvPr id="49155" name="Rectangle 3"/>
          <p:cNvSpPr>
            <a:spLocks noGrp="1" noChangeArrowheads="1"/>
          </p:cNvSpPr>
          <p:nvPr>
            <p:ph sz="half" idx="1"/>
          </p:nvPr>
        </p:nvSpPr>
        <p:spPr/>
        <p:txBody>
          <a:bodyPr/>
          <a:lstStyle/>
          <a:p>
            <a:pPr eaLnBrk="1" hangingPunct="1">
              <a:buFontTx/>
              <a:buNone/>
            </a:pPr>
            <a:endParaRPr lang="fr-CA" smtClean="0"/>
          </a:p>
          <a:p>
            <a:pPr eaLnBrk="1" hangingPunct="1"/>
            <a:endParaRPr lang="fr-CA" smtClean="0"/>
          </a:p>
          <a:p>
            <a:pPr eaLnBrk="1" hangingPunct="1"/>
            <a:endParaRPr lang="fr-CA" smtClean="0"/>
          </a:p>
          <a:p>
            <a:pPr eaLnBrk="1" hangingPunct="1"/>
            <a:r>
              <a:rPr lang="fr-CA" smtClean="0"/>
              <a:t>Affect plat ou inapproprié</a:t>
            </a:r>
          </a:p>
        </p:txBody>
      </p:sp>
      <p:sp>
        <p:nvSpPr>
          <p:cNvPr id="4" name="Espace réservé du contenu 3"/>
          <p:cNvSpPr>
            <a:spLocks noGrp="1"/>
          </p:cNvSpPr>
          <p:nvPr>
            <p:ph sz="half" idx="2"/>
          </p:nvPr>
        </p:nvSpPr>
        <p:spPr/>
        <p:txBody>
          <a:bodyPr/>
          <a:lstStyle/>
          <a:p>
            <a:endParaRPr lang="fr-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fr-CA" smtClean="0"/>
              <a:t> Indicateurs</a:t>
            </a:r>
          </a:p>
        </p:txBody>
      </p:sp>
      <p:pic>
        <p:nvPicPr>
          <p:cNvPr id="50180" name="Picture 7" descr="boue"/>
          <p:cNvPicPr>
            <a:picLocks noGrp="1" noChangeAspect="1" noChangeArrowheads="1"/>
          </p:cNvPicPr>
          <p:nvPr>
            <p:ph sz="half" idx="1"/>
          </p:nvPr>
        </p:nvPicPr>
        <p:blipFill>
          <a:blip r:embed="rId2"/>
          <a:stretch>
            <a:fillRect/>
          </a:stretch>
        </p:blipFill>
        <p:spPr>
          <a:xfrm>
            <a:off x="457200" y="2524460"/>
            <a:ext cx="4038600" cy="2677442"/>
          </a:xfrm>
        </p:spPr>
      </p:pic>
      <p:sp>
        <p:nvSpPr>
          <p:cNvPr id="50179" name="Rectangle 3"/>
          <p:cNvSpPr>
            <a:spLocks noGrp="1" noChangeArrowheads="1"/>
          </p:cNvSpPr>
          <p:nvPr>
            <p:ph sz="half" idx="2"/>
          </p:nvPr>
        </p:nvSpPr>
        <p:spPr/>
        <p:txBody>
          <a:bodyPr/>
          <a:lstStyle/>
          <a:p>
            <a:pPr eaLnBrk="1" hangingPunct="1"/>
            <a:endParaRPr lang="fr-CA" sz="2000" smtClean="0"/>
          </a:p>
          <a:p>
            <a:pPr eaLnBrk="1" hangingPunct="1"/>
            <a:endParaRPr lang="fr-CA" sz="2000" smtClean="0"/>
          </a:p>
          <a:p>
            <a:pPr eaLnBrk="1" hangingPunct="1"/>
            <a:r>
              <a:rPr lang="fr-CA" sz="2000" smtClean="0"/>
              <a:t> Problème avec l’hygiène</a:t>
            </a:r>
          </a:p>
          <a:p>
            <a:pPr eaLnBrk="1" hangingPunct="1">
              <a:buFontTx/>
              <a:buNone/>
            </a:pPr>
            <a:endParaRPr lang="fr-CA" sz="20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fr-CA" smtClean="0"/>
              <a:t> Indicateurs</a:t>
            </a:r>
          </a:p>
        </p:txBody>
      </p:sp>
      <p:pic>
        <p:nvPicPr>
          <p:cNvPr id="51204" name="Picture 4" descr="j0078711"/>
          <p:cNvPicPr>
            <a:picLocks noGrp="1" noChangeAspect="1" noChangeArrowheads="1"/>
          </p:cNvPicPr>
          <p:nvPr>
            <p:ph sz="half" idx="1"/>
          </p:nvPr>
        </p:nvPicPr>
        <p:blipFill>
          <a:blip r:embed="rId2"/>
          <a:stretch>
            <a:fillRect/>
          </a:stretch>
        </p:blipFill>
        <p:spPr>
          <a:xfrm>
            <a:off x="1665467" y="1896029"/>
            <a:ext cx="1622066" cy="3934305"/>
          </a:xfrm>
        </p:spPr>
      </p:pic>
      <p:sp>
        <p:nvSpPr>
          <p:cNvPr id="51203" name="Rectangle 3"/>
          <p:cNvSpPr>
            <a:spLocks noGrp="1" noChangeArrowheads="1"/>
          </p:cNvSpPr>
          <p:nvPr>
            <p:ph sz="half" idx="2"/>
          </p:nvPr>
        </p:nvSpPr>
        <p:spPr/>
        <p:txBody>
          <a:bodyPr/>
          <a:lstStyle/>
          <a:p>
            <a:pPr eaLnBrk="1" hangingPunct="1"/>
            <a:endParaRPr lang="fr-CA" sz="2000" smtClean="0"/>
          </a:p>
          <a:p>
            <a:pPr eaLnBrk="1" hangingPunct="1"/>
            <a:endParaRPr lang="fr-CA" sz="2000" smtClean="0"/>
          </a:p>
          <a:p>
            <a:pPr eaLnBrk="1" hangingPunct="1"/>
            <a:r>
              <a:rPr lang="fr-CA" sz="2000" smtClean="0"/>
              <a:t>Langage vague, circonstanciel et ou pauvre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CA" smtClean="0"/>
              <a:t> Indicateurs</a:t>
            </a:r>
          </a:p>
        </p:txBody>
      </p:sp>
      <p:pic>
        <p:nvPicPr>
          <p:cNvPr id="52228" name="Picture 4" descr="BD06051_"/>
          <p:cNvPicPr>
            <a:picLocks noGrp="1" noChangeAspect="1" noChangeArrowheads="1"/>
          </p:cNvPicPr>
          <p:nvPr>
            <p:ph sz="half" idx="1"/>
          </p:nvPr>
        </p:nvPicPr>
        <p:blipFill>
          <a:blip r:embed="rId2"/>
          <a:stretch>
            <a:fillRect/>
          </a:stretch>
        </p:blipFill>
        <p:spPr>
          <a:xfrm>
            <a:off x="1558899" y="2952439"/>
            <a:ext cx="1835201" cy="1821485"/>
          </a:xfrm>
        </p:spPr>
      </p:pic>
      <p:sp>
        <p:nvSpPr>
          <p:cNvPr id="52227" name="Rectangle 3"/>
          <p:cNvSpPr>
            <a:spLocks noGrp="1" noChangeArrowheads="1"/>
          </p:cNvSpPr>
          <p:nvPr>
            <p:ph sz="half" idx="2"/>
          </p:nvPr>
        </p:nvSpPr>
        <p:spPr/>
        <p:txBody>
          <a:bodyPr/>
          <a:lstStyle/>
          <a:p>
            <a:pPr eaLnBrk="1" hangingPunct="1"/>
            <a:endParaRPr lang="fr-CA" sz="2000" smtClean="0"/>
          </a:p>
          <a:p>
            <a:pPr eaLnBrk="1" hangingPunct="1">
              <a:buFontTx/>
              <a:buNone/>
            </a:pPr>
            <a:endParaRPr lang="fr-CA" sz="2000" smtClean="0"/>
          </a:p>
          <a:p>
            <a:pPr eaLnBrk="1" hangingPunct="1"/>
            <a:r>
              <a:rPr lang="fr-CA" sz="2000" smtClean="0"/>
              <a:t>Pensée magique, croyances bizarres</a:t>
            </a:r>
            <a:br>
              <a:rPr lang="fr-CA" sz="2000" smtClean="0"/>
            </a:br>
            <a:endParaRPr lang="fr-CA" sz="2000" smtClean="0"/>
          </a:p>
          <a:p>
            <a:pPr eaLnBrk="1" hangingPunct="1"/>
            <a:r>
              <a:rPr lang="fr-CA" sz="2000" smtClean="0"/>
              <a:t>Expériences inhabituelles (illusions, etc..)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r-CA" smtClean="0"/>
              <a:t> Indicateurs</a:t>
            </a:r>
          </a:p>
        </p:txBody>
      </p:sp>
      <p:pic>
        <p:nvPicPr>
          <p:cNvPr id="53252" name="Picture 4" descr="j0101863"/>
          <p:cNvPicPr>
            <a:picLocks noGrp="1" noChangeAspect="1" noChangeArrowheads="1"/>
          </p:cNvPicPr>
          <p:nvPr>
            <p:ph sz="half" idx="1"/>
          </p:nvPr>
        </p:nvPicPr>
        <p:blipFill>
          <a:blip r:embed="rId2"/>
          <a:stretch>
            <a:fillRect/>
          </a:stretch>
        </p:blipFill>
        <p:spPr>
          <a:xfrm>
            <a:off x="1568243" y="2491269"/>
            <a:ext cx="1816514" cy="2743825"/>
          </a:xfrm>
        </p:spPr>
      </p:pic>
      <p:sp>
        <p:nvSpPr>
          <p:cNvPr id="53251" name="Rectangle 3"/>
          <p:cNvSpPr>
            <a:spLocks noGrp="1" noChangeArrowheads="1"/>
          </p:cNvSpPr>
          <p:nvPr>
            <p:ph sz="half" idx="2"/>
          </p:nvPr>
        </p:nvSpPr>
        <p:spPr/>
        <p:txBody>
          <a:bodyPr/>
          <a:lstStyle/>
          <a:p>
            <a:pPr eaLnBrk="1" hangingPunct="1"/>
            <a:endParaRPr lang="fr-CA" sz="2000" smtClean="0"/>
          </a:p>
          <a:p>
            <a:pPr eaLnBrk="1" hangingPunct="1"/>
            <a:endParaRPr lang="fr-CA" sz="2000" smtClean="0"/>
          </a:p>
          <a:p>
            <a:pPr eaLnBrk="1" hangingPunct="1"/>
            <a:r>
              <a:rPr lang="fr-CA" sz="2000" smtClean="0"/>
              <a:t>Manque d’initiative, d’intérêt et d’énergie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dirty="0" smtClean="0"/>
              <a:t>Indicateurs</a:t>
            </a:r>
            <a:endParaRPr lang="fr-CA" dirty="0"/>
          </a:p>
        </p:txBody>
      </p:sp>
      <p:sp>
        <p:nvSpPr>
          <p:cNvPr id="6" name="Espace réservé du contenu 5"/>
          <p:cNvSpPr>
            <a:spLocks noGrp="1"/>
          </p:cNvSpPr>
          <p:nvPr>
            <p:ph idx="1"/>
          </p:nvPr>
        </p:nvSpPr>
        <p:spPr/>
        <p:txBody>
          <a:bodyPr/>
          <a:lstStyle/>
          <a:p>
            <a:r>
              <a:rPr lang="fr-CA" dirty="0" smtClean="0"/>
              <a:t>Difficultés de sommeil</a:t>
            </a:r>
            <a:endParaRPr lang="fr-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Indicateurs</a:t>
            </a:r>
            <a:endParaRPr lang="fr-CA" dirty="0"/>
          </a:p>
        </p:txBody>
      </p:sp>
      <p:sp>
        <p:nvSpPr>
          <p:cNvPr id="3" name="Espace réservé du contenu 2"/>
          <p:cNvSpPr>
            <a:spLocks noGrp="1"/>
          </p:cNvSpPr>
          <p:nvPr>
            <p:ph idx="1"/>
          </p:nvPr>
        </p:nvSpPr>
        <p:spPr/>
        <p:txBody>
          <a:bodyPr/>
          <a:lstStyle/>
          <a:p>
            <a:r>
              <a:rPr lang="fr-CA" dirty="0" smtClean="0"/>
              <a:t>Excitation</a:t>
            </a:r>
          </a:p>
          <a:p>
            <a:r>
              <a:rPr lang="fr-CA" dirty="0" smtClean="0"/>
              <a:t>Discours accéléré</a:t>
            </a:r>
          </a:p>
          <a:p>
            <a:r>
              <a:rPr lang="fr-CA" dirty="0" smtClean="0"/>
              <a:t>irritabilité</a:t>
            </a:r>
            <a:endParaRPr lang="fr-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Indicateurs</a:t>
            </a:r>
            <a:endParaRPr lang="fr-CA" dirty="0"/>
          </a:p>
        </p:txBody>
      </p:sp>
      <p:sp>
        <p:nvSpPr>
          <p:cNvPr id="3" name="Espace réservé du contenu 2"/>
          <p:cNvSpPr>
            <a:spLocks noGrp="1"/>
          </p:cNvSpPr>
          <p:nvPr>
            <p:ph idx="1"/>
          </p:nvPr>
        </p:nvSpPr>
        <p:spPr/>
        <p:txBody>
          <a:bodyPr/>
          <a:lstStyle/>
          <a:p>
            <a:r>
              <a:rPr lang="fr-CA" dirty="0" smtClean="0"/>
              <a:t>Appétit diminué</a:t>
            </a:r>
          </a:p>
          <a:p>
            <a:r>
              <a:rPr lang="fr-CA" dirty="0" smtClean="0"/>
              <a:t>Perte de poids</a:t>
            </a:r>
          </a:p>
          <a:p>
            <a:r>
              <a:rPr lang="fr-CA" dirty="0" smtClean="0"/>
              <a:t>Changement dans la courbe de croissance</a:t>
            </a:r>
            <a:endParaRPr lang="fr-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Indicateurs</a:t>
            </a:r>
            <a:endParaRPr lang="fr-CA" dirty="0"/>
          </a:p>
        </p:txBody>
      </p:sp>
      <p:sp>
        <p:nvSpPr>
          <p:cNvPr id="3" name="Espace réservé du contenu 2"/>
          <p:cNvSpPr>
            <a:spLocks noGrp="1"/>
          </p:cNvSpPr>
          <p:nvPr>
            <p:ph idx="1"/>
          </p:nvPr>
        </p:nvSpPr>
        <p:spPr/>
        <p:txBody>
          <a:bodyPr/>
          <a:lstStyle/>
          <a:p>
            <a:r>
              <a:rPr lang="fr-CA" dirty="0" smtClean="0"/>
              <a:t>Préoccupations envahissantes</a:t>
            </a:r>
            <a:endParaRPr lang="fr-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CA" dirty="0" smtClean="0"/>
              <a:t>Phase de l’adolescence</a:t>
            </a:r>
          </a:p>
        </p:txBody>
      </p:sp>
      <p:sp>
        <p:nvSpPr>
          <p:cNvPr id="7171" name="Rectangle 3"/>
          <p:cNvSpPr>
            <a:spLocks noGrp="1" noChangeArrowheads="1"/>
          </p:cNvSpPr>
          <p:nvPr>
            <p:ph idx="1"/>
          </p:nvPr>
        </p:nvSpPr>
        <p:spPr/>
        <p:txBody>
          <a:bodyPr/>
          <a:lstStyle/>
          <a:p>
            <a:pPr eaLnBrk="1" hangingPunct="1">
              <a:buNone/>
            </a:pPr>
            <a:endParaRPr lang="fr-CA" dirty="0" smtClean="0"/>
          </a:p>
          <a:p>
            <a:pPr eaLnBrk="1" hangingPunct="1"/>
            <a:r>
              <a:rPr lang="fr-CA" dirty="0" smtClean="0"/>
              <a:t>Vient du latin </a:t>
            </a:r>
            <a:r>
              <a:rPr lang="fr-CA" i="1" dirty="0" err="1" smtClean="0"/>
              <a:t>adolescere</a:t>
            </a:r>
            <a:r>
              <a:rPr lang="fr-CA" dirty="0" smtClean="0"/>
              <a:t> qui signifie grandir</a:t>
            </a:r>
            <a:br>
              <a:rPr lang="fr-CA" dirty="0" smtClean="0"/>
            </a:br>
            <a:endParaRPr lang="fr-CA" dirty="0" smtClean="0"/>
          </a:p>
          <a:p>
            <a:pPr eaLnBrk="1" hangingPunct="1"/>
            <a:r>
              <a:rPr lang="fr-CA" dirty="0" smtClean="0"/>
              <a:t>Âge des paradoxes (altruiste vs égoïste, indépendance vs besoin d’aide </a:t>
            </a:r>
            <a:r>
              <a:rPr lang="fr-CA" dirty="0" err="1" smtClean="0"/>
              <a:t>etc</a:t>
            </a:r>
            <a:r>
              <a:rPr lang="fr-CA" dirty="0" smtClean="0"/>
              <a: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Indicateurs</a:t>
            </a:r>
            <a:endParaRPr lang="fr-CA" dirty="0"/>
          </a:p>
        </p:txBody>
      </p:sp>
      <p:sp>
        <p:nvSpPr>
          <p:cNvPr id="3" name="Espace réservé du contenu 2"/>
          <p:cNvSpPr>
            <a:spLocks noGrp="1"/>
          </p:cNvSpPr>
          <p:nvPr>
            <p:ph idx="1"/>
          </p:nvPr>
        </p:nvSpPr>
        <p:spPr/>
        <p:txBody>
          <a:bodyPr/>
          <a:lstStyle/>
          <a:p>
            <a:r>
              <a:rPr lang="fr-CA" dirty="0" smtClean="0"/>
              <a:t>Changement au niveau cognitif</a:t>
            </a:r>
            <a:endParaRPr lang="fr-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fr-CA" smtClean="0"/>
              <a:t> Indicateurs</a:t>
            </a:r>
          </a:p>
        </p:txBody>
      </p:sp>
      <p:sp>
        <p:nvSpPr>
          <p:cNvPr id="54275" name="Rectangle 3"/>
          <p:cNvSpPr>
            <a:spLocks noGrp="1" noChangeArrowheads="1"/>
          </p:cNvSpPr>
          <p:nvPr>
            <p:ph idx="1"/>
          </p:nvPr>
        </p:nvSpPr>
        <p:spPr/>
        <p:txBody>
          <a:bodyPr/>
          <a:lstStyle/>
          <a:p>
            <a:pPr eaLnBrk="1" hangingPunct="1">
              <a:buFontTx/>
              <a:buNone/>
            </a:pPr>
            <a:endParaRPr lang="fr-CA" smtClean="0"/>
          </a:p>
          <a:p>
            <a:pPr eaLnBrk="1" hangingPunct="1"/>
            <a:endParaRPr lang="fr-CA" smtClean="0"/>
          </a:p>
          <a:p>
            <a:pPr eaLnBrk="1" hangingPunct="1"/>
            <a:r>
              <a:rPr lang="fr-CA" smtClean="0"/>
              <a:t>Autres:</a:t>
            </a:r>
            <a:br>
              <a:rPr lang="fr-CA" smtClean="0"/>
            </a:br>
            <a:r>
              <a:rPr lang="fr-CA" smtClean="0"/>
              <a:t>quitter école</a:t>
            </a:r>
            <a:br>
              <a:rPr lang="fr-CA" smtClean="0"/>
            </a:br>
            <a:r>
              <a:rPr lang="fr-CA" smtClean="0"/>
              <a:t>problème de délinquance</a:t>
            </a:r>
            <a:br>
              <a:rPr lang="fr-CA" smtClean="0"/>
            </a:br>
            <a:r>
              <a:rPr lang="fr-CA" smtClean="0"/>
              <a:t>Changement d’intérêt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fr-CA" smtClean="0"/>
              <a:t>DIAGNOSTIC DIFFÉRENTIEL</a:t>
            </a:r>
          </a:p>
        </p:txBody>
      </p:sp>
      <p:sp>
        <p:nvSpPr>
          <p:cNvPr id="55299" name="Rectangle 3"/>
          <p:cNvSpPr>
            <a:spLocks noGrp="1" noChangeArrowheads="1"/>
          </p:cNvSpPr>
          <p:nvPr>
            <p:ph idx="1"/>
          </p:nvPr>
        </p:nvSpPr>
        <p:spPr/>
        <p:txBody>
          <a:bodyPr/>
          <a:lstStyle/>
          <a:p>
            <a:pPr eaLnBrk="1" hangingPunct="1"/>
            <a:endParaRPr lang="fr-CA" smtClean="0"/>
          </a:p>
          <a:p>
            <a:pPr eaLnBrk="1" hangingPunct="1"/>
            <a:endParaRPr lang="fr-CA" smtClean="0"/>
          </a:p>
          <a:p>
            <a:pPr eaLnBrk="1" hangingPunct="1"/>
            <a:r>
              <a:rPr lang="fr-CA" smtClean="0"/>
              <a:t>Crise adolescence</a:t>
            </a:r>
            <a:br>
              <a:rPr lang="fr-CA" smtClean="0"/>
            </a:br>
            <a:r>
              <a:rPr lang="fr-CA" smtClean="0"/>
              <a:t/>
            </a:r>
            <a:br>
              <a:rPr lang="fr-CA" smtClean="0"/>
            </a:br>
            <a:r>
              <a:rPr lang="fr-CA" smtClean="0"/>
              <a:t>Majorité des adolescentes: étape de croissance qui se déroule sans difficulté majeure (Cloutier et al 1994)</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Dépister et intervenir</a:t>
            </a:r>
            <a:br>
              <a:rPr lang="fr-CA" dirty="0" smtClean="0"/>
            </a:br>
            <a:endParaRPr lang="fr-CA" dirty="0"/>
          </a:p>
        </p:txBody>
      </p:sp>
      <p:sp>
        <p:nvSpPr>
          <p:cNvPr id="3" name="Espace réservé du contenu 2"/>
          <p:cNvSpPr>
            <a:spLocks noGrp="1"/>
          </p:cNvSpPr>
          <p:nvPr>
            <p:ph idx="1"/>
          </p:nvPr>
        </p:nvSpPr>
        <p:spPr/>
        <p:txBody>
          <a:bodyPr/>
          <a:lstStyle/>
          <a:p>
            <a:r>
              <a:rPr lang="fr-CA" dirty="0" smtClean="0"/>
              <a:t>Évitez de vous croire personnellement visé (excès de colère)</a:t>
            </a:r>
          </a:p>
          <a:p>
            <a:r>
              <a:rPr lang="fr-CA" dirty="0" smtClean="0"/>
              <a:t>Comprendre son monde (différence entre les préoccupations des adolescents et celles des parents)- devenez explorateur</a:t>
            </a:r>
          </a:p>
          <a:p>
            <a:r>
              <a:rPr lang="fr-CA" dirty="0" smtClean="0"/>
              <a:t>Écoutez, tendre des perches</a:t>
            </a:r>
          </a:p>
          <a:p>
            <a:r>
              <a:rPr lang="fr-CA" dirty="0" smtClean="0"/>
              <a:t>Être un bon coach</a:t>
            </a:r>
          </a:p>
          <a:p>
            <a:pPr>
              <a:buNone/>
            </a:pPr>
            <a:endParaRPr lang="fr-C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Dépister et intervenir</a:t>
            </a:r>
            <a:endParaRPr lang="fr-CA" dirty="0"/>
          </a:p>
        </p:txBody>
      </p:sp>
      <p:sp>
        <p:nvSpPr>
          <p:cNvPr id="3" name="Espace réservé du contenu 2"/>
          <p:cNvSpPr>
            <a:spLocks noGrp="1"/>
          </p:cNvSpPr>
          <p:nvPr>
            <p:ph idx="1"/>
          </p:nvPr>
        </p:nvSpPr>
        <p:spPr/>
        <p:txBody>
          <a:bodyPr/>
          <a:lstStyle/>
          <a:p>
            <a:r>
              <a:rPr lang="fr-CA" dirty="0" smtClean="0"/>
              <a:t>Encouragez</a:t>
            </a:r>
          </a:p>
          <a:p>
            <a:endParaRPr lang="fr-CA" dirty="0" smtClean="0"/>
          </a:p>
          <a:p>
            <a:r>
              <a:rPr lang="fr-CA" dirty="0" smtClean="0"/>
              <a:t>Apprenez à connaître son monde, ses aspirations</a:t>
            </a:r>
            <a:br>
              <a:rPr lang="fr-CA" dirty="0" smtClean="0"/>
            </a:br>
            <a:endParaRPr lang="fr-CA" dirty="0" smtClean="0"/>
          </a:p>
          <a:p>
            <a:r>
              <a:rPr lang="fr-CA" dirty="0" smtClean="0"/>
              <a:t>Exprimez vos limites</a:t>
            </a:r>
            <a:endParaRPr lang="fr-C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Dépister et intervenir</a:t>
            </a:r>
            <a:endParaRPr lang="fr-CA" dirty="0"/>
          </a:p>
        </p:txBody>
      </p:sp>
      <p:sp>
        <p:nvSpPr>
          <p:cNvPr id="3" name="Espace réservé du contenu 2"/>
          <p:cNvSpPr>
            <a:spLocks noGrp="1"/>
          </p:cNvSpPr>
          <p:nvPr>
            <p:ph idx="1"/>
          </p:nvPr>
        </p:nvSpPr>
        <p:spPr>
          <a:xfrm>
            <a:off x="457200" y="2332037"/>
            <a:ext cx="8229600" cy="4525963"/>
          </a:xfrm>
        </p:spPr>
        <p:txBody>
          <a:bodyPr/>
          <a:lstStyle/>
          <a:p>
            <a:r>
              <a:rPr lang="fr-CA" dirty="0" smtClean="0"/>
              <a:t>Connaître la culture</a:t>
            </a:r>
          </a:p>
          <a:p>
            <a:r>
              <a:rPr lang="fr-CA" dirty="0" smtClean="0"/>
              <a:t>Lien avec l’école</a:t>
            </a:r>
          </a:p>
          <a:p>
            <a:r>
              <a:rPr lang="fr-CA" dirty="0" smtClean="0"/>
              <a:t>Démontrez une ouverture et parlez de notre expérience</a:t>
            </a:r>
            <a:endParaRPr lang="fr-C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Dépister et intervenir</a:t>
            </a:r>
            <a:endParaRPr lang="fr-CA" dirty="0"/>
          </a:p>
        </p:txBody>
      </p:sp>
      <p:sp>
        <p:nvSpPr>
          <p:cNvPr id="3" name="Espace réservé du contenu 2"/>
          <p:cNvSpPr>
            <a:spLocks noGrp="1"/>
          </p:cNvSpPr>
          <p:nvPr>
            <p:ph idx="1"/>
          </p:nvPr>
        </p:nvSpPr>
        <p:spPr/>
        <p:txBody>
          <a:bodyPr/>
          <a:lstStyle/>
          <a:p>
            <a:r>
              <a:rPr lang="fr-CA" dirty="0" smtClean="0"/>
              <a:t>Professeurs</a:t>
            </a:r>
          </a:p>
          <a:p>
            <a:r>
              <a:rPr lang="fr-CA" dirty="0" smtClean="0"/>
              <a:t>Psychologue scolaire et autres intervenants scolaires</a:t>
            </a:r>
          </a:p>
          <a:p>
            <a:r>
              <a:rPr lang="fr-CA" dirty="0" smtClean="0"/>
              <a:t>Médecin de famille ou pédiatre</a:t>
            </a:r>
          </a:p>
          <a:p>
            <a:r>
              <a:rPr lang="fr-CA" dirty="0" smtClean="0"/>
              <a:t>Coach</a:t>
            </a:r>
          </a:p>
          <a:p>
            <a:r>
              <a:rPr lang="fr-CA" dirty="0" smtClean="0"/>
              <a:t>Ressources communautaires</a:t>
            </a:r>
          </a:p>
          <a:p>
            <a:r>
              <a:rPr lang="fr-CA" smtClean="0"/>
              <a:t>Parents</a:t>
            </a:r>
            <a:endParaRPr lang="fr-C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Dépister et intervenir</a:t>
            </a:r>
            <a:endParaRPr lang="fr-CA" dirty="0"/>
          </a:p>
        </p:txBody>
      </p:sp>
      <p:sp>
        <p:nvSpPr>
          <p:cNvPr id="3" name="Espace réservé du contenu 2"/>
          <p:cNvSpPr>
            <a:spLocks noGrp="1"/>
          </p:cNvSpPr>
          <p:nvPr>
            <p:ph idx="1"/>
          </p:nvPr>
        </p:nvSpPr>
        <p:spPr/>
        <p:txBody>
          <a:bodyPr/>
          <a:lstStyle/>
          <a:p>
            <a:r>
              <a:rPr lang="fr-CA" dirty="0" smtClean="0"/>
              <a:t>Habitudes de vie</a:t>
            </a:r>
          </a:p>
          <a:p>
            <a:r>
              <a:rPr lang="fr-CA" dirty="0" smtClean="0"/>
              <a:t>Gestion du stress</a:t>
            </a:r>
          </a:p>
          <a:p>
            <a:r>
              <a:rPr lang="fr-CA" dirty="0" smtClean="0"/>
              <a:t>Définition des problèmes</a:t>
            </a:r>
          </a:p>
          <a:p>
            <a:r>
              <a:rPr lang="fr-CA" dirty="0" smtClean="0"/>
              <a:t>Examen de santé</a:t>
            </a:r>
          </a:p>
          <a:p>
            <a:r>
              <a:rPr lang="fr-CA" dirty="0" smtClean="0"/>
              <a:t>Approche motivationnelle</a:t>
            </a:r>
          </a:p>
          <a:p>
            <a:pPr>
              <a:buNone/>
            </a:pPr>
            <a:endParaRPr lang="fr-C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fr-CA" smtClean="0"/>
              <a:t>Conclusion</a:t>
            </a:r>
          </a:p>
        </p:txBody>
      </p:sp>
      <p:pic>
        <p:nvPicPr>
          <p:cNvPr id="58372" name="Picture 6" descr="j0179010"/>
          <p:cNvPicPr>
            <a:picLocks noGrp="1" noChangeAspect="1" noChangeArrowheads="1"/>
          </p:cNvPicPr>
          <p:nvPr>
            <p:ph sz="half" idx="1"/>
          </p:nvPr>
        </p:nvPicPr>
        <p:blipFill>
          <a:blip r:embed="rId2"/>
          <a:stretch>
            <a:fillRect/>
          </a:stretch>
        </p:blipFill>
        <p:spPr>
          <a:xfrm>
            <a:off x="647700" y="2643981"/>
            <a:ext cx="3657600" cy="2438400"/>
          </a:xfrm>
        </p:spPr>
      </p:pic>
      <p:sp>
        <p:nvSpPr>
          <p:cNvPr id="58371" name="Rectangle 3"/>
          <p:cNvSpPr>
            <a:spLocks noGrp="1" noChangeArrowheads="1"/>
          </p:cNvSpPr>
          <p:nvPr>
            <p:ph sz="half" idx="2"/>
          </p:nvPr>
        </p:nvSpPr>
        <p:spPr/>
        <p:txBody>
          <a:bodyPr/>
          <a:lstStyle/>
          <a:p>
            <a:pPr eaLnBrk="1" hangingPunct="1"/>
            <a:r>
              <a:rPr lang="fr-CA" sz="2000" dirty="0" smtClean="0"/>
              <a:t>Ne pas se faire leurrer par la notion de crise d’adolescence</a:t>
            </a:r>
            <a:br>
              <a:rPr lang="fr-CA" sz="2000" dirty="0" smtClean="0"/>
            </a:br>
            <a:endParaRPr lang="fr-CA" sz="2000" dirty="0" smtClean="0"/>
          </a:p>
          <a:p>
            <a:pPr eaLnBrk="1" hangingPunct="1"/>
            <a:r>
              <a:rPr lang="fr-CA" sz="2000" dirty="0" smtClean="0"/>
              <a:t>Utilisation des informations de l’entourage du jeune et recherche des symptômes précurseurs</a:t>
            </a:r>
            <a:br>
              <a:rPr lang="fr-CA" sz="2000" dirty="0" smtClean="0"/>
            </a:br>
            <a:endParaRPr lang="fr-CA" sz="2000" dirty="0" smtClean="0"/>
          </a:p>
          <a:p>
            <a:pPr eaLnBrk="1" hangingPunct="1"/>
            <a:r>
              <a:rPr lang="fr-CA" sz="2000" dirty="0" smtClean="0"/>
              <a:t>Rester en lien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r-CA" dirty="0" smtClean="0"/>
              <a:t>Phase de l’adolescence</a:t>
            </a:r>
          </a:p>
        </p:txBody>
      </p:sp>
      <p:sp>
        <p:nvSpPr>
          <p:cNvPr id="8195" name="Rectangle 3"/>
          <p:cNvSpPr>
            <a:spLocks noGrp="1" noChangeArrowheads="1"/>
          </p:cNvSpPr>
          <p:nvPr>
            <p:ph idx="1"/>
          </p:nvPr>
        </p:nvSpPr>
        <p:spPr/>
        <p:txBody>
          <a:bodyPr/>
          <a:lstStyle/>
          <a:p>
            <a:pPr eaLnBrk="1" hangingPunct="1">
              <a:buNone/>
            </a:pPr>
            <a:endParaRPr lang="fr-CA" dirty="0" smtClean="0"/>
          </a:p>
          <a:p>
            <a:pPr eaLnBrk="1" hangingPunct="1"/>
            <a:r>
              <a:rPr lang="fr-CA" dirty="0" smtClean="0"/>
              <a:t>Affirmation de soi</a:t>
            </a:r>
            <a:br>
              <a:rPr lang="fr-CA" dirty="0" smtClean="0"/>
            </a:br>
            <a:r>
              <a:rPr lang="fr-CA" dirty="0" smtClean="0"/>
              <a:t>Dolto: « ma mère m’a aidée à savoir ce que je voulais à force de s’y opposer »</a:t>
            </a:r>
            <a:br>
              <a:rPr lang="fr-CA" dirty="0" smtClean="0"/>
            </a:br>
            <a:endParaRPr lang="fr-CA" dirty="0" smtClean="0"/>
          </a:p>
          <a:p>
            <a:pPr eaLnBrk="1" hangingPunct="1"/>
            <a:r>
              <a:rPr lang="fr-CA" dirty="0" smtClean="0"/>
              <a:t>Opinion choc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785191" y="273050"/>
            <a:ext cx="3008313" cy="1162050"/>
          </a:xfrm>
        </p:spPr>
        <p:txBody>
          <a:bodyPr/>
          <a:lstStyle/>
          <a:p>
            <a:pPr eaLnBrk="1" hangingPunct="1"/>
            <a:r>
              <a:rPr lang="fr-CA" dirty="0" smtClean="0"/>
              <a:t>Phase de l’adolescence</a:t>
            </a:r>
          </a:p>
        </p:txBody>
      </p:sp>
      <p:sp>
        <p:nvSpPr>
          <p:cNvPr id="9219" name="Rectangle 3"/>
          <p:cNvSpPr>
            <a:spLocks noGrp="1" noChangeArrowheads="1"/>
          </p:cNvSpPr>
          <p:nvPr>
            <p:ph type="body" sz="half" idx="2"/>
          </p:nvPr>
        </p:nvSpPr>
        <p:spPr/>
        <p:txBody>
          <a:bodyPr/>
          <a:lstStyle/>
          <a:p>
            <a:pPr eaLnBrk="1" hangingPunct="1"/>
            <a:endParaRPr lang="fr-CA" sz="2000" dirty="0" smtClean="0"/>
          </a:p>
          <a:p>
            <a:pPr eaLnBrk="1" hangingPunct="1"/>
            <a:r>
              <a:rPr lang="fr-CA" sz="2400" dirty="0" smtClean="0"/>
              <a:t>Processus de séparation individuation</a:t>
            </a:r>
            <a:br>
              <a:rPr lang="fr-CA" sz="2400" dirty="0" smtClean="0"/>
            </a:br>
            <a:r>
              <a:rPr lang="fr-CA" sz="2400" dirty="0" smtClean="0"/>
              <a:t/>
            </a:r>
            <a:br>
              <a:rPr lang="fr-CA" sz="2400" dirty="0" smtClean="0"/>
            </a:br>
            <a:endParaRPr lang="fr-CA" sz="2400" dirty="0" smtClean="0"/>
          </a:p>
          <a:p>
            <a:pPr eaLnBrk="1" hangingPunct="1"/>
            <a:r>
              <a:rPr lang="fr-CA" sz="2400" dirty="0" smtClean="0"/>
              <a:t>Rôle du groupe</a:t>
            </a:r>
          </a:p>
        </p:txBody>
      </p:sp>
      <p:sp>
        <p:nvSpPr>
          <p:cNvPr id="5" name="Espace réservé du contenu 4"/>
          <p:cNvSpPr>
            <a:spLocks noGrp="1"/>
          </p:cNvSpPr>
          <p:nvPr>
            <p:ph idx="1"/>
          </p:nvPr>
        </p:nvSpPr>
        <p:spPr/>
        <p:txBody>
          <a:bodyPr/>
          <a:lstStyle/>
          <a:p>
            <a:endParaRPr lang="fr-CA" dirty="0"/>
          </a:p>
        </p:txBody>
      </p:sp>
      <p:pic>
        <p:nvPicPr>
          <p:cNvPr id="3076" name="Picture 4" descr="C:\Documents and Settings\nagin4\Local Settings\Temporary Internet Files\Content.IE5\9LIO8FAV\MP900399897[1].jpg"/>
          <p:cNvPicPr>
            <a:picLocks noChangeAspect="1" noChangeArrowheads="1"/>
          </p:cNvPicPr>
          <p:nvPr/>
        </p:nvPicPr>
        <p:blipFill>
          <a:blip r:embed="rId2"/>
          <a:srcRect/>
          <a:stretch>
            <a:fillRect/>
          </a:stretch>
        </p:blipFill>
        <p:spPr bwMode="auto">
          <a:xfrm>
            <a:off x="4131103" y="2413591"/>
            <a:ext cx="3901440" cy="25999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r-CA" dirty="0" smtClean="0"/>
              <a:t>Phase de l’adolescence</a:t>
            </a:r>
          </a:p>
        </p:txBody>
      </p:sp>
      <p:sp>
        <p:nvSpPr>
          <p:cNvPr id="10243" name="Rectangle 3"/>
          <p:cNvSpPr>
            <a:spLocks noGrp="1" noChangeArrowheads="1"/>
          </p:cNvSpPr>
          <p:nvPr>
            <p:ph idx="1"/>
          </p:nvPr>
        </p:nvSpPr>
        <p:spPr/>
        <p:txBody>
          <a:bodyPr/>
          <a:lstStyle/>
          <a:p>
            <a:pPr eaLnBrk="1" hangingPunct="1"/>
            <a:endParaRPr lang="fr-CA" dirty="0" smtClean="0"/>
          </a:p>
          <a:p>
            <a:pPr eaLnBrk="1" hangingPunct="1"/>
            <a:r>
              <a:rPr lang="fr-CA" dirty="0" smtClean="0"/>
              <a:t>Changements physiques</a:t>
            </a:r>
          </a:p>
          <a:p>
            <a:pPr lvl="1"/>
            <a:r>
              <a:rPr lang="fr-CA" dirty="0" smtClean="0"/>
              <a:t>filles vs garçons</a:t>
            </a:r>
          </a:p>
          <a:p>
            <a:pPr lvl="1"/>
            <a:r>
              <a:rPr lang="fr-CA" dirty="0" smtClean="0"/>
              <a:t>avoir l’air d’un adulte</a:t>
            </a:r>
          </a:p>
          <a:p>
            <a:pPr lvl="1"/>
            <a:r>
              <a:rPr lang="fr-CA" dirty="0" smtClean="0"/>
              <a:t>importance de l’image « être comme les autres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CA" sz="3100" dirty="0" smtClean="0"/>
              <a:t>Phase de l’adolescence</a:t>
            </a:r>
            <a:endParaRPr lang="fr-FR" sz="3100" dirty="0" smtClean="0"/>
          </a:p>
        </p:txBody>
      </p:sp>
      <p:sp>
        <p:nvSpPr>
          <p:cNvPr id="11267" name="Rectangle 3"/>
          <p:cNvSpPr>
            <a:spLocks noGrp="1" noChangeArrowheads="1"/>
          </p:cNvSpPr>
          <p:nvPr>
            <p:ph idx="1"/>
          </p:nvPr>
        </p:nvSpPr>
        <p:spPr/>
        <p:txBody>
          <a:bodyPr>
            <a:normAutofit lnSpcReduction="10000"/>
          </a:bodyPr>
          <a:lstStyle/>
          <a:p>
            <a:pPr eaLnBrk="1" hangingPunct="1"/>
            <a:r>
              <a:rPr lang="en-CA" dirty="0" smtClean="0"/>
              <a:t>Modifications </a:t>
            </a:r>
            <a:r>
              <a:rPr lang="en-CA" dirty="0" err="1" smtClean="0"/>
              <a:t>hormonales</a:t>
            </a:r>
            <a:r>
              <a:rPr lang="en-CA" dirty="0" smtClean="0"/>
              <a:t> (</a:t>
            </a:r>
            <a:r>
              <a:rPr lang="en-CA" dirty="0" err="1" smtClean="0"/>
              <a:t>exemple</a:t>
            </a:r>
            <a:r>
              <a:rPr lang="en-CA" dirty="0" smtClean="0"/>
              <a:t> : augmentation </a:t>
            </a:r>
            <a:r>
              <a:rPr lang="en-CA" dirty="0" err="1" smtClean="0"/>
              <a:t>du</a:t>
            </a:r>
            <a:r>
              <a:rPr lang="en-CA" dirty="0" smtClean="0"/>
              <a:t> </a:t>
            </a:r>
            <a:r>
              <a:rPr lang="en-CA" dirty="0" err="1" smtClean="0"/>
              <a:t>cortisol</a:t>
            </a:r>
            <a:r>
              <a:rPr lang="en-CA" dirty="0" smtClean="0"/>
              <a:t> </a:t>
            </a:r>
            <a:r>
              <a:rPr lang="en-CA" dirty="0" err="1" smtClean="0"/>
              <a:t>vers</a:t>
            </a:r>
            <a:r>
              <a:rPr lang="en-CA" dirty="0" smtClean="0"/>
              <a:t> </a:t>
            </a:r>
            <a:r>
              <a:rPr lang="en-CA" dirty="0" err="1" smtClean="0"/>
              <a:t>âge</a:t>
            </a:r>
            <a:r>
              <a:rPr lang="en-CA" dirty="0" smtClean="0"/>
              <a:t> de 13 </a:t>
            </a:r>
            <a:r>
              <a:rPr lang="en-CA" dirty="0" err="1" smtClean="0"/>
              <a:t>ans</a:t>
            </a:r>
            <a:r>
              <a:rPr lang="en-CA" dirty="0" smtClean="0"/>
              <a:t>)</a:t>
            </a:r>
          </a:p>
          <a:p>
            <a:pPr lvl="0"/>
            <a:r>
              <a:rPr lang="fr-CA" dirty="0" smtClean="0"/>
              <a:t>Au-delà des transformations physiques immédiatement apparentes (par exemple, les seins chez les filles, la pilosité faciale chez le garçon), le bombardement hormonal auquel ils sont soumis pourrait bien expliquer certaines attitudes caractéristiques comme la nonchalance, l'état de « fatigue perpétuelle » ou encore l'hypersomnie  </a:t>
            </a:r>
          </a:p>
          <a:p>
            <a:pPr eaLnBrk="1" hangingPunct="1"/>
            <a:endParaRPr lang="en-CA"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7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2750</TotalTime>
  <Words>1452</Words>
  <Application>Microsoft Office PowerPoint</Application>
  <PresentationFormat>On-screen Show (4:3)</PresentationFormat>
  <Paragraphs>290</Paragraphs>
  <Slides>58</Slides>
  <Notes>8</Notes>
  <HiddenSlides>0</HiddenSlides>
  <MMClips>0</MMClips>
  <ScaleCrop>false</ScaleCrop>
  <HeadingPairs>
    <vt:vector size="4" baseType="variant">
      <vt:variant>
        <vt:lpstr>Theme</vt:lpstr>
      </vt:variant>
      <vt:variant>
        <vt:i4>3</vt:i4>
      </vt:variant>
      <vt:variant>
        <vt:lpstr>Slide Titles</vt:lpstr>
      </vt:variant>
      <vt:variant>
        <vt:i4>58</vt:i4>
      </vt:variant>
    </vt:vector>
  </HeadingPairs>
  <TitlesOfParts>
    <vt:vector size="61" baseType="lpstr">
      <vt:lpstr>7_Conception personnalisée</vt:lpstr>
      <vt:lpstr>2_Conception personnalisée</vt:lpstr>
      <vt:lpstr>Conception personnalisée</vt:lpstr>
      <vt:lpstr>L’adolescence dans tous  ses états </vt:lpstr>
      <vt:lpstr>Plan</vt:lpstr>
      <vt:lpstr>Phase de l’adolescence</vt:lpstr>
      <vt:lpstr>Phase de l’adolescence </vt:lpstr>
      <vt:lpstr>Phase de l’adolescence</vt:lpstr>
      <vt:lpstr>Phase de l’adolescence</vt:lpstr>
      <vt:lpstr>Phase de l’adolescence</vt:lpstr>
      <vt:lpstr>Phase de l’adolescence</vt:lpstr>
      <vt:lpstr>Phase de l’adolescence</vt:lpstr>
      <vt:lpstr>Phase de l’adolescence</vt:lpstr>
      <vt:lpstr> Phase de l’adolescence</vt:lpstr>
      <vt:lpstr>Changements structuraux </vt:lpstr>
      <vt:lpstr>Changements structuraux</vt:lpstr>
      <vt:lpstr>Changements struturaux:  cortex préfrontal</vt:lpstr>
      <vt:lpstr> Phase de l’adolescence</vt:lpstr>
      <vt:lpstr>Fonctionnement cognitif: Étude de Luna et al., 2004</vt:lpstr>
      <vt:lpstr> Phase de l’adolescence</vt:lpstr>
      <vt:lpstr>Phase de l’adolescence</vt:lpstr>
      <vt:lpstr>Phase de l’adolescence</vt:lpstr>
      <vt:lpstr>Phase de l’adolescence</vt:lpstr>
      <vt:lpstr>Phase de l’adolescence</vt:lpstr>
      <vt:lpstr> Phase de l’adolescence</vt:lpstr>
      <vt:lpstr>Phase de l’adolescence</vt:lpstr>
      <vt:lpstr>CRISE ?</vt:lpstr>
      <vt:lpstr>CRISE ?</vt:lpstr>
      <vt:lpstr>CRISE?</vt:lpstr>
      <vt:lpstr>CRISE?</vt:lpstr>
      <vt:lpstr>CRISE?</vt:lpstr>
      <vt:lpstr>PROBLÈMES DÉBUTANT À L’ADOLESCENCE</vt:lpstr>
      <vt:lpstr>PROBLÈMES DÉBUTANT À L’ADOLESCENCE</vt:lpstr>
      <vt:lpstr>PROBLÈMES DÉBUTANT À L’ADOLESCENCE</vt:lpstr>
      <vt:lpstr>PROBLÈMES DÉBUTANT À L’ADOLESCENCE</vt:lpstr>
      <vt:lpstr>PROBLÈMES DÉBUTANT À L’ADOLESCENCE</vt:lpstr>
      <vt:lpstr>Problème débutant à l’adolescence</vt:lpstr>
      <vt:lpstr>Problème débutant à l’adolescence</vt:lpstr>
      <vt:lpstr>PROBLÈMES DÉBUTANT À L’ADOLESCENCE</vt:lpstr>
      <vt:lpstr>Indicateurs</vt:lpstr>
      <vt:lpstr> Indicateurs</vt:lpstr>
      <vt:lpstr> Indicateurs</vt:lpstr>
      <vt:lpstr> Indicateurs</vt:lpstr>
      <vt:lpstr> Indicateurs</vt:lpstr>
      <vt:lpstr> Indicateurs</vt:lpstr>
      <vt:lpstr> Indicateurs</vt:lpstr>
      <vt:lpstr> Indicateurs</vt:lpstr>
      <vt:lpstr> Indicateurs</vt:lpstr>
      <vt:lpstr>Indicateurs</vt:lpstr>
      <vt:lpstr>Indicateurs</vt:lpstr>
      <vt:lpstr>Indicateurs</vt:lpstr>
      <vt:lpstr>Indicateurs</vt:lpstr>
      <vt:lpstr>Indicateurs</vt:lpstr>
      <vt:lpstr> Indicateurs</vt:lpstr>
      <vt:lpstr>DIAGNOSTIC DIFFÉRENTIEL</vt:lpstr>
      <vt:lpstr>Dépister et intervenir </vt:lpstr>
      <vt:lpstr>Dépister et intervenir</vt:lpstr>
      <vt:lpstr>Dépister et intervenir</vt:lpstr>
      <vt:lpstr>Dépister et intervenir</vt:lpstr>
      <vt:lpstr>Dépister et intervenir</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Linda</cp:lastModifiedBy>
  <cp:revision>141</cp:revision>
  <dcterms:created xsi:type="dcterms:W3CDTF">2011-05-20T18:48:40Z</dcterms:created>
  <dcterms:modified xsi:type="dcterms:W3CDTF">2012-05-14T01:39:19Z</dcterms:modified>
</cp:coreProperties>
</file>