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12"/>
  </p:notesMasterIdLst>
  <p:handoutMasterIdLst>
    <p:handoutMasterId r:id="rId13"/>
  </p:handoutMasterIdLst>
  <p:sldIdLst>
    <p:sldId id="351" r:id="rId2"/>
    <p:sldId id="343" r:id="rId3"/>
    <p:sldId id="353" r:id="rId4"/>
    <p:sldId id="344" r:id="rId5"/>
    <p:sldId id="354" r:id="rId6"/>
    <p:sldId id="279" r:id="rId7"/>
    <p:sldId id="345" r:id="rId8"/>
    <p:sldId id="355" r:id="rId9"/>
    <p:sldId id="347" r:id="rId10"/>
    <p:sldId id="352" r:id="rId11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8FBF93"/>
    <a:srgbClr val="C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321" autoAdjust="0"/>
    <p:restoredTop sz="94676" autoAdjust="0"/>
  </p:normalViewPr>
  <p:slideViewPr>
    <p:cSldViewPr>
      <p:cViewPr>
        <p:scale>
          <a:sx n="66" d="100"/>
          <a:sy n="66" d="100"/>
        </p:scale>
        <p:origin x="-228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80" y="1722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44E16D-0D75-9145-89AC-D54C41505939}" type="doc">
      <dgm:prSet loTypeId="urn:microsoft.com/office/officeart/2005/8/layout/venn1" loCatId="" qsTypeId="urn:microsoft.com/office/officeart/2005/8/quickstyle/simple4" qsCatId="simple" csTypeId="urn:microsoft.com/office/officeart/2005/8/colors/accent1_2#1" csCatId="accent1" phldr="1"/>
      <dgm:spPr/>
    </dgm:pt>
    <dgm:pt modelId="{F4FCC92E-B7B0-C043-B396-4975FA58CC89}">
      <dgm:prSet phldrT="[Texte]"/>
      <dgm:spPr/>
      <dgm:t>
        <a:bodyPr/>
        <a:lstStyle/>
        <a:p>
          <a:r>
            <a:rPr lang="fr-FR" smtClean="0"/>
            <a:t>30 % des personnes qui ont une maladie  physique chronique </a:t>
          </a:r>
          <a:r>
            <a:rPr lang="fr-FR" dirty="0" smtClean="0"/>
            <a:t>ont un problème de </a:t>
          </a:r>
          <a:r>
            <a:rPr lang="fr-FR" smtClean="0"/>
            <a:t>santé mentale </a:t>
          </a:r>
          <a:endParaRPr lang="fr-FR" dirty="0"/>
        </a:p>
      </dgm:t>
    </dgm:pt>
    <dgm:pt modelId="{2433B363-A573-4749-BC36-F749AAED9DA3}" type="parTrans" cxnId="{9606E0DC-3C5F-4843-A344-B57688679096}">
      <dgm:prSet/>
      <dgm:spPr/>
      <dgm:t>
        <a:bodyPr/>
        <a:lstStyle/>
        <a:p>
          <a:endParaRPr lang="fr-FR"/>
        </a:p>
      </dgm:t>
    </dgm:pt>
    <dgm:pt modelId="{662C71CC-2BF9-BC40-B20D-D7BC88F24A9A}" type="sibTrans" cxnId="{9606E0DC-3C5F-4843-A344-B57688679096}">
      <dgm:prSet/>
      <dgm:spPr/>
      <dgm:t>
        <a:bodyPr/>
        <a:lstStyle/>
        <a:p>
          <a:endParaRPr lang="fr-FR"/>
        </a:p>
      </dgm:t>
    </dgm:pt>
    <dgm:pt modelId="{A535FD5F-606F-BF41-A63F-302C3FFCD248}">
      <dgm:prSet phldrT="[Texte]"/>
      <dgm:spPr/>
      <dgm:t>
        <a:bodyPr/>
        <a:lstStyle/>
        <a:p>
          <a:r>
            <a:rPr lang="fr-FR" smtClean="0"/>
            <a:t>46 % des personnes </a:t>
          </a:r>
          <a:r>
            <a:rPr lang="fr-FR" dirty="0" smtClean="0"/>
            <a:t>qui ont un problème de </a:t>
          </a:r>
          <a:r>
            <a:rPr lang="fr-FR" smtClean="0"/>
            <a:t>santé mentale  </a:t>
          </a:r>
          <a:r>
            <a:rPr lang="fr-FR" dirty="0" smtClean="0"/>
            <a:t>ont </a:t>
          </a:r>
          <a:r>
            <a:rPr lang="fr-FR" smtClean="0"/>
            <a:t>une maladie physique </a:t>
          </a:r>
          <a:r>
            <a:rPr lang="fr-FR" dirty="0" smtClean="0"/>
            <a:t>chronique </a:t>
          </a:r>
          <a:endParaRPr lang="fr-FR" dirty="0"/>
        </a:p>
      </dgm:t>
    </dgm:pt>
    <dgm:pt modelId="{68E6D519-C021-9041-9DC6-4084E144D522}" type="parTrans" cxnId="{6EB02A00-207E-D042-A1CE-D5C899AB63E4}">
      <dgm:prSet/>
      <dgm:spPr/>
      <dgm:t>
        <a:bodyPr/>
        <a:lstStyle/>
        <a:p>
          <a:endParaRPr lang="fr-FR"/>
        </a:p>
      </dgm:t>
    </dgm:pt>
    <dgm:pt modelId="{08A0070B-6DE0-B44C-9D8C-C2169E30A871}" type="sibTrans" cxnId="{6EB02A00-207E-D042-A1CE-D5C899AB63E4}">
      <dgm:prSet/>
      <dgm:spPr/>
      <dgm:t>
        <a:bodyPr/>
        <a:lstStyle/>
        <a:p>
          <a:endParaRPr lang="fr-FR"/>
        </a:p>
      </dgm:t>
    </dgm:pt>
    <dgm:pt modelId="{DF772467-7450-E640-9982-AB624CC30F23}" type="pres">
      <dgm:prSet presAssocID="{0844E16D-0D75-9145-89AC-D54C41505939}" presName="compositeShape" presStyleCnt="0">
        <dgm:presLayoutVars>
          <dgm:chMax val="7"/>
          <dgm:dir/>
          <dgm:resizeHandles val="exact"/>
        </dgm:presLayoutVars>
      </dgm:prSet>
      <dgm:spPr/>
    </dgm:pt>
    <dgm:pt modelId="{E4CF10C6-199E-4241-8BBB-87A63BBE998E}" type="pres">
      <dgm:prSet presAssocID="{F4FCC92E-B7B0-C043-B396-4975FA58CC89}" presName="circ1" presStyleLbl="vennNode1" presStyleIdx="0" presStyleCnt="2" custLinFactNeighborY="-1108"/>
      <dgm:spPr/>
      <dgm:t>
        <a:bodyPr/>
        <a:lstStyle/>
        <a:p>
          <a:endParaRPr lang="fr-FR"/>
        </a:p>
      </dgm:t>
    </dgm:pt>
    <dgm:pt modelId="{1E82C85A-9D08-CA4B-A728-160E3B68FD05}" type="pres">
      <dgm:prSet presAssocID="{F4FCC92E-B7B0-C043-B396-4975FA58CC8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E6CE91-CC19-8F4F-90AD-09167628DBE1}" type="pres">
      <dgm:prSet presAssocID="{A535FD5F-606F-BF41-A63F-302C3FFCD248}" presName="circ2" presStyleLbl="vennNode1" presStyleIdx="1" presStyleCnt="2"/>
      <dgm:spPr/>
      <dgm:t>
        <a:bodyPr/>
        <a:lstStyle/>
        <a:p>
          <a:endParaRPr lang="fr-FR"/>
        </a:p>
      </dgm:t>
    </dgm:pt>
    <dgm:pt modelId="{725B685A-6015-9A46-94C0-899E1163AA60}" type="pres">
      <dgm:prSet presAssocID="{A535FD5F-606F-BF41-A63F-302C3FFCD24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864F920-9591-4F6F-AF6E-6340B1F7AC1B}" type="presOf" srcId="{F4FCC92E-B7B0-C043-B396-4975FA58CC89}" destId="{E4CF10C6-199E-4241-8BBB-87A63BBE998E}" srcOrd="0" destOrd="0" presId="urn:microsoft.com/office/officeart/2005/8/layout/venn1"/>
    <dgm:cxn modelId="{7136AF50-A84C-4980-9D29-46248F84F49B}" type="presOf" srcId="{0844E16D-0D75-9145-89AC-D54C41505939}" destId="{DF772467-7450-E640-9982-AB624CC30F23}" srcOrd="0" destOrd="0" presId="urn:microsoft.com/office/officeart/2005/8/layout/venn1"/>
    <dgm:cxn modelId="{3618B4E2-5D6F-4030-9B37-57DC901969CA}" type="presOf" srcId="{A535FD5F-606F-BF41-A63F-302C3FFCD248}" destId="{725B685A-6015-9A46-94C0-899E1163AA60}" srcOrd="1" destOrd="0" presId="urn:microsoft.com/office/officeart/2005/8/layout/venn1"/>
    <dgm:cxn modelId="{2907153B-0847-4E05-A531-40C1FD09BF79}" type="presOf" srcId="{A535FD5F-606F-BF41-A63F-302C3FFCD248}" destId="{FEE6CE91-CC19-8F4F-90AD-09167628DBE1}" srcOrd="0" destOrd="0" presId="urn:microsoft.com/office/officeart/2005/8/layout/venn1"/>
    <dgm:cxn modelId="{9606E0DC-3C5F-4843-A344-B57688679096}" srcId="{0844E16D-0D75-9145-89AC-D54C41505939}" destId="{F4FCC92E-B7B0-C043-B396-4975FA58CC89}" srcOrd="0" destOrd="0" parTransId="{2433B363-A573-4749-BC36-F749AAED9DA3}" sibTransId="{662C71CC-2BF9-BC40-B20D-D7BC88F24A9A}"/>
    <dgm:cxn modelId="{6EB02A00-207E-D042-A1CE-D5C899AB63E4}" srcId="{0844E16D-0D75-9145-89AC-D54C41505939}" destId="{A535FD5F-606F-BF41-A63F-302C3FFCD248}" srcOrd="1" destOrd="0" parTransId="{68E6D519-C021-9041-9DC6-4084E144D522}" sibTransId="{08A0070B-6DE0-B44C-9D8C-C2169E30A871}"/>
    <dgm:cxn modelId="{607F5CF2-6424-41B6-8C7C-780C54A6AB47}" type="presOf" srcId="{F4FCC92E-B7B0-C043-B396-4975FA58CC89}" destId="{1E82C85A-9D08-CA4B-A728-160E3B68FD05}" srcOrd="1" destOrd="0" presId="urn:microsoft.com/office/officeart/2005/8/layout/venn1"/>
    <dgm:cxn modelId="{04A4B71D-0521-43A9-8548-8563C8F719FF}" type="presParOf" srcId="{DF772467-7450-E640-9982-AB624CC30F23}" destId="{E4CF10C6-199E-4241-8BBB-87A63BBE998E}" srcOrd="0" destOrd="0" presId="urn:microsoft.com/office/officeart/2005/8/layout/venn1"/>
    <dgm:cxn modelId="{36B8F040-6668-423E-8AC0-FB0F628EBF21}" type="presParOf" srcId="{DF772467-7450-E640-9982-AB624CC30F23}" destId="{1E82C85A-9D08-CA4B-A728-160E3B68FD05}" srcOrd="1" destOrd="0" presId="urn:microsoft.com/office/officeart/2005/8/layout/venn1"/>
    <dgm:cxn modelId="{2890A407-C727-4B24-9F2E-6610394102DE}" type="presParOf" srcId="{DF772467-7450-E640-9982-AB624CC30F23}" destId="{FEE6CE91-CC19-8F4F-90AD-09167628DBE1}" srcOrd="2" destOrd="0" presId="urn:microsoft.com/office/officeart/2005/8/layout/venn1"/>
    <dgm:cxn modelId="{F8865C1B-256B-4605-8055-E62E778ADC7E}" type="presParOf" srcId="{DF772467-7450-E640-9982-AB624CC30F23}" destId="{725B685A-6015-9A46-94C0-899E1163AA60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CF10C6-199E-4241-8BBB-87A63BBE998E}">
      <dsp:nvSpPr>
        <dsp:cNvPr id="0" name=""/>
        <dsp:cNvSpPr/>
      </dsp:nvSpPr>
      <dsp:spPr>
        <a:xfrm>
          <a:off x="202631" y="0"/>
          <a:ext cx="4547128" cy="454712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alpha val="5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smtClean="0"/>
            <a:t>30 % des personnes qui ont une maladie  physique chronique </a:t>
          </a:r>
          <a:r>
            <a:rPr lang="fr-FR" sz="3100" kern="1200" dirty="0" smtClean="0"/>
            <a:t>ont un problème de </a:t>
          </a:r>
          <a:r>
            <a:rPr lang="fr-FR" sz="3100" kern="1200" smtClean="0"/>
            <a:t>santé mentale </a:t>
          </a:r>
          <a:endParaRPr lang="fr-FR" sz="3100" kern="1200" dirty="0"/>
        </a:p>
      </dsp:txBody>
      <dsp:txXfrm>
        <a:off x="837590" y="536204"/>
        <a:ext cx="2621767" cy="3474720"/>
      </dsp:txXfrm>
    </dsp:sp>
    <dsp:sp modelId="{FEE6CE91-CC19-8F4F-90AD-09167628DBE1}">
      <dsp:nvSpPr>
        <dsp:cNvPr id="0" name=""/>
        <dsp:cNvSpPr/>
      </dsp:nvSpPr>
      <dsp:spPr>
        <a:xfrm>
          <a:off x="3479840" y="12435"/>
          <a:ext cx="4547128" cy="454712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alpha val="5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smtClean="0"/>
            <a:t>46 % des personnes </a:t>
          </a:r>
          <a:r>
            <a:rPr lang="fr-FR" sz="3100" kern="1200" dirty="0" smtClean="0"/>
            <a:t>qui ont un problème de </a:t>
          </a:r>
          <a:r>
            <a:rPr lang="fr-FR" sz="3100" kern="1200" smtClean="0"/>
            <a:t>santé mentale  </a:t>
          </a:r>
          <a:r>
            <a:rPr lang="fr-FR" sz="3100" kern="1200" dirty="0" smtClean="0"/>
            <a:t>ont </a:t>
          </a:r>
          <a:r>
            <a:rPr lang="fr-FR" sz="3100" kern="1200" smtClean="0"/>
            <a:t>une maladie physique </a:t>
          </a:r>
          <a:r>
            <a:rPr lang="fr-FR" sz="3100" kern="1200" dirty="0" smtClean="0"/>
            <a:t>chronique </a:t>
          </a:r>
          <a:endParaRPr lang="fr-FR" sz="3100" kern="1200" dirty="0"/>
        </a:p>
      </dsp:txBody>
      <dsp:txXfrm>
        <a:off x="4770241" y="548640"/>
        <a:ext cx="2621767" cy="3474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r-CA"/>
              <a:t>Colloque CII - CIR 20 / 3-4 mai 2012 / Hôtel Mont-Royal Montréal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2567D68-B079-4954-885E-5DBAAE4C6721}" type="datetimeFigureOut">
              <a:rPr lang="fr-FR"/>
              <a:pPr>
                <a:defRPr/>
              </a:pPr>
              <a:t>11/05/2012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6082171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+mj-l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r-CA"/>
              <a:t>Présenté par France Laflamme, infirmière-conseil, </a:t>
            </a:r>
          </a:p>
          <a:p>
            <a:pPr>
              <a:defRPr/>
            </a:pPr>
            <a:r>
              <a:rPr lang="fr-CA"/>
              <a:t>Direction, Développement et soutien professionnel, OIIQ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6375895" y="8829967"/>
            <a:ext cx="632883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83FADF7-E814-4248-A9F4-A3FB799860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0476177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fr-CA"/>
              <a:t>Colloque CII - CIR 20 / 3-4 mai 2012 / Hôtel Mont-Royal Montréal</a:t>
            </a:r>
            <a:endParaRPr lang="fr-FR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fr-CA"/>
              <a:t>Présenté par France Laflamme, infirmière-conseil, Direction, Développement et soutien professionnel, OIIQ</a:t>
            </a:r>
            <a:endParaRPr lang="fr-FR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5B84AF99-E517-4F8A-A020-2B43850A25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8511030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Colloque CII - CIR 20 / 3-4 mai 2012 / Hôtel Mont-Royal Montréal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4AF99-E517-4F8A-A020-2B43850A25C4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Colloque CII - CIR 20 / 3-4 mai 2012 / Hôtel Mont-Royal Montréal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4AF99-E517-4F8A-A020-2B43850A25C4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Colloque CII - CIR 20 / 3-4 mai 2012 / Hôtel Mont-Royal Montréal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4AF99-E517-4F8A-A020-2B43850A25C4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7" name="Espace réservé des commentaires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Colloque CII - CIR 20 / 3-4 mai 2012 / Hôtel Mont-Royal Montréal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4AF99-E517-4F8A-A020-2B43850A25C4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Colloque CII - CIR 20 / 3-4 mai 2012 / Hôtel Mont-Royal Montréal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4AF99-E517-4F8A-A020-2B43850A25C4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7" name="Espace réservé des commentaires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Colloque CII - CIR 20 / 3-4 mai 2012 / Hôtel Mont-Royal Montréal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4AF99-E517-4F8A-A020-2B43850A25C4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0A0B18-ED1B-4BED-912C-6FC759357024}" type="slidenum">
              <a:rPr lang="fr-FR" smtClean="0">
                <a:latin typeface="Arial" charset="0"/>
                <a:ea typeface="ＭＳ Ｐゴシック" pitchFamily="34" charset="-128"/>
                <a:cs typeface="Arial" charset="0"/>
              </a:rPr>
              <a:pPr/>
              <a:t>6</a:t>
            </a:fld>
            <a:endParaRPr lang="fr-FR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8854" name="Espace réservé de l'en-tête 5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CA" smtClean="0">
                <a:ea typeface="ＭＳ Ｐゴシック" pitchFamily="34" charset="-128"/>
              </a:rPr>
              <a:t>Colloque CII - CIR 20 / 3-4 mai 2012 / Hôtel Mont-Royal Montréal</a:t>
            </a:r>
            <a:endParaRPr lang="fr-FR" smtClean="0">
              <a:ea typeface="ＭＳ Ｐゴシック" pitchFamily="34" charset="-128"/>
            </a:endParaRPr>
          </a:p>
        </p:txBody>
      </p:sp>
      <p:sp>
        <p:nvSpPr>
          <p:cNvPr id="7" name="Espace réservé des commentaires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Colloque CII - CIR 20 / 3-4 mai 2012 / Hôtel Mont-Royal Montréal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4AF99-E517-4F8A-A020-2B43850A25C4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7" name="Espace réservé des commentaires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Colloque CII - CIR 20 / 3-4 mai 2012 / Hôtel Mont-Royal Montréal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4AF99-E517-4F8A-A020-2B43850A25C4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Colloque CII - CIR 20 / 3-4 mai 2012 / Hôtel Mont-Royal Montréal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4AF99-E517-4F8A-A020-2B43850A25C4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3AA-F8AA-428C-9171-B45FD5D2E8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 marL="84138" indent="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>
            <a:lvl2pPr>
              <a:buSzPct val="125000"/>
              <a:defRPr/>
            </a:lvl2pPr>
            <a:lvl3pPr>
              <a:buSzPct val="125000"/>
              <a:defRPr/>
            </a:lvl3pPr>
            <a:lvl4pPr>
              <a:buSzPct val="125000"/>
              <a:defRPr/>
            </a:lvl4pPr>
            <a:lvl5pPr>
              <a:buSzPct val="125000"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riangle isocè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Connecteur droit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2C5B9-4EB0-4DB1-996A-3F411CB6BA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35D5FE6-01D4-4408-96D1-6BFB845AAA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1EAE7-CE57-4A5B-BFDA-5EBCE13A2E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E824D-76B2-40B6-A211-3A081CE478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 sz="9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  <a:prstGeom prst="rect">
            <a:avLst/>
          </a:prstGeom>
        </p:spPr>
        <p:txBody>
          <a:bodyPr/>
          <a:lstStyle>
            <a:lvl1pPr>
              <a:defRPr sz="9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D160C90-933E-4910-971F-92AA5950E7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  <a:prstGeom prst="rect">
            <a:avLst/>
          </a:prstGeom>
        </p:spPr>
        <p:txBody>
          <a:bodyPr/>
          <a:lstStyle>
            <a:lvl1pPr>
              <a:defRPr sz="9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  <a:prstGeom prst="rect">
            <a:avLst/>
          </a:prstGeom>
        </p:spPr>
        <p:txBody>
          <a:bodyPr/>
          <a:lstStyle>
            <a:lvl1pPr>
              <a:defRPr sz="9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0BB3DB36-E225-4639-B039-EF879DBFC9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9B31-0474-4043-82EB-314240E5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054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40A2AAC-8BCC-4319-BE8E-7E3C4E5835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</p:sldLayoutIdLst>
  <p:hf hdr="0" ftr="0" dt="0"/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8FBF9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Trebuchet MS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Trebuchet MS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Trebuchet MS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Trebuchet MS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Trebuchet MS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Trebuchet MS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Trebuchet MS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Trebuchet MS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A5C0A7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488256"/>
            <a:ext cx="8496944" cy="1140544"/>
          </a:xfrm>
        </p:spPr>
        <p:txBody>
          <a:bodyPr>
            <a:noAutofit/>
          </a:bodyPr>
          <a:lstStyle/>
          <a:p>
            <a:r>
              <a:rPr lang="fr-CA" sz="4000" b="1" i="1" smtClean="0"/>
              <a:t>Faire face à la dépression </a:t>
            </a:r>
            <a:br>
              <a:rPr lang="fr-CA" sz="4000" b="1" i="1" smtClean="0"/>
            </a:br>
            <a:r>
              <a:rPr lang="fr-CA" sz="4000" b="1" i="1" smtClean="0"/>
              <a:t>au Québec</a:t>
            </a:r>
            <a:endParaRPr lang="fr-CA" sz="4000" b="1" i="1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39952" y="2348880"/>
            <a:ext cx="4680520" cy="1944216"/>
          </a:xfrm>
        </p:spPr>
        <p:txBody>
          <a:bodyPr/>
          <a:lstStyle/>
          <a:p>
            <a:r>
              <a:rPr lang="fr-CA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 Laflamme, inf., M. Sc.</a:t>
            </a:r>
          </a:p>
          <a:p>
            <a:r>
              <a:rPr lang="fr-CA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Infirmière-conseil</a:t>
            </a:r>
          </a:p>
          <a:p>
            <a:r>
              <a:rPr lang="fr-CA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Ordre des infirmières et infirmiers du Québec</a:t>
            </a:r>
          </a:p>
        </p:txBody>
      </p:sp>
      <p:grpSp>
        <p:nvGrpSpPr>
          <p:cNvPr id="4" name="Groupe 18"/>
          <p:cNvGrpSpPr/>
          <p:nvPr/>
        </p:nvGrpSpPr>
        <p:grpSpPr>
          <a:xfrm rot="21361293">
            <a:off x="677625" y="1735974"/>
            <a:ext cx="3231546" cy="4092354"/>
            <a:chOff x="2501293" y="1925416"/>
            <a:chExt cx="3231546" cy="4092354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002266">
              <a:off x="2501293" y="1925416"/>
              <a:ext cx="2926746" cy="3787554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002266">
              <a:off x="2653693" y="2077816"/>
              <a:ext cx="2926746" cy="3787554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002266">
              <a:off x="2806093" y="2230216"/>
              <a:ext cx="2926746" cy="3787554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</p:pic>
      </p:grpSp>
      <p:sp>
        <p:nvSpPr>
          <p:cNvPr id="8" name="ZoneTexte 7"/>
          <p:cNvSpPr txBox="1"/>
          <p:nvPr/>
        </p:nvSpPr>
        <p:spPr>
          <a:xfrm>
            <a:off x="3563888" y="5877272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Journées annuelles de santé mentale</a:t>
            </a:r>
          </a:p>
          <a:p>
            <a:pPr algn="ctr"/>
            <a:r>
              <a:rPr lang="fr-CA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14 au 16 mai 2012</a:t>
            </a:r>
            <a:endParaRPr lang="fr-CA" sz="200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488256"/>
            <a:ext cx="8496944" cy="1140544"/>
          </a:xfrm>
        </p:spPr>
        <p:txBody>
          <a:bodyPr>
            <a:noAutofit/>
          </a:bodyPr>
          <a:lstStyle/>
          <a:p>
            <a:r>
              <a:rPr lang="fr-CA" sz="4000" b="1" i="1" smtClean="0"/>
              <a:t>Faire face à la dépression </a:t>
            </a:r>
            <a:br>
              <a:rPr lang="fr-CA" sz="4000" b="1" i="1" smtClean="0"/>
            </a:br>
            <a:r>
              <a:rPr lang="fr-CA" sz="4000" b="1" i="1" smtClean="0"/>
              <a:t>au Québec</a:t>
            </a:r>
            <a:endParaRPr lang="fr-CA" sz="4000" b="1" i="1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39952" y="2348880"/>
            <a:ext cx="4680520" cy="1944216"/>
          </a:xfrm>
        </p:spPr>
        <p:txBody>
          <a:bodyPr/>
          <a:lstStyle/>
          <a:p>
            <a:r>
              <a:rPr lang="fr-CA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 Laflamme, inf., M. Sc.</a:t>
            </a:r>
          </a:p>
          <a:p>
            <a:r>
              <a:rPr lang="fr-CA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Infirmière-conseil</a:t>
            </a:r>
          </a:p>
          <a:p>
            <a:r>
              <a:rPr lang="fr-CA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Ordre des infirmières et infirmiers du Québec</a:t>
            </a:r>
          </a:p>
        </p:txBody>
      </p:sp>
      <p:grpSp>
        <p:nvGrpSpPr>
          <p:cNvPr id="4" name="Groupe 18"/>
          <p:cNvGrpSpPr/>
          <p:nvPr/>
        </p:nvGrpSpPr>
        <p:grpSpPr>
          <a:xfrm rot="21361293">
            <a:off x="677625" y="1735974"/>
            <a:ext cx="3231546" cy="4092354"/>
            <a:chOff x="2501293" y="1925416"/>
            <a:chExt cx="3231546" cy="4092354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002266">
              <a:off x="2501293" y="1925416"/>
              <a:ext cx="2926746" cy="3787554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002266">
              <a:off x="2653693" y="2077816"/>
              <a:ext cx="2926746" cy="3787554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002266">
              <a:off x="2806093" y="2230216"/>
              <a:ext cx="2926746" cy="3787554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</p:pic>
      </p:grpSp>
      <p:sp>
        <p:nvSpPr>
          <p:cNvPr id="8" name="ZoneTexte 7"/>
          <p:cNvSpPr txBox="1"/>
          <p:nvPr/>
        </p:nvSpPr>
        <p:spPr>
          <a:xfrm>
            <a:off x="3563888" y="5877272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Journées annuelles de santé mentale</a:t>
            </a:r>
          </a:p>
          <a:p>
            <a:pPr algn="ctr"/>
            <a:r>
              <a:rPr lang="fr-CA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14 au 16 mai 2012</a:t>
            </a:r>
            <a:endParaRPr lang="fr-CA" sz="200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advTm="90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smtClean="0"/>
              <a:t>Principaux enjeux pour la mise en œuvre des recommandations </a:t>
            </a:r>
            <a:endParaRPr lang="fr-CA" sz="400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52839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CA" smtClean="0"/>
              <a:t>Soutenir la compétence des professionnels pour  dépister, évaluer et traiter la dépression</a:t>
            </a:r>
          </a:p>
          <a:p>
            <a:pPr>
              <a:spcAft>
                <a:spcPts val="600"/>
              </a:spcAft>
            </a:pPr>
            <a:r>
              <a:rPr lang="fr-CA" smtClean="0"/>
              <a:t>Offrir l’intervention selon l’intensité des symptômes  présentés</a:t>
            </a:r>
          </a:p>
          <a:p>
            <a:pPr>
              <a:spcAft>
                <a:spcPts val="600"/>
              </a:spcAft>
            </a:pPr>
            <a:r>
              <a:rPr lang="fr-CA" smtClean="0"/>
              <a:t>Faire participer la personne aux choix de l’intervention  </a:t>
            </a:r>
          </a:p>
          <a:p>
            <a:pPr>
              <a:spcAft>
                <a:spcPts val="600"/>
              </a:spcAft>
              <a:buNone/>
            </a:pPr>
            <a:r>
              <a:rPr lang="fr-CA" smtClean="0"/>
              <a:t/>
            </a:r>
            <a:br>
              <a:rPr lang="fr-CA" smtClean="0"/>
            </a:b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4400" smtClean="0"/>
              <a:t>Principaux enjeux pour la mise en œuvre des recommandations </a:t>
            </a:r>
            <a:r>
              <a:rPr lang="fr-CA" sz="3100" smtClean="0"/>
              <a:t>(suite)</a:t>
            </a:r>
            <a:endParaRPr lang="fr-CA" sz="31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98832"/>
            <a:ext cx="8229600" cy="363442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CA" smtClean="0"/>
              <a:t>Connaître et optimiser la contribution des professionnels : lois professionnelles </a:t>
            </a:r>
          </a:p>
          <a:p>
            <a:pPr>
              <a:spcAft>
                <a:spcPts val="600"/>
              </a:spcAft>
            </a:pPr>
            <a:r>
              <a:rPr lang="fr-CA" smtClean="0"/>
              <a:t>Rendre disponible la consultation et la supervision</a:t>
            </a:r>
          </a:p>
          <a:p>
            <a:pPr>
              <a:spcAft>
                <a:spcPts val="600"/>
              </a:spcAft>
            </a:pPr>
            <a:r>
              <a:rPr lang="fr-CA" smtClean="0"/>
              <a:t>Intégrer les lignes de services : </a:t>
            </a:r>
          </a:p>
          <a:p>
            <a:pPr lvl="1">
              <a:spcAft>
                <a:spcPts val="600"/>
              </a:spcAft>
            </a:pPr>
            <a:r>
              <a:rPr lang="fr-CA" smtClean="0"/>
              <a:t>rendre les services plus fluides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smtClean="0"/>
              <a:t>Suggestions pour favoriser l’adoption des recommandations </a:t>
            </a:r>
            <a:endParaRPr lang="fr-CA" sz="40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CA" sz="2800" smtClean="0"/>
              <a:t>Rendre la formation et la supervision disponibles aux intervenants de première ligne : </a:t>
            </a:r>
          </a:p>
          <a:p>
            <a:pPr lvl="1">
              <a:spcAft>
                <a:spcPts val="600"/>
              </a:spcAft>
            </a:pPr>
            <a:r>
              <a:rPr lang="fr-CA" smtClean="0"/>
              <a:t>confort pour dépister, évaluer et traiter la dépression  </a:t>
            </a:r>
          </a:p>
          <a:p>
            <a:pPr>
              <a:spcAft>
                <a:spcPts val="600"/>
              </a:spcAft>
            </a:pPr>
            <a:r>
              <a:rPr lang="fr-CA" sz="2800" smtClean="0"/>
              <a:t>Développer un langage commun : </a:t>
            </a:r>
          </a:p>
          <a:p>
            <a:pPr lvl="1">
              <a:spcAft>
                <a:spcPts val="600"/>
              </a:spcAft>
            </a:pPr>
            <a:r>
              <a:rPr lang="fr-CA" smtClean="0"/>
              <a:t>outils de mesure, suivi systématique, registre des patients </a:t>
            </a:r>
          </a:p>
          <a:p>
            <a:pPr>
              <a:spcAft>
                <a:spcPts val="600"/>
              </a:spcAft>
            </a:pPr>
            <a:r>
              <a:rPr lang="fr-CA" sz="2800" smtClean="0"/>
              <a:t>Offrir des services en équipe interdisciplinaire : </a:t>
            </a:r>
          </a:p>
          <a:p>
            <a:pPr lvl="1">
              <a:spcAft>
                <a:spcPts val="600"/>
              </a:spcAft>
            </a:pPr>
            <a:r>
              <a:rPr lang="fr-CA" smtClean="0"/>
              <a:t>connaissance de la contribution des divers professionnels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91264" cy="1505322"/>
          </a:xfrm>
        </p:spPr>
        <p:txBody>
          <a:bodyPr>
            <a:normAutofit fontScale="90000"/>
          </a:bodyPr>
          <a:lstStyle/>
          <a:p>
            <a:r>
              <a:rPr lang="fr-CA" sz="4400" smtClean="0"/>
              <a:t>Suggestions pour favoriser l’adoption des recommandations </a:t>
            </a:r>
            <a:r>
              <a:rPr lang="fr-CA" sz="3100" smtClean="0"/>
              <a:t>(suite) </a:t>
            </a:r>
            <a:endParaRPr lang="fr-CA" sz="31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98832"/>
            <a:ext cx="8229600" cy="435450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CA" smtClean="0"/>
              <a:t>Développer une offre de services selon l’intensité des symptômes : </a:t>
            </a:r>
          </a:p>
          <a:p>
            <a:pPr lvl="1">
              <a:spcAft>
                <a:spcPts val="600"/>
              </a:spcAft>
            </a:pPr>
            <a:r>
              <a:rPr lang="fr-CA" smtClean="0"/>
              <a:t>habitudes de vie, guide d’autosoins, </a:t>
            </a:r>
          </a:p>
          <a:p>
            <a:pPr lvl="1">
              <a:spcAft>
                <a:spcPts val="600"/>
              </a:spcAft>
            </a:pPr>
            <a:r>
              <a:rPr lang="fr-CA" smtClean="0"/>
              <a:t>interventions psychosociales</a:t>
            </a:r>
          </a:p>
          <a:p>
            <a:pPr lvl="1">
              <a:spcAft>
                <a:spcPts val="600"/>
              </a:spcAft>
            </a:pPr>
            <a:r>
              <a:rPr lang="fr-CA" smtClean="0"/>
              <a:t>pharmacothérapie, psychothérapie ou traitements combinés </a:t>
            </a:r>
          </a:p>
          <a:p>
            <a:pPr>
              <a:spcAft>
                <a:spcPts val="600"/>
              </a:spcAft>
            </a:pPr>
            <a:r>
              <a:rPr lang="fr-CA" smtClean="0"/>
              <a:t> Intégrer les services en santé mentale : </a:t>
            </a:r>
          </a:p>
          <a:p>
            <a:pPr lvl="1">
              <a:spcAft>
                <a:spcPts val="600"/>
              </a:spcAft>
            </a:pPr>
            <a:r>
              <a:rPr lang="fr-CA" smtClean="0"/>
              <a:t>favoriser les échanges et l’innovation </a:t>
            </a:r>
          </a:p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00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Comorbidité et dépression </a:t>
            </a: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457200" y="16288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/>
          </a:bodyPr>
          <a:lstStyle/>
          <a:p>
            <a:r>
              <a:rPr lang="fr-CA" sz="4000" smtClean="0"/>
              <a:t>La comorbidité a un coût </a:t>
            </a:r>
            <a:endParaRPr lang="fr-CA" sz="400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CA" smtClean="0"/>
              <a:t>Les personnes qui ont une maladie chronique et une dépression :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CA" sz="2800" smtClean="0"/>
              <a:t>ont moins d</a:t>
            </a:r>
            <a:r>
              <a:rPr lang="en-CA" altLang="fr-FR" sz="2800" smtClean="0"/>
              <a:t>’</a:t>
            </a:r>
            <a:r>
              <a:rPr lang="en-CA" sz="2800" smtClean="0"/>
              <a:t>emploi 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CA" sz="2800" smtClean="0"/>
              <a:t>ont une qualité de vie réduite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CA" sz="2800" smtClean="0"/>
              <a:t>ont deux fois plus de journées d’absence au travail 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CA" smtClean="0"/>
              <a:t>La présence d’une maladie chronique et d’une dépression </a:t>
            </a:r>
            <a:r>
              <a:rPr lang="en-CA" smtClean="0">
                <a:solidFill>
                  <a:srgbClr val="FF0000"/>
                </a:solidFill>
              </a:rPr>
              <a:t>retarde le rétablissement 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endParaRPr lang="en-CA" sz="280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endParaRPr lang="en-CA" sz="2800" smtClean="0">
              <a:solidFill>
                <a:srgbClr val="FF0000"/>
              </a:solidFill>
            </a:endParaRPr>
          </a:p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40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 mental et espérance de vie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mtClean="0"/>
              <a:t>Les personnes présentant un trouble mental</a:t>
            </a:r>
            <a:r>
              <a:rPr lang="en-CA" b="1" smtClean="0"/>
              <a:t> </a:t>
            </a:r>
            <a:r>
              <a:rPr lang="en-CA" b="1" smtClean="0">
                <a:solidFill>
                  <a:schemeClr val="accent1"/>
                </a:solidFill>
              </a:rPr>
              <a:t>ont une espérance de vie de 16 à 25 ans de moins</a:t>
            </a:r>
            <a:r>
              <a:rPr lang="en-CA" smtClean="0"/>
              <a:t> que la population en général, en raison des problèmes de santé suivants :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augmentation du tabagisme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diabète 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maladies infectieuses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hypercholestérolémie  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obésité 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problèmes respiratoires</a:t>
            </a:r>
          </a:p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/>
          </p:cNvSpPr>
          <p:nvPr/>
        </p:nvSpPr>
        <p:spPr bwMode="auto">
          <a:xfrm>
            <a:off x="647564" y="252413"/>
            <a:ext cx="7884876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fr-CA" sz="28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Il ne faut pas avoir peur de tracer une nouvelle voie quand les chemins actuels ne nous permettent pas de nous rendre à destination</a:t>
            </a:r>
          </a:p>
        </p:txBody>
      </p:sp>
      <p:pic>
        <p:nvPicPr>
          <p:cNvPr id="45059" name="Picture 3" descr="?id=725X1342&amp;site=peerdcloth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989138"/>
            <a:ext cx="6624637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3041</TotalTime>
  <Words>537</Words>
  <Application>Microsoft Office PowerPoint</Application>
  <PresentationFormat>Affichage à l'écran (4:3)</PresentationFormat>
  <Paragraphs>75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Verve</vt:lpstr>
      <vt:lpstr>Faire face à la dépression  au Québec</vt:lpstr>
      <vt:lpstr>Principaux enjeux pour la mise en œuvre des recommandations </vt:lpstr>
      <vt:lpstr>Principaux enjeux pour la mise en œuvre des recommandations (suite)</vt:lpstr>
      <vt:lpstr>Suggestions pour favoriser l’adoption des recommandations </vt:lpstr>
      <vt:lpstr>Suggestions pour favoriser l’adoption des recommandations (suite) </vt:lpstr>
      <vt:lpstr>Comorbidité et dépression </vt:lpstr>
      <vt:lpstr>La comorbidité a un coût </vt:lpstr>
      <vt:lpstr>Trouble mental et espérance de vie</vt:lpstr>
      <vt:lpstr>Diapositive 9</vt:lpstr>
      <vt:lpstr>Faire face à la dépression  au Québec</vt:lpstr>
    </vt:vector>
  </TitlesOfParts>
  <Company>Aucune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 de santé,sans santé mentale</dc:title>
  <dc:creator>France Laflamme</dc:creator>
  <cp:lastModifiedBy>clambert</cp:lastModifiedBy>
  <cp:revision>428</cp:revision>
  <cp:lastPrinted>2012-04-17T17:28:21Z</cp:lastPrinted>
  <dcterms:created xsi:type="dcterms:W3CDTF">2012-04-07T20:28:07Z</dcterms:created>
  <dcterms:modified xsi:type="dcterms:W3CDTF">2012-05-11T20:43:09Z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