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5"/>
  </p:notesMasterIdLst>
  <p:handoutMasterIdLst>
    <p:handoutMasterId r:id="rId46"/>
  </p:handoutMasterIdLst>
  <p:sldIdLst>
    <p:sldId id="265" r:id="rId2"/>
    <p:sldId id="522" r:id="rId3"/>
    <p:sldId id="475" r:id="rId4"/>
    <p:sldId id="476" r:id="rId5"/>
    <p:sldId id="449" r:id="rId6"/>
    <p:sldId id="477" r:id="rId7"/>
    <p:sldId id="480" r:id="rId8"/>
    <p:sldId id="481" r:id="rId9"/>
    <p:sldId id="471" r:id="rId10"/>
    <p:sldId id="531" r:id="rId11"/>
    <p:sldId id="452" r:id="rId12"/>
    <p:sldId id="451" r:id="rId13"/>
    <p:sldId id="530" r:id="rId14"/>
    <p:sldId id="561" r:id="rId15"/>
    <p:sldId id="504" r:id="rId16"/>
    <p:sldId id="563" r:id="rId17"/>
    <p:sldId id="564" r:id="rId18"/>
    <p:sldId id="554" r:id="rId19"/>
    <p:sldId id="565" r:id="rId20"/>
    <p:sldId id="566" r:id="rId21"/>
    <p:sldId id="552" r:id="rId22"/>
    <p:sldId id="553" r:id="rId23"/>
    <p:sldId id="509" r:id="rId24"/>
    <p:sldId id="555" r:id="rId25"/>
    <p:sldId id="532" r:id="rId26"/>
    <p:sldId id="533" r:id="rId27"/>
    <p:sldId id="556" r:id="rId28"/>
    <p:sldId id="536" r:id="rId29"/>
    <p:sldId id="538" r:id="rId30"/>
    <p:sldId id="557" r:id="rId31"/>
    <p:sldId id="550" r:id="rId32"/>
    <p:sldId id="546" r:id="rId33"/>
    <p:sldId id="560" r:id="rId34"/>
    <p:sldId id="514" r:id="rId35"/>
    <p:sldId id="516" r:id="rId36"/>
    <p:sldId id="517" r:id="rId37"/>
    <p:sldId id="518" r:id="rId38"/>
    <p:sldId id="559" r:id="rId39"/>
    <p:sldId id="519" r:id="rId40"/>
    <p:sldId id="520" r:id="rId41"/>
    <p:sldId id="551" r:id="rId42"/>
    <p:sldId id="461" r:id="rId43"/>
    <p:sldId id="562" r:id="rId44"/>
  </p:sldIdLst>
  <p:sldSz cx="9144000" cy="6858000" type="screen4x3"/>
  <p:notesSz cx="7315200" cy="9601200"/>
  <p:custDataLst>
    <p:tags r:id="rId47"/>
  </p:custDataLst>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Arial" pitchFamily="34"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ohel01" initials="b" lastIdx="2" clrIdx="0"/>
  <p:cmAuthor id="1" name="Pasquale" initials="P2" lastIdx="3" clrIdx="1"/>
  <p:cmAuthor id="2" name="Hélène Brouillet"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3A71"/>
    <a:srgbClr val="C5A1CF"/>
    <a:srgbClr val="72AF2F"/>
    <a:srgbClr val="E7E8E8"/>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927" autoAdjust="0"/>
    <p:restoredTop sz="99762" autoAdjust="0"/>
  </p:normalViewPr>
  <p:slideViewPr>
    <p:cSldViewPr>
      <p:cViewPr>
        <p:scale>
          <a:sx n="100" d="100"/>
          <a:sy n="100" d="100"/>
        </p:scale>
        <p:origin x="84" y="43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98ADA6-6C90-4961-B0D9-ADA155858D1A}" type="doc">
      <dgm:prSet loTypeId="urn:microsoft.com/office/officeart/2005/8/layout/hProcess9" loCatId="process" qsTypeId="urn:microsoft.com/office/officeart/2005/8/quickstyle/simple4" qsCatId="simple" csTypeId="urn:microsoft.com/office/officeart/2005/8/colors/accent1_2#2" csCatId="accent1" phldr="1"/>
      <dgm:spPr/>
    </dgm:pt>
    <dgm:pt modelId="{C2214345-0B9D-4B97-9B45-69A5EF3C33CB}">
      <dgm:prSet phldrT="[Texte]" custT="1"/>
      <dgm:spPr>
        <a:solidFill>
          <a:schemeClr val="accent6">
            <a:lumMod val="60000"/>
            <a:lumOff val="40000"/>
          </a:schemeClr>
        </a:solidFill>
      </dgm:spPr>
      <dgm:t>
        <a:bodyPr/>
        <a:lstStyle/>
        <a:p>
          <a:pPr algn="ctr"/>
          <a:r>
            <a:rPr lang="en-CA" sz="1600" b="1" dirty="0" smtClean="0">
              <a:latin typeface="Calibri" pitchFamily="34" charset="0"/>
            </a:rPr>
            <a:t>TRANSFERT ET ÉCHANGE DES CONNAISSANCES</a:t>
          </a:r>
        </a:p>
        <a:p>
          <a:pPr algn="ctr"/>
          <a:r>
            <a:rPr lang="en-CA" sz="1600" b="0" dirty="0" smtClean="0">
              <a:latin typeface="Calibri" pitchFamily="34" charset="0"/>
            </a:rPr>
            <a:t>NOV 2008 – MARS 2009</a:t>
          </a:r>
          <a:endParaRPr lang="fr-CA" sz="1600" b="1" dirty="0">
            <a:latin typeface="Calibri" pitchFamily="34" charset="0"/>
          </a:endParaRPr>
        </a:p>
      </dgm:t>
    </dgm:pt>
    <dgm:pt modelId="{9D80D25A-A428-4F33-A8ED-2D727973EA48}" type="parTrans" cxnId="{05318D2B-70F2-4A7B-90FD-7F82CFFFBAFC}">
      <dgm:prSet/>
      <dgm:spPr/>
      <dgm:t>
        <a:bodyPr/>
        <a:lstStyle/>
        <a:p>
          <a:endParaRPr lang="fr-CA" sz="1200">
            <a:latin typeface="Calibri" pitchFamily="34" charset="0"/>
          </a:endParaRPr>
        </a:p>
      </dgm:t>
    </dgm:pt>
    <dgm:pt modelId="{EFFB7464-DBE5-47F2-ABF1-B33EF99D20A7}" type="sibTrans" cxnId="{05318D2B-70F2-4A7B-90FD-7F82CFFFBAFC}">
      <dgm:prSet/>
      <dgm:spPr/>
      <dgm:t>
        <a:bodyPr/>
        <a:lstStyle/>
        <a:p>
          <a:endParaRPr lang="fr-CA" sz="1200">
            <a:latin typeface="Calibri" pitchFamily="34" charset="0"/>
          </a:endParaRPr>
        </a:p>
      </dgm:t>
    </dgm:pt>
    <dgm:pt modelId="{C932AB59-9467-42EE-BB9F-7D8CF3019FF7}">
      <dgm:prSet phldrT="[Texte]" custT="1"/>
      <dgm:spPr>
        <a:solidFill>
          <a:schemeClr val="accent6">
            <a:lumMod val="60000"/>
            <a:lumOff val="40000"/>
          </a:schemeClr>
        </a:solidFill>
      </dgm:spPr>
      <dgm:t>
        <a:bodyPr/>
        <a:lstStyle/>
        <a:p>
          <a:r>
            <a:rPr lang="en-CA" sz="1600" b="1" dirty="0" smtClean="0">
              <a:latin typeface="Calibri" pitchFamily="34" charset="0"/>
            </a:rPr>
            <a:t>DÉVELOPPEMENT DES PLANS D’IMPLANTATION DANS LES 6 CSSS</a:t>
          </a:r>
        </a:p>
        <a:p>
          <a:r>
            <a:rPr lang="en-CA" sz="1600" b="0" dirty="0" smtClean="0">
              <a:latin typeface="Calibri" pitchFamily="34" charset="0"/>
            </a:rPr>
            <a:t>JANVIER – JUILLET 2009 </a:t>
          </a:r>
          <a:endParaRPr lang="fr-CA" sz="1600" b="1" dirty="0">
            <a:latin typeface="Calibri" pitchFamily="34" charset="0"/>
          </a:endParaRPr>
        </a:p>
      </dgm:t>
    </dgm:pt>
    <dgm:pt modelId="{A41180B2-C06B-4E76-B216-E372938C0365}" type="parTrans" cxnId="{CBBAD0CC-7742-4746-B685-87849ACD45DF}">
      <dgm:prSet/>
      <dgm:spPr/>
      <dgm:t>
        <a:bodyPr/>
        <a:lstStyle/>
        <a:p>
          <a:endParaRPr lang="fr-CA" sz="1200">
            <a:latin typeface="Calibri" pitchFamily="34" charset="0"/>
          </a:endParaRPr>
        </a:p>
      </dgm:t>
    </dgm:pt>
    <dgm:pt modelId="{84711E96-8856-4882-AE77-AE6155D025D7}" type="sibTrans" cxnId="{CBBAD0CC-7742-4746-B685-87849ACD45DF}">
      <dgm:prSet/>
      <dgm:spPr/>
      <dgm:t>
        <a:bodyPr/>
        <a:lstStyle/>
        <a:p>
          <a:endParaRPr lang="fr-CA" sz="1200">
            <a:latin typeface="Calibri" pitchFamily="34" charset="0"/>
          </a:endParaRPr>
        </a:p>
      </dgm:t>
    </dgm:pt>
    <dgm:pt modelId="{3ED77F39-9BBA-428F-9A8D-8401F5CF0758}">
      <dgm:prSet phldrT="[Texte]" custT="1"/>
      <dgm:spPr>
        <a:solidFill>
          <a:schemeClr val="accent6">
            <a:lumMod val="60000"/>
            <a:lumOff val="40000"/>
          </a:schemeClr>
        </a:solidFill>
      </dgm:spPr>
      <dgm:t>
        <a:bodyPr/>
        <a:lstStyle/>
        <a:p>
          <a:pPr algn="ctr"/>
          <a:r>
            <a:rPr lang="en-CA" sz="1600" b="1" dirty="0" smtClean="0">
              <a:latin typeface="Calibri" pitchFamily="34" charset="0"/>
            </a:rPr>
            <a:t>IMPLANTATION</a:t>
          </a:r>
        </a:p>
        <a:p>
          <a:pPr algn="ctr"/>
          <a:r>
            <a:rPr lang="en-CA" sz="1600" dirty="0" smtClean="0">
              <a:latin typeface="Calibri" pitchFamily="34" charset="0"/>
            </a:rPr>
            <a:t>AVRIL 2009 – </a:t>
          </a:r>
          <a:r>
            <a:rPr lang="en-CA" sz="1600" strike="sngStrike" dirty="0" smtClean="0">
              <a:latin typeface="Calibri" pitchFamily="34" charset="0"/>
            </a:rPr>
            <a:t>MARS 2010</a:t>
          </a:r>
        </a:p>
        <a:p>
          <a:pPr algn="ctr"/>
          <a:r>
            <a:rPr lang="en-CA" sz="1600" b="1" strike="noStrike" dirty="0" smtClean="0">
              <a:latin typeface="Calibri" pitchFamily="34" charset="0"/>
            </a:rPr>
            <a:t>	- JUIN 2010</a:t>
          </a:r>
        </a:p>
      </dgm:t>
    </dgm:pt>
    <dgm:pt modelId="{34DCB3FB-9C4E-4020-A2BD-BF4E79AB8DD8}" type="parTrans" cxnId="{4A4E075D-B43E-4D0E-AE5C-F50736488A32}">
      <dgm:prSet/>
      <dgm:spPr/>
      <dgm:t>
        <a:bodyPr/>
        <a:lstStyle/>
        <a:p>
          <a:endParaRPr lang="fr-CA" sz="1200">
            <a:latin typeface="Calibri" pitchFamily="34" charset="0"/>
          </a:endParaRPr>
        </a:p>
      </dgm:t>
    </dgm:pt>
    <dgm:pt modelId="{96ED971D-6425-4001-83B8-B3132A18EA19}" type="sibTrans" cxnId="{4A4E075D-B43E-4D0E-AE5C-F50736488A32}">
      <dgm:prSet/>
      <dgm:spPr/>
      <dgm:t>
        <a:bodyPr/>
        <a:lstStyle/>
        <a:p>
          <a:endParaRPr lang="fr-CA" sz="1200">
            <a:latin typeface="Calibri" pitchFamily="34" charset="0"/>
          </a:endParaRPr>
        </a:p>
      </dgm:t>
    </dgm:pt>
    <dgm:pt modelId="{08BE4153-2EB6-42A4-8D20-A5E897B65079}" type="pres">
      <dgm:prSet presAssocID="{6098ADA6-6C90-4961-B0D9-ADA155858D1A}" presName="CompostProcess" presStyleCnt="0">
        <dgm:presLayoutVars>
          <dgm:dir/>
          <dgm:resizeHandles val="exact"/>
        </dgm:presLayoutVars>
      </dgm:prSet>
      <dgm:spPr/>
    </dgm:pt>
    <dgm:pt modelId="{FFC60D83-55D4-4598-B266-C0C3C2A27D58}" type="pres">
      <dgm:prSet presAssocID="{6098ADA6-6C90-4961-B0D9-ADA155858D1A}" presName="arrow" presStyleLbl="bgShp" presStyleIdx="0" presStyleCnt="1"/>
      <dgm:spPr>
        <a:solidFill>
          <a:schemeClr val="accent6">
            <a:lumMod val="20000"/>
            <a:lumOff val="80000"/>
          </a:schemeClr>
        </a:solidFill>
      </dgm:spPr>
      <dgm:t>
        <a:bodyPr/>
        <a:lstStyle/>
        <a:p>
          <a:endParaRPr lang="fr-FR"/>
        </a:p>
      </dgm:t>
    </dgm:pt>
    <dgm:pt modelId="{90222B3C-2A65-4851-8072-989BFE52D28F}" type="pres">
      <dgm:prSet presAssocID="{6098ADA6-6C90-4961-B0D9-ADA155858D1A}" presName="linearProcess" presStyleCnt="0"/>
      <dgm:spPr/>
    </dgm:pt>
    <dgm:pt modelId="{60F319B5-8770-4320-9F4C-416AFB625C1E}" type="pres">
      <dgm:prSet presAssocID="{C2214345-0B9D-4B97-9B45-69A5EF3C33CB}" presName="textNode" presStyleLbl="node1" presStyleIdx="0" presStyleCnt="3" custLinFactNeighborX="44400">
        <dgm:presLayoutVars>
          <dgm:bulletEnabled val="1"/>
        </dgm:presLayoutVars>
      </dgm:prSet>
      <dgm:spPr/>
      <dgm:t>
        <a:bodyPr/>
        <a:lstStyle/>
        <a:p>
          <a:endParaRPr lang="fr-CA"/>
        </a:p>
      </dgm:t>
    </dgm:pt>
    <dgm:pt modelId="{66EFBB1E-1D9F-4F49-9831-64367DE14093}" type="pres">
      <dgm:prSet presAssocID="{EFFB7464-DBE5-47F2-ABF1-B33EF99D20A7}" presName="sibTrans" presStyleCnt="0"/>
      <dgm:spPr/>
    </dgm:pt>
    <dgm:pt modelId="{CCA01EBE-AAA5-4C9C-83E1-F5ECE7A21866}" type="pres">
      <dgm:prSet presAssocID="{C932AB59-9467-42EE-BB9F-7D8CF3019FF7}" presName="textNode" presStyleLbl="node1" presStyleIdx="1" presStyleCnt="3">
        <dgm:presLayoutVars>
          <dgm:bulletEnabled val="1"/>
        </dgm:presLayoutVars>
      </dgm:prSet>
      <dgm:spPr/>
      <dgm:t>
        <a:bodyPr/>
        <a:lstStyle/>
        <a:p>
          <a:endParaRPr lang="fr-CA"/>
        </a:p>
      </dgm:t>
    </dgm:pt>
    <dgm:pt modelId="{844C6F75-624E-46F2-82CB-9AC56A4ACF82}" type="pres">
      <dgm:prSet presAssocID="{84711E96-8856-4882-AE77-AE6155D025D7}" presName="sibTrans" presStyleCnt="0"/>
      <dgm:spPr/>
    </dgm:pt>
    <dgm:pt modelId="{0E44F955-7759-402F-AABA-FE5A7A65530B}" type="pres">
      <dgm:prSet presAssocID="{3ED77F39-9BBA-428F-9A8D-8401F5CF0758}" presName="textNode" presStyleLbl="node1" presStyleIdx="2" presStyleCnt="3">
        <dgm:presLayoutVars>
          <dgm:bulletEnabled val="1"/>
        </dgm:presLayoutVars>
      </dgm:prSet>
      <dgm:spPr/>
      <dgm:t>
        <a:bodyPr/>
        <a:lstStyle/>
        <a:p>
          <a:endParaRPr lang="fr-CA"/>
        </a:p>
      </dgm:t>
    </dgm:pt>
  </dgm:ptLst>
  <dgm:cxnLst>
    <dgm:cxn modelId="{CB605CB5-CD8B-4935-93F3-7146DDEBEE08}" type="presOf" srcId="{C2214345-0B9D-4B97-9B45-69A5EF3C33CB}" destId="{60F319B5-8770-4320-9F4C-416AFB625C1E}" srcOrd="0" destOrd="0" presId="urn:microsoft.com/office/officeart/2005/8/layout/hProcess9"/>
    <dgm:cxn modelId="{4A4E075D-B43E-4D0E-AE5C-F50736488A32}" srcId="{6098ADA6-6C90-4961-B0D9-ADA155858D1A}" destId="{3ED77F39-9BBA-428F-9A8D-8401F5CF0758}" srcOrd="2" destOrd="0" parTransId="{34DCB3FB-9C4E-4020-A2BD-BF4E79AB8DD8}" sibTransId="{96ED971D-6425-4001-83B8-B3132A18EA19}"/>
    <dgm:cxn modelId="{5F73A886-FFC9-49E2-9063-0756FAC030EE}" type="presOf" srcId="{3ED77F39-9BBA-428F-9A8D-8401F5CF0758}" destId="{0E44F955-7759-402F-AABA-FE5A7A65530B}" srcOrd="0" destOrd="0" presId="urn:microsoft.com/office/officeart/2005/8/layout/hProcess9"/>
    <dgm:cxn modelId="{A3B43EA2-EFCA-4F0A-AA38-7E5838C3671C}" type="presOf" srcId="{6098ADA6-6C90-4961-B0D9-ADA155858D1A}" destId="{08BE4153-2EB6-42A4-8D20-A5E897B65079}" srcOrd="0" destOrd="0" presId="urn:microsoft.com/office/officeart/2005/8/layout/hProcess9"/>
    <dgm:cxn modelId="{CBBAD0CC-7742-4746-B685-87849ACD45DF}" srcId="{6098ADA6-6C90-4961-B0D9-ADA155858D1A}" destId="{C932AB59-9467-42EE-BB9F-7D8CF3019FF7}" srcOrd="1" destOrd="0" parTransId="{A41180B2-C06B-4E76-B216-E372938C0365}" sibTransId="{84711E96-8856-4882-AE77-AE6155D025D7}"/>
    <dgm:cxn modelId="{05318D2B-70F2-4A7B-90FD-7F82CFFFBAFC}" srcId="{6098ADA6-6C90-4961-B0D9-ADA155858D1A}" destId="{C2214345-0B9D-4B97-9B45-69A5EF3C33CB}" srcOrd="0" destOrd="0" parTransId="{9D80D25A-A428-4F33-A8ED-2D727973EA48}" sibTransId="{EFFB7464-DBE5-47F2-ABF1-B33EF99D20A7}"/>
    <dgm:cxn modelId="{61864271-368B-4D5C-84B6-1F5985B884CD}" type="presOf" srcId="{C932AB59-9467-42EE-BB9F-7D8CF3019FF7}" destId="{CCA01EBE-AAA5-4C9C-83E1-F5ECE7A21866}" srcOrd="0" destOrd="0" presId="urn:microsoft.com/office/officeart/2005/8/layout/hProcess9"/>
    <dgm:cxn modelId="{09C682B6-40FB-4145-AAF8-C2A9FCBFA72A}" type="presParOf" srcId="{08BE4153-2EB6-42A4-8D20-A5E897B65079}" destId="{FFC60D83-55D4-4598-B266-C0C3C2A27D58}" srcOrd="0" destOrd="0" presId="urn:microsoft.com/office/officeart/2005/8/layout/hProcess9"/>
    <dgm:cxn modelId="{0BA4B0C0-65E2-4172-8D69-63A50FC90701}" type="presParOf" srcId="{08BE4153-2EB6-42A4-8D20-A5E897B65079}" destId="{90222B3C-2A65-4851-8072-989BFE52D28F}" srcOrd="1" destOrd="0" presId="urn:microsoft.com/office/officeart/2005/8/layout/hProcess9"/>
    <dgm:cxn modelId="{061F6F6C-5257-43C3-8E40-E3746D675CB1}" type="presParOf" srcId="{90222B3C-2A65-4851-8072-989BFE52D28F}" destId="{60F319B5-8770-4320-9F4C-416AFB625C1E}" srcOrd="0" destOrd="0" presId="urn:microsoft.com/office/officeart/2005/8/layout/hProcess9"/>
    <dgm:cxn modelId="{58E072CE-A50D-4343-8DD1-6603C7E43234}" type="presParOf" srcId="{90222B3C-2A65-4851-8072-989BFE52D28F}" destId="{66EFBB1E-1D9F-4F49-9831-64367DE14093}" srcOrd="1" destOrd="0" presId="urn:microsoft.com/office/officeart/2005/8/layout/hProcess9"/>
    <dgm:cxn modelId="{3F138D6E-E5B1-4811-8480-15468CD2AB53}" type="presParOf" srcId="{90222B3C-2A65-4851-8072-989BFE52D28F}" destId="{CCA01EBE-AAA5-4C9C-83E1-F5ECE7A21866}" srcOrd="2" destOrd="0" presId="urn:microsoft.com/office/officeart/2005/8/layout/hProcess9"/>
    <dgm:cxn modelId="{C4A509D1-8538-45CB-86FB-F00C09E1CC79}" type="presParOf" srcId="{90222B3C-2A65-4851-8072-989BFE52D28F}" destId="{844C6F75-624E-46F2-82CB-9AC56A4ACF82}" srcOrd="3" destOrd="0" presId="urn:microsoft.com/office/officeart/2005/8/layout/hProcess9"/>
    <dgm:cxn modelId="{FA306A49-EBAC-4D40-92BF-5E049822D30A}" type="presParOf" srcId="{90222B3C-2A65-4851-8072-989BFE52D28F}" destId="{0E44F955-7759-402F-AABA-FE5A7A65530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1"/>
            <a:ext cx="3170583" cy="480388"/>
          </a:xfrm>
          <a:prstGeom prst="rect">
            <a:avLst/>
          </a:prstGeom>
        </p:spPr>
        <p:txBody>
          <a:bodyPr vert="horz" lIns="94783" tIns="47391" rIns="94783" bIns="47391" rtlCol="0"/>
          <a:lstStyle>
            <a:lvl1pPr algn="l" eaLnBrk="0" hangingPunct="0">
              <a:defRPr sz="1200">
                <a:latin typeface="Arial" charset="0"/>
                <a:ea typeface="ＭＳ Ｐゴシック" pitchFamily="1" charset="-128"/>
                <a:cs typeface="+mn-cs"/>
              </a:defRPr>
            </a:lvl1pPr>
          </a:lstStyle>
          <a:p>
            <a:pPr>
              <a:defRPr/>
            </a:pPr>
            <a:endParaRPr lang="fr-FR"/>
          </a:p>
        </p:txBody>
      </p:sp>
      <p:sp>
        <p:nvSpPr>
          <p:cNvPr id="3" name="Espace réservé de la date 2"/>
          <p:cNvSpPr>
            <a:spLocks noGrp="1"/>
          </p:cNvSpPr>
          <p:nvPr>
            <p:ph type="dt" sz="quarter" idx="1"/>
          </p:nvPr>
        </p:nvSpPr>
        <p:spPr>
          <a:xfrm>
            <a:off x="4142966" y="1"/>
            <a:ext cx="3170583" cy="480388"/>
          </a:xfrm>
          <a:prstGeom prst="rect">
            <a:avLst/>
          </a:prstGeom>
        </p:spPr>
        <p:txBody>
          <a:bodyPr vert="horz" lIns="94783" tIns="47391" rIns="94783" bIns="47391" rtlCol="0"/>
          <a:lstStyle>
            <a:lvl1pPr algn="r" eaLnBrk="0" hangingPunct="0">
              <a:defRPr sz="1200" smtClean="0">
                <a:latin typeface="Arial" charset="0"/>
                <a:ea typeface="ＭＳ Ｐゴシック" pitchFamily="1" charset="-128"/>
                <a:cs typeface="+mn-cs"/>
              </a:defRPr>
            </a:lvl1pPr>
          </a:lstStyle>
          <a:p>
            <a:pPr>
              <a:defRPr/>
            </a:pPr>
            <a:fld id="{E6B5EC3D-950C-4EEA-96E4-1FCBF7B82E34}" type="datetimeFigureOut">
              <a:rPr lang="fr-FR"/>
              <a:pPr>
                <a:defRPr/>
              </a:pPr>
              <a:t>10/05/2012</a:t>
            </a:fld>
            <a:endParaRPr lang="fr-FR"/>
          </a:p>
        </p:txBody>
      </p:sp>
      <p:sp>
        <p:nvSpPr>
          <p:cNvPr id="4" name="Espace réservé du pied de page 3"/>
          <p:cNvSpPr>
            <a:spLocks noGrp="1"/>
          </p:cNvSpPr>
          <p:nvPr>
            <p:ph type="ftr" sz="quarter" idx="2"/>
          </p:nvPr>
        </p:nvSpPr>
        <p:spPr>
          <a:xfrm>
            <a:off x="6" y="9119173"/>
            <a:ext cx="3170583" cy="480388"/>
          </a:xfrm>
          <a:prstGeom prst="rect">
            <a:avLst/>
          </a:prstGeom>
        </p:spPr>
        <p:txBody>
          <a:bodyPr vert="horz" lIns="94783" tIns="47391" rIns="94783" bIns="47391" rtlCol="0" anchor="b"/>
          <a:lstStyle>
            <a:lvl1pPr algn="l" eaLnBrk="0" hangingPunct="0">
              <a:defRPr sz="1200">
                <a:latin typeface="Arial" charset="0"/>
                <a:ea typeface="ＭＳ Ｐゴシック" pitchFamily="1"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4142966" y="9119173"/>
            <a:ext cx="3170583" cy="480388"/>
          </a:xfrm>
          <a:prstGeom prst="rect">
            <a:avLst/>
          </a:prstGeom>
        </p:spPr>
        <p:txBody>
          <a:bodyPr vert="horz" lIns="94783" tIns="47391" rIns="94783" bIns="47391" rtlCol="0" anchor="b"/>
          <a:lstStyle>
            <a:lvl1pPr algn="r" eaLnBrk="0" hangingPunct="0">
              <a:defRPr sz="1200" smtClean="0">
                <a:latin typeface="Arial" charset="0"/>
                <a:ea typeface="ＭＳ Ｐゴシック" pitchFamily="1" charset="-128"/>
                <a:cs typeface="+mn-cs"/>
              </a:defRPr>
            </a:lvl1pPr>
          </a:lstStyle>
          <a:p>
            <a:pPr>
              <a:defRPr/>
            </a:pPr>
            <a:fld id="{6FCF114B-2F45-4F08-9454-858383BA8C57}" type="slidenum">
              <a:rPr lang="fr-FR"/>
              <a:pPr>
                <a:defRPr/>
              </a:pPr>
              <a:t>‹#›</a:t>
            </a:fld>
            <a:endParaRPr lang="fr-FR"/>
          </a:p>
        </p:txBody>
      </p:sp>
    </p:spTree>
    <p:extLst>
      <p:ext uri="{BB962C8B-B14F-4D97-AF65-F5344CB8AC3E}">
        <p14:creationId xmlns:p14="http://schemas.microsoft.com/office/powerpoint/2010/main" val="1139779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6" y="1"/>
            <a:ext cx="3170583" cy="480388"/>
          </a:xfrm>
          <a:prstGeom prst="rect">
            <a:avLst/>
          </a:prstGeom>
        </p:spPr>
        <p:txBody>
          <a:bodyPr vert="horz" lIns="96579" tIns="48289" rIns="96579" bIns="48289" rtlCol="0"/>
          <a:lstStyle>
            <a:lvl1pPr algn="l" eaLnBrk="0" hangingPunct="0">
              <a:defRPr sz="1200">
                <a:latin typeface="Arial" charset="0"/>
                <a:ea typeface="ＭＳ Ｐゴシック" pitchFamily="1" charset="-128"/>
                <a:cs typeface="+mn-cs"/>
              </a:defRPr>
            </a:lvl1pPr>
          </a:lstStyle>
          <a:p>
            <a:pPr>
              <a:defRPr/>
            </a:pPr>
            <a:endParaRPr lang="fr-FR"/>
          </a:p>
        </p:txBody>
      </p:sp>
      <p:sp>
        <p:nvSpPr>
          <p:cNvPr id="3" name="Espace réservé de la date 2"/>
          <p:cNvSpPr>
            <a:spLocks noGrp="1"/>
          </p:cNvSpPr>
          <p:nvPr>
            <p:ph type="dt" idx="1"/>
          </p:nvPr>
        </p:nvSpPr>
        <p:spPr>
          <a:xfrm>
            <a:off x="4142966" y="1"/>
            <a:ext cx="3170583" cy="480388"/>
          </a:xfrm>
          <a:prstGeom prst="rect">
            <a:avLst/>
          </a:prstGeom>
        </p:spPr>
        <p:txBody>
          <a:bodyPr vert="horz" lIns="96579" tIns="48289" rIns="96579" bIns="48289" rtlCol="0"/>
          <a:lstStyle>
            <a:lvl1pPr algn="r" eaLnBrk="0" hangingPunct="0">
              <a:defRPr sz="1200" smtClean="0">
                <a:latin typeface="Arial" charset="0"/>
                <a:ea typeface="ＭＳ Ｐゴシック" pitchFamily="1" charset="-128"/>
                <a:cs typeface="+mn-cs"/>
              </a:defRPr>
            </a:lvl1pPr>
          </a:lstStyle>
          <a:p>
            <a:pPr>
              <a:defRPr/>
            </a:pPr>
            <a:fld id="{E29E71E9-0416-4D31-92AA-A85753E2CEB0}" type="datetimeFigureOut">
              <a:rPr lang="fr-FR"/>
              <a:pPr>
                <a:defRPr/>
              </a:pPr>
              <a:t>10/05/2012</a:t>
            </a:fld>
            <a:endParaRPr lang="fr-FR"/>
          </a:p>
        </p:txBody>
      </p:sp>
      <p:sp>
        <p:nvSpPr>
          <p:cNvPr id="4" name="Espace réservé de l'image des diapositives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579" tIns="48289" rIns="96579" bIns="48289" rtlCol="0" anchor="ctr"/>
          <a:lstStyle/>
          <a:p>
            <a:pPr lvl="0"/>
            <a:endParaRPr lang="fr-FR" noProof="0"/>
          </a:p>
        </p:txBody>
      </p:sp>
      <p:sp>
        <p:nvSpPr>
          <p:cNvPr id="5" name="Espace réservé des commentaires 4"/>
          <p:cNvSpPr>
            <a:spLocks noGrp="1"/>
          </p:cNvSpPr>
          <p:nvPr>
            <p:ph type="body" sz="quarter" idx="3"/>
          </p:nvPr>
        </p:nvSpPr>
        <p:spPr>
          <a:xfrm>
            <a:off x="732187" y="4561231"/>
            <a:ext cx="5850835" cy="4320213"/>
          </a:xfrm>
          <a:prstGeom prst="rect">
            <a:avLst/>
          </a:prstGeom>
        </p:spPr>
        <p:txBody>
          <a:bodyPr vert="horz" lIns="96579" tIns="48289" rIns="96579" bIns="48289"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6" y="9119173"/>
            <a:ext cx="3170583" cy="480388"/>
          </a:xfrm>
          <a:prstGeom prst="rect">
            <a:avLst/>
          </a:prstGeom>
        </p:spPr>
        <p:txBody>
          <a:bodyPr vert="horz" lIns="96579" tIns="48289" rIns="96579" bIns="48289" rtlCol="0" anchor="b"/>
          <a:lstStyle>
            <a:lvl1pPr algn="l" eaLnBrk="0" hangingPunct="0">
              <a:defRPr sz="1200">
                <a:latin typeface="Arial" charset="0"/>
                <a:ea typeface="ＭＳ Ｐゴシック" pitchFamily="1" charset="-128"/>
                <a:cs typeface="+mn-cs"/>
              </a:defRPr>
            </a:lvl1pPr>
          </a:lstStyle>
          <a:p>
            <a:pPr>
              <a:defRPr/>
            </a:pPr>
            <a:endParaRPr lang="fr-FR"/>
          </a:p>
        </p:txBody>
      </p:sp>
      <p:sp>
        <p:nvSpPr>
          <p:cNvPr id="7" name="Espace réservé du numéro de diapositive 6"/>
          <p:cNvSpPr>
            <a:spLocks noGrp="1"/>
          </p:cNvSpPr>
          <p:nvPr>
            <p:ph type="sldNum" sz="quarter" idx="5"/>
          </p:nvPr>
        </p:nvSpPr>
        <p:spPr>
          <a:xfrm>
            <a:off x="4142966" y="9119173"/>
            <a:ext cx="3170583" cy="480388"/>
          </a:xfrm>
          <a:prstGeom prst="rect">
            <a:avLst/>
          </a:prstGeom>
        </p:spPr>
        <p:txBody>
          <a:bodyPr vert="horz" lIns="96579" tIns="48289" rIns="96579" bIns="48289" rtlCol="0" anchor="b"/>
          <a:lstStyle>
            <a:lvl1pPr algn="r" eaLnBrk="0" hangingPunct="0">
              <a:defRPr sz="1200" smtClean="0">
                <a:latin typeface="Arial" charset="0"/>
                <a:ea typeface="ＭＳ Ｐゴシック" pitchFamily="1" charset="-128"/>
                <a:cs typeface="+mn-cs"/>
              </a:defRPr>
            </a:lvl1pPr>
          </a:lstStyle>
          <a:p>
            <a:pPr>
              <a:defRPr/>
            </a:pPr>
            <a:fld id="{1CABE015-9351-446A-A85D-8C0AF7B311F3}" type="slidenum">
              <a:rPr lang="fr-FR"/>
              <a:pPr>
                <a:defRPr/>
              </a:pPr>
              <a:t>‹#›</a:t>
            </a:fld>
            <a:endParaRPr lang="fr-FR"/>
          </a:p>
        </p:txBody>
      </p:sp>
    </p:spTree>
    <p:extLst>
      <p:ext uri="{BB962C8B-B14F-4D97-AF65-F5344CB8AC3E}">
        <p14:creationId xmlns:p14="http://schemas.microsoft.com/office/powerpoint/2010/main" val="20233287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4142966" y="9119173"/>
            <a:ext cx="3170583" cy="480388"/>
          </a:xfrm>
          <a:prstGeom prst="rect">
            <a:avLst/>
          </a:prstGeom>
          <a:noFill/>
          <a:ln w="9525">
            <a:noFill/>
            <a:miter lim="800000"/>
            <a:headEnd/>
            <a:tailEnd/>
          </a:ln>
        </p:spPr>
        <p:txBody>
          <a:bodyPr lIns="95479" tIns="47740" rIns="95479" bIns="47740" anchor="b"/>
          <a:lstStyle/>
          <a:p>
            <a:pPr algn="r" defTabSz="951120" eaLnBrk="0" hangingPunct="0"/>
            <a:fld id="{95E25947-3EB4-429F-9CA8-209C66A94A06}" type="slidenum">
              <a:rPr lang="fr-FR" sz="1200"/>
              <a:pPr algn="r" defTabSz="951120" eaLnBrk="0" hangingPunct="0"/>
              <a:t>1</a:t>
            </a:fld>
            <a:endParaRPr lang="fr-FR" sz="1200" dirty="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p:spPr>
        <p:txBody>
          <a:bodyPr/>
          <a:lstStyle/>
          <a:p>
            <a:pPr eaLnBrk="1" hangingPunct="1"/>
            <a:endParaRPr lang="fr-CA" smtClean="0"/>
          </a:p>
        </p:txBody>
      </p:sp>
      <p:sp>
        <p:nvSpPr>
          <p:cNvPr id="38916" name="Espace réservé du pied de page 3"/>
          <p:cNvSpPr>
            <a:spLocks noGrp="1"/>
          </p:cNvSpPr>
          <p:nvPr>
            <p:ph type="ftr" sz="quarter" idx="4"/>
          </p:nvPr>
        </p:nvSpPr>
        <p:spPr>
          <a:noFill/>
        </p:spPr>
        <p:txBody>
          <a:bodyPr/>
          <a:lstStyle/>
          <a:p>
            <a:r>
              <a:rPr lang="fr-CA" smtClean="0"/>
              <a:t>Projet convergence - Démarche d'implantation</a:t>
            </a:r>
          </a:p>
        </p:txBody>
      </p:sp>
      <p:sp>
        <p:nvSpPr>
          <p:cNvPr id="38917" name="Espace réservé du numéro de diapositive 4"/>
          <p:cNvSpPr>
            <a:spLocks noGrp="1"/>
          </p:cNvSpPr>
          <p:nvPr>
            <p:ph type="sldNum" sz="quarter" idx="5"/>
          </p:nvPr>
        </p:nvSpPr>
        <p:spPr>
          <a:noFill/>
        </p:spPr>
        <p:txBody>
          <a:bodyPr/>
          <a:lstStyle/>
          <a:p>
            <a:fld id="{B2E9862A-B883-451C-B681-0B4A60C457E9}" type="slidenum">
              <a:rPr lang="fr-FR" smtClean="0"/>
              <a:pPr/>
              <a:t>24</a:t>
            </a:fld>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a:noFill/>
        </p:spPr>
        <p:txBody>
          <a:bodyPr/>
          <a:lstStyle/>
          <a:p>
            <a:r>
              <a:rPr lang="fr-CA" smtClean="0"/>
              <a:t>Projet convergence - Démarche d'implantation</a:t>
            </a:r>
          </a:p>
        </p:txBody>
      </p:sp>
      <p:sp>
        <p:nvSpPr>
          <p:cNvPr id="39939" name="Rectangle 7"/>
          <p:cNvSpPr>
            <a:spLocks noGrp="1" noChangeArrowheads="1"/>
          </p:cNvSpPr>
          <p:nvPr>
            <p:ph type="sldNum" sz="quarter" idx="5"/>
          </p:nvPr>
        </p:nvSpPr>
        <p:spPr>
          <a:noFill/>
        </p:spPr>
        <p:txBody>
          <a:bodyPr/>
          <a:lstStyle/>
          <a:p>
            <a:fld id="{1C675A43-016D-4A6A-ADE9-A6B3CC9065D9}" type="slidenum">
              <a:rPr lang="fr-FR" smtClean="0"/>
              <a:pPr/>
              <a:t>29</a:t>
            </a:fld>
            <a:endParaRPr lang="fr-FR" smtClean="0"/>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a:noFill/>
        </p:spPr>
        <p:txBody>
          <a:bodyPr/>
          <a:lstStyle/>
          <a:p>
            <a:r>
              <a:rPr lang="fr-CA" smtClean="0"/>
              <a:t>Projet convergence - Démarche d'implantation</a:t>
            </a:r>
          </a:p>
        </p:txBody>
      </p:sp>
      <p:sp>
        <p:nvSpPr>
          <p:cNvPr id="39939" name="Rectangle 7"/>
          <p:cNvSpPr>
            <a:spLocks noGrp="1" noChangeArrowheads="1"/>
          </p:cNvSpPr>
          <p:nvPr>
            <p:ph type="sldNum" sz="quarter" idx="5"/>
          </p:nvPr>
        </p:nvSpPr>
        <p:spPr>
          <a:noFill/>
        </p:spPr>
        <p:txBody>
          <a:bodyPr/>
          <a:lstStyle/>
          <a:p>
            <a:fld id="{1C675A43-016D-4A6A-ADE9-A6B3CC9065D9}" type="slidenum">
              <a:rPr lang="fr-FR" smtClean="0"/>
              <a:pPr/>
              <a:t>31</a:t>
            </a:fld>
            <a:endParaRPr lang="fr-FR" smtClean="0"/>
          </a:p>
        </p:txBody>
      </p:sp>
      <p:sp>
        <p:nvSpPr>
          <p:cNvPr id="39940" name="Rectangle 2"/>
          <p:cNvSpPr>
            <a:spLocks noGrp="1" noRot="1" noChangeAspect="1" noChangeArrowheads="1" noTextEdit="1"/>
          </p:cNvSpPr>
          <p:nvPr>
            <p:ph type="sldImg"/>
          </p:nvPr>
        </p:nvSpPr>
        <p:spPr>
          <a:ln/>
        </p:spPr>
      </p:sp>
      <p:sp>
        <p:nvSpPr>
          <p:cNvPr id="39941"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6942831-8EF1-4424-845F-31A33DEABB14}" type="slidenum">
              <a:rPr lang="fr-FR">
                <a:latin typeface="Arial" pitchFamily="34" charset="0"/>
                <a:ea typeface="ＭＳ Ｐゴシック" pitchFamily="34" charset="-128"/>
              </a:rPr>
              <a:pPr/>
              <a:t>41</a:t>
            </a:fld>
            <a:endParaRPr lang="fr-FR">
              <a:latin typeface="Arial" pitchFamily="34" charset="0"/>
              <a:ea typeface="ＭＳ Ｐゴシック" pitchFamily="34" charset="-128"/>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100" dirty="0" smtClean="0"/>
              <a:t>Ils sont de plus en plus reconnus comme une priorité de santé publique (Collins, </a:t>
            </a:r>
            <a:r>
              <a:rPr lang="fr-FR" sz="1100" dirty="0" err="1" smtClean="0"/>
              <a:t>Westra</a:t>
            </a:r>
            <a:r>
              <a:rPr lang="fr-FR" sz="1100" dirty="0" smtClean="0"/>
              <a:t>, </a:t>
            </a:r>
            <a:r>
              <a:rPr lang="fr-FR" sz="1100" dirty="0" err="1" smtClean="0"/>
              <a:t>Dozois</a:t>
            </a:r>
            <a:r>
              <a:rPr lang="fr-FR" sz="1100" dirty="0" smtClean="0"/>
              <a:t>, &amp; Burns, 2004; </a:t>
            </a:r>
            <a:r>
              <a:rPr lang="fr-FR" sz="1100" dirty="0" err="1" smtClean="0"/>
              <a:t>Moussavi</a:t>
            </a:r>
            <a:r>
              <a:rPr lang="fr-FR" sz="1100" dirty="0" smtClean="0"/>
              <a:t> et al., 2007; Tomlinson et al., 2009). Les taux de prévalence à vie sont d’environ 12,2 %1 pour le trouble dépressif majeur et de 16,6%(Somers et al., 2006) pour l’un ou l’autre des troubles anxieux (phobie sociale: 10%, trouble anxieux généralisé : 6%, trouble panique avec ou sans agoraphobie: 5%, trouble de stress post-traumatique: 9%, trouble obsessif-compulsif: 1,6%)(Association des psychiatres du Canada (APC), 2006). Ces troubles mentaux constituent une source importance de détresse, ainsi que d’incapacités fonctionnelles et sociales (</a:t>
            </a:r>
            <a:r>
              <a:rPr lang="fr-FR" sz="1100" dirty="0" err="1" smtClean="0"/>
              <a:t>Leon</a:t>
            </a:r>
            <a:r>
              <a:rPr lang="fr-FR" sz="1100" dirty="0" smtClean="0"/>
              <a:t>, Portera, &amp; </a:t>
            </a:r>
            <a:r>
              <a:rPr lang="fr-FR" sz="1100" dirty="0" err="1" smtClean="0"/>
              <a:t>Weissman</a:t>
            </a:r>
            <a:r>
              <a:rPr lang="fr-FR" sz="1100" dirty="0" smtClean="0"/>
              <a:t>, 1995; Organisation mondiale de la Santé, 2001).</a:t>
            </a:r>
          </a:p>
          <a:p>
            <a:endParaRPr lang="fr-CA" sz="1100" dirty="0" smtClean="0"/>
          </a:p>
          <a:p>
            <a:r>
              <a:rPr lang="fr-FR" sz="1100" dirty="0" smtClean="0"/>
              <a:t>Le risque de décès par suicide est environ 10 fois plus élevé chez les personnes atteintes de troubles anxieux, et même 20 fois plus élevé chez les personnes dépressives, que dans la population générale </a:t>
            </a:r>
            <a:endParaRPr lang="fr-FR" dirty="0"/>
          </a:p>
        </p:txBody>
      </p:sp>
      <p:sp>
        <p:nvSpPr>
          <p:cNvPr id="4" name="Espace réservé du numéro de diapositive 3"/>
          <p:cNvSpPr>
            <a:spLocks noGrp="1"/>
          </p:cNvSpPr>
          <p:nvPr>
            <p:ph type="sldNum" sz="quarter" idx="10"/>
          </p:nvPr>
        </p:nvSpPr>
        <p:spPr/>
        <p:txBody>
          <a:bodyPr/>
          <a:lstStyle/>
          <a:p>
            <a:pPr>
              <a:defRPr/>
            </a:pPr>
            <a:fld id="{1CABE015-9351-446A-A85D-8C0AF7B311F3}" type="slidenum">
              <a:rPr lang="fr-FR" smtClean="0"/>
              <a:pPr>
                <a:defRPr/>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4143427" y="9118688"/>
            <a:ext cx="3170138" cy="481027"/>
          </a:xfrm>
          <a:prstGeom prst="rect">
            <a:avLst/>
          </a:prstGeom>
          <a:noFill/>
          <a:ln w="9525">
            <a:noFill/>
            <a:miter lim="800000"/>
            <a:headEnd/>
            <a:tailEnd/>
          </a:ln>
        </p:spPr>
        <p:txBody>
          <a:bodyPr lIns="95491" tIns="47747" rIns="95491" bIns="47747" anchor="b"/>
          <a:lstStyle/>
          <a:p>
            <a:pPr algn="r" defTabSz="952026"/>
            <a:fld id="{27D1FCFE-AE2A-470E-991D-8876381F0E2F}" type="slidenum">
              <a:rPr lang="fr-FR" sz="1200"/>
              <a:pPr algn="r" defTabSz="952026"/>
              <a:t>6</a:t>
            </a:fld>
            <a:endParaRPr lang="fr-FR" sz="1200" dirty="0"/>
          </a:p>
        </p:txBody>
      </p:sp>
      <p:sp>
        <p:nvSpPr>
          <p:cNvPr id="50179" name="Rectangle 7"/>
          <p:cNvSpPr txBox="1">
            <a:spLocks noGrp="1" noChangeArrowheads="1"/>
          </p:cNvSpPr>
          <p:nvPr/>
        </p:nvSpPr>
        <p:spPr bwMode="auto">
          <a:xfrm>
            <a:off x="4143427" y="9118688"/>
            <a:ext cx="3170138" cy="481027"/>
          </a:xfrm>
          <a:prstGeom prst="rect">
            <a:avLst/>
          </a:prstGeom>
          <a:noFill/>
          <a:ln w="9525">
            <a:noFill/>
            <a:miter lim="800000"/>
            <a:headEnd/>
            <a:tailEnd/>
          </a:ln>
        </p:spPr>
        <p:txBody>
          <a:bodyPr lIns="95492" tIns="47748" rIns="95492" bIns="47748" anchor="b"/>
          <a:lstStyle/>
          <a:p>
            <a:pPr algn="r" defTabSz="952026"/>
            <a:fld id="{5DB7BC6C-F566-44B2-9614-7FAB8DF127A4}" type="slidenum">
              <a:rPr lang="fr-CA" sz="1200"/>
              <a:pPr algn="r" defTabSz="952026"/>
              <a:t>6</a:t>
            </a:fld>
            <a:endParaRPr lang="fr-CA" sz="1200" dirty="0"/>
          </a:p>
        </p:txBody>
      </p:sp>
      <p:sp>
        <p:nvSpPr>
          <p:cNvPr id="50180" name="Rectangle 2"/>
          <p:cNvSpPr>
            <a:spLocks noGrp="1" noRot="1" noChangeAspect="1" noChangeArrowheads="1" noTextEdit="1"/>
          </p:cNvSpPr>
          <p:nvPr>
            <p:ph type="sldImg"/>
          </p:nvPr>
        </p:nvSpPr>
        <p:spPr>
          <a:ln/>
        </p:spPr>
      </p:sp>
      <p:sp>
        <p:nvSpPr>
          <p:cNvPr id="50181" name="Rectangle 5"/>
          <p:cNvSpPr>
            <a:spLocks noGrp="1" noChangeArrowheads="1"/>
          </p:cNvSpPr>
          <p:nvPr>
            <p:ph type="body" idx="1"/>
          </p:nvPr>
        </p:nvSpPr>
        <p:spPr>
          <a:noFill/>
          <a:ln/>
        </p:spPr>
        <p:txBody>
          <a:bodyPr lIns="95492" tIns="47748" rIns="95492" bIns="47748"/>
          <a:lstStyle/>
          <a:p>
            <a:pPr eaLnBrk="1" hangingPunct="1">
              <a:lnSpc>
                <a:spcPct val="80000"/>
              </a:lnSpc>
            </a:pPr>
            <a:r>
              <a:rPr lang="en-US" b="1" dirty="0" err="1" smtClean="0"/>
              <a:t>Étude</a:t>
            </a:r>
            <a:r>
              <a:rPr lang="en-US" b="1" dirty="0" smtClean="0"/>
              <a:t> prospective, </a:t>
            </a:r>
            <a:r>
              <a:rPr lang="en-US" b="1" dirty="0" err="1" smtClean="0"/>
              <a:t>longitudinale</a:t>
            </a:r>
            <a:r>
              <a:rPr lang="en-US" b="1" dirty="0" smtClean="0"/>
              <a:t> </a:t>
            </a:r>
            <a:r>
              <a:rPr lang="en-US" b="1" dirty="0" err="1" smtClean="0"/>
              <a:t>phobie</a:t>
            </a:r>
            <a:r>
              <a:rPr lang="en-US" b="1" dirty="0" smtClean="0"/>
              <a:t> </a:t>
            </a:r>
            <a:r>
              <a:rPr lang="en-US" b="1" dirty="0" err="1" smtClean="0"/>
              <a:t>sociale:Harvard</a:t>
            </a:r>
            <a:r>
              <a:rPr lang="en-US" b="1" dirty="0" smtClean="0"/>
              <a:t>/Brown Anxiety Research Project (HARP) (Keller) </a:t>
            </a:r>
          </a:p>
          <a:p>
            <a:pPr eaLnBrk="1" hangingPunct="1">
              <a:lnSpc>
                <a:spcPct val="80000"/>
              </a:lnSpc>
              <a:buFontTx/>
              <a:buChar char="•"/>
            </a:pPr>
            <a:r>
              <a:rPr lang="en-US" dirty="0" smtClean="0"/>
              <a:t>Only 35% of patients with SAD recovered after 10 years of prospective follow-up. </a:t>
            </a:r>
          </a:p>
          <a:p>
            <a:pPr eaLnBrk="1" hangingPunct="1">
              <a:lnSpc>
                <a:spcPct val="80000"/>
              </a:lnSpc>
              <a:buFontTx/>
              <a:buChar char="•"/>
            </a:pPr>
            <a:r>
              <a:rPr lang="en-US" dirty="0" smtClean="0"/>
              <a:t>Whereas, the relapse rate, once recovery is achieved, is 34% during this 10-year follow-up. Treatment is underutilized in patients with SAD, and a long-term treatment approach may be needed to improve the likelihood of recovery from SAD.</a:t>
            </a:r>
          </a:p>
          <a:p>
            <a:pPr eaLnBrk="1" hangingPunct="1">
              <a:lnSpc>
                <a:spcPct val="80000"/>
              </a:lnSpc>
            </a:pPr>
            <a:endParaRPr lang="en-US" b="1" dirty="0" smtClean="0"/>
          </a:p>
          <a:p>
            <a:pPr eaLnBrk="1" hangingPunct="1">
              <a:lnSpc>
                <a:spcPct val="80000"/>
              </a:lnSpc>
            </a:pPr>
            <a:r>
              <a:rPr lang="en-US" b="1" dirty="0" smtClean="0"/>
              <a:t>Outcomes in major depressive disorder: The evolving concept of remission and its implications for treatment </a:t>
            </a:r>
          </a:p>
          <a:p>
            <a:pPr eaLnBrk="1" hangingPunct="1">
              <a:lnSpc>
                <a:spcPct val="80000"/>
              </a:lnSpc>
            </a:pPr>
            <a:r>
              <a:rPr lang="en-US" dirty="0" smtClean="0"/>
              <a:t>It is increasingly </a:t>
            </a:r>
            <a:r>
              <a:rPr lang="en-US" dirty="0" err="1" smtClean="0"/>
              <a:t>recognised</a:t>
            </a:r>
            <a:r>
              <a:rPr lang="en-US" dirty="0" smtClean="0"/>
              <a:t> that major depressive disorder can be a chronic condition with many patients experiencing recurrent episodes. Remission from a depressive episode implies the absence or near absence of depressive symptoms. However, for many patients the periods between depressive episodes are not symptom free. </a:t>
            </a:r>
          </a:p>
          <a:p>
            <a:pPr eaLnBrk="1" hangingPunct="1"/>
            <a:r>
              <a:rPr lang="fr-FR" dirty="0" err="1" smtClean="0"/>
              <a:t>Katon</a:t>
            </a:r>
            <a:r>
              <a:rPr lang="fr-FR" dirty="0" smtClean="0"/>
              <a:t> et </a:t>
            </a:r>
            <a:r>
              <a:rPr lang="fr-FR" dirty="0" err="1" smtClean="0"/>
              <a:t>Seelig</a:t>
            </a:r>
            <a:r>
              <a:rPr lang="fr-FR" dirty="0" smtClean="0"/>
              <a:t> (2008):</a:t>
            </a:r>
          </a:p>
          <a:p>
            <a:pPr eaLnBrk="1" hangingPunct="1"/>
            <a:endParaRPr lang="fr-FR" dirty="0" smtClean="0"/>
          </a:p>
          <a:p>
            <a:pPr eaLnBrk="1" hangingPunct="1">
              <a:buFontTx/>
              <a:buChar char="•"/>
            </a:pPr>
            <a:r>
              <a:rPr lang="fr-FR" dirty="0" smtClean="0"/>
              <a:t>Pour réduire la prévalence (vs incidence de nouveaux cas en prévention primaire), il faut prévenir la chronicité et la rechute:</a:t>
            </a:r>
          </a:p>
          <a:p>
            <a:pPr marL="724464" lvl="1" indent="-278642">
              <a:buFontTx/>
              <a:buChar char="•"/>
            </a:pPr>
            <a:r>
              <a:rPr lang="fr-FR" dirty="0" smtClean="0"/>
              <a:t>1- Améliorer le dépistage;</a:t>
            </a:r>
          </a:p>
          <a:p>
            <a:pPr marL="724464" lvl="1" indent="-278642">
              <a:buFontTx/>
              <a:buChar char="•"/>
            </a:pPr>
            <a:r>
              <a:rPr lang="fr-FR" dirty="0" smtClean="0"/>
              <a:t>2- Prévenir la chronicité (des aigus à </a:t>
            </a:r>
            <a:r>
              <a:rPr lang="fr-FR" dirty="0" err="1" smtClean="0"/>
              <a:t>persistents</a:t>
            </a:r>
            <a:r>
              <a:rPr lang="fr-FR" dirty="0" smtClean="0"/>
              <a:t>);</a:t>
            </a:r>
          </a:p>
          <a:p>
            <a:pPr marL="724464" lvl="1" indent="-278642">
              <a:buFontTx/>
              <a:buChar char="•"/>
            </a:pPr>
            <a:r>
              <a:rPr lang="fr-FR" dirty="0" smtClean="0"/>
              <a:t>3- Prévenir la rechute/récurrence chez les patients à haut risque (symptômes résiduels </a:t>
            </a:r>
            <a:r>
              <a:rPr lang="fr-FR" dirty="0" err="1" smtClean="0"/>
              <a:t>persistents</a:t>
            </a:r>
            <a:r>
              <a:rPr lang="fr-FR" dirty="0" smtClean="0"/>
              <a:t> = meilleurs </a:t>
            </a:r>
            <a:r>
              <a:rPr lang="fr-FR" dirty="0" err="1" smtClean="0"/>
              <a:t>prédicteurs</a:t>
            </a:r>
            <a:r>
              <a:rPr lang="fr-FR" dirty="0" smtClean="0"/>
              <a:t> de la rechute)</a:t>
            </a:r>
          </a:p>
          <a:p>
            <a:pPr marL="724464" lvl="1" indent="-278642">
              <a:buFontTx/>
              <a:buChar char="•"/>
            </a:pPr>
            <a:endParaRPr lang="fr-FR" dirty="0" smtClean="0"/>
          </a:p>
          <a:p>
            <a:pPr marL="724464" lvl="1" indent="-278642">
              <a:buFontTx/>
              <a:buChar char="•"/>
            </a:pPr>
            <a:endParaRPr lang="fr-F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Page 11</a:t>
            </a:r>
            <a:endParaRPr lang="fr-FR" dirty="0"/>
          </a:p>
        </p:txBody>
      </p:sp>
      <p:sp>
        <p:nvSpPr>
          <p:cNvPr id="4" name="Espace réservé du numéro de diapositive 3"/>
          <p:cNvSpPr>
            <a:spLocks noGrp="1"/>
          </p:cNvSpPr>
          <p:nvPr>
            <p:ph type="sldNum" sz="quarter" idx="10"/>
          </p:nvPr>
        </p:nvSpPr>
        <p:spPr/>
        <p:txBody>
          <a:bodyPr/>
          <a:lstStyle/>
          <a:p>
            <a:pPr>
              <a:defRPr/>
            </a:pPr>
            <a:fld id="{1CABE015-9351-446A-A85D-8C0AF7B311F3}" type="slidenum">
              <a:rPr lang="fr-FR" smtClean="0"/>
              <a:pPr>
                <a:defRPr/>
              </a:pPr>
              <a:t>8</a:t>
            </a:fld>
            <a:endParaRPr lang="fr-FR"/>
          </a:p>
        </p:txBody>
      </p:sp>
    </p:spTree>
    <p:extLst>
      <p:ext uri="{BB962C8B-B14F-4D97-AF65-F5344CB8AC3E}">
        <p14:creationId xmlns:p14="http://schemas.microsoft.com/office/powerpoint/2010/main" val="2186099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4143427" y="9118688"/>
            <a:ext cx="3170138" cy="481027"/>
          </a:xfrm>
          <a:prstGeom prst="rect">
            <a:avLst/>
          </a:prstGeom>
          <a:noFill/>
          <a:ln w="9525">
            <a:noFill/>
            <a:miter lim="800000"/>
            <a:headEnd/>
            <a:tailEnd/>
          </a:ln>
        </p:spPr>
        <p:txBody>
          <a:bodyPr lIns="90935" tIns="45468" rIns="90935" bIns="45468" anchor="b"/>
          <a:lstStyle/>
          <a:p>
            <a:pPr algn="r" defTabSz="907827"/>
            <a:fld id="{EC89060D-5B2A-4E8B-AB9E-45C390BC7780}" type="slidenum">
              <a:rPr lang="fr-FR" sz="1100"/>
              <a:pPr algn="r" defTabSz="907827"/>
              <a:t>11</a:t>
            </a:fld>
            <a:endParaRPr lang="fr-FR" sz="1100" dirty="0"/>
          </a:p>
        </p:txBody>
      </p:sp>
      <p:sp>
        <p:nvSpPr>
          <p:cNvPr id="51203" name="Rectangle 2"/>
          <p:cNvSpPr>
            <a:spLocks noGrp="1" noRot="1" noChangeAspect="1" noChangeArrowheads="1" noTextEdit="1"/>
          </p:cNvSpPr>
          <p:nvPr>
            <p:ph type="sldImg"/>
          </p:nvPr>
        </p:nvSpPr>
        <p:spPr>
          <a:xfrm>
            <a:off x="1255713" y="338138"/>
            <a:ext cx="4803775" cy="3602037"/>
          </a:xfrm>
          <a:ln/>
        </p:spPr>
      </p:sp>
      <p:sp>
        <p:nvSpPr>
          <p:cNvPr id="51204" name="Rectangle 3"/>
          <p:cNvSpPr>
            <a:spLocks noGrp="1" noChangeArrowheads="1"/>
          </p:cNvSpPr>
          <p:nvPr>
            <p:ph type="body" idx="1"/>
          </p:nvPr>
        </p:nvSpPr>
        <p:spPr>
          <a:xfrm>
            <a:off x="0" y="3983753"/>
            <a:ext cx="7315200" cy="4647951"/>
          </a:xfrm>
          <a:noFill/>
          <a:ln/>
        </p:spPr>
        <p:txBody>
          <a:bodyPr lIns="90935" tIns="45468" rIns="90935" bIns="45468"/>
          <a:lstStyle/>
          <a:p>
            <a:pPr>
              <a:lnSpc>
                <a:spcPct val="80000"/>
              </a:lnSpc>
            </a:pPr>
            <a:r>
              <a:rPr lang="en-CA" sz="800" b="1" dirty="0">
                <a:latin typeface="Calibri" pitchFamily="34" charset="0"/>
              </a:rPr>
              <a:t>TOUS LES CAS DE TROUBLES DÉPRESSIF OU ANXIEUX N’ÉVOLUERONT PAS VERS LA CHRONICITÉ.</a:t>
            </a:r>
          </a:p>
          <a:p>
            <a:pPr>
              <a:lnSpc>
                <a:spcPct val="80000"/>
              </a:lnSpc>
            </a:pPr>
            <a:r>
              <a:rPr lang="en-CA" sz="800" b="1" dirty="0">
                <a:latin typeface="Calibri" pitchFamily="34" charset="0"/>
              </a:rPr>
              <a:t>LE MODÈLE CCM REJOINT LA LITTÉRATURE SUR L’AMÉLIORATION DE LA QUALITÉ DES SOINS – ENGLOBE CE QUE NOUS AVONS TROUVÉ DANS LA LITTÉRATURE</a:t>
            </a:r>
          </a:p>
          <a:p>
            <a:pPr>
              <a:lnSpc>
                <a:spcPct val="80000"/>
              </a:lnSpc>
            </a:pPr>
            <a:r>
              <a:rPr lang="en-CA" sz="800" b="1" dirty="0">
                <a:latin typeface="Calibri" pitchFamily="34" charset="0"/>
              </a:rPr>
              <a:t>NE PAS S’ARRÊTER À LA TERMINOLOGIE (MALDIE ET CHRONIQUE) MAIS DAVANTAGE AUX COMPOSANTES ET À SA STRUCTURE</a:t>
            </a:r>
          </a:p>
          <a:p>
            <a:pPr>
              <a:lnSpc>
                <a:spcPct val="80000"/>
              </a:lnSpc>
            </a:pPr>
            <a:endParaRPr lang="en-CA" sz="800" dirty="0">
              <a:latin typeface="Calibri" pitchFamily="34" charset="0"/>
            </a:endParaRPr>
          </a:p>
          <a:p>
            <a:pPr>
              <a:lnSpc>
                <a:spcPct val="80000"/>
              </a:lnSpc>
            </a:pPr>
            <a:r>
              <a:rPr lang="en-CA" sz="800" dirty="0">
                <a:latin typeface="Calibri" pitchFamily="34" charset="0"/>
              </a:rPr>
              <a:t>L’IDÉE EST DE POUVOIR AGIR EN AMONT LE PLUS POSSIBLE.</a:t>
            </a:r>
          </a:p>
          <a:p>
            <a:pPr>
              <a:lnSpc>
                <a:spcPct val="80000"/>
              </a:lnSpc>
            </a:pPr>
            <a:r>
              <a:rPr lang="en-CA" sz="800" dirty="0">
                <a:latin typeface="Calibri" pitchFamily="34" charset="0"/>
              </a:rPr>
              <a:t>LES INTERVENTIONS PROPOSÉES TIENNENT COMPTE DE L’ÉTAT CLINIQUE DU PATIENT ET DE SES BESOINS </a:t>
            </a:r>
          </a:p>
          <a:p>
            <a:pPr>
              <a:lnSpc>
                <a:spcPct val="80000"/>
              </a:lnSpc>
            </a:pPr>
            <a:r>
              <a:rPr lang="en-CA" sz="800" dirty="0">
                <a:latin typeface="Calibri" pitchFamily="34" charset="0"/>
              </a:rPr>
              <a:t>A CET EFFET – IL EXISTE UNE ADAPTATION DU CHRONIC CARE MODEL – L’EXPANDED CHRONIC CARE MODEL QUI INTÈGRE LA PROMOTION ET LA PRÉVENTION.</a:t>
            </a:r>
          </a:p>
          <a:p>
            <a:pPr>
              <a:lnSpc>
                <a:spcPct val="80000"/>
              </a:lnSpc>
            </a:pPr>
            <a:endParaRPr lang="en-CA" sz="800" dirty="0">
              <a:latin typeface="Calibri" pitchFamily="34" charset="0"/>
            </a:endParaRPr>
          </a:p>
          <a:p>
            <a:pPr>
              <a:lnSpc>
                <a:spcPct val="80000"/>
              </a:lnSpc>
            </a:pPr>
            <a:r>
              <a:rPr lang="en-US" sz="800" dirty="0">
                <a:latin typeface="Calibri" pitchFamily="34" charset="0"/>
              </a:rPr>
              <a:t>AVANT: </a:t>
            </a:r>
            <a:r>
              <a:rPr lang="en-US" sz="800" dirty="0" err="1">
                <a:latin typeface="Calibri" pitchFamily="34" charset="0"/>
              </a:rPr>
              <a:t>Logique</a:t>
            </a:r>
            <a:r>
              <a:rPr lang="en-US" sz="800" dirty="0">
                <a:latin typeface="Calibri" pitchFamily="34" charset="0"/>
              </a:rPr>
              <a:t> de la </a:t>
            </a:r>
            <a:r>
              <a:rPr lang="en-US" sz="800" dirty="0" err="1">
                <a:latin typeface="Calibri" pitchFamily="34" charset="0"/>
              </a:rPr>
              <a:t>qualité</a:t>
            </a:r>
            <a:r>
              <a:rPr lang="en-US" sz="800" dirty="0">
                <a:latin typeface="Calibri" pitchFamily="34" charset="0"/>
              </a:rPr>
              <a:t> des </a:t>
            </a:r>
            <a:r>
              <a:rPr lang="en-US" sz="800" dirty="0" err="1">
                <a:latin typeface="Calibri" pitchFamily="34" charset="0"/>
              </a:rPr>
              <a:t>soins</a:t>
            </a:r>
            <a:r>
              <a:rPr lang="en-US" sz="800" dirty="0">
                <a:latin typeface="Calibri" pitchFamily="34" charset="0"/>
              </a:rPr>
              <a:t> “un </a:t>
            </a:r>
            <a:r>
              <a:rPr lang="en-US" sz="800" dirty="0" err="1">
                <a:latin typeface="Calibri" pitchFamily="34" charset="0"/>
              </a:rPr>
              <a:t>prestataire</a:t>
            </a:r>
            <a:r>
              <a:rPr lang="en-US" sz="800" dirty="0">
                <a:latin typeface="Calibri" pitchFamily="34" charset="0"/>
              </a:rPr>
              <a:t> à la </a:t>
            </a:r>
            <a:r>
              <a:rPr lang="en-US" sz="800" dirty="0" err="1">
                <a:latin typeface="Calibri" pitchFamily="34" charset="0"/>
              </a:rPr>
              <a:t>fois</a:t>
            </a:r>
            <a:r>
              <a:rPr lang="en-US" sz="800" dirty="0">
                <a:latin typeface="Calibri" pitchFamily="34" charset="0"/>
              </a:rPr>
              <a:t>”   “</a:t>
            </a:r>
            <a:r>
              <a:rPr lang="en-US" sz="800" dirty="0" err="1">
                <a:latin typeface="Calibri" pitchFamily="34" charset="0"/>
              </a:rPr>
              <a:t>Blâmer</a:t>
            </a:r>
            <a:r>
              <a:rPr lang="en-US" sz="800" dirty="0">
                <a:latin typeface="Calibri" pitchFamily="34" charset="0"/>
              </a:rPr>
              <a:t> les MD </a:t>
            </a:r>
            <a:r>
              <a:rPr lang="en-US" sz="800" dirty="0" err="1">
                <a:latin typeface="Calibri" pitchFamily="34" charset="0"/>
              </a:rPr>
              <a:t>ou</a:t>
            </a:r>
            <a:r>
              <a:rPr lang="en-US" sz="800" dirty="0">
                <a:latin typeface="Calibri" pitchFamily="34" charset="0"/>
              </a:rPr>
              <a:t> </a:t>
            </a:r>
            <a:r>
              <a:rPr lang="en-US" sz="800" dirty="0" err="1">
                <a:latin typeface="Calibri" pitchFamily="34" charset="0"/>
              </a:rPr>
              <a:t>autres</a:t>
            </a:r>
            <a:r>
              <a:rPr lang="en-US" sz="800" dirty="0">
                <a:latin typeface="Calibri" pitchFamily="34" charset="0"/>
              </a:rPr>
              <a:t> </a:t>
            </a:r>
            <a:r>
              <a:rPr lang="en-US" sz="800" dirty="0" err="1">
                <a:latin typeface="Calibri" pitchFamily="34" charset="0"/>
              </a:rPr>
              <a:t>prof</a:t>
            </a:r>
            <a:r>
              <a:rPr lang="en-US" sz="800" dirty="0">
                <a:latin typeface="Calibri" pitchFamily="34" charset="0"/>
              </a:rPr>
              <a:t>.”= </a:t>
            </a:r>
            <a:r>
              <a:rPr lang="en-US" sz="800" dirty="0" err="1">
                <a:latin typeface="Calibri" pitchFamily="34" charset="0"/>
              </a:rPr>
              <a:t>éducation</a:t>
            </a:r>
            <a:r>
              <a:rPr lang="en-US" sz="800" dirty="0">
                <a:latin typeface="Calibri" pitchFamily="34" charset="0"/>
              </a:rPr>
              <a:t> du </a:t>
            </a:r>
            <a:r>
              <a:rPr lang="en-US" sz="800" dirty="0" err="1">
                <a:latin typeface="Calibri" pitchFamily="34" charset="0"/>
              </a:rPr>
              <a:t>professionnel</a:t>
            </a:r>
            <a:r>
              <a:rPr lang="en-US" sz="800" dirty="0">
                <a:latin typeface="Calibri" pitchFamily="34" charset="0"/>
              </a:rPr>
              <a:t>. </a:t>
            </a:r>
          </a:p>
          <a:p>
            <a:pPr>
              <a:lnSpc>
                <a:spcPct val="80000"/>
              </a:lnSpc>
              <a:buFontTx/>
              <a:buChar char="•"/>
            </a:pPr>
            <a:r>
              <a:rPr lang="en-US" sz="800" dirty="0">
                <a:latin typeface="Calibri" pitchFamily="34" charset="0"/>
              </a:rPr>
              <a:t>MAINTENANT: On </a:t>
            </a:r>
            <a:r>
              <a:rPr lang="en-US" sz="800" dirty="0" err="1">
                <a:latin typeface="Calibri" pitchFamily="34" charset="0"/>
              </a:rPr>
              <a:t>sait</a:t>
            </a:r>
            <a:r>
              <a:rPr lang="en-US" sz="800" dirty="0">
                <a:latin typeface="Calibri" pitchFamily="34" charset="0"/>
              </a:rPr>
              <a:t> </a:t>
            </a:r>
            <a:r>
              <a:rPr lang="en-US" sz="800" dirty="0" err="1">
                <a:latin typeface="Calibri" pitchFamily="34" charset="0"/>
              </a:rPr>
              <a:t>que</a:t>
            </a:r>
            <a:r>
              <a:rPr lang="en-US" sz="800" dirty="0">
                <a:latin typeface="Calibri" pitchFamily="34" charset="0"/>
              </a:rPr>
              <a:t> </a:t>
            </a:r>
            <a:r>
              <a:rPr lang="en-US" sz="800" dirty="0" err="1">
                <a:latin typeface="Calibri" pitchFamily="34" charset="0"/>
              </a:rPr>
              <a:t>souvent</a:t>
            </a:r>
            <a:r>
              <a:rPr lang="en-US" sz="800" dirty="0">
                <a:latin typeface="Calibri" pitchFamily="34" charset="0"/>
              </a:rPr>
              <a:t> + de variation </a:t>
            </a:r>
            <a:r>
              <a:rPr lang="en-US" sz="800" dirty="0" err="1">
                <a:latin typeface="Calibri" pitchFamily="34" charset="0"/>
              </a:rPr>
              <a:t>dans</a:t>
            </a:r>
            <a:r>
              <a:rPr lang="en-US" sz="800" dirty="0">
                <a:latin typeface="Calibri" pitchFamily="34" charset="0"/>
              </a:rPr>
              <a:t> la </a:t>
            </a:r>
            <a:r>
              <a:rPr lang="en-US" sz="800" dirty="0" err="1">
                <a:latin typeface="Calibri" pitchFamily="34" charset="0"/>
              </a:rPr>
              <a:t>qualité</a:t>
            </a:r>
            <a:r>
              <a:rPr lang="en-US" sz="800" dirty="0">
                <a:latin typeface="Calibri" pitchFamily="34" charset="0"/>
              </a:rPr>
              <a:t> entre les </a:t>
            </a:r>
            <a:r>
              <a:rPr lang="en-US" sz="800" dirty="0" err="1">
                <a:latin typeface="Calibri" pitchFamily="34" charset="0"/>
              </a:rPr>
              <a:t>professionnels</a:t>
            </a:r>
            <a:r>
              <a:rPr lang="en-US" sz="800" dirty="0">
                <a:latin typeface="Calibri" pitchFamily="34" charset="0"/>
              </a:rPr>
              <a:t> </a:t>
            </a:r>
            <a:r>
              <a:rPr lang="en-US" sz="800" dirty="0" err="1">
                <a:latin typeface="Calibri" pitchFamily="34" charset="0"/>
              </a:rPr>
              <a:t>d’une</a:t>
            </a:r>
            <a:r>
              <a:rPr lang="en-US" sz="800" dirty="0">
                <a:latin typeface="Calibri" pitchFamily="34" charset="0"/>
              </a:rPr>
              <a:t> </a:t>
            </a:r>
            <a:r>
              <a:rPr lang="en-US" sz="800" dirty="0" err="1">
                <a:latin typeface="Calibri" pitchFamily="34" charset="0"/>
              </a:rPr>
              <a:t>clinique</a:t>
            </a:r>
            <a:r>
              <a:rPr lang="en-US" sz="800" dirty="0">
                <a:latin typeface="Calibri" pitchFamily="34" charset="0"/>
              </a:rPr>
              <a:t> </a:t>
            </a:r>
            <a:r>
              <a:rPr lang="en-US" sz="800" dirty="0" err="1">
                <a:latin typeface="Calibri" pitchFamily="34" charset="0"/>
              </a:rPr>
              <a:t>que</a:t>
            </a:r>
            <a:r>
              <a:rPr lang="en-US" sz="800" dirty="0">
                <a:latin typeface="Calibri" pitchFamily="34" charset="0"/>
              </a:rPr>
              <a:t> entre les </a:t>
            </a:r>
            <a:r>
              <a:rPr lang="en-US" sz="800" dirty="0" err="1">
                <a:latin typeface="Calibri" pitchFamily="34" charset="0"/>
              </a:rPr>
              <a:t>cliniques</a:t>
            </a:r>
            <a:r>
              <a:rPr lang="en-US" sz="800" dirty="0">
                <a:latin typeface="Calibri" pitchFamily="34" charset="0"/>
              </a:rPr>
              <a:t>.</a:t>
            </a:r>
          </a:p>
          <a:p>
            <a:pPr>
              <a:lnSpc>
                <a:spcPct val="80000"/>
              </a:lnSpc>
              <a:buFontTx/>
              <a:buChar char="•"/>
            </a:pPr>
            <a:r>
              <a:rPr lang="en-US" sz="800" dirty="0">
                <a:latin typeface="Calibri" pitchFamily="34" charset="0"/>
              </a:rPr>
              <a:t>TOUS </a:t>
            </a:r>
            <a:r>
              <a:rPr lang="en-US" sz="800" dirty="0" err="1">
                <a:latin typeface="Calibri" pitchFamily="34" charset="0"/>
              </a:rPr>
              <a:t>offrent</a:t>
            </a:r>
            <a:r>
              <a:rPr lang="en-US" sz="800" dirty="0">
                <a:latin typeface="Calibri" pitchFamily="34" charset="0"/>
              </a:rPr>
              <a:t> </a:t>
            </a:r>
            <a:r>
              <a:rPr lang="en-US" sz="800" dirty="0" err="1">
                <a:latin typeface="Calibri" pitchFamily="34" charset="0"/>
              </a:rPr>
              <a:t>parfois</a:t>
            </a:r>
            <a:r>
              <a:rPr lang="en-US" sz="800" dirty="0">
                <a:latin typeface="Calibri" pitchFamily="34" charset="0"/>
              </a:rPr>
              <a:t> des </a:t>
            </a:r>
            <a:r>
              <a:rPr lang="en-US" sz="800" dirty="0" err="1">
                <a:latin typeface="Calibri" pitchFamily="34" charset="0"/>
              </a:rPr>
              <a:t>soins</a:t>
            </a:r>
            <a:r>
              <a:rPr lang="en-US" sz="800" dirty="0">
                <a:latin typeface="Calibri" pitchFamily="34" charset="0"/>
              </a:rPr>
              <a:t> de </a:t>
            </a:r>
            <a:r>
              <a:rPr lang="en-US" sz="800" dirty="0" err="1">
                <a:latin typeface="Calibri" pitchFamily="34" charset="0"/>
              </a:rPr>
              <a:t>qualité</a:t>
            </a:r>
            <a:r>
              <a:rPr lang="en-US" sz="800" dirty="0">
                <a:latin typeface="Calibri" pitchFamily="34" charset="0"/>
              </a:rPr>
              <a:t> (</a:t>
            </a:r>
            <a:r>
              <a:rPr lang="en-US" sz="800" dirty="0" err="1">
                <a:latin typeface="Calibri" pitchFamily="34" charset="0"/>
              </a:rPr>
              <a:t>individus</a:t>
            </a:r>
            <a:r>
              <a:rPr lang="en-US" sz="800" dirty="0">
                <a:latin typeface="Calibri" pitchFamily="34" charset="0"/>
              </a:rPr>
              <a:t> </a:t>
            </a:r>
            <a:r>
              <a:rPr lang="en-US" sz="800" dirty="0" err="1">
                <a:latin typeface="Calibri" pitchFamily="34" charset="0"/>
              </a:rPr>
              <a:t>ou</a:t>
            </a:r>
            <a:r>
              <a:rPr lang="en-US" sz="800" dirty="0">
                <a:latin typeface="Calibri" pitchFamily="34" charset="0"/>
              </a:rPr>
              <a:t> </a:t>
            </a:r>
            <a:r>
              <a:rPr lang="en-US" sz="800" dirty="0" err="1">
                <a:latin typeface="Calibri" pitchFamily="34" charset="0"/>
              </a:rPr>
              <a:t>cliniques</a:t>
            </a:r>
            <a:r>
              <a:rPr lang="en-US" sz="800" dirty="0">
                <a:latin typeface="Calibri" pitchFamily="34" charset="0"/>
              </a:rPr>
              <a:t>). </a:t>
            </a:r>
          </a:p>
          <a:p>
            <a:pPr>
              <a:lnSpc>
                <a:spcPct val="80000"/>
              </a:lnSpc>
              <a:buFontTx/>
              <a:buChar char="•"/>
            </a:pPr>
            <a:r>
              <a:rPr lang="en-US" sz="800" dirty="0">
                <a:latin typeface="Calibri" pitchFamily="34" charset="0"/>
              </a:rPr>
              <a:t>COMMENT augmenter les </a:t>
            </a:r>
            <a:r>
              <a:rPr lang="en-US" sz="800" dirty="0" err="1">
                <a:latin typeface="Calibri" pitchFamily="34" charset="0"/>
              </a:rPr>
              <a:t>probabilités</a:t>
            </a:r>
            <a:r>
              <a:rPr lang="en-US" sz="800" dirty="0">
                <a:latin typeface="Calibri" pitchFamily="34" charset="0"/>
              </a:rPr>
              <a:t> de </a:t>
            </a:r>
            <a:r>
              <a:rPr lang="en-US" sz="800" dirty="0" err="1">
                <a:latin typeface="Calibri" pitchFamily="34" charset="0"/>
              </a:rPr>
              <a:t>soins</a:t>
            </a:r>
            <a:r>
              <a:rPr lang="en-US" sz="800" dirty="0">
                <a:latin typeface="Calibri" pitchFamily="34" charset="0"/>
              </a:rPr>
              <a:t> de </a:t>
            </a:r>
            <a:r>
              <a:rPr lang="en-US" sz="800" dirty="0" err="1">
                <a:latin typeface="Calibri" pitchFamily="34" charset="0"/>
              </a:rPr>
              <a:t>qualité</a:t>
            </a:r>
            <a:r>
              <a:rPr lang="en-US" sz="800" dirty="0">
                <a:latin typeface="Calibri" pitchFamily="34" charset="0"/>
              </a:rPr>
              <a:t>? </a:t>
            </a:r>
            <a:r>
              <a:rPr lang="en-US" sz="800" dirty="0" err="1">
                <a:latin typeface="Calibri" pitchFamily="34" charset="0"/>
              </a:rPr>
              <a:t>Mettre</a:t>
            </a:r>
            <a:r>
              <a:rPr lang="en-US" sz="800" dirty="0">
                <a:latin typeface="Calibri" pitchFamily="34" charset="0"/>
              </a:rPr>
              <a:t> </a:t>
            </a:r>
            <a:r>
              <a:rPr lang="en-US" sz="800" dirty="0" err="1">
                <a:latin typeface="Calibri" pitchFamily="34" charset="0"/>
              </a:rPr>
              <a:t>l’emphase</a:t>
            </a:r>
            <a:r>
              <a:rPr lang="en-US" sz="800" dirty="0">
                <a:latin typeface="Calibri" pitchFamily="34" charset="0"/>
              </a:rPr>
              <a:t> </a:t>
            </a:r>
            <a:r>
              <a:rPr lang="en-US" sz="800" dirty="0" err="1">
                <a:latin typeface="Calibri" pitchFamily="34" charset="0"/>
              </a:rPr>
              <a:t>sur</a:t>
            </a:r>
            <a:r>
              <a:rPr lang="en-US" sz="800" dirty="0">
                <a:latin typeface="Calibri" pitchFamily="34" charset="0"/>
              </a:rPr>
              <a:t> le </a:t>
            </a:r>
            <a:r>
              <a:rPr lang="en-US" sz="800" dirty="0" err="1">
                <a:latin typeface="Calibri" pitchFamily="34" charset="0"/>
              </a:rPr>
              <a:t>système</a:t>
            </a:r>
            <a:r>
              <a:rPr lang="en-US" sz="800" dirty="0">
                <a:latin typeface="Calibri" pitchFamily="34" charset="0"/>
              </a:rPr>
              <a:t> et les </a:t>
            </a:r>
            <a:r>
              <a:rPr lang="en-US" sz="800" dirty="0" err="1">
                <a:latin typeface="Calibri" pitchFamily="34" charset="0"/>
              </a:rPr>
              <a:t>soins</a:t>
            </a:r>
            <a:r>
              <a:rPr lang="en-US" sz="800" dirty="0">
                <a:latin typeface="Calibri" pitchFamily="34" charset="0"/>
              </a:rPr>
              <a:t> – </a:t>
            </a:r>
            <a:r>
              <a:rPr lang="en-US" sz="800" dirty="0" err="1">
                <a:latin typeface="Calibri" pitchFamily="34" charset="0"/>
              </a:rPr>
              <a:t>outiller</a:t>
            </a:r>
            <a:r>
              <a:rPr lang="en-US" sz="800" dirty="0">
                <a:latin typeface="Calibri" pitchFamily="34" charset="0"/>
              </a:rPr>
              <a:t>/</a:t>
            </a:r>
            <a:r>
              <a:rPr lang="en-US" sz="800" dirty="0" err="1">
                <a:latin typeface="Calibri" pitchFamily="34" charset="0"/>
              </a:rPr>
              <a:t>données</a:t>
            </a:r>
            <a:r>
              <a:rPr lang="en-US" sz="800" dirty="0">
                <a:latin typeface="Calibri" pitchFamily="34" charset="0"/>
              </a:rPr>
              <a:t> </a:t>
            </a:r>
            <a:r>
              <a:rPr lang="en-US" sz="800" dirty="0" err="1">
                <a:latin typeface="Calibri" pitchFamily="34" charset="0"/>
              </a:rPr>
              <a:t>probantes</a:t>
            </a:r>
            <a:r>
              <a:rPr lang="en-US" sz="800" dirty="0">
                <a:latin typeface="Calibri" pitchFamily="34" charset="0"/>
              </a:rPr>
              <a:t>.</a:t>
            </a:r>
          </a:p>
          <a:p>
            <a:pPr>
              <a:lnSpc>
                <a:spcPct val="80000"/>
              </a:lnSpc>
            </a:pPr>
            <a:endParaRPr lang="en-US" sz="800" dirty="0">
              <a:latin typeface="Calibri" pitchFamily="34" charset="0"/>
            </a:endParaRPr>
          </a:p>
          <a:p>
            <a:pPr>
              <a:lnSpc>
                <a:spcPct val="80000"/>
              </a:lnSpc>
              <a:buFontTx/>
              <a:buChar char="•"/>
            </a:pPr>
            <a:r>
              <a:rPr lang="en-US" sz="800" dirty="0">
                <a:latin typeface="Calibri" pitchFamily="34" charset="0"/>
              </a:rPr>
              <a:t>CCM: </a:t>
            </a:r>
            <a:r>
              <a:rPr lang="en-US" sz="800" dirty="0" err="1">
                <a:latin typeface="Calibri" pitchFamily="34" charset="0"/>
              </a:rPr>
              <a:t>Emphase</a:t>
            </a:r>
            <a:r>
              <a:rPr lang="en-US" sz="800" dirty="0">
                <a:latin typeface="Calibri" pitchFamily="34" charset="0"/>
              </a:rPr>
              <a:t> </a:t>
            </a:r>
            <a:r>
              <a:rPr lang="en-US" sz="800" dirty="0" err="1">
                <a:latin typeface="Calibri" pitchFamily="34" charset="0"/>
              </a:rPr>
              <a:t>sur</a:t>
            </a:r>
            <a:r>
              <a:rPr lang="en-US" sz="800" dirty="0">
                <a:latin typeface="Calibri" pitchFamily="34" charset="0"/>
              </a:rPr>
              <a:t> les </a:t>
            </a:r>
            <a:r>
              <a:rPr lang="en-US" sz="800" dirty="0" err="1">
                <a:latin typeface="Calibri" pitchFamily="34" charset="0"/>
              </a:rPr>
              <a:t>résultats</a:t>
            </a:r>
            <a:r>
              <a:rPr lang="en-US" sz="800" dirty="0">
                <a:latin typeface="Calibri" pitchFamily="34" charset="0"/>
              </a:rPr>
              <a:t> </a:t>
            </a:r>
            <a:r>
              <a:rPr lang="en-US" sz="800" dirty="0" err="1">
                <a:latin typeface="Calibri" pitchFamily="34" charset="0"/>
              </a:rPr>
              <a:t>cliniques</a:t>
            </a:r>
            <a:r>
              <a:rPr lang="en-US" sz="800" dirty="0">
                <a:latin typeface="Calibri" pitchFamily="34" charset="0"/>
              </a:rPr>
              <a:t> (santé et satisfaction)</a:t>
            </a:r>
          </a:p>
          <a:p>
            <a:pPr>
              <a:lnSpc>
                <a:spcPct val="80000"/>
              </a:lnSpc>
              <a:buFontTx/>
              <a:buChar char="•"/>
            </a:pPr>
            <a:r>
              <a:rPr lang="en-US" sz="800" dirty="0">
                <a:latin typeface="Calibri" pitchFamily="34" charset="0"/>
              </a:rPr>
              <a:t>Pour </a:t>
            </a:r>
            <a:r>
              <a:rPr lang="en-US" sz="800" dirty="0" err="1">
                <a:latin typeface="Calibri" pitchFamily="34" charset="0"/>
              </a:rPr>
              <a:t>cela</a:t>
            </a:r>
            <a:r>
              <a:rPr lang="en-US" sz="800" dirty="0">
                <a:latin typeface="Calibri" pitchFamily="34" charset="0"/>
              </a:rPr>
              <a:t> – interactions </a:t>
            </a:r>
            <a:r>
              <a:rPr lang="en-US" sz="800" dirty="0" err="1">
                <a:latin typeface="Calibri" pitchFamily="34" charset="0"/>
              </a:rPr>
              <a:t>productives</a:t>
            </a:r>
            <a:r>
              <a:rPr lang="en-US" sz="800" dirty="0">
                <a:latin typeface="Calibri" pitchFamily="34" charset="0"/>
              </a:rPr>
              <a:t> patient &amp; </a:t>
            </a:r>
            <a:r>
              <a:rPr lang="en-US" sz="800" dirty="0" err="1">
                <a:latin typeface="Calibri" pitchFamily="34" charset="0"/>
              </a:rPr>
              <a:t>équipe</a:t>
            </a:r>
            <a:r>
              <a:rPr lang="en-US" sz="800" dirty="0">
                <a:latin typeface="Calibri" pitchFamily="34" charset="0"/>
              </a:rPr>
              <a:t> de </a:t>
            </a:r>
            <a:r>
              <a:rPr lang="en-US" sz="800" dirty="0" err="1">
                <a:latin typeface="Calibri" pitchFamily="34" charset="0"/>
              </a:rPr>
              <a:t>soins</a:t>
            </a:r>
            <a:endParaRPr lang="en-US" sz="800" dirty="0">
              <a:latin typeface="Calibri" pitchFamily="34" charset="0"/>
            </a:endParaRPr>
          </a:p>
          <a:p>
            <a:pPr>
              <a:lnSpc>
                <a:spcPct val="80000"/>
              </a:lnSpc>
              <a:buFontTx/>
              <a:buChar char="•"/>
            </a:pPr>
            <a:r>
              <a:rPr lang="en-US" sz="800" dirty="0">
                <a:latin typeface="Calibri" pitchFamily="34" charset="0"/>
              </a:rPr>
              <a:t>Patients </a:t>
            </a:r>
            <a:r>
              <a:rPr lang="en-US" sz="800" dirty="0" err="1">
                <a:latin typeface="Calibri" pitchFamily="34" charset="0"/>
              </a:rPr>
              <a:t>bien</a:t>
            </a:r>
            <a:r>
              <a:rPr lang="en-US" sz="800" dirty="0">
                <a:latin typeface="Calibri" pitchFamily="34" charset="0"/>
              </a:rPr>
              <a:t> </a:t>
            </a:r>
            <a:r>
              <a:rPr lang="en-US" sz="800" dirty="0" err="1">
                <a:latin typeface="Calibri" pitchFamily="34" charset="0"/>
              </a:rPr>
              <a:t>informés</a:t>
            </a:r>
            <a:r>
              <a:rPr lang="en-US" sz="800" dirty="0">
                <a:latin typeface="Calibri" pitchFamily="34" charset="0"/>
              </a:rPr>
              <a:t>, </a:t>
            </a:r>
            <a:r>
              <a:rPr lang="en-US" sz="800" dirty="0" err="1">
                <a:latin typeface="Calibri" pitchFamily="34" charset="0"/>
              </a:rPr>
              <a:t>professionnels</a:t>
            </a:r>
            <a:r>
              <a:rPr lang="en-US" sz="800" dirty="0">
                <a:latin typeface="Calibri" pitchFamily="34" charset="0"/>
              </a:rPr>
              <a:t> </a:t>
            </a:r>
            <a:r>
              <a:rPr lang="en-US" sz="800" dirty="0" err="1">
                <a:latin typeface="Calibri" pitchFamily="34" charset="0"/>
              </a:rPr>
              <a:t>bien</a:t>
            </a:r>
            <a:r>
              <a:rPr lang="en-US" sz="800" dirty="0">
                <a:latin typeface="Calibri" pitchFamily="34" charset="0"/>
              </a:rPr>
              <a:t> </a:t>
            </a:r>
            <a:r>
              <a:rPr lang="en-US" sz="800" dirty="0" err="1">
                <a:latin typeface="Calibri" pitchFamily="34" charset="0"/>
              </a:rPr>
              <a:t>préparés</a:t>
            </a:r>
            <a:r>
              <a:rPr lang="en-US" sz="800" dirty="0">
                <a:latin typeface="Calibri" pitchFamily="34" charset="0"/>
              </a:rPr>
              <a:t> (</a:t>
            </a:r>
            <a:r>
              <a:rPr lang="en-US" sz="800" dirty="0" err="1">
                <a:latin typeface="Calibri" pitchFamily="34" charset="0"/>
              </a:rPr>
              <a:t>connaissances</a:t>
            </a:r>
            <a:r>
              <a:rPr lang="en-US" sz="800" dirty="0">
                <a:latin typeface="Calibri" pitchFamily="34" charset="0"/>
              </a:rPr>
              <a:t>, </a:t>
            </a:r>
            <a:r>
              <a:rPr lang="en-US" sz="800" dirty="0" err="1">
                <a:latin typeface="Calibri" pitchFamily="34" charset="0"/>
              </a:rPr>
              <a:t>soutien</a:t>
            </a:r>
            <a:r>
              <a:rPr lang="en-US" sz="800" dirty="0">
                <a:latin typeface="Calibri" pitchFamily="34" charset="0"/>
              </a:rPr>
              <a:t> org. et comm., </a:t>
            </a:r>
            <a:r>
              <a:rPr lang="en-US" sz="800" dirty="0" err="1">
                <a:latin typeface="Calibri" pitchFamily="34" charset="0"/>
              </a:rPr>
              <a:t>ressources</a:t>
            </a:r>
            <a:r>
              <a:rPr lang="en-US" sz="800" dirty="0">
                <a:latin typeface="Calibri" pitchFamily="34" charset="0"/>
              </a:rPr>
              <a:t>) = interaction </a:t>
            </a:r>
            <a:r>
              <a:rPr lang="en-US" sz="800" dirty="0" err="1">
                <a:latin typeface="Calibri" pitchFamily="34" charset="0"/>
              </a:rPr>
              <a:t>très</a:t>
            </a:r>
            <a:r>
              <a:rPr lang="en-US" sz="800" dirty="0">
                <a:latin typeface="Calibri" pitchFamily="34" charset="0"/>
              </a:rPr>
              <a:t> </a:t>
            </a:r>
            <a:r>
              <a:rPr lang="en-US" sz="800" dirty="0" err="1">
                <a:latin typeface="Calibri" pitchFamily="34" charset="0"/>
              </a:rPr>
              <a:t>probablement</a:t>
            </a:r>
            <a:r>
              <a:rPr lang="en-US" sz="800" dirty="0">
                <a:latin typeface="Calibri" pitchFamily="34" charset="0"/>
              </a:rPr>
              <a:t> </a:t>
            </a:r>
            <a:r>
              <a:rPr lang="en-US" sz="800" dirty="0" err="1">
                <a:latin typeface="Calibri" pitchFamily="34" charset="0"/>
              </a:rPr>
              <a:t>bénéfique</a:t>
            </a:r>
            <a:r>
              <a:rPr lang="en-US" sz="800" dirty="0">
                <a:latin typeface="Calibri" pitchFamily="34" charset="0"/>
              </a:rPr>
              <a:t>!</a:t>
            </a:r>
          </a:p>
          <a:p>
            <a:pPr>
              <a:lnSpc>
                <a:spcPct val="80000"/>
              </a:lnSpc>
              <a:buFontTx/>
              <a:buChar char="•"/>
            </a:pPr>
            <a:endParaRPr lang="en-US" sz="800" dirty="0">
              <a:latin typeface="Calibri" pitchFamily="34" charset="0"/>
            </a:endParaRPr>
          </a:p>
          <a:p>
            <a:pPr>
              <a:lnSpc>
                <a:spcPct val="80000"/>
              </a:lnSpc>
              <a:buFontTx/>
              <a:buChar char="•"/>
            </a:pPr>
            <a:r>
              <a:rPr lang="en-US" sz="800" dirty="0">
                <a:latin typeface="Calibri" pitchFamily="34" charset="0"/>
              </a:rPr>
              <a:t>6 concepts </a:t>
            </a:r>
            <a:r>
              <a:rPr lang="en-US" sz="800" dirty="0" err="1">
                <a:latin typeface="Calibri" pitchFamily="34" charset="0"/>
              </a:rPr>
              <a:t>distincts</a:t>
            </a:r>
            <a:r>
              <a:rPr lang="en-US" sz="800" dirty="0">
                <a:latin typeface="Calibri" pitchFamily="34" charset="0"/>
              </a:rPr>
              <a:t> – </a:t>
            </a:r>
            <a:r>
              <a:rPr lang="en-US" sz="800" dirty="0" err="1">
                <a:latin typeface="Calibri" pitchFamily="34" charset="0"/>
              </a:rPr>
              <a:t>composantes</a:t>
            </a:r>
            <a:r>
              <a:rPr lang="en-US" sz="800" dirty="0">
                <a:latin typeface="Calibri" pitchFamily="34" charset="0"/>
              </a:rPr>
              <a:t> </a:t>
            </a:r>
            <a:r>
              <a:rPr lang="en-US" sz="800" dirty="0" err="1">
                <a:latin typeface="Calibri" pitchFamily="34" charset="0"/>
              </a:rPr>
              <a:t>modifiables</a:t>
            </a:r>
            <a:r>
              <a:rPr lang="en-US" sz="800" dirty="0">
                <a:latin typeface="Calibri" pitchFamily="34" charset="0"/>
              </a:rPr>
              <a:t> de la </a:t>
            </a:r>
            <a:r>
              <a:rPr lang="en-US" sz="800" dirty="0" err="1">
                <a:latin typeface="Calibri" pitchFamily="34" charset="0"/>
              </a:rPr>
              <a:t>prestation</a:t>
            </a:r>
            <a:r>
              <a:rPr lang="en-US" sz="800" dirty="0">
                <a:latin typeface="Calibri" pitchFamily="34" charset="0"/>
              </a:rPr>
              <a:t> des </a:t>
            </a:r>
            <a:r>
              <a:rPr lang="en-US" sz="800" dirty="0" err="1">
                <a:latin typeface="Calibri" pitchFamily="34" charset="0"/>
              </a:rPr>
              <a:t>soins</a:t>
            </a:r>
            <a:endParaRPr lang="en-US" sz="800" dirty="0">
              <a:latin typeface="Calibri" pitchFamily="34" charset="0"/>
            </a:endParaRPr>
          </a:p>
          <a:p>
            <a:pPr>
              <a:lnSpc>
                <a:spcPct val="80000"/>
              </a:lnSpc>
              <a:buFontTx/>
              <a:buChar char="•"/>
            </a:pPr>
            <a:r>
              <a:rPr lang="en-US" sz="800" dirty="0">
                <a:latin typeface="Calibri" pitchFamily="34" charset="0"/>
              </a:rPr>
              <a:t>4 </a:t>
            </a:r>
            <a:r>
              <a:rPr lang="en-US" sz="800" dirty="0" err="1">
                <a:latin typeface="Calibri" pitchFamily="34" charset="0"/>
              </a:rPr>
              <a:t>stratégies</a:t>
            </a:r>
            <a:r>
              <a:rPr lang="en-US" sz="800" dirty="0">
                <a:latin typeface="Calibri" pitchFamily="34" charset="0"/>
              </a:rPr>
              <a:t> qui </a:t>
            </a:r>
            <a:r>
              <a:rPr lang="en-US" sz="800" dirty="0" err="1">
                <a:latin typeface="Calibri" pitchFamily="34" charset="0"/>
              </a:rPr>
              <a:t>adressent</a:t>
            </a:r>
            <a:r>
              <a:rPr lang="en-US" sz="800" dirty="0">
                <a:latin typeface="Calibri" pitchFamily="34" charset="0"/>
              </a:rPr>
              <a:t> les </a:t>
            </a:r>
            <a:r>
              <a:rPr lang="en-US" sz="800" dirty="0" err="1">
                <a:latin typeface="Calibri" pitchFamily="34" charset="0"/>
              </a:rPr>
              <a:t>pratiques</a:t>
            </a:r>
            <a:endParaRPr lang="en-US" sz="800" dirty="0">
              <a:latin typeface="Calibri" pitchFamily="34" charset="0"/>
            </a:endParaRPr>
          </a:p>
          <a:p>
            <a:pPr>
              <a:lnSpc>
                <a:spcPct val="80000"/>
              </a:lnSpc>
              <a:buFontTx/>
              <a:buChar char="•"/>
            </a:pPr>
            <a:r>
              <a:rPr lang="en-US" sz="800" dirty="0">
                <a:latin typeface="Calibri" pitchFamily="34" charset="0"/>
              </a:rPr>
              <a:t>2 </a:t>
            </a:r>
            <a:r>
              <a:rPr lang="en-US" sz="800" dirty="0" err="1">
                <a:latin typeface="Calibri" pitchFamily="34" charset="0"/>
              </a:rPr>
              <a:t>stratégies</a:t>
            </a:r>
            <a:r>
              <a:rPr lang="en-US" sz="800" dirty="0">
                <a:latin typeface="Calibri" pitchFamily="34" charset="0"/>
              </a:rPr>
              <a:t> </a:t>
            </a:r>
            <a:r>
              <a:rPr lang="en-US" sz="800" dirty="0" err="1">
                <a:latin typeface="Calibri" pitchFamily="34" charset="0"/>
              </a:rPr>
              <a:t>centrées</a:t>
            </a:r>
            <a:r>
              <a:rPr lang="en-US" sz="800" dirty="0">
                <a:latin typeface="Calibri" pitchFamily="34" charset="0"/>
              </a:rPr>
              <a:t> </a:t>
            </a:r>
            <a:r>
              <a:rPr lang="en-US" sz="800" dirty="0" err="1">
                <a:latin typeface="Calibri" pitchFamily="34" charset="0"/>
              </a:rPr>
              <a:t>sur</a:t>
            </a:r>
            <a:r>
              <a:rPr lang="en-US" sz="800" dirty="0">
                <a:latin typeface="Calibri" pitchFamily="34" charset="0"/>
              </a:rPr>
              <a:t> le patient (</a:t>
            </a:r>
            <a:r>
              <a:rPr lang="en-US" sz="800" dirty="0" err="1">
                <a:latin typeface="Calibri" pitchFamily="34" charset="0"/>
              </a:rPr>
              <a:t>Communauté</a:t>
            </a:r>
            <a:r>
              <a:rPr lang="en-US" sz="800" dirty="0">
                <a:latin typeface="Calibri" pitchFamily="34" charset="0"/>
              </a:rPr>
              <a:t>, </a:t>
            </a:r>
            <a:r>
              <a:rPr lang="en-US" sz="800" dirty="0" err="1">
                <a:latin typeface="Calibri" pitchFamily="34" charset="0"/>
              </a:rPr>
              <a:t>Autogestion</a:t>
            </a:r>
            <a:r>
              <a:rPr lang="en-US" sz="800" dirty="0">
                <a:latin typeface="Calibri" pitchFamily="34" charset="0"/>
              </a:rPr>
              <a:t>) </a:t>
            </a:r>
          </a:p>
          <a:p>
            <a:pPr>
              <a:lnSpc>
                <a:spcPct val="80000"/>
              </a:lnSpc>
              <a:buFontTx/>
              <a:buChar char="•"/>
            </a:pPr>
            <a:r>
              <a:rPr lang="en-US" sz="800" dirty="0">
                <a:latin typeface="Calibri" pitchFamily="34" charset="0"/>
              </a:rPr>
              <a:t>4 types de </a:t>
            </a:r>
            <a:r>
              <a:rPr lang="en-US" sz="800" dirty="0" err="1">
                <a:latin typeface="Calibri" pitchFamily="34" charset="0"/>
              </a:rPr>
              <a:t>changements</a:t>
            </a:r>
            <a:r>
              <a:rPr lang="en-US" sz="800" dirty="0">
                <a:latin typeface="Calibri" pitchFamily="34" charset="0"/>
              </a:rPr>
              <a:t> </a:t>
            </a:r>
            <a:r>
              <a:rPr lang="en-US" sz="800" dirty="0" err="1">
                <a:latin typeface="Calibri" pitchFamily="34" charset="0"/>
              </a:rPr>
              <a:t>dans</a:t>
            </a:r>
            <a:r>
              <a:rPr lang="en-US" sz="800" dirty="0">
                <a:latin typeface="Calibri" pitchFamily="34" charset="0"/>
              </a:rPr>
              <a:t> les </a:t>
            </a:r>
            <a:r>
              <a:rPr lang="en-US" sz="800" dirty="0" err="1">
                <a:latin typeface="Calibri" pitchFamily="34" charset="0"/>
              </a:rPr>
              <a:t>pratiques</a:t>
            </a:r>
            <a:endParaRPr lang="en-US" sz="800" dirty="0">
              <a:latin typeface="Calibri" pitchFamily="34" charset="0"/>
            </a:endParaRPr>
          </a:p>
          <a:p>
            <a:pPr lvl="1">
              <a:lnSpc>
                <a:spcPct val="80000"/>
              </a:lnSpc>
              <a:buFontTx/>
              <a:buChar char="•"/>
            </a:pPr>
            <a:r>
              <a:rPr lang="en-US" sz="800" dirty="0" err="1">
                <a:latin typeface="Calibri" pitchFamily="34" charset="0"/>
              </a:rPr>
              <a:t>Autogestion</a:t>
            </a:r>
            <a:r>
              <a:rPr lang="en-US" sz="800" dirty="0">
                <a:latin typeface="Calibri" pitchFamily="34" charset="0"/>
              </a:rPr>
              <a:t> (vivre avec </a:t>
            </a:r>
            <a:r>
              <a:rPr lang="en-US" sz="800" dirty="0" err="1">
                <a:latin typeface="Calibri" pitchFamily="34" charset="0"/>
              </a:rPr>
              <a:t>problème</a:t>
            </a:r>
            <a:r>
              <a:rPr lang="en-US" sz="800" dirty="0">
                <a:latin typeface="Calibri" pitchFamily="34" charset="0"/>
              </a:rPr>
              <a:t>)</a:t>
            </a:r>
          </a:p>
          <a:p>
            <a:pPr lvl="1">
              <a:lnSpc>
                <a:spcPct val="80000"/>
              </a:lnSpc>
              <a:buFontTx/>
              <a:buChar char="•"/>
            </a:pPr>
            <a:r>
              <a:rPr lang="en-US" sz="800" dirty="0" err="1">
                <a:latin typeface="Calibri" pitchFamily="34" charset="0"/>
              </a:rPr>
              <a:t>Soutien</a:t>
            </a:r>
            <a:r>
              <a:rPr lang="en-US" sz="800" dirty="0">
                <a:latin typeface="Calibri" pitchFamily="34" charset="0"/>
              </a:rPr>
              <a:t> à la </a:t>
            </a:r>
            <a:r>
              <a:rPr lang="en-US" sz="800" dirty="0" err="1">
                <a:latin typeface="Calibri" pitchFamily="34" charset="0"/>
              </a:rPr>
              <a:t>décision</a:t>
            </a:r>
            <a:r>
              <a:rPr lang="en-US" sz="800" dirty="0">
                <a:latin typeface="Calibri" pitchFamily="34" charset="0"/>
              </a:rPr>
              <a:t> </a:t>
            </a:r>
            <a:r>
              <a:rPr lang="en-US" sz="800" dirty="0" err="1">
                <a:latin typeface="Calibri" pitchFamily="34" charset="0"/>
              </a:rPr>
              <a:t>clinique</a:t>
            </a:r>
            <a:r>
              <a:rPr lang="en-US" sz="800" dirty="0">
                <a:latin typeface="Calibri" pitchFamily="34" charset="0"/>
              </a:rPr>
              <a:t> (</a:t>
            </a:r>
            <a:r>
              <a:rPr lang="en-US" sz="800" dirty="0" err="1">
                <a:latin typeface="Calibri" pitchFamily="34" charset="0"/>
              </a:rPr>
              <a:t>quelles</a:t>
            </a:r>
            <a:r>
              <a:rPr lang="en-US" sz="800" dirty="0">
                <a:latin typeface="Calibri" pitchFamily="34" charset="0"/>
              </a:rPr>
              <a:t> </a:t>
            </a:r>
            <a:r>
              <a:rPr lang="en-US" sz="800" dirty="0" err="1">
                <a:latin typeface="Calibri" pitchFamily="34" charset="0"/>
              </a:rPr>
              <a:t>sont</a:t>
            </a:r>
            <a:r>
              <a:rPr lang="en-US" sz="800" dirty="0">
                <a:latin typeface="Calibri" pitchFamily="34" charset="0"/>
              </a:rPr>
              <a:t> les </a:t>
            </a:r>
            <a:r>
              <a:rPr lang="en-US" sz="800" dirty="0" err="1">
                <a:latin typeface="Calibri" pitchFamily="34" charset="0"/>
              </a:rPr>
              <a:t>meilleures</a:t>
            </a:r>
            <a:r>
              <a:rPr lang="en-US" sz="800" dirty="0">
                <a:latin typeface="Calibri" pitchFamily="34" charset="0"/>
              </a:rPr>
              <a:t> </a:t>
            </a:r>
            <a:r>
              <a:rPr lang="en-US" sz="800" dirty="0" err="1">
                <a:latin typeface="Calibri" pitchFamily="34" charset="0"/>
              </a:rPr>
              <a:t>pratiques</a:t>
            </a:r>
            <a:r>
              <a:rPr lang="en-US" sz="800" dirty="0">
                <a:latin typeface="Calibri" pitchFamily="34" charset="0"/>
              </a:rPr>
              <a:t> &amp; comment les implanter)</a:t>
            </a:r>
          </a:p>
          <a:p>
            <a:pPr lvl="1">
              <a:lnSpc>
                <a:spcPct val="80000"/>
              </a:lnSpc>
              <a:buFontTx/>
              <a:buChar char="•"/>
            </a:pPr>
            <a:r>
              <a:rPr lang="en-US" sz="800" dirty="0" err="1">
                <a:latin typeface="Calibri" pitchFamily="34" charset="0"/>
              </a:rPr>
              <a:t>Modèle</a:t>
            </a:r>
            <a:r>
              <a:rPr lang="en-US" sz="800" dirty="0">
                <a:latin typeface="Calibri" pitchFamily="34" charset="0"/>
              </a:rPr>
              <a:t> de </a:t>
            </a:r>
            <a:r>
              <a:rPr lang="en-US" sz="800" dirty="0" err="1">
                <a:latin typeface="Calibri" pitchFamily="34" charset="0"/>
              </a:rPr>
              <a:t>prestation</a:t>
            </a:r>
            <a:r>
              <a:rPr lang="en-US" sz="800" dirty="0">
                <a:latin typeface="Calibri" pitchFamily="34" charset="0"/>
              </a:rPr>
              <a:t> (qui </a:t>
            </a:r>
            <a:r>
              <a:rPr lang="en-US" sz="800" dirty="0" err="1">
                <a:latin typeface="Calibri" pitchFamily="34" charset="0"/>
              </a:rPr>
              <a:t>est</a:t>
            </a:r>
            <a:r>
              <a:rPr lang="en-US" sz="800" dirty="0">
                <a:latin typeface="Calibri" pitchFamily="34" charset="0"/>
              </a:rPr>
              <a:t> </a:t>
            </a:r>
            <a:r>
              <a:rPr lang="en-US" sz="800" dirty="0" err="1">
                <a:latin typeface="Calibri" pitchFamily="34" charset="0"/>
              </a:rPr>
              <a:t>l’équipe</a:t>
            </a:r>
            <a:r>
              <a:rPr lang="en-US" sz="800" dirty="0">
                <a:latin typeface="Calibri" pitchFamily="34" charset="0"/>
              </a:rPr>
              <a:t> &amp; </a:t>
            </a:r>
            <a:r>
              <a:rPr lang="en-US" sz="800" dirty="0" err="1">
                <a:latin typeface="Calibri" pitchFamily="34" charset="0"/>
              </a:rPr>
              <a:t>que</a:t>
            </a:r>
            <a:r>
              <a:rPr lang="en-US" sz="800" dirty="0">
                <a:latin typeface="Calibri" pitchFamily="34" charset="0"/>
              </a:rPr>
              <a:t> fait-</a:t>
            </a:r>
            <a:r>
              <a:rPr lang="en-US" sz="800" dirty="0" err="1">
                <a:latin typeface="Calibri" pitchFamily="34" charset="0"/>
              </a:rPr>
              <a:t>elle</a:t>
            </a:r>
            <a:r>
              <a:rPr lang="en-US" sz="800" dirty="0">
                <a:latin typeface="Calibri" pitchFamily="34" charset="0"/>
              </a:rPr>
              <a:t>)</a:t>
            </a:r>
          </a:p>
          <a:p>
            <a:pPr lvl="1">
              <a:lnSpc>
                <a:spcPct val="80000"/>
              </a:lnSpc>
              <a:buFontTx/>
              <a:buChar char="•"/>
            </a:pPr>
            <a:r>
              <a:rPr lang="en-US" sz="800" dirty="0" err="1">
                <a:latin typeface="Calibri" pitchFamily="34" charset="0"/>
              </a:rPr>
              <a:t>Systèmes</a:t>
            </a:r>
            <a:r>
              <a:rPr lang="en-US" sz="800" dirty="0">
                <a:latin typeface="Calibri" pitchFamily="34" charset="0"/>
              </a:rPr>
              <a:t> </a:t>
            </a:r>
            <a:r>
              <a:rPr lang="en-US" sz="800" dirty="0" err="1">
                <a:latin typeface="Calibri" pitchFamily="34" charset="0"/>
              </a:rPr>
              <a:t>d’info</a:t>
            </a:r>
            <a:r>
              <a:rPr lang="en-US" sz="800" dirty="0">
                <a:latin typeface="Calibri" pitchFamily="34" charset="0"/>
              </a:rPr>
              <a:t>. (</a:t>
            </a:r>
            <a:r>
              <a:rPr lang="en-US" sz="800" dirty="0" err="1">
                <a:latin typeface="Calibri" pitchFamily="34" charset="0"/>
              </a:rPr>
              <a:t>recueillir</a:t>
            </a:r>
            <a:r>
              <a:rPr lang="en-US" sz="800" dirty="0">
                <a:latin typeface="Calibri" pitchFamily="34" charset="0"/>
              </a:rPr>
              <a:t> </a:t>
            </a:r>
            <a:r>
              <a:rPr lang="en-US" sz="800" dirty="0" err="1">
                <a:latin typeface="Calibri" pitchFamily="34" charset="0"/>
              </a:rPr>
              <a:t>l’info</a:t>
            </a:r>
            <a:r>
              <a:rPr lang="en-US" sz="800" dirty="0">
                <a:latin typeface="Calibri" pitchFamily="34" charset="0"/>
              </a:rPr>
              <a:t> et </a:t>
            </a:r>
            <a:r>
              <a:rPr lang="en-US" sz="800" dirty="0" err="1">
                <a:latin typeface="Calibri" pitchFamily="34" charset="0"/>
              </a:rPr>
              <a:t>l’utiliser</a:t>
            </a:r>
            <a:r>
              <a:rPr lang="en-US" sz="800" dirty="0">
                <a:latin typeface="Calibri" pitchFamily="34" charset="0"/>
              </a:rPr>
              <a:t>)</a:t>
            </a:r>
          </a:p>
          <a:p>
            <a:pPr lvl="1">
              <a:lnSpc>
                <a:spcPct val="80000"/>
              </a:lnSpc>
              <a:buFontTx/>
              <a:buChar char="•"/>
            </a:pPr>
            <a:endParaRPr lang="en-US" sz="800" dirty="0">
              <a:latin typeface="Calibri" pitchFamily="34" charset="0"/>
            </a:endParaRPr>
          </a:p>
          <a:p>
            <a:pPr>
              <a:lnSpc>
                <a:spcPct val="80000"/>
              </a:lnSpc>
              <a:buFontTx/>
              <a:buChar char="•"/>
            </a:pPr>
            <a:r>
              <a:rPr lang="en-US" sz="800" dirty="0" err="1">
                <a:latin typeface="Calibri" pitchFamily="34" charset="0"/>
              </a:rPr>
              <a:t>Besoin</a:t>
            </a:r>
            <a:r>
              <a:rPr lang="en-US" sz="800" dirty="0">
                <a:latin typeface="Calibri" pitchFamily="34" charset="0"/>
              </a:rPr>
              <a:t> de </a:t>
            </a:r>
            <a:r>
              <a:rPr lang="en-US" sz="800" dirty="0" err="1">
                <a:latin typeface="Calibri" pitchFamily="34" charset="0"/>
              </a:rPr>
              <a:t>changements</a:t>
            </a:r>
            <a:r>
              <a:rPr lang="en-US" sz="800" dirty="0">
                <a:latin typeface="Calibri" pitchFamily="34" charset="0"/>
              </a:rPr>
              <a:t> + larges pour influencer les </a:t>
            </a:r>
            <a:r>
              <a:rPr lang="en-US" sz="800" dirty="0" err="1">
                <a:latin typeface="Calibri" pitchFamily="34" charset="0"/>
              </a:rPr>
              <a:t>pratiques</a:t>
            </a:r>
            <a:endParaRPr lang="en-US" sz="800" dirty="0">
              <a:latin typeface="Calibri" pitchFamily="34" charset="0"/>
            </a:endParaRPr>
          </a:p>
          <a:p>
            <a:pPr lvl="1">
              <a:lnSpc>
                <a:spcPct val="80000"/>
              </a:lnSpc>
              <a:buFontTx/>
              <a:buChar char="•"/>
            </a:pPr>
            <a:r>
              <a:rPr lang="en-US" sz="800" dirty="0" err="1">
                <a:latin typeface="Calibri" pitchFamily="34" charset="0"/>
              </a:rPr>
              <a:t>Ressources</a:t>
            </a:r>
            <a:r>
              <a:rPr lang="en-US" sz="800" dirty="0">
                <a:latin typeface="Calibri" pitchFamily="34" charset="0"/>
              </a:rPr>
              <a:t> et </a:t>
            </a:r>
            <a:r>
              <a:rPr lang="en-US" sz="800" dirty="0" err="1">
                <a:latin typeface="Calibri" pitchFamily="34" charset="0"/>
              </a:rPr>
              <a:t>politiques</a:t>
            </a:r>
            <a:r>
              <a:rPr lang="en-US" sz="800" dirty="0">
                <a:latin typeface="Calibri" pitchFamily="34" charset="0"/>
              </a:rPr>
              <a:t> </a:t>
            </a:r>
            <a:r>
              <a:rPr lang="en-US" sz="800" dirty="0" err="1">
                <a:latin typeface="Calibri" pitchFamily="34" charset="0"/>
              </a:rPr>
              <a:t>dans</a:t>
            </a:r>
            <a:r>
              <a:rPr lang="en-US" sz="800" dirty="0">
                <a:latin typeface="Calibri" pitchFamily="34" charset="0"/>
              </a:rPr>
              <a:t> la </a:t>
            </a:r>
            <a:r>
              <a:rPr lang="en-US" sz="800" dirty="0" err="1">
                <a:latin typeface="Calibri" pitchFamily="34" charset="0"/>
              </a:rPr>
              <a:t>communauté</a:t>
            </a:r>
            <a:r>
              <a:rPr lang="en-US" sz="800" dirty="0">
                <a:latin typeface="Calibri" pitchFamily="34" charset="0"/>
              </a:rPr>
              <a:t> (influence)</a:t>
            </a:r>
          </a:p>
          <a:p>
            <a:pPr lvl="1">
              <a:lnSpc>
                <a:spcPct val="80000"/>
              </a:lnSpc>
              <a:buFontTx/>
              <a:buChar char="•"/>
            </a:pPr>
            <a:r>
              <a:rPr lang="en-US" sz="800" dirty="0" err="1">
                <a:latin typeface="Calibri" pitchFamily="34" charset="0"/>
              </a:rPr>
              <a:t>Organisation</a:t>
            </a:r>
            <a:r>
              <a:rPr lang="en-US" sz="800" dirty="0">
                <a:latin typeface="Calibri" pitchFamily="34" charset="0"/>
              </a:rPr>
              <a:t> du </a:t>
            </a:r>
            <a:r>
              <a:rPr lang="en-US" sz="800" dirty="0" err="1">
                <a:latin typeface="Calibri" pitchFamily="34" charset="0"/>
              </a:rPr>
              <a:t>système</a:t>
            </a:r>
            <a:endParaRPr lang="en-US" sz="800" dirty="0">
              <a:latin typeface="Calibri" pitchFamily="34" charset="0"/>
            </a:endParaRPr>
          </a:p>
          <a:p>
            <a:pPr lvl="1">
              <a:lnSpc>
                <a:spcPct val="80000"/>
              </a:lnSpc>
              <a:buFontTx/>
              <a:buChar char="•"/>
            </a:pPr>
            <a:endParaRPr lang="en-US" sz="800" dirty="0">
              <a:latin typeface="Calibri" pitchFamily="34" charset="0"/>
            </a:endParaRPr>
          </a:p>
          <a:p>
            <a:pPr>
              <a:lnSpc>
                <a:spcPct val="80000"/>
              </a:lnSpc>
              <a:buFontTx/>
              <a:buChar char="•"/>
            </a:pPr>
            <a:r>
              <a:rPr lang="en-US" sz="800" dirty="0" err="1">
                <a:latin typeface="Calibri" pitchFamily="34" charset="0"/>
              </a:rPr>
              <a:t>Stratégies</a:t>
            </a:r>
            <a:r>
              <a:rPr lang="en-US" sz="800" dirty="0">
                <a:latin typeface="Calibri" pitchFamily="34" charset="0"/>
              </a:rPr>
              <a:t> </a:t>
            </a:r>
            <a:r>
              <a:rPr lang="en-US" sz="800" dirty="0" err="1">
                <a:latin typeface="Calibri" pitchFamily="34" charset="0"/>
              </a:rPr>
              <a:t>basées</a:t>
            </a:r>
            <a:r>
              <a:rPr lang="en-US" sz="800" dirty="0">
                <a:latin typeface="Calibri" pitchFamily="34" charset="0"/>
              </a:rPr>
              <a:t> </a:t>
            </a:r>
            <a:r>
              <a:rPr lang="en-US" sz="800" dirty="0" err="1">
                <a:latin typeface="Calibri" pitchFamily="34" charset="0"/>
              </a:rPr>
              <a:t>sur</a:t>
            </a:r>
            <a:r>
              <a:rPr lang="en-US" sz="800" dirty="0">
                <a:latin typeface="Calibri" pitchFamily="34" charset="0"/>
              </a:rPr>
              <a:t> les concepts </a:t>
            </a:r>
            <a:r>
              <a:rPr lang="en-US" sz="800" dirty="0" err="1">
                <a:latin typeface="Calibri" pitchFamily="34" charset="0"/>
              </a:rPr>
              <a:t>distincts</a:t>
            </a:r>
            <a:r>
              <a:rPr lang="en-US" sz="800" dirty="0">
                <a:latin typeface="Calibri" pitchFamily="34" charset="0"/>
              </a:rPr>
              <a:t> </a:t>
            </a:r>
            <a:r>
              <a:rPr lang="en-US" sz="800" dirty="0" err="1">
                <a:latin typeface="Calibri" pitchFamily="34" charset="0"/>
              </a:rPr>
              <a:t>ou</a:t>
            </a:r>
            <a:r>
              <a:rPr lang="en-US" sz="800" dirty="0">
                <a:latin typeface="Calibri" pitchFamily="34" charset="0"/>
              </a:rPr>
              <a:t> </a:t>
            </a:r>
            <a:r>
              <a:rPr lang="en-US" sz="800" dirty="0" err="1">
                <a:latin typeface="Calibri" pitchFamily="34" charset="0"/>
              </a:rPr>
              <a:t>sur</a:t>
            </a:r>
            <a:r>
              <a:rPr lang="en-US" sz="800" dirty="0">
                <a:latin typeface="Calibri" pitchFamily="34" charset="0"/>
              </a:rPr>
              <a:t> le </a:t>
            </a:r>
            <a:r>
              <a:rPr lang="en-US" sz="800" dirty="0" err="1">
                <a:latin typeface="Calibri" pitchFamily="34" charset="0"/>
              </a:rPr>
              <a:t>modèle</a:t>
            </a:r>
            <a:r>
              <a:rPr lang="en-US" sz="800" dirty="0">
                <a:latin typeface="Calibri" pitchFamily="34" charset="0"/>
              </a:rPr>
              <a:t> </a:t>
            </a:r>
            <a:r>
              <a:rPr lang="en-US" sz="800" dirty="0" err="1">
                <a:latin typeface="Calibri" pitchFamily="34" charset="0"/>
              </a:rPr>
              <a:t>d’ensemble</a:t>
            </a:r>
            <a:r>
              <a:rPr lang="en-US" sz="800" dirty="0">
                <a:latin typeface="Calibri" pitchFamily="34" charset="0"/>
              </a:rPr>
              <a:t> (diff. </a:t>
            </a:r>
            <a:r>
              <a:rPr lang="en-US" sz="800" dirty="0" err="1">
                <a:latin typeface="Calibri" pitchFamily="34" charset="0"/>
              </a:rPr>
              <a:t>ds</a:t>
            </a:r>
            <a:r>
              <a:rPr lang="en-US" sz="800" dirty="0">
                <a:latin typeface="Calibri" pitchFamily="34" charset="0"/>
              </a:rPr>
              <a:t> les petites </a:t>
            </a:r>
            <a:r>
              <a:rPr lang="en-US" sz="800" dirty="0" err="1">
                <a:latin typeface="Calibri" pitchFamily="34" charset="0"/>
              </a:rPr>
              <a:t>organisations</a:t>
            </a:r>
            <a:r>
              <a:rPr lang="en-US" sz="800" dirty="0">
                <a:latin typeface="Calibri" pitchFamily="34" charset="0"/>
              </a:rPr>
              <a:t> </a:t>
            </a:r>
            <a:r>
              <a:rPr lang="en-US" sz="800" dirty="0" err="1">
                <a:latin typeface="Calibri" pitchFamily="34" charset="0"/>
              </a:rPr>
              <a:t>vs</a:t>
            </a:r>
            <a:r>
              <a:rPr lang="en-US" sz="800" dirty="0">
                <a:latin typeface="Calibri" pitchFamily="34" charset="0"/>
              </a:rPr>
              <a:t> HMO)</a:t>
            </a:r>
          </a:p>
          <a:p>
            <a:pPr>
              <a:lnSpc>
                <a:spcPct val="80000"/>
              </a:lnSpc>
              <a:buFontTx/>
              <a:buChar char="•"/>
            </a:pPr>
            <a:r>
              <a:rPr lang="en-US" sz="800" dirty="0" err="1">
                <a:latin typeface="Calibri" pitchFamily="34" charset="0"/>
              </a:rPr>
              <a:t>Responsabilité</a:t>
            </a:r>
            <a:r>
              <a:rPr lang="en-US" sz="800" dirty="0">
                <a:latin typeface="Calibri" pitchFamily="34" charset="0"/>
              </a:rPr>
              <a:t> </a:t>
            </a:r>
            <a:r>
              <a:rPr lang="en-US" sz="800" dirty="0" err="1">
                <a:latin typeface="Calibri" pitchFamily="34" charset="0"/>
              </a:rPr>
              <a:t>populationnelle</a:t>
            </a:r>
            <a:r>
              <a:rPr lang="en-US" sz="800" dirty="0">
                <a:latin typeface="Calibri" pitchFamily="34" charset="0"/>
              </a:rPr>
              <a:t> – </a:t>
            </a:r>
            <a:r>
              <a:rPr lang="en-US" sz="800" dirty="0" err="1">
                <a:latin typeface="Calibri" pitchFamily="34" charset="0"/>
              </a:rPr>
              <a:t>approche</a:t>
            </a:r>
            <a:r>
              <a:rPr lang="en-US" sz="800" dirty="0">
                <a:latin typeface="Calibri" pitchFamily="34" charset="0"/>
              </a:rPr>
              <a:t> </a:t>
            </a:r>
            <a:r>
              <a:rPr lang="en-US" sz="800" dirty="0" err="1">
                <a:latin typeface="Calibri" pitchFamily="34" charset="0"/>
              </a:rPr>
              <a:t>populationnelle</a:t>
            </a:r>
            <a:r>
              <a:rPr lang="en-US" sz="800" dirty="0">
                <a:latin typeface="Calibri" pitchFamily="34" charset="0"/>
              </a:rPr>
              <a:t> de services</a:t>
            </a:r>
          </a:p>
          <a:p>
            <a:pPr>
              <a:lnSpc>
                <a:spcPct val="80000"/>
              </a:lnSpc>
            </a:pPr>
            <a:endParaRPr lang="en-CA" sz="800" dirty="0">
              <a:latin typeface="Calibri" pitchFamily="34" charset="0"/>
            </a:endParaRPr>
          </a:p>
          <a:p>
            <a:pPr>
              <a:lnSpc>
                <a:spcPct val="80000"/>
              </a:lnSpc>
            </a:pPr>
            <a:endParaRPr lang="fr-FR" sz="8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1CABE015-9351-446A-A85D-8C0AF7B311F3}" type="slidenum">
              <a:rPr lang="fr-FR" smtClean="0"/>
              <a:pPr>
                <a:defRPr/>
              </a:pPr>
              <a:t>12</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6942831-8EF1-4424-845F-31A33DEABB14}" type="slidenum">
              <a:rPr lang="fr-FR">
                <a:latin typeface="Arial" pitchFamily="34" charset="0"/>
                <a:ea typeface="ＭＳ Ｐゴシック" pitchFamily="34" charset="-128"/>
              </a:rPr>
              <a:pPr/>
              <a:t>14</a:t>
            </a:fld>
            <a:endParaRPr lang="fr-FR">
              <a:latin typeface="Arial" pitchFamily="34" charset="0"/>
              <a:ea typeface="ＭＳ Ｐゴシック" pitchFamily="34" charset="-128"/>
            </a:endParaRPr>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txBox="1">
            <a:spLocks noGrp="1" noChangeArrowheads="1"/>
          </p:cNvSpPr>
          <p:nvPr/>
        </p:nvSpPr>
        <p:spPr bwMode="auto">
          <a:xfrm>
            <a:off x="4143427" y="9118688"/>
            <a:ext cx="3170138" cy="481027"/>
          </a:xfrm>
          <a:prstGeom prst="rect">
            <a:avLst/>
          </a:prstGeom>
          <a:noFill/>
          <a:ln w="9525">
            <a:noFill/>
            <a:miter lim="800000"/>
            <a:headEnd/>
            <a:tailEnd/>
          </a:ln>
        </p:spPr>
        <p:txBody>
          <a:bodyPr lIns="93167" tIns="46583" rIns="93167" bIns="46583" anchor="b"/>
          <a:lstStyle/>
          <a:p>
            <a:pPr algn="r" defTabSz="930351"/>
            <a:fld id="{2B408C6A-E86F-434D-9F34-4F94F86F9D84}" type="slidenum">
              <a:rPr lang="fr-FR" sz="1200"/>
              <a:pPr algn="r" defTabSz="930351"/>
              <a:t>15</a:t>
            </a:fld>
            <a:endParaRPr lang="fr-FR" sz="1200"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731195" y="4561577"/>
            <a:ext cx="5852814" cy="4320316"/>
          </a:xfrm>
          <a:noFill/>
          <a:ln/>
        </p:spPr>
        <p:txBody>
          <a:bodyPr lIns="93167" tIns="46583" rIns="93167" bIns="46583"/>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a:ln/>
        </p:spPr>
      </p:sp>
      <p:sp>
        <p:nvSpPr>
          <p:cNvPr id="75779" name="Espace réservé des commentaires 2"/>
          <p:cNvSpPr>
            <a:spLocks noGrp="1"/>
          </p:cNvSpPr>
          <p:nvPr>
            <p:ph type="body" idx="1"/>
          </p:nvPr>
        </p:nvSpPr>
        <p:spPr>
          <a:noFill/>
          <a:ln/>
        </p:spPr>
        <p:txBody>
          <a:bodyPr/>
          <a:lstStyle/>
          <a:p>
            <a:endParaRPr lang="fr-CA" smtClean="0">
              <a:latin typeface="Arial" pitchFamily="34" charset="0"/>
            </a:endParaRPr>
          </a:p>
        </p:txBody>
      </p:sp>
      <p:sp>
        <p:nvSpPr>
          <p:cNvPr id="75780" name="Espace réservé du numéro de diapositive 3"/>
          <p:cNvSpPr>
            <a:spLocks noGrp="1"/>
          </p:cNvSpPr>
          <p:nvPr>
            <p:ph type="sldNum" sz="quarter" idx="5"/>
          </p:nvPr>
        </p:nvSpPr>
        <p:spPr>
          <a:noFill/>
        </p:spPr>
        <p:txBody>
          <a:bodyPr/>
          <a:lstStyle/>
          <a:p>
            <a:pPr defTabSz="963049"/>
            <a:fld id="{FB206796-6BF9-4236-92BF-582D4AB831AE}" type="slidenum">
              <a:rPr lang="fr-FR" smtClean="0">
                <a:latin typeface="Arial" pitchFamily="34" charset="0"/>
                <a:ea typeface="MS PGothic" pitchFamily="34" charset="-128"/>
              </a:rPr>
              <a:pPr defTabSz="963049"/>
              <a:t>23</a:t>
            </a:fld>
            <a:endParaRPr lang="fr-FR" dirty="0"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3300A8-A46E-4695-B234-E0C6E373804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E0797B-1634-4B4E-BD16-1BE30FC0A9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57950" y="76200"/>
            <a:ext cx="2000250" cy="60198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76200"/>
            <a:ext cx="5848350" cy="6019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450413-E1AD-483A-94D1-F4CC1126BF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8C1558-7B25-4A03-97BF-4EC431627AD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10A86-3FA3-403F-B043-7CC432A586C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76400"/>
            <a:ext cx="39243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33900" y="1676400"/>
            <a:ext cx="39243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1D52DC-E57D-488C-8B22-1E19C27787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2822A74-7236-40CA-9CE6-EA228B9B060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DFCA0E-5091-4ADE-A0C7-CF331D6595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FEC5B1-C522-41F9-8093-1E6EDE1FE54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22A690-2074-4B4A-B3EB-988553C277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C949ED-4C1E-437C-A63B-FF6D8C184A7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1"/>
          <p:cNvPicPr>
            <a:picLocks noChangeAspect="1" noChangeArrowheads="1"/>
          </p:cNvPicPr>
          <p:nvPr userDrawn="1"/>
        </p:nvPicPr>
        <p:blipFill>
          <a:blip r:embed="rId13" cstate="print"/>
          <a:srcRect/>
          <a:stretch>
            <a:fillRect/>
          </a:stretch>
        </p:blipFill>
        <p:spPr bwMode="auto">
          <a:xfrm>
            <a:off x="-19050" y="-14288"/>
            <a:ext cx="9182100" cy="6886576"/>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76200"/>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1676400"/>
            <a:ext cx="80010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1"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1"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653A71"/>
                </a:solidFill>
                <a:latin typeface="Arial" charset="0"/>
                <a:ea typeface="ＭＳ Ｐゴシック" pitchFamily="1" charset="-128"/>
                <a:cs typeface="+mn-cs"/>
              </a:defRPr>
            </a:lvl1pPr>
          </a:lstStyle>
          <a:p>
            <a:pPr>
              <a:defRPr/>
            </a:pPr>
            <a:fld id="{E7681868-B4FF-4471-847D-B632F128F84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3600">
          <a:solidFill>
            <a:srgbClr val="653A71"/>
          </a:solidFill>
          <a:latin typeface="+mj-lt"/>
          <a:ea typeface="+mj-ea"/>
          <a:cs typeface="+mj-cs"/>
        </a:defRPr>
      </a:lvl1pPr>
      <a:lvl2pPr algn="l" rtl="0" eaLnBrk="0" fontAlgn="base" hangingPunct="0">
        <a:spcBef>
          <a:spcPct val="0"/>
        </a:spcBef>
        <a:spcAft>
          <a:spcPct val="0"/>
        </a:spcAft>
        <a:defRPr sz="3600">
          <a:solidFill>
            <a:srgbClr val="653A71"/>
          </a:solidFill>
          <a:latin typeface="Arial" charset="0"/>
          <a:ea typeface="ＭＳ Ｐゴシック" pitchFamily="1" charset="-128"/>
        </a:defRPr>
      </a:lvl2pPr>
      <a:lvl3pPr algn="l" rtl="0" eaLnBrk="0" fontAlgn="base" hangingPunct="0">
        <a:spcBef>
          <a:spcPct val="0"/>
        </a:spcBef>
        <a:spcAft>
          <a:spcPct val="0"/>
        </a:spcAft>
        <a:defRPr sz="3600">
          <a:solidFill>
            <a:srgbClr val="653A71"/>
          </a:solidFill>
          <a:latin typeface="Arial" charset="0"/>
          <a:ea typeface="ＭＳ Ｐゴシック" pitchFamily="1" charset="-128"/>
        </a:defRPr>
      </a:lvl3pPr>
      <a:lvl4pPr algn="l" rtl="0" eaLnBrk="0" fontAlgn="base" hangingPunct="0">
        <a:spcBef>
          <a:spcPct val="0"/>
        </a:spcBef>
        <a:spcAft>
          <a:spcPct val="0"/>
        </a:spcAft>
        <a:defRPr sz="3600">
          <a:solidFill>
            <a:srgbClr val="653A71"/>
          </a:solidFill>
          <a:latin typeface="Arial" charset="0"/>
          <a:ea typeface="ＭＳ Ｐゴシック" pitchFamily="1" charset="-128"/>
        </a:defRPr>
      </a:lvl4pPr>
      <a:lvl5pPr algn="l" rtl="0" eaLnBrk="0" fontAlgn="base" hangingPunct="0">
        <a:spcBef>
          <a:spcPct val="0"/>
        </a:spcBef>
        <a:spcAft>
          <a:spcPct val="0"/>
        </a:spcAft>
        <a:defRPr sz="3600">
          <a:solidFill>
            <a:srgbClr val="653A71"/>
          </a:solidFill>
          <a:latin typeface="Arial" charset="0"/>
          <a:ea typeface="ＭＳ Ｐゴシック" pitchFamily="1" charset="-128"/>
        </a:defRPr>
      </a:lvl5pPr>
      <a:lvl6pPr marL="457200" algn="l" rtl="0" fontAlgn="base">
        <a:spcBef>
          <a:spcPct val="0"/>
        </a:spcBef>
        <a:spcAft>
          <a:spcPct val="0"/>
        </a:spcAft>
        <a:defRPr sz="3600">
          <a:solidFill>
            <a:srgbClr val="653A71"/>
          </a:solidFill>
          <a:latin typeface="Arial" charset="0"/>
          <a:ea typeface="ＭＳ Ｐゴシック" pitchFamily="1" charset="-128"/>
        </a:defRPr>
      </a:lvl6pPr>
      <a:lvl7pPr marL="914400" algn="l" rtl="0" fontAlgn="base">
        <a:spcBef>
          <a:spcPct val="0"/>
        </a:spcBef>
        <a:spcAft>
          <a:spcPct val="0"/>
        </a:spcAft>
        <a:defRPr sz="3600">
          <a:solidFill>
            <a:srgbClr val="653A71"/>
          </a:solidFill>
          <a:latin typeface="Arial" charset="0"/>
          <a:ea typeface="ＭＳ Ｐゴシック" pitchFamily="1" charset="-128"/>
        </a:defRPr>
      </a:lvl7pPr>
      <a:lvl8pPr marL="1371600" algn="l" rtl="0" fontAlgn="base">
        <a:spcBef>
          <a:spcPct val="0"/>
        </a:spcBef>
        <a:spcAft>
          <a:spcPct val="0"/>
        </a:spcAft>
        <a:defRPr sz="3600">
          <a:solidFill>
            <a:srgbClr val="653A71"/>
          </a:solidFill>
          <a:latin typeface="Arial" charset="0"/>
          <a:ea typeface="ＭＳ Ｐゴシック" pitchFamily="1" charset="-128"/>
        </a:defRPr>
      </a:lvl8pPr>
      <a:lvl9pPr marL="1828800" algn="l" rtl="0" fontAlgn="base">
        <a:spcBef>
          <a:spcPct val="0"/>
        </a:spcBef>
        <a:spcAft>
          <a:spcPct val="0"/>
        </a:spcAft>
        <a:defRPr sz="3600">
          <a:solidFill>
            <a:srgbClr val="653A71"/>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defRPr sz="2400" b="1">
          <a:solidFill>
            <a:srgbClr val="0093D3"/>
          </a:solidFill>
          <a:latin typeface="+mn-lt"/>
          <a:ea typeface="+mn-ea"/>
          <a:cs typeface="+mn-cs"/>
        </a:defRPr>
      </a:lvl1pPr>
      <a:lvl2pPr marL="742950" indent="-285750" algn="l" rtl="0" eaLnBrk="0" fontAlgn="base" hangingPunct="0">
        <a:spcBef>
          <a:spcPct val="20000"/>
        </a:spcBef>
        <a:spcAft>
          <a:spcPct val="0"/>
        </a:spcAft>
        <a:buClr>
          <a:srgbClr val="653A71"/>
        </a:buClr>
        <a:buSzPct val="75000"/>
        <a:buFont typeface="Times" pitchFamily="18" charset="0"/>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0093D3"/>
        </a:buClr>
        <a:buFont typeface="Wingdings" pitchFamily="2" charset="2"/>
        <a:buChar char="§"/>
        <a:defRPr sz="2000">
          <a:solidFill>
            <a:schemeClr val="tx1"/>
          </a:solidFill>
          <a:latin typeface="+mn-lt"/>
          <a:ea typeface="+mn-ea"/>
        </a:defRPr>
      </a:lvl3pPr>
      <a:lvl4pPr marL="1600200" indent="-228600" algn="l" rtl="0" eaLnBrk="0" fontAlgn="base" hangingPunct="0">
        <a:spcBef>
          <a:spcPct val="20000"/>
        </a:spcBef>
        <a:spcAft>
          <a:spcPct val="0"/>
        </a:spcAft>
        <a:buClr>
          <a:srgbClr val="653A71"/>
        </a:buClr>
        <a:buFont typeface="Times" pitchFamily="18" charset="0"/>
        <a:buChar char="»"/>
        <a:defRPr>
          <a:solidFill>
            <a:schemeClr val="tx1"/>
          </a:solidFill>
          <a:latin typeface="+mn-lt"/>
          <a:ea typeface="+mn-ea"/>
        </a:defRPr>
      </a:lvl4pPr>
      <a:lvl5pPr marL="2057400" indent="-228600" algn="l" rtl="0" eaLnBrk="0" fontAlgn="base" hangingPunct="0">
        <a:spcBef>
          <a:spcPct val="20000"/>
        </a:spcBef>
        <a:spcAft>
          <a:spcPct val="0"/>
        </a:spcAft>
        <a:buClr>
          <a:srgbClr val="0093D3"/>
        </a:buClr>
        <a:buFont typeface="Times" pitchFamily="18" charset="0"/>
        <a:buChar char="•"/>
        <a:defRPr sz="1600">
          <a:solidFill>
            <a:schemeClr val="tx1"/>
          </a:solidFill>
          <a:latin typeface="+mn-lt"/>
          <a:ea typeface="+mn-ea"/>
        </a:defRPr>
      </a:lvl5pPr>
      <a:lvl6pPr marL="2514600" indent="-228600" algn="l" rtl="0" fontAlgn="base">
        <a:spcBef>
          <a:spcPct val="20000"/>
        </a:spcBef>
        <a:spcAft>
          <a:spcPct val="0"/>
        </a:spcAft>
        <a:buClr>
          <a:srgbClr val="0093D3"/>
        </a:buClr>
        <a:buFont typeface="Times" pitchFamily="1" charset="0"/>
        <a:buChar char="•"/>
        <a:defRPr sz="1600">
          <a:solidFill>
            <a:schemeClr val="tx1"/>
          </a:solidFill>
          <a:latin typeface="+mn-lt"/>
          <a:ea typeface="+mn-ea"/>
        </a:defRPr>
      </a:lvl6pPr>
      <a:lvl7pPr marL="2971800" indent="-228600" algn="l" rtl="0" fontAlgn="base">
        <a:spcBef>
          <a:spcPct val="20000"/>
        </a:spcBef>
        <a:spcAft>
          <a:spcPct val="0"/>
        </a:spcAft>
        <a:buClr>
          <a:srgbClr val="0093D3"/>
        </a:buClr>
        <a:buFont typeface="Times" pitchFamily="1" charset="0"/>
        <a:buChar char="•"/>
        <a:defRPr sz="1600">
          <a:solidFill>
            <a:schemeClr val="tx1"/>
          </a:solidFill>
          <a:latin typeface="+mn-lt"/>
          <a:ea typeface="+mn-ea"/>
        </a:defRPr>
      </a:lvl7pPr>
      <a:lvl8pPr marL="3429000" indent="-228600" algn="l" rtl="0" fontAlgn="base">
        <a:spcBef>
          <a:spcPct val="20000"/>
        </a:spcBef>
        <a:spcAft>
          <a:spcPct val="0"/>
        </a:spcAft>
        <a:buClr>
          <a:srgbClr val="0093D3"/>
        </a:buClr>
        <a:buFont typeface="Times" pitchFamily="1" charset="0"/>
        <a:buChar char="•"/>
        <a:defRPr sz="1600">
          <a:solidFill>
            <a:schemeClr val="tx1"/>
          </a:solidFill>
          <a:latin typeface="+mn-lt"/>
          <a:ea typeface="+mn-ea"/>
        </a:defRPr>
      </a:lvl8pPr>
      <a:lvl9pPr marL="3886200" indent="-228600" algn="l" rtl="0" fontAlgn="base">
        <a:spcBef>
          <a:spcPct val="20000"/>
        </a:spcBef>
        <a:spcAft>
          <a:spcPct val="0"/>
        </a:spcAft>
        <a:buClr>
          <a:srgbClr val="0093D3"/>
        </a:buClr>
        <a:buFont typeface="Times" pitchFamily="1" charset="0"/>
        <a:buChar char="•"/>
        <a:defRPr sz="1600">
          <a:solidFill>
            <a:schemeClr val="tx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oleObject" Target="../embeddings/oleObject1.bin"/><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8.jpeg"/><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Text Box 8"/>
          <p:cNvSpPr txBox="1">
            <a:spLocks noChangeArrowheads="1"/>
          </p:cNvSpPr>
          <p:nvPr/>
        </p:nvSpPr>
        <p:spPr bwMode="auto">
          <a:xfrm>
            <a:off x="1527175" y="6113463"/>
            <a:ext cx="184150" cy="366712"/>
          </a:xfrm>
          <a:prstGeom prst="rect">
            <a:avLst/>
          </a:prstGeom>
          <a:noFill/>
          <a:ln w="9525">
            <a:noFill/>
            <a:miter lim="800000"/>
            <a:headEnd/>
            <a:tailEnd/>
          </a:ln>
        </p:spPr>
        <p:txBody>
          <a:bodyPr wrap="none">
            <a:spAutoFit/>
          </a:bodyPr>
          <a:lstStyle/>
          <a:p>
            <a:pPr eaLnBrk="0" hangingPunct="0"/>
            <a:endParaRPr lang="fr-FR"/>
          </a:p>
        </p:txBody>
      </p:sp>
      <p:graphicFrame>
        <p:nvGraphicFramePr>
          <p:cNvPr id="1026" name="Object 9"/>
          <p:cNvGraphicFramePr>
            <a:graphicFrameLocks noChangeAspect="1"/>
          </p:cNvGraphicFramePr>
          <p:nvPr/>
        </p:nvGraphicFramePr>
        <p:xfrm>
          <a:off x="468313" y="6021388"/>
          <a:ext cx="576262" cy="495300"/>
        </p:xfrm>
        <a:graphic>
          <a:graphicData uri="http://schemas.openxmlformats.org/presentationml/2006/ole">
            <mc:AlternateContent xmlns:mc="http://schemas.openxmlformats.org/markup-compatibility/2006">
              <mc:Choice xmlns:v="urn:schemas-microsoft-com:vml" Requires="v">
                <p:oleObj spid="_x0000_s1049" r:id="rId4" imgW="8714286" imgH="7485714" progId="">
                  <p:embed/>
                </p:oleObj>
              </mc:Choice>
              <mc:Fallback>
                <p:oleObj r:id="rId4" imgW="8714286" imgH="7485714" progId="">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6021388"/>
                        <a:ext cx="576262"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8" name="Picture 11" descr="udeMcouleurs"/>
          <p:cNvPicPr>
            <a:picLocks noChangeAspect="1" noChangeArrowheads="1"/>
          </p:cNvPicPr>
          <p:nvPr/>
        </p:nvPicPr>
        <p:blipFill>
          <a:blip r:embed="rId6" cstate="print"/>
          <a:srcRect/>
          <a:stretch>
            <a:fillRect/>
          </a:stretch>
        </p:blipFill>
        <p:spPr bwMode="auto">
          <a:xfrm>
            <a:off x="5076056" y="5906666"/>
            <a:ext cx="1008063" cy="474662"/>
          </a:xfrm>
          <a:prstGeom prst="rect">
            <a:avLst/>
          </a:prstGeom>
          <a:noFill/>
          <a:ln w="9525">
            <a:noFill/>
            <a:miter lim="800000"/>
            <a:headEnd/>
            <a:tailEnd/>
          </a:ln>
        </p:spPr>
      </p:pic>
      <p:pic>
        <p:nvPicPr>
          <p:cNvPr id="1029" name="Picture 12" descr="INSPQ-MSSS-Couleur"/>
          <p:cNvPicPr>
            <a:picLocks noChangeAspect="1" noChangeArrowheads="1"/>
          </p:cNvPicPr>
          <p:nvPr/>
        </p:nvPicPr>
        <p:blipFill>
          <a:blip r:embed="rId7" cstate="print"/>
          <a:srcRect/>
          <a:stretch>
            <a:fillRect/>
          </a:stretch>
        </p:blipFill>
        <p:spPr bwMode="auto">
          <a:xfrm>
            <a:off x="1331913" y="6165850"/>
            <a:ext cx="1081087" cy="307975"/>
          </a:xfrm>
          <a:prstGeom prst="rect">
            <a:avLst/>
          </a:prstGeom>
          <a:noFill/>
          <a:ln w="9525">
            <a:noFill/>
            <a:miter lim="800000"/>
            <a:headEnd/>
            <a:tailEnd/>
          </a:ln>
        </p:spPr>
      </p:pic>
      <p:pic>
        <p:nvPicPr>
          <p:cNvPr id="1030" name="Picture 14"/>
          <p:cNvPicPr>
            <a:picLocks noChangeAspect="1" noChangeArrowheads="1"/>
          </p:cNvPicPr>
          <p:nvPr/>
        </p:nvPicPr>
        <p:blipFill>
          <a:blip r:embed="rId8" cstate="print"/>
          <a:srcRect/>
          <a:stretch>
            <a:fillRect/>
          </a:stretch>
        </p:blipFill>
        <p:spPr bwMode="auto">
          <a:xfrm>
            <a:off x="6804025" y="5709815"/>
            <a:ext cx="1079500" cy="671513"/>
          </a:xfrm>
          <a:prstGeom prst="rect">
            <a:avLst/>
          </a:prstGeom>
          <a:noFill/>
          <a:ln w="9525">
            <a:noFill/>
            <a:miter lim="800000"/>
            <a:headEnd/>
            <a:tailEnd/>
          </a:ln>
        </p:spPr>
      </p:pic>
      <p:sp>
        <p:nvSpPr>
          <p:cNvPr id="1033" name="Rectangle 15"/>
          <p:cNvSpPr>
            <a:spLocks noGrp="1" noChangeArrowheads="1"/>
          </p:cNvSpPr>
          <p:nvPr>
            <p:ph type="subTitle" idx="4294967295"/>
          </p:nvPr>
        </p:nvSpPr>
        <p:spPr>
          <a:xfrm>
            <a:off x="395536" y="1643062"/>
            <a:ext cx="8424862" cy="1929954"/>
          </a:xfrm>
        </p:spPr>
        <p:txBody>
          <a:bodyPr/>
          <a:lstStyle/>
          <a:p>
            <a:pPr marL="0" indent="0" algn="r" eaLnBrk="1" hangingPunct="1">
              <a:buFont typeface="Wingdings" pitchFamily="2" charset="2"/>
              <a:buNone/>
              <a:defRPr/>
            </a:pPr>
            <a:r>
              <a:rPr lang="fr-FR" dirty="0" smtClean="0">
                <a:solidFill>
                  <a:srgbClr val="653A71"/>
                </a:solidFill>
                <a:latin typeface="Calibri" pitchFamily="34" charset="0"/>
                <a:cs typeface="Calibri" pitchFamily="34" charset="0"/>
              </a:rPr>
              <a:t>Facteurs facilitant l’ajustement des pratiques en rapport </a:t>
            </a:r>
          </a:p>
          <a:p>
            <a:pPr marL="0" indent="0" algn="r" eaLnBrk="1" hangingPunct="1">
              <a:buFont typeface="Wingdings" pitchFamily="2" charset="2"/>
              <a:buNone/>
              <a:defRPr/>
            </a:pPr>
            <a:r>
              <a:rPr lang="fr-FR" dirty="0" smtClean="0">
                <a:solidFill>
                  <a:srgbClr val="653A71"/>
                </a:solidFill>
                <a:latin typeface="Calibri" pitchFamily="34" charset="0"/>
                <a:cs typeface="Calibri" pitchFamily="34" charset="0"/>
              </a:rPr>
              <a:t>avec l’évolution des connaissances: </a:t>
            </a:r>
          </a:p>
          <a:p>
            <a:pPr marL="0" indent="0" algn="r" eaLnBrk="1" hangingPunct="1">
              <a:buFont typeface="Wingdings" pitchFamily="2" charset="2"/>
              <a:buNone/>
              <a:defRPr/>
            </a:pPr>
            <a:r>
              <a:rPr lang="fr-FR" b="0" dirty="0" smtClean="0">
                <a:solidFill>
                  <a:srgbClr val="653A71"/>
                </a:solidFill>
                <a:latin typeface="Calibri" pitchFamily="34" charset="0"/>
                <a:cs typeface="Calibri" pitchFamily="34" charset="0"/>
              </a:rPr>
              <a:t>Le passage d’un projet de recherche à un projet organisationnel</a:t>
            </a:r>
            <a:endParaRPr lang="fr-FR" b="0" dirty="0" smtClean="0">
              <a:solidFill>
                <a:srgbClr val="653A71"/>
              </a:solidFill>
              <a:effectLst>
                <a:outerShdw blurRad="38100" dist="38100" dir="2700000" algn="tl">
                  <a:srgbClr val="000000">
                    <a:alpha val="43137"/>
                  </a:srgbClr>
                </a:outerShdw>
              </a:effectLst>
              <a:latin typeface="Calibri" pitchFamily="34" charset="0"/>
              <a:cs typeface="Calibri" pitchFamily="34" charset="0"/>
            </a:endParaRPr>
          </a:p>
        </p:txBody>
      </p:sp>
      <p:cxnSp>
        <p:nvCxnSpPr>
          <p:cNvPr id="12" name="Connecteur droit 11"/>
          <p:cNvCxnSpPr/>
          <p:nvPr/>
        </p:nvCxnSpPr>
        <p:spPr bwMode="auto">
          <a:xfrm>
            <a:off x="539552" y="3068960"/>
            <a:ext cx="8286750" cy="0"/>
          </a:xfrm>
          <a:prstGeom prst="line">
            <a:avLst/>
          </a:prstGeom>
          <a:ln w="47625">
            <a:solidFill>
              <a:srgbClr val="72AF2F">
                <a:alpha val="62000"/>
              </a:srgbClr>
            </a:solidFill>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1034" name="Image 10"/>
          <p:cNvPicPr>
            <a:picLocks noChangeAspect="1" noChangeArrowheads="1"/>
          </p:cNvPicPr>
          <p:nvPr/>
        </p:nvPicPr>
        <p:blipFill>
          <a:blip r:embed="rId9" cstate="print"/>
          <a:srcRect r="16260"/>
          <a:stretch>
            <a:fillRect/>
          </a:stretch>
        </p:blipFill>
        <p:spPr bwMode="auto">
          <a:xfrm>
            <a:off x="0" y="0"/>
            <a:ext cx="2592288" cy="1152526"/>
          </a:xfrm>
          <a:prstGeom prst="rect">
            <a:avLst/>
          </a:prstGeom>
          <a:noFill/>
          <a:ln w="9525">
            <a:noFill/>
            <a:miter lim="800000"/>
            <a:headEnd/>
            <a:tailEnd/>
          </a:ln>
        </p:spPr>
      </p:pic>
      <p:pic>
        <p:nvPicPr>
          <p:cNvPr id="1035" name="Picture 4" descr="http://www.uniterra.org/uniterra/uploads/images/USherbrooke.jpg"/>
          <p:cNvPicPr>
            <a:picLocks noChangeAspect="1" noChangeArrowheads="1"/>
          </p:cNvPicPr>
          <p:nvPr/>
        </p:nvPicPr>
        <p:blipFill>
          <a:blip r:embed="rId10" cstate="print"/>
          <a:srcRect/>
          <a:stretch>
            <a:fillRect/>
          </a:stretch>
        </p:blipFill>
        <p:spPr bwMode="auto">
          <a:xfrm>
            <a:off x="2843213" y="6092825"/>
            <a:ext cx="1800225" cy="306388"/>
          </a:xfrm>
          <a:prstGeom prst="rect">
            <a:avLst/>
          </a:prstGeom>
          <a:noFill/>
          <a:ln w="9525">
            <a:noFill/>
            <a:miter lim="800000"/>
            <a:headEnd/>
            <a:tailEnd/>
          </a:ln>
        </p:spPr>
      </p:pic>
      <p:sp>
        <p:nvSpPr>
          <p:cNvPr id="17" name="Rectangle 3"/>
          <p:cNvSpPr>
            <a:spLocks noChangeArrowheads="1"/>
          </p:cNvSpPr>
          <p:nvPr/>
        </p:nvSpPr>
        <p:spPr bwMode="auto">
          <a:xfrm>
            <a:off x="0" y="4653136"/>
            <a:ext cx="7704856" cy="1080120"/>
          </a:xfrm>
          <a:prstGeom prst="rect">
            <a:avLst/>
          </a:prstGeom>
          <a:noFill/>
          <a:ln w="9525">
            <a:noFill/>
            <a:miter lim="800000"/>
            <a:headEnd/>
            <a:tailEnd/>
          </a:ln>
        </p:spPr>
        <p:txBody>
          <a:bodyPr/>
          <a:lstStyle/>
          <a:p>
            <a:pPr marL="342900" lvl="4" indent="-342900">
              <a:spcBef>
                <a:spcPct val="20000"/>
              </a:spcBef>
            </a:pPr>
            <a:r>
              <a:rPr lang="fr-FR" sz="1600" b="1" dirty="0" smtClean="0">
                <a:solidFill>
                  <a:srgbClr val="002060"/>
                </a:solidFill>
                <a:latin typeface="Calibri" pitchFamily="34" charset="0"/>
                <a:cs typeface="Calibri" pitchFamily="34" charset="0"/>
              </a:rPr>
              <a:t>Denise </a:t>
            </a:r>
            <a:r>
              <a:rPr lang="fr-FR" sz="1600" b="1" dirty="0" err="1" smtClean="0">
                <a:solidFill>
                  <a:srgbClr val="002060"/>
                </a:solidFill>
                <a:latin typeface="Calibri" pitchFamily="34" charset="0"/>
                <a:cs typeface="Calibri" pitchFamily="34" charset="0"/>
              </a:rPr>
              <a:t>Aubé</a:t>
            </a:r>
            <a:r>
              <a:rPr lang="fr-FR" sz="1600" b="1" dirty="0" smtClean="0">
                <a:solidFill>
                  <a:srgbClr val="002060"/>
                </a:solidFill>
                <a:latin typeface="Calibri" pitchFamily="34" charset="0"/>
                <a:cs typeface="Calibri" pitchFamily="34" charset="0"/>
              </a:rPr>
              <a:t>  -  </a:t>
            </a:r>
            <a:r>
              <a:rPr lang="fr-FR" sz="1600" dirty="0" smtClean="0">
                <a:solidFill>
                  <a:srgbClr val="002060"/>
                </a:solidFill>
                <a:latin typeface="Calibri" pitchFamily="34" charset="0"/>
                <a:cs typeface="Calibri" pitchFamily="34" charset="0"/>
              </a:rPr>
              <a:t>Médecin Conseil INSPQ</a:t>
            </a:r>
            <a:endParaRPr lang="fr-FR" sz="1800" dirty="0" smtClean="0">
              <a:solidFill>
                <a:srgbClr val="002060"/>
              </a:solidFill>
              <a:latin typeface="Calibri" pitchFamily="34" charset="0"/>
              <a:cs typeface="Calibri" pitchFamily="34" charset="0"/>
            </a:endParaRPr>
          </a:p>
          <a:p>
            <a:pPr marL="342900" indent="-342900">
              <a:spcBef>
                <a:spcPct val="20000"/>
              </a:spcBef>
            </a:pPr>
            <a:r>
              <a:rPr lang="fr-CA" sz="1600" b="1" dirty="0" smtClean="0">
                <a:solidFill>
                  <a:srgbClr val="002060"/>
                </a:solidFill>
                <a:latin typeface="Calibri" pitchFamily="34" charset="0"/>
                <a:cs typeface="Calibri" pitchFamily="34" charset="0"/>
              </a:rPr>
              <a:t>Hélène Brouillet -  </a:t>
            </a:r>
            <a:r>
              <a:rPr lang="fr-CA" sz="1600" dirty="0" smtClean="0">
                <a:solidFill>
                  <a:srgbClr val="002060"/>
                </a:solidFill>
                <a:latin typeface="Calibri" pitchFamily="34" charset="0"/>
                <a:cs typeface="Calibri" pitchFamily="34" charset="0"/>
              </a:rPr>
              <a:t>Courtière de Connaissances, INSPQ</a:t>
            </a:r>
          </a:p>
          <a:p>
            <a:pPr marL="342900" indent="-342900">
              <a:spcBef>
                <a:spcPct val="20000"/>
              </a:spcBef>
            </a:pPr>
            <a:r>
              <a:rPr lang="fr-CA" sz="1600" b="1" dirty="0" smtClean="0">
                <a:solidFill>
                  <a:srgbClr val="002060"/>
                </a:solidFill>
                <a:latin typeface="Calibri" pitchFamily="34" charset="0"/>
                <a:cs typeface="Calibri" pitchFamily="34" charset="0"/>
              </a:rPr>
              <a:t>Rodrigue Côté </a:t>
            </a:r>
            <a:r>
              <a:rPr lang="fr-CA" sz="1600" dirty="0" smtClean="0">
                <a:solidFill>
                  <a:srgbClr val="002060"/>
                </a:solidFill>
                <a:latin typeface="Calibri" pitchFamily="34" charset="0"/>
                <a:cs typeface="Calibri" pitchFamily="34" charset="0"/>
              </a:rPr>
              <a:t>-  Directeur adjoint de la SMEJ, CSSS Vielle-Capitale</a:t>
            </a:r>
          </a:p>
          <a:p>
            <a:r>
              <a:rPr lang="fr-FR" sz="1600" b="1" dirty="0" smtClean="0">
                <a:solidFill>
                  <a:srgbClr val="002060"/>
                </a:solidFill>
                <a:latin typeface="Calibri" pitchFamily="34" charset="0"/>
                <a:cs typeface="Calibri" pitchFamily="34" charset="0"/>
              </a:rPr>
              <a:t>		</a:t>
            </a:r>
            <a:endParaRPr lang="en-US" sz="1800" b="1" dirty="0" smtClean="0">
              <a:solidFill>
                <a:srgbClr val="002060"/>
              </a:solidFill>
              <a:latin typeface="Calibri" pitchFamily="34" charset="0"/>
              <a:cs typeface="Calibri" pitchFamily="34" charset="0"/>
            </a:endParaRPr>
          </a:p>
          <a:p>
            <a:pPr marL="342900" indent="-342900">
              <a:spcBef>
                <a:spcPct val="20000"/>
              </a:spcBef>
            </a:pPr>
            <a:endParaRPr lang="en-US" sz="1800" b="1" dirty="0">
              <a:solidFill>
                <a:srgbClr val="002060"/>
              </a:solidFill>
              <a:latin typeface="Calibri" pitchFamily="34" charset="0"/>
              <a:cs typeface="Calibri" pitchFamily="34" charset="0"/>
            </a:endParaRPr>
          </a:p>
        </p:txBody>
      </p:sp>
      <p:pic>
        <p:nvPicPr>
          <p:cNvPr id="14" name="Picture 30" descr="Logo CSSSVC"/>
          <p:cNvPicPr>
            <a:picLocks noChangeAspect="1" noChangeArrowheads="1"/>
          </p:cNvPicPr>
          <p:nvPr/>
        </p:nvPicPr>
        <p:blipFill>
          <a:blip r:embed="rId11" cstate="print"/>
          <a:srcRect/>
          <a:stretch>
            <a:fillRect/>
          </a:stretch>
        </p:blipFill>
        <p:spPr bwMode="auto">
          <a:xfrm>
            <a:off x="6084887" y="-27384"/>
            <a:ext cx="3059113" cy="1196752"/>
          </a:xfrm>
          <a:prstGeom prst="rect">
            <a:avLst/>
          </a:prstGeom>
          <a:noFill/>
          <a:ln w="9525">
            <a:noFill/>
            <a:miter lim="800000"/>
            <a:headEnd/>
            <a:tailEnd/>
          </a:ln>
        </p:spPr>
      </p:pic>
      <p:sp>
        <p:nvSpPr>
          <p:cNvPr id="15" name="ZoneTexte 14"/>
          <p:cNvSpPr txBox="1"/>
          <p:nvPr/>
        </p:nvSpPr>
        <p:spPr>
          <a:xfrm>
            <a:off x="4860032" y="3284984"/>
            <a:ext cx="4120872" cy="707886"/>
          </a:xfrm>
          <a:prstGeom prst="rect">
            <a:avLst/>
          </a:prstGeom>
          <a:noFill/>
        </p:spPr>
        <p:txBody>
          <a:bodyPr wrap="none" rtlCol="0">
            <a:spAutoFit/>
          </a:bodyPr>
          <a:lstStyle/>
          <a:p>
            <a:r>
              <a:rPr lang="fr-CA" sz="2000" b="1" dirty="0" smtClean="0">
                <a:solidFill>
                  <a:srgbClr val="653A71"/>
                </a:solidFill>
                <a:latin typeface="Calibri" pitchFamily="34" charset="0"/>
                <a:cs typeface="Calibri" pitchFamily="34" charset="0"/>
              </a:rPr>
              <a:t>Journées annuelles de santé mentale</a:t>
            </a:r>
          </a:p>
          <a:p>
            <a:pPr algn="r"/>
            <a:r>
              <a:rPr lang="fr-CA" sz="2000" b="1" dirty="0" smtClean="0">
                <a:solidFill>
                  <a:srgbClr val="653A71"/>
                </a:solidFill>
                <a:latin typeface="Calibri" pitchFamily="34" charset="0"/>
                <a:cs typeface="Calibri" pitchFamily="34" charset="0"/>
              </a:rPr>
              <a:t>Mardi le 15 mai 2012</a:t>
            </a:r>
            <a:endParaRPr lang="fr-FR" sz="2000" b="1" dirty="0">
              <a:solidFill>
                <a:srgbClr val="653A71"/>
              </a:solidFill>
              <a:latin typeface="Calibri" pitchFamily="34" charset="0"/>
              <a:cs typeface="Calibri" pitchFamily="34" charset="0"/>
            </a:endParaRPr>
          </a:p>
        </p:txBody>
      </p:sp>
      <p:pic>
        <p:nvPicPr>
          <p:cNvPr id="1050" name="Picture 26" descr="http://www.qualaxia.org/_quaz/2011/0502N22/jasm-2011.jpg"/>
          <p:cNvPicPr>
            <a:picLocks noChangeAspect="1" noChangeArrowheads="1"/>
          </p:cNvPicPr>
          <p:nvPr/>
        </p:nvPicPr>
        <p:blipFill>
          <a:blip r:embed="rId12" cstate="print"/>
          <a:srcRect/>
          <a:stretch>
            <a:fillRect/>
          </a:stretch>
        </p:blipFill>
        <p:spPr bwMode="auto">
          <a:xfrm>
            <a:off x="7596336" y="4005064"/>
            <a:ext cx="1267149" cy="1196752"/>
          </a:xfrm>
          <a:prstGeom prst="rect">
            <a:avLst/>
          </a:prstGeom>
          <a:noFill/>
        </p:spPr>
      </p:pic>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3"/>
          <p:cNvSpPr>
            <a:spLocks noGrp="1" noChangeArrowheads="1"/>
          </p:cNvSpPr>
          <p:nvPr>
            <p:ph type="sldNum" sz="quarter" idx="12"/>
          </p:nvPr>
        </p:nvSpPr>
        <p:spPr/>
        <p:txBody>
          <a:bodyPr/>
          <a:lstStyle/>
          <a:p>
            <a:pPr>
              <a:defRPr/>
            </a:pPr>
            <a:fld id="{3CC4C2AE-DACA-44F9-8B31-452F61D21561}" type="slidenum">
              <a:rPr lang="fr-FR"/>
              <a:pPr>
                <a:defRPr/>
              </a:pPr>
              <a:t>10</a:t>
            </a:fld>
            <a:endParaRPr lang="fr-FR"/>
          </a:p>
        </p:txBody>
      </p:sp>
      <p:sp>
        <p:nvSpPr>
          <p:cNvPr id="5" name="Espace réservé du numéro de diapositive 5"/>
          <p:cNvSpPr txBox="1">
            <a:spLocks noGrp="1"/>
          </p:cNvSpPr>
          <p:nvPr/>
        </p:nvSpPr>
        <p:spPr bwMode="auto">
          <a:xfrm>
            <a:off x="6937375" y="6245225"/>
            <a:ext cx="1901825" cy="476250"/>
          </a:xfrm>
          <a:prstGeom prst="rect">
            <a:avLst/>
          </a:prstGeom>
          <a:noFill/>
          <a:ln>
            <a:miter lim="800000"/>
            <a:headEnd/>
            <a:tailEnd/>
          </a:ln>
        </p:spPr>
        <p:txBody>
          <a:bodyPr/>
          <a:lstStyle/>
          <a:p>
            <a:pPr algn="r">
              <a:defRPr/>
            </a:pPr>
            <a:fld id="{7502B3B0-8D5D-4D30-8248-80BE628EF8C8}" type="slidenum">
              <a:rPr lang="fr-FR" sz="1400">
                <a:effectLst>
                  <a:outerShdw blurRad="38100" dist="38100" dir="2700000" algn="tl">
                    <a:srgbClr val="000000"/>
                  </a:outerShdw>
                </a:effectLst>
                <a:latin typeface="+mn-lt"/>
              </a:rPr>
              <a:pPr algn="r">
                <a:defRPr/>
              </a:pPr>
              <a:t>10</a:t>
            </a:fld>
            <a:endParaRPr lang="fr-FR" sz="1400">
              <a:effectLst>
                <a:outerShdw blurRad="38100" dist="38100" dir="2700000" algn="tl">
                  <a:srgbClr val="000000"/>
                </a:outerShdw>
              </a:effectLst>
              <a:latin typeface="+mn-lt"/>
            </a:endParaRPr>
          </a:p>
        </p:txBody>
      </p:sp>
      <p:sp>
        <p:nvSpPr>
          <p:cNvPr id="129026" name="Rectangle 2"/>
          <p:cNvSpPr>
            <a:spLocks noGrp="1" noRot="1" noChangeArrowheads="1"/>
          </p:cNvSpPr>
          <p:nvPr>
            <p:ph type="title"/>
          </p:nvPr>
        </p:nvSpPr>
        <p:spPr>
          <a:xfrm>
            <a:off x="0" y="332656"/>
            <a:ext cx="9144000" cy="720080"/>
          </a:xfrm>
        </p:spPr>
        <p:txBody>
          <a:bodyPr/>
          <a:lstStyle/>
          <a:p>
            <a:pPr marL="711200" algn="ctr">
              <a:defRPr/>
            </a:pPr>
            <a:r>
              <a:rPr lang="fr-FR" sz="2400" b="1" cap="all" dirty="0" smtClean="0">
                <a:latin typeface="Calibri" pitchFamily="34" charset="0"/>
                <a:cs typeface="Calibri" pitchFamily="34" charset="0"/>
              </a:rPr>
              <a:t>Pourquoi se référer au modèle </a:t>
            </a:r>
            <a:br>
              <a:rPr lang="fr-FR" sz="2400" b="1" cap="all" dirty="0" smtClean="0">
                <a:latin typeface="Calibri" pitchFamily="34" charset="0"/>
                <a:cs typeface="Calibri" pitchFamily="34" charset="0"/>
              </a:rPr>
            </a:br>
            <a:r>
              <a:rPr lang="fr-FR" sz="2400" b="1" cap="all" dirty="0" smtClean="0">
                <a:latin typeface="Calibri" pitchFamily="34" charset="0"/>
                <a:cs typeface="Calibri" pitchFamily="34" charset="0"/>
              </a:rPr>
              <a:t>de gestion des maladies chronique ?</a:t>
            </a:r>
            <a:r>
              <a:rPr lang="fr-FR" sz="2400" dirty="0" smtClean="0">
                <a:latin typeface="Calibri" pitchFamily="34" charset="0"/>
                <a:cs typeface="Calibri" pitchFamily="34" charset="0"/>
              </a:rPr>
              <a:t/>
            </a:r>
            <a:br>
              <a:rPr lang="fr-FR" sz="2400" dirty="0" smtClean="0">
                <a:latin typeface="Calibri" pitchFamily="34" charset="0"/>
                <a:cs typeface="Calibri" pitchFamily="34" charset="0"/>
              </a:rPr>
            </a:br>
            <a:endParaRPr lang="fr-CA" sz="2400" dirty="0" smtClean="0">
              <a:effectLst>
                <a:outerShdw blurRad="38100" dist="38100" dir="2700000" algn="tl">
                  <a:srgbClr val="000000"/>
                </a:outerShdw>
              </a:effectLst>
              <a:latin typeface="Arial Narrow" pitchFamily="34" charset="0"/>
            </a:endParaRPr>
          </a:p>
        </p:txBody>
      </p:sp>
      <p:sp>
        <p:nvSpPr>
          <p:cNvPr id="129027" name="Rectangle 3"/>
          <p:cNvSpPr>
            <a:spLocks noGrp="1" noRot="1" noChangeArrowheads="1"/>
          </p:cNvSpPr>
          <p:nvPr>
            <p:ph type="body" idx="1"/>
          </p:nvPr>
        </p:nvSpPr>
        <p:spPr>
          <a:xfrm>
            <a:off x="395288" y="1341438"/>
            <a:ext cx="8424862" cy="5256212"/>
          </a:xfrm>
        </p:spPr>
        <p:txBody>
          <a:bodyPr/>
          <a:lstStyle/>
          <a:p>
            <a:pPr marL="619125" eaLnBrk="1" hangingPunct="1">
              <a:spcAft>
                <a:spcPct val="30000"/>
              </a:spcAft>
              <a:buClr>
                <a:schemeClr val="tx2"/>
              </a:buClr>
              <a:defRPr/>
            </a:pPr>
            <a:r>
              <a:rPr lang="fr-CA" sz="2800" b="1" dirty="0" smtClean="0">
                <a:solidFill>
                  <a:schemeClr val="accent6">
                    <a:lumMod val="50000"/>
                  </a:schemeClr>
                </a:solidFill>
                <a:latin typeface="Arial Narrow" pitchFamily="34" charset="0"/>
              </a:rPr>
              <a:t>Maladies chroniques (Wagner 1998): 	</a:t>
            </a:r>
            <a:endParaRPr lang="fr-CA" sz="2000" b="1" dirty="0" smtClean="0">
              <a:solidFill>
                <a:schemeClr val="accent6">
                  <a:lumMod val="50000"/>
                </a:schemeClr>
              </a:solidFill>
              <a:latin typeface="Arial Narrow" pitchFamily="34" charset="0"/>
            </a:endParaRPr>
          </a:p>
          <a:p>
            <a:pPr marL="619125" algn="ctr" eaLnBrk="1" hangingPunct="1">
              <a:spcAft>
                <a:spcPct val="30000"/>
              </a:spcAft>
              <a:buClr>
                <a:schemeClr val="tx2"/>
              </a:buClr>
              <a:buFont typeface="Wingdings" pitchFamily="2" charset="2"/>
              <a:buNone/>
              <a:defRPr/>
            </a:pPr>
            <a:r>
              <a:rPr lang="fr-CA" sz="2800" dirty="0" smtClean="0">
                <a:solidFill>
                  <a:schemeClr val="accent6">
                    <a:lumMod val="50000"/>
                  </a:schemeClr>
                </a:solidFill>
                <a:latin typeface="Monotype Corsiva" pitchFamily="66" charset="0"/>
              </a:rPr>
              <a:t>	</a:t>
            </a:r>
            <a:r>
              <a:rPr lang="fr-CA" sz="3200" dirty="0" smtClean="0">
                <a:solidFill>
                  <a:schemeClr val="accent6">
                    <a:lumMod val="50000"/>
                  </a:schemeClr>
                </a:solidFill>
                <a:latin typeface="Monotype Corsiva" pitchFamily="66" charset="0"/>
              </a:rPr>
              <a:t>« Toute condition qui requiert des adaptations constantes de la part de la personne atteinte et des interactions répétées avec le système de santé est considérée comme une maladie chronique. »</a:t>
            </a:r>
          </a:p>
          <a:p>
            <a:pPr marL="619125">
              <a:defRPr/>
            </a:pPr>
            <a:endParaRPr lang="fr-CA" b="1" dirty="0" smtClean="0"/>
          </a:p>
        </p:txBody>
      </p:sp>
      <p:pic>
        <p:nvPicPr>
          <p:cNvPr id="15366" name="Picture 4" descr="MC900056099[1]"/>
          <p:cNvPicPr>
            <a:picLocks noChangeAspect="1" noChangeArrowheads="1"/>
          </p:cNvPicPr>
          <p:nvPr/>
        </p:nvPicPr>
        <p:blipFill>
          <a:blip r:embed="rId2" cstate="print"/>
          <a:srcRect/>
          <a:stretch>
            <a:fillRect/>
          </a:stretch>
        </p:blipFill>
        <p:spPr bwMode="auto">
          <a:xfrm rot="-5400000">
            <a:off x="6145213" y="4375150"/>
            <a:ext cx="1749425" cy="2447925"/>
          </a:xfrm>
          <a:prstGeom prst="rect">
            <a:avLst/>
          </a:prstGeom>
          <a:noFill/>
          <a:ln w="9525">
            <a:noFill/>
            <a:miter lim="800000"/>
            <a:headEnd/>
            <a:tailEnd/>
          </a:ln>
        </p:spPr>
      </p:pic>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65304"/>
            <a:ext cx="1008112" cy="576198"/>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Oval 3"/>
          <p:cNvSpPr>
            <a:spLocks noChangeArrowheads="1"/>
          </p:cNvSpPr>
          <p:nvPr/>
        </p:nvSpPr>
        <p:spPr bwMode="auto">
          <a:xfrm>
            <a:off x="857224" y="1258911"/>
            <a:ext cx="6450013" cy="3551238"/>
          </a:xfrm>
          <a:prstGeom prst="ellipse">
            <a:avLst/>
          </a:prstGeom>
          <a:solidFill>
            <a:srgbClr val="B4CFFA"/>
          </a:solidFill>
          <a:ln w="9525">
            <a:noFill/>
            <a:round/>
            <a:headEnd/>
            <a:tailEnd/>
          </a:ln>
        </p:spPr>
        <p:txBody>
          <a:bodyPr/>
          <a:lstStyle/>
          <a:p>
            <a:endParaRPr lang="en-US"/>
          </a:p>
        </p:txBody>
      </p:sp>
      <p:grpSp>
        <p:nvGrpSpPr>
          <p:cNvPr id="30" name="Groupe 29"/>
          <p:cNvGrpSpPr/>
          <p:nvPr/>
        </p:nvGrpSpPr>
        <p:grpSpPr>
          <a:xfrm>
            <a:off x="1258862" y="1628800"/>
            <a:ext cx="5959475" cy="5005387"/>
            <a:chOff x="1258862" y="1781199"/>
            <a:chExt cx="5959475" cy="5005387"/>
          </a:xfrm>
        </p:grpSpPr>
        <p:sp>
          <p:nvSpPr>
            <p:cNvPr id="415748" name="Oval 4"/>
            <p:cNvSpPr>
              <a:spLocks noChangeArrowheads="1"/>
            </p:cNvSpPr>
            <p:nvPr/>
          </p:nvSpPr>
          <p:spPr bwMode="auto">
            <a:xfrm>
              <a:off x="2833662" y="1781199"/>
              <a:ext cx="4384675" cy="2249487"/>
            </a:xfrm>
            <a:prstGeom prst="ellipse">
              <a:avLst/>
            </a:prstGeom>
            <a:solidFill>
              <a:srgbClr val="D4E3FC"/>
            </a:solidFill>
            <a:ln w="9525">
              <a:noFill/>
              <a:round/>
              <a:headEnd/>
              <a:tailEnd/>
            </a:ln>
          </p:spPr>
          <p:txBody>
            <a:bodyPr/>
            <a:lstStyle/>
            <a:p>
              <a:endParaRPr lang="en-US">
                <a:solidFill>
                  <a:schemeClr val="accent6"/>
                </a:solidFill>
              </a:endParaRPr>
            </a:p>
          </p:txBody>
        </p:sp>
        <p:sp>
          <p:nvSpPr>
            <p:cNvPr id="415749" name="Text Box 5"/>
            <p:cNvSpPr txBox="1">
              <a:spLocks noChangeArrowheads="1"/>
            </p:cNvSpPr>
            <p:nvPr/>
          </p:nvSpPr>
          <p:spPr bwMode="auto">
            <a:xfrm>
              <a:off x="3787749" y="1932011"/>
              <a:ext cx="2781316" cy="947738"/>
            </a:xfrm>
            <a:prstGeom prst="rect">
              <a:avLst/>
            </a:prstGeom>
            <a:noFill/>
            <a:ln w="9525">
              <a:noFill/>
              <a:miter lim="800000"/>
              <a:headEnd/>
              <a:tailEnd/>
            </a:ln>
          </p:spPr>
          <p:txBody>
            <a:bodyPr/>
            <a:lstStyle/>
            <a:p>
              <a:pPr algn="ctr"/>
              <a:r>
                <a:rPr lang="fr-FR" b="1" dirty="0">
                  <a:solidFill>
                    <a:schemeClr val="accent6"/>
                  </a:solidFill>
                  <a:latin typeface="Calibri" pitchFamily="34" charset="0"/>
                </a:rPr>
                <a:t>Système de santé</a:t>
              </a:r>
            </a:p>
            <a:p>
              <a:pPr algn="ctr"/>
              <a:r>
                <a:rPr lang="fr-FR" sz="1400" dirty="0">
                  <a:solidFill>
                    <a:schemeClr val="accent6"/>
                  </a:solidFill>
                  <a:latin typeface="Calibri" pitchFamily="34" charset="0"/>
                </a:rPr>
                <a:t>Organisation</a:t>
              </a:r>
            </a:p>
            <a:p>
              <a:pPr algn="ctr"/>
              <a:r>
                <a:rPr lang="fr-FR" sz="1400" dirty="0">
                  <a:solidFill>
                    <a:schemeClr val="accent6"/>
                  </a:solidFill>
                  <a:latin typeface="Calibri" pitchFamily="34" charset="0"/>
                </a:rPr>
                <a:t>du système de santé</a:t>
              </a:r>
              <a:endParaRPr lang="fr-FR" dirty="0">
                <a:solidFill>
                  <a:schemeClr val="accent6"/>
                </a:solidFill>
              </a:endParaRPr>
            </a:p>
          </p:txBody>
        </p:sp>
        <p:sp>
          <p:nvSpPr>
            <p:cNvPr id="415750" name="Text Box 6"/>
            <p:cNvSpPr txBox="1">
              <a:spLocks noChangeArrowheads="1"/>
            </p:cNvSpPr>
            <p:nvPr/>
          </p:nvSpPr>
          <p:spPr bwMode="auto">
            <a:xfrm>
              <a:off x="1258862" y="1966936"/>
              <a:ext cx="2320925" cy="947738"/>
            </a:xfrm>
            <a:prstGeom prst="rect">
              <a:avLst/>
            </a:prstGeom>
            <a:noFill/>
            <a:ln w="9525">
              <a:noFill/>
              <a:miter lim="800000"/>
              <a:headEnd/>
              <a:tailEnd/>
            </a:ln>
          </p:spPr>
          <p:txBody>
            <a:bodyPr/>
            <a:lstStyle/>
            <a:p>
              <a:pPr algn="ctr"/>
              <a:r>
                <a:rPr lang="fr-FR" b="1" dirty="0">
                  <a:solidFill>
                    <a:schemeClr val="accent6"/>
                  </a:solidFill>
                  <a:latin typeface="Calibri" pitchFamily="34" charset="0"/>
                </a:rPr>
                <a:t>Communauté</a:t>
              </a:r>
            </a:p>
            <a:p>
              <a:pPr algn="ctr"/>
              <a:r>
                <a:rPr lang="fr-FR" sz="1400" dirty="0">
                  <a:solidFill>
                    <a:schemeClr val="accent6"/>
                  </a:solidFill>
                  <a:latin typeface="Calibri" pitchFamily="34" charset="0"/>
                </a:rPr>
                <a:t>Ressources et politiques de soutien</a:t>
              </a:r>
              <a:endParaRPr lang="fr-FR" dirty="0">
                <a:solidFill>
                  <a:schemeClr val="accent6"/>
                </a:solidFill>
              </a:endParaRPr>
            </a:p>
          </p:txBody>
        </p:sp>
        <p:sp>
          <p:nvSpPr>
            <p:cNvPr id="415751" name="Text Box 7"/>
            <p:cNvSpPr txBox="1">
              <a:spLocks noChangeArrowheads="1"/>
            </p:cNvSpPr>
            <p:nvPr/>
          </p:nvSpPr>
          <p:spPr bwMode="auto">
            <a:xfrm>
              <a:off x="2058962" y="2965474"/>
              <a:ext cx="1160462" cy="828675"/>
            </a:xfrm>
            <a:prstGeom prst="rect">
              <a:avLst/>
            </a:prstGeom>
            <a:noFill/>
            <a:ln w="9525">
              <a:noFill/>
              <a:miter lim="800000"/>
              <a:headEnd/>
              <a:tailEnd/>
            </a:ln>
          </p:spPr>
          <p:txBody>
            <a:bodyPr/>
            <a:lstStyle/>
            <a:p>
              <a:pPr algn="ctr"/>
              <a:r>
                <a:rPr lang="fr-FR" sz="1300" b="1" dirty="0">
                  <a:solidFill>
                    <a:schemeClr val="accent6"/>
                  </a:solidFill>
                  <a:latin typeface="Calibri" pitchFamily="34" charset="0"/>
                </a:rPr>
                <a:t>Soutien à l’autogestion</a:t>
              </a:r>
            </a:p>
            <a:p>
              <a:pPr algn="ctr"/>
              <a:r>
                <a:rPr lang="fr-FR" sz="1300" b="1" dirty="0">
                  <a:solidFill>
                    <a:schemeClr val="accent6"/>
                  </a:solidFill>
                  <a:latin typeface="Calibri" pitchFamily="34" charset="0"/>
                </a:rPr>
                <a:t> des soins</a:t>
              </a:r>
              <a:endParaRPr lang="fr-FR" sz="2000" dirty="0">
                <a:solidFill>
                  <a:schemeClr val="accent6"/>
                </a:solidFill>
              </a:endParaRPr>
            </a:p>
          </p:txBody>
        </p:sp>
        <p:sp>
          <p:nvSpPr>
            <p:cNvPr id="415752" name="Text Box 8"/>
            <p:cNvSpPr txBox="1">
              <a:spLocks noChangeArrowheads="1"/>
            </p:cNvSpPr>
            <p:nvPr/>
          </p:nvSpPr>
          <p:spPr bwMode="auto">
            <a:xfrm>
              <a:off x="3219424" y="2981349"/>
              <a:ext cx="1162050" cy="693737"/>
            </a:xfrm>
            <a:prstGeom prst="rect">
              <a:avLst/>
            </a:prstGeom>
            <a:noFill/>
            <a:ln w="9525">
              <a:noFill/>
              <a:miter lim="800000"/>
              <a:headEnd/>
              <a:tailEnd/>
            </a:ln>
          </p:spPr>
          <p:txBody>
            <a:bodyPr/>
            <a:lstStyle/>
            <a:p>
              <a:pPr algn="ctr"/>
              <a:r>
                <a:rPr lang="fr-FR" sz="1300" b="1" dirty="0">
                  <a:solidFill>
                    <a:schemeClr val="accent6"/>
                  </a:solidFill>
                  <a:latin typeface="Calibri" pitchFamily="34" charset="0"/>
                </a:rPr>
                <a:t>Soutien </a:t>
              </a:r>
            </a:p>
            <a:p>
              <a:pPr algn="ctr"/>
              <a:r>
                <a:rPr lang="fr-FR" sz="1300" b="1" dirty="0">
                  <a:solidFill>
                    <a:schemeClr val="accent6"/>
                  </a:solidFill>
                  <a:latin typeface="Calibri" pitchFamily="34" charset="0"/>
                </a:rPr>
                <a:t>à la décision clinique</a:t>
              </a:r>
              <a:endParaRPr lang="fr-FR" sz="2000" dirty="0">
                <a:solidFill>
                  <a:schemeClr val="accent6"/>
                </a:solidFill>
              </a:endParaRPr>
            </a:p>
          </p:txBody>
        </p:sp>
        <p:sp>
          <p:nvSpPr>
            <p:cNvPr id="415753" name="Text Box 9"/>
            <p:cNvSpPr txBox="1">
              <a:spLocks noChangeArrowheads="1"/>
            </p:cNvSpPr>
            <p:nvPr/>
          </p:nvSpPr>
          <p:spPr bwMode="auto">
            <a:xfrm>
              <a:off x="4251299" y="2981349"/>
              <a:ext cx="1677988" cy="693737"/>
            </a:xfrm>
            <a:prstGeom prst="rect">
              <a:avLst/>
            </a:prstGeom>
            <a:noFill/>
            <a:ln w="9525">
              <a:noFill/>
              <a:miter lim="800000"/>
              <a:headEnd/>
              <a:tailEnd/>
            </a:ln>
          </p:spPr>
          <p:txBody>
            <a:bodyPr/>
            <a:lstStyle/>
            <a:p>
              <a:pPr algn="ctr"/>
              <a:r>
                <a:rPr lang="fr-FR" sz="1300" b="1" dirty="0">
                  <a:solidFill>
                    <a:schemeClr val="accent6"/>
                  </a:solidFill>
                  <a:latin typeface="Calibri" pitchFamily="34" charset="0"/>
                </a:rPr>
                <a:t>Modèle </a:t>
              </a:r>
            </a:p>
            <a:p>
              <a:pPr algn="ctr"/>
              <a:r>
                <a:rPr lang="fr-FR" sz="1300" b="1" dirty="0">
                  <a:solidFill>
                    <a:schemeClr val="accent6"/>
                  </a:solidFill>
                  <a:latin typeface="Calibri" pitchFamily="34" charset="0"/>
                </a:rPr>
                <a:t>de prestation </a:t>
              </a:r>
            </a:p>
            <a:p>
              <a:pPr algn="ctr"/>
              <a:r>
                <a:rPr lang="fr-FR" sz="1300" b="1" dirty="0">
                  <a:solidFill>
                    <a:schemeClr val="accent6"/>
                  </a:solidFill>
                  <a:latin typeface="Calibri" pitchFamily="34" charset="0"/>
                </a:rPr>
                <a:t>de soins et services</a:t>
              </a:r>
              <a:endParaRPr lang="fr-FR" sz="2000" dirty="0">
                <a:solidFill>
                  <a:schemeClr val="accent6"/>
                </a:solidFill>
              </a:endParaRPr>
            </a:p>
          </p:txBody>
        </p:sp>
        <p:sp>
          <p:nvSpPr>
            <p:cNvPr id="415754" name="Text Box 10"/>
            <p:cNvSpPr txBox="1">
              <a:spLocks noChangeArrowheads="1"/>
            </p:cNvSpPr>
            <p:nvPr/>
          </p:nvSpPr>
          <p:spPr bwMode="auto">
            <a:xfrm>
              <a:off x="5670524" y="2981349"/>
              <a:ext cx="1419225" cy="693737"/>
            </a:xfrm>
            <a:prstGeom prst="rect">
              <a:avLst/>
            </a:prstGeom>
            <a:noFill/>
            <a:ln w="9525">
              <a:noFill/>
              <a:miter lim="800000"/>
              <a:headEnd/>
              <a:tailEnd/>
            </a:ln>
          </p:spPr>
          <p:txBody>
            <a:bodyPr/>
            <a:lstStyle/>
            <a:p>
              <a:pPr algn="ctr"/>
              <a:r>
                <a:rPr lang="fr-FR" sz="1300" b="1">
                  <a:solidFill>
                    <a:schemeClr val="accent6"/>
                  </a:solidFill>
                  <a:latin typeface="Calibri" pitchFamily="34" charset="0"/>
                </a:rPr>
                <a:t>Système d’information clinique</a:t>
              </a:r>
              <a:endParaRPr lang="fr-FR" sz="2000">
                <a:solidFill>
                  <a:schemeClr val="accent6"/>
                </a:solidFill>
              </a:endParaRPr>
            </a:p>
          </p:txBody>
        </p:sp>
        <p:sp>
          <p:nvSpPr>
            <p:cNvPr id="415755" name="Freeform 11"/>
            <p:cNvSpPr>
              <a:spLocks/>
            </p:cNvSpPr>
            <p:nvPr/>
          </p:nvSpPr>
          <p:spPr bwMode="auto">
            <a:xfrm>
              <a:off x="1595412" y="3813199"/>
              <a:ext cx="773112" cy="1065212"/>
            </a:xfrm>
            <a:custGeom>
              <a:avLst/>
              <a:gdLst>
                <a:gd name="T0" fmla="*/ 2147483647 w 540"/>
                <a:gd name="T1" fmla="*/ 2147483647 h 900"/>
                <a:gd name="T2" fmla="*/ 2147483647 w 540"/>
                <a:gd name="T3" fmla="*/ 2147483647 h 900"/>
                <a:gd name="T4" fmla="*/ 0 w 540"/>
                <a:gd name="T5" fmla="*/ 0 h 900"/>
                <a:gd name="T6" fmla="*/ 0 60000 65536"/>
                <a:gd name="T7" fmla="*/ 0 60000 65536"/>
                <a:gd name="T8" fmla="*/ 0 60000 65536"/>
                <a:gd name="T9" fmla="*/ 0 w 540"/>
                <a:gd name="T10" fmla="*/ 0 h 900"/>
                <a:gd name="T11" fmla="*/ 540 w 540"/>
                <a:gd name="T12" fmla="*/ 900 h 900"/>
              </a:gdLst>
              <a:ahLst/>
              <a:cxnLst>
                <a:cxn ang="T6">
                  <a:pos x="T0" y="T1"/>
                </a:cxn>
                <a:cxn ang="T7">
                  <a:pos x="T2" y="T3"/>
                </a:cxn>
                <a:cxn ang="T8">
                  <a:pos x="T4" y="T5"/>
                </a:cxn>
              </a:cxnLst>
              <a:rect l="T9" t="T10" r="T11" b="T12"/>
              <a:pathLst>
                <a:path w="540" h="900">
                  <a:moveTo>
                    <a:pt x="540" y="900"/>
                  </a:moveTo>
                  <a:cubicBezTo>
                    <a:pt x="405" y="705"/>
                    <a:pt x="270" y="510"/>
                    <a:pt x="180" y="360"/>
                  </a:cubicBezTo>
                  <a:cubicBezTo>
                    <a:pt x="90" y="210"/>
                    <a:pt x="30" y="60"/>
                    <a:pt x="0" y="0"/>
                  </a:cubicBezTo>
                </a:path>
              </a:pathLst>
            </a:custGeom>
            <a:solidFill>
              <a:srgbClr val="B4CFFA"/>
            </a:solidFill>
            <a:ln w="171450">
              <a:solidFill>
                <a:srgbClr val="B4CFFA"/>
              </a:solidFill>
              <a:round/>
              <a:headEnd/>
              <a:tailEnd/>
            </a:ln>
          </p:spPr>
          <p:txBody>
            <a:bodyPr/>
            <a:lstStyle/>
            <a:p>
              <a:endParaRPr lang="fr-FR">
                <a:solidFill>
                  <a:schemeClr val="accent6"/>
                </a:solidFill>
              </a:endParaRPr>
            </a:p>
          </p:txBody>
        </p:sp>
        <p:sp>
          <p:nvSpPr>
            <p:cNvPr id="415756" name="Freeform 12"/>
            <p:cNvSpPr>
              <a:spLocks/>
            </p:cNvSpPr>
            <p:nvPr/>
          </p:nvSpPr>
          <p:spPr bwMode="auto">
            <a:xfrm flipH="1">
              <a:off x="5722912" y="3930674"/>
              <a:ext cx="773112" cy="1066800"/>
            </a:xfrm>
            <a:custGeom>
              <a:avLst/>
              <a:gdLst>
                <a:gd name="T0" fmla="*/ 2147483647 w 540"/>
                <a:gd name="T1" fmla="*/ 2147483647 h 900"/>
                <a:gd name="T2" fmla="*/ 2147483647 w 540"/>
                <a:gd name="T3" fmla="*/ 2147483647 h 900"/>
                <a:gd name="T4" fmla="*/ 0 w 540"/>
                <a:gd name="T5" fmla="*/ 0 h 900"/>
                <a:gd name="T6" fmla="*/ 0 60000 65536"/>
                <a:gd name="T7" fmla="*/ 0 60000 65536"/>
                <a:gd name="T8" fmla="*/ 0 60000 65536"/>
                <a:gd name="T9" fmla="*/ 0 w 540"/>
                <a:gd name="T10" fmla="*/ 0 h 900"/>
                <a:gd name="T11" fmla="*/ 540 w 540"/>
                <a:gd name="T12" fmla="*/ 900 h 900"/>
              </a:gdLst>
              <a:ahLst/>
              <a:cxnLst>
                <a:cxn ang="T6">
                  <a:pos x="T0" y="T1"/>
                </a:cxn>
                <a:cxn ang="T7">
                  <a:pos x="T2" y="T3"/>
                </a:cxn>
                <a:cxn ang="T8">
                  <a:pos x="T4" y="T5"/>
                </a:cxn>
              </a:cxnLst>
              <a:rect l="T9" t="T10" r="T11" b="T12"/>
              <a:pathLst>
                <a:path w="540" h="900">
                  <a:moveTo>
                    <a:pt x="540" y="900"/>
                  </a:moveTo>
                  <a:cubicBezTo>
                    <a:pt x="405" y="705"/>
                    <a:pt x="270" y="510"/>
                    <a:pt x="180" y="360"/>
                  </a:cubicBezTo>
                  <a:cubicBezTo>
                    <a:pt x="90" y="210"/>
                    <a:pt x="30" y="60"/>
                    <a:pt x="0" y="0"/>
                  </a:cubicBezTo>
                </a:path>
              </a:pathLst>
            </a:custGeom>
            <a:solidFill>
              <a:srgbClr val="B4CFFA"/>
            </a:solidFill>
            <a:ln w="171450">
              <a:solidFill>
                <a:srgbClr val="B4CFFA"/>
              </a:solidFill>
              <a:round/>
              <a:headEnd/>
              <a:tailEnd/>
            </a:ln>
          </p:spPr>
          <p:txBody>
            <a:bodyPr/>
            <a:lstStyle/>
            <a:p>
              <a:endParaRPr lang="fr-FR">
                <a:solidFill>
                  <a:schemeClr val="accent6"/>
                </a:solidFill>
              </a:endParaRPr>
            </a:p>
          </p:txBody>
        </p:sp>
        <p:grpSp>
          <p:nvGrpSpPr>
            <p:cNvPr id="2" name="Group 26"/>
            <p:cNvGrpSpPr>
              <a:grpSpLocks/>
            </p:cNvGrpSpPr>
            <p:nvPr/>
          </p:nvGrpSpPr>
          <p:grpSpPr bwMode="auto">
            <a:xfrm>
              <a:off x="1543024" y="4806974"/>
              <a:ext cx="5159375" cy="947737"/>
              <a:chOff x="1154" y="2679"/>
              <a:chExt cx="3250" cy="597"/>
            </a:xfrm>
          </p:grpSpPr>
          <p:sp>
            <p:nvSpPr>
              <p:cNvPr id="15379" name="Oval 14"/>
              <p:cNvSpPr>
                <a:spLocks noChangeArrowheads="1"/>
              </p:cNvSpPr>
              <p:nvPr/>
            </p:nvSpPr>
            <p:spPr bwMode="auto">
              <a:xfrm>
                <a:off x="3185" y="2679"/>
                <a:ext cx="1219" cy="597"/>
              </a:xfrm>
              <a:prstGeom prst="ellipse">
                <a:avLst/>
              </a:prstGeom>
              <a:solidFill>
                <a:srgbClr val="B4CFFA"/>
              </a:solidFill>
              <a:ln w="9525">
                <a:noFill/>
                <a:round/>
                <a:headEnd/>
                <a:tailEnd/>
              </a:ln>
            </p:spPr>
            <p:txBody>
              <a:bodyPr/>
              <a:lstStyle/>
              <a:p>
                <a:endParaRPr lang="en-US">
                  <a:solidFill>
                    <a:schemeClr val="accent6"/>
                  </a:solidFill>
                </a:endParaRPr>
              </a:p>
            </p:txBody>
          </p:sp>
          <p:grpSp>
            <p:nvGrpSpPr>
              <p:cNvPr id="3" name="Group 25"/>
              <p:cNvGrpSpPr>
                <a:grpSpLocks/>
              </p:cNvGrpSpPr>
              <p:nvPr/>
            </p:nvGrpSpPr>
            <p:grpSpPr bwMode="auto">
              <a:xfrm>
                <a:off x="1154" y="2679"/>
                <a:ext cx="3169" cy="597"/>
                <a:chOff x="1154" y="2679"/>
                <a:chExt cx="3169" cy="597"/>
              </a:xfrm>
            </p:grpSpPr>
            <p:sp>
              <p:nvSpPr>
                <p:cNvPr id="15381" name="Oval 13"/>
                <p:cNvSpPr>
                  <a:spLocks noChangeArrowheads="1"/>
                </p:cNvSpPr>
                <p:nvPr/>
              </p:nvSpPr>
              <p:spPr bwMode="auto">
                <a:xfrm>
                  <a:off x="1154" y="2679"/>
                  <a:ext cx="1219" cy="597"/>
                </a:xfrm>
                <a:prstGeom prst="ellipse">
                  <a:avLst/>
                </a:prstGeom>
                <a:solidFill>
                  <a:srgbClr val="B4CFFA"/>
                </a:solidFill>
                <a:ln w="9525">
                  <a:noFill/>
                  <a:round/>
                  <a:headEnd/>
                  <a:tailEnd/>
                </a:ln>
              </p:spPr>
              <p:txBody>
                <a:bodyPr/>
                <a:lstStyle/>
                <a:p>
                  <a:endParaRPr lang="en-US">
                    <a:solidFill>
                      <a:schemeClr val="accent6"/>
                    </a:solidFill>
                  </a:endParaRPr>
                </a:p>
              </p:txBody>
            </p:sp>
            <p:sp>
              <p:nvSpPr>
                <p:cNvPr id="15382" name="Text Box 15"/>
                <p:cNvSpPr txBox="1">
                  <a:spLocks noChangeArrowheads="1"/>
                </p:cNvSpPr>
                <p:nvPr/>
              </p:nvSpPr>
              <p:spPr bwMode="auto">
                <a:xfrm>
                  <a:off x="1317" y="2754"/>
                  <a:ext cx="893" cy="447"/>
                </a:xfrm>
                <a:prstGeom prst="rect">
                  <a:avLst/>
                </a:prstGeom>
                <a:noFill/>
                <a:ln w="9525">
                  <a:noFill/>
                  <a:miter lim="800000"/>
                  <a:headEnd/>
                  <a:tailEnd/>
                </a:ln>
              </p:spPr>
              <p:txBody>
                <a:bodyPr/>
                <a:lstStyle/>
                <a:p>
                  <a:pPr algn="ctr"/>
                  <a:r>
                    <a:rPr lang="fr-FR" sz="1600" b="1" dirty="0">
                      <a:solidFill>
                        <a:schemeClr val="accent6"/>
                      </a:solidFill>
                      <a:latin typeface="Calibri" pitchFamily="34" charset="0"/>
                    </a:rPr>
                    <a:t>Patient</a:t>
                  </a:r>
                </a:p>
                <a:p>
                  <a:pPr algn="ctr"/>
                  <a:r>
                    <a:rPr lang="fr-FR" sz="1500" dirty="0">
                      <a:solidFill>
                        <a:schemeClr val="accent6"/>
                      </a:solidFill>
                      <a:latin typeface="Calibri" pitchFamily="34" charset="0"/>
                    </a:rPr>
                    <a:t>informé, actif</a:t>
                  </a:r>
                </a:p>
                <a:p>
                  <a:pPr algn="ctr"/>
                  <a:r>
                    <a:rPr lang="fr-FR" sz="1500" dirty="0">
                      <a:solidFill>
                        <a:schemeClr val="accent6"/>
                      </a:solidFill>
                      <a:latin typeface="Calibri" pitchFamily="34" charset="0"/>
                    </a:rPr>
                    <a:t>et motivé</a:t>
                  </a:r>
                  <a:endParaRPr lang="fr-FR" sz="2000" dirty="0">
                    <a:solidFill>
                      <a:schemeClr val="accent6"/>
                    </a:solidFill>
                  </a:endParaRPr>
                </a:p>
              </p:txBody>
            </p:sp>
            <p:sp>
              <p:nvSpPr>
                <p:cNvPr id="15383" name="Text Box 16"/>
                <p:cNvSpPr txBox="1">
                  <a:spLocks noChangeArrowheads="1"/>
                </p:cNvSpPr>
                <p:nvPr/>
              </p:nvSpPr>
              <p:spPr bwMode="auto">
                <a:xfrm>
                  <a:off x="3267" y="2754"/>
                  <a:ext cx="1056" cy="447"/>
                </a:xfrm>
                <a:prstGeom prst="rect">
                  <a:avLst/>
                </a:prstGeom>
                <a:noFill/>
                <a:ln w="9525">
                  <a:noFill/>
                  <a:miter lim="800000"/>
                  <a:headEnd/>
                  <a:tailEnd/>
                </a:ln>
              </p:spPr>
              <p:txBody>
                <a:bodyPr/>
                <a:lstStyle/>
                <a:p>
                  <a:pPr algn="ctr"/>
                  <a:r>
                    <a:rPr lang="fr-FR" sz="1600" b="1">
                      <a:solidFill>
                        <a:schemeClr val="accent6"/>
                      </a:solidFill>
                      <a:latin typeface="Calibri" pitchFamily="34" charset="0"/>
                    </a:rPr>
                    <a:t>Équipe </a:t>
                  </a:r>
                </a:p>
                <a:p>
                  <a:pPr algn="ctr"/>
                  <a:r>
                    <a:rPr lang="fr-FR" sz="1500">
                      <a:solidFill>
                        <a:schemeClr val="accent6"/>
                      </a:solidFill>
                      <a:latin typeface="Calibri" pitchFamily="34" charset="0"/>
                    </a:rPr>
                    <a:t>de soins formée </a:t>
                  </a:r>
                </a:p>
                <a:p>
                  <a:pPr algn="ctr"/>
                  <a:r>
                    <a:rPr lang="fr-FR" sz="1500">
                      <a:solidFill>
                        <a:schemeClr val="accent6"/>
                      </a:solidFill>
                      <a:latin typeface="Calibri" pitchFamily="34" charset="0"/>
                    </a:rPr>
                    <a:t>et proactive</a:t>
                  </a:r>
                  <a:endParaRPr lang="fr-FR" sz="2000">
                    <a:solidFill>
                      <a:schemeClr val="accent6"/>
                    </a:solidFill>
                  </a:endParaRPr>
                </a:p>
              </p:txBody>
            </p:sp>
            <p:sp>
              <p:nvSpPr>
                <p:cNvPr id="15384" name="Line 17"/>
                <p:cNvSpPr>
                  <a:spLocks noChangeShapeType="1"/>
                </p:cNvSpPr>
                <p:nvPr/>
              </p:nvSpPr>
              <p:spPr bwMode="auto">
                <a:xfrm>
                  <a:off x="2406" y="2754"/>
                  <a:ext cx="731" cy="0"/>
                </a:xfrm>
                <a:prstGeom prst="line">
                  <a:avLst/>
                </a:prstGeom>
                <a:noFill/>
                <a:ln w="15875">
                  <a:solidFill>
                    <a:srgbClr val="000000"/>
                  </a:solidFill>
                  <a:round/>
                  <a:headEnd type="triangle" w="med" len="med"/>
                  <a:tailEnd type="triangle" w="med" len="med"/>
                </a:ln>
              </p:spPr>
              <p:txBody>
                <a:bodyPr/>
                <a:lstStyle/>
                <a:p>
                  <a:endParaRPr lang="fr-FR">
                    <a:solidFill>
                      <a:schemeClr val="accent6"/>
                    </a:solidFill>
                  </a:endParaRPr>
                </a:p>
              </p:txBody>
            </p:sp>
            <p:sp>
              <p:nvSpPr>
                <p:cNvPr id="15385" name="Text Box 18"/>
                <p:cNvSpPr txBox="1">
                  <a:spLocks noChangeArrowheads="1"/>
                </p:cNvSpPr>
                <p:nvPr/>
              </p:nvSpPr>
              <p:spPr bwMode="auto">
                <a:xfrm>
                  <a:off x="2292" y="2794"/>
                  <a:ext cx="975" cy="373"/>
                </a:xfrm>
                <a:prstGeom prst="rect">
                  <a:avLst/>
                </a:prstGeom>
                <a:noFill/>
                <a:ln w="9525">
                  <a:noFill/>
                  <a:miter lim="800000"/>
                  <a:headEnd/>
                  <a:tailEnd/>
                </a:ln>
              </p:spPr>
              <p:txBody>
                <a:bodyPr/>
                <a:lstStyle/>
                <a:p>
                  <a:pPr algn="ctr"/>
                  <a:r>
                    <a:rPr lang="fr-FR" sz="1400" b="1">
                      <a:solidFill>
                        <a:schemeClr val="accent6"/>
                      </a:solidFill>
                      <a:latin typeface="Calibri" pitchFamily="34" charset="0"/>
                    </a:rPr>
                    <a:t>Interactions productives</a:t>
                  </a:r>
                  <a:endParaRPr lang="fr-FR">
                    <a:solidFill>
                      <a:schemeClr val="accent6"/>
                    </a:solidFill>
                  </a:endParaRPr>
                </a:p>
              </p:txBody>
            </p:sp>
            <p:sp>
              <p:nvSpPr>
                <p:cNvPr id="15386" name="Line 19"/>
                <p:cNvSpPr>
                  <a:spLocks noChangeShapeType="1"/>
                </p:cNvSpPr>
                <p:nvPr/>
              </p:nvSpPr>
              <p:spPr bwMode="auto">
                <a:xfrm>
                  <a:off x="2406" y="3167"/>
                  <a:ext cx="731" cy="0"/>
                </a:xfrm>
                <a:prstGeom prst="line">
                  <a:avLst/>
                </a:prstGeom>
                <a:noFill/>
                <a:ln w="15875">
                  <a:solidFill>
                    <a:srgbClr val="000000"/>
                  </a:solidFill>
                  <a:round/>
                  <a:headEnd type="triangle" w="med" len="med"/>
                  <a:tailEnd type="triangle" w="med" len="med"/>
                </a:ln>
              </p:spPr>
              <p:txBody>
                <a:bodyPr/>
                <a:lstStyle/>
                <a:p>
                  <a:endParaRPr lang="fr-FR">
                    <a:solidFill>
                      <a:schemeClr val="accent6"/>
                    </a:solidFill>
                  </a:endParaRPr>
                </a:p>
              </p:txBody>
            </p:sp>
          </p:grpSp>
        </p:grpSp>
        <p:sp>
          <p:nvSpPr>
            <p:cNvPr id="415764" name="Text Box 20"/>
            <p:cNvSpPr txBox="1">
              <a:spLocks noChangeArrowheads="1"/>
            </p:cNvSpPr>
            <p:nvPr/>
          </p:nvSpPr>
          <p:spPr bwMode="auto">
            <a:xfrm>
              <a:off x="2987649" y="6430986"/>
              <a:ext cx="2192338" cy="355600"/>
            </a:xfrm>
            <a:prstGeom prst="rect">
              <a:avLst/>
            </a:prstGeom>
            <a:noFill/>
            <a:ln w="9525">
              <a:noFill/>
              <a:miter lim="800000"/>
              <a:headEnd/>
              <a:tailEnd/>
            </a:ln>
          </p:spPr>
          <p:txBody>
            <a:bodyPr/>
            <a:lstStyle/>
            <a:p>
              <a:pPr algn="ctr"/>
              <a:r>
                <a:rPr lang="fr-FR" sz="1600" b="1">
                  <a:solidFill>
                    <a:schemeClr val="accent6"/>
                  </a:solidFill>
                  <a:latin typeface="Calibri" pitchFamily="34" charset="0"/>
                </a:rPr>
                <a:t>Résultats cliniques</a:t>
              </a:r>
              <a:endParaRPr lang="fr-FR">
                <a:solidFill>
                  <a:schemeClr val="accent6"/>
                </a:solidFill>
              </a:endParaRPr>
            </a:p>
          </p:txBody>
        </p:sp>
        <p:grpSp>
          <p:nvGrpSpPr>
            <p:cNvPr id="4" name="Group 21"/>
            <p:cNvGrpSpPr>
              <a:grpSpLocks/>
            </p:cNvGrpSpPr>
            <p:nvPr/>
          </p:nvGrpSpPr>
          <p:grpSpPr bwMode="auto">
            <a:xfrm>
              <a:off x="3130524" y="5638824"/>
              <a:ext cx="1944688" cy="719137"/>
              <a:chOff x="1938" y="3249"/>
              <a:chExt cx="1152" cy="648"/>
            </a:xfrm>
          </p:grpSpPr>
          <p:sp>
            <p:nvSpPr>
              <p:cNvPr id="15376" name="AutoShape 22"/>
              <p:cNvSpPr>
                <a:spLocks noChangeArrowheads="1"/>
              </p:cNvSpPr>
              <p:nvPr/>
            </p:nvSpPr>
            <p:spPr bwMode="auto">
              <a:xfrm>
                <a:off x="2304" y="3609"/>
                <a:ext cx="432" cy="288"/>
              </a:xfrm>
              <a:prstGeom prst="flowChartMerge">
                <a:avLst/>
              </a:prstGeom>
              <a:solidFill>
                <a:srgbClr val="B4CFFA"/>
              </a:solidFill>
              <a:ln w="9525">
                <a:solidFill>
                  <a:srgbClr val="B4CFFA"/>
                </a:solidFill>
                <a:miter lim="800000"/>
                <a:headEnd/>
                <a:tailEnd/>
              </a:ln>
            </p:spPr>
            <p:txBody>
              <a:bodyPr/>
              <a:lstStyle/>
              <a:p>
                <a:endParaRPr lang="en-US">
                  <a:solidFill>
                    <a:schemeClr val="accent6"/>
                  </a:solidFill>
                </a:endParaRPr>
              </a:p>
            </p:txBody>
          </p:sp>
          <p:sp>
            <p:nvSpPr>
              <p:cNvPr id="15377" name="Freeform 23"/>
              <p:cNvSpPr>
                <a:spLocks/>
              </p:cNvSpPr>
              <p:nvPr/>
            </p:nvSpPr>
            <p:spPr bwMode="auto">
              <a:xfrm>
                <a:off x="1938" y="3249"/>
                <a:ext cx="576" cy="360"/>
              </a:xfrm>
              <a:custGeom>
                <a:avLst/>
                <a:gdLst>
                  <a:gd name="T0" fmla="*/ 0 w 1080"/>
                  <a:gd name="T1" fmla="*/ 0 h 720"/>
                  <a:gd name="T2" fmla="*/ 14 w 1080"/>
                  <a:gd name="T3" fmla="*/ 11 h 720"/>
                  <a:gd name="T4" fmla="*/ 87 w 1080"/>
                  <a:gd name="T5" fmla="*/ 45 h 720"/>
                  <a:gd name="T6" fmla="*/ 0 60000 65536"/>
                  <a:gd name="T7" fmla="*/ 0 60000 65536"/>
                  <a:gd name="T8" fmla="*/ 0 60000 65536"/>
                  <a:gd name="T9" fmla="*/ 0 w 1080"/>
                  <a:gd name="T10" fmla="*/ 0 h 720"/>
                  <a:gd name="T11" fmla="*/ 1080 w 1080"/>
                  <a:gd name="T12" fmla="*/ 720 h 720"/>
                </a:gdLst>
                <a:ahLst/>
                <a:cxnLst>
                  <a:cxn ang="T6">
                    <a:pos x="T0" y="T1"/>
                  </a:cxn>
                  <a:cxn ang="T7">
                    <a:pos x="T2" y="T3"/>
                  </a:cxn>
                  <a:cxn ang="T8">
                    <a:pos x="T4" y="T5"/>
                  </a:cxn>
                </a:cxnLst>
                <a:rect l="T9" t="T10" r="T11" b="T12"/>
                <a:pathLst>
                  <a:path w="1080" h="720">
                    <a:moveTo>
                      <a:pt x="0" y="0"/>
                    </a:moveTo>
                    <a:cubicBezTo>
                      <a:pt x="0" y="30"/>
                      <a:pt x="0" y="60"/>
                      <a:pt x="180" y="180"/>
                    </a:cubicBezTo>
                    <a:cubicBezTo>
                      <a:pt x="360" y="300"/>
                      <a:pt x="930" y="630"/>
                      <a:pt x="1080" y="720"/>
                    </a:cubicBezTo>
                  </a:path>
                </a:pathLst>
              </a:custGeom>
              <a:noFill/>
              <a:ln w="127000">
                <a:solidFill>
                  <a:srgbClr val="B4CFFA"/>
                </a:solidFill>
                <a:round/>
                <a:headEnd/>
                <a:tailEnd/>
              </a:ln>
            </p:spPr>
            <p:txBody>
              <a:bodyPr/>
              <a:lstStyle/>
              <a:p>
                <a:endParaRPr lang="fr-FR">
                  <a:solidFill>
                    <a:schemeClr val="accent6"/>
                  </a:solidFill>
                </a:endParaRPr>
              </a:p>
            </p:txBody>
          </p:sp>
          <p:sp>
            <p:nvSpPr>
              <p:cNvPr id="15378" name="Freeform 24"/>
              <p:cNvSpPr>
                <a:spLocks/>
              </p:cNvSpPr>
              <p:nvPr/>
            </p:nvSpPr>
            <p:spPr bwMode="auto">
              <a:xfrm flipH="1">
                <a:off x="2514" y="3249"/>
                <a:ext cx="576" cy="360"/>
              </a:xfrm>
              <a:custGeom>
                <a:avLst/>
                <a:gdLst>
                  <a:gd name="T0" fmla="*/ 0 w 1080"/>
                  <a:gd name="T1" fmla="*/ 0 h 720"/>
                  <a:gd name="T2" fmla="*/ 14 w 1080"/>
                  <a:gd name="T3" fmla="*/ 11 h 720"/>
                  <a:gd name="T4" fmla="*/ 87 w 1080"/>
                  <a:gd name="T5" fmla="*/ 45 h 720"/>
                  <a:gd name="T6" fmla="*/ 0 60000 65536"/>
                  <a:gd name="T7" fmla="*/ 0 60000 65536"/>
                  <a:gd name="T8" fmla="*/ 0 60000 65536"/>
                  <a:gd name="T9" fmla="*/ 0 w 1080"/>
                  <a:gd name="T10" fmla="*/ 0 h 720"/>
                  <a:gd name="T11" fmla="*/ 1080 w 1080"/>
                  <a:gd name="T12" fmla="*/ 720 h 720"/>
                </a:gdLst>
                <a:ahLst/>
                <a:cxnLst>
                  <a:cxn ang="T6">
                    <a:pos x="T0" y="T1"/>
                  </a:cxn>
                  <a:cxn ang="T7">
                    <a:pos x="T2" y="T3"/>
                  </a:cxn>
                  <a:cxn ang="T8">
                    <a:pos x="T4" y="T5"/>
                  </a:cxn>
                </a:cxnLst>
                <a:rect l="T9" t="T10" r="T11" b="T12"/>
                <a:pathLst>
                  <a:path w="1080" h="720">
                    <a:moveTo>
                      <a:pt x="0" y="0"/>
                    </a:moveTo>
                    <a:cubicBezTo>
                      <a:pt x="0" y="30"/>
                      <a:pt x="0" y="60"/>
                      <a:pt x="180" y="180"/>
                    </a:cubicBezTo>
                    <a:cubicBezTo>
                      <a:pt x="360" y="300"/>
                      <a:pt x="930" y="630"/>
                      <a:pt x="1080" y="720"/>
                    </a:cubicBezTo>
                  </a:path>
                </a:pathLst>
              </a:custGeom>
              <a:noFill/>
              <a:ln w="127000">
                <a:solidFill>
                  <a:srgbClr val="B4CFFA"/>
                </a:solidFill>
                <a:round/>
                <a:headEnd/>
                <a:tailEnd/>
              </a:ln>
            </p:spPr>
            <p:txBody>
              <a:bodyPr/>
              <a:lstStyle/>
              <a:p>
                <a:endParaRPr lang="fr-FR">
                  <a:solidFill>
                    <a:schemeClr val="accent6"/>
                  </a:solidFill>
                </a:endParaRPr>
              </a:p>
            </p:txBody>
          </p:sp>
        </p:grpSp>
      </p:grpSp>
      <p:sp>
        <p:nvSpPr>
          <p:cNvPr id="28" name="Rectangle 6"/>
          <p:cNvSpPr txBox="1">
            <a:spLocks noChangeArrowheads="1"/>
          </p:cNvSpPr>
          <p:nvPr/>
        </p:nvSpPr>
        <p:spPr bwMode="auto">
          <a:xfrm>
            <a:off x="179512" y="188640"/>
            <a:ext cx="7500990" cy="10334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fr-FR" sz="3200" b="1" kern="0" dirty="0" smtClean="0">
                <a:solidFill>
                  <a:srgbClr val="653A71"/>
                </a:solidFill>
                <a:latin typeface="Calibri" pitchFamily="34" charset="0"/>
                <a:ea typeface="+mj-ea"/>
                <a:cs typeface="+mj-cs"/>
              </a:rPr>
              <a:t>LE</a:t>
            </a:r>
            <a:r>
              <a:rPr lang="fr-FR" sz="3200" kern="0" dirty="0" smtClean="0">
                <a:solidFill>
                  <a:srgbClr val="653A71"/>
                </a:solidFill>
                <a:latin typeface="Calibri" pitchFamily="34" charset="0"/>
                <a:ea typeface="+mj-ea"/>
                <a:cs typeface="+mj-cs"/>
              </a:rPr>
              <a:t> </a:t>
            </a:r>
            <a:r>
              <a:rPr lang="fr-FR" sz="3200" b="1" kern="0" dirty="0" smtClean="0">
                <a:solidFill>
                  <a:srgbClr val="653A71"/>
                </a:solidFill>
                <a:latin typeface="Calibri" pitchFamily="34" charset="0"/>
                <a:ea typeface="+mj-ea"/>
                <a:cs typeface="+mj-cs"/>
              </a:rPr>
              <a:t>MODÈLE DE GESTION DES MALADIES CHRONIQUES</a:t>
            </a:r>
            <a:endParaRPr kumimoji="0" lang="fr-FR" sz="3200" b="0" i="0" u="none" strike="noStrike" kern="0" cap="none" spc="0" normalizeH="0" baseline="0" noProof="0" dirty="0" smtClean="0">
              <a:ln>
                <a:noFill/>
              </a:ln>
              <a:solidFill>
                <a:srgbClr val="653A71"/>
              </a:solidFill>
              <a:effectLst/>
              <a:uLnTx/>
              <a:uFillTx/>
              <a:latin typeface="Calibri" pitchFamily="34" charset="0"/>
              <a:ea typeface="+mj-ea"/>
              <a:cs typeface="+mj-cs"/>
            </a:endParaRPr>
          </a:p>
        </p:txBody>
      </p:sp>
      <p:sp>
        <p:nvSpPr>
          <p:cNvPr id="29" name="Espace réservé du numéro de diapositive 28"/>
          <p:cNvSpPr>
            <a:spLocks noGrp="1"/>
          </p:cNvSpPr>
          <p:nvPr>
            <p:ph type="sldNum" sz="quarter" idx="12"/>
          </p:nvPr>
        </p:nvSpPr>
        <p:spPr/>
        <p:txBody>
          <a:bodyPr/>
          <a:lstStyle/>
          <a:p>
            <a:fld id="{4174BBCB-F3A6-4233-8700-D817D3B3B237}" type="slidenum">
              <a:rPr lang="en-US" smtClean="0"/>
              <a:pPr/>
              <a:t>11</a:t>
            </a:fld>
            <a:endParaRPr lang="en-US"/>
          </a:p>
        </p:txBody>
      </p:sp>
      <p:sp>
        <p:nvSpPr>
          <p:cNvPr id="32" name="ZoneTexte 31"/>
          <p:cNvSpPr txBox="1"/>
          <p:nvPr/>
        </p:nvSpPr>
        <p:spPr>
          <a:xfrm>
            <a:off x="5220072" y="888975"/>
            <a:ext cx="2808312" cy="307777"/>
          </a:xfrm>
          <a:prstGeom prst="rect">
            <a:avLst/>
          </a:prstGeom>
          <a:noFill/>
        </p:spPr>
        <p:txBody>
          <a:bodyPr wrap="square" rtlCol="0">
            <a:spAutoFit/>
          </a:bodyPr>
          <a:lstStyle/>
          <a:p>
            <a:r>
              <a:rPr lang="en-CA" sz="1400" dirty="0" smtClean="0">
                <a:solidFill>
                  <a:schemeClr val="bg2"/>
                </a:solidFill>
                <a:latin typeface="Calibri" pitchFamily="34" charset="0"/>
                <a:cs typeface="Calibri" pitchFamily="34" charset="0"/>
              </a:rPr>
              <a:t>www.improvingchroniccare.org</a:t>
            </a:r>
            <a:endParaRPr lang="fr-CA" sz="1400" dirty="0">
              <a:solidFill>
                <a:schemeClr val="bg2"/>
              </a:solidFill>
              <a:latin typeface="Calibri" pitchFamily="34" charset="0"/>
              <a:cs typeface="Calibri" pitchFamily="34" charset="0"/>
            </a:endParaRPr>
          </a:p>
        </p:txBody>
      </p:sp>
      <p:pic>
        <p:nvPicPr>
          <p:cNvPr id="33" name="Image 3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65304"/>
            <a:ext cx="1008112" cy="576198"/>
          </a:xfrm>
          <a:prstGeom prst="rect">
            <a:avLst/>
          </a:prstGeom>
          <a:noFill/>
          <a:ln>
            <a:noFill/>
          </a:ln>
        </p:spPr>
      </p:pic>
    </p:spTree>
  </p:cSld>
  <p:clrMapOvr>
    <a:masterClrMapping/>
  </p:clrMapOvr>
  <p:transition advClick="0">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88640"/>
            <a:ext cx="8001000" cy="1143000"/>
          </a:xfrm>
        </p:spPr>
        <p:txBody>
          <a:bodyPr/>
          <a:lstStyle/>
          <a:p>
            <a:pPr lvl="1"/>
            <a:r>
              <a:rPr lang="fr-FR" sz="3200" b="1" cap="all" dirty="0" smtClean="0">
                <a:latin typeface="Calibri" pitchFamily="34" charset="0"/>
                <a:cs typeface="Calibri" pitchFamily="34" charset="0"/>
              </a:rPr>
              <a:t>Pourquoi se référer au modèle de gestion des maladies chroniques ?</a:t>
            </a:r>
            <a:r>
              <a:rPr lang="fr-FR" sz="3200" dirty="0" smtClean="0">
                <a:latin typeface="Calibri" pitchFamily="34" charset="0"/>
                <a:cs typeface="Calibri" pitchFamily="34" charset="0"/>
              </a:rPr>
              <a:t/>
            </a:r>
            <a:br>
              <a:rPr lang="fr-FR" sz="3200" dirty="0" smtClean="0">
                <a:latin typeface="Calibri" pitchFamily="34" charset="0"/>
                <a:cs typeface="Calibri" pitchFamily="34" charset="0"/>
              </a:rPr>
            </a:br>
            <a:endParaRPr lang="fr-FR" sz="3200" dirty="0">
              <a:latin typeface="Calibri" pitchFamily="34" charset="0"/>
              <a:cs typeface="Calibri" pitchFamily="34" charset="0"/>
            </a:endParaRPr>
          </a:p>
        </p:txBody>
      </p:sp>
      <p:sp>
        <p:nvSpPr>
          <p:cNvPr id="3" name="Espace réservé du contenu 2"/>
          <p:cNvSpPr>
            <a:spLocks noGrp="1"/>
          </p:cNvSpPr>
          <p:nvPr>
            <p:ph idx="1"/>
          </p:nvPr>
        </p:nvSpPr>
        <p:spPr>
          <a:xfrm>
            <a:off x="179512" y="1412776"/>
            <a:ext cx="8352928" cy="4464496"/>
          </a:xfrm>
        </p:spPr>
        <p:txBody>
          <a:bodyPr/>
          <a:lstStyle/>
          <a:p>
            <a:pPr>
              <a:buFont typeface="Arial" pitchFamily="34" charset="0"/>
              <a:buChar char="•"/>
            </a:pPr>
            <a:r>
              <a:rPr lang="fr-CA" sz="2000" dirty="0" smtClean="0">
                <a:solidFill>
                  <a:schemeClr val="accent6">
                    <a:lumMod val="50000"/>
                  </a:schemeClr>
                </a:solidFill>
                <a:latin typeface="Calibri" pitchFamily="34" charset="0"/>
                <a:cs typeface="Calibri" pitchFamily="34" charset="0"/>
              </a:rPr>
              <a:t>Des conditions </a:t>
            </a:r>
            <a:r>
              <a:rPr lang="fr-CA" sz="2000" dirty="0" smtClean="0">
                <a:solidFill>
                  <a:srgbClr val="002060"/>
                </a:solidFill>
                <a:latin typeface="Calibri" pitchFamily="34" charset="0"/>
                <a:cs typeface="Calibri" pitchFamily="34" charset="0"/>
              </a:rPr>
              <a:t>gagnantes pour améliorer la qualité des soins:</a:t>
            </a:r>
          </a:p>
          <a:p>
            <a:pPr lvl="1">
              <a:buFont typeface="Arial" pitchFamily="34" charset="0"/>
              <a:buChar char="•"/>
            </a:pPr>
            <a:r>
              <a:rPr lang="fr-CA" sz="2000" b="0" dirty="0" smtClean="0">
                <a:solidFill>
                  <a:srgbClr val="002060"/>
                </a:solidFill>
                <a:latin typeface="Calibri" pitchFamily="34" charset="0"/>
                <a:cs typeface="Calibri" pitchFamily="34" charset="0"/>
              </a:rPr>
              <a:t>La présence de </a:t>
            </a:r>
            <a:r>
              <a:rPr lang="fr-CA" sz="2000" dirty="0" smtClean="0">
                <a:solidFill>
                  <a:srgbClr val="002060"/>
                </a:solidFill>
                <a:latin typeface="Calibri" pitchFamily="34" charset="0"/>
                <a:cs typeface="Calibri" pitchFamily="34" charset="0"/>
              </a:rPr>
              <a:t>stratégies d’interventions complexes </a:t>
            </a:r>
            <a:r>
              <a:rPr lang="fr-CA" sz="2000" b="0" dirty="0" smtClean="0">
                <a:solidFill>
                  <a:srgbClr val="002060"/>
                </a:solidFill>
                <a:latin typeface="Calibri" pitchFamily="34" charset="0"/>
                <a:cs typeface="Calibri" pitchFamily="34" charset="0"/>
              </a:rPr>
              <a:t>qui incluent des composantes à la fois organisationnelles et professionnelles. </a:t>
            </a:r>
          </a:p>
          <a:p>
            <a:pPr lvl="1">
              <a:buFont typeface="Arial" pitchFamily="34" charset="0"/>
              <a:buChar char="•"/>
            </a:pPr>
            <a:r>
              <a:rPr lang="fr-CA" sz="2000" dirty="0" smtClean="0">
                <a:solidFill>
                  <a:srgbClr val="002060"/>
                </a:solidFill>
                <a:latin typeface="Calibri" pitchFamily="34" charset="0"/>
                <a:cs typeface="Calibri" pitchFamily="34" charset="0"/>
              </a:rPr>
              <a:t>L’existence de résultats introduisant </a:t>
            </a:r>
            <a:r>
              <a:rPr lang="fr-CA" sz="2000" b="0" dirty="0" smtClean="0">
                <a:solidFill>
                  <a:srgbClr val="002060"/>
                </a:solidFill>
                <a:latin typeface="Calibri" pitchFamily="34" charset="0"/>
                <a:cs typeface="Calibri" pitchFamily="34" charset="0"/>
              </a:rPr>
              <a:t>des </a:t>
            </a:r>
            <a:r>
              <a:rPr lang="fr-CA" sz="2000" dirty="0" smtClean="0">
                <a:solidFill>
                  <a:srgbClr val="002060"/>
                </a:solidFill>
                <a:latin typeface="Calibri" pitchFamily="34" charset="0"/>
                <a:cs typeface="Calibri" pitchFamily="34" charset="0"/>
              </a:rPr>
              <a:t>changements dans les processus de soins et l’état de santé des patients </a:t>
            </a:r>
            <a:r>
              <a:rPr lang="fr-CA" sz="2000" b="0" dirty="0" smtClean="0">
                <a:solidFill>
                  <a:srgbClr val="002060"/>
                </a:solidFill>
                <a:latin typeface="Calibri" pitchFamily="34" charset="0"/>
                <a:cs typeface="Calibri" pitchFamily="34" charset="0"/>
              </a:rPr>
              <a:t>.</a:t>
            </a:r>
          </a:p>
          <a:p>
            <a:pPr>
              <a:buFont typeface="Arial" pitchFamily="34" charset="0"/>
              <a:buChar char="•"/>
            </a:pPr>
            <a:endParaRPr lang="fr-CA" sz="1000" b="0" dirty="0" smtClean="0">
              <a:solidFill>
                <a:srgbClr val="002060"/>
              </a:solidFill>
              <a:latin typeface="Calibri" pitchFamily="34" charset="0"/>
              <a:cs typeface="Calibri" pitchFamily="34" charset="0"/>
            </a:endParaRPr>
          </a:p>
          <a:p>
            <a:pPr>
              <a:buFont typeface="Arial" pitchFamily="34" charset="0"/>
              <a:buChar char="•"/>
            </a:pPr>
            <a:r>
              <a:rPr lang="fr-CA" sz="2000" dirty="0" smtClean="0">
                <a:solidFill>
                  <a:srgbClr val="002060"/>
                </a:solidFill>
                <a:latin typeface="Calibri" pitchFamily="34" charset="0"/>
                <a:cs typeface="Calibri" pitchFamily="34" charset="0"/>
              </a:rPr>
              <a:t>Une approche systémique et cohérente qui permet une prestation des soins planifiée, proactive, centrée sur le patient et qui s’appuie sur des données probantes. </a:t>
            </a:r>
          </a:p>
          <a:p>
            <a:pPr>
              <a:buFont typeface="Arial" pitchFamily="34" charset="0"/>
              <a:buChar char="•"/>
            </a:pPr>
            <a:endParaRPr lang="fr-CA" sz="1000" b="0" dirty="0" smtClean="0">
              <a:solidFill>
                <a:srgbClr val="002060"/>
              </a:solidFill>
              <a:latin typeface="Calibri" pitchFamily="34" charset="0"/>
              <a:cs typeface="Calibri" pitchFamily="34" charset="0"/>
            </a:endParaRPr>
          </a:p>
          <a:p>
            <a:pPr>
              <a:buFont typeface="Arial" pitchFamily="34" charset="0"/>
              <a:buChar char="•"/>
            </a:pPr>
            <a:r>
              <a:rPr lang="fr-CA" sz="2000" dirty="0" smtClean="0">
                <a:solidFill>
                  <a:srgbClr val="002060"/>
                </a:solidFill>
                <a:latin typeface="Calibri" pitchFamily="34" charset="0"/>
                <a:cs typeface="Calibri" pitchFamily="34" charset="0"/>
              </a:rPr>
              <a:t>Un cadre structurant à partir de six composantes essentielles et modifiables d’une prestation des soins de qualité</a:t>
            </a:r>
          </a:p>
          <a:p>
            <a:pPr>
              <a:buFont typeface="Arial" pitchFamily="34" charset="0"/>
              <a:buChar char="•"/>
            </a:pPr>
            <a:endParaRPr lang="fr-FR" sz="2000" dirty="0" smtClean="0">
              <a:solidFill>
                <a:srgbClr val="002060"/>
              </a:solidFill>
              <a:latin typeface="Calibri" pitchFamily="34" charset="0"/>
              <a:cs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A8C1558-7B25-4A03-97BF-4EC431627AD5}" type="slidenum">
              <a:rPr lang="en-US" smtClean="0"/>
              <a:pPr>
                <a:defRPr/>
              </a:pPr>
              <a:t>12</a:t>
            </a:fld>
            <a:endParaRPr lang="en-US"/>
          </a:p>
        </p:txBody>
      </p:sp>
      <p:pic>
        <p:nvPicPr>
          <p:cNvPr id="6" name="Imag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65304"/>
            <a:ext cx="1008112" cy="576198"/>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ppt_qualaxia_sep_blank"/>
          <p:cNvPicPr>
            <a:picLocks noChangeAspect="1" noChangeArrowheads="1"/>
          </p:cNvPicPr>
          <p:nvPr/>
        </p:nvPicPr>
        <p:blipFill>
          <a:blip r:embed="rId2" cstate="print"/>
          <a:srcRect/>
          <a:stretch>
            <a:fillRect/>
          </a:stretch>
        </p:blipFill>
        <p:spPr bwMode="auto">
          <a:xfrm>
            <a:off x="-36512" y="-1192"/>
            <a:ext cx="9182100" cy="6886576"/>
          </a:xfrm>
          <a:prstGeom prst="rect">
            <a:avLst/>
          </a:prstGeom>
          <a:noFill/>
        </p:spPr>
      </p:pic>
      <p:sp>
        <p:nvSpPr>
          <p:cNvPr id="7" name="Rectangle 5"/>
          <p:cNvSpPr>
            <a:spLocks noChangeArrowheads="1"/>
          </p:cNvSpPr>
          <p:nvPr/>
        </p:nvSpPr>
        <p:spPr bwMode="auto">
          <a:xfrm>
            <a:off x="4139952" y="2780928"/>
            <a:ext cx="4403506" cy="2592288"/>
          </a:xfrm>
          <a:prstGeom prst="rect">
            <a:avLst/>
          </a:prstGeom>
          <a:noFill/>
          <a:ln w="9525">
            <a:noFill/>
            <a:miter lim="800000"/>
            <a:headEnd/>
            <a:tailEnd/>
          </a:ln>
        </p:spPr>
        <p:txBody>
          <a:bodyPr anchor="b"/>
          <a:lstStyle/>
          <a:p>
            <a:pPr algn="r">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r>
              <a:rPr lang="fr-FR" sz="4400" dirty="0">
                <a:solidFill>
                  <a:schemeClr val="bg1"/>
                </a:solidFill>
                <a:latin typeface="Calibri" pitchFamily="34" charset="0"/>
              </a:rPr>
              <a:t/>
            </a:r>
            <a:br>
              <a:rPr lang="fr-FR" sz="4400" dirty="0">
                <a:solidFill>
                  <a:schemeClr val="bg1"/>
                </a:solidFill>
                <a:latin typeface="Calibri" pitchFamily="34" charset="0"/>
              </a:rPr>
            </a:br>
            <a:r>
              <a:rPr lang="fr-FR" sz="4400" dirty="0">
                <a:solidFill>
                  <a:schemeClr val="bg1"/>
                </a:solidFill>
                <a:latin typeface="Calibri" pitchFamily="34" charset="0"/>
              </a:rPr>
              <a:t/>
            </a:r>
            <a:br>
              <a:rPr lang="fr-FR" sz="4400" dirty="0">
                <a:solidFill>
                  <a:schemeClr val="bg1"/>
                </a:solidFill>
                <a:latin typeface="Calibri" pitchFamily="34" charset="0"/>
              </a:rPr>
            </a:br>
            <a:r>
              <a:rPr lang="fr-FR" sz="4400" dirty="0">
                <a:solidFill>
                  <a:schemeClr val="bg1"/>
                </a:solidFill>
                <a:latin typeface="Calibri" pitchFamily="34" charset="0"/>
              </a:rPr>
              <a:t>		 			 </a:t>
            </a:r>
          </a:p>
          <a:p>
            <a:pPr algn="r">
              <a:lnSpc>
                <a:spcPct val="80000"/>
              </a:lnSpc>
            </a:pPr>
            <a:endParaRPr lang="fr-FR" sz="4400" dirty="0">
              <a:solidFill>
                <a:schemeClr val="bg1"/>
              </a:solidFill>
              <a:latin typeface="Calibri" pitchFamily="34" charset="0"/>
            </a:endParaRPr>
          </a:p>
          <a:p>
            <a:pPr algn="r">
              <a:lnSpc>
                <a:spcPct val="80000"/>
              </a:lnSpc>
            </a:pPr>
            <a:endParaRPr lang="fr-FR" sz="4400" dirty="0" smtClean="0">
              <a:solidFill>
                <a:schemeClr val="bg1"/>
              </a:solidFill>
              <a:latin typeface="Calibri" pitchFamily="34" charset="0"/>
            </a:endParaRPr>
          </a:p>
          <a:p>
            <a:pPr algn="r">
              <a:lnSpc>
                <a:spcPct val="80000"/>
              </a:lnSpc>
            </a:pPr>
            <a:endParaRPr lang="fr-FR" sz="4400" dirty="0" smtClean="0">
              <a:solidFill>
                <a:schemeClr val="bg1"/>
              </a:solidFill>
              <a:latin typeface="Calibri" pitchFamily="34" charset="0"/>
            </a:endParaRPr>
          </a:p>
          <a:p>
            <a:pPr algn="r">
              <a:lnSpc>
                <a:spcPct val="80000"/>
              </a:lnSpc>
            </a:pPr>
            <a:endParaRPr lang="fr-FR" sz="4400" dirty="0" smtClean="0">
              <a:solidFill>
                <a:schemeClr val="bg1"/>
              </a:solidFill>
              <a:latin typeface="Calibri" pitchFamily="34" charset="0"/>
            </a:endParaRPr>
          </a:p>
          <a:p>
            <a:pPr algn="r">
              <a:lnSpc>
                <a:spcPct val="80000"/>
              </a:lnSpc>
            </a:pPr>
            <a:r>
              <a:rPr lang="fr-FR" sz="4400" dirty="0" smtClean="0">
                <a:solidFill>
                  <a:schemeClr val="bg1"/>
                </a:solidFill>
                <a:latin typeface="Calibri" pitchFamily="34" charset="0"/>
              </a:rPr>
              <a:t> </a:t>
            </a:r>
          </a:p>
          <a:p>
            <a:pPr algn="r">
              <a:lnSpc>
                <a:spcPct val="80000"/>
              </a:lnSpc>
            </a:pPr>
            <a:endParaRPr lang="fr-FR" sz="4400" dirty="0" smtClean="0">
              <a:solidFill>
                <a:schemeClr val="bg1"/>
              </a:solidFill>
              <a:latin typeface="Calibri" pitchFamily="34" charset="0"/>
            </a:endParaRPr>
          </a:p>
          <a:p>
            <a:pPr algn="r">
              <a:lnSpc>
                <a:spcPct val="80000"/>
              </a:lnSpc>
            </a:pPr>
            <a:endParaRPr lang="fr-FR" sz="4400" dirty="0" smtClean="0">
              <a:solidFill>
                <a:schemeClr val="bg1"/>
              </a:solidFill>
              <a:latin typeface="Calibri" pitchFamily="34" charset="0"/>
            </a:endParaRPr>
          </a:p>
          <a:p>
            <a:pPr algn="r">
              <a:lnSpc>
                <a:spcPct val="80000"/>
              </a:lnSpc>
            </a:pPr>
            <a:endParaRPr lang="fr-FR" sz="4400" dirty="0" smtClean="0">
              <a:solidFill>
                <a:schemeClr val="bg1"/>
              </a:solidFill>
              <a:latin typeface="Calibri" pitchFamily="34" charset="0"/>
            </a:endParaRPr>
          </a:p>
          <a:p>
            <a:pPr algn="r">
              <a:lnSpc>
                <a:spcPct val="80000"/>
              </a:lnSpc>
            </a:pPr>
            <a:r>
              <a:rPr lang="fr-FR" sz="4400" dirty="0" smtClean="0">
                <a:solidFill>
                  <a:schemeClr val="bg1"/>
                </a:solidFill>
                <a:latin typeface="Calibri" pitchFamily="34" charset="0"/>
              </a:rPr>
              <a:t>PROJET CIBLE QUALITÉ </a:t>
            </a:r>
          </a:p>
          <a:p>
            <a:pPr algn="r">
              <a:lnSpc>
                <a:spcPct val="80000"/>
              </a:lnSpc>
            </a:pPr>
            <a:r>
              <a:rPr lang="fr-FR" sz="3200" dirty="0" smtClean="0">
                <a:solidFill>
                  <a:schemeClr val="bg1"/>
                </a:solidFill>
                <a:latin typeface="Calibri" pitchFamily="34" charset="0"/>
              </a:rPr>
              <a:t>sept. 2008- juin 2010</a:t>
            </a:r>
            <a:r>
              <a:rPr lang="fr-FR" sz="4400" dirty="0">
                <a:solidFill>
                  <a:schemeClr val="bg1"/>
                </a:solidFill>
                <a:latin typeface="Calibri" pitchFamily="34" charset="0"/>
              </a:rPr>
              <a:t/>
            </a:r>
            <a:br>
              <a:rPr lang="fr-FR" sz="4400" dirty="0">
                <a:solidFill>
                  <a:schemeClr val="bg1"/>
                </a:solidFill>
                <a:latin typeface="Calibri" pitchFamily="34" charset="0"/>
              </a:rPr>
            </a:br>
            <a:endParaRPr lang="fr-FR" sz="4400" dirty="0">
              <a:solidFill>
                <a:schemeClr val="bg1"/>
              </a:solidFill>
              <a:latin typeface="Calibri" pitchFamily="34" charset="0"/>
            </a:endParaRPr>
          </a:p>
          <a:p>
            <a:pPr algn="r">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r>
              <a:rPr lang="fr-FR" sz="4400" dirty="0">
                <a:solidFill>
                  <a:schemeClr val="bg1"/>
                </a:solidFill>
                <a:latin typeface="Calibri" pitchFamily="34" charset="0"/>
              </a:rPr>
              <a:t/>
            </a:r>
            <a:br>
              <a:rPr lang="fr-FR" sz="4400" dirty="0">
                <a:solidFill>
                  <a:schemeClr val="bg1"/>
                </a:solidFill>
                <a:latin typeface="Calibri" pitchFamily="34" charset="0"/>
              </a:rPr>
            </a:br>
            <a:endParaRPr lang="fr-CA" sz="4400" dirty="0">
              <a:solidFill>
                <a:schemeClr val="bg1"/>
              </a:solidFill>
              <a:latin typeface="Calibri" pitchFamily="34" charset="0"/>
            </a:endParaRPr>
          </a:p>
        </p:txBody>
      </p:sp>
      <p:pic>
        <p:nvPicPr>
          <p:cNvPr id="77826" name="Picture 2" descr="http://www.masternewmedia.org/images/knowledge_management_id91026_size350o.jpg"/>
          <p:cNvPicPr>
            <a:picLocks noChangeAspect="1" noChangeArrowheads="1"/>
          </p:cNvPicPr>
          <p:nvPr/>
        </p:nvPicPr>
        <p:blipFill>
          <a:blip r:embed="rId3" cstate="print"/>
          <a:srcRect/>
          <a:stretch>
            <a:fillRect/>
          </a:stretch>
        </p:blipFill>
        <p:spPr bwMode="auto">
          <a:xfrm>
            <a:off x="0" y="1857364"/>
            <a:ext cx="3857620" cy="25717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Espace réservé du numéro de diapositive 4"/>
          <p:cNvSpPr>
            <a:spLocks noGrp="1"/>
          </p:cNvSpPr>
          <p:nvPr>
            <p:ph type="sldNum" sz="quarter" idx="12"/>
          </p:nvPr>
        </p:nvSpPr>
        <p:spPr/>
        <p:txBody>
          <a:bodyPr/>
          <a:lstStyle/>
          <a:p>
            <a:fld id="{0F98A3A1-9B68-42B0-89AA-FB6475A9A824}"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sldNum" sz="quarter" idx="12"/>
          </p:nvPr>
        </p:nvSpPr>
        <p:spPr>
          <a:noFill/>
        </p:spPr>
        <p:txBody>
          <a:bodyPr/>
          <a:lstStyle/>
          <a:p>
            <a:fld id="{7BD42CEC-6866-40D1-9307-C532A8D10AC7}" type="slidenum">
              <a:rPr lang="fr-CA" smtClean="0">
                <a:latin typeface="Arial" pitchFamily="34" charset="0"/>
                <a:ea typeface="ＭＳ Ｐゴシック" pitchFamily="34" charset="-128"/>
              </a:rPr>
              <a:pPr/>
              <a:t>14</a:t>
            </a:fld>
            <a:endParaRPr lang="fr-CA" smtClean="0">
              <a:latin typeface="Arial" pitchFamily="34" charset="0"/>
              <a:ea typeface="ＭＳ Ｐゴシック" pitchFamily="34" charset="-128"/>
            </a:endParaRPr>
          </a:p>
        </p:txBody>
      </p:sp>
      <p:sp>
        <p:nvSpPr>
          <p:cNvPr id="26627" name="Rectangle 2"/>
          <p:cNvSpPr>
            <a:spLocks noGrp="1" noChangeArrowheads="1"/>
          </p:cNvSpPr>
          <p:nvPr>
            <p:ph type="title"/>
          </p:nvPr>
        </p:nvSpPr>
        <p:spPr>
          <a:xfrm>
            <a:off x="357188" y="285750"/>
            <a:ext cx="7158037" cy="744538"/>
          </a:xfrm>
        </p:spPr>
        <p:txBody>
          <a:bodyPr/>
          <a:lstStyle/>
          <a:p>
            <a:pPr eaLnBrk="1" hangingPunct="1"/>
            <a:r>
              <a:rPr lang="fr-CA" sz="2800" dirty="0" smtClean="0">
                <a:latin typeface="Calibri" pitchFamily="34" charset="0"/>
              </a:rPr>
              <a:t>CADRE </a:t>
            </a:r>
            <a:r>
              <a:rPr lang="fr-CA" sz="2800" b="1" dirty="0" smtClean="0">
                <a:latin typeface="Calibri" pitchFamily="34" charset="0"/>
              </a:rPr>
              <a:t>CONCEPTUEL - </a:t>
            </a:r>
            <a:r>
              <a:rPr lang="fr-CA" sz="2400" dirty="0" err="1" smtClean="0">
                <a:latin typeface="Calibri" pitchFamily="34" charset="0"/>
              </a:rPr>
              <a:t>Kitson</a:t>
            </a:r>
            <a:r>
              <a:rPr lang="fr-CA" sz="2400" dirty="0" smtClean="0">
                <a:latin typeface="Calibri" pitchFamily="34" charset="0"/>
              </a:rPr>
              <a:t> et collègues (1998)</a:t>
            </a:r>
            <a:endParaRPr lang="fr-CA" sz="2800" dirty="0" smtClean="0">
              <a:latin typeface="Calibri" pitchFamily="34" charset="0"/>
            </a:endParaRPr>
          </a:p>
        </p:txBody>
      </p:sp>
      <p:sp>
        <p:nvSpPr>
          <p:cNvPr id="22533" name="Rectangle 3"/>
          <p:cNvSpPr>
            <a:spLocks noGrp="1" noChangeArrowheads="1"/>
          </p:cNvSpPr>
          <p:nvPr>
            <p:ph type="body" idx="1"/>
          </p:nvPr>
        </p:nvSpPr>
        <p:spPr>
          <a:xfrm>
            <a:off x="571500" y="1643063"/>
            <a:ext cx="7816850" cy="4752975"/>
          </a:xfrm>
        </p:spPr>
        <p:txBody>
          <a:bodyPr/>
          <a:lstStyle/>
          <a:p>
            <a:pPr lvl="1" eaLnBrk="1" hangingPunct="1">
              <a:lnSpc>
                <a:spcPct val="90000"/>
              </a:lnSpc>
              <a:buClr>
                <a:srgbClr val="99CC00"/>
              </a:buClr>
              <a:buSzTx/>
              <a:buFont typeface="Wingdings" pitchFamily="2" charset="2"/>
              <a:buChar char="Ø"/>
              <a:defRPr/>
            </a:pPr>
            <a:r>
              <a:rPr lang="fr-CA" sz="1800" dirty="0" smtClean="0">
                <a:solidFill>
                  <a:schemeClr val="accent6"/>
                </a:solidFill>
                <a:latin typeface="Calibri" pitchFamily="34" charset="0"/>
              </a:rPr>
              <a:t>La mise en application des données probantes dans la pratique découle d’une </a:t>
            </a:r>
            <a:r>
              <a:rPr lang="fr-CA" sz="1800" b="1" dirty="0" smtClean="0">
                <a:solidFill>
                  <a:schemeClr val="accent6"/>
                </a:solidFill>
                <a:latin typeface="Calibri" pitchFamily="34" charset="0"/>
              </a:rPr>
              <a:t>relation dynamique et simultanée</a:t>
            </a:r>
            <a:r>
              <a:rPr lang="fr-CA" sz="1800" dirty="0" smtClean="0">
                <a:solidFill>
                  <a:schemeClr val="accent6"/>
                </a:solidFill>
                <a:latin typeface="Calibri" pitchFamily="34" charset="0"/>
              </a:rPr>
              <a:t> entre trois éléments :</a:t>
            </a:r>
          </a:p>
          <a:p>
            <a:pPr lvl="1" eaLnBrk="1" hangingPunct="1">
              <a:lnSpc>
                <a:spcPct val="90000"/>
              </a:lnSpc>
              <a:buClr>
                <a:srgbClr val="99CC00"/>
              </a:buClr>
              <a:buSzTx/>
              <a:buFont typeface="Wingdings" pitchFamily="2" charset="2"/>
              <a:buNone/>
              <a:defRPr/>
            </a:pPr>
            <a:endParaRPr lang="fr-CA" sz="1800" dirty="0" smtClean="0">
              <a:latin typeface="Calibri" pitchFamily="34" charset="0"/>
            </a:endParaRPr>
          </a:p>
        </p:txBody>
      </p:sp>
      <p:sp>
        <p:nvSpPr>
          <p:cNvPr id="15366" name="Oval 5"/>
          <p:cNvSpPr>
            <a:spLocks noChangeArrowheads="1"/>
          </p:cNvSpPr>
          <p:nvPr/>
        </p:nvSpPr>
        <p:spPr bwMode="auto">
          <a:xfrm>
            <a:off x="1714500" y="2762250"/>
            <a:ext cx="2636838" cy="1223963"/>
          </a:xfrm>
          <a:prstGeom prst="ellipse">
            <a:avLst/>
          </a:prstGeom>
          <a:solidFill>
            <a:schemeClr val="accent6">
              <a:lumMod val="40000"/>
              <a:lumOff val="60000"/>
            </a:schemeClr>
          </a:solidFill>
          <a:ln w="28575">
            <a:solidFill>
              <a:schemeClr val="accent6">
                <a:lumMod val="20000"/>
                <a:lumOff val="80000"/>
              </a:schemeClr>
            </a:solidFill>
            <a:round/>
            <a:headEnd/>
            <a:tailEnd/>
          </a:ln>
        </p:spPr>
        <p:txBody>
          <a:bodyPr/>
          <a:lstStyle/>
          <a:p>
            <a:pPr eaLnBrk="0" hangingPunct="0">
              <a:defRPr/>
            </a:pPr>
            <a:endParaRPr lang="fr-FR">
              <a:latin typeface="Arial" charset="0"/>
              <a:ea typeface="ＭＳ Ｐゴシック" pitchFamily="1" charset="-128"/>
              <a:cs typeface="+mn-cs"/>
            </a:endParaRPr>
          </a:p>
        </p:txBody>
      </p:sp>
      <p:sp>
        <p:nvSpPr>
          <p:cNvPr id="15368" name="Oval 7"/>
          <p:cNvSpPr>
            <a:spLocks noChangeArrowheads="1"/>
          </p:cNvSpPr>
          <p:nvPr/>
        </p:nvSpPr>
        <p:spPr bwMode="auto">
          <a:xfrm>
            <a:off x="5414963" y="2762250"/>
            <a:ext cx="2636837" cy="1223963"/>
          </a:xfrm>
          <a:prstGeom prst="ellipse">
            <a:avLst/>
          </a:prstGeom>
          <a:solidFill>
            <a:schemeClr val="accent6">
              <a:lumMod val="40000"/>
              <a:lumOff val="60000"/>
            </a:schemeClr>
          </a:solidFill>
          <a:ln w="28575">
            <a:solidFill>
              <a:schemeClr val="accent6">
                <a:lumMod val="20000"/>
                <a:lumOff val="80000"/>
              </a:schemeClr>
            </a:solidFill>
            <a:round/>
            <a:headEnd/>
            <a:tailEnd/>
          </a:ln>
        </p:spPr>
        <p:txBody>
          <a:bodyPr/>
          <a:lstStyle/>
          <a:p>
            <a:pPr eaLnBrk="0" hangingPunct="0">
              <a:defRPr/>
            </a:pPr>
            <a:endParaRPr lang="fr-FR">
              <a:latin typeface="Arial" charset="0"/>
              <a:ea typeface="ＭＳ Ｐゴシック" pitchFamily="1" charset="-128"/>
              <a:cs typeface="+mn-cs"/>
            </a:endParaRPr>
          </a:p>
        </p:txBody>
      </p:sp>
      <p:sp>
        <p:nvSpPr>
          <p:cNvPr id="15370" name="Oval 9"/>
          <p:cNvSpPr>
            <a:spLocks noChangeArrowheads="1"/>
          </p:cNvSpPr>
          <p:nvPr/>
        </p:nvSpPr>
        <p:spPr bwMode="auto">
          <a:xfrm>
            <a:off x="3486150" y="4705350"/>
            <a:ext cx="2636838" cy="1171575"/>
          </a:xfrm>
          <a:prstGeom prst="ellipse">
            <a:avLst/>
          </a:prstGeom>
          <a:solidFill>
            <a:schemeClr val="accent6">
              <a:lumMod val="40000"/>
              <a:lumOff val="60000"/>
            </a:schemeClr>
          </a:solidFill>
          <a:ln w="28575">
            <a:solidFill>
              <a:schemeClr val="accent6">
                <a:lumMod val="20000"/>
                <a:lumOff val="80000"/>
              </a:schemeClr>
            </a:solidFill>
            <a:round/>
            <a:headEnd/>
            <a:tailEnd/>
          </a:ln>
        </p:spPr>
        <p:txBody>
          <a:bodyPr/>
          <a:lstStyle/>
          <a:p>
            <a:pPr eaLnBrk="0" hangingPunct="0">
              <a:defRPr/>
            </a:pPr>
            <a:endParaRPr lang="fr-FR">
              <a:latin typeface="Arial" charset="0"/>
              <a:ea typeface="ＭＳ Ｐゴシック" pitchFamily="1" charset="-128"/>
              <a:cs typeface="+mn-cs"/>
            </a:endParaRPr>
          </a:p>
        </p:txBody>
      </p:sp>
      <p:sp>
        <p:nvSpPr>
          <p:cNvPr id="15372" name="Line 11"/>
          <p:cNvSpPr>
            <a:spLocks noChangeShapeType="1"/>
          </p:cNvSpPr>
          <p:nvPr/>
        </p:nvSpPr>
        <p:spPr bwMode="auto">
          <a:xfrm flipV="1">
            <a:off x="5292725" y="4057650"/>
            <a:ext cx="349250" cy="536575"/>
          </a:xfrm>
          <a:prstGeom prst="line">
            <a:avLst/>
          </a:prstGeom>
          <a:noFill/>
          <a:ln w="57150">
            <a:solidFill>
              <a:schemeClr val="accent6"/>
            </a:solidFill>
            <a:round/>
            <a:headEnd type="triangle" w="med" len="med"/>
            <a:tailEnd type="triangle" w="med" len="med"/>
          </a:ln>
        </p:spPr>
        <p:txBody>
          <a:bodyPr/>
          <a:lstStyle/>
          <a:p>
            <a:pPr eaLnBrk="0" hangingPunct="0">
              <a:defRPr/>
            </a:pPr>
            <a:endParaRPr lang="fr-FR">
              <a:latin typeface="Arial" charset="0"/>
              <a:ea typeface="ＭＳ Ｐゴシック" pitchFamily="1" charset="-128"/>
              <a:cs typeface="+mn-cs"/>
            </a:endParaRPr>
          </a:p>
        </p:txBody>
      </p:sp>
      <p:sp>
        <p:nvSpPr>
          <p:cNvPr id="15373" name="Line 12"/>
          <p:cNvSpPr>
            <a:spLocks noChangeShapeType="1"/>
          </p:cNvSpPr>
          <p:nvPr/>
        </p:nvSpPr>
        <p:spPr bwMode="auto">
          <a:xfrm>
            <a:off x="4498975" y="3568700"/>
            <a:ext cx="711200" cy="0"/>
          </a:xfrm>
          <a:prstGeom prst="line">
            <a:avLst/>
          </a:prstGeom>
          <a:noFill/>
          <a:ln w="57150">
            <a:solidFill>
              <a:schemeClr val="accent6"/>
            </a:solidFill>
            <a:round/>
            <a:headEnd type="triangle" w="med" len="med"/>
            <a:tailEnd type="triangle" w="med" len="med"/>
          </a:ln>
        </p:spPr>
        <p:txBody>
          <a:bodyPr/>
          <a:lstStyle/>
          <a:p>
            <a:pPr eaLnBrk="0" hangingPunct="0">
              <a:defRPr/>
            </a:pPr>
            <a:endParaRPr lang="fr-FR">
              <a:latin typeface="Arial" charset="0"/>
              <a:ea typeface="ＭＳ Ｐゴシック" pitchFamily="1" charset="-128"/>
              <a:cs typeface="+mn-cs"/>
            </a:endParaRPr>
          </a:p>
        </p:txBody>
      </p:sp>
      <p:sp>
        <p:nvSpPr>
          <p:cNvPr id="15374" name="Line 13"/>
          <p:cNvSpPr>
            <a:spLocks noChangeShapeType="1"/>
          </p:cNvSpPr>
          <p:nvPr/>
        </p:nvSpPr>
        <p:spPr bwMode="auto">
          <a:xfrm>
            <a:off x="3924300" y="4129088"/>
            <a:ext cx="509588" cy="446087"/>
          </a:xfrm>
          <a:prstGeom prst="line">
            <a:avLst/>
          </a:prstGeom>
          <a:noFill/>
          <a:ln w="57150">
            <a:solidFill>
              <a:schemeClr val="accent6"/>
            </a:solidFill>
            <a:round/>
            <a:headEnd type="triangle" w="med" len="med"/>
            <a:tailEnd type="triangle" w="med" len="med"/>
          </a:ln>
        </p:spPr>
        <p:txBody>
          <a:bodyPr/>
          <a:lstStyle/>
          <a:p>
            <a:pPr eaLnBrk="0" hangingPunct="0">
              <a:defRPr/>
            </a:pPr>
            <a:endParaRPr lang="fr-FR">
              <a:latin typeface="Arial" charset="0"/>
              <a:ea typeface="ＭＳ Ｐゴシック" pitchFamily="1" charset="-128"/>
              <a:cs typeface="+mn-cs"/>
            </a:endParaRPr>
          </a:p>
        </p:txBody>
      </p:sp>
      <p:sp>
        <p:nvSpPr>
          <p:cNvPr id="15375" name="Text Box 14"/>
          <p:cNvSpPr txBox="1">
            <a:spLocks noChangeArrowheads="1"/>
          </p:cNvSpPr>
          <p:nvPr/>
        </p:nvSpPr>
        <p:spPr bwMode="auto">
          <a:xfrm>
            <a:off x="6032500" y="3084513"/>
            <a:ext cx="1323975" cy="396875"/>
          </a:xfrm>
          <a:prstGeom prst="rect">
            <a:avLst/>
          </a:prstGeom>
          <a:noFill/>
          <a:ln w="9525">
            <a:noFill/>
            <a:miter lim="800000"/>
            <a:headEnd/>
            <a:tailEnd/>
          </a:ln>
        </p:spPr>
        <p:txBody>
          <a:bodyPr>
            <a:spAutoFit/>
          </a:bodyPr>
          <a:lstStyle/>
          <a:p>
            <a:pPr algn="ctr" eaLnBrk="0" hangingPunct="0">
              <a:spcBef>
                <a:spcPct val="50000"/>
              </a:spcBef>
              <a:defRPr/>
            </a:pPr>
            <a:r>
              <a:rPr lang="fr-FR" sz="2000" b="1">
                <a:solidFill>
                  <a:schemeClr val="accent6"/>
                </a:solidFill>
                <a:latin typeface="Calibri" pitchFamily="34" charset="0"/>
                <a:ea typeface="ＭＳ Ｐゴシック" pitchFamily="1" charset="-128"/>
                <a:cs typeface="+mn-cs"/>
              </a:rPr>
              <a:t>Contexte</a:t>
            </a:r>
          </a:p>
        </p:txBody>
      </p:sp>
      <p:sp>
        <p:nvSpPr>
          <p:cNvPr id="15376" name="Text Box 15"/>
          <p:cNvSpPr txBox="1">
            <a:spLocks noChangeArrowheads="1"/>
          </p:cNvSpPr>
          <p:nvPr/>
        </p:nvSpPr>
        <p:spPr bwMode="auto">
          <a:xfrm>
            <a:off x="4067175" y="5210175"/>
            <a:ext cx="1538288" cy="396875"/>
          </a:xfrm>
          <a:prstGeom prst="rect">
            <a:avLst/>
          </a:prstGeom>
          <a:noFill/>
          <a:ln w="9525">
            <a:noFill/>
            <a:miter lim="800000"/>
            <a:headEnd/>
            <a:tailEnd/>
          </a:ln>
        </p:spPr>
        <p:txBody>
          <a:bodyPr>
            <a:spAutoFit/>
          </a:bodyPr>
          <a:lstStyle/>
          <a:p>
            <a:pPr eaLnBrk="0" hangingPunct="0">
              <a:spcBef>
                <a:spcPct val="50000"/>
              </a:spcBef>
              <a:defRPr/>
            </a:pPr>
            <a:r>
              <a:rPr lang="fr-FR" sz="2000" b="1">
                <a:solidFill>
                  <a:schemeClr val="accent6"/>
                </a:solidFill>
                <a:latin typeface="Calibri" pitchFamily="34" charset="0"/>
                <a:ea typeface="ＭＳ Ｐゴシック" pitchFamily="1" charset="-128"/>
                <a:cs typeface="+mn-cs"/>
              </a:rPr>
              <a:t>Facilitation</a:t>
            </a:r>
          </a:p>
        </p:txBody>
      </p:sp>
      <p:sp>
        <p:nvSpPr>
          <p:cNvPr id="15377" name="Text Box 16"/>
          <p:cNvSpPr txBox="1">
            <a:spLocks noChangeArrowheads="1"/>
          </p:cNvSpPr>
          <p:nvPr/>
        </p:nvSpPr>
        <p:spPr bwMode="auto">
          <a:xfrm>
            <a:off x="2339975" y="3157538"/>
            <a:ext cx="1322388" cy="396875"/>
          </a:xfrm>
          <a:prstGeom prst="rect">
            <a:avLst/>
          </a:prstGeom>
          <a:noFill/>
          <a:ln w="9525">
            <a:noFill/>
            <a:miter lim="800000"/>
            <a:headEnd/>
            <a:tailEnd/>
          </a:ln>
        </p:spPr>
        <p:txBody>
          <a:bodyPr>
            <a:spAutoFit/>
          </a:bodyPr>
          <a:lstStyle/>
          <a:p>
            <a:pPr algn="ctr" eaLnBrk="0" hangingPunct="0">
              <a:spcBef>
                <a:spcPct val="50000"/>
              </a:spcBef>
              <a:defRPr/>
            </a:pPr>
            <a:r>
              <a:rPr lang="fr-FR" sz="2000" b="1" dirty="0">
                <a:solidFill>
                  <a:schemeClr val="accent6"/>
                </a:solidFill>
                <a:latin typeface="Calibri" pitchFamily="34" charset="0"/>
                <a:ea typeface="ＭＳ Ｐゴシック" pitchFamily="1" charset="-128"/>
                <a:cs typeface="+mn-cs"/>
              </a:rPr>
              <a:t>Preuves</a:t>
            </a:r>
          </a:p>
        </p:txBody>
      </p:sp>
      <p:sp>
        <p:nvSpPr>
          <p:cNvPr id="26638" name="Espace réservé du numéro de diapositive 5"/>
          <p:cNvSpPr txBox="1">
            <a:spLocks noGrp="1"/>
          </p:cNvSpPr>
          <p:nvPr/>
        </p:nvSpPr>
        <p:spPr bwMode="auto">
          <a:xfrm>
            <a:off x="6705600" y="6572250"/>
            <a:ext cx="1905000" cy="457200"/>
          </a:xfrm>
          <a:prstGeom prst="rect">
            <a:avLst/>
          </a:prstGeom>
          <a:noFill/>
          <a:ln w="9525">
            <a:noFill/>
            <a:miter lim="800000"/>
            <a:headEnd/>
            <a:tailEnd/>
          </a:ln>
        </p:spPr>
        <p:txBody>
          <a:bodyPr/>
          <a:lstStyle/>
          <a:p>
            <a:pPr algn="r" eaLnBrk="0" hangingPunct="0"/>
            <a:endParaRPr lang="fr-FR" sz="1000"/>
          </a:p>
        </p:txBody>
      </p:sp>
      <p:pic>
        <p:nvPicPr>
          <p:cNvPr id="16" name="Image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65304"/>
            <a:ext cx="1008112" cy="576198"/>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wipe(down)">
                                      <p:cBhvr>
                                        <p:cTn id="7" dur="500"/>
                                        <p:tgtEl>
                                          <p:spTgt spid="153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377"/>
                                        </p:tgtEl>
                                        <p:attrNameLst>
                                          <p:attrName>style.visibility</p:attrName>
                                        </p:attrNameLst>
                                      </p:cBhvr>
                                      <p:to>
                                        <p:strVal val="visible"/>
                                      </p:to>
                                    </p:set>
                                    <p:animEffect transition="in" filter="wipe(down)">
                                      <p:cBhvr>
                                        <p:cTn id="10" dur="500"/>
                                        <p:tgtEl>
                                          <p:spTgt spid="1537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368"/>
                                        </p:tgtEl>
                                        <p:attrNameLst>
                                          <p:attrName>style.visibility</p:attrName>
                                        </p:attrNameLst>
                                      </p:cBhvr>
                                      <p:to>
                                        <p:strVal val="visible"/>
                                      </p:to>
                                    </p:set>
                                    <p:animEffect transition="in" filter="wipe(down)">
                                      <p:cBhvr>
                                        <p:cTn id="15" dur="500"/>
                                        <p:tgtEl>
                                          <p:spTgt spid="1536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375"/>
                                        </p:tgtEl>
                                        <p:attrNameLst>
                                          <p:attrName>style.visibility</p:attrName>
                                        </p:attrNameLst>
                                      </p:cBhvr>
                                      <p:to>
                                        <p:strVal val="visible"/>
                                      </p:to>
                                    </p:set>
                                    <p:animEffect transition="in" filter="wipe(down)">
                                      <p:cBhvr>
                                        <p:cTn id="18" dur="500"/>
                                        <p:tgtEl>
                                          <p:spTgt spid="1537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370"/>
                                        </p:tgtEl>
                                        <p:attrNameLst>
                                          <p:attrName>style.visibility</p:attrName>
                                        </p:attrNameLst>
                                      </p:cBhvr>
                                      <p:to>
                                        <p:strVal val="visible"/>
                                      </p:to>
                                    </p:set>
                                    <p:animEffect transition="in" filter="wipe(down)">
                                      <p:cBhvr>
                                        <p:cTn id="23" dur="500"/>
                                        <p:tgtEl>
                                          <p:spTgt spid="1537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376"/>
                                        </p:tgtEl>
                                        <p:attrNameLst>
                                          <p:attrName>style.visibility</p:attrName>
                                        </p:attrNameLst>
                                      </p:cBhvr>
                                      <p:to>
                                        <p:strVal val="visible"/>
                                      </p:to>
                                    </p:set>
                                    <p:animEffect transition="in" filter="wipe(down)">
                                      <p:cBhvr>
                                        <p:cTn id="26" dur="500"/>
                                        <p:tgtEl>
                                          <p:spTgt spid="1537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73"/>
                                        </p:tgtEl>
                                        <p:attrNameLst>
                                          <p:attrName>style.visibility</p:attrName>
                                        </p:attrNameLst>
                                      </p:cBhvr>
                                      <p:to>
                                        <p:strVal val="visible"/>
                                      </p:to>
                                    </p:set>
                                    <p:anim calcmode="lin" valueType="num">
                                      <p:cBhvr additive="base">
                                        <p:cTn id="31" dur="500" fill="hold"/>
                                        <p:tgtEl>
                                          <p:spTgt spid="15373"/>
                                        </p:tgtEl>
                                        <p:attrNameLst>
                                          <p:attrName>ppt_x</p:attrName>
                                        </p:attrNameLst>
                                      </p:cBhvr>
                                      <p:tavLst>
                                        <p:tav tm="0">
                                          <p:val>
                                            <p:strVal val="#ppt_x"/>
                                          </p:val>
                                        </p:tav>
                                        <p:tav tm="100000">
                                          <p:val>
                                            <p:strVal val="#ppt_x"/>
                                          </p:val>
                                        </p:tav>
                                      </p:tavLst>
                                    </p:anim>
                                    <p:anim calcmode="lin" valueType="num">
                                      <p:cBhvr additive="base">
                                        <p:cTn id="32" dur="500" fill="hold"/>
                                        <p:tgtEl>
                                          <p:spTgt spid="1537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374"/>
                                        </p:tgtEl>
                                        <p:attrNameLst>
                                          <p:attrName>style.visibility</p:attrName>
                                        </p:attrNameLst>
                                      </p:cBhvr>
                                      <p:to>
                                        <p:strVal val="visible"/>
                                      </p:to>
                                    </p:set>
                                    <p:anim calcmode="lin" valueType="num">
                                      <p:cBhvr additive="base">
                                        <p:cTn id="35" dur="500" fill="hold"/>
                                        <p:tgtEl>
                                          <p:spTgt spid="15374"/>
                                        </p:tgtEl>
                                        <p:attrNameLst>
                                          <p:attrName>ppt_x</p:attrName>
                                        </p:attrNameLst>
                                      </p:cBhvr>
                                      <p:tavLst>
                                        <p:tav tm="0">
                                          <p:val>
                                            <p:strVal val="#ppt_x"/>
                                          </p:val>
                                        </p:tav>
                                        <p:tav tm="100000">
                                          <p:val>
                                            <p:strVal val="#ppt_x"/>
                                          </p:val>
                                        </p:tav>
                                      </p:tavLst>
                                    </p:anim>
                                    <p:anim calcmode="lin" valueType="num">
                                      <p:cBhvr additive="base">
                                        <p:cTn id="36" dur="500" fill="hold"/>
                                        <p:tgtEl>
                                          <p:spTgt spid="1537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372"/>
                                        </p:tgtEl>
                                        <p:attrNameLst>
                                          <p:attrName>style.visibility</p:attrName>
                                        </p:attrNameLst>
                                      </p:cBhvr>
                                      <p:to>
                                        <p:strVal val="visible"/>
                                      </p:to>
                                    </p:set>
                                    <p:anim calcmode="lin" valueType="num">
                                      <p:cBhvr additive="base">
                                        <p:cTn id="39" dur="500" fill="hold"/>
                                        <p:tgtEl>
                                          <p:spTgt spid="15372"/>
                                        </p:tgtEl>
                                        <p:attrNameLst>
                                          <p:attrName>ppt_x</p:attrName>
                                        </p:attrNameLst>
                                      </p:cBhvr>
                                      <p:tavLst>
                                        <p:tav tm="0">
                                          <p:val>
                                            <p:strVal val="#ppt_x"/>
                                          </p:val>
                                        </p:tav>
                                        <p:tav tm="100000">
                                          <p:val>
                                            <p:strVal val="#ppt_x"/>
                                          </p:val>
                                        </p:tav>
                                      </p:tavLst>
                                    </p:anim>
                                    <p:anim calcmode="lin" valueType="num">
                                      <p:cBhvr additive="base">
                                        <p:cTn id="40"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533">
                                            <p:txEl>
                                              <p:pRg st="0" end="0"/>
                                            </p:txEl>
                                          </p:spTgt>
                                        </p:tgtEl>
                                        <p:attrNameLst>
                                          <p:attrName>style.visibility</p:attrName>
                                        </p:attrNameLst>
                                      </p:cBhvr>
                                      <p:to>
                                        <p:strVal val="visible"/>
                                      </p:to>
                                    </p:set>
                                    <p:animEffect transition="in" filter="fade">
                                      <p:cBhvr>
                                        <p:cTn id="45" dur="2000"/>
                                        <p:tgtEl>
                                          <p:spTgt spid="225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P spid="15366" grpId="0" animBg="1"/>
      <p:bldP spid="15368" grpId="0" animBg="1"/>
      <p:bldP spid="15370" grpId="0" animBg="1"/>
      <p:bldP spid="15375" grpId="0"/>
      <p:bldP spid="15376" grpId="0"/>
      <p:bldP spid="153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idx="4294967295"/>
          </p:nvPr>
        </p:nvSpPr>
        <p:spPr>
          <a:xfrm>
            <a:off x="1000100" y="428604"/>
            <a:ext cx="7158037" cy="836612"/>
          </a:xfrm>
        </p:spPr>
        <p:txBody>
          <a:bodyPr/>
          <a:lstStyle/>
          <a:p>
            <a:pPr eaLnBrk="1" hangingPunct="1"/>
            <a:r>
              <a:rPr lang="fr-FR" sz="3200" b="1" dirty="0" smtClean="0">
                <a:latin typeface="Calibri" pitchFamily="34" charset="0"/>
              </a:rPr>
              <a:t>LES TROIS ÉTAPES DU PROJET</a:t>
            </a:r>
            <a:endParaRPr lang="fr-CA" sz="3200" b="1" dirty="0" smtClean="0">
              <a:latin typeface="Calibri" pitchFamily="34" charset="0"/>
            </a:endParaRPr>
          </a:p>
        </p:txBody>
      </p:sp>
      <p:graphicFrame>
        <p:nvGraphicFramePr>
          <p:cNvPr id="6" name="Espace réservé du contenu 6"/>
          <p:cNvGraphicFramePr>
            <a:graphicFrameLocks/>
          </p:cNvGraphicFramePr>
          <p:nvPr/>
        </p:nvGraphicFramePr>
        <p:xfrm>
          <a:off x="214282" y="1285860"/>
          <a:ext cx="8242024" cy="3857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6" name="AutoShape 2" descr="http://www.brivemag.fr/wp-content/uploads/2010/01/GrippeAH1N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52228" name="AutoShape 4" descr="http://www.brivemag.fr/wp-content/uploads/2010/01/GrippeAH1N1.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7" name="Image 6" descr="GrippeAH1N1.jpg"/>
          <p:cNvPicPr>
            <a:picLocks noChangeAspect="1"/>
          </p:cNvPicPr>
          <p:nvPr/>
        </p:nvPicPr>
        <p:blipFill>
          <a:blip r:embed="rId8" cstate="print">
            <a:lum/>
          </a:blip>
          <a:stretch>
            <a:fillRect/>
          </a:stretch>
        </p:blipFill>
        <p:spPr>
          <a:xfrm rot="1924812">
            <a:off x="7186411" y="2009390"/>
            <a:ext cx="1638478" cy="900664"/>
          </a:xfrm>
          <a:prstGeom prst="snip2DiagRect">
            <a:avLst/>
          </a:prstGeom>
          <a:solidFill>
            <a:srgbClr val="FFFFFF">
              <a:shade val="85000"/>
            </a:srgbClr>
          </a:solidFill>
          <a:ln w="190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Espace réservé du numéro de diapositive 7"/>
          <p:cNvSpPr>
            <a:spLocks noGrp="1"/>
          </p:cNvSpPr>
          <p:nvPr>
            <p:ph type="sldNum" sz="quarter" idx="12"/>
          </p:nvPr>
        </p:nvSpPr>
        <p:spPr/>
        <p:txBody>
          <a:bodyPr/>
          <a:lstStyle/>
          <a:p>
            <a:fld id="{4174BBCB-F3A6-4233-8700-D817D3B3B237}" type="slidenum">
              <a:rPr lang="en-US" smtClean="0"/>
              <a:pPr/>
              <a:t>15</a:t>
            </a:fld>
            <a:endParaRPr lang="en-US"/>
          </a:p>
        </p:txBody>
      </p:sp>
      <p:pic>
        <p:nvPicPr>
          <p:cNvPr id="9" name="Image 8"/>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6165304"/>
            <a:ext cx="1008112" cy="576198"/>
          </a:xfrm>
          <a:prstGeom prst="rect">
            <a:avLst/>
          </a:prstGeom>
          <a:noFill/>
          <a:ln>
            <a:noFill/>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dgm id="{FFC60D83-55D4-4598-B266-C0C3C2A27D58}"/>
                                            </p:graphicEl>
                                          </p:spTgt>
                                        </p:tgtEl>
                                        <p:attrNameLst>
                                          <p:attrName>style.visibility</p:attrName>
                                        </p:attrNameLst>
                                      </p:cBhvr>
                                      <p:to>
                                        <p:strVal val="visible"/>
                                      </p:to>
                                    </p:set>
                                    <p:animEffect transition="in" filter="wipe(down)">
                                      <p:cBhvr>
                                        <p:cTn id="7" dur="500"/>
                                        <p:tgtEl>
                                          <p:spTgt spid="6">
                                            <p:graphicEl>
                                              <a:dgm id="{FFC60D83-55D4-4598-B266-C0C3C2A27D5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dgm id="{60F319B5-8770-4320-9F4C-416AFB625C1E}"/>
                                            </p:graphicEl>
                                          </p:spTgt>
                                        </p:tgtEl>
                                        <p:attrNameLst>
                                          <p:attrName>style.visibility</p:attrName>
                                        </p:attrNameLst>
                                      </p:cBhvr>
                                      <p:to>
                                        <p:strVal val="visible"/>
                                      </p:to>
                                    </p:set>
                                    <p:animEffect transition="in" filter="wipe(down)">
                                      <p:cBhvr>
                                        <p:cTn id="12" dur="500"/>
                                        <p:tgtEl>
                                          <p:spTgt spid="6">
                                            <p:graphicEl>
                                              <a:dgm id="{60F319B5-8770-4320-9F4C-416AFB625C1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dgm id="{CCA01EBE-AAA5-4C9C-83E1-F5ECE7A21866}"/>
                                            </p:graphicEl>
                                          </p:spTgt>
                                        </p:tgtEl>
                                        <p:attrNameLst>
                                          <p:attrName>style.visibility</p:attrName>
                                        </p:attrNameLst>
                                      </p:cBhvr>
                                      <p:to>
                                        <p:strVal val="visible"/>
                                      </p:to>
                                    </p:set>
                                    <p:animEffect transition="in" filter="wipe(down)">
                                      <p:cBhvr>
                                        <p:cTn id="17" dur="500"/>
                                        <p:tgtEl>
                                          <p:spTgt spid="6">
                                            <p:graphicEl>
                                              <a:dgm id="{CCA01EBE-AAA5-4C9C-83E1-F5ECE7A2186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dgm id="{0E44F955-7759-402F-AABA-FE5A7A65530B}"/>
                                            </p:graphicEl>
                                          </p:spTgt>
                                        </p:tgtEl>
                                        <p:attrNameLst>
                                          <p:attrName>style.visibility</p:attrName>
                                        </p:attrNameLst>
                                      </p:cBhvr>
                                      <p:to>
                                        <p:strVal val="visible"/>
                                      </p:to>
                                    </p:set>
                                    <p:animEffect transition="in" filter="wipe(down)">
                                      <p:cBhvr>
                                        <p:cTn id="22" dur="500"/>
                                        <p:tgtEl>
                                          <p:spTgt spid="6">
                                            <p:graphicEl>
                                              <a:dgm id="{0E44F955-7759-402F-AABA-FE5A7A65530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ppt_qualaxia_sep_blank"/>
          <p:cNvPicPr>
            <a:picLocks noChangeAspect="1" noChangeArrowheads="1"/>
          </p:cNvPicPr>
          <p:nvPr/>
        </p:nvPicPr>
        <p:blipFill>
          <a:blip r:embed="rId2" cstate="print"/>
          <a:srcRect/>
          <a:stretch>
            <a:fillRect/>
          </a:stretch>
        </p:blipFill>
        <p:spPr bwMode="auto">
          <a:xfrm>
            <a:off x="-38100" y="-28575"/>
            <a:ext cx="9182100" cy="6886575"/>
          </a:xfrm>
          <a:prstGeom prst="rect">
            <a:avLst/>
          </a:prstGeom>
          <a:noFill/>
          <a:ln w="9525">
            <a:noFill/>
            <a:miter lim="800000"/>
            <a:headEnd/>
            <a:tailEnd/>
          </a:ln>
        </p:spPr>
      </p:pic>
      <p:sp>
        <p:nvSpPr>
          <p:cNvPr id="25603" name="Rectangle 5"/>
          <p:cNvSpPr>
            <a:spLocks noChangeArrowheads="1"/>
          </p:cNvSpPr>
          <p:nvPr/>
        </p:nvSpPr>
        <p:spPr bwMode="auto">
          <a:xfrm>
            <a:off x="3203848" y="1988840"/>
            <a:ext cx="6715125" cy="2857500"/>
          </a:xfrm>
          <a:prstGeom prst="rect">
            <a:avLst/>
          </a:prstGeom>
          <a:noFill/>
          <a:ln w="9525">
            <a:noFill/>
            <a:miter lim="800000"/>
            <a:headEnd/>
            <a:tailEnd/>
          </a:ln>
        </p:spPr>
        <p:txBody>
          <a:bodyPr anchor="b"/>
          <a:lstStyle/>
          <a:p>
            <a:pPr eaLnBrk="0" hangingPunct="0">
              <a:lnSpc>
                <a:spcPct val="80000"/>
              </a:lnSpc>
            </a:pPr>
            <a:r>
              <a:rPr lang="fr-FR" sz="4400" dirty="0" smtClean="0">
                <a:solidFill>
                  <a:schemeClr val="bg1"/>
                </a:solidFill>
                <a:latin typeface="Calibri" pitchFamily="34" charset="0"/>
              </a:rPr>
              <a:t>QUELQUES ÉLÉMENTS CONTEXTUELS…</a:t>
            </a:r>
            <a:r>
              <a:rPr lang="fr-FR" sz="4400" dirty="0">
                <a:solidFill>
                  <a:schemeClr val="bg1"/>
                </a:solidFill>
                <a:latin typeface="Calibri" pitchFamily="34" charset="0"/>
              </a:rPr>
              <a:t/>
            </a:r>
            <a:br>
              <a:rPr lang="fr-FR" sz="4400" dirty="0">
                <a:solidFill>
                  <a:schemeClr val="bg1"/>
                </a:solidFill>
                <a:latin typeface="Calibri" pitchFamily="34" charset="0"/>
              </a:rPr>
            </a:br>
            <a:endParaRPr lang="fr-CA" sz="4400" i="1" dirty="0">
              <a:solidFill>
                <a:schemeClr val="bg1"/>
              </a:solidFill>
              <a:latin typeface="Calibri" pitchFamily="34" charset="0"/>
            </a:endParaRPr>
          </a:p>
        </p:txBody>
      </p:sp>
      <p:sp>
        <p:nvSpPr>
          <p:cNvPr id="5" name="Espace réservé du numéro de diapositive 4"/>
          <p:cNvSpPr>
            <a:spLocks noGrp="1"/>
          </p:cNvSpPr>
          <p:nvPr>
            <p:ph type="sldNum" sz="quarter" idx="12"/>
          </p:nvPr>
        </p:nvSpPr>
        <p:spPr/>
        <p:txBody>
          <a:bodyPr/>
          <a:lstStyle/>
          <a:p>
            <a:pPr>
              <a:defRPr/>
            </a:pPr>
            <a:fld id="{4A8C1558-7B25-4A03-97BF-4EC431627AD5}"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8"/>
          <p:cNvSpPr txBox="1">
            <a:spLocks noGrp="1" noChangeArrowheads="1"/>
          </p:cNvSpPr>
          <p:nvPr/>
        </p:nvSpPr>
        <p:spPr bwMode="auto">
          <a:xfrm>
            <a:off x="6705600" y="6248400"/>
            <a:ext cx="1905000" cy="457200"/>
          </a:xfrm>
          <a:prstGeom prst="rect">
            <a:avLst/>
          </a:prstGeom>
          <a:noFill/>
          <a:ln w="9525">
            <a:noFill/>
            <a:miter lim="800000"/>
            <a:headEnd/>
            <a:tailEnd/>
          </a:ln>
        </p:spPr>
        <p:txBody>
          <a:bodyPr/>
          <a:lstStyle/>
          <a:p>
            <a:pPr algn="r"/>
            <a:endParaRPr lang="fr-CA" sz="1000" dirty="0"/>
          </a:p>
        </p:txBody>
      </p:sp>
      <p:sp>
        <p:nvSpPr>
          <p:cNvPr id="25605" name="Rectangle 2"/>
          <p:cNvSpPr>
            <a:spLocks noGrp="1" noChangeArrowheads="1"/>
          </p:cNvSpPr>
          <p:nvPr>
            <p:ph type="title"/>
          </p:nvPr>
        </p:nvSpPr>
        <p:spPr>
          <a:xfrm>
            <a:off x="285720" y="214290"/>
            <a:ext cx="7815293" cy="1171598"/>
          </a:xfrm>
        </p:spPr>
        <p:txBody>
          <a:bodyPr/>
          <a:lstStyle/>
          <a:p>
            <a:pPr eaLnBrk="1" hangingPunct="1"/>
            <a:r>
              <a:rPr lang="fr-FR" sz="2800" dirty="0" smtClean="0">
                <a:latin typeface="Calibri" pitchFamily="34" charset="0"/>
              </a:rPr>
              <a:t>PRÉSENCE D’UN </a:t>
            </a:r>
            <a:r>
              <a:rPr lang="fr-FR" sz="2800" b="1" dirty="0" smtClean="0">
                <a:latin typeface="Calibri" pitchFamily="34" charset="0"/>
              </a:rPr>
              <a:t>MOMENTUM </a:t>
            </a:r>
          </a:p>
        </p:txBody>
      </p:sp>
      <p:sp>
        <p:nvSpPr>
          <p:cNvPr id="25606" name="Rectangle 3"/>
          <p:cNvSpPr>
            <a:spLocks noGrp="1" noChangeArrowheads="1"/>
          </p:cNvSpPr>
          <p:nvPr>
            <p:ph type="body" idx="1"/>
          </p:nvPr>
        </p:nvSpPr>
        <p:spPr>
          <a:xfrm>
            <a:off x="214282" y="1357298"/>
            <a:ext cx="8680450" cy="4114800"/>
          </a:xfrm>
        </p:spPr>
        <p:txBody>
          <a:bodyPr/>
          <a:lstStyle/>
          <a:p>
            <a:pPr eaLnBrk="1" hangingPunct="1">
              <a:buSzPct val="95000"/>
              <a:buFontTx/>
              <a:buNone/>
            </a:pPr>
            <a:r>
              <a:rPr lang="en-CA" sz="2000" b="1" dirty="0" smtClean="0">
                <a:solidFill>
                  <a:schemeClr val="accent6"/>
                </a:solidFill>
                <a:latin typeface="Calibri" pitchFamily="34" charset="0"/>
              </a:rPr>
              <a:t>Un </a:t>
            </a:r>
            <a:r>
              <a:rPr lang="en-CA" sz="2000" b="1" dirty="0" err="1" smtClean="0">
                <a:solidFill>
                  <a:schemeClr val="accent6"/>
                </a:solidFill>
                <a:latin typeface="Calibri" pitchFamily="34" charset="0"/>
              </a:rPr>
              <a:t>contexte</a:t>
            </a:r>
            <a:r>
              <a:rPr lang="en-CA" sz="2000" b="1" dirty="0" smtClean="0">
                <a:solidFill>
                  <a:schemeClr val="accent6"/>
                </a:solidFill>
                <a:latin typeface="Calibri" pitchFamily="34" charset="0"/>
              </a:rPr>
              <a:t> </a:t>
            </a:r>
            <a:r>
              <a:rPr lang="en-CA" sz="2000" b="1" dirty="0" err="1" smtClean="0">
                <a:solidFill>
                  <a:schemeClr val="accent6"/>
                </a:solidFill>
                <a:latin typeface="Calibri" pitchFamily="34" charset="0"/>
              </a:rPr>
              <a:t>général</a:t>
            </a:r>
            <a:r>
              <a:rPr lang="en-CA" sz="2000" b="1" dirty="0" smtClean="0">
                <a:solidFill>
                  <a:schemeClr val="accent6"/>
                </a:solidFill>
                <a:latin typeface="Calibri" pitchFamily="34" charset="0"/>
              </a:rPr>
              <a:t> </a:t>
            </a:r>
            <a:r>
              <a:rPr lang="en-CA" sz="2000" b="1" dirty="0" err="1" smtClean="0">
                <a:solidFill>
                  <a:schemeClr val="accent6"/>
                </a:solidFill>
                <a:latin typeface="Calibri" pitchFamily="34" charset="0"/>
              </a:rPr>
              <a:t>favorable</a:t>
            </a:r>
            <a:endParaRPr lang="fr-FR" sz="2000" b="1" dirty="0" smtClean="0">
              <a:solidFill>
                <a:schemeClr val="accent6"/>
              </a:solidFill>
              <a:latin typeface="Calibri" pitchFamily="34" charset="0"/>
            </a:endParaRPr>
          </a:p>
          <a:p>
            <a:pPr lvl="1" eaLnBrk="1" hangingPunct="1">
              <a:buSzPct val="95000"/>
              <a:buFontTx/>
              <a:buChar char="•"/>
            </a:pPr>
            <a:r>
              <a:rPr lang="fr-FR" sz="2000" dirty="0" smtClean="0">
                <a:solidFill>
                  <a:schemeClr val="accent6"/>
                </a:solidFill>
                <a:latin typeface="Calibri" pitchFamily="34" charset="0"/>
              </a:rPr>
              <a:t>Modification des structures – création des CSSS intégrant une responsabilité populationnelle</a:t>
            </a:r>
          </a:p>
          <a:p>
            <a:pPr lvl="1" eaLnBrk="1" hangingPunct="1">
              <a:buSzPct val="95000"/>
              <a:buFontTx/>
              <a:buChar char="•"/>
            </a:pPr>
            <a:r>
              <a:rPr lang="fr-FR" sz="2000" dirty="0" smtClean="0">
                <a:solidFill>
                  <a:schemeClr val="accent6"/>
                </a:solidFill>
                <a:latin typeface="Calibri" pitchFamily="34" charset="0"/>
              </a:rPr>
              <a:t>Création des réseaux locaux de services</a:t>
            </a:r>
          </a:p>
          <a:p>
            <a:pPr lvl="1" eaLnBrk="1" hangingPunct="1">
              <a:buSzPct val="95000"/>
              <a:buFontTx/>
              <a:buChar char="•"/>
            </a:pPr>
            <a:r>
              <a:rPr lang="fr-FR" sz="2000" dirty="0" smtClean="0">
                <a:solidFill>
                  <a:schemeClr val="accent6"/>
                </a:solidFill>
                <a:latin typeface="Calibri" pitchFamily="34" charset="0"/>
              </a:rPr>
              <a:t>Renforcement des équipes de santé mentale  avec le PASM</a:t>
            </a:r>
          </a:p>
          <a:p>
            <a:pPr lvl="1" eaLnBrk="1" hangingPunct="1">
              <a:buSzPct val="95000"/>
              <a:buFontTx/>
              <a:buChar char="•"/>
            </a:pPr>
            <a:r>
              <a:rPr lang="fr-FR" sz="2000" dirty="0" smtClean="0">
                <a:solidFill>
                  <a:schemeClr val="accent6"/>
                </a:solidFill>
                <a:latin typeface="Calibri" pitchFamily="34" charset="0"/>
              </a:rPr>
              <a:t>Introduction d’une culture de qualité au sein des pratiques organisationnelles:</a:t>
            </a:r>
          </a:p>
          <a:p>
            <a:pPr lvl="2" eaLnBrk="1" hangingPunct="1">
              <a:buSzPct val="95000"/>
              <a:buFontTx/>
              <a:buChar char="•"/>
            </a:pPr>
            <a:r>
              <a:rPr lang="fr-FR" sz="1600" dirty="0" smtClean="0">
                <a:solidFill>
                  <a:schemeClr val="accent6"/>
                </a:solidFill>
                <a:latin typeface="Calibri" pitchFamily="34" charset="0"/>
              </a:rPr>
              <a:t>vers un processus d’amélioration continue de la qualité</a:t>
            </a:r>
          </a:p>
          <a:p>
            <a:pPr lvl="2" eaLnBrk="1" hangingPunct="1">
              <a:buSzPct val="95000"/>
              <a:buFontTx/>
              <a:buChar char="•"/>
            </a:pPr>
            <a:r>
              <a:rPr lang="fr-CA" sz="1600" dirty="0" smtClean="0">
                <a:solidFill>
                  <a:schemeClr val="accent6"/>
                </a:solidFill>
                <a:latin typeface="Calibri" pitchFamily="34" charset="0"/>
              </a:rPr>
              <a:t>obligation de passer le processus d’agrément</a:t>
            </a:r>
            <a:endParaRPr lang="fr-FR" sz="1600" dirty="0" smtClean="0">
              <a:solidFill>
                <a:schemeClr val="accent6"/>
              </a:solidFill>
              <a:latin typeface="Calibri" pitchFamily="34" charset="0"/>
            </a:endParaRPr>
          </a:p>
          <a:p>
            <a:pPr lvl="1" eaLnBrk="1" hangingPunct="1">
              <a:buSzPct val="95000"/>
              <a:buFontTx/>
              <a:buChar char="•"/>
            </a:pPr>
            <a:endParaRPr lang="fr-FR" sz="2000" dirty="0" smtClean="0">
              <a:solidFill>
                <a:schemeClr val="accent6"/>
              </a:solidFill>
              <a:latin typeface="Calibri" pitchFamily="34" charset="0"/>
            </a:endParaRPr>
          </a:p>
        </p:txBody>
      </p:sp>
      <p:pic>
        <p:nvPicPr>
          <p:cNvPr id="21509" name="logo" descr="cchsa/ccass"/>
          <p:cNvPicPr>
            <a:picLocks noChangeAspect="1" noChangeArrowheads="1"/>
          </p:cNvPicPr>
          <p:nvPr/>
        </p:nvPicPr>
        <p:blipFill>
          <a:blip r:embed="rId2" cstate="print"/>
          <a:srcRect/>
          <a:stretch>
            <a:fillRect/>
          </a:stretch>
        </p:blipFill>
        <p:spPr bwMode="auto">
          <a:xfrm>
            <a:off x="7308304" y="3933056"/>
            <a:ext cx="1500198" cy="1614620"/>
          </a:xfrm>
          <a:prstGeom prst="rect">
            <a:avLst/>
          </a:prstGeom>
          <a:noFill/>
          <a:ln w="9525">
            <a:noFill/>
            <a:miter lim="800000"/>
            <a:headEnd/>
            <a:tailEnd/>
          </a:ln>
        </p:spPr>
      </p:pic>
      <p:pic>
        <p:nvPicPr>
          <p:cNvPr id="21510" name="Picture 11" descr="Politique de la sant� mentale"/>
          <p:cNvPicPr>
            <a:picLocks noChangeAspect="1" noChangeArrowheads="1"/>
          </p:cNvPicPr>
          <p:nvPr/>
        </p:nvPicPr>
        <p:blipFill>
          <a:blip r:embed="rId3" cstate="print"/>
          <a:srcRect/>
          <a:stretch>
            <a:fillRect/>
          </a:stretch>
        </p:blipFill>
        <p:spPr bwMode="auto">
          <a:xfrm>
            <a:off x="5364088" y="4293096"/>
            <a:ext cx="1476237" cy="1920872"/>
          </a:xfrm>
          <a:prstGeom prst="rect">
            <a:avLst/>
          </a:prstGeom>
          <a:noFill/>
          <a:ln w="9525">
            <a:noFill/>
            <a:miter lim="800000"/>
            <a:headEnd/>
            <a:tailEnd/>
          </a:ln>
        </p:spPr>
      </p:pic>
      <p:pic>
        <p:nvPicPr>
          <p:cNvPr id="21511" name="Picture 6" descr="rls"/>
          <p:cNvPicPr>
            <a:picLocks noChangeAspect="1" noChangeArrowheads="1"/>
          </p:cNvPicPr>
          <p:nvPr/>
        </p:nvPicPr>
        <p:blipFill>
          <a:blip r:embed="rId4" cstate="print"/>
          <a:srcRect/>
          <a:stretch>
            <a:fillRect/>
          </a:stretch>
        </p:blipFill>
        <p:spPr bwMode="auto">
          <a:xfrm>
            <a:off x="2771800" y="4653136"/>
            <a:ext cx="1928810" cy="1754672"/>
          </a:xfrm>
          <a:prstGeom prst="rect">
            <a:avLst/>
          </a:prstGeom>
          <a:noFill/>
          <a:ln w="9525">
            <a:noFill/>
            <a:miter lim="800000"/>
            <a:headEnd/>
            <a:tailEnd/>
          </a:ln>
        </p:spPr>
      </p:pic>
      <p:pic>
        <p:nvPicPr>
          <p:cNvPr id="21512" name="Picture 7" descr="CSSS"/>
          <p:cNvPicPr>
            <a:picLocks noChangeAspect="1" noChangeArrowheads="1"/>
          </p:cNvPicPr>
          <p:nvPr/>
        </p:nvPicPr>
        <p:blipFill>
          <a:blip r:embed="rId5" cstate="print"/>
          <a:srcRect/>
          <a:stretch>
            <a:fillRect/>
          </a:stretch>
        </p:blipFill>
        <p:spPr bwMode="auto">
          <a:xfrm>
            <a:off x="-4460" y="4437112"/>
            <a:ext cx="2080882" cy="1584324"/>
          </a:xfrm>
          <a:prstGeom prst="rect">
            <a:avLst/>
          </a:prstGeom>
          <a:noFill/>
          <a:ln w="9525">
            <a:noFill/>
            <a:miter lim="800000"/>
            <a:headEnd/>
            <a:tailEnd/>
          </a:ln>
        </p:spPr>
      </p:pic>
      <p:sp>
        <p:nvSpPr>
          <p:cNvPr id="25611" name="Rectangle 5"/>
          <p:cNvSpPr txBox="1">
            <a:spLocks noGrp="1" noChangeArrowheads="1"/>
          </p:cNvSpPr>
          <p:nvPr/>
        </p:nvSpPr>
        <p:spPr bwMode="auto">
          <a:xfrm>
            <a:off x="6843713" y="6572250"/>
            <a:ext cx="1905000" cy="457200"/>
          </a:xfrm>
          <a:prstGeom prst="rect">
            <a:avLst/>
          </a:prstGeom>
          <a:noFill/>
          <a:ln w="9525">
            <a:noFill/>
            <a:miter lim="800000"/>
            <a:headEnd/>
            <a:tailEnd/>
          </a:ln>
        </p:spPr>
        <p:txBody>
          <a:bodyPr/>
          <a:lstStyle/>
          <a:p>
            <a:pPr algn="r"/>
            <a:endParaRPr lang="fr-CA" sz="1000" dirty="0"/>
          </a:p>
        </p:txBody>
      </p:sp>
      <p:sp>
        <p:nvSpPr>
          <p:cNvPr id="12" name="Espace réservé du numéro de diapositive 11"/>
          <p:cNvSpPr>
            <a:spLocks noGrp="1"/>
          </p:cNvSpPr>
          <p:nvPr>
            <p:ph type="sldNum" sz="quarter" idx="12"/>
          </p:nvPr>
        </p:nvSpPr>
        <p:spPr/>
        <p:txBody>
          <a:bodyPr/>
          <a:lstStyle/>
          <a:p>
            <a:fld id="{0F98A3A1-9B68-42B0-89AA-FB6475A9A824}" type="slidenum">
              <a:rPr lang="en-US" smtClean="0"/>
              <a:pPr/>
              <a:t>17</a:t>
            </a:fld>
            <a:endParaRPr lang="en-US"/>
          </a:p>
        </p:txBody>
      </p:sp>
      <p:pic>
        <p:nvPicPr>
          <p:cNvPr id="11" name="Imag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6165304"/>
            <a:ext cx="1008112" cy="576198"/>
          </a:xfrm>
          <a:prstGeom prst="rect">
            <a:avLst/>
          </a:prstGeom>
          <a:noFill/>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fade">
                                      <p:cBhvr>
                                        <p:cTn id="7" dur="2000"/>
                                        <p:tgtEl>
                                          <p:spTgt spid="21512"/>
                                        </p:tgtEl>
                                      </p:cBhvr>
                                    </p:animEffect>
                                  </p:childTnLst>
                                </p:cTn>
                              </p:par>
                              <p:par>
                                <p:cTn id="8" presetID="10" presetClass="entr" presetSubtype="0" fill="hold" nodeType="withEffect">
                                  <p:stCondLst>
                                    <p:cond delay="0"/>
                                  </p:stCondLst>
                                  <p:childTnLst>
                                    <p:set>
                                      <p:cBhvr>
                                        <p:cTn id="9" dur="1" fill="hold">
                                          <p:stCondLst>
                                            <p:cond delay="0"/>
                                          </p:stCondLst>
                                        </p:cTn>
                                        <p:tgtEl>
                                          <p:spTgt spid="21511"/>
                                        </p:tgtEl>
                                        <p:attrNameLst>
                                          <p:attrName>style.visibility</p:attrName>
                                        </p:attrNameLst>
                                      </p:cBhvr>
                                      <p:to>
                                        <p:strVal val="visible"/>
                                      </p:to>
                                    </p:set>
                                    <p:animEffect transition="in" filter="fade">
                                      <p:cBhvr>
                                        <p:cTn id="10" dur="2000"/>
                                        <p:tgtEl>
                                          <p:spTgt spid="21511"/>
                                        </p:tgtEl>
                                      </p:cBhvr>
                                    </p:animEffect>
                                  </p:childTnLst>
                                </p:cTn>
                              </p:par>
                              <p:par>
                                <p:cTn id="11" presetID="10" presetClass="entr" presetSubtype="0" fill="hold" nodeType="withEffect">
                                  <p:stCondLst>
                                    <p:cond delay="0"/>
                                  </p:stCondLst>
                                  <p:childTnLst>
                                    <p:set>
                                      <p:cBhvr>
                                        <p:cTn id="12" dur="1" fill="hold">
                                          <p:stCondLst>
                                            <p:cond delay="0"/>
                                          </p:stCondLst>
                                        </p:cTn>
                                        <p:tgtEl>
                                          <p:spTgt spid="21510"/>
                                        </p:tgtEl>
                                        <p:attrNameLst>
                                          <p:attrName>style.visibility</p:attrName>
                                        </p:attrNameLst>
                                      </p:cBhvr>
                                      <p:to>
                                        <p:strVal val="visible"/>
                                      </p:to>
                                    </p:set>
                                    <p:animEffect transition="in" filter="fade">
                                      <p:cBhvr>
                                        <p:cTn id="13" dur="2000"/>
                                        <p:tgtEl>
                                          <p:spTgt spid="21510"/>
                                        </p:tgtEl>
                                      </p:cBhvr>
                                    </p:animEffect>
                                  </p:childTnLst>
                                </p:cTn>
                              </p:par>
                              <p:par>
                                <p:cTn id="14" presetID="10" presetClass="entr" presetSubtype="0" fill="hold" nodeType="withEffect">
                                  <p:stCondLst>
                                    <p:cond delay="0"/>
                                  </p:stCondLst>
                                  <p:childTnLst>
                                    <p:set>
                                      <p:cBhvr>
                                        <p:cTn id="15" dur="1" fill="hold">
                                          <p:stCondLst>
                                            <p:cond delay="0"/>
                                          </p:stCondLst>
                                        </p:cTn>
                                        <p:tgtEl>
                                          <p:spTgt spid="21509"/>
                                        </p:tgtEl>
                                        <p:attrNameLst>
                                          <p:attrName>style.visibility</p:attrName>
                                        </p:attrNameLst>
                                      </p:cBhvr>
                                      <p:to>
                                        <p:strVal val="visible"/>
                                      </p:to>
                                    </p:set>
                                    <p:animEffect transition="in" filter="fade">
                                      <p:cBhvr>
                                        <p:cTn id="16" dur="2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latin typeface="Calibri" pitchFamily="34" charset="0"/>
                <a:cs typeface="Calibri" pitchFamily="34" charset="0"/>
              </a:rPr>
              <a:t>CARACTÉRISTIQUES DU PROJET INITIAL :</a:t>
            </a:r>
            <a:endParaRPr lang="fr-FR" sz="3200" dirty="0">
              <a:latin typeface="Calibri" pitchFamily="34" charset="0"/>
              <a:cs typeface="Calibri" pitchFamily="34" charset="0"/>
            </a:endParaRPr>
          </a:p>
        </p:txBody>
      </p:sp>
      <p:sp>
        <p:nvSpPr>
          <p:cNvPr id="3" name="Espace réservé du contenu 2"/>
          <p:cNvSpPr>
            <a:spLocks noGrp="1"/>
          </p:cNvSpPr>
          <p:nvPr>
            <p:ph idx="1"/>
          </p:nvPr>
        </p:nvSpPr>
        <p:spPr>
          <a:xfrm>
            <a:off x="395536" y="1340768"/>
            <a:ext cx="8001000" cy="4608512"/>
          </a:xfrm>
        </p:spPr>
        <p:txBody>
          <a:bodyPr/>
          <a:lstStyle/>
          <a:p>
            <a:pPr lvl="0">
              <a:buFont typeface="Arial" pitchFamily="34" charset="0"/>
              <a:buChar char="•"/>
            </a:pPr>
            <a:r>
              <a:rPr lang="fr-FR" sz="2000" dirty="0" smtClean="0">
                <a:solidFill>
                  <a:srgbClr val="002060"/>
                </a:solidFill>
                <a:latin typeface="Calibri" pitchFamily="34" charset="0"/>
                <a:cs typeface="Calibri" pitchFamily="34" charset="0"/>
              </a:rPr>
              <a:t>Nécessite une forte implication des milieux tant au niveau administratif que clinique</a:t>
            </a:r>
          </a:p>
          <a:p>
            <a:pPr lvl="0">
              <a:buFont typeface="Arial" pitchFamily="34" charset="0"/>
              <a:buChar char="•"/>
            </a:pPr>
            <a:endParaRPr lang="fr-FR" sz="900" dirty="0" smtClean="0">
              <a:solidFill>
                <a:srgbClr val="002060"/>
              </a:solidFill>
              <a:latin typeface="Calibri" pitchFamily="34" charset="0"/>
              <a:cs typeface="Calibri" pitchFamily="34" charset="0"/>
            </a:endParaRPr>
          </a:p>
          <a:p>
            <a:pPr lvl="0">
              <a:buFont typeface="Arial" pitchFamily="34" charset="0"/>
              <a:buChar char="•"/>
            </a:pPr>
            <a:r>
              <a:rPr lang="fr-FR" sz="2000" dirty="0" smtClean="0">
                <a:solidFill>
                  <a:srgbClr val="002060"/>
                </a:solidFill>
                <a:latin typeface="Calibri" pitchFamily="34" charset="0"/>
                <a:cs typeface="Calibri" pitchFamily="34" charset="0"/>
              </a:rPr>
              <a:t>Vise des changements de pratique en lien avec le modèle proposé, changements jugés souhaitables par le milieu  </a:t>
            </a:r>
          </a:p>
          <a:p>
            <a:pPr lvl="1">
              <a:buFont typeface="Arial" pitchFamily="34" charset="0"/>
              <a:buChar char="•"/>
            </a:pPr>
            <a:r>
              <a:rPr lang="fr-FR" sz="2000" dirty="0" smtClean="0">
                <a:solidFill>
                  <a:srgbClr val="002060"/>
                </a:solidFill>
                <a:latin typeface="Calibri" pitchFamily="34" charset="0"/>
                <a:cs typeface="Calibri" pitchFamily="34" charset="0"/>
              </a:rPr>
              <a:t>Pour rehausser les pratiques en cours à la lumière du modèle proposé et des données probantes</a:t>
            </a:r>
          </a:p>
          <a:p>
            <a:pPr lvl="1">
              <a:buFont typeface="Arial" pitchFamily="34" charset="0"/>
              <a:buChar char="•"/>
            </a:pPr>
            <a:r>
              <a:rPr lang="fr-FR" sz="2000" dirty="0" smtClean="0">
                <a:solidFill>
                  <a:srgbClr val="002060"/>
                </a:solidFill>
                <a:latin typeface="Calibri" pitchFamily="34" charset="0"/>
                <a:cs typeface="Calibri" pitchFamily="34" charset="0"/>
              </a:rPr>
              <a:t>Pour enrichir l’offre de services</a:t>
            </a:r>
          </a:p>
          <a:p>
            <a:pPr lvl="1">
              <a:buFont typeface="Arial" pitchFamily="34" charset="0"/>
              <a:buChar char="•"/>
            </a:pPr>
            <a:endParaRPr lang="fr-FR" sz="900" dirty="0" smtClean="0">
              <a:solidFill>
                <a:srgbClr val="002060"/>
              </a:solidFill>
              <a:latin typeface="Calibri" pitchFamily="34" charset="0"/>
              <a:cs typeface="Calibri" pitchFamily="34" charset="0"/>
            </a:endParaRPr>
          </a:p>
          <a:p>
            <a:pPr lvl="0">
              <a:buFont typeface="Arial" pitchFamily="34" charset="0"/>
              <a:buChar char="•"/>
            </a:pPr>
            <a:r>
              <a:rPr lang="fr-FR" sz="2000" dirty="0" smtClean="0">
                <a:solidFill>
                  <a:srgbClr val="002060"/>
                </a:solidFill>
                <a:latin typeface="Calibri" pitchFamily="34" charset="0"/>
                <a:cs typeface="Calibri" pitchFamily="34" charset="0"/>
              </a:rPr>
              <a:t>Forme et outille les milieux tant au niveau du modèle qu’au niveau des problématiques ciblées</a:t>
            </a:r>
          </a:p>
          <a:p>
            <a:pPr lvl="0">
              <a:buFont typeface="Arial" pitchFamily="34" charset="0"/>
              <a:buChar char="•"/>
            </a:pPr>
            <a:endParaRPr lang="fr-FR" sz="900" dirty="0" smtClean="0">
              <a:solidFill>
                <a:srgbClr val="002060"/>
              </a:solidFill>
              <a:latin typeface="Calibri" pitchFamily="34" charset="0"/>
              <a:cs typeface="Calibri" pitchFamily="34" charset="0"/>
            </a:endParaRPr>
          </a:p>
          <a:p>
            <a:pPr>
              <a:buFont typeface="Arial" pitchFamily="34" charset="0"/>
              <a:buChar char="•"/>
            </a:pPr>
            <a:r>
              <a:rPr lang="fr-FR" sz="2000" dirty="0" smtClean="0">
                <a:solidFill>
                  <a:srgbClr val="002060"/>
                </a:solidFill>
                <a:latin typeface="Calibri" pitchFamily="34" charset="0"/>
                <a:cs typeface="Calibri" pitchFamily="34" charset="0"/>
              </a:rPr>
              <a:t>Inclut une démarche d’accompagnement formelle (rencontres avec un comité d’implantation) et informelle (sur demande, avec le répondant local) par une courtière de connaissances chevronnée </a:t>
            </a:r>
            <a:endParaRPr lang="fr-FR" sz="2000" dirty="0">
              <a:solidFill>
                <a:srgbClr val="002060"/>
              </a:solidFill>
              <a:latin typeface="Calibri" pitchFamily="34" charset="0"/>
              <a:cs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A8C1558-7B25-4A03-97BF-4EC431627AD5}" type="slidenum">
              <a:rPr lang="en-US" smtClean="0"/>
              <a:pPr>
                <a:defRPr/>
              </a:pPr>
              <a:t>18</a:t>
            </a:fld>
            <a:endParaRPr lang="en-US"/>
          </a:p>
        </p:txBody>
      </p:sp>
      <p:pic>
        <p:nvPicPr>
          <p:cNvPr id="5" name="Imag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1008112" cy="576198"/>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001000" cy="1143000"/>
          </a:xfrm>
        </p:spPr>
        <p:txBody>
          <a:bodyPr/>
          <a:lstStyle/>
          <a:p>
            <a:r>
              <a:rPr lang="fr-FR" sz="2800" b="1" dirty="0" smtClean="0">
                <a:latin typeface="Calibri" pitchFamily="34" charset="0"/>
                <a:cs typeface="Calibri" pitchFamily="34" charset="0"/>
              </a:rPr>
              <a:t>CARACTÉRISTIQUES ORGANISATIONNELLES DE L’ÉQUIPE DE SANTÉ MENTALE du CSSS de la VC:</a:t>
            </a:r>
            <a:r>
              <a:rPr lang="fr-FR" sz="2800" dirty="0" smtClean="0">
                <a:latin typeface="Calibri" pitchFamily="34" charset="0"/>
                <a:cs typeface="Calibri" pitchFamily="34" charset="0"/>
              </a:rPr>
              <a:t/>
            </a:r>
            <a:br>
              <a:rPr lang="fr-FR" sz="2800" dirty="0" smtClean="0">
                <a:latin typeface="Calibri" pitchFamily="34" charset="0"/>
                <a:cs typeface="Calibri" pitchFamily="34" charset="0"/>
              </a:rPr>
            </a:br>
            <a:endParaRPr lang="fr-FR" sz="2800" dirty="0">
              <a:latin typeface="Calibri" pitchFamily="34" charset="0"/>
              <a:cs typeface="Calibri" pitchFamily="34" charset="0"/>
            </a:endParaRPr>
          </a:p>
        </p:txBody>
      </p:sp>
      <p:sp>
        <p:nvSpPr>
          <p:cNvPr id="3" name="Espace réservé du contenu 2"/>
          <p:cNvSpPr>
            <a:spLocks noGrp="1"/>
          </p:cNvSpPr>
          <p:nvPr>
            <p:ph idx="1"/>
          </p:nvPr>
        </p:nvSpPr>
        <p:spPr>
          <a:xfrm>
            <a:off x="395536" y="1484784"/>
            <a:ext cx="8001000" cy="4680520"/>
          </a:xfrm>
        </p:spPr>
        <p:txBody>
          <a:bodyPr/>
          <a:lstStyle/>
          <a:p>
            <a:pPr lvl="0">
              <a:buFont typeface="Arial" pitchFamily="34" charset="0"/>
              <a:buChar char="•"/>
            </a:pPr>
            <a:r>
              <a:rPr lang="fr-FR" sz="2000" dirty="0" smtClean="0">
                <a:solidFill>
                  <a:srgbClr val="002060"/>
                </a:solidFill>
                <a:latin typeface="Calibri" pitchFamily="34" charset="0"/>
                <a:cs typeface="Calibri" pitchFamily="34" charset="0"/>
              </a:rPr>
              <a:t>Contexte de mouvance (création récente des CSSS, mise en place des mesures structurantes du PASM : guichet d’accès, réseau local de services, roulement du personnel)</a:t>
            </a:r>
          </a:p>
          <a:p>
            <a:pPr lvl="0">
              <a:buFont typeface="Arial" pitchFamily="34" charset="0"/>
              <a:buChar char="•"/>
            </a:pPr>
            <a:r>
              <a:rPr lang="fr-FR" sz="2000" dirty="0" smtClean="0">
                <a:solidFill>
                  <a:srgbClr val="002060"/>
                </a:solidFill>
                <a:latin typeface="Calibri" pitchFamily="34" charset="0"/>
                <a:cs typeface="Calibri" pitchFamily="34" charset="0"/>
              </a:rPr>
              <a:t>Organisation complexe : </a:t>
            </a:r>
          </a:p>
          <a:p>
            <a:pPr lvl="1"/>
            <a:r>
              <a:rPr lang="fr-FR" sz="2000" dirty="0" smtClean="0">
                <a:solidFill>
                  <a:srgbClr val="002060"/>
                </a:solidFill>
                <a:latin typeface="Calibri" pitchFamily="34" charset="0"/>
                <a:cs typeface="Calibri" pitchFamily="34" charset="0"/>
              </a:rPr>
              <a:t>trois CLSC pour sept sites  traduisant des fusions antérieures et des milieux sociodémographiques distinctifs et des besoins spécifiques </a:t>
            </a:r>
          </a:p>
          <a:p>
            <a:pPr lvl="1"/>
            <a:r>
              <a:rPr lang="fr-FR" sz="2000" dirty="0" smtClean="0">
                <a:solidFill>
                  <a:srgbClr val="002060"/>
                </a:solidFill>
                <a:latin typeface="Calibri" pitchFamily="34" charset="0"/>
                <a:cs typeface="Calibri" pitchFamily="34" charset="0"/>
              </a:rPr>
              <a:t>trois volets couverts par l’équipe de santé mentale : SI, SIV et équipe de traitement de base en santé mentale</a:t>
            </a:r>
          </a:p>
          <a:p>
            <a:pPr lvl="1"/>
            <a:r>
              <a:rPr lang="fr-FR" sz="2000" dirty="0" smtClean="0">
                <a:solidFill>
                  <a:srgbClr val="002060"/>
                </a:solidFill>
                <a:latin typeface="Calibri" pitchFamily="34" charset="0"/>
                <a:cs typeface="Calibri" pitchFamily="34" charset="0"/>
              </a:rPr>
              <a:t>Investissement déjà réalisé pour les équipes de suivi intensif et d’intensité variable</a:t>
            </a:r>
          </a:p>
          <a:p>
            <a:pPr lvl="0">
              <a:buFont typeface="Arial" pitchFamily="34" charset="0"/>
              <a:buChar char="•"/>
            </a:pPr>
            <a:r>
              <a:rPr lang="fr-FR" sz="2000" dirty="0" smtClean="0">
                <a:solidFill>
                  <a:srgbClr val="002060"/>
                </a:solidFill>
                <a:latin typeface="Calibri" pitchFamily="34" charset="0"/>
                <a:cs typeface="Calibri" pitchFamily="34" charset="0"/>
              </a:rPr>
              <a:t>Présence d’équipes fonctionnelles pour le traitement de base en santé mentale avec des professionnels aguerris œuvrant dans des disciplines complémentaires, principalement des psychologues, des travailleurs sociaux, des ergothérapeutes .</a:t>
            </a:r>
          </a:p>
          <a:p>
            <a:pPr>
              <a:buFont typeface="Arial" pitchFamily="34" charset="0"/>
              <a:buChar char="•"/>
            </a:pPr>
            <a:endParaRPr lang="fr-FR" sz="2000" dirty="0">
              <a:solidFill>
                <a:srgbClr val="002060"/>
              </a:solidFill>
              <a:latin typeface="Calibri" pitchFamily="34" charset="0"/>
              <a:cs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A8C1558-7B25-4A03-97BF-4EC431627AD5}"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2"/>
          <p:cNvSpPr>
            <a:spLocks noGrp="1" noChangeArrowheads="1"/>
          </p:cNvSpPr>
          <p:nvPr>
            <p:ph type="title" idx="4294967295"/>
          </p:nvPr>
        </p:nvSpPr>
        <p:spPr>
          <a:xfrm>
            <a:off x="142844" y="0"/>
            <a:ext cx="7158037" cy="1189037"/>
          </a:xfrm>
        </p:spPr>
        <p:txBody>
          <a:bodyPr/>
          <a:lstStyle/>
          <a:p>
            <a:pPr eaLnBrk="1" hangingPunct="1"/>
            <a:r>
              <a:rPr lang="en-CA" sz="2800" b="1" dirty="0" smtClean="0">
                <a:latin typeface="Calibri" pitchFamily="34" charset="0"/>
              </a:rPr>
              <a:t>PROJET DE RECHERCHE INITIAL</a:t>
            </a:r>
            <a:endParaRPr lang="fr-FR" sz="2800" b="1" dirty="0" smtClean="0">
              <a:latin typeface="Calibri" pitchFamily="34" charset="0"/>
            </a:endParaRPr>
          </a:p>
        </p:txBody>
      </p:sp>
      <p:sp>
        <p:nvSpPr>
          <p:cNvPr id="6149" name="Rectangle 3"/>
          <p:cNvSpPr>
            <a:spLocks noChangeArrowheads="1"/>
          </p:cNvSpPr>
          <p:nvPr/>
        </p:nvSpPr>
        <p:spPr bwMode="auto">
          <a:xfrm>
            <a:off x="214282" y="1285860"/>
            <a:ext cx="8642350" cy="4015348"/>
          </a:xfrm>
          <a:prstGeom prst="rect">
            <a:avLst/>
          </a:prstGeom>
          <a:noFill/>
          <a:ln w="9525">
            <a:noFill/>
            <a:miter lim="800000"/>
            <a:headEnd/>
            <a:tailEnd/>
          </a:ln>
        </p:spPr>
        <p:txBody>
          <a:bodyPr/>
          <a:lstStyle/>
          <a:p>
            <a:pPr marL="801688" lvl="1" indent="-260350" defTabSz="749300">
              <a:lnSpc>
                <a:spcPct val="80000"/>
              </a:lnSpc>
              <a:spcBef>
                <a:spcPct val="20000"/>
              </a:spcBef>
              <a:buClr>
                <a:srgbClr val="653A71"/>
              </a:buClr>
              <a:tabLst>
                <a:tab pos="2247900" algn="l"/>
                <a:tab pos="2336800" algn="l"/>
              </a:tabLst>
            </a:pPr>
            <a:endParaRPr lang="fr-CA" sz="1800" dirty="0">
              <a:solidFill>
                <a:srgbClr val="161645"/>
              </a:solidFill>
              <a:latin typeface="Calibri" pitchFamily="34" charset="0"/>
            </a:endParaRPr>
          </a:p>
          <a:p>
            <a:pPr marL="271463" indent="-271463" defTabSz="749300">
              <a:lnSpc>
                <a:spcPct val="80000"/>
              </a:lnSpc>
              <a:spcBef>
                <a:spcPct val="20000"/>
              </a:spcBef>
              <a:spcAft>
                <a:spcPct val="25000"/>
              </a:spcAft>
              <a:buClr>
                <a:srgbClr val="653A71"/>
              </a:buClr>
              <a:buSzPct val="75000"/>
              <a:buFont typeface="Wingdings" pitchFamily="2" charset="2"/>
              <a:buChar char="Ø"/>
              <a:tabLst>
                <a:tab pos="2247900" algn="l"/>
                <a:tab pos="2336800" algn="l"/>
              </a:tabLst>
            </a:pPr>
            <a:r>
              <a:rPr lang="fr-CA" sz="1800" b="1" dirty="0">
                <a:solidFill>
                  <a:srgbClr val="161645"/>
                </a:solidFill>
                <a:latin typeface="Calibri" pitchFamily="34" charset="0"/>
              </a:rPr>
              <a:t>Projet Cible Qualité: Pour une meilleure qualité des soins et services </a:t>
            </a:r>
            <a:br>
              <a:rPr lang="fr-CA" sz="1800" b="1" dirty="0">
                <a:solidFill>
                  <a:srgbClr val="161645"/>
                </a:solidFill>
                <a:latin typeface="Calibri" pitchFamily="34" charset="0"/>
              </a:rPr>
            </a:br>
            <a:r>
              <a:rPr lang="fr-CA" sz="1800" b="1" dirty="0">
                <a:solidFill>
                  <a:srgbClr val="161645"/>
                </a:solidFill>
                <a:latin typeface="Calibri" pitchFamily="34" charset="0"/>
              </a:rPr>
              <a:t>de première ligne en santé mentale </a:t>
            </a:r>
          </a:p>
          <a:p>
            <a:pPr marL="271463" indent="-271463" defTabSz="749300">
              <a:lnSpc>
                <a:spcPct val="0"/>
              </a:lnSpc>
              <a:spcBef>
                <a:spcPct val="20000"/>
              </a:spcBef>
              <a:spcAft>
                <a:spcPct val="25000"/>
              </a:spcAft>
              <a:buClr>
                <a:srgbClr val="653A71"/>
              </a:buClr>
              <a:buSzPct val="75000"/>
              <a:buFont typeface="Wingdings" pitchFamily="2" charset="2"/>
              <a:buChar char="Ø"/>
              <a:tabLst>
                <a:tab pos="2247900" algn="l"/>
                <a:tab pos="2336800" algn="l"/>
              </a:tabLst>
            </a:pPr>
            <a:endParaRPr lang="fr-CA" sz="1800" b="1" dirty="0">
              <a:solidFill>
                <a:srgbClr val="161645"/>
              </a:solidFill>
              <a:latin typeface="Calibri" pitchFamily="34" charset="0"/>
            </a:endParaRPr>
          </a:p>
          <a:p>
            <a:pPr marL="801688" lvl="1" indent="-260350" defTabSz="749300">
              <a:lnSpc>
                <a:spcPct val="80000"/>
              </a:lnSpc>
              <a:spcAft>
                <a:spcPct val="45000"/>
              </a:spcAft>
              <a:buClr>
                <a:srgbClr val="653A71"/>
              </a:buClr>
              <a:buFont typeface="Arial" charset="0"/>
              <a:buChar char="•"/>
              <a:tabLst>
                <a:tab pos="2247900" algn="l"/>
                <a:tab pos="2336800" algn="l"/>
              </a:tabLst>
            </a:pPr>
            <a:r>
              <a:rPr lang="en-US" sz="1800" dirty="0">
                <a:solidFill>
                  <a:srgbClr val="161645"/>
                </a:solidFill>
                <a:latin typeface="Calibri" pitchFamily="34" charset="0"/>
              </a:rPr>
              <a:t>   </a:t>
            </a:r>
            <a:r>
              <a:rPr lang="en-US" sz="1800" dirty="0" err="1">
                <a:solidFill>
                  <a:srgbClr val="161645"/>
                </a:solidFill>
                <a:latin typeface="Calibri" pitchFamily="34" charset="0"/>
              </a:rPr>
              <a:t>Programme</a:t>
            </a:r>
            <a:r>
              <a:rPr lang="en-US" sz="1800" dirty="0">
                <a:solidFill>
                  <a:srgbClr val="161645"/>
                </a:solidFill>
                <a:latin typeface="Calibri" pitchFamily="34" charset="0"/>
              </a:rPr>
              <a:t> </a:t>
            </a:r>
            <a:r>
              <a:rPr lang="en-US" sz="1800" dirty="0" err="1">
                <a:solidFill>
                  <a:srgbClr val="161645"/>
                </a:solidFill>
                <a:latin typeface="Calibri" pitchFamily="34" charset="0"/>
              </a:rPr>
              <a:t>d’application</a:t>
            </a:r>
            <a:r>
              <a:rPr lang="en-US" sz="1800" dirty="0">
                <a:solidFill>
                  <a:srgbClr val="161645"/>
                </a:solidFill>
                <a:latin typeface="Calibri" pitchFamily="34" charset="0"/>
              </a:rPr>
              <a:t> des </a:t>
            </a:r>
            <a:r>
              <a:rPr lang="en-US" sz="1800" dirty="0" err="1">
                <a:solidFill>
                  <a:srgbClr val="161645"/>
                </a:solidFill>
                <a:latin typeface="Calibri" pitchFamily="34" charset="0"/>
              </a:rPr>
              <a:t>connaissances</a:t>
            </a:r>
            <a:r>
              <a:rPr lang="en-US" sz="1800" dirty="0">
                <a:solidFill>
                  <a:srgbClr val="161645"/>
                </a:solidFill>
                <a:latin typeface="Calibri" pitchFamily="34" charset="0"/>
              </a:rPr>
              <a:t> (IRSC 2008-2010)</a:t>
            </a:r>
          </a:p>
          <a:p>
            <a:pPr marL="801688" lvl="1" indent="-260350" defTabSz="749300">
              <a:lnSpc>
                <a:spcPct val="80000"/>
              </a:lnSpc>
              <a:spcAft>
                <a:spcPct val="45000"/>
              </a:spcAft>
              <a:buClr>
                <a:srgbClr val="653A71"/>
              </a:buClr>
              <a:buFont typeface="Arial" charset="0"/>
              <a:buChar char="•"/>
              <a:tabLst>
                <a:tab pos="2247900" algn="l"/>
                <a:tab pos="2336800" algn="l"/>
              </a:tabLst>
            </a:pPr>
            <a:r>
              <a:rPr lang="en-US" sz="1800" dirty="0">
                <a:solidFill>
                  <a:srgbClr val="161645"/>
                </a:solidFill>
                <a:latin typeface="Calibri" pitchFamily="34" charset="0"/>
              </a:rPr>
              <a:t>   </a:t>
            </a:r>
            <a:r>
              <a:rPr lang="en-US" sz="1800" dirty="0" err="1">
                <a:solidFill>
                  <a:srgbClr val="161645"/>
                </a:solidFill>
                <a:latin typeface="Calibri" pitchFamily="34" charset="0"/>
              </a:rPr>
              <a:t>Soutien</a:t>
            </a:r>
            <a:r>
              <a:rPr lang="en-US" sz="1800" dirty="0">
                <a:solidFill>
                  <a:srgbClr val="161645"/>
                </a:solidFill>
                <a:latin typeface="Calibri" pitchFamily="34" charset="0"/>
              </a:rPr>
              <a:t> du MSSS et des CSSS participants</a:t>
            </a:r>
          </a:p>
          <a:p>
            <a:pPr marL="728663" lvl="2" indent="-271463" defTabSz="749300">
              <a:lnSpc>
                <a:spcPct val="80000"/>
              </a:lnSpc>
              <a:spcBef>
                <a:spcPct val="20000"/>
              </a:spcBef>
              <a:spcAft>
                <a:spcPct val="25000"/>
              </a:spcAft>
              <a:buClr>
                <a:srgbClr val="653A71"/>
              </a:buClr>
              <a:buSzPct val="75000"/>
              <a:tabLst>
                <a:tab pos="2247900" algn="l"/>
                <a:tab pos="2336800" algn="l"/>
              </a:tabLst>
            </a:pPr>
            <a:endParaRPr lang="fr-CA" sz="1800" dirty="0">
              <a:solidFill>
                <a:srgbClr val="161645"/>
              </a:solidFill>
              <a:latin typeface="Calibri" pitchFamily="34" charset="0"/>
            </a:endParaRPr>
          </a:p>
          <a:p>
            <a:pPr marL="271463" indent="-271463" defTabSz="749300">
              <a:lnSpc>
                <a:spcPct val="80000"/>
              </a:lnSpc>
              <a:spcBef>
                <a:spcPct val="20000"/>
              </a:spcBef>
              <a:spcAft>
                <a:spcPct val="25000"/>
              </a:spcAft>
              <a:buClr>
                <a:srgbClr val="653A71"/>
              </a:buClr>
              <a:buSzPct val="75000"/>
              <a:buFont typeface="Wingdings" pitchFamily="2" charset="2"/>
              <a:buChar char="Ø"/>
              <a:tabLst>
                <a:tab pos="2247900" algn="l"/>
                <a:tab pos="2336800" algn="l"/>
              </a:tabLst>
            </a:pPr>
            <a:r>
              <a:rPr lang="fr-CA" sz="1800" b="1" dirty="0">
                <a:solidFill>
                  <a:srgbClr val="161645"/>
                </a:solidFill>
                <a:latin typeface="Calibri" pitchFamily="34" charset="0"/>
              </a:rPr>
              <a:t>L’équipe du projet</a:t>
            </a:r>
          </a:p>
          <a:p>
            <a:pPr marL="801688" lvl="1" indent="-260350" defTabSz="749300">
              <a:lnSpc>
                <a:spcPct val="80000"/>
              </a:lnSpc>
              <a:spcBef>
                <a:spcPct val="20000"/>
              </a:spcBef>
              <a:buClr>
                <a:srgbClr val="653A71"/>
              </a:buClr>
              <a:buFontTx/>
              <a:buChar char="•"/>
              <a:tabLst>
                <a:tab pos="2247900" algn="l"/>
                <a:tab pos="2336800" algn="l"/>
              </a:tabLst>
            </a:pPr>
            <a:r>
              <a:rPr lang="fr-CA" sz="1800" dirty="0">
                <a:solidFill>
                  <a:srgbClr val="161645"/>
                </a:solidFill>
                <a:latin typeface="Calibri" pitchFamily="34" charset="0"/>
              </a:rPr>
              <a:t>Chercheurs principaux: L. Fournier, </a:t>
            </a:r>
            <a:r>
              <a:rPr lang="fr-CA" sz="1800" dirty="0" err="1">
                <a:solidFill>
                  <a:srgbClr val="161645"/>
                </a:solidFill>
                <a:latin typeface="Calibri" pitchFamily="34" charset="0"/>
              </a:rPr>
              <a:t>Ph.D</a:t>
            </a:r>
            <a:r>
              <a:rPr lang="fr-CA" sz="1800" dirty="0">
                <a:solidFill>
                  <a:srgbClr val="161645"/>
                </a:solidFill>
                <a:latin typeface="Calibri" pitchFamily="34" charset="0"/>
              </a:rPr>
              <a:t>. et  P. </a:t>
            </a:r>
            <a:r>
              <a:rPr lang="fr-CA" sz="1800" dirty="0" err="1">
                <a:solidFill>
                  <a:srgbClr val="161645"/>
                </a:solidFill>
                <a:latin typeface="Calibri" pitchFamily="34" charset="0"/>
              </a:rPr>
              <a:t>Roberge</a:t>
            </a:r>
            <a:r>
              <a:rPr lang="fr-CA" sz="1800" dirty="0">
                <a:solidFill>
                  <a:srgbClr val="161645"/>
                </a:solidFill>
                <a:latin typeface="Calibri" pitchFamily="34" charset="0"/>
              </a:rPr>
              <a:t>, </a:t>
            </a:r>
            <a:r>
              <a:rPr lang="fr-CA" sz="1800" dirty="0" err="1">
                <a:solidFill>
                  <a:srgbClr val="161645"/>
                </a:solidFill>
                <a:latin typeface="Calibri" pitchFamily="34" charset="0"/>
              </a:rPr>
              <a:t>Ph.D</a:t>
            </a:r>
            <a:r>
              <a:rPr lang="fr-CA" sz="1800" dirty="0">
                <a:solidFill>
                  <a:srgbClr val="161645"/>
                </a:solidFill>
                <a:latin typeface="Calibri" pitchFamily="34" charset="0"/>
              </a:rPr>
              <a:t>.</a:t>
            </a:r>
          </a:p>
          <a:p>
            <a:pPr marL="801688" lvl="1" indent="-260350" defTabSz="749300">
              <a:lnSpc>
                <a:spcPct val="80000"/>
              </a:lnSpc>
              <a:spcBef>
                <a:spcPct val="20000"/>
              </a:spcBef>
              <a:buClr>
                <a:srgbClr val="653A71"/>
              </a:buClr>
              <a:buFontTx/>
              <a:buChar char="•"/>
              <a:tabLst>
                <a:tab pos="2247900" algn="l"/>
                <a:tab pos="2336800" algn="l"/>
              </a:tabLst>
            </a:pPr>
            <a:r>
              <a:rPr lang="fr-CA" sz="1800" dirty="0">
                <a:solidFill>
                  <a:srgbClr val="161645"/>
                </a:solidFill>
                <a:latin typeface="Calibri" pitchFamily="34" charset="0"/>
              </a:rPr>
              <a:t>Co-chercheurs: D. </a:t>
            </a:r>
            <a:r>
              <a:rPr lang="fr-CA" sz="1800" dirty="0" err="1">
                <a:solidFill>
                  <a:srgbClr val="161645"/>
                </a:solidFill>
                <a:latin typeface="Calibri" pitchFamily="34" charset="0"/>
              </a:rPr>
              <a:t>Aubé</a:t>
            </a:r>
            <a:r>
              <a:rPr lang="fr-CA" sz="1800" dirty="0">
                <a:solidFill>
                  <a:srgbClr val="161645"/>
                </a:solidFill>
                <a:latin typeface="Calibri" pitchFamily="34" charset="0"/>
              </a:rPr>
              <a:t>, M.D. , A. </a:t>
            </a:r>
            <a:r>
              <a:rPr lang="fr-CA" sz="1800" dirty="0" err="1">
                <a:solidFill>
                  <a:srgbClr val="161645"/>
                </a:solidFill>
                <a:latin typeface="Calibri" pitchFamily="34" charset="0"/>
              </a:rPr>
              <a:t>Brousselle</a:t>
            </a:r>
            <a:r>
              <a:rPr lang="fr-CA" sz="1800" dirty="0">
                <a:solidFill>
                  <a:srgbClr val="161645"/>
                </a:solidFill>
                <a:latin typeface="Calibri" pitchFamily="34" charset="0"/>
              </a:rPr>
              <a:t>, </a:t>
            </a:r>
            <a:r>
              <a:rPr lang="fr-CA" sz="1800" dirty="0" err="1">
                <a:solidFill>
                  <a:srgbClr val="161645"/>
                </a:solidFill>
                <a:latin typeface="Calibri" pitchFamily="34" charset="0"/>
              </a:rPr>
              <a:t>Ph.D</a:t>
            </a:r>
            <a:r>
              <a:rPr lang="fr-CA" sz="1800" dirty="0">
                <a:solidFill>
                  <a:srgbClr val="161645"/>
                </a:solidFill>
                <a:latin typeface="Calibri" pitchFamily="34" charset="0"/>
              </a:rPr>
              <a:t>. et M.-D. Beaulieu, M.D.</a:t>
            </a:r>
          </a:p>
          <a:p>
            <a:pPr marL="801688" lvl="1" indent="-260350" defTabSz="749300">
              <a:lnSpc>
                <a:spcPct val="80000"/>
              </a:lnSpc>
              <a:spcBef>
                <a:spcPct val="20000"/>
              </a:spcBef>
              <a:buClr>
                <a:srgbClr val="653A71"/>
              </a:buClr>
              <a:buFontTx/>
              <a:buChar char="•"/>
              <a:tabLst>
                <a:tab pos="2247900" algn="l"/>
                <a:tab pos="2336800" algn="l"/>
              </a:tabLst>
            </a:pPr>
            <a:r>
              <a:rPr lang="fr-CA" sz="1800" dirty="0">
                <a:solidFill>
                  <a:srgbClr val="161645"/>
                </a:solidFill>
                <a:latin typeface="Calibri" pitchFamily="34" charset="0"/>
              </a:rPr>
              <a:t>Courtière de connaissances: H. Brouillet, </a:t>
            </a:r>
            <a:r>
              <a:rPr lang="fr-CA" sz="1800" dirty="0" err="1">
                <a:solidFill>
                  <a:srgbClr val="161645"/>
                </a:solidFill>
                <a:latin typeface="Calibri" pitchFamily="34" charset="0"/>
              </a:rPr>
              <a:t>M.Ps</a:t>
            </a:r>
            <a:r>
              <a:rPr lang="fr-CA" sz="1800" dirty="0">
                <a:solidFill>
                  <a:srgbClr val="161645"/>
                </a:solidFill>
                <a:latin typeface="Calibri" pitchFamily="34" charset="0"/>
              </a:rPr>
              <a:t>.</a:t>
            </a:r>
          </a:p>
          <a:p>
            <a:pPr marL="801688" lvl="1" indent="-260350" defTabSz="749300">
              <a:lnSpc>
                <a:spcPct val="80000"/>
              </a:lnSpc>
              <a:spcBef>
                <a:spcPct val="20000"/>
              </a:spcBef>
              <a:buClr>
                <a:srgbClr val="653A71"/>
              </a:buClr>
              <a:buFontTx/>
              <a:buChar char="•"/>
              <a:tabLst>
                <a:tab pos="2247900" algn="l"/>
                <a:tab pos="2336800" algn="l"/>
              </a:tabLst>
            </a:pPr>
            <a:endParaRPr lang="fr-CA" sz="1800" b="1" dirty="0">
              <a:solidFill>
                <a:srgbClr val="161645"/>
              </a:solidFill>
              <a:latin typeface="Calibri" pitchFamily="34" charset="0"/>
            </a:endParaRPr>
          </a:p>
        </p:txBody>
      </p:sp>
      <p:sp>
        <p:nvSpPr>
          <p:cNvPr id="5" name="Espace réservé du numéro de diapositive 4"/>
          <p:cNvSpPr>
            <a:spLocks noGrp="1"/>
          </p:cNvSpPr>
          <p:nvPr>
            <p:ph type="sldNum" sz="quarter" idx="12"/>
          </p:nvPr>
        </p:nvSpPr>
        <p:spPr/>
        <p:txBody>
          <a:bodyPr/>
          <a:lstStyle/>
          <a:p>
            <a:fld id="{4174BBCB-F3A6-4233-8700-D817D3B3B237}" type="slidenum">
              <a:rPr lang="en-US" smtClean="0"/>
              <a:pPr/>
              <a:t>2</a:t>
            </a:fld>
            <a:endParaRPr lang="en-US"/>
          </a:p>
        </p:txBody>
      </p:sp>
      <p:pic>
        <p:nvPicPr>
          <p:cNvPr id="6" name="Imag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165304"/>
            <a:ext cx="1008112" cy="576198"/>
          </a:xfrm>
          <a:prstGeom prst="rect">
            <a:avLst/>
          </a:prstGeom>
          <a:noFill/>
          <a:ln>
            <a:noFill/>
          </a:ln>
        </p:spPr>
      </p:pic>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001000" cy="1143000"/>
          </a:xfrm>
        </p:spPr>
        <p:txBody>
          <a:bodyPr/>
          <a:lstStyle/>
          <a:p>
            <a:r>
              <a:rPr lang="fr-FR" sz="2800" b="1" dirty="0" smtClean="0">
                <a:latin typeface="Calibri" pitchFamily="34" charset="0"/>
                <a:cs typeface="Calibri" pitchFamily="34" charset="0"/>
              </a:rPr>
              <a:t>CARACTÉRISTIQUES ORGANISATIONNELLES DE L’ÉQUIPE DE SANTÉ MENTALE </a:t>
            </a:r>
            <a:r>
              <a:rPr lang="fr-FR" sz="2000" b="1" dirty="0" smtClean="0">
                <a:latin typeface="Calibri" pitchFamily="34" charset="0"/>
                <a:cs typeface="Calibri" pitchFamily="34" charset="0"/>
              </a:rPr>
              <a:t>(SUITE):</a:t>
            </a:r>
            <a:r>
              <a:rPr lang="fr-FR" sz="2800" dirty="0" smtClean="0">
                <a:latin typeface="Calibri" pitchFamily="34" charset="0"/>
                <a:cs typeface="Calibri" pitchFamily="34" charset="0"/>
              </a:rPr>
              <a:t/>
            </a:r>
            <a:br>
              <a:rPr lang="fr-FR" sz="2800" dirty="0" smtClean="0">
                <a:latin typeface="Calibri" pitchFamily="34" charset="0"/>
                <a:cs typeface="Calibri" pitchFamily="34" charset="0"/>
              </a:rPr>
            </a:br>
            <a:endParaRPr lang="fr-FR" sz="2800" dirty="0">
              <a:latin typeface="Calibri" pitchFamily="34" charset="0"/>
              <a:cs typeface="Calibri" pitchFamily="34" charset="0"/>
            </a:endParaRPr>
          </a:p>
        </p:txBody>
      </p:sp>
      <p:sp>
        <p:nvSpPr>
          <p:cNvPr id="3" name="Espace réservé du contenu 2"/>
          <p:cNvSpPr>
            <a:spLocks noGrp="1"/>
          </p:cNvSpPr>
          <p:nvPr>
            <p:ph idx="1"/>
          </p:nvPr>
        </p:nvSpPr>
        <p:spPr>
          <a:xfrm>
            <a:off x="395536" y="1484784"/>
            <a:ext cx="8001000" cy="4419600"/>
          </a:xfrm>
        </p:spPr>
        <p:txBody>
          <a:bodyPr/>
          <a:lstStyle/>
          <a:p>
            <a:pPr lvl="0">
              <a:buFont typeface="Arial" pitchFamily="34" charset="0"/>
              <a:buChar char="•"/>
            </a:pPr>
            <a:r>
              <a:rPr lang="fr-FR" sz="2000" dirty="0" smtClean="0">
                <a:solidFill>
                  <a:srgbClr val="002060"/>
                </a:solidFill>
                <a:latin typeface="Calibri" pitchFamily="34" charset="0"/>
                <a:cs typeface="Calibri" pitchFamily="34" charset="0"/>
              </a:rPr>
              <a:t>Préoccupations du gestionnaire responsable sur les éléments suivants : </a:t>
            </a:r>
          </a:p>
          <a:p>
            <a:pPr lvl="1"/>
            <a:r>
              <a:rPr lang="fr-FR" sz="2000" dirty="0" smtClean="0">
                <a:solidFill>
                  <a:srgbClr val="002060"/>
                </a:solidFill>
                <a:latin typeface="Calibri" pitchFamily="34" charset="0"/>
                <a:cs typeface="Calibri" pitchFamily="34" charset="0"/>
              </a:rPr>
              <a:t>Mieux connaître l’offre de services actuelle</a:t>
            </a:r>
          </a:p>
          <a:p>
            <a:pPr lvl="1"/>
            <a:r>
              <a:rPr lang="fr-FR" sz="2000" dirty="0" smtClean="0">
                <a:solidFill>
                  <a:srgbClr val="002060"/>
                </a:solidFill>
                <a:latin typeface="Calibri" pitchFamily="34" charset="0"/>
                <a:cs typeface="Calibri" pitchFamily="34" charset="0"/>
              </a:rPr>
              <a:t>Identifier des scénarios permettant de rehausser l’offre de services</a:t>
            </a:r>
          </a:p>
          <a:p>
            <a:pPr lvl="1"/>
            <a:r>
              <a:rPr lang="fr-FR" sz="2000" dirty="0" smtClean="0">
                <a:solidFill>
                  <a:srgbClr val="002060"/>
                </a:solidFill>
                <a:latin typeface="Calibri" pitchFamily="34" charset="0"/>
                <a:cs typeface="Calibri" pitchFamily="34" charset="0"/>
              </a:rPr>
              <a:t>Contribuer  à l’intégration des pratiques, au renforcement du sentiment d’appartenance organisationnelle des équipes locales</a:t>
            </a:r>
          </a:p>
          <a:p>
            <a:pPr lvl="1"/>
            <a:r>
              <a:rPr lang="fr-FR" sz="2000" dirty="0" smtClean="0">
                <a:solidFill>
                  <a:srgbClr val="002060"/>
                </a:solidFill>
                <a:latin typeface="Calibri" pitchFamily="34" charset="0"/>
                <a:cs typeface="Calibri" pitchFamily="34" charset="0"/>
              </a:rPr>
              <a:t>Inclure une facette touchant un processus d’amélioration continue de la qualité</a:t>
            </a:r>
          </a:p>
          <a:p>
            <a:pPr lvl="1"/>
            <a:endParaRPr lang="fr-FR" sz="2000" dirty="0" smtClean="0">
              <a:solidFill>
                <a:srgbClr val="002060"/>
              </a:solidFill>
              <a:latin typeface="Calibri" pitchFamily="34" charset="0"/>
              <a:cs typeface="Calibri" pitchFamily="34" charset="0"/>
            </a:endParaRPr>
          </a:p>
          <a:p>
            <a:pPr>
              <a:buFont typeface="Arial" pitchFamily="34" charset="0"/>
              <a:buChar char="•"/>
            </a:pPr>
            <a:r>
              <a:rPr lang="fr-FR" sz="2000" dirty="0" smtClean="0">
                <a:solidFill>
                  <a:srgbClr val="002060"/>
                </a:solidFill>
                <a:latin typeface="Calibri" pitchFamily="34" charset="0"/>
                <a:cs typeface="Calibri" pitchFamily="34" charset="0"/>
              </a:rPr>
              <a:t>Inscrire le projet dans une planification à moyen et long terme</a:t>
            </a:r>
            <a:endParaRPr lang="fr-FR" sz="4000" dirty="0">
              <a:solidFill>
                <a:srgbClr val="002060"/>
              </a:solidFill>
              <a:latin typeface="Calibri" pitchFamily="34" charset="0"/>
              <a:cs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A8C1558-7B25-4A03-97BF-4EC431627AD5}"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53752"/>
            <a:ext cx="8001000" cy="1143000"/>
          </a:xfrm>
        </p:spPr>
        <p:txBody>
          <a:bodyPr/>
          <a:lstStyle/>
          <a:p>
            <a:r>
              <a:rPr lang="fr-CA" sz="3200" b="1" dirty="0" smtClean="0">
                <a:latin typeface="Calibri" pitchFamily="34" charset="0"/>
                <a:cs typeface="Calibri" pitchFamily="34" charset="0"/>
              </a:rPr>
              <a:t>IMPLICATION DU CSSS DE LA VIELLE CAPITALE</a:t>
            </a:r>
            <a:endParaRPr lang="fr-FR" sz="3200" b="1" dirty="0">
              <a:latin typeface="Calibri" pitchFamily="34" charset="0"/>
              <a:cs typeface="Calibri" pitchFamily="34" charset="0"/>
            </a:endParaRPr>
          </a:p>
        </p:txBody>
      </p:sp>
      <p:sp>
        <p:nvSpPr>
          <p:cNvPr id="3" name="Espace réservé du contenu 2"/>
          <p:cNvSpPr>
            <a:spLocks noGrp="1"/>
          </p:cNvSpPr>
          <p:nvPr>
            <p:ph idx="1"/>
          </p:nvPr>
        </p:nvSpPr>
        <p:spPr/>
        <p:txBody>
          <a:bodyPr/>
          <a:lstStyle/>
          <a:p>
            <a:pPr lvl="0">
              <a:buFont typeface="Arial" pitchFamily="34" charset="0"/>
              <a:buChar char="•"/>
            </a:pPr>
            <a:r>
              <a:rPr lang="fr-FR" sz="2000" dirty="0" smtClean="0">
                <a:solidFill>
                  <a:srgbClr val="002060"/>
                </a:solidFill>
                <a:latin typeface="Calibri" pitchFamily="34" charset="0"/>
                <a:cs typeface="Calibri" pitchFamily="34" charset="0"/>
              </a:rPr>
              <a:t>Projet inclusif visant une participation élargie et une forte adhésion (partage des responsabilités, voire cogestion) : </a:t>
            </a:r>
          </a:p>
          <a:p>
            <a:pPr lvl="1">
              <a:buFont typeface="Arial" pitchFamily="34" charset="0"/>
              <a:buChar char="•"/>
            </a:pPr>
            <a:r>
              <a:rPr lang="fr-FR" sz="2000" dirty="0" smtClean="0">
                <a:solidFill>
                  <a:srgbClr val="002060"/>
                </a:solidFill>
                <a:latin typeface="Calibri" pitchFamily="34" charset="0"/>
                <a:cs typeface="Calibri" pitchFamily="34" charset="0"/>
              </a:rPr>
              <a:t>haute direction</a:t>
            </a:r>
          </a:p>
          <a:p>
            <a:pPr lvl="1">
              <a:buFont typeface="Arial" pitchFamily="34" charset="0"/>
              <a:buChar char="•"/>
            </a:pPr>
            <a:r>
              <a:rPr lang="fr-FR" sz="2000" dirty="0" smtClean="0">
                <a:solidFill>
                  <a:srgbClr val="002060"/>
                </a:solidFill>
                <a:latin typeface="Calibri" pitchFamily="34" charset="0"/>
                <a:cs typeface="Calibri" pitchFamily="34" charset="0"/>
              </a:rPr>
              <a:t>directions de la qualité et des services professionnels</a:t>
            </a:r>
          </a:p>
          <a:p>
            <a:pPr lvl="1">
              <a:buFont typeface="Arial" pitchFamily="34" charset="0"/>
              <a:buChar char="•"/>
            </a:pPr>
            <a:r>
              <a:rPr lang="fr-FR" sz="2000" dirty="0" smtClean="0">
                <a:solidFill>
                  <a:srgbClr val="002060"/>
                </a:solidFill>
                <a:latin typeface="Calibri" pitchFamily="34" charset="0"/>
                <a:cs typeface="Calibri" pitchFamily="34" charset="0"/>
              </a:rPr>
              <a:t>gestionnaires des équipes concernées des 3 CLSC</a:t>
            </a:r>
          </a:p>
          <a:p>
            <a:pPr lvl="1">
              <a:buFont typeface="Arial" pitchFamily="34" charset="0"/>
              <a:buChar char="•"/>
            </a:pPr>
            <a:r>
              <a:rPr lang="fr-FR" sz="2000" dirty="0" smtClean="0">
                <a:solidFill>
                  <a:srgbClr val="002060"/>
                </a:solidFill>
                <a:latin typeface="Calibri" pitchFamily="34" charset="0"/>
                <a:cs typeface="Calibri" pitchFamily="34" charset="0"/>
              </a:rPr>
              <a:t>représentation de l’ensemble des professionnels concernés</a:t>
            </a:r>
          </a:p>
          <a:p>
            <a:pPr lvl="1">
              <a:buFont typeface="Arial" pitchFamily="34" charset="0"/>
              <a:buChar char="•"/>
            </a:pPr>
            <a:r>
              <a:rPr lang="fr-FR" sz="2000" dirty="0" smtClean="0">
                <a:solidFill>
                  <a:srgbClr val="002060"/>
                </a:solidFill>
                <a:latin typeface="Calibri" pitchFamily="34" charset="0"/>
                <a:cs typeface="Calibri" pitchFamily="34" charset="0"/>
              </a:rPr>
              <a:t>ressources communautaires interpelées</a:t>
            </a:r>
          </a:p>
          <a:p>
            <a:pPr lvl="0">
              <a:buFont typeface="Arial" pitchFamily="34" charset="0"/>
              <a:buChar char="•"/>
            </a:pPr>
            <a:endParaRPr lang="fr-FR" sz="2000" dirty="0" smtClean="0">
              <a:solidFill>
                <a:srgbClr val="002060"/>
              </a:solidFill>
              <a:latin typeface="Calibri" pitchFamily="34" charset="0"/>
              <a:cs typeface="Calibri" pitchFamily="34" charset="0"/>
            </a:endParaRPr>
          </a:p>
          <a:p>
            <a:pPr lvl="0">
              <a:buFont typeface="Arial" pitchFamily="34" charset="0"/>
              <a:buChar char="•"/>
            </a:pPr>
            <a:r>
              <a:rPr lang="fr-FR" sz="2000" dirty="0" smtClean="0">
                <a:solidFill>
                  <a:srgbClr val="002060"/>
                </a:solidFill>
                <a:latin typeface="Calibri" pitchFamily="34" charset="0"/>
                <a:cs typeface="Calibri" pitchFamily="34" charset="0"/>
              </a:rPr>
              <a:t>Souci de transparence et de partage d’information tant sur les contenus que sur le déroulement du projet</a:t>
            </a:r>
          </a:p>
          <a:p>
            <a:pPr>
              <a:buFont typeface="Arial" pitchFamily="34" charset="0"/>
              <a:buChar char="•"/>
            </a:pPr>
            <a:endParaRPr lang="fr-FR" sz="2000" dirty="0">
              <a:solidFill>
                <a:srgbClr val="002060"/>
              </a:solidFill>
              <a:latin typeface="Calibri" pitchFamily="34" charset="0"/>
              <a:cs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A8C1558-7B25-4A03-97BF-4EC431627AD5}" type="slidenum">
              <a:rPr lang="en-US" smtClean="0"/>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latin typeface="Calibri" pitchFamily="34" charset="0"/>
                <a:cs typeface="Calibri" pitchFamily="34" charset="0"/>
              </a:rPr>
              <a:t>MÉCANISMES OPÉRATIONNELS</a:t>
            </a:r>
            <a:endParaRPr lang="fr-FR" b="1" dirty="0">
              <a:latin typeface="Calibri" pitchFamily="34" charset="0"/>
              <a:cs typeface="Calibri" pitchFamily="34" charset="0"/>
            </a:endParaRPr>
          </a:p>
        </p:txBody>
      </p:sp>
      <p:sp>
        <p:nvSpPr>
          <p:cNvPr id="3" name="Espace réservé du contenu 2"/>
          <p:cNvSpPr>
            <a:spLocks noGrp="1"/>
          </p:cNvSpPr>
          <p:nvPr>
            <p:ph idx="1"/>
          </p:nvPr>
        </p:nvSpPr>
        <p:spPr>
          <a:xfrm>
            <a:off x="395536" y="1268760"/>
            <a:ext cx="8001000" cy="5184576"/>
          </a:xfrm>
        </p:spPr>
        <p:txBody>
          <a:bodyPr/>
          <a:lstStyle/>
          <a:p>
            <a:pPr lvl="0"/>
            <a:r>
              <a:rPr lang="fr-FR" dirty="0" smtClean="0">
                <a:solidFill>
                  <a:srgbClr val="002060"/>
                </a:solidFill>
                <a:latin typeface="Calibri" pitchFamily="34" charset="0"/>
                <a:cs typeface="Calibri" pitchFamily="34" charset="0"/>
              </a:rPr>
              <a:t>Stratégies de cooptation au sein du CSSS</a:t>
            </a:r>
          </a:p>
          <a:p>
            <a:pPr lvl="1"/>
            <a:r>
              <a:rPr lang="fr-FR" dirty="0" smtClean="0">
                <a:solidFill>
                  <a:srgbClr val="002060"/>
                </a:solidFill>
                <a:latin typeface="Calibri" pitchFamily="34" charset="0"/>
                <a:cs typeface="Calibri" pitchFamily="34" charset="0"/>
              </a:rPr>
              <a:t>Avec les directions concernées</a:t>
            </a:r>
          </a:p>
          <a:p>
            <a:pPr lvl="1"/>
            <a:r>
              <a:rPr lang="fr-FR" dirty="0" smtClean="0">
                <a:solidFill>
                  <a:srgbClr val="002060"/>
                </a:solidFill>
                <a:latin typeface="Calibri" pitchFamily="34" charset="0"/>
                <a:cs typeface="Calibri" pitchFamily="34" charset="0"/>
              </a:rPr>
              <a:t>Avec les trois sites </a:t>
            </a:r>
          </a:p>
          <a:p>
            <a:pPr lvl="1"/>
            <a:r>
              <a:rPr lang="fr-FR" dirty="0" smtClean="0">
                <a:solidFill>
                  <a:srgbClr val="002060"/>
                </a:solidFill>
                <a:latin typeface="Calibri" pitchFamily="34" charset="0"/>
                <a:cs typeface="Calibri" pitchFamily="34" charset="0"/>
              </a:rPr>
              <a:t>Avec les gestionnaires et les professionnels de l’équipe</a:t>
            </a:r>
          </a:p>
          <a:p>
            <a:pPr lvl="0"/>
            <a:endParaRPr lang="fr-FR" dirty="0" smtClean="0">
              <a:solidFill>
                <a:srgbClr val="002060"/>
              </a:solidFill>
              <a:latin typeface="Calibri" pitchFamily="34" charset="0"/>
              <a:cs typeface="Calibri" pitchFamily="34" charset="0"/>
            </a:endParaRPr>
          </a:p>
          <a:p>
            <a:pPr lvl="0"/>
            <a:r>
              <a:rPr lang="fr-FR" dirty="0" smtClean="0">
                <a:solidFill>
                  <a:srgbClr val="002060"/>
                </a:solidFill>
                <a:latin typeface="Calibri" pitchFamily="34" charset="0"/>
                <a:cs typeface="Calibri" pitchFamily="34" charset="0"/>
              </a:rPr>
              <a:t>Recherche de mobilisation d’autres acteurs du réseau local</a:t>
            </a:r>
          </a:p>
          <a:p>
            <a:pPr lvl="1">
              <a:buFont typeface="Arial" pitchFamily="34" charset="0"/>
              <a:buChar char="•"/>
            </a:pPr>
            <a:r>
              <a:rPr lang="fr-CA" dirty="0" smtClean="0">
                <a:solidFill>
                  <a:srgbClr val="002060"/>
                </a:solidFill>
                <a:latin typeface="Calibri" pitchFamily="34" charset="0"/>
                <a:cs typeface="Calibri" pitchFamily="34" charset="0"/>
              </a:rPr>
              <a:t>Milieux médicaux</a:t>
            </a:r>
          </a:p>
          <a:p>
            <a:pPr lvl="1">
              <a:buFont typeface="Arial" pitchFamily="34" charset="0"/>
              <a:buChar char="•"/>
            </a:pPr>
            <a:r>
              <a:rPr lang="fr-CA" dirty="0" smtClean="0">
                <a:solidFill>
                  <a:srgbClr val="002060"/>
                </a:solidFill>
                <a:latin typeface="Calibri" pitchFamily="34" charset="0"/>
                <a:cs typeface="Calibri" pitchFamily="34" charset="0"/>
              </a:rPr>
              <a:t>Milieux communautaires</a:t>
            </a:r>
            <a:endParaRPr lang="fr-FR" dirty="0" smtClean="0">
              <a:solidFill>
                <a:srgbClr val="002060"/>
              </a:solidFill>
              <a:latin typeface="Calibri" pitchFamily="34" charset="0"/>
              <a:cs typeface="Calibri" pitchFamily="34" charset="0"/>
            </a:endParaRPr>
          </a:p>
          <a:p>
            <a:pPr lvl="0"/>
            <a:endParaRPr lang="fr-FR" dirty="0" smtClean="0">
              <a:solidFill>
                <a:srgbClr val="002060"/>
              </a:solidFill>
              <a:latin typeface="Calibri" pitchFamily="34" charset="0"/>
              <a:cs typeface="Calibri" pitchFamily="34" charset="0"/>
            </a:endParaRPr>
          </a:p>
          <a:p>
            <a:pPr lvl="0"/>
            <a:r>
              <a:rPr lang="fr-FR" dirty="0" smtClean="0">
                <a:solidFill>
                  <a:srgbClr val="002060"/>
                </a:solidFill>
                <a:latin typeface="Calibri" pitchFamily="34" charset="0"/>
                <a:cs typeface="Calibri" pitchFamily="34" charset="0"/>
              </a:rPr>
              <a:t>Comités opérationnels </a:t>
            </a:r>
          </a:p>
          <a:p>
            <a:pPr lvl="1">
              <a:buFont typeface="Arial" pitchFamily="34" charset="0"/>
              <a:buChar char="•"/>
            </a:pPr>
            <a:r>
              <a:rPr lang="fr-FR" dirty="0" smtClean="0">
                <a:solidFill>
                  <a:srgbClr val="002060"/>
                </a:solidFill>
                <a:latin typeface="Calibri" pitchFamily="34" charset="0"/>
                <a:cs typeface="Calibri" pitchFamily="34" charset="0"/>
              </a:rPr>
              <a:t>Comité Cible Qualité, comité directeur</a:t>
            </a:r>
            <a:endParaRPr lang="fr-FR" dirty="0">
              <a:solidFill>
                <a:srgbClr val="002060"/>
              </a:solidFill>
              <a:latin typeface="Calibri" pitchFamily="34" charset="0"/>
              <a:cs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A8C1558-7B25-4A03-97BF-4EC431627AD5}"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pt_qualaxia_sep_blank"/>
          <p:cNvPicPr>
            <a:picLocks noChangeAspect="1" noChangeArrowheads="1"/>
          </p:cNvPicPr>
          <p:nvPr/>
        </p:nvPicPr>
        <p:blipFill>
          <a:blip r:embed="rId3" cstate="print"/>
          <a:srcRect/>
          <a:stretch>
            <a:fillRect/>
          </a:stretch>
        </p:blipFill>
        <p:spPr bwMode="auto">
          <a:xfrm>
            <a:off x="-36513" y="0"/>
            <a:ext cx="9180513" cy="6886575"/>
          </a:xfrm>
          <a:prstGeom prst="rect">
            <a:avLst/>
          </a:prstGeom>
          <a:noFill/>
          <a:ln w="9525">
            <a:noFill/>
            <a:miter lim="800000"/>
            <a:headEnd/>
            <a:tailEnd/>
          </a:ln>
        </p:spPr>
      </p:pic>
      <p:sp>
        <p:nvSpPr>
          <p:cNvPr id="11267" name="Rectangle 3"/>
          <p:cNvSpPr>
            <a:spLocks noChangeArrowheads="1"/>
          </p:cNvSpPr>
          <p:nvPr/>
        </p:nvSpPr>
        <p:spPr bwMode="auto">
          <a:xfrm>
            <a:off x="3275856" y="2276872"/>
            <a:ext cx="5112817" cy="2879725"/>
          </a:xfrm>
          <a:prstGeom prst="rect">
            <a:avLst/>
          </a:prstGeom>
          <a:noFill/>
          <a:ln w="9525">
            <a:noFill/>
            <a:miter lim="800000"/>
            <a:headEnd/>
            <a:tailEnd/>
          </a:ln>
        </p:spPr>
        <p:txBody>
          <a:bodyPr anchor="ctr"/>
          <a:lstStyle/>
          <a:p>
            <a:endParaRPr lang="fr-CA" sz="4000" dirty="0">
              <a:latin typeface="Calibri" pitchFamily="34" charset="0"/>
              <a:cs typeface="Calibri" pitchFamily="34" charset="0"/>
            </a:endParaRPr>
          </a:p>
          <a:p>
            <a:endParaRPr lang="fr-CA" sz="4000" b="1" dirty="0">
              <a:solidFill>
                <a:schemeClr val="bg1"/>
              </a:solidFill>
              <a:latin typeface="Calibri" pitchFamily="34" charset="0"/>
              <a:cs typeface="Calibri" pitchFamily="34" charset="0"/>
            </a:endParaRPr>
          </a:p>
          <a:p>
            <a:r>
              <a:rPr lang="fr-CA" sz="4000" b="1" dirty="0" smtClean="0">
                <a:solidFill>
                  <a:schemeClr val="bg1"/>
                </a:solidFill>
                <a:latin typeface="Calibri" pitchFamily="34" charset="0"/>
                <a:cs typeface="Calibri" pitchFamily="34" charset="0"/>
              </a:rPr>
              <a:t>PROJET CONVERGENCE </a:t>
            </a:r>
            <a:r>
              <a:rPr lang="fr-CA" sz="2800" b="1" dirty="0" smtClean="0">
                <a:solidFill>
                  <a:schemeClr val="bg1"/>
                </a:solidFill>
                <a:latin typeface="Calibri" pitchFamily="34" charset="0"/>
                <a:cs typeface="Calibri" pitchFamily="34" charset="0"/>
              </a:rPr>
              <a:t>mars 2009-septembre 2011</a:t>
            </a:r>
            <a:endParaRPr lang="fr-CA" sz="2800" dirty="0" smtClean="0">
              <a:solidFill>
                <a:schemeClr val="bg1"/>
              </a:solidFill>
              <a:latin typeface="Calibri" pitchFamily="34" charset="0"/>
              <a:cs typeface="Calibri" pitchFamily="34" charset="0"/>
            </a:endParaRPr>
          </a:p>
          <a:p>
            <a:endParaRPr lang="fr-CA" sz="4000" b="1" dirty="0" smtClean="0">
              <a:solidFill>
                <a:schemeClr val="bg1"/>
              </a:solidFill>
              <a:latin typeface="Calibri" pitchFamily="34" charset="0"/>
              <a:cs typeface="Calibri" pitchFamily="34" charset="0"/>
            </a:endParaRPr>
          </a:p>
          <a:p>
            <a:endParaRPr lang="fr-CA" sz="4400" dirty="0">
              <a:solidFill>
                <a:schemeClr val="bg1"/>
              </a:solidFill>
              <a:latin typeface="Calibri" pitchFamily="34" charset="0"/>
              <a:cs typeface="Calibri" pitchFamily="34" charset="0"/>
            </a:endParaRPr>
          </a:p>
          <a:p>
            <a:pPr algn="r"/>
            <a:endParaRPr lang="fr-CA" sz="4400" dirty="0">
              <a:solidFill>
                <a:schemeClr val="bg1"/>
              </a:solidFill>
              <a:latin typeface="Calibri" pitchFamily="34" charset="0"/>
              <a:cs typeface="Calibri" pitchFamily="34" charset="0"/>
            </a:endParaRPr>
          </a:p>
          <a:p>
            <a:pPr algn="r"/>
            <a:endParaRPr lang="fr-CA" sz="4000" dirty="0">
              <a:solidFill>
                <a:schemeClr val="bg1"/>
              </a:solidFill>
              <a:latin typeface="Calibri" pitchFamily="34" charset="0"/>
              <a:cs typeface="Calibri" pitchFamily="34" charset="0"/>
            </a:endParaRPr>
          </a:p>
          <a:p>
            <a:pPr algn="r"/>
            <a:endParaRPr lang="fr-CA" sz="5400" b="1" dirty="0">
              <a:solidFill>
                <a:schemeClr val="bg1"/>
              </a:solidFill>
              <a:latin typeface="Calibri" pitchFamily="34" charset="0"/>
              <a:cs typeface="Calibri" pitchFamily="34" charset="0"/>
            </a:endParaRPr>
          </a:p>
        </p:txBody>
      </p:sp>
      <p:pic>
        <p:nvPicPr>
          <p:cNvPr id="6" name="Picture 2" descr="http://www.creancial.com/engrenage.png"/>
          <p:cNvPicPr>
            <a:picLocks noChangeAspect="1" noChangeArrowheads="1"/>
          </p:cNvPicPr>
          <p:nvPr/>
        </p:nvPicPr>
        <p:blipFill>
          <a:blip r:embed="rId4" cstate="print"/>
          <a:srcRect/>
          <a:stretch>
            <a:fillRect/>
          </a:stretch>
        </p:blipFill>
        <p:spPr bwMode="auto">
          <a:xfrm>
            <a:off x="-36512" y="1844824"/>
            <a:ext cx="2911849" cy="3424163"/>
          </a:xfrm>
          <a:prstGeom prst="rect">
            <a:avLst/>
          </a:prstGeom>
          <a:noFill/>
          <a:ln w="9525">
            <a:noFill/>
            <a:miter lim="800000"/>
            <a:headEnd/>
            <a:tailEnd/>
          </a:ln>
        </p:spPr>
      </p:pic>
      <p:sp>
        <p:nvSpPr>
          <p:cNvPr id="7" name="Espace réservé du numéro de diapositive 6"/>
          <p:cNvSpPr>
            <a:spLocks noGrp="1"/>
          </p:cNvSpPr>
          <p:nvPr>
            <p:ph type="sldNum" sz="quarter" idx="12"/>
          </p:nvPr>
        </p:nvSpPr>
        <p:spPr/>
        <p:txBody>
          <a:bodyPr/>
          <a:lstStyle/>
          <a:p>
            <a:fld id="{0F98A3A1-9B68-42B0-89AA-FB6475A9A824}"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p:cNvSpPr>
            <a:spLocks noGrp="1" noChangeArrowheads="1"/>
          </p:cNvSpPr>
          <p:nvPr>
            <p:ph type="sldNum" sz="quarter" idx="12"/>
          </p:nvPr>
        </p:nvSpPr>
        <p:spPr/>
        <p:txBody>
          <a:bodyPr/>
          <a:lstStyle/>
          <a:p>
            <a:pPr>
              <a:defRPr/>
            </a:pPr>
            <a:fld id="{8DB7C765-F73C-4140-97AD-770B600A520F}" type="slidenum">
              <a:rPr lang="fr-FR"/>
              <a:pPr>
                <a:defRPr/>
              </a:pPr>
              <a:t>24</a:t>
            </a:fld>
            <a:endParaRPr lang="fr-FR"/>
          </a:p>
        </p:txBody>
      </p:sp>
      <p:sp>
        <p:nvSpPr>
          <p:cNvPr id="7" name="Espace réservé du numéro de diapositive 5"/>
          <p:cNvSpPr txBox="1">
            <a:spLocks noGrp="1"/>
          </p:cNvSpPr>
          <p:nvPr/>
        </p:nvSpPr>
        <p:spPr bwMode="auto">
          <a:xfrm>
            <a:off x="6937375" y="6245225"/>
            <a:ext cx="1901825" cy="476250"/>
          </a:xfrm>
          <a:prstGeom prst="rect">
            <a:avLst/>
          </a:prstGeom>
          <a:noFill/>
          <a:ln>
            <a:miter lim="800000"/>
            <a:headEnd/>
            <a:tailEnd/>
          </a:ln>
        </p:spPr>
        <p:txBody>
          <a:bodyPr/>
          <a:lstStyle/>
          <a:p>
            <a:pPr algn="r">
              <a:defRPr/>
            </a:pPr>
            <a:endParaRPr lang="fr-FR" sz="1400" dirty="0">
              <a:effectLst>
                <a:outerShdw blurRad="38100" dist="38100" dir="2700000" algn="tl">
                  <a:srgbClr val="000000"/>
                </a:outerShdw>
              </a:effectLst>
              <a:latin typeface="+mn-lt"/>
            </a:endParaRPr>
          </a:p>
        </p:txBody>
      </p:sp>
      <p:sp>
        <p:nvSpPr>
          <p:cNvPr id="123906" name="Rectangle 2"/>
          <p:cNvSpPr>
            <a:spLocks noGrp="1" noRot="1" noChangeArrowheads="1"/>
          </p:cNvSpPr>
          <p:nvPr>
            <p:ph type="title"/>
          </p:nvPr>
        </p:nvSpPr>
        <p:spPr>
          <a:xfrm>
            <a:off x="0" y="0"/>
            <a:ext cx="9144000" cy="928688"/>
          </a:xfrm>
        </p:spPr>
        <p:txBody>
          <a:bodyPr/>
          <a:lstStyle/>
          <a:p>
            <a:pPr marL="449263">
              <a:defRPr/>
            </a:pPr>
            <a:r>
              <a:rPr lang="fr-CA" b="1" dirty="0" smtClean="0">
                <a:latin typeface="Calibri" pitchFamily="34" charset="0"/>
                <a:cs typeface="Calibri" pitchFamily="34" charset="0"/>
              </a:rPr>
              <a:t>PROJET </a:t>
            </a:r>
            <a:r>
              <a:rPr lang="fr-CA" sz="3600" b="1" dirty="0" smtClean="0">
                <a:latin typeface="Calibri" pitchFamily="34" charset="0"/>
                <a:cs typeface="Calibri" pitchFamily="34" charset="0"/>
              </a:rPr>
              <a:t>CONVERGENCE</a:t>
            </a:r>
          </a:p>
        </p:txBody>
      </p:sp>
      <p:sp>
        <p:nvSpPr>
          <p:cNvPr id="123907" name="Rectangle 3"/>
          <p:cNvSpPr>
            <a:spLocks noGrp="1" noRot="1" noChangeArrowheads="1"/>
          </p:cNvSpPr>
          <p:nvPr>
            <p:ph type="body" idx="1"/>
          </p:nvPr>
        </p:nvSpPr>
        <p:spPr>
          <a:xfrm>
            <a:off x="468313" y="908050"/>
            <a:ext cx="8675687" cy="5753100"/>
          </a:xfrm>
        </p:spPr>
        <p:txBody>
          <a:bodyPr/>
          <a:lstStyle/>
          <a:p>
            <a:pPr>
              <a:lnSpc>
                <a:spcPct val="90000"/>
              </a:lnSpc>
              <a:buClr>
                <a:schemeClr val="tx2"/>
              </a:buClr>
              <a:defRPr/>
            </a:pPr>
            <a:endParaRPr lang="fr-CA" sz="2800" dirty="0" smtClean="0">
              <a:solidFill>
                <a:srgbClr val="161645"/>
              </a:solidFill>
              <a:effectLst>
                <a:outerShdw blurRad="38100" dist="38100" dir="2700000" algn="tl">
                  <a:srgbClr val="000000"/>
                </a:outerShdw>
              </a:effectLst>
              <a:latin typeface="Calibri"/>
              <a:cs typeface="Calibri"/>
            </a:endParaRPr>
          </a:p>
          <a:p>
            <a:pPr>
              <a:lnSpc>
                <a:spcPct val="90000"/>
              </a:lnSpc>
              <a:buClr>
                <a:schemeClr val="tx2"/>
              </a:buClr>
              <a:defRPr/>
            </a:pPr>
            <a:r>
              <a:rPr lang="fr-CA" dirty="0" smtClean="0">
                <a:solidFill>
                  <a:srgbClr val="161645"/>
                </a:solidFill>
                <a:latin typeface="Calibri"/>
                <a:cs typeface="Calibri"/>
              </a:rPr>
              <a:t>VALEURS SOUS-JACENTES À LA DÉMARCHE :</a:t>
            </a:r>
          </a:p>
          <a:p>
            <a:pPr lvl="1">
              <a:lnSpc>
                <a:spcPct val="90000"/>
              </a:lnSpc>
              <a:buFont typeface="Arial"/>
              <a:buChar char="•"/>
              <a:defRPr/>
            </a:pPr>
            <a:r>
              <a:rPr lang="fr-CA" b="0" dirty="0" smtClean="0">
                <a:solidFill>
                  <a:srgbClr val="161645"/>
                </a:solidFill>
                <a:latin typeface="Calibri"/>
                <a:cs typeface="Calibri"/>
              </a:rPr>
              <a:t>Un plan d’implantation qui prend appui sur les bonnes pratiques de nos intervenants et les bonifient avec les données probantes.</a:t>
            </a:r>
          </a:p>
          <a:p>
            <a:pPr>
              <a:lnSpc>
                <a:spcPct val="90000"/>
              </a:lnSpc>
              <a:buClr>
                <a:schemeClr val="tx2"/>
              </a:buClr>
              <a:buFont typeface="Wingdings" pitchFamily="2" charset="2"/>
              <a:buNone/>
              <a:defRPr/>
            </a:pPr>
            <a:endParaRPr lang="fr-CA" dirty="0" smtClean="0">
              <a:solidFill>
                <a:srgbClr val="161645"/>
              </a:solidFill>
              <a:latin typeface="Calibri"/>
              <a:cs typeface="Calibri"/>
            </a:endParaRPr>
          </a:p>
          <a:p>
            <a:pPr>
              <a:lnSpc>
                <a:spcPct val="90000"/>
              </a:lnSpc>
              <a:buClr>
                <a:schemeClr val="tx2"/>
              </a:buClr>
              <a:buFont typeface="Wingdings" pitchFamily="2" charset="2"/>
              <a:buNone/>
              <a:defRPr/>
            </a:pPr>
            <a:r>
              <a:rPr lang="fr-CA" dirty="0" smtClean="0">
                <a:solidFill>
                  <a:srgbClr val="161645"/>
                </a:solidFill>
                <a:latin typeface="Calibri"/>
                <a:cs typeface="Calibri"/>
              </a:rPr>
              <a:t>CRITÈRES RETENUS:</a:t>
            </a:r>
          </a:p>
          <a:p>
            <a:pPr lvl="1">
              <a:lnSpc>
                <a:spcPct val="90000"/>
              </a:lnSpc>
              <a:buFont typeface="Arial"/>
              <a:buChar char="•"/>
              <a:defRPr/>
            </a:pPr>
            <a:r>
              <a:rPr lang="fr-CA" dirty="0">
                <a:solidFill>
                  <a:srgbClr val="161645"/>
                </a:solidFill>
                <a:latin typeface="Calibri"/>
                <a:cs typeface="Calibri"/>
              </a:rPr>
              <a:t>Accès aux </a:t>
            </a:r>
            <a:r>
              <a:rPr lang="fr-CA" dirty="0" smtClean="0">
                <a:solidFill>
                  <a:srgbClr val="161645"/>
                </a:solidFill>
                <a:latin typeface="Calibri"/>
                <a:cs typeface="Calibri"/>
              </a:rPr>
              <a:t>services</a:t>
            </a:r>
            <a:endParaRPr lang="fr-CA" dirty="0">
              <a:solidFill>
                <a:srgbClr val="161645"/>
              </a:solidFill>
              <a:latin typeface="Calibri"/>
              <a:cs typeface="Calibri"/>
            </a:endParaRPr>
          </a:p>
          <a:p>
            <a:pPr lvl="1">
              <a:lnSpc>
                <a:spcPct val="90000"/>
              </a:lnSpc>
              <a:buFont typeface="Arial"/>
              <a:buChar char="•"/>
              <a:defRPr/>
            </a:pPr>
            <a:r>
              <a:rPr lang="fr-CA" dirty="0">
                <a:solidFill>
                  <a:srgbClr val="161645"/>
                </a:solidFill>
                <a:latin typeface="Calibri"/>
                <a:cs typeface="Calibri"/>
              </a:rPr>
              <a:t>Priorité à la </a:t>
            </a:r>
            <a:r>
              <a:rPr lang="fr-CA" dirty="0" smtClean="0">
                <a:solidFill>
                  <a:srgbClr val="161645"/>
                </a:solidFill>
                <a:latin typeface="Calibri"/>
                <a:cs typeface="Calibri"/>
              </a:rPr>
              <a:t>clientèle</a:t>
            </a:r>
            <a:endParaRPr lang="fr-CA" dirty="0">
              <a:solidFill>
                <a:srgbClr val="161645"/>
              </a:solidFill>
              <a:latin typeface="Calibri"/>
              <a:cs typeface="Calibri"/>
            </a:endParaRPr>
          </a:p>
          <a:p>
            <a:pPr lvl="1">
              <a:lnSpc>
                <a:spcPct val="90000"/>
              </a:lnSpc>
              <a:buFont typeface="Arial"/>
              <a:buChar char="•"/>
              <a:defRPr/>
            </a:pPr>
            <a:r>
              <a:rPr lang="fr-CA" dirty="0">
                <a:solidFill>
                  <a:srgbClr val="161645"/>
                </a:solidFill>
                <a:latin typeface="Calibri"/>
                <a:cs typeface="Calibri"/>
              </a:rPr>
              <a:t>Efficience des </a:t>
            </a:r>
            <a:r>
              <a:rPr lang="fr-CA" dirty="0" smtClean="0">
                <a:solidFill>
                  <a:srgbClr val="161645"/>
                </a:solidFill>
                <a:latin typeface="Calibri"/>
                <a:cs typeface="Calibri"/>
              </a:rPr>
              <a:t>services</a:t>
            </a:r>
            <a:endParaRPr lang="fr-CA" dirty="0">
              <a:solidFill>
                <a:srgbClr val="161645"/>
              </a:solidFill>
              <a:latin typeface="Calibri"/>
              <a:cs typeface="Calibri"/>
            </a:endParaRPr>
          </a:p>
          <a:p>
            <a:pPr lvl="1">
              <a:lnSpc>
                <a:spcPct val="90000"/>
              </a:lnSpc>
              <a:buFont typeface="Arial"/>
              <a:buChar char="•"/>
              <a:defRPr/>
            </a:pPr>
            <a:r>
              <a:rPr lang="fr-CA" dirty="0">
                <a:solidFill>
                  <a:srgbClr val="161645"/>
                </a:solidFill>
                <a:latin typeface="Calibri"/>
                <a:cs typeface="Calibri"/>
              </a:rPr>
              <a:t>Complémentarité et continuité avec le réseau, en meilleur collaboration avec les </a:t>
            </a:r>
            <a:r>
              <a:rPr lang="fr-CA" dirty="0" smtClean="0">
                <a:solidFill>
                  <a:srgbClr val="161645"/>
                </a:solidFill>
                <a:latin typeface="Calibri"/>
                <a:cs typeface="Calibri"/>
              </a:rPr>
              <a:t>médecins</a:t>
            </a:r>
            <a:endParaRPr lang="fr-CA" dirty="0">
              <a:solidFill>
                <a:srgbClr val="161645"/>
              </a:solidFill>
              <a:latin typeface="Calibri"/>
              <a:cs typeface="Calibri"/>
            </a:endParaRPr>
          </a:p>
          <a:p>
            <a:pPr lvl="1">
              <a:lnSpc>
                <a:spcPct val="90000"/>
              </a:lnSpc>
              <a:buClr>
                <a:schemeClr val="tx2"/>
              </a:buClr>
              <a:buFont typeface="Wingdings" pitchFamily="2" charset="2"/>
              <a:buNone/>
              <a:defRPr/>
            </a:pPr>
            <a:endParaRPr lang="fr-CA" sz="3600" dirty="0" smtClean="0">
              <a:solidFill>
                <a:srgbClr val="161645"/>
              </a:solidFill>
              <a:effectLst>
                <a:outerShdw blurRad="38100" dist="38100" dir="2700000" algn="tl">
                  <a:srgbClr val="000000"/>
                </a:outerShdw>
              </a:effectLst>
              <a:latin typeface="Calibri"/>
              <a:cs typeface="Calibri"/>
            </a:endParaRPr>
          </a:p>
          <a:p>
            <a:pPr algn="ctr">
              <a:lnSpc>
                <a:spcPct val="90000"/>
              </a:lnSpc>
              <a:buClr>
                <a:schemeClr val="tx2"/>
              </a:buClr>
              <a:buFont typeface="Wingdings" pitchFamily="2" charset="2"/>
              <a:buNone/>
              <a:defRPr/>
            </a:pPr>
            <a:endParaRPr lang="fr-CA" sz="2800" u="sng" dirty="0" smtClean="0">
              <a:solidFill>
                <a:srgbClr val="161645"/>
              </a:solidFill>
              <a:latin typeface="Calibri"/>
              <a:cs typeface="Calibri"/>
            </a:endParaRPr>
          </a:p>
        </p:txBody>
      </p:sp>
      <p:sp>
        <p:nvSpPr>
          <p:cNvPr id="20486" name="Text Box 5"/>
          <p:cNvSpPr txBox="1">
            <a:spLocks noChangeArrowheads="1"/>
          </p:cNvSpPr>
          <p:nvPr/>
        </p:nvSpPr>
        <p:spPr bwMode="auto">
          <a:xfrm>
            <a:off x="6424613" y="3519488"/>
            <a:ext cx="184150" cy="366712"/>
          </a:xfrm>
          <a:prstGeom prst="rect">
            <a:avLst/>
          </a:prstGeom>
          <a:noFill/>
          <a:ln w="9525">
            <a:noFill/>
            <a:miter lim="800000"/>
            <a:headEnd/>
            <a:tailEnd/>
          </a:ln>
        </p:spPr>
        <p:txBody>
          <a:bodyPr wrap="none">
            <a:spAutoFit/>
          </a:bodyPr>
          <a:lstStyle/>
          <a:p>
            <a:endParaRPr lang="fr-CA"/>
          </a:p>
        </p:txBody>
      </p:sp>
      <p:pic>
        <p:nvPicPr>
          <p:cNvPr id="20487" name="Picture 8" descr="MC900230410[1]"/>
          <p:cNvPicPr>
            <a:picLocks noChangeAspect="1" noChangeArrowheads="1"/>
          </p:cNvPicPr>
          <p:nvPr/>
        </p:nvPicPr>
        <p:blipFill>
          <a:blip r:embed="rId3" cstate="print"/>
          <a:srcRect/>
          <a:stretch>
            <a:fillRect/>
          </a:stretch>
        </p:blipFill>
        <p:spPr bwMode="auto">
          <a:xfrm>
            <a:off x="6011863" y="2636838"/>
            <a:ext cx="2535237" cy="1720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12"/>
          </p:nvPr>
        </p:nvSpPr>
        <p:spPr/>
        <p:txBody>
          <a:bodyPr/>
          <a:lstStyle/>
          <a:p>
            <a:pPr>
              <a:defRPr/>
            </a:pPr>
            <a:fld id="{A9F55523-9098-4DB2-9DFA-7C681F9395B7}" type="slidenum">
              <a:rPr lang="fr-FR"/>
              <a:pPr>
                <a:defRPr/>
              </a:pPr>
              <a:t>25</a:t>
            </a:fld>
            <a:endParaRPr lang="fr-FR"/>
          </a:p>
        </p:txBody>
      </p:sp>
      <p:sp>
        <p:nvSpPr>
          <p:cNvPr id="124930" name="Rectangle 2"/>
          <p:cNvSpPr>
            <a:spLocks noGrp="1" noRot="1" noChangeArrowheads="1"/>
          </p:cNvSpPr>
          <p:nvPr>
            <p:ph type="title"/>
          </p:nvPr>
        </p:nvSpPr>
        <p:spPr>
          <a:xfrm>
            <a:off x="-36512" y="188640"/>
            <a:ext cx="9144000" cy="765175"/>
          </a:xfrm>
        </p:spPr>
        <p:txBody>
          <a:bodyPr/>
          <a:lstStyle/>
          <a:p>
            <a:pPr>
              <a:defRPr/>
            </a:pPr>
            <a:r>
              <a:rPr lang="fr-CA" b="1" dirty="0" smtClean="0">
                <a:latin typeface="Calibri" pitchFamily="34" charset="0"/>
                <a:cs typeface="Calibri" pitchFamily="34" charset="0"/>
              </a:rPr>
              <a:t>PROJET CONVERGENCE</a:t>
            </a:r>
            <a:endParaRPr lang="fr-CA" sz="3600" b="1" dirty="0" smtClean="0">
              <a:latin typeface="Calibri" pitchFamily="34" charset="0"/>
              <a:cs typeface="Calibri" pitchFamily="34" charset="0"/>
            </a:endParaRPr>
          </a:p>
        </p:txBody>
      </p:sp>
      <p:sp>
        <p:nvSpPr>
          <p:cNvPr id="124931" name="Rectangle 3"/>
          <p:cNvSpPr>
            <a:spLocks noGrp="1" noRot="1" noChangeArrowheads="1"/>
          </p:cNvSpPr>
          <p:nvPr>
            <p:ph type="body" idx="1"/>
          </p:nvPr>
        </p:nvSpPr>
        <p:spPr>
          <a:xfrm>
            <a:off x="430213" y="981075"/>
            <a:ext cx="8534400" cy="5876925"/>
          </a:xfrm>
        </p:spPr>
        <p:txBody>
          <a:bodyPr/>
          <a:lstStyle/>
          <a:p>
            <a:pPr marL="719137" indent="-457200">
              <a:buClr>
                <a:srgbClr val="653A71"/>
              </a:buClr>
              <a:buFont typeface="Arial"/>
              <a:buChar char="•"/>
              <a:defRPr/>
            </a:pPr>
            <a:r>
              <a:rPr lang="fr-CA" sz="2800" dirty="0" smtClean="0">
                <a:solidFill>
                  <a:schemeClr val="accent6">
                    <a:lumMod val="75000"/>
                  </a:schemeClr>
                </a:solidFill>
                <a:latin typeface="Calibri"/>
                <a:cs typeface="Calibri"/>
              </a:rPr>
              <a:t> Une démarche participative misant sur l’expertise        	des intervenants    (mars 2010-décembre 2011);</a:t>
            </a:r>
          </a:p>
          <a:p>
            <a:pPr marL="1119187" lvl="1" indent="-457200">
              <a:buFont typeface="Arial"/>
              <a:buChar char="•"/>
              <a:defRPr/>
            </a:pPr>
            <a:r>
              <a:rPr lang="fr-CA" sz="2800" dirty="0">
                <a:solidFill>
                  <a:schemeClr val="accent6">
                    <a:lumMod val="75000"/>
                  </a:schemeClr>
                </a:solidFill>
                <a:latin typeface="Calibri"/>
                <a:cs typeface="Calibri"/>
              </a:rPr>
              <a:t>E</a:t>
            </a:r>
            <a:r>
              <a:rPr lang="fr-CA" sz="2000" dirty="0" smtClean="0">
                <a:solidFill>
                  <a:schemeClr val="accent6">
                    <a:lumMod val="75000"/>
                  </a:schemeClr>
                </a:solidFill>
                <a:latin typeface="Calibri"/>
                <a:cs typeface="Calibri"/>
              </a:rPr>
              <a:t>mbauche de chargés de projet du CSSS de la</a:t>
            </a:r>
            <a:r>
              <a:rPr lang="fr-CA" sz="2000" dirty="0">
                <a:solidFill>
                  <a:schemeClr val="accent6">
                    <a:lumMod val="75000"/>
                  </a:schemeClr>
                </a:solidFill>
                <a:latin typeface="Calibri"/>
                <a:cs typeface="Calibri"/>
              </a:rPr>
              <a:t> </a:t>
            </a:r>
            <a:r>
              <a:rPr lang="fr-CA" sz="2000" dirty="0" smtClean="0">
                <a:solidFill>
                  <a:schemeClr val="accent6">
                    <a:lumMod val="75000"/>
                  </a:schemeClr>
                </a:solidFill>
                <a:latin typeface="Calibri"/>
                <a:cs typeface="Calibri"/>
              </a:rPr>
              <a:t>Vieille-Capitale   (de mai 2010 à septembre 2011)</a:t>
            </a:r>
          </a:p>
          <a:p>
            <a:pPr marL="719137" indent="-457200">
              <a:buClr>
                <a:srgbClr val="653A71"/>
              </a:buClr>
              <a:buFont typeface="Arial"/>
              <a:buChar char="•"/>
              <a:defRPr/>
            </a:pPr>
            <a:r>
              <a:rPr lang="fr-CA" sz="2800" dirty="0" smtClean="0">
                <a:solidFill>
                  <a:schemeClr val="accent6">
                    <a:lumMod val="75000"/>
                  </a:schemeClr>
                </a:solidFill>
                <a:latin typeface="Calibri"/>
                <a:cs typeface="Calibri"/>
              </a:rPr>
              <a:t> Temps investi :</a:t>
            </a:r>
          </a:p>
          <a:p>
            <a:pPr marL="1265238" lvl="2" indent="-342900">
              <a:buClr>
                <a:srgbClr val="653A71"/>
              </a:buClr>
              <a:buFont typeface="Arial"/>
              <a:buChar char="•"/>
              <a:defRPr/>
            </a:pPr>
            <a:r>
              <a:rPr lang="fr-CA" dirty="0" smtClean="0">
                <a:solidFill>
                  <a:schemeClr val="accent6">
                    <a:lumMod val="75000"/>
                  </a:schemeClr>
                </a:solidFill>
                <a:latin typeface="Calibri"/>
                <a:cs typeface="Calibri"/>
              </a:rPr>
              <a:t>11 rencontres du comité Convergence</a:t>
            </a:r>
          </a:p>
          <a:p>
            <a:pPr marL="1265238" lvl="2" indent="-342900">
              <a:buClr>
                <a:srgbClr val="653A71"/>
              </a:buClr>
              <a:buFont typeface="Arial"/>
              <a:buChar char="•"/>
              <a:defRPr/>
            </a:pPr>
            <a:r>
              <a:rPr lang="fr-CA" dirty="0" smtClean="0">
                <a:solidFill>
                  <a:schemeClr val="accent6">
                    <a:lumMod val="75000"/>
                  </a:schemeClr>
                </a:solidFill>
                <a:latin typeface="Calibri"/>
                <a:cs typeface="Calibri"/>
              </a:rPr>
              <a:t>7 rencontres du comité de direction</a:t>
            </a:r>
          </a:p>
          <a:p>
            <a:pPr marL="1265238" lvl="2" indent="-342900">
              <a:buClr>
                <a:srgbClr val="653A71"/>
              </a:buClr>
              <a:buFont typeface="Arial"/>
              <a:buChar char="•"/>
              <a:defRPr/>
            </a:pPr>
            <a:r>
              <a:rPr lang="fr-CA" dirty="0" smtClean="0">
                <a:solidFill>
                  <a:schemeClr val="accent6">
                    <a:lumMod val="75000"/>
                  </a:schemeClr>
                </a:solidFill>
                <a:latin typeface="Calibri"/>
                <a:cs typeface="Calibri"/>
              </a:rPr>
              <a:t>3 rencontres du Directeur adjoint SMEJ </a:t>
            </a:r>
            <a:br>
              <a:rPr lang="fr-CA" dirty="0" smtClean="0">
                <a:solidFill>
                  <a:schemeClr val="accent6">
                    <a:lumMod val="75000"/>
                  </a:schemeClr>
                </a:solidFill>
                <a:latin typeface="Calibri"/>
                <a:cs typeface="Calibri"/>
              </a:rPr>
            </a:br>
            <a:r>
              <a:rPr lang="fr-CA" dirty="0" smtClean="0">
                <a:solidFill>
                  <a:schemeClr val="accent6">
                    <a:lumMod val="75000"/>
                  </a:schemeClr>
                </a:solidFill>
                <a:latin typeface="Calibri"/>
                <a:cs typeface="Calibri"/>
              </a:rPr>
              <a:t>avec les équipes</a:t>
            </a:r>
          </a:p>
          <a:p>
            <a:pPr marL="1265238" lvl="2" indent="-342900">
              <a:buClr>
                <a:srgbClr val="653A71"/>
              </a:buClr>
              <a:buFont typeface="Arial"/>
              <a:buChar char="•"/>
              <a:defRPr/>
            </a:pPr>
            <a:r>
              <a:rPr lang="fr-CA" dirty="0" smtClean="0">
                <a:solidFill>
                  <a:schemeClr val="accent6">
                    <a:lumMod val="75000"/>
                  </a:schemeClr>
                </a:solidFill>
                <a:latin typeface="Calibri"/>
                <a:cs typeface="Calibri"/>
              </a:rPr>
              <a:t>2 rencontres des chargés de projet avec </a:t>
            </a:r>
            <a:br>
              <a:rPr lang="fr-CA" dirty="0" smtClean="0">
                <a:solidFill>
                  <a:schemeClr val="accent6">
                    <a:lumMod val="75000"/>
                  </a:schemeClr>
                </a:solidFill>
                <a:latin typeface="Calibri"/>
                <a:cs typeface="Calibri"/>
              </a:rPr>
            </a:br>
            <a:r>
              <a:rPr lang="fr-CA" dirty="0" smtClean="0">
                <a:solidFill>
                  <a:schemeClr val="accent6">
                    <a:lumMod val="75000"/>
                  </a:schemeClr>
                </a:solidFill>
                <a:latin typeface="Calibri"/>
                <a:cs typeface="Calibri"/>
              </a:rPr>
              <a:t>les équipes</a:t>
            </a:r>
          </a:p>
          <a:p>
            <a:pPr marL="1265238" lvl="2" indent="-342900">
              <a:buClr>
                <a:srgbClr val="653A71"/>
              </a:buClr>
              <a:buFont typeface="Arial"/>
              <a:buChar char="•"/>
              <a:defRPr/>
            </a:pPr>
            <a:r>
              <a:rPr lang="fr-CA" dirty="0" smtClean="0">
                <a:solidFill>
                  <a:schemeClr val="accent6">
                    <a:lumMod val="75000"/>
                  </a:schemeClr>
                </a:solidFill>
                <a:latin typeface="Calibri"/>
                <a:cs typeface="Calibri"/>
              </a:rPr>
              <a:t>1 rencontre en grand groupe</a:t>
            </a:r>
            <a:endParaRPr lang="fr-CA" sz="2800" dirty="0" smtClean="0">
              <a:solidFill>
                <a:schemeClr val="accent6">
                  <a:lumMod val="75000"/>
                </a:schemeClr>
              </a:solidFill>
              <a:latin typeface="Calibri"/>
              <a:cs typeface="Calibri"/>
            </a:endParaRPr>
          </a:p>
          <a:p>
            <a:pPr indent="-80963">
              <a:buClr>
                <a:schemeClr val="tx2"/>
              </a:buClr>
              <a:buFont typeface="Wingdings" pitchFamily="2" charset="2"/>
              <a:buNone/>
              <a:defRPr/>
            </a:pPr>
            <a:r>
              <a:rPr lang="fr-CA" sz="2400" dirty="0" smtClean="0">
                <a:solidFill>
                  <a:schemeClr val="accent6">
                    <a:lumMod val="75000"/>
                  </a:schemeClr>
                </a:solidFill>
                <a:latin typeface="Calibri"/>
                <a:cs typeface="Calibri"/>
              </a:rPr>
              <a:t>      	 	</a:t>
            </a:r>
          </a:p>
        </p:txBody>
      </p:sp>
      <p:pic>
        <p:nvPicPr>
          <p:cNvPr id="17414" name="Picture 5" descr="MC900250419[1]"/>
          <p:cNvPicPr>
            <a:picLocks noChangeAspect="1" noChangeArrowheads="1"/>
          </p:cNvPicPr>
          <p:nvPr/>
        </p:nvPicPr>
        <p:blipFill>
          <a:blip r:embed="rId2" cstate="print"/>
          <a:srcRect/>
          <a:stretch>
            <a:fillRect/>
          </a:stretch>
        </p:blipFill>
        <p:spPr bwMode="auto">
          <a:xfrm>
            <a:off x="6732240" y="3068960"/>
            <a:ext cx="2071687" cy="2786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12"/>
          </p:nvPr>
        </p:nvSpPr>
        <p:spPr/>
        <p:txBody>
          <a:bodyPr/>
          <a:lstStyle/>
          <a:p>
            <a:pPr>
              <a:defRPr/>
            </a:pPr>
            <a:fld id="{FDD6A142-BCEF-4D5B-855E-DABA46AF9E81}" type="slidenum">
              <a:rPr lang="fr-FR"/>
              <a:pPr>
                <a:defRPr/>
              </a:pPr>
              <a:t>26</a:t>
            </a:fld>
            <a:endParaRPr lang="fr-FR"/>
          </a:p>
        </p:txBody>
      </p:sp>
      <p:sp>
        <p:nvSpPr>
          <p:cNvPr id="6" name="Espace réservé du numéro de diapositive 5"/>
          <p:cNvSpPr txBox="1">
            <a:spLocks noGrp="1"/>
          </p:cNvSpPr>
          <p:nvPr/>
        </p:nvSpPr>
        <p:spPr bwMode="auto">
          <a:xfrm>
            <a:off x="6937375" y="6245225"/>
            <a:ext cx="1901825" cy="476250"/>
          </a:xfrm>
          <a:prstGeom prst="rect">
            <a:avLst/>
          </a:prstGeom>
          <a:noFill/>
          <a:ln>
            <a:miter lim="800000"/>
            <a:headEnd/>
            <a:tailEnd/>
          </a:ln>
        </p:spPr>
        <p:txBody>
          <a:bodyPr/>
          <a:lstStyle/>
          <a:p>
            <a:pPr algn="r">
              <a:defRPr/>
            </a:pPr>
            <a:endParaRPr lang="fr-FR" sz="1400" dirty="0">
              <a:effectLst>
                <a:outerShdw blurRad="38100" dist="38100" dir="2700000" algn="tl">
                  <a:srgbClr val="000000"/>
                </a:outerShdw>
              </a:effectLst>
              <a:latin typeface="+mn-lt"/>
            </a:endParaRPr>
          </a:p>
        </p:txBody>
      </p:sp>
      <p:sp>
        <p:nvSpPr>
          <p:cNvPr id="121859" name="Rectangle 3"/>
          <p:cNvSpPr>
            <a:spLocks noGrp="1" noRot="1" noChangeArrowheads="1"/>
          </p:cNvSpPr>
          <p:nvPr>
            <p:ph type="body" idx="1"/>
          </p:nvPr>
        </p:nvSpPr>
        <p:spPr>
          <a:xfrm>
            <a:off x="142875" y="1135536"/>
            <a:ext cx="9001125" cy="5715000"/>
          </a:xfrm>
        </p:spPr>
        <p:txBody>
          <a:bodyPr/>
          <a:lstStyle/>
          <a:p>
            <a:pPr marL="987425" indent="-434975" algn="ctr">
              <a:buFont typeface="Wingdings" pitchFamily="2" charset="2"/>
              <a:buNone/>
              <a:tabLst>
                <a:tab pos="711200" algn="l"/>
              </a:tabLst>
              <a:defRPr/>
            </a:pPr>
            <a:endParaRPr lang="fr-CA" sz="1200" dirty="0" smtClean="0">
              <a:solidFill>
                <a:schemeClr val="accent6">
                  <a:lumMod val="50000"/>
                </a:schemeClr>
              </a:solidFill>
            </a:endParaRPr>
          </a:p>
          <a:p>
            <a:pPr marL="930275" indent="-571500">
              <a:buClr>
                <a:srgbClr val="653A71"/>
              </a:buClr>
              <a:buFont typeface="Arial"/>
              <a:buChar char="•"/>
              <a:tabLst>
                <a:tab pos="711200" algn="l"/>
              </a:tabLst>
              <a:defRPr/>
            </a:pPr>
            <a:r>
              <a:rPr lang="fr-CA" sz="2800" b="1" dirty="0" smtClean="0">
                <a:solidFill>
                  <a:schemeClr val="accent6">
                    <a:lumMod val="50000"/>
                  </a:schemeClr>
                </a:solidFill>
                <a:latin typeface="Arial Narrow" pitchFamily="34" charset="0"/>
              </a:rPr>
              <a:t>7</a:t>
            </a:r>
            <a:r>
              <a:rPr lang="fr-CA" sz="4000" b="1" dirty="0" smtClean="0">
                <a:solidFill>
                  <a:schemeClr val="accent6">
                    <a:lumMod val="50000"/>
                  </a:schemeClr>
                </a:solidFill>
                <a:latin typeface="Arial Narrow" pitchFamily="34" charset="0"/>
              </a:rPr>
              <a:t> </a:t>
            </a:r>
            <a:r>
              <a:rPr lang="fr-CA" sz="2800" dirty="0" smtClean="0">
                <a:solidFill>
                  <a:schemeClr val="accent6">
                    <a:lumMod val="50000"/>
                  </a:schemeClr>
                </a:solidFill>
                <a:latin typeface="Arial Narrow" pitchFamily="34" charset="0"/>
              </a:rPr>
              <a:t>cl</a:t>
            </a:r>
            <a:r>
              <a:rPr lang="fr-CA" sz="2800" b="1" dirty="0" smtClean="0">
                <a:solidFill>
                  <a:schemeClr val="accent6">
                    <a:lumMod val="50000"/>
                  </a:schemeClr>
                </a:solidFill>
                <a:latin typeface="Arial Narrow" pitchFamily="34" charset="0"/>
              </a:rPr>
              <a:t>iniciens</a:t>
            </a:r>
            <a:r>
              <a:rPr lang="fr-CA" sz="2800" dirty="0" smtClean="0">
                <a:solidFill>
                  <a:schemeClr val="accent6">
                    <a:lumMod val="50000"/>
                  </a:schemeClr>
                </a:solidFill>
                <a:latin typeface="Arial Narrow" pitchFamily="34" charset="0"/>
              </a:rPr>
              <a:t> </a:t>
            </a:r>
            <a:endParaRPr lang="fr-CA" sz="1400" dirty="0" smtClean="0">
              <a:solidFill>
                <a:schemeClr val="accent6">
                  <a:lumMod val="50000"/>
                </a:schemeClr>
              </a:solidFill>
              <a:latin typeface="Arial Narrow" pitchFamily="34" charset="0"/>
            </a:endParaRPr>
          </a:p>
          <a:p>
            <a:pPr marL="358775" indent="0">
              <a:buClr>
                <a:srgbClr val="653A71"/>
              </a:buClr>
              <a:tabLst>
                <a:tab pos="711200" algn="l"/>
              </a:tabLst>
              <a:defRPr/>
            </a:pPr>
            <a:r>
              <a:rPr lang="fr-CA" sz="1400" dirty="0">
                <a:solidFill>
                  <a:schemeClr val="accent6">
                    <a:lumMod val="50000"/>
                  </a:schemeClr>
                </a:solidFill>
                <a:latin typeface="Arial Narrow" pitchFamily="34" charset="0"/>
              </a:rPr>
              <a:t>	</a:t>
            </a:r>
            <a:r>
              <a:rPr lang="fr-CA" sz="1400" dirty="0" smtClean="0">
                <a:solidFill>
                  <a:schemeClr val="accent6">
                    <a:lumMod val="50000"/>
                  </a:schemeClr>
                </a:solidFill>
                <a:latin typeface="Arial Narrow" pitchFamily="34" charset="0"/>
              </a:rPr>
              <a:t>	</a:t>
            </a:r>
            <a:r>
              <a:rPr lang="fr-CA" sz="2000" dirty="0" smtClean="0">
                <a:solidFill>
                  <a:schemeClr val="accent6">
                    <a:lumMod val="50000"/>
                  </a:schemeClr>
                </a:solidFill>
                <a:latin typeface="Arial Narrow" pitchFamily="34" charset="0"/>
              </a:rPr>
              <a:t>(représentant les différentes </a:t>
            </a:r>
            <a:r>
              <a:rPr lang="fr-CA" sz="2000" b="1" dirty="0" smtClean="0">
                <a:solidFill>
                  <a:schemeClr val="accent6">
                    <a:lumMod val="50000"/>
                  </a:schemeClr>
                </a:solidFill>
                <a:latin typeface="Arial Narrow" pitchFamily="34" charset="0"/>
              </a:rPr>
              <a:t>professions de l’équipe)</a:t>
            </a:r>
          </a:p>
          <a:p>
            <a:pPr marL="815975" indent="-457200">
              <a:buClr>
                <a:srgbClr val="653A71"/>
              </a:buClr>
              <a:buFont typeface="Arial"/>
              <a:buChar char="•"/>
              <a:tabLst>
                <a:tab pos="711200" algn="l"/>
              </a:tabLst>
              <a:defRPr/>
            </a:pPr>
            <a:r>
              <a:rPr lang="fr-CA" sz="2800" dirty="0" smtClean="0">
                <a:solidFill>
                  <a:schemeClr val="accent6">
                    <a:lumMod val="50000"/>
                  </a:schemeClr>
                </a:solidFill>
                <a:latin typeface="Arial Narrow" pitchFamily="34" charset="0"/>
              </a:rPr>
              <a:t>4  gestionnaires</a:t>
            </a:r>
            <a:endParaRPr lang="fr-CA" dirty="0" smtClean="0">
              <a:solidFill>
                <a:schemeClr val="accent6">
                  <a:lumMod val="50000"/>
                </a:schemeClr>
              </a:solidFill>
              <a:latin typeface="Arial Narrow" pitchFamily="34" charset="0"/>
            </a:endParaRPr>
          </a:p>
          <a:p>
            <a:pPr marL="358775" indent="0">
              <a:lnSpc>
                <a:spcPct val="80000"/>
              </a:lnSpc>
              <a:buClr>
                <a:srgbClr val="653A71"/>
              </a:buClr>
              <a:defRPr/>
            </a:pPr>
            <a:r>
              <a:rPr lang="fr-CA" sz="2000" dirty="0" smtClean="0">
                <a:solidFill>
                  <a:schemeClr val="accent6">
                    <a:lumMod val="50000"/>
                  </a:schemeClr>
                </a:solidFill>
                <a:latin typeface="Arial Narrow" pitchFamily="34" charset="0"/>
              </a:rPr>
              <a:t>	(représentant les trois CLSC )</a:t>
            </a:r>
          </a:p>
          <a:p>
            <a:pPr marL="358775" indent="0">
              <a:lnSpc>
                <a:spcPct val="80000"/>
              </a:lnSpc>
              <a:buClr>
                <a:srgbClr val="653A71"/>
              </a:buClr>
              <a:defRPr/>
            </a:pPr>
            <a:endParaRPr lang="fr-CA" sz="2000" dirty="0" smtClean="0">
              <a:solidFill>
                <a:schemeClr val="accent6">
                  <a:lumMod val="50000"/>
                </a:schemeClr>
              </a:solidFill>
              <a:latin typeface="Arial Narrow" pitchFamily="34" charset="0"/>
            </a:endParaRPr>
          </a:p>
          <a:p>
            <a:pPr marL="815975" indent="-457200">
              <a:lnSpc>
                <a:spcPct val="80000"/>
              </a:lnSpc>
              <a:buClr>
                <a:srgbClr val="653A71"/>
              </a:buClr>
              <a:buFont typeface="Arial"/>
              <a:buChar char="•"/>
              <a:defRPr/>
            </a:pPr>
            <a:r>
              <a:rPr lang="fr-CA" sz="2800" dirty="0" smtClean="0">
                <a:solidFill>
                  <a:schemeClr val="accent6">
                    <a:lumMod val="50000"/>
                  </a:schemeClr>
                </a:solidFill>
                <a:latin typeface="Arial Narrow" pitchFamily="34" charset="0"/>
              </a:rPr>
              <a:t>3  participants d’autres directions (DAQAP, DSI, 	DSP) </a:t>
            </a:r>
            <a:r>
              <a:rPr lang="fr-CA" sz="2000" dirty="0" smtClean="0">
                <a:solidFill>
                  <a:schemeClr val="accent6">
                    <a:lumMod val="50000"/>
                  </a:schemeClr>
                </a:solidFill>
                <a:latin typeface="Arial Narrow" pitchFamily="34" charset="0"/>
              </a:rPr>
              <a:t>(pour guider nos choix vers les données probantes )</a:t>
            </a:r>
          </a:p>
          <a:p>
            <a:pPr marL="701675">
              <a:lnSpc>
                <a:spcPct val="80000"/>
              </a:lnSpc>
              <a:buClr>
                <a:srgbClr val="653A71"/>
              </a:buClr>
              <a:buFont typeface="Arial"/>
              <a:buChar char="•"/>
              <a:defRPr/>
            </a:pPr>
            <a:endParaRPr lang="fr-CA" sz="2000" dirty="0" smtClean="0">
              <a:solidFill>
                <a:schemeClr val="accent6">
                  <a:lumMod val="50000"/>
                </a:schemeClr>
              </a:solidFill>
              <a:latin typeface="Arial Narrow" pitchFamily="34" charset="0"/>
            </a:endParaRPr>
          </a:p>
          <a:p>
            <a:pPr marL="530225" indent="-171450">
              <a:lnSpc>
                <a:spcPct val="80000"/>
              </a:lnSpc>
              <a:buClr>
                <a:srgbClr val="653A71"/>
              </a:buClr>
              <a:buFont typeface="Arial"/>
              <a:buChar char="•"/>
              <a:defRPr/>
            </a:pPr>
            <a:endParaRPr lang="fr-CA" sz="800" dirty="0" smtClean="0">
              <a:solidFill>
                <a:schemeClr val="accent6">
                  <a:lumMod val="50000"/>
                </a:schemeClr>
              </a:solidFill>
              <a:latin typeface="Arial Narrow" pitchFamily="34" charset="0"/>
            </a:endParaRPr>
          </a:p>
          <a:p>
            <a:pPr marL="815975" indent="-457200">
              <a:lnSpc>
                <a:spcPct val="80000"/>
              </a:lnSpc>
              <a:buClr>
                <a:srgbClr val="653A71"/>
              </a:buClr>
              <a:buFont typeface="Arial"/>
              <a:buChar char="•"/>
              <a:defRPr/>
            </a:pPr>
            <a:r>
              <a:rPr lang="fr-CA" sz="2800" dirty="0" smtClean="0">
                <a:solidFill>
                  <a:schemeClr val="accent6">
                    <a:lumMod val="50000"/>
                  </a:schemeClr>
                </a:solidFill>
                <a:latin typeface="Arial Narrow" pitchFamily="34" charset="0"/>
              </a:rPr>
              <a:t>1 participante du réseau communautaire</a:t>
            </a:r>
          </a:p>
          <a:p>
            <a:pPr marL="358775" indent="0">
              <a:lnSpc>
                <a:spcPct val="80000"/>
              </a:lnSpc>
              <a:buClr>
                <a:srgbClr val="653A71"/>
              </a:buClr>
              <a:defRPr/>
            </a:pPr>
            <a:r>
              <a:rPr lang="fr-CA" dirty="0" smtClean="0">
                <a:solidFill>
                  <a:schemeClr val="accent6">
                    <a:lumMod val="50000"/>
                  </a:schemeClr>
                </a:solidFill>
                <a:latin typeface="Arial Narrow" pitchFamily="34" charset="0"/>
              </a:rPr>
              <a:t> 	</a:t>
            </a:r>
            <a:r>
              <a:rPr lang="fr-CA" sz="2000" dirty="0" smtClean="0">
                <a:solidFill>
                  <a:schemeClr val="accent6">
                    <a:lumMod val="50000"/>
                  </a:schemeClr>
                </a:solidFill>
                <a:latin typeface="Arial Narrow" pitchFamily="34" charset="0"/>
              </a:rPr>
              <a:t>(L’Équilibre)</a:t>
            </a:r>
          </a:p>
          <a:p>
            <a:pPr marL="987425" indent="-434975">
              <a:buClr>
                <a:schemeClr val="tx2"/>
              </a:buClr>
              <a:buFont typeface="Wingdings" pitchFamily="2" charset="2"/>
              <a:buChar char="ú"/>
              <a:tabLst>
                <a:tab pos="711200" algn="l"/>
              </a:tabLst>
              <a:defRPr/>
            </a:pPr>
            <a:endParaRPr lang="fr-CA" sz="1200" dirty="0" smtClean="0">
              <a:solidFill>
                <a:schemeClr val="accent6">
                  <a:lumMod val="50000"/>
                </a:schemeClr>
              </a:solidFill>
              <a:latin typeface="Arial Narrow" pitchFamily="34" charset="0"/>
            </a:endParaRPr>
          </a:p>
          <a:p>
            <a:pPr marL="987425" indent="-434975">
              <a:buClr>
                <a:schemeClr val="tx2"/>
              </a:buClr>
              <a:buFont typeface="Wingdings" pitchFamily="2" charset="2"/>
              <a:buNone/>
              <a:tabLst>
                <a:tab pos="711200" algn="l"/>
              </a:tabLst>
              <a:defRPr/>
            </a:pPr>
            <a:r>
              <a:rPr lang="fr-CA" sz="2400" dirty="0" smtClean="0">
                <a:solidFill>
                  <a:schemeClr val="accent6">
                    <a:lumMod val="50000"/>
                  </a:schemeClr>
                </a:solidFill>
                <a:latin typeface="Arial Narrow" pitchFamily="34" charset="0"/>
              </a:rPr>
              <a:t>		</a:t>
            </a:r>
            <a:endParaRPr lang="fr-CA" sz="1800" dirty="0" smtClean="0">
              <a:solidFill>
                <a:schemeClr val="accent6">
                  <a:lumMod val="50000"/>
                </a:schemeClr>
              </a:solidFill>
            </a:endParaRPr>
          </a:p>
        </p:txBody>
      </p:sp>
      <p:sp>
        <p:nvSpPr>
          <p:cNvPr id="7170" name="Rectangle 2"/>
          <p:cNvSpPr>
            <a:spLocks noGrp="1" noRot="1" noChangeArrowheads="1"/>
          </p:cNvSpPr>
          <p:nvPr>
            <p:ph type="title"/>
          </p:nvPr>
        </p:nvSpPr>
        <p:spPr>
          <a:xfrm>
            <a:off x="684213" y="188913"/>
            <a:ext cx="8135937" cy="720725"/>
          </a:xfrm>
        </p:spPr>
        <p:txBody>
          <a:bodyPr/>
          <a:lstStyle/>
          <a:p>
            <a:pPr marL="87313" eaLnBrk="1" hangingPunct="1">
              <a:defRPr/>
            </a:pPr>
            <a:r>
              <a:rPr lang="fr-CA" sz="3600" b="1" dirty="0" smtClean="0">
                <a:latin typeface="Calibri" pitchFamily="34" charset="0"/>
                <a:cs typeface="Calibri" pitchFamily="34" charset="0"/>
              </a:rPr>
              <a:t>Composition du comité Convergence</a:t>
            </a:r>
            <a:endParaRPr lang="fr-FR" sz="3600" b="1" dirty="0" smtClean="0">
              <a:latin typeface="Calibri" pitchFamily="34" charset="0"/>
              <a:cs typeface="Calibri" pitchFamily="34" charset="0"/>
            </a:endParaRPr>
          </a:p>
        </p:txBody>
      </p:sp>
      <p:pic>
        <p:nvPicPr>
          <p:cNvPr id="18438" name="Picture 5" descr="MC900230410[1]"/>
          <p:cNvPicPr>
            <a:picLocks noChangeAspect="1" noChangeArrowheads="1"/>
          </p:cNvPicPr>
          <p:nvPr/>
        </p:nvPicPr>
        <p:blipFill>
          <a:blip r:embed="rId2" cstate="print"/>
          <a:srcRect/>
          <a:stretch>
            <a:fillRect/>
          </a:stretch>
        </p:blipFill>
        <p:spPr bwMode="auto">
          <a:xfrm>
            <a:off x="6660232" y="1340768"/>
            <a:ext cx="2232025" cy="2039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12"/>
          </p:nvPr>
        </p:nvSpPr>
        <p:spPr/>
        <p:txBody>
          <a:bodyPr/>
          <a:lstStyle/>
          <a:p>
            <a:pPr>
              <a:defRPr/>
            </a:pPr>
            <a:fld id="{8617EC22-B42A-4947-B123-0E63AF6CE6A1}" type="slidenum">
              <a:rPr lang="fr-FR"/>
              <a:pPr>
                <a:defRPr/>
              </a:pPr>
              <a:t>27</a:t>
            </a:fld>
            <a:endParaRPr lang="fr-FR"/>
          </a:p>
        </p:txBody>
      </p:sp>
      <p:sp>
        <p:nvSpPr>
          <p:cNvPr id="6" name="Espace réservé du numéro de diapositive 5"/>
          <p:cNvSpPr txBox="1">
            <a:spLocks noGrp="1"/>
          </p:cNvSpPr>
          <p:nvPr/>
        </p:nvSpPr>
        <p:spPr bwMode="auto">
          <a:xfrm>
            <a:off x="6937375" y="6245225"/>
            <a:ext cx="1901825" cy="476250"/>
          </a:xfrm>
          <a:prstGeom prst="rect">
            <a:avLst/>
          </a:prstGeom>
          <a:noFill/>
          <a:ln>
            <a:miter lim="800000"/>
            <a:headEnd/>
            <a:tailEnd/>
          </a:ln>
        </p:spPr>
        <p:txBody>
          <a:bodyPr/>
          <a:lstStyle/>
          <a:p>
            <a:pPr algn="r">
              <a:defRPr/>
            </a:pPr>
            <a:endParaRPr lang="fr-FR" sz="1400" dirty="0">
              <a:effectLst>
                <a:outerShdw blurRad="38100" dist="38100" dir="2700000" algn="tl">
                  <a:srgbClr val="000000"/>
                </a:outerShdw>
              </a:effectLst>
              <a:latin typeface="+mn-lt"/>
            </a:endParaRPr>
          </a:p>
        </p:txBody>
      </p:sp>
      <p:sp>
        <p:nvSpPr>
          <p:cNvPr id="155650" name="Rectangle 2"/>
          <p:cNvSpPr>
            <a:spLocks noGrp="1" noRot="1" noChangeArrowheads="1"/>
          </p:cNvSpPr>
          <p:nvPr>
            <p:ph type="title"/>
          </p:nvPr>
        </p:nvSpPr>
        <p:spPr>
          <a:xfrm>
            <a:off x="323850" y="0"/>
            <a:ext cx="8385175" cy="928688"/>
          </a:xfrm>
        </p:spPr>
        <p:txBody>
          <a:bodyPr/>
          <a:lstStyle/>
          <a:p>
            <a:pPr marL="363538">
              <a:defRPr/>
            </a:pPr>
            <a:r>
              <a:rPr lang="fr-CA" sz="3600" b="1" dirty="0" smtClean="0">
                <a:latin typeface="Arial Narrow" pitchFamily="34" charset="0"/>
              </a:rPr>
              <a:t>PROJET CONVERGENCE </a:t>
            </a:r>
            <a:endParaRPr lang="fr-CA" sz="2400" b="1" dirty="0" smtClean="0">
              <a:latin typeface="Arial Narrow" pitchFamily="34" charset="0"/>
            </a:endParaRPr>
          </a:p>
        </p:txBody>
      </p:sp>
      <p:sp>
        <p:nvSpPr>
          <p:cNvPr id="22533" name="Rectangle 3"/>
          <p:cNvSpPr>
            <a:spLocks noGrp="1" noRot="1" noChangeArrowheads="1"/>
          </p:cNvSpPr>
          <p:nvPr>
            <p:ph type="body" idx="1"/>
          </p:nvPr>
        </p:nvSpPr>
        <p:spPr>
          <a:xfrm>
            <a:off x="323850" y="1052513"/>
            <a:ext cx="8316913" cy="5400823"/>
          </a:xfrm>
          <a:noFill/>
        </p:spPr>
        <p:txBody>
          <a:bodyPr/>
          <a:lstStyle/>
          <a:p>
            <a:pPr>
              <a:buFont typeface="Wingdings" pitchFamily="2" charset="2"/>
              <a:buNone/>
            </a:pPr>
            <a:endParaRPr lang="fr-CA" sz="900" dirty="0" smtClean="0">
              <a:solidFill>
                <a:srgbClr val="161645"/>
              </a:solidFill>
              <a:latin typeface="Calibri"/>
              <a:cs typeface="Calibri"/>
            </a:endParaRPr>
          </a:p>
          <a:p>
            <a:pPr lvl="1">
              <a:buFont typeface="Wingdings" pitchFamily="2" charset="2"/>
              <a:buChar char="Ü"/>
            </a:pPr>
            <a:r>
              <a:rPr lang="fr-CA" sz="3200" dirty="0" smtClean="0">
                <a:solidFill>
                  <a:srgbClr val="161645"/>
                </a:solidFill>
                <a:latin typeface="Calibri"/>
                <a:cs typeface="Calibri"/>
              </a:rPr>
              <a:t>Première étape:</a:t>
            </a:r>
          </a:p>
          <a:p>
            <a:pPr lvl="2">
              <a:buNone/>
            </a:pPr>
            <a:r>
              <a:rPr lang="fr-CA" sz="2800" dirty="0" smtClean="0">
                <a:solidFill>
                  <a:srgbClr val="161645"/>
                </a:solidFill>
                <a:latin typeface="Calibri"/>
                <a:cs typeface="Calibri"/>
              </a:rPr>
              <a:t>Décrire la réalité à partir des pratiques</a:t>
            </a:r>
          </a:p>
          <a:p>
            <a:pPr lvl="2">
              <a:buClr>
                <a:srgbClr val="653A71"/>
              </a:buClr>
              <a:buFont typeface="Wingdings" charset="2"/>
              <a:buChar char="Ø"/>
            </a:pPr>
            <a:r>
              <a:rPr lang="fr-CA" sz="2800" dirty="0">
                <a:solidFill>
                  <a:srgbClr val="161645"/>
                </a:solidFill>
                <a:latin typeface="Calibri"/>
                <a:cs typeface="Calibri"/>
              </a:rPr>
              <a:t> </a:t>
            </a:r>
            <a:r>
              <a:rPr lang="fr-CA" sz="2800" dirty="0" smtClean="0">
                <a:solidFill>
                  <a:srgbClr val="161645"/>
                </a:solidFill>
                <a:latin typeface="Calibri"/>
                <a:cs typeface="Calibri"/>
              </a:rPr>
              <a:t>Recension des pratiques, des outils et de nos  pistes d’amélioration</a:t>
            </a:r>
          </a:p>
          <a:p>
            <a:pPr lvl="2"/>
            <a:endParaRPr lang="fr-CA" sz="2800" dirty="0" smtClean="0">
              <a:solidFill>
                <a:srgbClr val="161645"/>
              </a:solidFill>
              <a:latin typeface="Calibri"/>
              <a:cs typeface="Calibri"/>
            </a:endParaRPr>
          </a:p>
          <a:p>
            <a:pPr lvl="1">
              <a:lnSpc>
                <a:spcPct val="70000"/>
              </a:lnSpc>
              <a:buNone/>
            </a:pPr>
            <a:r>
              <a:rPr lang="fr-CA" sz="3200" dirty="0" smtClean="0">
                <a:solidFill>
                  <a:srgbClr val="653A71"/>
                </a:solidFill>
                <a:latin typeface="Calibri"/>
                <a:cs typeface="Calibri"/>
              </a:rPr>
              <a:t>Le comité se définit  </a:t>
            </a:r>
          </a:p>
          <a:p>
            <a:pPr lvl="1">
              <a:lnSpc>
                <a:spcPct val="70000"/>
              </a:lnSpc>
              <a:buNone/>
            </a:pPr>
            <a:r>
              <a:rPr lang="fr-CA" sz="3200" dirty="0" smtClean="0">
                <a:solidFill>
                  <a:srgbClr val="653A71"/>
                </a:solidFill>
                <a:latin typeface="Calibri"/>
                <a:cs typeface="Calibri"/>
              </a:rPr>
              <a:t>comme l’acheteur des </a:t>
            </a:r>
          </a:p>
          <a:p>
            <a:pPr lvl="1">
              <a:lnSpc>
                <a:spcPct val="70000"/>
              </a:lnSpc>
              <a:buNone/>
            </a:pPr>
            <a:r>
              <a:rPr lang="fr-CA" sz="3200" dirty="0" smtClean="0">
                <a:solidFill>
                  <a:srgbClr val="653A71"/>
                </a:solidFill>
                <a:latin typeface="Calibri"/>
                <a:cs typeface="Calibri"/>
              </a:rPr>
              <a:t>bonnes pratiques, et  </a:t>
            </a:r>
          </a:p>
          <a:p>
            <a:pPr lvl="1">
              <a:lnSpc>
                <a:spcPct val="70000"/>
              </a:lnSpc>
              <a:buNone/>
            </a:pPr>
            <a:r>
              <a:rPr lang="fr-CA" sz="3200" dirty="0" smtClean="0">
                <a:solidFill>
                  <a:srgbClr val="653A71"/>
                </a:solidFill>
                <a:latin typeface="Calibri"/>
                <a:cs typeface="Calibri"/>
              </a:rPr>
              <a:t>non comme un vendeur</a:t>
            </a:r>
          </a:p>
        </p:txBody>
      </p:sp>
      <p:pic>
        <p:nvPicPr>
          <p:cNvPr id="22534" name="Picture 4" descr="MC900289995[1]"/>
          <p:cNvPicPr>
            <a:picLocks noChangeAspect="1" noChangeArrowheads="1"/>
          </p:cNvPicPr>
          <p:nvPr/>
        </p:nvPicPr>
        <p:blipFill>
          <a:blip r:embed="rId2" cstate="print"/>
          <a:srcRect/>
          <a:stretch>
            <a:fillRect/>
          </a:stretch>
        </p:blipFill>
        <p:spPr bwMode="auto">
          <a:xfrm>
            <a:off x="5508104" y="3429000"/>
            <a:ext cx="2951163" cy="2719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Grp="1" noChangeArrowheads="1"/>
          </p:cNvSpPr>
          <p:nvPr>
            <p:ph type="sldNum" sz="quarter" idx="12"/>
          </p:nvPr>
        </p:nvSpPr>
        <p:spPr/>
        <p:txBody>
          <a:bodyPr/>
          <a:lstStyle/>
          <a:p>
            <a:pPr>
              <a:defRPr/>
            </a:pPr>
            <a:fld id="{C4B289F3-3616-47A2-A4A0-E622710A041E}" type="slidenum">
              <a:rPr lang="fr-FR"/>
              <a:pPr>
                <a:defRPr/>
              </a:pPr>
              <a:t>28</a:t>
            </a:fld>
            <a:endParaRPr lang="fr-FR" dirty="0"/>
          </a:p>
        </p:txBody>
      </p:sp>
      <p:sp>
        <p:nvSpPr>
          <p:cNvPr id="150530" name="Rectangle 2"/>
          <p:cNvSpPr>
            <a:spLocks noGrp="1" noRot="1" noChangeArrowheads="1"/>
          </p:cNvSpPr>
          <p:nvPr>
            <p:ph type="title"/>
          </p:nvPr>
        </p:nvSpPr>
        <p:spPr>
          <a:xfrm>
            <a:off x="611188" y="188913"/>
            <a:ext cx="8532812" cy="952500"/>
          </a:xfrm>
        </p:spPr>
        <p:txBody>
          <a:bodyPr/>
          <a:lstStyle/>
          <a:p>
            <a:pPr>
              <a:defRPr/>
            </a:pPr>
            <a:r>
              <a:rPr lang="fr-CA" sz="3600" dirty="0" smtClean="0">
                <a:effectLst>
                  <a:outerShdw blurRad="38100" dist="38100" dir="2700000" algn="tl">
                    <a:srgbClr val="000000"/>
                  </a:outerShdw>
                </a:effectLst>
                <a:latin typeface="Arial Narrow" pitchFamily="34" charset="0"/>
              </a:rPr>
              <a:t>PROJET CONVERGENCE</a:t>
            </a:r>
          </a:p>
        </p:txBody>
      </p:sp>
      <p:sp>
        <p:nvSpPr>
          <p:cNvPr id="150531" name="Rectangle 3"/>
          <p:cNvSpPr>
            <a:spLocks noGrp="1" noRot="1" noChangeArrowheads="1"/>
          </p:cNvSpPr>
          <p:nvPr>
            <p:ph type="body" idx="1"/>
          </p:nvPr>
        </p:nvSpPr>
        <p:spPr>
          <a:xfrm>
            <a:off x="539750" y="1268413"/>
            <a:ext cx="8316913" cy="5256212"/>
          </a:xfrm>
        </p:spPr>
        <p:txBody>
          <a:bodyPr/>
          <a:lstStyle/>
          <a:p>
            <a:pPr>
              <a:buClr>
                <a:schemeClr val="tx2"/>
              </a:buClr>
              <a:buFont typeface="Wingdings" pitchFamily="2" charset="2"/>
              <a:buNone/>
              <a:defRPr/>
            </a:pPr>
            <a:r>
              <a:rPr lang="fr-CA" sz="2400" dirty="0" smtClean="0">
                <a:solidFill>
                  <a:srgbClr val="161645"/>
                </a:solidFill>
                <a:effectLst>
                  <a:outerShdw blurRad="38100" dist="38100" dir="2700000" algn="tl">
                    <a:srgbClr val="000000"/>
                  </a:outerShdw>
                </a:effectLst>
                <a:latin typeface="Calibri"/>
                <a:cs typeface="Calibri"/>
              </a:rPr>
              <a:t>	</a:t>
            </a:r>
          </a:p>
          <a:p>
            <a:pPr>
              <a:buClr>
                <a:schemeClr val="tx2"/>
              </a:buClr>
              <a:buFont typeface="Wingdings" pitchFamily="2" charset="2"/>
              <a:buNone/>
              <a:defRPr/>
            </a:pPr>
            <a:r>
              <a:rPr lang="fr-CA" dirty="0" smtClean="0">
                <a:solidFill>
                  <a:srgbClr val="161645"/>
                </a:solidFill>
                <a:latin typeface="Calibri"/>
                <a:cs typeface="Calibri"/>
              </a:rPr>
              <a:t>	CIBLES DES TRAVAUX:</a:t>
            </a:r>
          </a:p>
          <a:p>
            <a:pPr marL="823913" lvl="1" indent="-301625">
              <a:buFont typeface="Wingdings" pitchFamily="2" charset="2"/>
              <a:buChar char="ú"/>
              <a:defRPr/>
            </a:pPr>
            <a:r>
              <a:rPr lang="fr-CA" sz="3200" dirty="0" smtClean="0">
                <a:solidFill>
                  <a:srgbClr val="161645"/>
                </a:solidFill>
                <a:latin typeface="Calibri"/>
                <a:cs typeface="Calibri"/>
              </a:rPr>
              <a:t>L’accès aux services du réseau local en diversifiant le panier de service :</a:t>
            </a:r>
            <a:r>
              <a:rPr lang="fr-CA" sz="2800" dirty="0" smtClean="0">
                <a:solidFill>
                  <a:srgbClr val="161645"/>
                </a:solidFill>
                <a:latin typeface="Calibri"/>
                <a:cs typeface="Calibri"/>
              </a:rPr>
              <a:t>	</a:t>
            </a:r>
          </a:p>
          <a:p>
            <a:pPr marL="1223963" lvl="2" indent="-301625">
              <a:buClr>
                <a:srgbClr val="653A71"/>
              </a:buClr>
              <a:buFont typeface="Wingdings" pitchFamily="2" charset="2"/>
              <a:buChar char="ú"/>
              <a:defRPr/>
            </a:pPr>
            <a:r>
              <a:rPr lang="fr-CA" sz="2800" dirty="0" smtClean="0">
                <a:solidFill>
                  <a:schemeClr val="accent6">
                    <a:lumMod val="50000"/>
                  </a:schemeClr>
                </a:solidFill>
                <a:latin typeface="Calibri"/>
                <a:cs typeface="Calibri"/>
              </a:rPr>
              <a:t>Soutien - Autogestion des soins</a:t>
            </a:r>
          </a:p>
          <a:p>
            <a:pPr marL="1223963" lvl="2" indent="-301625">
              <a:buClr>
                <a:srgbClr val="653A71"/>
              </a:buClr>
              <a:buFont typeface="Wingdings" pitchFamily="2" charset="2"/>
              <a:buChar char="ú"/>
              <a:defRPr/>
            </a:pPr>
            <a:r>
              <a:rPr lang="fr-CA" sz="2800" dirty="0" smtClean="0">
                <a:solidFill>
                  <a:schemeClr val="accent6">
                    <a:lumMod val="50000"/>
                  </a:schemeClr>
                </a:solidFill>
                <a:latin typeface="Calibri"/>
                <a:cs typeface="Calibri"/>
              </a:rPr>
              <a:t>Suivi téléphonique (GMF)</a:t>
            </a:r>
          </a:p>
          <a:p>
            <a:pPr marL="1223963" lvl="2" indent="-301625">
              <a:buClr>
                <a:srgbClr val="653A71"/>
              </a:buClr>
              <a:buFont typeface="Wingdings" pitchFamily="2" charset="2"/>
              <a:buChar char="ú"/>
              <a:defRPr/>
            </a:pPr>
            <a:r>
              <a:rPr lang="fr-CA" sz="2800" dirty="0" smtClean="0">
                <a:solidFill>
                  <a:schemeClr val="accent6">
                    <a:lumMod val="50000"/>
                  </a:schemeClr>
                </a:solidFill>
                <a:latin typeface="Calibri"/>
                <a:cs typeface="Calibri"/>
              </a:rPr>
              <a:t>Thérapie de groupe</a:t>
            </a:r>
          </a:p>
          <a:p>
            <a:pPr marL="1223963" lvl="2" indent="-301625">
              <a:buClr>
                <a:srgbClr val="653A71"/>
              </a:buClr>
              <a:buFont typeface="Wingdings" pitchFamily="2" charset="2"/>
              <a:buChar char="ú"/>
              <a:defRPr/>
            </a:pPr>
            <a:r>
              <a:rPr lang="fr-CA" sz="2800" dirty="0" smtClean="0">
                <a:solidFill>
                  <a:schemeClr val="accent6">
                    <a:lumMod val="50000"/>
                  </a:schemeClr>
                </a:solidFill>
                <a:latin typeface="Calibri"/>
                <a:cs typeface="Calibri"/>
              </a:rPr>
              <a:t>Suivi  individuel</a:t>
            </a:r>
          </a:p>
          <a:p>
            <a:pPr marL="342900" lvl="2" indent="-342900">
              <a:buClrTx/>
              <a:buNone/>
              <a:defRPr/>
            </a:pPr>
            <a:endParaRPr lang="fr-CA" sz="2800" dirty="0" smtClean="0">
              <a:solidFill>
                <a:srgbClr val="161645"/>
              </a:solidFill>
              <a:latin typeface="Calibri"/>
              <a:cs typeface="Calibri"/>
            </a:endParaRPr>
          </a:p>
          <a:p>
            <a:pPr>
              <a:buFont typeface="Wingdings" pitchFamily="2" charset="2"/>
              <a:buNone/>
              <a:defRPr/>
            </a:pPr>
            <a:endParaRPr lang="fr-CA" dirty="0" smtClean="0">
              <a:solidFill>
                <a:srgbClr val="161645"/>
              </a:solidFill>
              <a:latin typeface="Calibri"/>
              <a:cs typeface="Calibri"/>
            </a:endParaRPr>
          </a:p>
        </p:txBody>
      </p:sp>
      <p:pic>
        <p:nvPicPr>
          <p:cNvPr id="21510" name="Picture 6" descr="j0205462"/>
          <p:cNvPicPr>
            <a:picLocks noChangeAspect="1" noChangeArrowheads="1"/>
          </p:cNvPicPr>
          <p:nvPr/>
        </p:nvPicPr>
        <p:blipFill>
          <a:blip r:embed="rId2" cstate="print"/>
          <a:srcRect/>
          <a:stretch>
            <a:fillRect/>
          </a:stretch>
        </p:blipFill>
        <p:spPr bwMode="auto">
          <a:xfrm>
            <a:off x="5364163" y="3573463"/>
            <a:ext cx="3095625"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a:spLocks noGrp="1" noChangeArrowheads="1"/>
          </p:cNvSpPr>
          <p:nvPr>
            <p:ph type="sldNum" sz="quarter" idx="12"/>
          </p:nvPr>
        </p:nvSpPr>
        <p:spPr/>
        <p:txBody>
          <a:bodyPr/>
          <a:lstStyle/>
          <a:p>
            <a:pPr>
              <a:defRPr/>
            </a:pPr>
            <a:fld id="{7E09DADD-10E3-4725-AD05-B5AFA7AA6DE4}" type="slidenum">
              <a:rPr lang="fr-FR"/>
              <a:pPr>
                <a:defRPr/>
              </a:pPr>
              <a:t>29</a:t>
            </a:fld>
            <a:endParaRPr lang="fr-FR"/>
          </a:p>
        </p:txBody>
      </p:sp>
      <p:sp>
        <p:nvSpPr>
          <p:cNvPr id="152578" name="Rectangle 2"/>
          <p:cNvSpPr>
            <a:spLocks noGrp="1" noRot="1" noChangeArrowheads="1"/>
          </p:cNvSpPr>
          <p:nvPr>
            <p:ph type="title"/>
          </p:nvPr>
        </p:nvSpPr>
        <p:spPr>
          <a:xfrm>
            <a:off x="457200" y="0"/>
            <a:ext cx="8385175" cy="1196975"/>
          </a:xfrm>
        </p:spPr>
        <p:txBody>
          <a:bodyPr/>
          <a:lstStyle/>
          <a:p>
            <a:pPr marL="261938">
              <a:defRPr/>
            </a:pPr>
            <a:r>
              <a:rPr lang="fr-CA" b="1" dirty="0" smtClean="0">
                <a:latin typeface="Calibri" pitchFamily="34" charset="0"/>
                <a:cs typeface="Calibri" pitchFamily="34" charset="0"/>
              </a:rPr>
              <a:t>PROJET </a:t>
            </a:r>
            <a:r>
              <a:rPr lang="fr-CA" sz="3600" b="1" dirty="0" smtClean="0">
                <a:latin typeface="Calibri" pitchFamily="34" charset="0"/>
                <a:cs typeface="Calibri" pitchFamily="34" charset="0"/>
              </a:rPr>
              <a:t>CONVERGENCE</a:t>
            </a:r>
          </a:p>
        </p:txBody>
      </p:sp>
      <p:sp>
        <p:nvSpPr>
          <p:cNvPr id="152579" name="Rectangle 3"/>
          <p:cNvSpPr>
            <a:spLocks noGrp="1" noRot="1" noChangeArrowheads="1"/>
          </p:cNvSpPr>
          <p:nvPr>
            <p:ph type="body" idx="1"/>
          </p:nvPr>
        </p:nvSpPr>
        <p:spPr>
          <a:xfrm>
            <a:off x="0" y="1125538"/>
            <a:ext cx="9144000" cy="5543550"/>
          </a:xfrm>
        </p:spPr>
        <p:txBody>
          <a:bodyPr/>
          <a:lstStyle/>
          <a:p>
            <a:pPr marL="895350" indent="-271463" defTabSz="900113">
              <a:lnSpc>
                <a:spcPct val="80000"/>
              </a:lnSpc>
              <a:buClr>
                <a:schemeClr val="tx2"/>
              </a:buClr>
              <a:buFont typeface="Wingdings" pitchFamily="2" charset="2"/>
              <a:buNone/>
              <a:defRPr/>
            </a:pPr>
            <a:r>
              <a:rPr lang="fr-CA" sz="2800" dirty="0" smtClean="0">
                <a:solidFill>
                  <a:srgbClr val="161645"/>
                </a:solidFill>
              </a:rPr>
              <a:t>         	</a:t>
            </a:r>
          </a:p>
          <a:p>
            <a:pPr marL="895350" indent="-271463" defTabSz="900113">
              <a:lnSpc>
                <a:spcPct val="80000"/>
              </a:lnSpc>
              <a:buClr>
                <a:schemeClr val="tx2"/>
              </a:buClr>
              <a:buFont typeface="Wingdings" pitchFamily="2" charset="2"/>
              <a:buNone/>
              <a:defRPr/>
            </a:pPr>
            <a:r>
              <a:rPr lang="fr-CA" sz="2800" dirty="0" smtClean="0">
                <a:solidFill>
                  <a:srgbClr val="161645"/>
                </a:solidFill>
              </a:rPr>
              <a:t>De juin 2010 à octobre 2010, 4 sous-comités de travail:</a:t>
            </a:r>
          </a:p>
          <a:p>
            <a:pPr marL="895350" indent="-271463" defTabSz="900113">
              <a:lnSpc>
                <a:spcPct val="150000"/>
              </a:lnSpc>
              <a:buClr>
                <a:schemeClr val="tx2"/>
              </a:buClr>
              <a:buFont typeface="Wingdings" pitchFamily="2" charset="2"/>
              <a:buNone/>
              <a:defRPr/>
            </a:pPr>
            <a:r>
              <a:rPr lang="fr-CA" sz="2400" dirty="0" smtClean="0">
                <a:solidFill>
                  <a:srgbClr val="161645"/>
                </a:solidFill>
              </a:rPr>
              <a:t>		# 1 Évaluation/ Orientation = 15 rencontres</a:t>
            </a:r>
          </a:p>
          <a:p>
            <a:pPr marL="895350" indent="-271463" defTabSz="900113">
              <a:lnSpc>
                <a:spcPct val="150000"/>
              </a:lnSpc>
              <a:buClr>
                <a:schemeClr val="tx2"/>
              </a:buClr>
              <a:buFont typeface="Wingdings" pitchFamily="2" charset="2"/>
              <a:buNone/>
              <a:defRPr/>
            </a:pPr>
            <a:r>
              <a:rPr lang="fr-CA" sz="1600" dirty="0" smtClean="0">
                <a:solidFill>
                  <a:srgbClr val="161645"/>
                </a:solidFill>
              </a:rPr>
              <a:t>     </a:t>
            </a:r>
            <a:r>
              <a:rPr lang="fr-CA" sz="2400" dirty="0" smtClean="0">
                <a:solidFill>
                  <a:srgbClr val="161645"/>
                </a:solidFill>
              </a:rPr>
              <a:t># 2 Services de groupes = 6 rencontres</a:t>
            </a:r>
          </a:p>
          <a:p>
            <a:pPr marL="895350" indent="-271463" defTabSz="900113">
              <a:lnSpc>
                <a:spcPct val="150000"/>
              </a:lnSpc>
              <a:buClr>
                <a:schemeClr val="tx2"/>
              </a:buClr>
              <a:buFont typeface="Wingdings" pitchFamily="2" charset="2"/>
              <a:buNone/>
              <a:defRPr/>
            </a:pPr>
            <a:r>
              <a:rPr lang="fr-CA" dirty="0" smtClean="0">
                <a:solidFill>
                  <a:srgbClr val="161645"/>
                </a:solidFill>
              </a:rPr>
              <a:t>	# 3 Bien collaborer et bien s’allier = 3 rencontres</a:t>
            </a:r>
          </a:p>
          <a:p>
            <a:pPr>
              <a:lnSpc>
                <a:spcPct val="150000"/>
              </a:lnSpc>
              <a:buClr>
                <a:schemeClr val="tx2"/>
              </a:buClr>
              <a:buFont typeface="Wingdings" pitchFamily="2" charset="2"/>
              <a:buNone/>
              <a:defRPr/>
            </a:pPr>
            <a:r>
              <a:rPr lang="fr-CA" dirty="0" smtClean="0">
                <a:solidFill>
                  <a:srgbClr val="161645"/>
                </a:solidFill>
              </a:rPr>
              <a:t>         	# 4 Suivi téléphonique = 6 rencontres</a:t>
            </a:r>
          </a:p>
          <a:p>
            <a:pPr>
              <a:lnSpc>
                <a:spcPct val="90000"/>
              </a:lnSpc>
              <a:buFont typeface="Wingdings" pitchFamily="2" charset="2"/>
              <a:buNone/>
              <a:defRPr/>
            </a:pPr>
            <a:r>
              <a:rPr lang="fr-CA" dirty="0" smtClean="0">
                <a:solidFill>
                  <a:srgbClr val="161645"/>
                </a:solidFill>
              </a:rPr>
              <a:t>      	</a:t>
            </a:r>
            <a:endParaRPr lang="fr-CA" sz="2400" dirty="0" smtClean="0">
              <a:solidFill>
                <a:srgbClr val="161645"/>
              </a:solidFill>
            </a:endParaRPr>
          </a:p>
          <a:p>
            <a:pPr marL="895350" indent="-271463" defTabSz="900113">
              <a:lnSpc>
                <a:spcPct val="80000"/>
              </a:lnSpc>
              <a:buClr>
                <a:schemeClr val="tx2"/>
              </a:buClr>
              <a:buFont typeface="Wingdings" pitchFamily="2" charset="2"/>
              <a:buNone/>
              <a:defRPr/>
            </a:pPr>
            <a:endParaRPr lang="fr-CA" sz="2400" dirty="0" smtClean="0">
              <a:solidFill>
                <a:srgbClr val="161645"/>
              </a:solidFill>
            </a:endParaRPr>
          </a:p>
          <a:p>
            <a:pPr marL="895350" indent="-271463" defTabSz="900113">
              <a:lnSpc>
                <a:spcPct val="80000"/>
              </a:lnSpc>
              <a:buClr>
                <a:schemeClr val="tx2"/>
              </a:buClr>
              <a:buFont typeface="Wingdings" pitchFamily="2" charset="2"/>
              <a:buNone/>
              <a:defRPr/>
            </a:pPr>
            <a:r>
              <a:rPr lang="fr-CA" sz="2400" dirty="0" smtClean="0">
                <a:solidFill>
                  <a:srgbClr val="161645"/>
                </a:solidFill>
              </a:rPr>
              <a:t>           </a:t>
            </a:r>
            <a:r>
              <a:rPr lang="fr-CA" sz="2000" dirty="0" smtClean="0">
                <a:solidFill>
                  <a:srgbClr val="161645"/>
                </a:solidFill>
              </a:rPr>
              <a:t>   </a:t>
            </a:r>
          </a:p>
        </p:txBody>
      </p:sp>
      <p:sp>
        <p:nvSpPr>
          <p:cNvPr id="23558" name="Text Box 4"/>
          <p:cNvSpPr txBox="1">
            <a:spLocks noChangeArrowheads="1"/>
          </p:cNvSpPr>
          <p:nvPr/>
        </p:nvSpPr>
        <p:spPr bwMode="auto">
          <a:xfrm>
            <a:off x="7575550" y="5822950"/>
            <a:ext cx="184150" cy="366713"/>
          </a:xfrm>
          <a:prstGeom prst="rect">
            <a:avLst/>
          </a:prstGeom>
          <a:noFill/>
          <a:ln w="9525">
            <a:noFill/>
            <a:miter lim="800000"/>
            <a:headEnd/>
            <a:tailEnd/>
          </a:ln>
        </p:spPr>
        <p:txBody>
          <a:bodyPr wrap="none">
            <a:spAutoFit/>
          </a:bodyPr>
          <a:lstStyle/>
          <a:p>
            <a:endParaRPr lang="fr-CA"/>
          </a:p>
        </p:txBody>
      </p:sp>
      <p:sp>
        <p:nvSpPr>
          <p:cNvPr id="23559" name="Text Box 6"/>
          <p:cNvSpPr txBox="1">
            <a:spLocks noChangeArrowheads="1"/>
          </p:cNvSpPr>
          <p:nvPr/>
        </p:nvSpPr>
        <p:spPr bwMode="auto">
          <a:xfrm>
            <a:off x="7793038" y="5895975"/>
            <a:ext cx="184150" cy="366713"/>
          </a:xfrm>
          <a:prstGeom prst="rect">
            <a:avLst/>
          </a:prstGeom>
          <a:noFill/>
          <a:ln w="9525">
            <a:noFill/>
            <a:miter lim="800000"/>
            <a:headEnd/>
            <a:tailEnd/>
          </a:ln>
        </p:spPr>
        <p:txBody>
          <a:bodyPr wrap="none">
            <a:spAutoFit/>
          </a:bodyPr>
          <a:lstStyle/>
          <a:p>
            <a:endParaRPr lang="fr-CA"/>
          </a:p>
        </p:txBody>
      </p:sp>
      <p:pic>
        <p:nvPicPr>
          <p:cNvPr id="23560" name="Picture 7" descr="MC900289995[1]"/>
          <p:cNvPicPr>
            <a:picLocks noChangeAspect="1" noChangeArrowheads="1"/>
          </p:cNvPicPr>
          <p:nvPr/>
        </p:nvPicPr>
        <p:blipFill>
          <a:blip r:embed="rId3" cstate="print"/>
          <a:srcRect/>
          <a:stretch>
            <a:fillRect/>
          </a:stretch>
        </p:blipFill>
        <p:spPr bwMode="auto">
          <a:xfrm>
            <a:off x="6732240" y="4365104"/>
            <a:ext cx="2088232" cy="1754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ppt_qualaxia_sep_blank"/>
          <p:cNvPicPr>
            <a:picLocks noChangeAspect="1" noChangeArrowheads="1"/>
          </p:cNvPicPr>
          <p:nvPr/>
        </p:nvPicPr>
        <p:blipFill>
          <a:blip r:embed="rId2" cstate="print"/>
          <a:srcRect/>
          <a:stretch>
            <a:fillRect/>
          </a:stretch>
        </p:blipFill>
        <p:spPr bwMode="auto">
          <a:xfrm>
            <a:off x="-1588" y="-27384"/>
            <a:ext cx="9182100" cy="6886576"/>
          </a:xfrm>
          <a:prstGeom prst="rect">
            <a:avLst/>
          </a:prstGeom>
          <a:noFill/>
        </p:spPr>
      </p:pic>
      <p:sp>
        <p:nvSpPr>
          <p:cNvPr id="5" name="Espace réservé du numéro de diapositive 4"/>
          <p:cNvSpPr>
            <a:spLocks noGrp="1"/>
          </p:cNvSpPr>
          <p:nvPr>
            <p:ph type="sldNum" sz="quarter" idx="12"/>
          </p:nvPr>
        </p:nvSpPr>
        <p:spPr/>
        <p:txBody>
          <a:bodyPr/>
          <a:lstStyle/>
          <a:p>
            <a:fld id="{0F98A3A1-9B68-42B0-89AA-FB6475A9A824}" type="slidenum">
              <a:rPr lang="en-US" smtClean="0"/>
              <a:pPr/>
              <a:t>3</a:t>
            </a:fld>
            <a:endParaRPr lang="en-US"/>
          </a:p>
        </p:txBody>
      </p:sp>
      <p:sp>
        <p:nvSpPr>
          <p:cNvPr id="6" name="Espace réservé du contenu 5"/>
          <p:cNvSpPr>
            <a:spLocks noGrp="1"/>
          </p:cNvSpPr>
          <p:nvPr>
            <p:ph idx="1"/>
          </p:nvPr>
        </p:nvSpPr>
        <p:spPr>
          <a:xfrm>
            <a:off x="3635896" y="1772816"/>
            <a:ext cx="5112568" cy="3456384"/>
          </a:xfrm>
        </p:spPr>
        <p:txBody>
          <a:bodyPr/>
          <a:lstStyle/>
          <a:p>
            <a:pPr>
              <a:buSzPct val="85000"/>
              <a:buFont typeface="Wingdings" pitchFamily="2" charset="2"/>
              <a:buChar char="ü"/>
            </a:pPr>
            <a:r>
              <a:rPr lang="fr-CA" b="0" dirty="0" smtClean="0">
                <a:solidFill>
                  <a:schemeClr val="bg1"/>
                </a:solidFill>
                <a:latin typeface="Calibri" pitchFamily="34" charset="0"/>
                <a:cs typeface="Calibri" pitchFamily="34" charset="0"/>
              </a:rPr>
              <a:t>RAPPEL DE LA PROBLÉMATIQUE</a:t>
            </a:r>
          </a:p>
          <a:p>
            <a:pPr>
              <a:buSzPct val="85000"/>
              <a:buFont typeface="Wingdings" pitchFamily="2" charset="2"/>
              <a:buChar char="ü"/>
            </a:pPr>
            <a:r>
              <a:rPr lang="fr-CA" b="0" dirty="0" smtClean="0">
                <a:solidFill>
                  <a:schemeClr val="bg1"/>
                </a:solidFill>
                <a:latin typeface="Calibri" pitchFamily="34" charset="0"/>
                <a:cs typeface="Calibri" pitchFamily="34" charset="0"/>
              </a:rPr>
              <a:t>ÉLÉMENTS CONTEXTUELS</a:t>
            </a:r>
          </a:p>
          <a:p>
            <a:pPr>
              <a:buSzPct val="85000"/>
              <a:buFont typeface="Wingdings" pitchFamily="2" charset="2"/>
              <a:buChar char="ü"/>
            </a:pPr>
            <a:r>
              <a:rPr lang="fr-CA" b="0" dirty="0" smtClean="0">
                <a:solidFill>
                  <a:schemeClr val="bg1"/>
                </a:solidFill>
                <a:latin typeface="Calibri" pitchFamily="34" charset="0"/>
                <a:cs typeface="Calibri" pitchFamily="34" charset="0"/>
              </a:rPr>
              <a:t>INTÉRÊT DU MODÈLE UTILISÉ </a:t>
            </a:r>
          </a:p>
          <a:p>
            <a:pPr>
              <a:buSzPct val="85000"/>
              <a:buFont typeface="Wingdings" pitchFamily="2" charset="2"/>
              <a:buChar char="ü"/>
            </a:pPr>
            <a:r>
              <a:rPr lang="fr-CA" b="0" dirty="0" smtClean="0">
                <a:solidFill>
                  <a:schemeClr val="bg1"/>
                </a:solidFill>
                <a:latin typeface="Calibri" pitchFamily="34" charset="0"/>
                <a:cs typeface="Calibri" pitchFamily="34" charset="0"/>
              </a:rPr>
              <a:t>PROJET CIBLE QUALITÉ</a:t>
            </a:r>
          </a:p>
          <a:p>
            <a:pPr>
              <a:buSzPct val="85000"/>
              <a:buFont typeface="Wingdings" pitchFamily="2" charset="2"/>
              <a:buChar char="ü"/>
            </a:pPr>
            <a:r>
              <a:rPr lang="fr-CA" b="0" dirty="0" smtClean="0">
                <a:solidFill>
                  <a:schemeClr val="bg1"/>
                </a:solidFill>
                <a:latin typeface="Calibri" pitchFamily="34" charset="0"/>
                <a:cs typeface="Calibri" pitchFamily="34" charset="0"/>
              </a:rPr>
              <a:t>PROJET CONVERGENCE</a:t>
            </a:r>
          </a:p>
          <a:p>
            <a:pPr>
              <a:buSzPct val="85000"/>
              <a:buFont typeface="Wingdings" pitchFamily="2" charset="2"/>
              <a:buChar char="ü"/>
            </a:pPr>
            <a:r>
              <a:rPr lang="fr-CA" b="0" dirty="0" smtClean="0">
                <a:solidFill>
                  <a:schemeClr val="bg1"/>
                </a:solidFill>
                <a:latin typeface="Calibri" pitchFamily="34" charset="0"/>
                <a:cs typeface="Calibri" pitchFamily="34" charset="0"/>
              </a:rPr>
              <a:t>PHASE D’IMPLANTATION</a:t>
            </a:r>
          </a:p>
          <a:p>
            <a:pPr>
              <a:buSzPct val="85000"/>
              <a:buFont typeface="Wingdings" pitchFamily="2" charset="2"/>
              <a:buChar char="ü"/>
            </a:pPr>
            <a:r>
              <a:rPr lang="fr-CA" b="0" dirty="0" smtClean="0">
                <a:solidFill>
                  <a:schemeClr val="bg1"/>
                </a:solidFill>
                <a:latin typeface="Calibri" pitchFamily="34" charset="0"/>
                <a:cs typeface="Calibri" pitchFamily="34" charset="0"/>
              </a:rPr>
              <a:t>PRINCIPAUX CONSTATS</a:t>
            </a:r>
          </a:p>
          <a:p>
            <a:endParaRPr lang="fr-CA" b="0" dirty="0" smtClean="0">
              <a:solidFill>
                <a:schemeClr val="bg1"/>
              </a:solidFill>
              <a:latin typeface="Calibri" pitchFamily="34" charset="0"/>
              <a:cs typeface="Calibri" pitchFamily="34" charset="0"/>
            </a:endParaRPr>
          </a:p>
          <a:p>
            <a:endParaRPr lang="fr-FR" b="0" dirty="0">
              <a:solidFill>
                <a:schemeClr val="bg1"/>
              </a:solidFill>
              <a:latin typeface="Calibri" pitchFamily="34" charset="0"/>
              <a:cs typeface="Calibri" pitchFamily="34" charset="0"/>
            </a:endParaRPr>
          </a:p>
        </p:txBody>
      </p:sp>
      <p:pic>
        <p:nvPicPr>
          <p:cNvPr id="8" name="Picture 4" descr="http://cdn.trak.in/wp-content/uploads/2007/10/business-plan.jpg"/>
          <p:cNvPicPr>
            <a:picLocks noChangeAspect="1" noChangeArrowheads="1"/>
          </p:cNvPicPr>
          <p:nvPr/>
        </p:nvPicPr>
        <p:blipFill>
          <a:blip r:embed="rId3" cstate="print"/>
          <a:srcRect/>
          <a:stretch>
            <a:fillRect/>
          </a:stretch>
        </p:blipFill>
        <p:spPr bwMode="auto">
          <a:xfrm>
            <a:off x="-396552" y="1916832"/>
            <a:ext cx="4065578" cy="290398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itre 4"/>
          <p:cNvSpPr>
            <a:spLocks noGrp="1"/>
          </p:cNvSpPr>
          <p:nvPr>
            <p:ph type="title"/>
          </p:nvPr>
        </p:nvSpPr>
        <p:spPr>
          <a:xfrm>
            <a:off x="-324544" y="76200"/>
            <a:ext cx="8001000" cy="1143000"/>
          </a:xfrm>
        </p:spPr>
        <p:txBody>
          <a:bodyPr/>
          <a:lstStyle/>
          <a:p>
            <a:pPr algn="ctr"/>
            <a:r>
              <a:rPr lang="fr-CA" sz="4000" dirty="0" smtClean="0">
                <a:solidFill>
                  <a:schemeClr val="bg1"/>
                </a:solidFill>
                <a:latin typeface="Calibri" pitchFamily="34" charset="0"/>
                <a:cs typeface="Calibri" pitchFamily="34" charset="0"/>
              </a:rPr>
              <a:t>Plan de la présentation</a:t>
            </a:r>
            <a:endParaRPr lang="fr-FR" sz="4000" dirty="0">
              <a:solidFill>
                <a:schemeClr val="bg1"/>
              </a:solidFill>
              <a:latin typeface="Calibri" pitchFamily="34" charset="0"/>
              <a:cs typeface="Calibri" pitchFamily="34" charset="0"/>
            </a:endParaRPr>
          </a:p>
        </p:txBody>
      </p:sp>
      <p:cxnSp>
        <p:nvCxnSpPr>
          <p:cNvPr id="11" name="Connecteur droit 10"/>
          <p:cNvCxnSpPr/>
          <p:nvPr/>
        </p:nvCxnSpPr>
        <p:spPr bwMode="auto">
          <a:xfrm>
            <a:off x="1259632" y="980728"/>
            <a:ext cx="7920880" cy="0"/>
          </a:xfrm>
          <a:prstGeom prst="line">
            <a:avLst/>
          </a:prstGeom>
          <a:solidFill>
            <a:schemeClr val="accent1"/>
          </a:solidFill>
          <a:ln w="28575" cap="flat" cmpd="sng" algn="ctr">
            <a:solidFill>
              <a:schemeClr val="bg1">
                <a:lumMod val="95000"/>
              </a:schemeClr>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p:cNvSpPr>
            <a:spLocks noGrp="1" noChangeArrowheads="1"/>
          </p:cNvSpPr>
          <p:nvPr>
            <p:ph type="sldNum" sz="quarter" idx="12"/>
          </p:nvPr>
        </p:nvSpPr>
        <p:spPr/>
        <p:txBody>
          <a:bodyPr/>
          <a:lstStyle/>
          <a:p>
            <a:pPr>
              <a:defRPr/>
            </a:pPr>
            <a:fld id="{EE2AE591-84CC-497D-A9DB-4FF7DB48C9AE}" type="slidenum">
              <a:rPr lang="fr-FR"/>
              <a:pPr>
                <a:defRPr/>
              </a:pPr>
              <a:t>30</a:t>
            </a:fld>
            <a:endParaRPr lang="fr-FR"/>
          </a:p>
        </p:txBody>
      </p:sp>
      <p:sp>
        <p:nvSpPr>
          <p:cNvPr id="161794" name="Rectangle 2"/>
          <p:cNvSpPr>
            <a:spLocks noGrp="1" noRot="1" noChangeArrowheads="1"/>
          </p:cNvSpPr>
          <p:nvPr>
            <p:ph type="title"/>
          </p:nvPr>
        </p:nvSpPr>
        <p:spPr>
          <a:xfrm>
            <a:off x="-108520" y="0"/>
            <a:ext cx="9144000" cy="1171575"/>
          </a:xfrm>
        </p:spPr>
        <p:txBody>
          <a:bodyPr/>
          <a:lstStyle/>
          <a:p>
            <a:pPr marL="711200">
              <a:defRPr/>
            </a:pPr>
            <a:r>
              <a:rPr lang="fr-CA" sz="3600" b="1" dirty="0" smtClean="0">
                <a:latin typeface="Calibri" pitchFamily="34" charset="0"/>
                <a:cs typeface="Calibri" pitchFamily="34" charset="0"/>
              </a:rPr>
              <a:t>LES DÉFIS </a:t>
            </a:r>
            <a:br>
              <a:rPr lang="fr-CA" sz="3600" b="1" dirty="0" smtClean="0">
                <a:latin typeface="Calibri" pitchFamily="34" charset="0"/>
                <a:cs typeface="Calibri" pitchFamily="34" charset="0"/>
              </a:rPr>
            </a:br>
            <a:r>
              <a:rPr lang="fr-CA" sz="3600" b="1" dirty="0" smtClean="0">
                <a:latin typeface="Calibri" pitchFamily="34" charset="0"/>
                <a:cs typeface="Calibri" pitchFamily="34" charset="0"/>
              </a:rPr>
              <a:t>ANTICIPÉS</a:t>
            </a:r>
          </a:p>
        </p:txBody>
      </p:sp>
      <p:sp>
        <p:nvSpPr>
          <p:cNvPr id="33797" name="Rectangle 3"/>
          <p:cNvSpPr>
            <a:spLocks noGrp="1" noRot="1" noChangeArrowheads="1"/>
          </p:cNvSpPr>
          <p:nvPr>
            <p:ph type="body" idx="1"/>
          </p:nvPr>
        </p:nvSpPr>
        <p:spPr>
          <a:xfrm>
            <a:off x="0" y="1989138"/>
            <a:ext cx="9144000" cy="5084762"/>
          </a:xfrm>
          <a:noFill/>
        </p:spPr>
        <p:txBody>
          <a:bodyPr/>
          <a:lstStyle/>
          <a:p>
            <a:pPr marL="1160463" indent="-347663">
              <a:buClr>
                <a:srgbClr val="653A71"/>
              </a:buClr>
              <a:buSzPct val="84000"/>
              <a:buFont typeface="Wingdings" pitchFamily="2" charset="2"/>
              <a:buChar char="q"/>
            </a:pPr>
            <a:r>
              <a:rPr lang="fr-CA" sz="2400" dirty="0" smtClean="0">
                <a:solidFill>
                  <a:srgbClr val="161645"/>
                </a:solidFill>
                <a:latin typeface="Calibri"/>
                <a:cs typeface="Calibri"/>
              </a:rPr>
              <a:t>L’appropriation et l’adaptation du panier de service aux  réalités de la clientèle ( bon client, satisfait, adapté à ses réalités et ses besoins , etc.)</a:t>
            </a:r>
          </a:p>
          <a:p>
            <a:pPr marL="1160463" indent="-347663">
              <a:buClr>
                <a:srgbClr val="653A71"/>
              </a:buClr>
              <a:buSzPct val="84000"/>
              <a:buFont typeface="Wingdings" pitchFamily="2" charset="2"/>
              <a:buChar char="q"/>
            </a:pPr>
            <a:r>
              <a:rPr lang="fr-CA" sz="2400" dirty="0" smtClean="0">
                <a:solidFill>
                  <a:srgbClr val="161645"/>
                </a:solidFill>
                <a:latin typeface="Calibri"/>
                <a:cs typeface="Calibri"/>
              </a:rPr>
              <a:t>Contrôle de l’offre en fonction des besoins ( des groupes complets, minimum de délais etc.)</a:t>
            </a:r>
          </a:p>
          <a:p>
            <a:pPr marL="1160463" indent="-347663">
              <a:buClr>
                <a:srgbClr val="653A71"/>
              </a:buClr>
              <a:buSzPct val="84000"/>
              <a:buFont typeface="Wingdings" pitchFamily="2" charset="2"/>
              <a:buChar char="q"/>
            </a:pPr>
            <a:r>
              <a:rPr lang="fr-CA" sz="2400" dirty="0" smtClean="0">
                <a:solidFill>
                  <a:srgbClr val="161645"/>
                </a:solidFill>
                <a:latin typeface="Calibri"/>
                <a:cs typeface="Calibri"/>
              </a:rPr>
              <a:t> Apprivoiser la clientèle à la nouvelle offre et la mobiliser;</a:t>
            </a:r>
          </a:p>
          <a:p>
            <a:pPr marL="1160463" indent="-347663">
              <a:buClr>
                <a:srgbClr val="653A71"/>
              </a:buClr>
              <a:buSzPct val="84000"/>
              <a:buFont typeface="Wingdings" pitchFamily="2" charset="2"/>
              <a:buChar char="q"/>
            </a:pPr>
            <a:r>
              <a:rPr lang="fr-CA" sz="2400" dirty="0" smtClean="0">
                <a:solidFill>
                  <a:srgbClr val="161645"/>
                </a:solidFill>
                <a:latin typeface="Calibri"/>
                <a:cs typeface="Calibri"/>
              </a:rPr>
              <a:t> Gérer le trafic des listes d’attentes</a:t>
            </a:r>
          </a:p>
          <a:p>
            <a:pPr marL="1160463" indent="-347663">
              <a:buClr>
                <a:srgbClr val="653A71"/>
              </a:buClr>
              <a:buSzPct val="84000"/>
              <a:buFont typeface="Wingdings" pitchFamily="2" charset="2"/>
              <a:buChar char="q"/>
            </a:pPr>
            <a:r>
              <a:rPr lang="fr-CA" sz="2400" dirty="0" smtClean="0">
                <a:solidFill>
                  <a:srgbClr val="161645"/>
                </a:solidFill>
                <a:latin typeface="Calibri"/>
                <a:cs typeface="Calibri"/>
              </a:rPr>
              <a:t> Identifier et négocier au besoin la structure support  favorisant  l’amélioration continue</a:t>
            </a:r>
          </a:p>
          <a:p>
            <a:pPr marL="1160463" indent="-347663">
              <a:buClr>
                <a:srgbClr val="653A71"/>
              </a:buClr>
              <a:buSzPct val="84000"/>
              <a:buFont typeface="Wingdings" pitchFamily="2" charset="2"/>
              <a:buChar char="q"/>
            </a:pPr>
            <a:r>
              <a:rPr lang="fr-CA" sz="2400" dirty="0" smtClean="0">
                <a:solidFill>
                  <a:srgbClr val="161645"/>
                </a:solidFill>
                <a:latin typeface="Calibri"/>
                <a:cs typeface="Calibri"/>
              </a:rPr>
              <a:t> Préciser les champs d’activités cliniques</a:t>
            </a:r>
          </a:p>
          <a:p>
            <a:pPr marL="1160463" indent="-347663">
              <a:buClr>
                <a:srgbClr val="653A71"/>
              </a:buClr>
              <a:buSzPct val="92000"/>
              <a:buFont typeface="Wingdings" pitchFamily="2" charset="2"/>
              <a:buNone/>
            </a:pPr>
            <a:endParaRPr lang="fr-CA" sz="2400" dirty="0" smtClean="0">
              <a:solidFill>
                <a:srgbClr val="161645"/>
              </a:solidFill>
              <a:latin typeface="Calibri"/>
              <a:cs typeface="Calibri"/>
            </a:endParaRPr>
          </a:p>
        </p:txBody>
      </p:sp>
      <p:pic>
        <p:nvPicPr>
          <p:cNvPr id="33798" name="Picture 5" descr="telechargement"/>
          <p:cNvPicPr>
            <a:picLocks noChangeAspect="1" noChangeArrowheads="1"/>
          </p:cNvPicPr>
          <p:nvPr/>
        </p:nvPicPr>
        <p:blipFill>
          <a:blip r:embed="rId2" cstate="print"/>
          <a:srcRect/>
          <a:stretch>
            <a:fillRect/>
          </a:stretch>
        </p:blipFill>
        <p:spPr bwMode="auto">
          <a:xfrm>
            <a:off x="5364088" y="0"/>
            <a:ext cx="2016125" cy="1143000"/>
          </a:xfrm>
          <a:prstGeom prst="rect">
            <a:avLst/>
          </a:prstGeom>
          <a:noFill/>
          <a:ln w="9525">
            <a:noFill/>
            <a:miter lim="800000"/>
            <a:headEnd/>
            <a:tailEnd/>
          </a:ln>
        </p:spPr>
      </p:pic>
      <p:pic>
        <p:nvPicPr>
          <p:cNvPr id="33799" name="Picture 6" descr="telechargement"/>
          <p:cNvPicPr>
            <a:picLocks noChangeAspect="1" noChangeArrowheads="1"/>
          </p:cNvPicPr>
          <p:nvPr/>
        </p:nvPicPr>
        <p:blipFill>
          <a:blip r:embed="rId3" cstate="print"/>
          <a:srcRect/>
          <a:stretch>
            <a:fillRect/>
          </a:stretch>
        </p:blipFill>
        <p:spPr bwMode="auto">
          <a:xfrm>
            <a:off x="7397750" y="476672"/>
            <a:ext cx="1746250" cy="1303337"/>
          </a:xfrm>
          <a:prstGeom prst="rect">
            <a:avLst/>
          </a:prstGeom>
          <a:noFill/>
          <a:ln w="9525">
            <a:noFill/>
            <a:miter lim="800000"/>
            <a:headEnd/>
            <a:tailEnd/>
          </a:ln>
        </p:spPr>
      </p:pic>
      <p:pic>
        <p:nvPicPr>
          <p:cNvPr id="33800" name="Picture 10" descr="http://www.csssvc.qc.ca/ressources/telechargement.php?mode=insta&amp;target=inline&amp;id=9"/>
          <p:cNvPicPr>
            <a:picLocks noChangeAspect="1" noChangeArrowheads="1"/>
          </p:cNvPicPr>
          <p:nvPr/>
        </p:nvPicPr>
        <p:blipFill>
          <a:blip r:embed="rId4" cstate="print"/>
          <a:srcRect/>
          <a:stretch>
            <a:fillRect/>
          </a:stretch>
        </p:blipFill>
        <p:spPr bwMode="auto">
          <a:xfrm>
            <a:off x="3563888" y="620688"/>
            <a:ext cx="1871662" cy="1198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3"/>
          <p:cNvSpPr>
            <a:spLocks noGrp="1" noChangeArrowheads="1"/>
          </p:cNvSpPr>
          <p:nvPr>
            <p:ph type="sldNum" sz="quarter" idx="12"/>
          </p:nvPr>
        </p:nvSpPr>
        <p:spPr/>
        <p:txBody>
          <a:bodyPr/>
          <a:lstStyle/>
          <a:p>
            <a:pPr>
              <a:defRPr/>
            </a:pPr>
            <a:fld id="{7E09DADD-10E3-4725-AD05-B5AFA7AA6DE4}" type="slidenum">
              <a:rPr lang="fr-FR"/>
              <a:pPr>
                <a:defRPr/>
              </a:pPr>
              <a:t>31</a:t>
            </a:fld>
            <a:endParaRPr lang="fr-FR"/>
          </a:p>
        </p:txBody>
      </p:sp>
      <p:sp>
        <p:nvSpPr>
          <p:cNvPr id="152578" name="Rectangle 2"/>
          <p:cNvSpPr>
            <a:spLocks noGrp="1" noRot="1" noChangeArrowheads="1"/>
          </p:cNvSpPr>
          <p:nvPr>
            <p:ph type="title"/>
          </p:nvPr>
        </p:nvSpPr>
        <p:spPr>
          <a:xfrm>
            <a:off x="457200" y="0"/>
            <a:ext cx="8385175" cy="1196975"/>
          </a:xfrm>
        </p:spPr>
        <p:txBody>
          <a:bodyPr/>
          <a:lstStyle/>
          <a:p>
            <a:pPr marL="261938">
              <a:defRPr/>
            </a:pPr>
            <a:r>
              <a:rPr lang="fr-CA" sz="3600" b="1" dirty="0" smtClean="0">
                <a:latin typeface="Calibri" pitchFamily="34" charset="0"/>
                <a:cs typeface="Calibri" pitchFamily="34" charset="0"/>
              </a:rPr>
              <a:t>PROJET CONVERGENCE</a:t>
            </a:r>
          </a:p>
        </p:txBody>
      </p:sp>
      <p:sp>
        <p:nvSpPr>
          <p:cNvPr id="152579" name="Rectangle 3"/>
          <p:cNvSpPr>
            <a:spLocks noGrp="1" noRot="1" noChangeArrowheads="1"/>
          </p:cNvSpPr>
          <p:nvPr>
            <p:ph type="body" idx="1"/>
          </p:nvPr>
        </p:nvSpPr>
        <p:spPr>
          <a:xfrm>
            <a:off x="0" y="1125538"/>
            <a:ext cx="9144000" cy="5543550"/>
          </a:xfrm>
        </p:spPr>
        <p:txBody>
          <a:bodyPr/>
          <a:lstStyle/>
          <a:p>
            <a:pPr marL="895350" indent="-271463" defTabSz="900113">
              <a:lnSpc>
                <a:spcPct val="80000"/>
              </a:lnSpc>
              <a:buClr>
                <a:schemeClr val="tx2"/>
              </a:buClr>
              <a:buFont typeface="Wingdings" pitchFamily="2" charset="2"/>
              <a:buNone/>
              <a:defRPr/>
            </a:pPr>
            <a:r>
              <a:rPr lang="fr-CA" sz="2800" dirty="0" smtClean="0">
                <a:solidFill>
                  <a:srgbClr val="161645"/>
                </a:solidFill>
              </a:rPr>
              <a:t>         	</a:t>
            </a:r>
          </a:p>
          <a:p>
            <a:pPr marL="895350" indent="-271463" defTabSz="900113">
              <a:lnSpc>
                <a:spcPct val="80000"/>
              </a:lnSpc>
              <a:buClr>
                <a:schemeClr val="tx2"/>
              </a:buClr>
              <a:buFont typeface="Wingdings" pitchFamily="2" charset="2"/>
              <a:buNone/>
              <a:defRPr/>
            </a:pPr>
            <a:r>
              <a:rPr lang="fr-CA" sz="2800" u="sng" dirty="0" smtClean="0">
                <a:solidFill>
                  <a:srgbClr val="161645"/>
                </a:solidFill>
              </a:rPr>
              <a:t>Réalisations</a:t>
            </a:r>
            <a:r>
              <a:rPr lang="fr-CA" sz="2800" dirty="0" smtClean="0">
                <a:solidFill>
                  <a:srgbClr val="161645"/>
                </a:solidFill>
              </a:rPr>
              <a:t>:</a:t>
            </a:r>
          </a:p>
          <a:p>
            <a:pPr marL="895350" indent="-271463" defTabSz="900113">
              <a:lnSpc>
                <a:spcPct val="80000"/>
              </a:lnSpc>
              <a:buClr>
                <a:schemeClr val="tx2"/>
              </a:buClr>
              <a:buFont typeface="Wingdings" pitchFamily="2" charset="2"/>
              <a:buNone/>
              <a:defRPr/>
            </a:pPr>
            <a:endParaRPr lang="fr-CA" dirty="0" smtClean="0">
              <a:solidFill>
                <a:srgbClr val="161645"/>
              </a:solidFill>
            </a:endParaRPr>
          </a:p>
          <a:p>
            <a:pPr marL="895350" indent="-271463" defTabSz="900113">
              <a:lnSpc>
                <a:spcPct val="80000"/>
              </a:lnSpc>
              <a:buClr>
                <a:schemeClr val="tx2"/>
              </a:buClr>
              <a:buFont typeface="Arial" pitchFamily="34" charset="0"/>
              <a:buChar char="•"/>
              <a:defRPr/>
            </a:pPr>
            <a:r>
              <a:rPr lang="fr-CA" dirty="0" smtClean="0">
                <a:solidFill>
                  <a:srgbClr val="161645"/>
                </a:solidFill>
              </a:rPr>
              <a:t>Organigramme des trajectoires	</a:t>
            </a:r>
          </a:p>
          <a:p>
            <a:pPr marL="895350" indent="-271463" defTabSz="900113">
              <a:lnSpc>
                <a:spcPct val="80000"/>
              </a:lnSpc>
              <a:buClr>
                <a:schemeClr val="tx2"/>
              </a:buClr>
              <a:buFont typeface="Arial" pitchFamily="34" charset="0"/>
              <a:buChar char="•"/>
              <a:defRPr/>
            </a:pPr>
            <a:r>
              <a:rPr lang="fr-CA" sz="2400" dirty="0" smtClean="0">
                <a:solidFill>
                  <a:srgbClr val="161645"/>
                </a:solidFill>
              </a:rPr>
              <a:t>Organigramme de groupe</a:t>
            </a:r>
          </a:p>
          <a:p>
            <a:pPr marL="895350" indent="-271463" defTabSz="900113">
              <a:lnSpc>
                <a:spcPct val="80000"/>
              </a:lnSpc>
              <a:buClr>
                <a:schemeClr val="tx2"/>
              </a:buClr>
              <a:buFont typeface="Arial" pitchFamily="34" charset="0"/>
              <a:buChar char="•"/>
              <a:defRPr/>
            </a:pPr>
            <a:r>
              <a:rPr lang="fr-CA" dirty="0" smtClean="0">
                <a:solidFill>
                  <a:srgbClr val="161645"/>
                </a:solidFill>
              </a:rPr>
              <a:t>Suivi téléphonique</a:t>
            </a:r>
          </a:p>
          <a:p>
            <a:pPr marL="895350" indent="-271463" defTabSz="900113">
              <a:lnSpc>
                <a:spcPct val="80000"/>
              </a:lnSpc>
              <a:buClr>
                <a:schemeClr val="tx2"/>
              </a:buClr>
              <a:buFont typeface="Arial" pitchFamily="34" charset="0"/>
              <a:buChar char="•"/>
              <a:defRPr/>
            </a:pPr>
            <a:r>
              <a:rPr lang="fr-CA" dirty="0" smtClean="0">
                <a:solidFill>
                  <a:srgbClr val="161645"/>
                </a:solidFill>
              </a:rPr>
              <a:t>Arbre décisionnel, troubles dépressifs</a:t>
            </a:r>
          </a:p>
          <a:p>
            <a:pPr marL="895350" indent="-271463" defTabSz="900113">
              <a:lnSpc>
                <a:spcPct val="80000"/>
              </a:lnSpc>
              <a:buClr>
                <a:schemeClr val="tx2"/>
              </a:buClr>
              <a:buFont typeface="Arial" pitchFamily="34" charset="0"/>
              <a:buChar char="•"/>
              <a:defRPr/>
            </a:pPr>
            <a:r>
              <a:rPr lang="fr-CA" sz="2400" dirty="0" smtClean="0">
                <a:solidFill>
                  <a:srgbClr val="161645"/>
                </a:solidFill>
              </a:rPr>
              <a:t>Arbre décisionnel, troubles anxieux</a:t>
            </a:r>
          </a:p>
          <a:p>
            <a:pPr marL="895350" indent="-271463" defTabSz="900113">
              <a:lnSpc>
                <a:spcPct val="80000"/>
              </a:lnSpc>
              <a:buClr>
                <a:schemeClr val="tx2"/>
              </a:buClr>
              <a:buFont typeface="Wingdings" pitchFamily="2" charset="2"/>
              <a:buNone/>
              <a:defRPr/>
            </a:pPr>
            <a:endParaRPr lang="fr-CA" sz="2400" dirty="0" smtClean="0">
              <a:solidFill>
                <a:srgbClr val="161645"/>
              </a:solidFill>
            </a:endParaRPr>
          </a:p>
          <a:p>
            <a:pPr marL="895350" indent="-271463" defTabSz="900113">
              <a:lnSpc>
                <a:spcPct val="80000"/>
              </a:lnSpc>
              <a:buClr>
                <a:schemeClr val="tx2"/>
              </a:buClr>
              <a:buFont typeface="Wingdings" pitchFamily="2" charset="2"/>
              <a:buNone/>
              <a:defRPr/>
            </a:pPr>
            <a:r>
              <a:rPr lang="fr-CA" sz="2400" dirty="0" smtClean="0">
                <a:solidFill>
                  <a:srgbClr val="161645"/>
                </a:solidFill>
              </a:rPr>
              <a:t> </a:t>
            </a:r>
            <a:r>
              <a:rPr lang="fr-CA" sz="2800" u="sng" dirty="0" smtClean="0">
                <a:solidFill>
                  <a:srgbClr val="161645"/>
                </a:solidFill>
              </a:rPr>
              <a:t>Retombée: </a:t>
            </a:r>
          </a:p>
          <a:p>
            <a:pPr marL="966787" defTabSz="900113">
              <a:lnSpc>
                <a:spcPct val="80000"/>
              </a:lnSpc>
              <a:buClr>
                <a:schemeClr val="tx2"/>
              </a:buClr>
              <a:buFont typeface="Wingdings" charset="2"/>
              <a:buChar char="Ø"/>
              <a:defRPr/>
            </a:pPr>
            <a:r>
              <a:rPr lang="fr-CA" dirty="0" smtClean="0">
                <a:solidFill>
                  <a:srgbClr val="161645"/>
                </a:solidFill>
              </a:rPr>
              <a:t>R</a:t>
            </a:r>
            <a:r>
              <a:rPr lang="fr-CA" sz="2400" dirty="0" smtClean="0">
                <a:solidFill>
                  <a:srgbClr val="161645"/>
                </a:solidFill>
              </a:rPr>
              <a:t>efonte des systèmes </a:t>
            </a:r>
            <a:r>
              <a:rPr lang="fr-CA" dirty="0" smtClean="0">
                <a:solidFill>
                  <a:srgbClr val="161645"/>
                </a:solidFill>
              </a:rPr>
              <a:t>de gestion des listes d’attente</a:t>
            </a:r>
            <a:r>
              <a:rPr lang="fr-CA" sz="2400" dirty="0" smtClean="0">
                <a:solidFill>
                  <a:srgbClr val="161645"/>
                </a:solidFill>
              </a:rPr>
              <a:t>          </a:t>
            </a:r>
            <a:r>
              <a:rPr lang="fr-CA" sz="2000" dirty="0" smtClean="0">
                <a:solidFill>
                  <a:srgbClr val="161645"/>
                </a:solidFill>
              </a:rPr>
              <a:t>   </a:t>
            </a:r>
          </a:p>
        </p:txBody>
      </p:sp>
      <p:sp>
        <p:nvSpPr>
          <p:cNvPr id="23558" name="Text Box 4"/>
          <p:cNvSpPr txBox="1">
            <a:spLocks noChangeArrowheads="1"/>
          </p:cNvSpPr>
          <p:nvPr/>
        </p:nvSpPr>
        <p:spPr bwMode="auto">
          <a:xfrm>
            <a:off x="7575550" y="5822950"/>
            <a:ext cx="184150" cy="366713"/>
          </a:xfrm>
          <a:prstGeom prst="rect">
            <a:avLst/>
          </a:prstGeom>
          <a:noFill/>
          <a:ln w="9525">
            <a:noFill/>
            <a:miter lim="800000"/>
            <a:headEnd/>
            <a:tailEnd/>
          </a:ln>
        </p:spPr>
        <p:txBody>
          <a:bodyPr wrap="none">
            <a:spAutoFit/>
          </a:bodyPr>
          <a:lstStyle/>
          <a:p>
            <a:endParaRPr lang="fr-CA"/>
          </a:p>
        </p:txBody>
      </p:sp>
      <p:sp>
        <p:nvSpPr>
          <p:cNvPr id="23559" name="Text Box 6"/>
          <p:cNvSpPr txBox="1">
            <a:spLocks noChangeArrowheads="1"/>
          </p:cNvSpPr>
          <p:nvPr/>
        </p:nvSpPr>
        <p:spPr bwMode="auto">
          <a:xfrm>
            <a:off x="7793038" y="5895975"/>
            <a:ext cx="184150" cy="366713"/>
          </a:xfrm>
          <a:prstGeom prst="rect">
            <a:avLst/>
          </a:prstGeom>
          <a:noFill/>
          <a:ln w="9525">
            <a:noFill/>
            <a:miter lim="800000"/>
            <a:headEnd/>
            <a:tailEnd/>
          </a:ln>
        </p:spPr>
        <p:txBody>
          <a:bodyPr wrap="none">
            <a:spAutoFit/>
          </a:bodyPr>
          <a:lstStyle/>
          <a:p>
            <a:endParaRPr lang="fr-CA"/>
          </a:p>
        </p:txBody>
      </p:sp>
      <p:pic>
        <p:nvPicPr>
          <p:cNvPr id="23560" name="Picture 7" descr="MC900289995[1]"/>
          <p:cNvPicPr>
            <a:picLocks noChangeAspect="1" noChangeArrowheads="1"/>
          </p:cNvPicPr>
          <p:nvPr/>
        </p:nvPicPr>
        <p:blipFill>
          <a:blip r:embed="rId3" cstate="print"/>
          <a:srcRect/>
          <a:stretch>
            <a:fillRect/>
          </a:stretch>
        </p:blipFill>
        <p:spPr bwMode="auto">
          <a:xfrm>
            <a:off x="6660232" y="1556792"/>
            <a:ext cx="2186053" cy="1836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p:cNvSpPr>
            <a:spLocks noGrp="1" noChangeArrowheads="1"/>
          </p:cNvSpPr>
          <p:nvPr>
            <p:ph type="sldNum" sz="quarter" idx="12"/>
          </p:nvPr>
        </p:nvSpPr>
        <p:spPr/>
        <p:txBody>
          <a:bodyPr/>
          <a:lstStyle/>
          <a:p>
            <a:pPr>
              <a:defRPr/>
            </a:pPr>
            <a:fld id="{D417C847-79FF-44DF-A1C5-98E3F04D49B3}" type="slidenum">
              <a:rPr lang="fr-FR"/>
              <a:pPr>
                <a:defRPr/>
              </a:pPr>
              <a:t>32</a:t>
            </a:fld>
            <a:endParaRPr lang="fr-FR"/>
          </a:p>
        </p:txBody>
      </p:sp>
      <p:sp>
        <p:nvSpPr>
          <p:cNvPr id="7" name="Espace réservé du numéro de diapositive 5"/>
          <p:cNvSpPr txBox="1">
            <a:spLocks noGrp="1"/>
          </p:cNvSpPr>
          <p:nvPr/>
        </p:nvSpPr>
        <p:spPr bwMode="auto">
          <a:xfrm>
            <a:off x="6937375" y="6245225"/>
            <a:ext cx="1901825" cy="476250"/>
          </a:xfrm>
          <a:prstGeom prst="rect">
            <a:avLst/>
          </a:prstGeom>
          <a:noFill/>
          <a:ln>
            <a:miter lim="800000"/>
            <a:headEnd/>
            <a:tailEnd/>
          </a:ln>
        </p:spPr>
        <p:txBody>
          <a:bodyPr/>
          <a:lstStyle/>
          <a:p>
            <a:pPr algn="r">
              <a:defRPr/>
            </a:pPr>
            <a:endParaRPr lang="fr-FR" sz="1400" dirty="0" smtClean="0">
              <a:effectLst>
                <a:outerShdw blurRad="38100" dist="38100" dir="2700000" algn="tl">
                  <a:srgbClr val="000000"/>
                </a:outerShdw>
              </a:effectLst>
              <a:latin typeface="+mn-lt"/>
            </a:endParaRPr>
          </a:p>
          <a:p>
            <a:pPr algn="r">
              <a:defRPr/>
            </a:pPr>
            <a:endParaRPr lang="fr-FR" sz="1400" dirty="0">
              <a:effectLst>
                <a:outerShdw blurRad="38100" dist="38100" dir="2700000" algn="tl">
                  <a:srgbClr val="000000"/>
                </a:outerShdw>
              </a:effectLst>
              <a:latin typeface="+mn-lt"/>
            </a:endParaRPr>
          </a:p>
        </p:txBody>
      </p:sp>
      <p:sp>
        <p:nvSpPr>
          <p:cNvPr id="160770" name="Rectangle 2"/>
          <p:cNvSpPr>
            <a:spLocks noGrp="1" noRot="1" noChangeArrowheads="1"/>
          </p:cNvSpPr>
          <p:nvPr>
            <p:ph type="title"/>
          </p:nvPr>
        </p:nvSpPr>
        <p:spPr>
          <a:xfrm>
            <a:off x="0" y="0"/>
            <a:ext cx="9144000" cy="908050"/>
          </a:xfrm>
        </p:spPr>
        <p:txBody>
          <a:bodyPr/>
          <a:lstStyle/>
          <a:p>
            <a:pPr marL="711200">
              <a:defRPr/>
            </a:pPr>
            <a:r>
              <a:rPr lang="fr-CA" sz="3600" b="1" dirty="0" smtClean="0">
                <a:latin typeface="Calibri" pitchFamily="34" charset="0"/>
                <a:cs typeface="Calibri" pitchFamily="34" charset="0"/>
              </a:rPr>
              <a:t>LA MISE EN ŒUVRE par le COMITÉ D’IMPLANTATION </a:t>
            </a:r>
            <a:r>
              <a:rPr lang="fr-CA" sz="2400" b="1" dirty="0" smtClean="0">
                <a:latin typeface="Calibri" pitchFamily="34" charset="0"/>
                <a:cs typeface="Calibri" pitchFamily="34" charset="0"/>
              </a:rPr>
              <a:t>(septembre 2011 - )</a:t>
            </a:r>
          </a:p>
        </p:txBody>
      </p:sp>
      <p:sp>
        <p:nvSpPr>
          <p:cNvPr id="32773" name="Rectangle 3"/>
          <p:cNvSpPr>
            <a:spLocks noGrp="1" noRot="1" noChangeArrowheads="1"/>
          </p:cNvSpPr>
          <p:nvPr>
            <p:ph type="body" idx="1"/>
          </p:nvPr>
        </p:nvSpPr>
        <p:spPr>
          <a:xfrm>
            <a:off x="-756592" y="1268760"/>
            <a:ext cx="9432032" cy="5290220"/>
          </a:xfrm>
          <a:noFill/>
        </p:spPr>
        <p:txBody>
          <a:bodyPr/>
          <a:lstStyle/>
          <a:p>
            <a:pPr marL="987425" indent="274638">
              <a:lnSpc>
                <a:spcPct val="90000"/>
              </a:lnSpc>
              <a:buClr>
                <a:srgbClr val="653A71"/>
              </a:buClr>
            </a:pPr>
            <a:endParaRPr lang="fr-CA" dirty="0">
              <a:solidFill>
                <a:srgbClr val="161645"/>
              </a:solidFill>
              <a:latin typeface="Calibri"/>
              <a:cs typeface="Calibri"/>
            </a:endParaRPr>
          </a:p>
          <a:p>
            <a:pPr marL="987425" indent="274638">
              <a:lnSpc>
                <a:spcPct val="90000"/>
              </a:lnSpc>
              <a:buClr>
                <a:srgbClr val="653A71"/>
              </a:buClr>
            </a:pPr>
            <a:r>
              <a:rPr lang="fr-CA" sz="3200" u="sng" dirty="0" smtClean="0">
                <a:solidFill>
                  <a:srgbClr val="161645"/>
                </a:solidFill>
                <a:latin typeface="Calibri"/>
                <a:cs typeface="Calibri"/>
              </a:rPr>
              <a:t>Travaux à réaliser:</a:t>
            </a:r>
          </a:p>
          <a:p>
            <a:pPr marL="987425" indent="274638">
              <a:lnSpc>
                <a:spcPct val="90000"/>
              </a:lnSpc>
              <a:buClr>
                <a:srgbClr val="653A71"/>
              </a:buClr>
            </a:pPr>
            <a:endParaRPr lang="fr-CA" sz="3200" u="sng" dirty="0" smtClean="0">
              <a:solidFill>
                <a:srgbClr val="161645"/>
              </a:solidFill>
              <a:latin typeface="Calibri"/>
              <a:cs typeface="Calibri"/>
            </a:endParaRPr>
          </a:p>
          <a:p>
            <a:pPr marL="1387475" lvl="1" indent="274638">
              <a:lnSpc>
                <a:spcPct val="90000"/>
              </a:lnSpc>
              <a:buFont typeface="Wingdings" pitchFamily="2" charset="2"/>
              <a:buChar char="ú"/>
            </a:pPr>
            <a:r>
              <a:rPr lang="fr-CA" b="0" dirty="0" smtClean="0">
                <a:solidFill>
                  <a:srgbClr val="161645"/>
                </a:solidFill>
                <a:latin typeface="Calibri"/>
                <a:cs typeface="Calibri"/>
              </a:rPr>
              <a:t>L’appropriation des trajectoires</a:t>
            </a:r>
          </a:p>
          <a:p>
            <a:pPr marL="1387475" lvl="1" indent="274638">
              <a:lnSpc>
                <a:spcPct val="90000"/>
              </a:lnSpc>
              <a:buFont typeface="Wingdings" pitchFamily="2" charset="2"/>
              <a:buChar char="ú"/>
            </a:pPr>
            <a:r>
              <a:rPr lang="fr-CA" b="0" dirty="0" smtClean="0">
                <a:solidFill>
                  <a:srgbClr val="161645"/>
                </a:solidFill>
                <a:latin typeface="Calibri"/>
                <a:cs typeface="Calibri"/>
              </a:rPr>
              <a:t>L’appropriation des arbres</a:t>
            </a:r>
          </a:p>
          <a:p>
            <a:pPr marL="1387475" lvl="1" indent="274638">
              <a:lnSpc>
                <a:spcPct val="90000"/>
              </a:lnSpc>
              <a:buFont typeface="Wingdings" pitchFamily="2" charset="2"/>
              <a:buChar char="ú"/>
            </a:pPr>
            <a:r>
              <a:rPr lang="fr-CA" b="0" dirty="0" smtClean="0">
                <a:solidFill>
                  <a:srgbClr val="161645"/>
                </a:solidFill>
                <a:latin typeface="Calibri"/>
                <a:cs typeface="Calibri"/>
              </a:rPr>
              <a:t>L’organisation des listes d’attentes</a:t>
            </a:r>
          </a:p>
          <a:p>
            <a:pPr marL="1387475" lvl="1" indent="274638">
              <a:lnSpc>
                <a:spcPct val="90000"/>
              </a:lnSpc>
              <a:buFont typeface="Wingdings" pitchFamily="2" charset="2"/>
              <a:buChar char="ú"/>
            </a:pPr>
            <a:r>
              <a:rPr lang="fr-CA" dirty="0" smtClean="0">
                <a:solidFill>
                  <a:srgbClr val="161645"/>
                </a:solidFill>
                <a:latin typeface="Calibri"/>
                <a:cs typeface="Calibri"/>
              </a:rPr>
              <a:t>L’identification des intervenants responsables des groupes</a:t>
            </a:r>
          </a:p>
          <a:p>
            <a:pPr marL="1387475" lvl="1" indent="274638">
              <a:lnSpc>
                <a:spcPct val="90000"/>
              </a:lnSpc>
              <a:buFont typeface="Wingdings" pitchFamily="2" charset="2"/>
              <a:buChar char="ú"/>
            </a:pPr>
            <a:r>
              <a:rPr lang="fr-CA" dirty="0" smtClean="0">
                <a:solidFill>
                  <a:srgbClr val="161645"/>
                </a:solidFill>
                <a:latin typeface="Calibri"/>
                <a:cs typeface="Calibri"/>
              </a:rPr>
              <a:t>L’identification des intervenants </a:t>
            </a:r>
            <a:r>
              <a:rPr lang="fr-CA" dirty="0" err="1" smtClean="0">
                <a:solidFill>
                  <a:srgbClr val="161645"/>
                </a:solidFill>
                <a:latin typeface="Calibri"/>
                <a:cs typeface="Calibri"/>
              </a:rPr>
              <a:t>co</a:t>
            </a:r>
            <a:r>
              <a:rPr lang="fr-CA" dirty="0" smtClean="0">
                <a:solidFill>
                  <a:srgbClr val="161645"/>
                </a:solidFill>
                <a:latin typeface="Calibri"/>
                <a:cs typeface="Calibri"/>
              </a:rPr>
              <a:t>-animateurs des groupes</a:t>
            </a:r>
          </a:p>
          <a:p>
            <a:pPr marL="1387475" lvl="1" indent="274638">
              <a:lnSpc>
                <a:spcPct val="90000"/>
              </a:lnSpc>
              <a:buFont typeface="Wingdings" pitchFamily="2" charset="2"/>
              <a:buChar char="ú"/>
            </a:pPr>
            <a:r>
              <a:rPr lang="fr-CA" dirty="0" smtClean="0">
                <a:solidFill>
                  <a:srgbClr val="161645"/>
                </a:solidFill>
                <a:latin typeface="Calibri"/>
                <a:cs typeface="Calibri"/>
              </a:rPr>
              <a:t>Le calendrier des formations</a:t>
            </a:r>
          </a:p>
          <a:p>
            <a:pPr marL="1387475" lvl="1" indent="274638">
              <a:lnSpc>
                <a:spcPct val="90000"/>
              </a:lnSpc>
              <a:buFont typeface="Wingdings" pitchFamily="2" charset="2"/>
              <a:buChar char="ú"/>
            </a:pPr>
            <a:r>
              <a:rPr lang="fr-CA" dirty="0" smtClean="0">
                <a:solidFill>
                  <a:srgbClr val="161645"/>
                </a:solidFill>
                <a:latin typeface="Calibri"/>
                <a:cs typeface="Calibri"/>
              </a:rPr>
              <a:t>L’identification des besoins de soutien</a:t>
            </a:r>
          </a:p>
          <a:p>
            <a:pPr marL="1387475" lvl="1" indent="274638">
              <a:lnSpc>
                <a:spcPct val="90000"/>
              </a:lnSpc>
              <a:buFont typeface="Wingdings" pitchFamily="2" charset="2"/>
              <a:buChar char="ú"/>
            </a:pPr>
            <a:r>
              <a:rPr lang="fr-CA" dirty="0" smtClean="0">
                <a:solidFill>
                  <a:srgbClr val="161645"/>
                </a:solidFill>
                <a:latin typeface="Calibri"/>
                <a:cs typeface="Calibri"/>
              </a:rPr>
              <a:t>La mise en place des structures de soutien</a:t>
            </a:r>
          </a:p>
          <a:p>
            <a:pPr marL="987425" indent="274638">
              <a:lnSpc>
                <a:spcPct val="90000"/>
              </a:lnSpc>
              <a:buClr>
                <a:srgbClr val="653A71"/>
              </a:buClr>
            </a:pPr>
            <a:endParaRPr lang="fr-CA" dirty="0" smtClean="0">
              <a:solidFill>
                <a:srgbClr val="161645"/>
              </a:solidFill>
              <a:latin typeface="Calibri"/>
              <a:cs typeface="Calibri"/>
            </a:endParaRPr>
          </a:p>
        </p:txBody>
      </p:sp>
      <p:pic>
        <p:nvPicPr>
          <p:cNvPr id="32774" name="Picture 6" descr="telechargement"/>
          <p:cNvPicPr>
            <a:picLocks noChangeAspect="1" noChangeArrowheads="1"/>
          </p:cNvPicPr>
          <p:nvPr/>
        </p:nvPicPr>
        <p:blipFill>
          <a:blip r:embed="rId2" cstate="print"/>
          <a:srcRect/>
          <a:stretch>
            <a:fillRect/>
          </a:stretch>
        </p:blipFill>
        <p:spPr bwMode="auto">
          <a:xfrm>
            <a:off x="7056438" y="1124744"/>
            <a:ext cx="2087562" cy="1214437"/>
          </a:xfrm>
          <a:prstGeom prst="rect">
            <a:avLst/>
          </a:prstGeom>
          <a:noFill/>
          <a:ln w="9525">
            <a:noFill/>
            <a:miter lim="800000"/>
            <a:headEnd/>
            <a:tailEnd/>
          </a:ln>
        </p:spPr>
      </p:pic>
      <p:pic>
        <p:nvPicPr>
          <p:cNvPr id="32775" name="Picture 8" descr="telechargement"/>
          <p:cNvPicPr>
            <a:picLocks noChangeAspect="1" noChangeArrowheads="1"/>
          </p:cNvPicPr>
          <p:nvPr/>
        </p:nvPicPr>
        <p:blipFill>
          <a:blip r:embed="rId3" cstate="print"/>
          <a:srcRect/>
          <a:stretch>
            <a:fillRect/>
          </a:stretch>
        </p:blipFill>
        <p:spPr bwMode="auto">
          <a:xfrm>
            <a:off x="7416800" y="2492896"/>
            <a:ext cx="1727200" cy="1368425"/>
          </a:xfrm>
          <a:prstGeom prst="rect">
            <a:avLst/>
          </a:prstGeom>
          <a:noFill/>
          <a:ln w="9525">
            <a:noFill/>
            <a:miter lim="800000"/>
            <a:headEnd/>
            <a:tailEnd/>
          </a:ln>
        </p:spPr>
      </p:pic>
      <p:pic>
        <p:nvPicPr>
          <p:cNvPr id="32776" name="Picture 10" descr="http://www.csssvc.qc.ca/ressources/telechargement.php?mode=insta&amp;target=inline&amp;id=9"/>
          <p:cNvPicPr>
            <a:picLocks noChangeAspect="1" noChangeArrowheads="1"/>
          </p:cNvPicPr>
          <p:nvPr/>
        </p:nvPicPr>
        <p:blipFill>
          <a:blip r:embed="rId4" cstate="print"/>
          <a:srcRect/>
          <a:stretch>
            <a:fillRect/>
          </a:stretch>
        </p:blipFill>
        <p:spPr bwMode="auto">
          <a:xfrm>
            <a:off x="7000875" y="4869160"/>
            <a:ext cx="2143125"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latin typeface="Calibri" pitchFamily="34" charset="0"/>
                <a:cs typeface="Calibri" pitchFamily="34" charset="0"/>
              </a:rPr>
              <a:t>TROIS OBJECTIFS</a:t>
            </a:r>
            <a:endParaRPr lang="fr-FR" b="1" dirty="0">
              <a:latin typeface="Calibri" pitchFamily="34" charset="0"/>
              <a:cs typeface="Calibri" pitchFamily="34" charset="0"/>
            </a:endParaRPr>
          </a:p>
        </p:txBody>
      </p:sp>
      <p:sp>
        <p:nvSpPr>
          <p:cNvPr id="3" name="Espace réservé du contenu 2"/>
          <p:cNvSpPr>
            <a:spLocks noGrp="1"/>
          </p:cNvSpPr>
          <p:nvPr>
            <p:ph idx="1"/>
          </p:nvPr>
        </p:nvSpPr>
        <p:spPr>
          <a:xfrm>
            <a:off x="467544" y="1340768"/>
            <a:ext cx="8001000" cy="4419600"/>
          </a:xfrm>
        </p:spPr>
        <p:txBody>
          <a:bodyPr/>
          <a:lstStyle/>
          <a:p>
            <a:pPr lvl="1"/>
            <a:r>
              <a:rPr lang="fr-FR" dirty="0" smtClean="0">
                <a:solidFill>
                  <a:srgbClr val="161645"/>
                </a:solidFill>
                <a:latin typeface="Calibri"/>
                <a:cs typeface="Calibri"/>
              </a:rPr>
              <a:t>Offrir 3 modalités des services de soins de santé mentale en première ligne en concertation avec le réseau local de services du CSSS de la Vieille-Capitale, et intégrer ces trois modalités des services au travail des équipes d’intervenants</a:t>
            </a:r>
          </a:p>
          <a:p>
            <a:pPr lvl="1"/>
            <a:r>
              <a:rPr lang="fr-FR" dirty="0" smtClean="0">
                <a:solidFill>
                  <a:srgbClr val="161645"/>
                </a:solidFill>
                <a:latin typeface="Calibri"/>
                <a:cs typeface="Calibri"/>
              </a:rPr>
              <a:t>Assurer la qualité des services de santé mentale en première ligne en termes d’efficacité, de sécurité et de continuité</a:t>
            </a:r>
          </a:p>
          <a:p>
            <a:pPr lvl="1"/>
            <a:r>
              <a:rPr lang="fr-FR" dirty="0" smtClean="0">
                <a:solidFill>
                  <a:srgbClr val="161645"/>
                </a:solidFill>
                <a:latin typeface="Calibri"/>
                <a:cs typeface="Calibri"/>
              </a:rPr>
              <a:t>Intégrer aux nouveaux services offerts des mécanismes permettant une rétroaction utile aux fins d’une amélioration continue de la qualité</a:t>
            </a:r>
          </a:p>
          <a:p>
            <a:endParaRPr lang="fr-FR" dirty="0">
              <a:solidFill>
                <a:srgbClr val="161645"/>
              </a:solidFill>
              <a:latin typeface="Calibri"/>
              <a:cs typeface="Calibri"/>
            </a:endParaRPr>
          </a:p>
        </p:txBody>
      </p:sp>
      <p:sp>
        <p:nvSpPr>
          <p:cNvPr id="4" name="Espace réservé du numéro de diapositive 3"/>
          <p:cNvSpPr>
            <a:spLocks noGrp="1"/>
          </p:cNvSpPr>
          <p:nvPr>
            <p:ph type="sldNum" sz="quarter" idx="12"/>
          </p:nvPr>
        </p:nvSpPr>
        <p:spPr/>
        <p:txBody>
          <a:bodyPr/>
          <a:lstStyle/>
          <a:p>
            <a:fld id="{4A8C1558-7B25-4A03-97BF-4EC431627AD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latin typeface="Calibri" pitchFamily="34" charset="0"/>
                <a:cs typeface="Calibri" pitchFamily="34" charset="0"/>
              </a:rPr>
              <a:t> </a:t>
            </a:r>
            <a:br>
              <a:rPr lang="fr-FR" sz="2800" dirty="0" smtClean="0">
                <a:latin typeface="Calibri" pitchFamily="34" charset="0"/>
                <a:cs typeface="Calibri" pitchFamily="34" charset="0"/>
              </a:rPr>
            </a:br>
            <a:r>
              <a:rPr lang="fr-FR" sz="2800" b="1" dirty="0" smtClean="0">
                <a:latin typeface="Calibri" pitchFamily="34" charset="0"/>
                <a:cs typeface="Calibri" pitchFamily="34" charset="0"/>
              </a:rPr>
              <a:t>DES ÉTAPES STRUCTURANTES </a:t>
            </a:r>
            <a:r>
              <a:rPr lang="fr-FR" sz="2800" dirty="0" smtClean="0">
                <a:latin typeface="Calibri" pitchFamily="34" charset="0"/>
                <a:cs typeface="Calibri" pitchFamily="34" charset="0"/>
              </a:rPr>
              <a:t/>
            </a:r>
            <a:br>
              <a:rPr lang="fr-FR" sz="2800" dirty="0" smtClean="0">
                <a:latin typeface="Calibri" pitchFamily="34" charset="0"/>
                <a:cs typeface="Calibri" pitchFamily="34" charset="0"/>
              </a:rPr>
            </a:br>
            <a:endParaRPr lang="fr-FR" sz="2800" dirty="0">
              <a:latin typeface="Calibri" pitchFamily="34" charset="0"/>
              <a:cs typeface="Calibri" pitchFamily="34" charset="0"/>
            </a:endParaRPr>
          </a:p>
        </p:txBody>
      </p:sp>
      <p:sp>
        <p:nvSpPr>
          <p:cNvPr id="3" name="Espace réservé du contenu 2"/>
          <p:cNvSpPr>
            <a:spLocks noGrp="1"/>
          </p:cNvSpPr>
          <p:nvPr>
            <p:ph idx="1"/>
          </p:nvPr>
        </p:nvSpPr>
        <p:spPr>
          <a:xfrm>
            <a:off x="467544" y="1268760"/>
            <a:ext cx="8001000" cy="4752528"/>
          </a:xfrm>
        </p:spPr>
        <p:txBody>
          <a:bodyPr/>
          <a:lstStyle/>
          <a:p>
            <a:pPr lvl="0">
              <a:buFont typeface="Arial" pitchFamily="34" charset="0"/>
              <a:buChar char="•"/>
            </a:pPr>
            <a:r>
              <a:rPr lang="fr-FR" b="0" dirty="0" smtClean="0">
                <a:solidFill>
                  <a:srgbClr val="002060"/>
                </a:solidFill>
                <a:latin typeface="Calibri" pitchFamily="34" charset="0"/>
                <a:cs typeface="Calibri" pitchFamily="34" charset="0"/>
              </a:rPr>
              <a:t>Réalisation d’un modèle logique sous-jacent aux transformations en cours pour 2 des 3 changements majeurs  (juin 2011 – septembre 2011)</a:t>
            </a:r>
          </a:p>
          <a:p>
            <a:pPr lvl="1">
              <a:buFont typeface="Arial" pitchFamily="34" charset="0"/>
              <a:buChar char="•"/>
            </a:pPr>
            <a:r>
              <a:rPr lang="fr-CA" dirty="0" smtClean="0">
                <a:solidFill>
                  <a:srgbClr val="002060"/>
                </a:solidFill>
                <a:latin typeface="Calibri" pitchFamily="34" charset="0"/>
                <a:cs typeface="Calibri" pitchFamily="34" charset="0"/>
              </a:rPr>
              <a:t>Précision et raffinement du projet</a:t>
            </a:r>
          </a:p>
          <a:p>
            <a:pPr lvl="1">
              <a:buFont typeface="Arial" pitchFamily="34" charset="0"/>
              <a:buChar char="•"/>
            </a:pPr>
            <a:r>
              <a:rPr lang="fr-CA" b="0" dirty="0" smtClean="0">
                <a:solidFill>
                  <a:srgbClr val="002060"/>
                </a:solidFill>
                <a:latin typeface="Calibri" pitchFamily="34" charset="0"/>
                <a:cs typeface="Calibri" pitchFamily="34" charset="0"/>
              </a:rPr>
              <a:t>Retour aux équipes, aux professionnels</a:t>
            </a:r>
          </a:p>
          <a:p>
            <a:pPr lvl="1">
              <a:buFont typeface="Arial" pitchFamily="34" charset="0"/>
              <a:buChar char="•"/>
            </a:pPr>
            <a:r>
              <a:rPr lang="fr-CA" dirty="0" smtClean="0">
                <a:solidFill>
                  <a:srgbClr val="002060"/>
                </a:solidFill>
                <a:latin typeface="Calibri" pitchFamily="34" charset="0"/>
                <a:cs typeface="Calibri" pitchFamily="34" charset="0"/>
              </a:rPr>
              <a:t>Inclusion du volet d’amélioration continue de la qualité</a:t>
            </a:r>
            <a:endParaRPr lang="fr-FR" b="0" dirty="0" smtClean="0">
              <a:solidFill>
                <a:srgbClr val="002060"/>
              </a:solidFill>
              <a:latin typeface="Calibri" pitchFamily="34" charset="0"/>
              <a:cs typeface="Calibri" pitchFamily="34" charset="0"/>
            </a:endParaRPr>
          </a:p>
          <a:p>
            <a:pPr>
              <a:buFont typeface="Arial" pitchFamily="34" charset="0"/>
              <a:buChar char="•"/>
            </a:pPr>
            <a:endParaRPr lang="fr-FR" b="0" dirty="0" smtClean="0">
              <a:solidFill>
                <a:srgbClr val="002060"/>
              </a:solidFill>
              <a:latin typeface="Calibri" pitchFamily="34" charset="0"/>
              <a:cs typeface="Calibri" pitchFamily="34" charset="0"/>
            </a:endParaRPr>
          </a:p>
          <a:p>
            <a:pPr>
              <a:buFont typeface="Arial" pitchFamily="34" charset="0"/>
              <a:buChar char="•"/>
            </a:pPr>
            <a:r>
              <a:rPr lang="fr-FR" b="0" dirty="0" smtClean="0">
                <a:solidFill>
                  <a:srgbClr val="002060"/>
                </a:solidFill>
                <a:latin typeface="Calibri" pitchFamily="34" charset="0"/>
                <a:cs typeface="Calibri" pitchFamily="34" charset="0"/>
              </a:rPr>
              <a:t>Réalisation de l’évaluation d’implantation (en cours) </a:t>
            </a:r>
          </a:p>
          <a:p>
            <a:pPr lvl="1">
              <a:buFont typeface="Arial" pitchFamily="34" charset="0"/>
              <a:buChar char="•"/>
            </a:pPr>
            <a:r>
              <a:rPr lang="fr-FR" b="0" dirty="0" smtClean="0">
                <a:solidFill>
                  <a:srgbClr val="002060"/>
                </a:solidFill>
                <a:latin typeface="Calibri" pitchFamily="34" charset="0"/>
                <a:cs typeface="Calibri" pitchFamily="34" charset="0"/>
              </a:rPr>
              <a:t>Soutien financier du comité de régie</a:t>
            </a:r>
          </a:p>
          <a:p>
            <a:pPr lvl="1">
              <a:buFont typeface="Arial" pitchFamily="34" charset="0"/>
              <a:buChar char="•"/>
            </a:pPr>
            <a:r>
              <a:rPr lang="fr-CA" dirty="0" smtClean="0">
                <a:solidFill>
                  <a:srgbClr val="002060"/>
                </a:solidFill>
                <a:latin typeface="Calibri" pitchFamily="34" charset="0"/>
                <a:cs typeface="Calibri" pitchFamily="34" charset="0"/>
              </a:rPr>
              <a:t>Participation de la DSP, des archives, d’un chercheur</a:t>
            </a:r>
          </a:p>
          <a:p>
            <a:pPr lvl="1">
              <a:buFont typeface="Arial" pitchFamily="34" charset="0"/>
              <a:buChar char="•"/>
            </a:pPr>
            <a:r>
              <a:rPr lang="fr-CA" b="0" dirty="0" smtClean="0">
                <a:solidFill>
                  <a:srgbClr val="002060"/>
                </a:solidFill>
                <a:latin typeface="Calibri" pitchFamily="34" charset="0"/>
                <a:cs typeface="Calibri" pitchFamily="34" charset="0"/>
              </a:rPr>
              <a:t>Implication des équipes concernées, de l’Équilibre (OC)</a:t>
            </a:r>
            <a:endParaRPr lang="fr-FR" b="0" dirty="0" smtClean="0">
              <a:solidFill>
                <a:srgbClr val="002060"/>
              </a:solidFill>
              <a:latin typeface="Calibri" pitchFamily="34" charset="0"/>
              <a:cs typeface="Calibri" pitchFamily="34" charset="0"/>
            </a:endParaRPr>
          </a:p>
          <a:p>
            <a:pPr lvl="0">
              <a:buFont typeface="Arial" pitchFamily="34" charset="0"/>
              <a:buChar char="•"/>
            </a:pPr>
            <a:endParaRPr lang="fr-FR" b="0" dirty="0" smtClean="0">
              <a:solidFill>
                <a:srgbClr val="002060"/>
              </a:solidFill>
              <a:latin typeface="Calibri" pitchFamily="34" charset="0"/>
              <a:cs typeface="Calibri" pitchFamily="34" charset="0"/>
            </a:endParaRPr>
          </a:p>
          <a:p>
            <a:pPr>
              <a:buFont typeface="Arial" pitchFamily="34" charset="0"/>
              <a:buChar char="•"/>
            </a:pPr>
            <a:endParaRPr lang="fr-FR" b="0" dirty="0">
              <a:solidFill>
                <a:srgbClr val="002060"/>
              </a:solidFill>
              <a:latin typeface="Calibri" pitchFamily="34" charset="0"/>
              <a:cs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A8C1558-7B25-4A03-97BF-4EC431627AD5}"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latin typeface="Calibri" pitchFamily="34" charset="0"/>
                <a:cs typeface="Calibri" pitchFamily="34" charset="0"/>
              </a:rPr>
              <a:t>DÉMARCHE ÉVALUATIVE</a:t>
            </a:r>
            <a:endParaRPr lang="fr-FR" b="1" dirty="0">
              <a:latin typeface="Calibri" pitchFamily="34" charset="0"/>
              <a:cs typeface="Calibri" pitchFamily="34" charset="0"/>
            </a:endParaRPr>
          </a:p>
        </p:txBody>
      </p:sp>
      <p:sp>
        <p:nvSpPr>
          <p:cNvPr id="3" name="Espace réservé du contenu 2"/>
          <p:cNvSpPr>
            <a:spLocks noGrp="1"/>
          </p:cNvSpPr>
          <p:nvPr>
            <p:ph idx="1"/>
          </p:nvPr>
        </p:nvSpPr>
        <p:spPr>
          <a:xfrm>
            <a:off x="457200" y="1196752"/>
            <a:ext cx="8001000" cy="4899248"/>
          </a:xfrm>
        </p:spPr>
        <p:txBody>
          <a:bodyPr/>
          <a:lstStyle/>
          <a:p>
            <a:pPr lvl="1"/>
            <a:endParaRPr lang="fr-FR" dirty="0" smtClean="0">
              <a:solidFill>
                <a:srgbClr val="002060"/>
              </a:solidFill>
              <a:latin typeface="Calibri" pitchFamily="34" charset="0"/>
              <a:cs typeface="Calibri" pitchFamily="34" charset="0"/>
            </a:endParaRPr>
          </a:p>
          <a:p>
            <a:pPr lvl="1"/>
            <a:r>
              <a:rPr lang="fr-CA" dirty="0" smtClean="0">
                <a:solidFill>
                  <a:srgbClr val="002060"/>
                </a:solidFill>
                <a:latin typeface="Calibri" pitchFamily="34" charset="0"/>
                <a:cs typeface="Calibri" pitchFamily="34" charset="0"/>
              </a:rPr>
              <a:t>Pré-requis (novembre 2011 - avril 2012)</a:t>
            </a:r>
            <a:endParaRPr lang="fr-FR" dirty="0" smtClean="0">
              <a:solidFill>
                <a:srgbClr val="002060"/>
              </a:solidFill>
              <a:latin typeface="Calibri" pitchFamily="34" charset="0"/>
              <a:cs typeface="Calibri" pitchFamily="34" charset="0"/>
            </a:endParaRPr>
          </a:p>
          <a:p>
            <a:pPr lvl="2">
              <a:buClr>
                <a:srgbClr val="653A71"/>
              </a:buClr>
            </a:pPr>
            <a:r>
              <a:rPr lang="fr-FR" dirty="0" smtClean="0">
                <a:solidFill>
                  <a:srgbClr val="002060"/>
                </a:solidFill>
                <a:latin typeface="Calibri" pitchFamily="34" charset="0"/>
                <a:cs typeface="Calibri" pitchFamily="34" charset="0"/>
              </a:rPr>
              <a:t>Comprendre la nouvelle offre de services et les mécanismes de suivi (comités fonctionnels)</a:t>
            </a:r>
          </a:p>
          <a:p>
            <a:pPr lvl="2">
              <a:buClr>
                <a:srgbClr val="653A71"/>
              </a:buClr>
            </a:pPr>
            <a:r>
              <a:rPr lang="fr-FR" dirty="0" smtClean="0">
                <a:solidFill>
                  <a:srgbClr val="002060"/>
                </a:solidFill>
                <a:latin typeface="Calibri" pitchFamily="34" charset="0"/>
                <a:cs typeface="Calibri" pitchFamily="34" charset="0"/>
              </a:rPr>
              <a:t>Valider les besoins d’information, les mécanismes prévus de retour d’information</a:t>
            </a:r>
          </a:p>
          <a:p>
            <a:pPr lvl="2">
              <a:buClr>
                <a:srgbClr val="653A71"/>
              </a:buClr>
            </a:pPr>
            <a:r>
              <a:rPr lang="fr-FR" dirty="0" smtClean="0">
                <a:solidFill>
                  <a:srgbClr val="002060"/>
                </a:solidFill>
                <a:latin typeface="Calibri" pitchFamily="34" charset="0"/>
                <a:cs typeface="Calibri" pitchFamily="34" charset="0"/>
              </a:rPr>
              <a:t>Comprendre et bonifier les capacités des systèmes d’information actuels pour mieux identifier les sources potentielles d’informations quantitatives, d’informations qualitatives</a:t>
            </a:r>
          </a:p>
          <a:p>
            <a:pPr lvl="1"/>
            <a:r>
              <a:rPr lang="fr-FR" dirty="0" smtClean="0">
                <a:solidFill>
                  <a:srgbClr val="002060"/>
                </a:solidFill>
                <a:latin typeface="Calibri" pitchFamily="34" charset="0"/>
                <a:cs typeface="Calibri" pitchFamily="34" charset="0"/>
              </a:rPr>
              <a:t>Phase de collecte des données (mai – septembre 2012)</a:t>
            </a:r>
          </a:p>
          <a:p>
            <a:pPr lvl="1"/>
            <a:r>
              <a:rPr lang="fr-FR" dirty="0" smtClean="0">
                <a:solidFill>
                  <a:srgbClr val="002060"/>
                </a:solidFill>
                <a:latin typeface="Calibri" pitchFamily="34" charset="0"/>
                <a:cs typeface="Calibri" pitchFamily="34" charset="0"/>
              </a:rPr>
              <a:t>Phase d’analyse (automne 2012)</a:t>
            </a:r>
          </a:p>
        </p:txBody>
      </p:sp>
      <p:sp>
        <p:nvSpPr>
          <p:cNvPr id="4" name="Espace réservé du numéro de diapositive 3"/>
          <p:cNvSpPr>
            <a:spLocks noGrp="1"/>
          </p:cNvSpPr>
          <p:nvPr>
            <p:ph type="sldNum" sz="quarter" idx="12"/>
          </p:nvPr>
        </p:nvSpPr>
        <p:spPr/>
        <p:txBody>
          <a:bodyPr/>
          <a:lstStyle/>
          <a:p>
            <a:pPr>
              <a:defRPr/>
            </a:pPr>
            <a:fld id="{4A8C1558-7B25-4A03-97BF-4EC431627AD5}"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pt_qualaxia_sep_blank"/>
          <p:cNvPicPr>
            <a:picLocks noChangeAspect="1" noChangeArrowheads="1"/>
          </p:cNvPicPr>
          <p:nvPr/>
        </p:nvPicPr>
        <p:blipFill>
          <a:blip r:embed="rId2" cstate="print"/>
          <a:srcRect/>
          <a:stretch>
            <a:fillRect/>
          </a:stretch>
        </p:blipFill>
        <p:spPr bwMode="auto">
          <a:xfrm>
            <a:off x="0" y="0"/>
            <a:ext cx="9289032" cy="6967979"/>
          </a:xfrm>
          <a:prstGeom prst="rect">
            <a:avLst/>
          </a:prstGeom>
          <a:noFill/>
          <a:ln w="9525">
            <a:noFill/>
            <a:miter lim="800000"/>
            <a:headEnd/>
            <a:tailEnd/>
          </a:ln>
        </p:spPr>
      </p:pic>
      <p:sp>
        <p:nvSpPr>
          <p:cNvPr id="8195" name="Rectangle 5"/>
          <p:cNvSpPr>
            <a:spLocks noChangeArrowheads="1"/>
          </p:cNvSpPr>
          <p:nvPr/>
        </p:nvSpPr>
        <p:spPr bwMode="auto">
          <a:xfrm>
            <a:off x="3995936" y="2564904"/>
            <a:ext cx="5545137" cy="2857500"/>
          </a:xfrm>
          <a:prstGeom prst="rect">
            <a:avLst/>
          </a:prstGeom>
          <a:noFill/>
          <a:ln w="9525">
            <a:noFill/>
            <a:miter lim="800000"/>
            <a:headEnd/>
            <a:tailEnd/>
          </a:ln>
        </p:spPr>
        <p:txBody>
          <a:bodyPr anchor="b"/>
          <a:lstStyle/>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36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endParaRPr lang="fr-FR" sz="4400" dirty="0">
              <a:solidFill>
                <a:schemeClr val="bg1"/>
              </a:solidFill>
              <a:latin typeface="Calibri" pitchFamily="34" charset="0"/>
            </a:endParaRPr>
          </a:p>
          <a:p>
            <a:pPr eaLnBrk="0" hangingPunct="0">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endParaRPr lang="fr-CA" sz="4400" i="1" dirty="0">
              <a:solidFill>
                <a:schemeClr val="bg1"/>
              </a:solidFill>
              <a:latin typeface="Calibri" pitchFamily="34" charset="0"/>
            </a:endParaRPr>
          </a:p>
        </p:txBody>
      </p:sp>
      <p:sp>
        <p:nvSpPr>
          <p:cNvPr id="6" name="Espace réservé du numéro de diapositive 5"/>
          <p:cNvSpPr>
            <a:spLocks noGrp="1"/>
          </p:cNvSpPr>
          <p:nvPr>
            <p:ph type="sldNum" sz="quarter" idx="12"/>
          </p:nvPr>
        </p:nvSpPr>
        <p:spPr/>
        <p:txBody>
          <a:bodyPr/>
          <a:lstStyle/>
          <a:p>
            <a:pPr>
              <a:defRPr/>
            </a:pPr>
            <a:fld id="{4A8C1558-7B25-4A03-97BF-4EC431627AD5}" type="slidenum">
              <a:rPr lang="en-US" smtClean="0"/>
              <a:pPr>
                <a:defRPr/>
              </a:pPr>
              <a:t>36</a:t>
            </a:fld>
            <a:endParaRPr lang="en-US" dirty="0"/>
          </a:p>
        </p:txBody>
      </p:sp>
      <p:sp>
        <p:nvSpPr>
          <p:cNvPr id="7" name="ZoneTexte 6"/>
          <p:cNvSpPr txBox="1"/>
          <p:nvPr/>
        </p:nvSpPr>
        <p:spPr>
          <a:xfrm>
            <a:off x="4644008" y="2420888"/>
            <a:ext cx="4499992" cy="1446550"/>
          </a:xfrm>
          <a:prstGeom prst="rect">
            <a:avLst/>
          </a:prstGeom>
          <a:noFill/>
        </p:spPr>
        <p:txBody>
          <a:bodyPr wrap="square" rtlCol="0">
            <a:spAutoFit/>
          </a:bodyPr>
          <a:lstStyle/>
          <a:p>
            <a:r>
              <a:rPr lang="fr-CA" sz="4400" dirty="0" smtClean="0">
                <a:solidFill>
                  <a:schemeClr val="bg1"/>
                </a:solidFill>
                <a:latin typeface="Calibri" pitchFamily="34" charset="0"/>
                <a:cs typeface="Calibri" pitchFamily="34" charset="0"/>
              </a:rPr>
              <a:t>PRINCIPAUX CONSTATS</a:t>
            </a:r>
            <a:endParaRPr lang="fr-FR" sz="4400" dirty="0">
              <a:solidFill>
                <a:schemeClr val="bg1"/>
              </a:solidFill>
              <a:latin typeface="Calibri" pitchFamily="34" charset="0"/>
              <a:cs typeface="Calibri" pitchFamily="34" charset="0"/>
            </a:endParaRPr>
          </a:p>
        </p:txBody>
      </p:sp>
      <p:pic>
        <p:nvPicPr>
          <p:cNvPr id="88066" name="Picture 2" descr="http://www.socialmarketingandseo.com/images/checklist.jpg"/>
          <p:cNvPicPr>
            <a:picLocks noChangeAspect="1" noChangeArrowheads="1"/>
          </p:cNvPicPr>
          <p:nvPr/>
        </p:nvPicPr>
        <p:blipFill>
          <a:blip r:embed="rId3" cstate="print"/>
          <a:srcRect/>
          <a:stretch>
            <a:fillRect/>
          </a:stretch>
        </p:blipFill>
        <p:spPr bwMode="auto">
          <a:xfrm>
            <a:off x="0" y="1988840"/>
            <a:ext cx="4283968" cy="301281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latin typeface="Calibri" pitchFamily="34" charset="0"/>
                <a:cs typeface="Calibri" pitchFamily="34" charset="0"/>
              </a:rPr>
              <a:t>DES CONDITIONS GAGNANTES</a:t>
            </a:r>
            <a:endParaRPr lang="fr-FR" b="1" dirty="0">
              <a:latin typeface="Calibri" pitchFamily="34" charset="0"/>
              <a:cs typeface="Calibri" pitchFamily="34" charset="0"/>
            </a:endParaRPr>
          </a:p>
        </p:txBody>
      </p:sp>
      <p:sp>
        <p:nvSpPr>
          <p:cNvPr id="3" name="Espace réservé du contenu 2"/>
          <p:cNvSpPr>
            <a:spLocks noGrp="1"/>
          </p:cNvSpPr>
          <p:nvPr>
            <p:ph idx="1"/>
          </p:nvPr>
        </p:nvSpPr>
        <p:spPr/>
        <p:txBody>
          <a:bodyPr/>
          <a:lstStyle/>
          <a:p>
            <a:pPr lvl="0">
              <a:buFont typeface="Arial" pitchFamily="34" charset="0"/>
              <a:buChar char="•"/>
            </a:pPr>
            <a:r>
              <a:rPr lang="fr-CA" b="0" dirty="0" smtClean="0">
                <a:solidFill>
                  <a:srgbClr val="002060"/>
                </a:solidFill>
                <a:latin typeface="Calibri" pitchFamily="34" charset="0"/>
                <a:cs typeface="Calibri" pitchFamily="34" charset="0"/>
              </a:rPr>
              <a:t>Une opportunité cohérente avec les préoccupations de l’heure (SM en 1</a:t>
            </a:r>
            <a:r>
              <a:rPr lang="fr-CA" b="0" baseline="30000" dirty="0" smtClean="0">
                <a:solidFill>
                  <a:srgbClr val="002060"/>
                </a:solidFill>
                <a:latin typeface="Calibri" pitchFamily="34" charset="0"/>
                <a:cs typeface="Calibri" pitchFamily="34" charset="0"/>
              </a:rPr>
              <a:t>ère</a:t>
            </a:r>
            <a:r>
              <a:rPr lang="fr-CA" b="0" dirty="0" smtClean="0">
                <a:solidFill>
                  <a:srgbClr val="002060"/>
                </a:solidFill>
                <a:latin typeface="Calibri" pitchFamily="34" charset="0"/>
                <a:cs typeface="Calibri" pitchFamily="34" charset="0"/>
              </a:rPr>
              <a:t> ligne, amélioration des pratiques dans une visée populationnelle)</a:t>
            </a:r>
          </a:p>
          <a:p>
            <a:pPr lvl="0">
              <a:buFont typeface="Arial" pitchFamily="34" charset="0"/>
              <a:buChar char="•"/>
            </a:pPr>
            <a:endParaRPr lang="fr-FR" sz="900" b="0" dirty="0" smtClean="0">
              <a:solidFill>
                <a:srgbClr val="002060"/>
              </a:solidFill>
              <a:latin typeface="Calibri" pitchFamily="34" charset="0"/>
              <a:cs typeface="Calibri" pitchFamily="34" charset="0"/>
            </a:endParaRPr>
          </a:p>
          <a:p>
            <a:pPr lvl="0">
              <a:buFont typeface="Arial" pitchFamily="34" charset="0"/>
              <a:buChar char="•"/>
            </a:pPr>
            <a:r>
              <a:rPr lang="fr-CA" b="0" dirty="0" smtClean="0">
                <a:solidFill>
                  <a:srgbClr val="002060"/>
                </a:solidFill>
                <a:latin typeface="Calibri" pitchFamily="34" charset="0"/>
                <a:cs typeface="Calibri" pitchFamily="34" charset="0"/>
              </a:rPr>
              <a:t>Un accompagnement déterminant dans la reconnaissance des écarts potentiels avec les données probantes (Cible Qualité)</a:t>
            </a:r>
          </a:p>
          <a:p>
            <a:pPr lvl="0">
              <a:buFont typeface="Arial" pitchFamily="34" charset="0"/>
              <a:buChar char="•"/>
            </a:pPr>
            <a:endParaRPr lang="fr-FR" sz="900" b="0" dirty="0" smtClean="0">
              <a:solidFill>
                <a:srgbClr val="002060"/>
              </a:solidFill>
              <a:latin typeface="Calibri" pitchFamily="34" charset="0"/>
              <a:cs typeface="Calibri" pitchFamily="34" charset="0"/>
            </a:endParaRPr>
          </a:p>
          <a:p>
            <a:pPr lvl="0">
              <a:buFont typeface="Arial" pitchFamily="34" charset="0"/>
              <a:buChar char="•"/>
            </a:pPr>
            <a:r>
              <a:rPr lang="fr-FR" b="0" dirty="0" smtClean="0">
                <a:solidFill>
                  <a:srgbClr val="002060"/>
                </a:solidFill>
                <a:latin typeface="Calibri" pitchFamily="34" charset="0"/>
                <a:cs typeface="Calibri" pitchFamily="34" charset="0"/>
              </a:rPr>
              <a:t>Un travail de longue haleine, à relais, avec une implication constante du gestionnaire responsable</a:t>
            </a:r>
          </a:p>
          <a:p>
            <a:pPr lvl="0">
              <a:buFont typeface="Arial" pitchFamily="34" charset="0"/>
              <a:buChar char="•"/>
            </a:pPr>
            <a:endParaRPr lang="fr-FR" b="0" dirty="0">
              <a:solidFill>
                <a:srgbClr val="002060"/>
              </a:solidFill>
              <a:latin typeface="Calibri" pitchFamily="34" charset="0"/>
              <a:cs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A8C1558-7B25-4A03-97BF-4EC431627AD5}"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latin typeface="Calibri" pitchFamily="34" charset="0"/>
                <a:cs typeface="Calibri" pitchFamily="34" charset="0"/>
              </a:rPr>
              <a:t>DES CONDITIONS GAGNANTES</a:t>
            </a:r>
            <a:endParaRPr lang="fr-FR" b="1" dirty="0">
              <a:latin typeface="Calibri" pitchFamily="34" charset="0"/>
              <a:cs typeface="Calibri" pitchFamily="34" charset="0"/>
            </a:endParaRPr>
          </a:p>
        </p:txBody>
      </p:sp>
      <p:sp>
        <p:nvSpPr>
          <p:cNvPr id="3" name="Espace réservé du contenu 2"/>
          <p:cNvSpPr>
            <a:spLocks noGrp="1"/>
          </p:cNvSpPr>
          <p:nvPr>
            <p:ph idx="1"/>
          </p:nvPr>
        </p:nvSpPr>
        <p:spPr>
          <a:xfrm>
            <a:off x="467544" y="1268760"/>
            <a:ext cx="8001000" cy="4419600"/>
          </a:xfrm>
        </p:spPr>
        <p:txBody>
          <a:bodyPr/>
          <a:lstStyle/>
          <a:p>
            <a:pPr lvl="0">
              <a:buFont typeface="Arial" pitchFamily="34" charset="0"/>
              <a:buChar char="•"/>
            </a:pPr>
            <a:r>
              <a:rPr lang="fr-FR" b="0" dirty="0" smtClean="0">
                <a:solidFill>
                  <a:srgbClr val="002060"/>
                </a:solidFill>
                <a:latin typeface="Calibri" pitchFamily="34" charset="0"/>
                <a:cs typeface="Calibri" pitchFamily="34" charset="0"/>
              </a:rPr>
              <a:t>L’importance de la participation des parties concernées, du partenariat, du respect d’une vision de réseau local de services</a:t>
            </a:r>
          </a:p>
          <a:p>
            <a:pPr lvl="0">
              <a:buFont typeface="Arial" pitchFamily="34" charset="0"/>
              <a:buChar char="•"/>
            </a:pPr>
            <a:endParaRPr lang="fr-FR" sz="900" b="0" dirty="0" smtClean="0">
              <a:solidFill>
                <a:srgbClr val="002060"/>
              </a:solidFill>
              <a:latin typeface="Calibri" pitchFamily="34" charset="0"/>
              <a:cs typeface="Calibri" pitchFamily="34" charset="0"/>
            </a:endParaRPr>
          </a:p>
          <a:p>
            <a:pPr lvl="0">
              <a:buFont typeface="Arial" pitchFamily="34" charset="0"/>
              <a:buChar char="•"/>
            </a:pPr>
            <a:r>
              <a:rPr lang="fr-FR" b="0" dirty="0" smtClean="0">
                <a:solidFill>
                  <a:srgbClr val="002060"/>
                </a:solidFill>
                <a:latin typeface="Calibri" pitchFamily="34" charset="0"/>
                <a:cs typeface="Calibri" pitchFamily="34" charset="0"/>
              </a:rPr>
              <a:t>Les contributions soutenues des différents acteurs:</a:t>
            </a:r>
          </a:p>
          <a:p>
            <a:pPr lvl="1"/>
            <a:r>
              <a:rPr lang="fr-FR" dirty="0" smtClean="0">
                <a:solidFill>
                  <a:srgbClr val="002060"/>
                </a:solidFill>
                <a:latin typeface="Calibri" pitchFamily="34" charset="0"/>
                <a:cs typeface="Calibri" pitchFamily="34" charset="0"/>
              </a:rPr>
              <a:t>Haute direction, Direction de la qualité, DSI, DSP</a:t>
            </a:r>
          </a:p>
          <a:p>
            <a:pPr lvl="1"/>
            <a:r>
              <a:rPr lang="fr-FR" dirty="0" smtClean="0">
                <a:solidFill>
                  <a:srgbClr val="002060"/>
                </a:solidFill>
                <a:latin typeface="Calibri" pitchFamily="34" charset="0"/>
                <a:cs typeface="Calibri" pitchFamily="34" charset="0"/>
              </a:rPr>
              <a:t>Équipe de traitement première ligne (avec ses 3 CLSC)</a:t>
            </a:r>
          </a:p>
          <a:p>
            <a:pPr lvl="1"/>
            <a:r>
              <a:rPr lang="fr-FR" dirty="0" smtClean="0">
                <a:solidFill>
                  <a:srgbClr val="002060"/>
                </a:solidFill>
                <a:latin typeface="Calibri" pitchFamily="34" charset="0"/>
                <a:cs typeface="Calibri" pitchFamily="34" charset="0"/>
              </a:rPr>
              <a:t>Milieu communautaire</a:t>
            </a:r>
          </a:p>
          <a:p>
            <a:pPr>
              <a:buFont typeface="Arial" pitchFamily="34" charset="0"/>
              <a:buChar char="•"/>
            </a:pPr>
            <a:endParaRPr lang="fr-CA" sz="900" b="0" dirty="0" smtClean="0">
              <a:solidFill>
                <a:srgbClr val="002060"/>
              </a:solidFill>
              <a:latin typeface="Calibri" pitchFamily="34" charset="0"/>
              <a:cs typeface="Calibri" pitchFamily="34" charset="0"/>
            </a:endParaRPr>
          </a:p>
          <a:p>
            <a:pPr>
              <a:buFont typeface="Arial" pitchFamily="34" charset="0"/>
              <a:buChar char="•"/>
            </a:pPr>
            <a:r>
              <a:rPr lang="fr-CA" b="0" dirty="0" smtClean="0">
                <a:solidFill>
                  <a:srgbClr val="002060"/>
                </a:solidFill>
                <a:latin typeface="Calibri" pitchFamily="34" charset="0"/>
                <a:cs typeface="Calibri" pitchFamily="34" charset="0"/>
              </a:rPr>
              <a:t>Le rôle joué par les intervenants responsables de groupes</a:t>
            </a:r>
          </a:p>
          <a:p>
            <a:pPr>
              <a:buFont typeface="Arial" pitchFamily="34" charset="0"/>
              <a:buChar char="•"/>
            </a:pPr>
            <a:endParaRPr lang="fr-CA" sz="900" b="0" dirty="0" smtClean="0">
              <a:solidFill>
                <a:srgbClr val="002060"/>
              </a:solidFill>
              <a:latin typeface="Calibri" pitchFamily="34" charset="0"/>
              <a:cs typeface="Calibri" pitchFamily="34" charset="0"/>
            </a:endParaRPr>
          </a:p>
          <a:p>
            <a:pPr>
              <a:buFont typeface="Arial" pitchFamily="34" charset="0"/>
              <a:buChar char="•"/>
            </a:pPr>
            <a:r>
              <a:rPr lang="fr-CA" b="0" dirty="0" smtClean="0">
                <a:solidFill>
                  <a:srgbClr val="002060"/>
                </a:solidFill>
                <a:latin typeface="Calibri" pitchFamily="34" charset="0"/>
                <a:cs typeface="Calibri" pitchFamily="34" charset="0"/>
              </a:rPr>
              <a:t>Longévité du projet</a:t>
            </a:r>
            <a:endParaRPr lang="fr-FR" b="0" dirty="0">
              <a:solidFill>
                <a:srgbClr val="002060"/>
              </a:solidFill>
              <a:latin typeface="Calibri" pitchFamily="34" charset="0"/>
              <a:cs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A8C1558-7B25-4A03-97BF-4EC431627AD5}"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Des défis à relever</a:t>
            </a:r>
            <a:endParaRPr lang="fr-FR" dirty="0"/>
          </a:p>
        </p:txBody>
      </p:sp>
      <p:sp>
        <p:nvSpPr>
          <p:cNvPr id="3" name="Espace réservé du contenu 2"/>
          <p:cNvSpPr>
            <a:spLocks noGrp="1"/>
          </p:cNvSpPr>
          <p:nvPr>
            <p:ph idx="1"/>
          </p:nvPr>
        </p:nvSpPr>
        <p:spPr>
          <a:xfrm>
            <a:off x="467544" y="1268760"/>
            <a:ext cx="8001000" cy="4419600"/>
          </a:xfrm>
        </p:spPr>
        <p:txBody>
          <a:bodyPr/>
          <a:lstStyle/>
          <a:p>
            <a:pPr>
              <a:buClr>
                <a:srgbClr val="653A71"/>
              </a:buClr>
              <a:buFont typeface="Arial" pitchFamily="34" charset="0"/>
              <a:buChar char="•"/>
            </a:pPr>
            <a:r>
              <a:rPr lang="fr-FR" b="0" dirty="0" smtClean="0">
                <a:solidFill>
                  <a:srgbClr val="002060"/>
                </a:solidFill>
                <a:latin typeface="Calibri" pitchFamily="34" charset="0"/>
                <a:cs typeface="Calibri" pitchFamily="34" charset="0"/>
              </a:rPr>
              <a:t>Coopter le milieu médical</a:t>
            </a:r>
          </a:p>
          <a:p>
            <a:pPr>
              <a:buClr>
                <a:srgbClr val="653A71"/>
              </a:buClr>
              <a:buFont typeface="Arial" pitchFamily="34" charset="0"/>
              <a:buChar char="•"/>
            </a:pPr>
            <a:r>
              <a:rPr lang="fr-FR" b="0" dirty="0">
                <a:solidFill>
                  <a:srgbClr val="002060"/>
                </a:solidFill>
                <a:latin typeface="Calibri" pitchFamily="34" charset="0"/>
                <a:cs typeface="Calibri" pitchFamily="34" charset="0"/>
              </a:rPr>
              <a:t>C</a:t>
            </a:r>
            <a:r>
              <a:rPr lang="fr-FR" b="0" dirty="0" smtClean="0">
                <a:solidFill>
                  <a:srgbClr val="002060"/>
                </a:solidFill>
                <a:latin typeface="Calibri" pitchFamily="34" charset="0"/>
                <a:cs typeface="Calibri" pitchFamily="34" charset="0"/>
              </a:rPr>
              <a:t>réer la mise en place du système d’amélioration continue de la qualité</a:t>
            </a:r>
          </a:p>
          <a:p>
            <a:pPr>
              <a:buClr>
                <a:srgbClr val="653A71"/>
              </a:buClr>
              <a:buFont typeface="Arial" pitchFamily="34" charset="0"/>
              <a:buChar char="•"/>
            </a:pPr>
            <a:r>
              <a:rPr lang="fr-CA" b="0" dirty="0">
                <a:solidFill>
                  <a:srgbClr val="002060"/>
                </a:solidFill>
                <a:latin typeface="Calibri" pitchFamily="34" charset="0"/>
                <a:cs typeface="Calibri" pitchFamily="34" charset="0"/>
              </a:rPr>
              <a:t>S</a:t>
            </a:r>
            <a:r>
              <a:rPr lang="fr-CA" b="0" dirty="0" smtClean="0">
                <a:solidFill>
                  <a:srgbClr val="002060"/>
                </a:solidFill>
                <a:latin typeface="Calibri" pitchFamily="34" charset="0"/>
                <a:cs typeface="Calibri" pitchFamily="34" charset="0"/>
              </a:rPr>
              <a:t>usciter l’engagement de la 2</a:t>
            </a:r>
            <a:r>
              <a:rPr lang="fr-CA" b="0" baseline="30000" dirty="0" smtClean="0">
                <a:solidFill>
                  <a:srgbClr val="002060"/>
                </a:solidFill>
                <a:latin typeface="Calibri" pitchFamily="34" charset="0"/>
                <a:cs typeface="Calibri" pitchFamily="34" charset="0"/>
              </a:rPr>
              <a:t>ième</a:t>
            </a:r>
            <a:r>
              <a:rPr lang="fr-CA" b="0" dirty="0" smtClean="0">
                <a:solidFill>
                  <a:srgbClr val="002060"/>
                </a:solidFill>
                <a:latin typeface="Calibri" pitchFamily="34" charset="0"/>
                <a:cs typeface="Calibri" pitchFamily="34" charset="0"/>
              </a:rPr>
              <a:t> ligne quant au soutien et au transfert de connaissances</a:t>
            </a:r>
            <a:endParaRPr lang="fr-FR" b="0" dirty="0" smtClean="0">
              <a:solidFill>
                <a:srgbClr val="002060"/>
              </a:solidFill>
              <a:latin typeface="Calibri" pitchFamily="34" charset="0"/>
              <a:cs typeface="Calibri" pitchFamily="34" charset="0"/>
            </a:endParaRPr>
          </a:p>
          <a:p>
            <a:pPr>
              <a:buClr>
                <a:srgbClr val="653A71"/>
              </a:buClr>
              <a:buFont typeface="Arial" pitchFamily="34" charset="0"/>
              <a:buChar char="•"/>
            </a:pPr>
            <a:r>
              <a:rPr lang="fr-FR" b="0" dirty="0">
                <a:solidFill>
                  <a:srgbClr val="002060"/>
                </a:solidFill>
                <a:latin typeface="Calibri" pitchFamily="34" charset="0"/>
                <a:cs typeface="Calibri" pitchFamily="34" charset="0"/>
              </a:rPr>
              <a:t>G</a:t>
            </a:r>
            <a:r>
              <a:rPr lang="fr-FR" b="0" dirty="0" smtClean="0">
                <a:solidFill>
                  <a:srgbClr val="002060"/>
                </a:solidFill>
                <a:latin typeface="Calibri" pitchFamily="34" charset="0"/>
                <a:cs typeface="Calibri" pitchFamily="34" charset="0"/>
              </a:rPr>
              <a:t>érer la diversité des trajectoires de soins (liens à créer avec AEOR, avec l’Équilibre, avec le réseau médical)</a:t>
            </a:r>
          </a:p>
          <a:p>
            <a:pPr>
              <a:buClr>
                <a:srgbClr val="653A71"/>
              </a:buClr>
              <a:buFont typeface="Arial" pitchFamily="34" charset="0"/>
              <a:buChar char="•"/>
            </a:pPr>
            <a:r>
              <a:rPr lang="fr-FR" b="0" dirty="0">
                <a:solidFill>
                  <a:srgbClr val="002060"/>
                </a:solidFill>
                <a:latin typeface="Calibri" pitchFamily="34" charset="0"/>
                <a:cs typeface="Calibri" pitchFamily="34" charset="0"/>
              </a:rPr>
              <a:t>A</a:t>
            </a:r>
            <a:r>
              <a:rPr lang="fr-FR" b="0" dirty="0" smtClean="0">
                <a:solidFill>
                  <a:srgbClr val="002060"/>
                </a:solidFill>
                <a:latin typeface="Calibri" pitchFamily="34" charset="0"/>
                <a:cs typeface="Calibri" pitchFamily="34" charset="0"/>
              </a:rPr>
              <a:t>ssurer la continuité informationnelle en présence d’autres partenaires</a:t>
            </a:r>
          </a:p>
          <a:p>
            <a:pPr>
              <a:buClr>
                <a:srgbClr val="653A71"/>
              </a:buClr>
              <a:buFont typeface="Arial" pitchFamily="34" charset="0"/>
              <a:buChar char="•"/>
            </a:pPr>
            <a:r>
              <a:rPr lang="fr-FR" b="0" dirty="0">
                <a:solidFill>
                  <a:srgbClr val="002060"/>
                </a:solidFill>
                <a:latin typeface="Calibri" pitchFamily="34" charset="0"/>
                <a:cs typeface="Calibri" pitchFamily="34" charset="0"/>
              </a:rPr>
              <a:t>M</a:t>
            </a:r>
            <a:r>
              <a:rPr lang="fr-FR" b="0" dirty="0" smtClean="0">
                <a:solidFill>
                  <a:srgbClr val="002060"/>
                </a:solidFill>
                <a:latin typeface="Calibri" pitchFamily="34" charset="0"/>
                <a:cs typeface="Calibri" pitchFamily="34" charset="0"/>
              </a:rPr>
              <a:t>aintenir la cohérence avec les objectifs de départ</a:t>
            </a:r>
          </a:p>
          <a:p>
            <a:pPr>
              <a:buClr>
                <a:srgbClr val="653A71"/>
              </a:buClr>
            </a:pPr>
            <a:endParaRPr lang="fr-FR" b="0" dirty="0">
              <a:solidFill>
                <a:srgbClr val="002060"/>
              </a:solidFill>
              <a:latin typeface="Calibri" pitchFamily="34" charset="0"/>
              <a:cs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A8C1558-7B25-4A03-97BF-4EC431627AD5}"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ppt_qualaxia_sep_blank"/>
          <p:cNvPicPr>
            <a:picLocks noChangeAspect="1" noChangeArrowheads="1"/>
          </p:cNvPicPr>
          <p:nvPr/>
        </p:nvPicPr>
        <p:blipFill>
          <a:blip r:embed="rId2" cstate="print"/>
          <a:srcRect/>
          <a:stretch>
            <a:fillRect/>
          </a:stretch>
        </p:blipFill>
        <p:spPr bwMode="auto">
          <a:xfrm>
            <a:off x="-36512" y="-1192"/>
            <a:ext cx="9182100" cy="6886576"/>
          </a:xfrm>
          <a:prstGeom prst="rect">
            <a:avLst/>
          </a:prstGeom>
          <a:noFill/>
        </p:spPr>
      </p:pic>
      <p:sp>
        <p:nvSpPr>
          <p:cNvPr id="7" name="Rectangle 5"/>
          <p:cNvSpPr>
            <a:spLocks noChangeArrowheads="1"/>
          </p:cNvSpPr>
          <p:nvPr/>
        </p:nvSpPr>
        <p:spPr bwMode="auto">
          <a:xfrm>
            <a:off x="4211960" y="2852936"/>
            <a:ext cx="4403506" cy="2665412"/>
          </a:xfrm>
          <a:prstGeom prst="rect">
            <a:avLst/>
          </a:prstGeom>
          <a:noFill/>
          <a:ln w="9525">
            <a:noFill/>
            <a:miter lim="800000"/>
            <a:headEnd/>
            <a:tailEnd/>
          </a:ln>
        </p:spPr>
        <p:txBody>
          <a:bodyPr anchor="b"/>
          <a:lstStyle/>
          <a:p>
            <a:pPr algn="r">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r>
              <a:rPr lang="fr-FR" sz="4400" dirty="0">
                <a:solidFill>
                  <a:schemeClr val="bg1"/>
                </a:solidFill>
                <a:latin typeface="Calibri" pitchFamily="34" charset="0"/>
              </a:rPr>
              <a:t/>
            </a:r>
            <a:br>
              <a:rPr lang="fr-FR" sz="4400" dirty="0">
                <a:solidFill>
                  <a:schemeClr val="bg1"/>
                </a:solidFill>
                <a:latin typeface="Calibri" pitchFamily="34" charset="0"/>
              </a:rPr>
            </a:br>
            <a:r>
              <a:rPr lang="fr-FR" sz="4400" dirty="0">
                <a:solidFill>
                  <a:schemeClr val="bg1"/>
                </a:solidFill>
                <a:latin typeface="Calibri" pitchFamily="34" charset="0"/>
              </a:rPr>
              <a:t/>
            </a:r>
            <a:br>
              <a:rPr lang="fr-FR" sz="4400" dirty="0">
                <a:solidFill>
                  <a:schemeClr val="bg1"/>
                </a:solidFill>
                <a:latin typeface="Calibri" pitchFamily="34" charset="0"/>
              </a:rPr>
            </a:br>
            <a:r>
              <a:rPr lang="fr-FR" sz="4400" dirty="0">
                <a:solidFill>
                  <a:schemeClr val="bg1"/>
                </a:solidFill>
                <a:latin typeface="Calibri" pitchFamily="34" charset="0"/>
              </a:rPr>
              <a:t>		 			 </a:t>
            </a:r>
          </a:p>
          <a:p>
            <a:pPr algn="r">
              <a:lnSpc>
                <a:spcPct val="80000"/>
              </a:lnSpc>
            </a:pPr>
            <a:endParaRPr lang="fr-FR" sz="4400" dirty="0">
              <a:solidFill>
                <a:schemeClr val="bg1"/>
              </a:solidFill>
              <a:latin typeface="Calibri" pitchFamily="34" charset="0"/>
            </a:endParaRPr>
          </a:p>
          <a:p>
            <a:pPr algn="r">
              <a:lnSpc>
                <a:spcPct val="80000"/>
              </a:lnSpc>
            </a:pPr>
            <a:endParaRPr lang="fr-FR" sz="4400" dirty="0" smtClean="0">
              <a:solidFill>
                <a:schemeClr val="bg1"/>
              </a:solidFill>
              <a:latin typeface="Calibri" pitchFamily="34" charset="0"/>
            </a:endParaRPr>
          </a:p>
          <a:p>
            <a:pPr algn="r">
              <a:lnSpc>
                <a:spcPct val="80000"/>
              </a:lnSpc>
            </a:pPr>
            <a:endParaRPr lang="fr-FR" sz="4400" dirty="0" smtClean="0">
              <a:solidFill>
                <a:schemeClr val="bg1"/>
              </a:solidFill>
              <a:latin typeface="Calibri" pitchFamily="34" charset="0"/>
            </a:endParaRPr>
          </a:p>
          <a:p>
            <a:pPr algn="r">
              <a:lnSpc>
                <a:spcPct val="80000"/>
              </a:lnSpc>
            </a:pPr>
            <a:endParaRPr lang="fr-FR" sz="4400" dirty="0" smtClean="0">
              <a:solidFill>
                <a:schemeClr val="bg1"/>
              </a:solidFill>
              <a:latin typeface="Calibri" pitchFamily="34" charset="0"/>
            </a:endParaRPr>
          </a:p>
          <a:p>
            <a:pPr algn="r">
              <a:lnSpc>
                <a:spcPct val="80000"/>
              </a:lnSpc>
            </a:pPr>
            <a:r>
              <a:rPr lang="fr-FR" sz="4400" dirty="0" smtClean="0">
                <a:solidFill>
                  <a:schemeClr val="bg1"/>
                </a:solidFill>
                <a:latin typeface="Calibri" pitchFamily="34" charset="0"/>
              </a:rPr>
              <a:t>RAPPEL DE LA PROBLÉMATIQUE</a:t>
            </a:r>
            <a:r>
              <a:rPr lang="fr-FR" sz="4400" dirty="0">
                <a:solidFill>
                  <a:schemeClr val="bg1"/>
                </a:solidFill>
                <a:latin typeface="Calibri" pitchFamily="34" charset="0"/>
              </a:rPr>
              <a:t/>
            </a:r>
            <a:br>
              <a:rPr lang="fr-FR" sz="4400" dirty="0">
                <a:solidFill>
                  <a:schemeClr val="bg1"/>
                </a:solidFill>
                <a:latin typeface="Calibri" pitchFamily="34" charset="0"/>
              </a:rPr>
            </a:br>
            <a:endParaRPr lang="fr-FR" sz="4400" dirty="0">
              <a:solidFill>
                <a:schemeClr val="bg1"/>
              </a:solidFill>
              <a:latin typeface="Calibri" pitchFamily="34" charset="0"/>
            </a:endParaRPr>
          </a:p>
          <a:p>
            <a:pPr algn="r">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r>
              <a:rPr lang="fr-FR" sz="4400" dirty="0">
                <a:solidFill>
                  <a:schemeClr val="bg1"/>
                </a:solidFill>
                <a:latin typeface="Calibri" pitchFamily="34" charset="0"/>
              </a:rPr>
              <a:t/>
            </a:r>
            <a:br>
              <a:rPr lang="fr-FR" sz="4400" dirty="0">
                <a:solidFill>
                  <a:schemeClr val="bg1"/>
                </a:solidFill>
                <a:latin typeface="Calibri" pitchFamily="34" charset="0"/>
              </a:rPr>
            </a:br>
            <a:endParaRPr lang="fr-CA" sz="4400" dirty="0">
              <a:solidFill>
                <a:schemeClr val="bg1"/>
              </a:solidFill>
              <a:latin typeface="Calibri" pitchFamily="34" charset="0"/>
            </a:endParaRPr>
          </a:p>
        </p:txBody>
      </p:sp>
      <p:pic>
        <p:nvPicPr>
          <p:cNvPr id="77826" name="Picture 2" descr="http://www.masternewmedia.org/images/knowledge_management_id91026_size350o.jpg"/>
          <p:cNvPicPr>
            <a:picLocks noChangeAspect="1" noChangeArrowheads="1"/>
          </p:cNvPicPr>
          <p:nvPr/>
        </p:nvPicPr>
        <p:blipFill>
          <a:blip r:embed="rId3" cstate="print"/>
          <a:srcRect/>
          <a:stretch>
            <a:fillRect/>
          </a:stretch>
        </p:blipFill>
        <p:spPr bwMode="auto">
          <a:xfrm>
            <a:off x="0" y="1857364"/>
            <a:ext cx="3857620" cy="257176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Espace réservé du numéro de diapositive 4"/>
          <p:cNvSpPr>
            <a:spLocks noGrp="1"/>
          </p:cNvSpPr>
          <p:nvPr>
            <p:ph type="sldNum" sz="quarter" idx="12"/>
          </p:nvPr>
        </p:nvSpPr>
        <p:spPr/>
        <p:txBody>
          <a:bodyPr/>
          <a:lstStyle/>
          <a:p>
            <a:fld id="{0F98A3A1-9B68-42B0-89AA-FB6475A9A824}"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8001000" cy="1143000"/>
          </a:xfrm>
        </p:spPr>
        <p:txBody>
          <a:bodyPr/>
          <a:lstStyle/>
          <a:p>
            <a:r>
              <a:rPr lang="fr-CA" dirty="0" smtClean="0"/>
              <a:t>Des répercussions organisationnelles</a:t>
            </a:r>
            <a:endParaRPr lang="fr-FR" dirty="0"/>
          </a:p>
        </p:txBody>
      </p:sp>
      <p:sp>
        <p:nvSpPr>
          <p:cNvPr id="3" name="Espace réservé du contenu 2"/>
          <p:cNvSpPr>
            <a:spLocks noGrp="1"/>
          </p:cNvSpPr>
          <p:nvPr>
            <p:ph idx="1"/>
          </p:nvPr>
        </p:nvSpPr>
        <p:spPr/>
        <p:txBody>
          <a:bodyPr/>
          <a:lstStyle/>
          <a:p>
            <a:pPr>
              <a:buFont typeface="Arial" pitchFamily="34" charset="0"/>
              <a:buChar char="•"/>
            </a:pPr>
            <a:r>
              <a:rPr lang="fr-FR" dirty="0" smtClean="0">
                <a:solidFill>
                  <a:srgbClr val="002060"/>
                </a:solidFill>
                <a:latin typeface="Calibri" pitchFamily="34" charset="0"/>
                <a:cs typeface="Calibri" pitchFamily="34" charset="0"/>
              </a:rPr>
              <a:t>Optimisation et développement du potentiel du système d’information</a:t>
            </a:r>
          </a:p>
          <a:p>
            <a:pPr>
              <a:buFont typeface="Arial" pitchFamily="34" charset="0"/>
              <a:buChar char="•"/>
            </a:pPr>
            <a:endParaRPr lang="fr-FR" dirty="0" smtClean="0">
              <a:solidFill>
                <a:srgbClr val="002060"/>
              </a:solidFill>
              <a:latin typeface="Calibri" pitchFamily="34" charset="0"/>
              <a:cs typeface="Calibri" pitchFamily="34" charset="0"/>
            </a:endParaRPr>
          </a:p>
          <a:p>
            <a:pPr>
              <a:buFont typeface="Arial" pitchFamily="34" charset="0"/>
              <a:buChar char="•"/>
            </a:pPr>
            <a:r>
              <a:rPr lang="fr-FR" dirty="0" smtClean="0">
                <a:solidFill>
                  <a:srgbClr val="002060"/>
                </a:solidFill>
                <a:latin typeface="Calibri" pitchFamily="34" charset="0"/>
                <a:cs typeface="Calibri" pitchFamily="34" charset="0"/>
              </a:rPr>
              <a:t>Pérennité des liens intra et inter organisationnels : </a:t>
            </a:r>
          </a:p>
          <a:p>
            <a:pPr lvl="1">
              <a:buFont typeface="Arial" pitchFamily="34" charset="0"/>
              <a:buChar char="•"/>
            </a:pPr>
            <a:r>
              <a:rPr lang="fr-FR" dirty="0" smtClean="0">
                <a:solidFill>
                  <a:srgbClr val="002060"/>
                </a:solidFill>
                <a:latin typeface="Calibri" pitchFamily="34" charset="0"/>
                <a:cs typeface="Calibri" pitchFamily="34" charset="0"/>
              </a:rPr>
              <a:t>comité de régie, comité directeur, comité d’implantation, comités d’amélioration continue de la qualité</a:t>
            </a:r>
          </a:p>
          <a:p>
            <a:pPr>
              <a:buFont typeface="Arial" pitchFamily="34" charset="0"/>
              <a:buChar char="•"/>
            </a:pPr>
            <a:endParaRPr lang="fr-FR" dirty="0" smtClean="0">
              <a:solidFill>
                <a:srgbClr val="002060"/>
              </a:solidFill>
              <a:latin typeface="Calibri" pitchFamily="34" charset="0"/>
              <a:cs typeface="Calibri" pitchFamily="34" charset="0"/>
            </a:endParaRPr>
          </a:p>
          <a:p>
            <a:pPr>
              <a:buFont typeface="Arial" pitchFamily="34" charset="0"/>
              <a:buChar char="•"/>
            </a:pPr>
            <a:r>
              <a:rPr lang="fr-FR" dirty="0" smtClean="0">
                <a:solidFill>
                  <a:srgbClr val="002060"/>
                </a:solidFill>
                <a:latin typeface="Calibri" pitchFamily="34" charset="0"/>
                <a:cs typeface="Calibri" pitchFamily="34" charset="0"/>
              </a:rPr>
              <a:t>Prévision de mécanismes de suivi pour l’amélioration continue de la qualité</a:t>
            </a:r>
          </a:p>
          <a:p>
            <a:endParaRPr lang="fr-FR" dirty="0">
              <a:solidFill>
                <a:srgbClr val="002060"/>
              </a:solidFill>
              <a:latin typeface="Calibri" pitchFamily="34" charset="0"/>
              <a:cs typeface="Calibri" pitchFamily="34" charset="0"/>
            </a:endParaRPr>
          </a:p>
        </p:txBody>
      </p:sp>
      <p:sp>
        <p:nvSpPr>
          <p:cNvPr id="4" name="Espace réservé du numéro de diapositive 3"/>
          <p:cNvSpPr>
            <a:spLocks noGrp="1"/>
          </p:cNvSpPr>
          <p:nvPr>
            <p:ph type="sldNum" sz="quarter" idx="12"/>
          </p:nvPr>
        </p:nvSpPr>
        <p:spPr/>
        <p:txBody>
          <a:bodyPr/>
          <a:lstStyle/>
          <a:p>
            <a:pPr>
              <a:defRPr/>
            </a:pPr>
            <a:fld id="{4A8C1558-7B25-4A03-97BF-4EC431627AD5}" type="slidenum">
              <a:rPr lang="en-US" smtClean="0"/>
              <a:pPr>
                <a:defRPr/>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p:cNvSpPr>
            <a:spLocks noGrp="1" noChangeArrowheads="1"/>
          </p:cNvSpPr>
          <p:nvPr>
            <p:ph type="sldNum" sz="quarter" idx="12"/>
          </p:nvPr>
        </p:nvSpPr>
        <p:spPr>
          <a:noFill/>
        </p:spPr>
        <p:txBody>
          <a:bodyPr/>
          <a:lstStyle/>
          <a:p>
            <a:fld id="{7BD42CEC-6866-40D1-9307-C532A8D10AC7}" type="slidenum">
              <a:rPr lang="fr-CA" smtClean="0">
                <a:latin typeface="Arial" pitchFamily="34" charset="0"/>
                <a:ea typeface="ＭＳ Ｐゴシック" pitchFamily="34" charset="-128"/>
              </a:rPr>
              <a:pPr/>
              <a:t>41</a:t>
            </a:fld>
            <a:endParaRPr lang="fr-CA" smtClean="0">
              <a:latin typeface="Arial" pitchFamily="34" charset="0"/>
              <a:ea typeface="ＭＳ Ｐゴシック" pitchFamily="34" charset="-128"/>
            </a:endParaRPr>
          </a:p>
        </p:txBody>
      </p:sp>
      <p:sp>
        <p:nvSpPr>
          <p:cNvPr id="26627" name="Rectangle 2"/>
          <p:cNvSpPr>
            <a:spLocks noGrp="1" noChangeArrowheads="1"/>
          </p:cNvSpPr>
          <p:nvPr>
            <p:ph type="title"/>
          </p:nvPr>
        </p:nvSpPr>
        <p:spPr>
          <a:xfrm>
            <a:off x="357188" y="285750"/>
            <a:ext cx="7158037" cy="744538"/>
          </a:xfrm>
        </p:spPr>
        <p:txBody>
          <a:bodyPr/>
          <a:lstStyle/>
          <a:p>
            <a:pPr eaLnBrk="1" hangingPunct="1"/>
            <a:r>
              <a:rPr lang="fr-CA" sz="2800" dirty="0" smtClean="0">
                <a:latin typeface="Calibri" pitchFamily="34" charset="0"/>
              </a:rPr>
              <a:t>CADRE </a:t>
            </a:r>
            <a:r>
              <a:rPr lang="fr-CA" sz="2800" b="1" dirty="0" smtClean="0">
                <a:latin typeface="Calibri" pitchFamily="34" charset="0"/>
              </a:rPr>
              <a:t>CONCEPTUEL - </a:t>
            </a:r>
            <a:r>
              <a:rPr lang="fr-CA" sz="2400" dirty="0" err="1" smtClean="0">
                <a:latin typeface="Calibri" pitchFamily="34" charset="0"/>
              </a:rPr>
              <a:t>Kitson</a:t>
            </a:r>
            <a:r>
              <a:rPr lang="fr-CA" sz="2400" dirty="0" smtClean="0">
                <a:latin typeface="Calibri" pitchFamily="34" charset="0"/>
              </a:rPr>
              <a:t> et collègues (1998)</a:t>
            </a:r>
            <a:endParaRPr lang="fr-CA" sz="2800" dirty="0" smtClean="0">
              <a:latin typeface="Calibri" pitchFamily="34" charset="0"/>
            </a:endParaRPr>
          </a:p>
        </p:txBody>
      </p:sp>
      <p:sp>
        <p:nvSpPr>
          <p:cNvPr id="22533" name="Rectangle 3"/>
          <p:cNvSpPr>
            <a:spLocks noGrp="1" noChangeArrowheads="1"/>
          </p:cNvSpPr>
          <p:nvPr>
            <p:ph type="body" idx="1"/>
          </p:nvPr>
        </p:nvSpPr>
        <p:spPr>
          <a:xfrm>
            <a:off x="571500" y="1643063"/>
            <a:ext cx="7816850" cy="4752975"/>
          </a:xfrm>
        </p:spPr>
        <p:txBody>
          <a:bodyPr/>
          <a:lstStyle/>
          <a:p>
            <a:pPr lvl="1" eaLnBrk="1" hangingPunct="1">
              <a:lnSpc>
                <a:spcPct val="90000"/>
              </a:lnSpc>
              <a:buClr>
                <a:srgbClr val="99CC00"/>
              </a:buClr>
              <a:buSzTx/>
              <a:buFont typeface="Wingdings" pitchFamily="2" charset="2"/>
              <a:buChar char="Ø"/>
              <a:defRPr/>
            </a:pPr>
            <a:r>
              <a:rPr lang="fr-CA" sz="1800" dirty="0" smtClean="0">
                <a:solidFill>
                  <a:schemeClr val="accent6"/>
                </a:solidFill>
                <a:latin typeface="Calibri" pitchFamily="34" charset="0"/>
              </a:rPr>
              <a:t>La mise en application des données probantes dans la pratique découle d’une </a:t>
            </a:r>
            <a:r>
              <a:rPr lang="fr-CA" sz="1800" b="1" dirty="0" smtClean="0">
                <a:solidFill>
                  <a:schemeClr val="accent6"/>
                </a:solidFill>
                <a:latin typeface="Calibri" pitchFamily="34" charset="0"/>
              </a:rPr>
              <a:t>relation dynamique et simultanée</a:t>
            </a:r>
            <a:r>
              <a:rPr lang="fr-CA" sz="1800" dirty="0" smtClean="0">
                <a:solidFill>
                  <a:schemeClr val="accent6"/>
                </a:solidFill>
                <a:latin typeface="Calibri" pitchFamily="34" charset="0"/>
              </a:rPr>
              <a:t> entre trois éléments :</a:t>
            </a:r>
          </a:p>
          <a:p>
            <a:pPr lvl="1" eaLnBrk="1" hangingPunct="1">
              <a:lnSpc>
                <a:spcPct val="90000"/>
              </a:lnSpc>
              <a:buClr>
                <a:srgbClr val="99CC00"/>
              </a:buClr>
              <a:buSzTx/>
              <a:buFont typeface="Wingdings" pitchFamily="2" charset="2"/>
              <a:buNone/>
              <a:defRPr/>
            </a:pPr>
            <a:endParaRPr lang="fr-CA" sz="1800" dirty="0" smtClean="0">
              <a:latin typeface="Calibri" pitchFamily="34" charset="0"/>
            </a:endParaRPr>
          </a:p>
        </p:txBody>
      </p:sp>
      <p:sp>
        <p:nvSpPr>
          <p:cNvPr id="15366" name="Oval 5"/>
          <p:cNvSpPr>
            <a:spLocks noChangeArrowheads="1"/>
          </p:cNvSpPr>
          <p:nvPr/>
        </p:nvSpPr>
        <p:spPr bwMode="auto">
          <a:xfrm>
            <a:off x="1714500" y="2762250"/>
            <a:ext cx="2636838" cy="1223963"/>
          </a:xfrm>
          <a:prstGeom prst="ellipse">
            <a:avLst/>
          </a:prstGeom>
          <a:solidFill>
            <a:schemeClr val="accent6">
              <a:lumMod val="40000"/>
              <a:lumOff val="60000"/>
            </a:schemeClr>
          </a:solidFill>
          <a:ln w="28575">
            <a:solidFill>
              <a:schemeClr val="accent6">
                <a:lumMod val="20000"/>
                <a:lumOff val="80000"/>
              </a:schemeClr>
            </a:solidFill>
            <a:round/>
            <a:headEnd/>
            <a:tailEnd/>
          </a:ln>
        </p:spPr>
        <p:txBody>
          <a:bodyPr/>
          <a:lstStyle/>
          <a:p>
            <a:pPr eaLnBrk="0" hangingPunct="0">
              <a:defRPr/>
            </a:pPr>
            <a:endParaRPr lang="fr-FR">
              <a:latin typeface="Arial" charset="0"/>
              <a:ea typeface="ＭＳ Ｐゴシック" pitchFamily="1" charset="-128"/>
              <a:cs typeface="+mn-cs"/>
            </a:endParaRPr>
          </a:p>
        </p:txBody>
      </p:sp>
      <p:sp>
        <p:nvSpPr>
          <p:cNvPr id="15368" name="Oval 7"/>
          <p:cNvSpPr>
            <a:spLocks noChangeArrowheads="1"/>
          </p:cNvSpPr>
          <p:nvPr/>
        </p:nvSpPr>
        <p:spPr bwMode="auto">
          <a:xfrm>
            <a:off x="5414963" y="2762250"/>
            <a:ext cx="2636837" cy="1223963"/>
          </a:xfrm>
          <a:prstGeom prst="ellipse">
            <a:avLst/>
          </a:prstGeom>
          <a:solidFill>
            <a:schemeClr val="accent6">
              <a:lumMod val="40000"/>
              <a:lumOff val="60000"/>
            </a:schemeClr>
          </a:solidFill>
          <a:ln w="28575">
            <a:solidFill>
              <a:schemeClr val="accent6">
                <a:lumMod val="20000"/>
                <a:lumOff val="80000"/>
              </a:schemeClr>
            </a:solidFill>
            <a:round/>
            <a:headEnd/>
            <a:tailEnd/>
          </a:ln>
        </p:spPr>
        <p:txBody>
          <a:bodyPr/>
          <a:lstStyle/>
          <a:p>
            <a:pPr eaLnBrk="0" hangingPunct="0">
              <a:defRPr/>
            </a:pPr>
            <a:endParaRPr lang="fr-FR">
              <a:latin typeface="Arial" charset="0"/>
              <a:ea typeface="ＭＳ Ｐゴシック" pitchFamily="1" charset="-128"/>
              <a:cs typeface="+mn-cs"/>
            </a:endParaRPr>
          </a:p>
        </p:txBody>
      </p:sp>
      <p:sp>
        <p:nvSpPr>
          <p:cNvPr id="15370" name="Oval 9"/>
          <p:cNvSpPr>
            <a:spLocks noChangeArrowheads="1"/>
          </p:cNvSpPr>
          <p:nvPr/>
        </p:nvSpPr>
        <p:spPr bwMode="auto">
          <a:xfrm>
            <a:off x="3486150" y="4705350"/>
            <a:ext cx="2636838" cy="1171575"/>
          </a:xfrm>
          <a:prstGeom prst="ellipse">
            <a:avLst/>
          </a:prstGeom>
          <a:solidFill>
            <a:schemeClr val="accent6">
              <a:lumMod val="40000"/>
              <a:lumOff val="60000"/>
            </a:schemeClr>
          </a:solidFill>
          <a:ln w="28575">
            <a:solidFill>
              <a:schemeClr val="accent6">
                <a:lumMod val="20000"/>
                <a:lumOff val="80000"/>
              </a:schemeClr>
            </a:solidFill>
            <a:round/>
            <a:headEnd/>
            <a:tailEnd/>
          </a:ln>
        </p:spPr>
        <p:txBody>
          <a:bodyPr/>
          <a:lstStyle/>
          <a:p>
            <a:pPr eaLnBrk="0" hangingPunct="0">
              <a:defRPr/>
            </a:pPr>
            <a:endParaRPr lang="fr-FR">
              <a:latin typeface="Arial" charset="0"/>
              <a:ea typeface="ＭＳ Ｐゴシック" pitchFamily="1" charset="-128"/>
              <a:cs typeface="+mn-cs"/>
            </a:endParaRPr>
          </a:p>
        </p:txBody>
      </p:sp>
      <p:sp>
        <p:nvSpPr>
          <p:cNvPr id="15372" name="Line 11"/>
          <p:cNvSpPr>
            <a:spLocks noChangeShapeType="1"/>
          </p:cNvSpPr>
          <p:nvPr/>
        </p:nvSpPr>
        <p:spPr bwMode="auto">
          <a:xfrm flipV="1">
            <a:off x="5292725" y="4057650"/>
            <a:ext cx="349250" cy="536575"/>
          </a:xfrm>
          <a:prstGeom prst="line">
            <a:avLst/>
          </a:prstGeom>
          <a:noFill/>
          <a:ln w="57150">
            <a:solidFill>
              <a:schemeClr val="accent6"/>
            </a:solidFill>
            <a:round/>
            <a:headEnd type="triangle" w="med" len="med"/>
            <a:tailEnd type="triangle" w="med" len="med"/>
          </a:ln>
        </p:spPr>
        <p:txBody>
          <a:bodyPr/>
          <a:lstStyle/>
          <a:p>
            <a:pPr eaLnBrk="0" hangingPunct="0">
              <a:defRPr/>
            </a:pPr>
            <a:endParaRPr lang="fr-FR">
              <a:latin typeface="Arial" charset="0"/>
              <a:ea typeface="ＭＳ Ｐゴシック" pitchFamily="1" charset="-128"/>
              <a:cs typeface="+mn-cs"/>
            </a:endParaRPr>
          </a:p>
        </p:txBody>
      </p:sp>
      <p:sp>
        <p:nvSpPr>
          <p:cNvPr id="15373" name="Line 12"/>
          <p:cNvSpPr>
            <a:spLocks noChangeShapeType="1"/>
          </p:cNvSpPr>
          <p:nvPr/>
        </p:nvSpPr>
        <p:spPr bwMode="auto">
          <a:xfrm>
            <a:off x="4498975" y="3568700"/>
            <a:ext cx="711200" cy="0"/>
          </a:xfrm>
          <a:prstGeom prst="line">
            <a:avLst/>
          </a:prstGeom>
          <a:noFill/>
          <a:ln w="57150">
            <a:solidFill>
              <a:schemeClr val="accent6"/>
            </a:solidFill>
            <a:round/>
            <a:headEnd type="triangle" w="med" len="med"/>
            <a:tailEnd type="triangle" w="med" len="med"/>
          </a:ln>
        </p:spPr>
        <p:txBody>
          <a:bodyPr/>
          <a:lstStyle/>
          <a:p>
            <a:pPr eaLnBrk="0" hangingPunct="0">
              <a:defRPr/>
            </a:pPr>
            <a:endParaRPr lang="fr-FR">
              <a:latin typeface="Arial" charset="0"/>
              <a:ea typeface="ＭＳ Ｐゴシック" pitchFamily="1" charset="-128"/>
              <a:cs typeface="+mn-cs"/>
            </a:endParaRPr>
          </a:p>
        </p:txBody>
      </p:sp>
      <p:sp>
        <p:nvSpPr>
          <p:cNvPr id="15374" name="Line 13"/>
          <p:cNvSpPr>
            <a:spLocks noChangeShapeType="1"/>
          </p:cNvSpPr>
          <p:nvPr/>
        </p:nvSpPr>
        <p:spPr bwMode="auto">
          <a:xfrm>
            <a:off x="3924300" y="4129088"/>
            <a:ext cx="509588" cy="446087"/>
          </a:xfrm>
          <a:prstGeom prst="line">
            <a:avLst/>
          </a:prstGeom>
          <a:noFill/>
          <a:ln w="57150">
            <a:solidFill>
              <a:schemeClr val="accent6"/>
            </a:solidFill>
            <a:round/>
            <a:headEnd type="triangle" w="med" len="med"/>
            <a:tailEnd type="triangle" w="med" len="med"/>
          </a:ln>
        </p:spPr>
        <p:txBody>
          <a:bodyPr/>
          <a:lstStyle/>
          <a:p>
            <a:pPr eaLnBrk="0" hangingPunct="0">
              <a:defRPr/>
            </a:pPr>
            <a:endParaRPr lang="fr-FR">
              <a:latin typeface="Arial" charset="0"/>
              <a:ea typeface="ＭＳ Ｐゴシック" pitchFamily="1" charset="-128"/>
              <a:cs typeface="+mn-cs"/>
            </a:endParaRPr>
          </a:p>
        </p:txBody>
      </p:sp>
      <p:sp>
        <p:nvSpPr>
          <p:cNvPr id="15375" name="Text Box 14"/>
          <p:cNvSpPr txBox="1">
            <a:spLocks noChangeArrowheads="1"/>
          </p:cNvSpPr>
          <p:nvPr/>
        </p:nvSpPr>
        <p:spPr bwMode="auto">
          <a:xfrm>
            <a:off x="6032500" y="3084513"/>
            <a:ext cx="1323975" cy="396875"/>
          </a:xfrm>
          <a:prstGeom prst="rect">
            <a:avLst/>
          </a:prstGeom>
          <a:noFill/>
          <a:ln w="9525">
            <a:noFill/>
            <a:miter lim="800000"/>
            <a:headEnd/>
            <a:tailEnd/>
          </a:ln>
        </p:spPr>
        <p:txBody>
          <a:bodyPr>
            <a:spAutoFit/>
          </a:bodyPr>
          <a:lstStyle/>
          <a:p>
            <a:pPr algn="ctr" eaLnBrk="0" hangingPunct="0">
              <a:spcBef>
                <a:spcPct val="50000"/>
              </a:spcBef>
              <a:defRPr/>
            </a:pPr>
            <a:r>
              <a:rPr lang="fr-FR" sz="2000" b="1">
                <a:solidFill>
                  <a:schemeClr val="accent6"/>
                </a:solidFill>
                <a:latin typeface="Calibri" pitchFamily="34" charset="0"/>
                <a:ea typeface="ＭＳ Ｐゴシック" pitchFamily="1" charset="-128"/>
                <a:cs typeface="+mn-cs"/>
              </a:rPr>
              <a:t>Contexte</a:t>
            </a:r>
          </a:p>
        </p:txBody>
      </p:sp>
      <p:sp>
        <p:nvSpPr>
          <p:cNvPr id="15376" name="Text Box 15"/>
          <p:cNvSpPr txBox="1">
            <a:spLocks noChangeArrowheads="1"/>
          </p:cNvSpPr>
          <p:nvPr/>
        </p:nvSpPr>
        <p:spPr bwMode="auto">
          <a:xfrm>
            <a:off x="4067175" y="5210175"/>
            <a:ext cx="1538288" cy="396875"/>
          </a:xfrm>
          <a:prstGeom prst="rect">
            <a:avLst/>
          </a:prstGeom>
          <a:noFill/>
          <a:ln w="9525">
            <a:noFill/>
            <a:miter lim="800000"/>
            <a:headEnd/>
            <a:tailEnd/>
          </a:ln>
        </p:spPr>
        <p:txBody>
          <a:bodyPr>
            <a:spAutoFit/>
          </a:bodyPr>
          <a:lstStyle/>
          <a:p>
            <a:pPr eaLnBrk="0" hangingPunct="0">
              <a:spcBef>
                <a:spcPct val="50000"/>
              </a:spcBef>
              <a:defRPr/>
            </a:pPr>
            <a:r>
              <a:rPr lang="fr-FR" sz="2000" b="1">
                <a:solidFill>
                  <a:schemeClr val="accent6"/>
                </a:solidFill>
                <a:latin typeface="Calibri" pitchFamily="34" charset="0"/>
                <a:ea typeface="ＭＳ Ｐゴシック" pitchFamily="1" charset="-128"/>
                <a:cs typeface="+mn-cs"/>
              </a:rPr>
              <a:t>Facilitation</a:t>
            </a:r>
          </a:p>
        </p:txBody>
      </p:sp>
      <p:sp>
        <p:nvSpPr>
          <p:cNvPr id="15377" name="Text Box 16"/>
          <p:cNvSpPr txBox="1">
            <a:spLocks noChangeArrowheads="1"/>
          </p:cNvSpPr>
          <p:nvPr/>
        </p:nvSpPr>
        <p:spPr bwMode="auto">
          <a:xfrm>
            <a:off x="2339975" y="3157538"/>
            <a:ext cx="1322388" cy="396875"/>
          </a:xfrm>
          <a:prstGeom prst="rect">
            <a:avLst/>
          </a:prstGeom>
          <a:noFill/>
          <a:ln w="9525">
            <a:noFill/>
            <a:miter lim="800000"/>
            <a:headEnd/>
            <a:tailEnd/>
          </a:ln>
        </p:spPr>
        <p:txBody>
          <a:bodyPr>
            <a:spAutoFit/>
          </a:bodyPr>
          <a:lstStyle/>
          <a:p>
            <a:pPr algn="ctr" eaLnBrk="0" hangingPunct="0">
              <a:spcBef>
                <a:spcPct val="50000"/>
              </a:spcBef>
              <a:defRPr/>
            </a:pPr>
            <a:r>
              <a:rPr lang="fr-FR" sz="2000" b="1" dirty="0">
                <a:solidFill>
                  <a:schemeClr val="accent6"/>
                </a:solidFill>
                <a:latin typeface="Calibri" pitchFamily="34" charset="0"/>
                <a:ea typeface="ＭＳ Ｐゴシック" pitchFamily="1" charset="-128"/>
                <a:cs typeface="+mn-cs"/>
              </a:rPr>
              <a:t>Preuves</a:t>
            </a:r>
          </a:p>
        </p:txBody>
      </p:sp>
      <p:sp>
        <p:nvSpPr>
          <p:cNvPr id="26638" name="Espace réservé du numéro de diapositive 5"/>
          <p:cNvSpPr txBox="1">
            <a:spLocks noGrp="1"/>
          </p:cNvSpPr>
          <p:nvPr/>
        </p:nvSpPr>
        <p:spPr bwMode="auto">
          <a:xfrm>
            <a:off x="6705600" y="6572250"/>
            <a:ext cx="1905000" cy="457200"/>
          </a:xfrm>
          <a:prstGeom prst="rect">
            <a:avLst/>
          </a:prstGeom>
          <a:noFill/>
          <a:ln w="9525">
            <a:noFill/>
            <a:miter lim="800000"/>
            <a:headEnd/>
            <a:tailEnd/>
          </a:ln>
        </p:spPr>
        <p:txBody>
          <a:bodyPr/>
          <a:lstStyle/>
          <a:p>
            <a:pPr algn="r" eaLnBrk="0" hangingPunct="0"/>
            <a:endParaRPr lang="fr-FR" sz="1000"/>
          </a:p>
        </p:txBody>
      </p:sp>
      <p:pic>
        <p:nvPicPr>
          <p:cNvPr id="15" name="Image 10"/>
          <p:cNvPicPr>
            <a:picLocks noChangeAspect="1" noChangeArrowheads="1"/>
          </p:cNvPicPr>
          <p:nvPr/>
        </p:nvPicPr>
        <p:blipFill>
          <a:blip r:embed="rId3" cstate="print"/>
          <a:srcRect/>
          <a:stretch>
            <a:fillRect/>
          </a:stretch>
        </p:blipFill>
        <p:spPr bwMode="auto">
          <a:xfrm>
            <a:off x="0" y="6381328"/>
            <a:ext cx="1043608" cy="38854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wipe(down)">
                                      <p:cBhvr>
                                        <p:cTn id="7" dur="500"/>
                                        <p:tgtEl>
                                          <p:spTgt spid="1536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377"/>
                                        </p:tgtEl>
                                        <p:attrNameLst>
                                          <p:attrName>style.visibility</p:attrName>
                                        </p:attrNameLst>
                                      </p:cBhvr>
                                      <p:to>
                                        <p:strVal val="visible"/>
                                      </p:to>
                                    </p:set>
                                    <p:animEffect transition="in" filter="wipe(down)">
                                      <p:cBhvr>
                                        <p:cTn id="10" dur="500"/>
                                        <p:tgtEl>
                                          <p:spTgt spid="1537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5368"/>
                                        </p:tgtEl>
                                        <p:attrNameLst>
                                          <p:attrName>style.visibility</p:attrName>
                                        </p:attrNameLst>
                                      </p:cBhvr>
                                      <p:to>
                                        <p:strVal val="visible"/>
                                      </p:to>
                                    </p:set>
                                    <p:animEffect transition="in" filter="wipe(down)">
                                      <p:cBhvr>
                                        <p:cTn id="15" dur="500"/>
                                        <p:tgtEl>
                                          <p:spTgt spid="1536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5375"/>
                                        </p:tgtEl>
                                        <p:attrNameLst>
                                          <p:attrName>style.visibility</p:attrName>
                                        </p:attrNameLst>
                                      </p:cBhvr>
                                      <p:to>
                                        <p:strVal val="visible"/>
                                      </p:to>
                                    </p:set>
                                    <p:animEffect transition="in" filter="wipe(down)">
                                      <p:cBhvr>
                                        <p:cTn id="18" dur="500"/>
                                        <p:tgtEl>
                                          <p:spTgt spid="1537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370"/>
                                        </p:tgtEl>
                                        <p:attrNameLst>
                                          <p:attrName>style.visibility</p:attrName>
                                        </p:attrNameLst>
                                      </p:cBhvr>
                                      <p:to>
                                        <p:strVal val="visible"/>
                                      </p:to>
                                    </p:set>
                                    <p:animEffect transition="in" filter="wipe(down)">
                                      <p:cBhvr>
                                        <p:cTn id="23" dur="500"/>
                                        <p:tgtEl>
                                          <p:spTgt spid="1537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5376"/>
                                        </p:tgtEl>
                                        <p:attrNameLst>
                                          <p:attrName>style.visibility</p:attrName>
                                        </p:attrNameLst>
                                      </p:cBhvr>
                                      <p:to>
                                        <p:strVal val="visible"/>
                                      </p:to>
                                    </p:set>
                                    <p:animEffect transition="in" filter="wipe(down)">
                                      <p:cBhvr>
                                        <p:cTn id="26" dur="500"/>
                                        <p:tgtEl>
                                          <p:spTgt spid="1537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73"/>
                                        </p:tgtEl>
                                        <p:attrNameLst>
                                          <p:attrName>style.visibility</p:attrName>
                                        </p:attrNameLst>
                                      </p:cBhvr>
                                      <p:to>
                                        <p:strVal val="visible"/>
                                      </p:to>
                                    </p:set>
                                    <p:anim calcmode="lin" valueType="num">
                                      <p:cBhvr additive="base">
                                        <p:cTn id="31" dur="500" fill="hold"/>
                                        <p:tgtEl>
                                          <p:spTgt spid="15373"/>
                                        </p:tgtEl>
                                        <p:attrNameLst>
                                          <p:attrName>ppt_x</p:attrName>
                                        </p:attrNameLst>
                                      </p:cBhvr>
                                      <p:tavLst>
                                        <p:tav tm="0">
                                          <p:val>
                                            <p:strVal val="#ppt_x"/>
                                          </p:val>
                                        </p:tav>
                                        <p:tav tm="100000">
                                          <p:val>
                                            <p:strVal val="#ppt_x"/>
                                          </p:val>
                                        </p:tav>
                                      </p:tavLst>
                                    </p:anim>
                                    <p:anim calcmode="lin" valueType="num">
                                      <p:cBhvr additive="base">
                                        <p:cTn id="32" dur="500" fill="hold"/>
                                        <p:tgtEl>
                                          <p:spTgt spid="1537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374"/>
                                        </p:tgtEl>
                                        <p:attrNameLst>
                                          <p:attrName>style.visibility</p:attrName>
                                        </p:attrNameLst>
                                      </p:cBhvr>
                                      <p:to>
                                        <p:strVal val="visible"/>
                                      </p:to>
                                    </p:set>
                                    <p:anim calcmode="lin" valueType="num">
                                      <p:cBhvr additive="base">
                                        <p:cTn id="35" dur="500" fill="hold"/>
                                        <p:tgtEl>
                                          <p:spTgt spid="15374"/>
                                        </p:tgtEl>
                                        <p:attrNameLst>
                                          <p:attrName>ppt_x</p:attrName>
                                        </p:attrNameLst>
                                      </p:cBhvr>
                                      <p:tavLst>
                                        <p:tav tm="0">
                                          <p:val>
                                            <p:strVal val="#ppt_x"/>
                                          </p:val>
                                        </p:tav>
                                        <p:tav tm="100000">
                                          <p:val>
                                            <p:strVal val="#ppt_x"/>
                                          </p:val>
                                        </p:tav>
                                      </p:tavLst>
                                    </p:anim>
                                    <p:anim calcmode="lin" valueType="num">
                                      <p:cBhvr additive="base">
                                        <p:cTn id="36" dur="500" fill="hold"/>
                                        <p:tgtEl>
                                          <p:spTgt spid="1537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372"/>
                                        </p:tgtEl>
                                        <p:attrNameLst>
                                          <p:attrName>style.visibility</p:attrName>
                                        </p:attrNameLst>
                                      </p:cBhvr>
                                      <p:to>
                                        <p:strVal val="visible"/>
                                      </p:to>
                                    </p:set>
                                    <p:anim calcmode="lin" valueType="num">
                                      <p:cBhvr additive="base">
                                        <p:cTn id="39" dur="500" fill="hold"/>
                                        <p:tgtEl>
                                          <p:spTgt spid="15372"/>
                                        </p:tgtEl>
                                        <p:attrNameLst>
                                          <p:attrName>ppt_x</p:attrName>
                                        </p:attrNameLst>
                                      </p:cBhvr>
                                      <p:tavLst>
                                        <p:tav tm="0">
                                          <p:val>
                                            <p:strVal val="#ppt_x"/>
                                          </p:val>
                                        </p:tav>
                                        <p:tav tm="100000">
                                          <p:val>
                                            <p:strVal val="#ppt_x"/>
                                          </p:val>
                                        </p:tav>
                                      </p:tavLst>
                                    </p:anim>
                                    <p:anim calcmode="lin" valueType="num">
                                      <p:cBhvr additive="base">
                                        <p:cTn id="40" dur="500" fill="hold"/>
                                        <p:tgtEl>
                                          <p:spTgt spid="1537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533">
                                            <p:txEl>
                                              <p:pRg st="0" end="0"/>
                                            </p:txEl>
                                          </p:spTgt>
                                        </p:tgtEl>
                                        <p:attrNameLst>
                                          <p:attrName>style.visibility</p:attrName>
                                        </p:attrNameLst>
                                      </p:cBhvr>
                                      <p:to>
                                        <p:strVal val="visible"/>
                                      </p:to>
                                    </p:set>
                                    <p:animEffect transition="in" filter="fade">
                                      <p:cBhvr>
                                        <p:cTn id="45" dur="2000"/>
                                        <p:tgtEl>
                                          <p:spTgt spid="225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uild="p"/>
      <p:bldP spid="15366" grpId="0" animBg="1"/>
      <p:bldP spid="15368" grpId="0" animBg="1"/>
      <p:bldP spid="15370" grpId="0" animBg="1"/>
      <p:bldP spid="15375" grpId="0"/>
      <p:bldP spid="15376" grpId="0"/>
      <p:bldP spid="1537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pt_qualaxia_sep_blank"/>
          <p:cNvPicPr>
            <a:picLocks noChangeAspect="1" noChangeArrowheads="1"/>
          </p:cNvPicPr>
          <p:nvPr/>
        </p:nvPicPr>
        <p:blipFill>
          <a:blip r:embed="rId2" cstate="print"/>
          <a:srcRect/>
          <a:stretch>
            <a:fillRect/>
          </a:stretch>
        </p:blipFill>
        <p:spPr bwMode="auto">
          <a:xfrm>
            <a:off x="-36512" y="-27384"/>
            <a:ext cx="9289032" cy="6967979"/>
          </a:xfrm>
          <a:prstGeom prst="rect">
            <a:avLst/>
          </a:prstGeom>
          <a:noFill/>
          <a:ln w="9525">
            <a:noFill/>
            <a:miter lim="800000"/>
            <a:headEnd/>
            <a:tailEnd/>
          </a:ln>
        </p:spPr>
      </p:pic>
      <p:sp>
        <p:nvSpPr>
          <p:cNvPr id="8195" name="Rectangle 5"/>
          <p:cNvSpPr>
            <a:spLocks noChangeArrowheads="1"/>
          </p:cNvSpPr>
          <p:nvPr/>
        </p:nvSpPr>
        <p:spPr bwMode="auto">
          <a:xfrm>
            <a:off x="3995936" y="2564904"/>
            <a:ext cx="5545137" cy="2857500"/>
          </a:xfrm>
          <a:prstGeom prst="rect">
            <a:avLst/>
          </a:prstGeom>
          <a:noFill/>
          <a:ln w="9525">
            <a:noFill/>
            <a:miter lim="800000"/>
            <a:headEnd/>
            <a:tailEnd/>
          </a:ln>
        </p:spPr>
        <p:txBody>
          <a:bodyPr anchor="b"/>
          <a:lstStyle/>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36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endParaRPr lang="fr-FR" sz="4400" dirty="0">
              <a:solidFill>
                <a:schemeClr val="bg1"/>
              </a:solidFill>
              <a:latin typeface="Calibri" pitchFamily="34" charset="0"/>
            </a:endParaRPr>
          </a:p>
          <a:p>
            <a:pPr eaLnBrk="0" hangingPunct="0">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endParaRPr lang="fr-CA" sz="4400" i="1" dirty="0">
              <a:solidFill>
                <a:schemeClr val="bg1"/>
              </a:solidFill>
              <a:latin typeface="Calibri" pitchFamily="34" charset="0"/>
            </a:endParaRPr>
          </a:p>
        </p:txBody>
      </p:sp>
      <p:sp>
        <p:nvSpPr>
          <p:cNvPr id="6" name="Espace réservé du numéro de diapositive 5"/>
          <p:cNvSpPr>
            <a:spLocks noGrp="1"/>
          </p:cNvSpPr>
          <p:nvPr>
            <p:ph type="sldNum" sz="quarter" idx="12"/>
          </p:nvPr>
        </p:nvSpPr>
        <p:spPr/>
        <p:txBody>
          <a:bodyPr/>
          <a:lstStyle/>
          <a:p>
            <a:pPr>
              <a:defRPr/>
            </a:pPr>
            <a:fld id="{4A8C1558-7B25-4A03-97BF-4EC431627AD5}" type="slidenum">
              <a:rPr lang="en-US" smtClean="0"/>
              <a:pPr>
                <a:defRPr/>
              </a:pPr>
              <a:t>42</a:t>
            </a:fld>
            <a:endParaRPr lang="en-US" dirty="0"/>
          </a:p>
        </p:txBody>
      </p:sp>
      <p:sp>
        <p:nvSpPr>
          <p:cNvPr id="7" name="ZoneTexte 6"/>
          <p:cNvSpPr txBox="1"/>
          <p:nvPr/>
        </p:nvSpPr>
        <p:spPr>
          <a:xfrm>
            <a:off x="4211960" y="1772816"/>
            <a:ext cx="4788024" cy="1446550"/>
          </a:xfrm>
          <a:prstGeom prst="rect">
            <a:avLst/>
          </a:prstGeom>
          <a:noFill/>
        </p:spPr>
        <p:txBody>
          <a:bodyPr wrap="square" rtlCol="0">
            <a:spAutoFit/>
          </a:bodyPr>
          <a:lstStyle/>
          <a:p>
            <a:r>
              <a:rPr lang="fr-CA" sz="4400" dirty="0" smtClean="0">
                <a:solidFill>
                  <a:schemeClr val="bg1"/>
                </a:solidFill>
                <a:latin typeface="Calibri" pitchFamily="34" charset="0"/>
                <a:cs typeface="Calibri" pitchFamily="34" charset="0"/>
              </a:rPr>
              <a:t>RÉACTIONS ET COMMENTAIRES…</a:t>
            </a:r>
            <a:endParaRPr lang="fr-FR" sz="4400" dirty="0">
              <a:solidFill>
                <a:schemeClr val="bg1"/>
              </a:solidFill>
              <a:latin typeface="Calibri" pitchFamily="34" charset="0"/>
              <a:cs typeface="Calibri" pitchFamily="34" charset="0"/>
            </a:endParaRPr>
          </a:p>
        </p:txBody>
      </p:sp>
      <p:pic>
        <p:nvPicPr>
          <p:cNvPr id="9" name="Picture 77" descr="Question%20Mark"/>
          <p:cNvPicPr>
            <a:picLocks noChangeAspect="1" noChangeArrowheads="1"/>
          </p:cNvPicPr>
          <p:nvPr/>
        </p:nvPicPr>
        <p:blipFill>
          <a:blip r:embed="rId3" cstate="print"/>
          <a:srcRect/>
          <a:stretch>
            <a:fillRect/>
          </a:stretch>
        </p:blipFill>
        <p:spPr bwMode="auto">
          <a:xfrm>
            <a:off x="-468559" y="1974154"/>
            <a:ext cx="3672408" cy="222413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pt_qualaxia_sep_blank"/>
          <p:cNvPicPr>
            <a:picLocks noChangeAspect="1" noChangeArrowheads="1"/>
          </p:cNvPicPr>
          <p:nvPr/>
        </p:nvPicPr>
        <p:blipFill>
          <a:blip r:embed="rId2" cstate="print"/>
          <a:srcRect/>
          <a:stretch>
            <a:fillRect/>
          </a:stretch>
        </p:blipFill>
        <p:spPr bwMode="auto">
          <a:xfrm>
            <a:off x="-36512" y="-82595"/>
            <a:ext cx="9289032" cy="6967979"/>
          </a:xfrm>
          <a:prstGeom prst="rect">
            <a:avLst/>
          </a:prstGeom>
          <a:noFill/>
          <a:ln w="9525">
            <a:noFill/>
            <a:miter lim="800000"/>
            <a:headEnd/>
            <a:tailEnd/>
          </a:ln>
        </p:spPr>
      </p:pic>
      <p:sp>
        <p:nvSpPr>
          <p:cNvPr id="8195" name="Rectangle 5"/>
          <p:cNvSpPr>
            <a:spLocks noChangeArrowheads="1"/>
          </p:cNvSpPr>
          <p:nvPr/>
        </p:nvSpPr>
        <p:spPr bwMode="auto">
          <a:xfrm>
            <a:off x="3995936" y="2564904"/>
            <a:ext cx="5545137" cy="2857500"/>
          </a:xfrm>
          <a:prstGeom prst="rect">
            <a:avLst/>
          </a:prstGeom>
          <a:noFill/>
          <a:ln w="9525">
            <a:noFill/>
            <a:miter lim="800000"/>
            <a:headEnd/>
            <a:tailEnd/>
          </a:ln>
        </p:spPr>
        <p:txBody>
          <a:bodyPr anchor="b"/>
          <a:lstStyle/>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endParaRPr lang="fr-FR" sz="3600" dirty="0">
              <a:solidFill>
                <a:schemeClr val="bg1"/>
              </a:solidFill>
              <a:latin typeface="Calibri" pitchFamily="34" charset="0"/>
            </a:endParaRPr>
          </a:p>
          <a:p>
            <a:pPr eaLnBrk="0" hangingPunct="0">
              <a:lnSpc>
                <a:spcPct val="80000"/>
              </a:lnSpc>
            </a:pPr>
            <a:endParaRPr lang="fr-FR" sz="4400" dirty="0">
              <a:solidFill>
                <a:schemeClr val="bg1"/>
              </a:solidFill>
              <a:latin typeface="Calibri" pitchFamily="34" charset="0"/>
            </a:endParaRPr>
          </a:p>
          <a:p>
            <a:pPr eaLnBrk="0" hangingPunct="0">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endParaRPr lang="fr-FR" sz="4400" dirty="0">
              <a:solidFill>
                <a:schemeClr val="bg1"/>
              </a:solidFill>
              <a:latin typeface="Calibri" pitchFamily="34" charset="0"/>
            </a:endParaRPr>
          </a:p>
          <a:p>
            <a:pPr eaLnBrk="0" hangingPunct="0">
              <a:lnSpc>
                <a:spcPct val="80000"/>
              </a:lnSpc>
            </a:pPr>
            <a:r>
              <a:rPr lang="fr-FR" sz="4400" dirty="0">
                <a:solidFill>
                  <a:schemeClr val="bg1"/>
                </a:solidFill>
                <a:latin typeface="Calibri" pitchFamily="34" charset="0"/>
              </a:rPr>
              <a:t/>
            </a:r>
            <a:br>
              <a:rPr lang="fr-FR" sz="4400" dirty="0">
                <a:solidFill>
                  <a:schemeClr val="bg1"/>
                </a:solidFill>
                <a:latin typeface="Calibri" pitchFamily="34" charset="0"/>
              </a:rPr>
            </a:br>
            <a:endParaRPr lang="fr-CA" sz="4400" i="1" dirty="0">
              <a:solidFill>
                <a:schemeClr val="bg1"/>
              </a:solidFill>
              <a:latin typeface="Calibri" pitchFamily="34" charset="0"/>
            </a:endParaRPr>
          </a:p>
        </p:txBody>
      </p:sp>
      <p:sp>
        <p:nvSpPr>
          <p:cNvPr id="6" name="Espace réservé du numéro de diapositive 5"/>
          <p:cNvSpPr>
            <a:spLocks noGrp="1"/>
          </p:cNvSpPr>
          <p:nvPr>
            <p:ph type="sldNum" sz="quarter" idx="12"/>
          </p:nvPr>
        </p:nvSpPr>
        <p:spPr/>
        <p:txBody>
          <a:bodyPr/>
          <a:lstStyle/>
          <a:p>
            <a:pPr>
              <a:defRPr/>
            </a:pPr>
            <a:fld id="{4A8C1558-7B25-4A03-97BF-4EC431627AD5}" type="slidenum">
              <a:rPr lang="en-US" smtClean="0"/>
              <a:pPr>
                <a:defRPr/>
              </a:pPr>
              <a:t>43</a:t>
            </a:fld>
            <a:endParaRPr lang="en-US" dirty="0"/>
          </a:p>
        </p:txBody>
      </p:sp>
      <p:sp>
        <p:nvSpPr>
          <p:cNvPr id="10" name="ZoneTexte 9"/>
          <p:cNvSpPr txBox="1"/>
          <p:nvPr/>
        </p:nvSpPr>
        <p:spPr>
          <a:xfrm>
            <a:off x="3203848" y="692696"/>
            <a:ext cx="4032448" cy="2263697"/>
          </a:xfrm>
          <a:prstGeom prst="rect">
            <a:avLst/>
          </a:prstGeom>
          <a:noFill/>
        </p:spPr>
        <p:txBody>
          <a:bodyPr wrap="square">
            <a:spAutoFit/>
          </a:bodyPr>
          <a:lstStyle/>
          <a:p>
            <a:pPr lvl="2" eaLnBrk="0" hangingPunct="0">
              <a:lnSpc>
                <a:spcPct val="85000"/>
              </a:lnSpc>
              <a:buClr>
                <a:schemeClr val="accent1"/>
              </a:buClr>
              <a:buSzPct val="70000"/>
              <a:tabLst>
                <a:tab pos="1790700" algn="l"/>
              </a:tabLst>
            </a:pPr>
            <a:r>
              <a:rPr lang="en-CA" dirty="0">
                <a:solidFill>
                  <a:schemeClr val="bg1"/>
                </a:solidFill>
                <a:latin typeface="Calibri" pitchFamily="34" charset="0"/>
              </a:rPr>
              <a:t>	</a:t>
            </a:r>
          </a:p>
          <a:p>
            <a:pPr eaLnBrk="0" hangingPunct="0">
              <a:lnSpc>
                <a:spcPct val="85000"/>
              </a:lnSpc>
              <a:buClr>
                <a:schemeClr val="accent1"/>
              </a:buClr>
              <a:buSzPct val="70000"/>
              <a:buFont typeface="Wingdings" pitchFamily="2" charset="2"/>
              <a:buNone/>
              <a:tabLst>
                <a:tab pos="1790700" algn="l"/>
              </a:tabLst>
            </a:pPr>
            <a:r>
              <a:rPr lang="en-CA" dirty="0" err="1" smtClean="0">
                <a:solidFill>
                  <a:schemeClr val="bg1"/>
                </a:solidFill>
                <a:latin typeface="Calibri" pitchFamily="34" charset="0"/>
              </a:rPr>
              <a:t>Rodrigue</a:t>
            </a:r>
            <a:r>
              <a:rPr lang="en-CA" dirty="0" smtClean="0">
                <a:solidFill>
                  <a:schemeClr val="bg1"/>
                </a:solidFill>
                <a:latin typeface="Calibri" pitchFamily="34" charset="0"/>
              </a:rPr>
              <a:t> </a:t>
            </a:r>
            <a:r>
              <a:rPr lang="en-CA" dirty="0" err="1" smtClean="0">
                <a:solidFill>
                  <a:schemeClr val="bg1"/>
                </a:solidFill>
                <a:latin typeface="Calibri" pitchFamily="34" charset="0"/>
              </a:rPr>
              <a:t>Côté</a:t>
            </a:r>
            <a:endParaRPr lang="en-CA" dirty="0" smtClean="0">
              <a:solidFill>
                <a:schemeClr val="bg1"/>
              </a:solidFill>
              <a:latin typeface="Calibri" pitchFamily="34" charset="0"/>
            </a:endParaRPr>
          </a:p>
          <a:p>
            <a:pPr eaLnBrk="0" hangingPunct="0">
              <a:lnSpc>
                <a:spcPct val="85000"/>
              </a:lnSpc>
              <a:buClr>
                <a:schemeClr val="accent1"/>
              </a:buClr>
              <a:buSzPct val="70000"/>
              <a:tabLst>
                <a:tab pos="1790700" algn="l"/>
              </a:tabLst>
            </a:pPr>
            <a:r>
              <a:rPr lang="fr-CA" sz="1600" dirty="0" smtClean="0">
                <a:solidFill>
                  <a:schemeClr val="bg1"/>
                </a:solidFill>
                <a:latin typeface="Calibri" pitchFamily="34" charset="0"/>
                <a:cs typeface="Calibri" pitchFamily="34" charset="0"/>
              </a:rPr>
              <a:t>Directeur adjoint de la SMEJ </a:t>
            </a:r>
          </a:p>
          <a:p>
            <a:pPr eaLnBrk="0" hangingPunct="0">
              <a:lnSpc>
                <a:spcPct val="85000"/>
              </a:lnSpc>
              <a:buClr>
                <a:schemeClr val="accent1"/>
              </a:buClr>
              <a:buSzPct val="70000"/>
              <a:tabLst>
                <a:tab pos="1790700" algn="l"/>
              </a:tabLst>
            </a:pPr>
            <a:r>
              <a:rPr lang="fr-CA" sz="1600" dirty="0" smtClean="0">
                <a:solidFill>
                  <a:schemeClr val="bg1"/>
                </a:solidFill>
                <a:latin typeface="Calibri" pitchFamily="34" charset="0"/>
                <a:cs typeface="Calibri" pitchFamily="34" charset="0"/>
              </a:rPr>
              <a:t>CSSS Vielle-Capitale</a:t>
            </a:r>
          </a:p>
          <a:p>
            <a:pPr eaLnBrk="0" hangingPunct="0">
              <a:lnSpc>
                <a:spcPct val="85000"/>
              </a:lnSpc>
              <a:buClr>
                <a:schemeClr val="accent1"/>
              </a:buClr>
              <a:buSzPct val="70000"/>
              <a:tabLst>
                <a:tab pos="1790700" algn="l"/>
              </a:tabLst>
            </a:pPr>
            <a:r>
              <a:rPr lang="fr-CA" sz="1600" dirty="0" smtClean="0">
                <a:solidFill>
                  <a:schemeClr val="bg1"/>
                </a:solidFill>
                <a:latin typeface="Calibri" pitchFamily="34" charset="0"/>
                <a:cs typeface="Calibri" pitchFamily="34" charset="0"/>
              </a:rPr>
              <a:t>Rodrigue.cote@csssvc.qc.ca</a:t>
            </a:r>
          </a:p>
          <a:p>
            <a:pPr eaLnBrk="0" hangingPunct="0">
              <a:lnSpc>
                <a:spcPct val="85000"/>
              </a:lnSpc>
              <a:buClr>
                <a:schemeClr val="accent1"/>
              </a:buClr>
              <a:buSzPct val="70000"/>
              <a:tabLst>
                <a:tab pos="1790700" algn="l"/>
              </a:tabLst>
            </a:pPr>
            <a:r>
              <a:rPr lang="fr-CA" sz="1600" dirty="0" smtClean="0">
                <a:solidFill>
                  <a:schemeClr val="bg1"/>
                </a:solidFill>
                <a:latin typeface="Calibri" pitchFamily="34" charset="0"/>
                <a:cs typeface="Calibri" pitchFamily="34" charset="0"/>
              </a:rPr>
              <a:t>418 691.0707 </a:t>
            </a:r>
          </a:p>
          <a:p>
            <a:pPr eaLnBrk="0" hangingPunct="0">
              <a:lnSpc>
                <a:spcPct val="85000"/>
              </a:lnSpc>
              <a:buClr>
                <a:schemeClr val="accent1"/>
              </a:buClr>
              <a:buSzPct val="70000"/>
              <a:tabLst>
                <a:tab pos="1790700" algn="l"/>
              </a:tabLst>
            </a:pPr>
            <a:endParaRPr lang="en-CA" sz="1800" dirty="0">
              <a:solidFill>
                <a:schemeClr val="bg1"/>
              </a:solidFill>
              <a:latin typeface="Calibri" pitchFamily="34" charset="0"/>
            </a:endParaRPr>
          </a:p>
          <a:p>
            <a:pPr eaLnBrk="0" hangingPunct="0">
              <a:lnSpc>
                <a:spcPct val="85000"/>
              </a:lnSpc>
              <a:buClr>
                <a:schemeClr val="accent1"/>
              </a:buClr>
              <a:buSzPct val="70000"/>
              <a:tabLst>
                <a:tab pos="1790700" algn="l"/>
              </a:tabLst>
            </a:pPr>
            <a:endParaRPr lang="en-CA" sz="1800" dirty="0" smtClean="0">
              <a:solidFill>
                <a:schemeClr val="bg1"/>
              </a:solidFill>
              <a:latin typeface="Calibri" pitchFamily="34" charset="0"/>
            </a:endParaRPr>
          </a:p>
          <a:p>
            <a:pPr eaLnBrk="0" hangingPunct="0">
              <a:lnSpc>
                <a:spcPct val="85000"/>
              </a:lnSpc>
              <a:buClr>
                <a:schemeClr val="accent1"/>
              </a:buClr>
              <a:buSzPct val="70000"/>
              <a:tabLst>
                <a:tab pos="1790700" algn="l"/>
              </a:tabLst>
            </a:pPr>
            <a:endParaRPr lang="en-CA" sz="1800" dirty="0" smtClean="0">
              <a:solidFill>
                <a:schemeClr val="bg1"/>
              </a:solidFill>
              <a:latin typeface="Calibri" pitchFamily="34" charset="0"/>
            </a:endParaRPr>
          </a:p>
        </p:txBody>
      </p:sp>
      <p:sp>
        <p:nvSpPr>
          <p:cNvPr id="11" name="ZoneTexte 10"/>
          <p:cNvSpPr txBox="1"/>
          <p:nvPr/>
        </p:nvSpPr>
        <p:spPr>
          <a:xfrm>
            <a:off x="3275856" y="2420888"/>
            <a:ext cx="3528392" cy="1505027"/>
          </a:xfrm>
          <a:prstGeom prst="rect">
            <a:avLst/>
          </a:prstGeom>
          <a:noFill/>
        </p:spPr>
        <p:txBody>
          <a:bodyPr wrap="square">
            <a:spAutoFit/>
          </a:bodyPr>
          <a:lstStyle/>
          <a:p>
            <a:pPr lvl="2" eaLnBrk="0" hangingPunct="0">
              <a:lnSpc>
                <a:spcPct val="85000"/>
              </a:lnSpc>
              <a:buClr>
                <a:schemeClr val="accent1"/>
              </a:buClr>
              <a:buSzPct val="70000"/>
              <a:tabLst>
                <a:tab pos="1790700" algn="l"/>
              </a:tabLst>
            </a:pPr>
            <a:r>
              <a:rPr lang="en-CA" sz="1400" dirty="0">
                <a:solidFill>
                  <a:schemeClr val="bg1"/>
                </a:solidFill>
                <a:latin typeface="Calibri" pitchFamily="34" charset="0"/>
              </a:rPr>
              <a:t>	</a:t>
            </a:r>
          </a:p>
          <a:p>
            <a:pPr eaLnBrk="0" hangingPunct="0">
              <a:lnSpc>
                <a:spcPct val="85000"/>
              </a:lnSpc>
              <a:buClr>
                <a:schemeClr val="accent1"/>
              </a:buClr>
              <a:buSzPct val="70000"/>
              <a:tabLst>
                <a:tab pos="1790700" algn="l"/>
              </a:tabLst>
            </a:pPr>
            <a:r>
              <a:rPr lang="en-CA" dirty="0" smtClean="0">
                <a:solidFill>
                  <a:schemeClr val="bg1"/>
                </a:solidFill>
                <a:latin typeface="Calibri" pitchFamily="34" charset="0"/>
              </a:rPr>
              <a:t>Hélène </a:t>
            </a:r>
            <a:r>
              <a:rPr lang="en-CA" dirty="0" err="1" smtClean="0">
                <a:solidFill>
                  <a:schemeClr val="bg1"/>
                </a:solidFill>
                <a:latin typeface="Calibri" pitchFamily="34" charset="0"/>
              </a:rPr>
              <a:t>Brouillet</a:t>
            </a:r>
            <a:r>
              <a:rPr lang="en-CA" dirty="0" smtClean="0">
                <a:solidFill>
                  <a:schemeClr val="bg1"/>
                </a:solidFill>
                <a:latin typeface="Calibri" pitchFamily="34" charset="0"/>
              </a:rPr>
              <a:t>, M.Ps.</a:t>
            </a:r>
          </a:p>
          <a:p>
            <a:pPr eaLnBrk="0" hangingPunct="0">
              <a:lnSpc>
                <a:spcPct val="85000"/>
              </a:lnSpc>
              <a:buClr>
                <a:schemeClr val="accent1"/>
              </a:buClr>
              <a:buSzPct val="70000"/>
              <a:buFont typeface="Wingdings" pitchFamily="2" charset="2"/>
              <a:buNone/>
              <a:tabLst>
                <a:tab pos="1790700" algn="l"/>
              </a:tabLst>
            </a:pPr>
            <a:r>
              <a:rPr lang="en-CA" sz="1600" dirty="0" err="1" smtClean="0">
                <a:solidFill>
                  <a:schemeClr val="bg1"/>
                </a:solidFill>
                <a:latin typeface="Calibri" pitchFamily="34" charset="0"/>
              </a:rPr>
              <a:t>Courtière</a:t>
            </a:r>
            <a:r>
              <a:rPr lang="en-CA" sz="1600" dirty="0" smtClean="0">
                <a:solidFill>
                  <a:schemeClr val="bg1"/>
                </a:solidFill>
                <a:latin typeface="Calibri" pitchFamily="34" charset="0"/>
              </a:rPr>
              <a:t> de </a:t>
            </a:r>
            <a:r>
              <a:rPr lang="en-CA" sz="1600" dirty="0" err="1" smtClean="0">
                <a:solidFill>
                  <a:schemeClr val="bg1"/>
                </a:solidFill>
                <a:latin typeface="Calibri" pitchFamily="34" charset="0"/>
              </a:rPr>
              <a:t>connaissances</a:t>
            </a:r>
            <a:endParaRPr lang="en-CA" sz="1600" dirty="0" smtClean="0">
              <a:solidFill>
                <a:schemeClr val="bg1"/>
              </a:solidFill>
              <a:latin typeface="Calibri" pitchFamily="34" charset="0"/>
            </a:endParaRPr>
          </a:p>
          <a:p>
            <a:pPr eaLnBrk="0" hangingPunct="0">
              <a:lnSpc>
                <a:spcPct val="85000"/>
              </a:lnSpc>
              <a:buClr>
                <a:schemeClr val="accent1"/>
              </a:buClr>
              <a:buSzPct val="70000"/>
              <a:tabLst>
                <a:tab pos="1790700" algn="l"/>
              </a:tabLst>
            </a:pPr>
            <a:r>
              <a:rPr lang="en-CA" sz="1600" dirty="0" smtClean="0">
                <a:solidFill>
                  <a:schemeClr val="bg1"/>
                </a:solidFill>
                <a:latin typeface="Calibri" pitchFamily="34" charset="0"/>
              </a:rPr>
              <a:t>helene.brouillet@inspq.qc.ca</a:t>
            </a:r>
          </a:p>
          <a:p>
            <a:pPr eaLnBrk="0" hangingPunct="0">
              <a:lnSpc>
                <a:spcPct val="85000"/>
              </a:lnSpc>
              <a:buClr>
                <a:schemeClr val="accent1"/>
              </a:buClr>
              <a:buSzPct val="70000"/>
              <a:tabLst>
                <a:tab pos="1790700" algn="l"/>
              </a:tabLst>
            </a:pPr>
            <a:r>
              <a:rPr lang="en-CA" sz="1600" dirty="0" smtClean="0">
                <a:solidFill>
                  <a:schemeClr val="bg1"/>
                </a:solidFill>
                <a:latin typeface="Calibri" pitchFamily="34" charset="0"/>
              </a:rPr>
              <a:t>514.864.1600 </a:t>
            </a:r>
            <a:r>
              <a:rPr lang="en-CA" sz="1600" dirty="0" err="1" smtClean="0">
                <a:solidFill>
                  <a:schemeClr val="bg1"/>
                </a:solidFill>
                <a:latin typeface="Calibri" pitchFamily="34" charset="0"/>
              </a:rPr>
              <a:t>poste</a:t>
            </a:r>
            <a:r>
              <a:rPr lang="en-CA" sz="1600" dirty="0" smtClean="0">
                <a:solidFill>
                  <a:schemeClr val="bg1"/>
                </a:solidFill>
                <a:latin typeface="Calibri" pitchFamily="34" charset="0"/>
              </a:rPr>
              <a:t> 3618</a:t>
            </a:r>
          </a:p>
          <a:p>
            <a:pPr eaLnBrk="0" hangingPunct="0">
              <a:lnSpc>
                <a:spcPct val="85000"/>
              </a:lnSpc>
              <a:buClr>
                <a:schemeClr val="accent1"/>
              </a:buClr>
              <a:buSzPct val="70000"/>
              <a:tabLst>
                <a:tab pos="1790700" algn="l"/>
              </a:tabLst>
            </a:pPr>
            <a:endParaRPr lang="en-CA" sz="1100" b="1" dirty="0" smtClean="0">
              <a:solidFill>
                <a:schemeClr val="bg1"/>
              </a:solidFill>
              <a:latin typeface="Calibri" pitchFamily="34" charset="0"/>
            </a:endParaRPr>
          </a:p>
          <a:p>
            <a:pPr eaLnBrk="0" hangingPunct="0">
              <a:lnSpc>
                <a:spcPct val="85000"/>
              </a:lnSpc>
              <a:buClr>
                <a:schemeClr val="accent1"/>
              </a:buClr>
              <a:buSzPct val="70000"/>
              <a:tabLst>
                <a:tab pos="1790700" algn="l"/>
              </a:tabLst>
            </a:pPr>
            <a:endParaRPr lang="en-CA" sz="1100" b="1" dirty="0" smtClean="0">
              <a:solidFill>
                <a:schemeClr val="bg1"/>
              </a:solidFill>
              <a:latin typeface="Calibri" pitchFamily="34" charset="0"/>
            </a:endParaRPr>
          </a:p>
        </p:txBody>
      </p:sp>
      <p:sp>
        <p:nvSpPr>
          <p:cNvPr id="12" name="ZoneTexte 11"/>
          <p:cNvSpPr txBox="1"/>
          <p:nvPr/>
        </p:nvSpPr>
        <p:spPr>
          <a:xfrm>
            <a:off x="4283968" y="4005064"/>
            <a:ext cx="3168352" cy="615553"/>
          </a:xfrm>
          <a:prstGeom prst="rect">
            <a:avLst/>
          </a:prstGeom>
          <a:noFill/>
        </p:spPr>
        <p:txBody>
          <a:bodyPr wrap="square">
            <a:spAutoFit/>
          </a:bodyPr>
          <a:lstStyle/>
          <a:p>
            <a:pPr lvl="2" eaLnBrk="0" hangingPunct="0">
              <a:lnSpc>
                <a:spcPct val="85000"/>
              </a:lnSpc>
              <a:buClr>
                <a:schemeClr val="accent1"/>
              </a:buClr>
              <a:buSzPct val="70000"/>
              <a:tabLst>
                <a:tab pos="1790700" algn="l"/>
              </a:tabLst>
            </a:pPr>
            <a:r>
              <a:rPr lang="en-CA" sz="1600" dirty="0">
                <a:solidFill>
                  <a:schemeClr val="bg1"/>
                </a:solidFill>
                <a:latin typeface="Calibri" pitchFamily="34" charset="0"/>
              </a:rPr>
              <a:t>	</a:t>
            </a:r>
          </a:p>
          <a:p>
            <a:pPr eaLnBrk="0" hangingPunct="0">
              <a:lnSpc>
                <a:spcPct val="85000"/>
              </a:lnSpc>
              <a:buClr>
                <a:schemeClr val="accent1"/>
              </a:buClr>
              <a:buSzPct val="70000"/>
              <a:tabLst>
                <a:tab pos="1790700" algn="l"/>
              </a:tabLst>
            </a:pPr>
            <a:endParaRPr lang="en-CA" sz="1200" dirty="0" smtClean="0">
              <a:solidFill>
                <a:schemeClr val="bg1"/>
              </a:solidFill>
              <a:latin typeface="Calibri" pitchFamily="34" charset="0"/>
            </a:endParaRPr>
          </a:p>
          <a:p>
            <a:pPr eaLnBrk="0" hangingPunct="0">
              <a:lnSpc>
                <a:spcPct val="85000"/>
              </a:lnSpc>
              <a:buClr>
                <a:schemeClr val="accent1"/>
              </a:buClr>
              <a:buSzPct val="70000"/>
              <a:tabLst>
                <a:tab pos="1790700" algn="l"/>
              </a:tabLst>
            </a:pPr>
            <a:endParaRPr lang="en-CA" sz="1200" dirty="0" smtClean="0">
              <a:solidFill>
                <a:schemeClr val="bg1"/>
              </a:solidFill>
              <a:latin typeface="Calibri" pitchFamily="34" charset="0"/>
            </a:endParaRPr>
          </a:p>
        </p:txBody>
      </p:sp>
      <p:pic>
        <p:nvPicPr>
          <p:cNvPr id="15362" name="Picture 2" descr="http://tel-pro.fr/sri/images/touche_verte_arobas.jpg"/>
          <p:cNvPicPr>
            <a:picLocks noChangeAspect="1" noChangeArrowheads="1"/>
          </p:cNvPicPr>
          <p:nvPr/>
        </p:nvPicPr>
        <p:blipFill>
          <a:blip r:embed="rId3" cstate="print"/>
          <a:srcRect/>
          <a:stretch>
            <a:fillRect/>
          </a:stretch>
        </p:blipFill>
        <p:spPr bwMode="auto">
          <a:xfrm>
            <a:off x="6546733" y="-99392"/>
            <a:ext cx="2597267" cy="18722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 10"/>
          <p:cNvPicPr>
            <a:picLocks noChangeAspect="1" noChangeArrowheads="1"/>
          </p:cNvPicPr>
          <p:nvPr/>
        </p:nvPicPr>
        <p:blipFill>
          <a:blip r:embed="rId4" cstate="print"/>
          <a:srcRect r="16095"/>
          <a:stretch>
            <a:fillRect/>
          </a:stretch>
        </p:blipFill>
        <p:spPr bwMode="auto">
          <a:xfrm>
            <a:off x="0" y="2348880"/>
            <a:ext cx="3131840" cy="1152128"/>
          </a:xfrm>
          <a:prstGeom prst="rect">
            <a:avLst/>
          </a:prstGeom>
          <a:noFill/>
          <a:ln w="9525">
            <a:noFill/>
            <a:miter lim="800000"/>
            <a:headEnd/>
            <a:tailEnd/>
          </a:ln>
        </p:spPr>
      </p:pic>
      <p:pic>
        <p:nvPicPr>
          <p:cNvPr id="13" name="Picture 30" descr="Logo CSSSVC"/>
          <p:cNvPicPr>
            <a:picLocks noChangeAspect="1" noChangeArrowheads="1"/>
          </p:cNvPicPr>
          <p:nvPr/>
        </p:nvPicPr>
        <p:blipFill>
          <a:blip r:embed="rId5" cstate="print"/>
          <a:srcRect/>
          <a:stretch>
            <a:fillRect/>
          </a:stretch>
        </p:blipFill>
        <p:spPr bwMode="auto">
          <a:xfrm>
            <a:off x="-36512" y="836712"/>
            <a:ext cx="3131840" cy="1196752"/>
          </a:xfrm>
          <a:prstGeom prst="rect">
            <a:avLst/>
          </a:prstGeom>
          <a:noFill/>
          <a:ln w="9525">
            <a:noFill/>
            <a:miter lim="800000"/>
            <a:headEnd/>
            <a:tailEnd/>
          </a:ln>
        </p:spPr>
      </p:pic>
      <p:pic>
        <p:nvPicPr>
          <p:cNvPr id="16386" name="Picture 2" descr="http://intranet.inspq.qc.ca/intranet/visuel/logos/images/inspq_couleur_moyen.jpg"/>
          <p:cNvPicPr>
            <a:picLocks noChangeAspect="1" noChangeArrowheads="1"/>
          </p:cNvPicPr>
          <p:nvPr/>
        </p:nvPicPr>
        <p:blipFill>
          <a:blip r:embed="rId6" cstate="print"/>
          <a:srcRect/>
          <a:stretch>
            <a:fillRect/>
          </a:stretch>
        </p:blipFill>
        <p:spPr bwMode="auto">
          <a:xfrm>
            <a:off x="0" y="4005064"/>
            <a:ext cx="3096344" cy="1248192"/>
          </a:xfrm>
          <a:prstGeom prst="rect">
            <a:avLst/>
          </a:prstGeom>
          <a:noFill/>
        </p:spPr>
      </p:pic>
      <p:sp>
        <p:nvSpPr>
          <p:cNvPr id="16" name="ZoneTexte 15"/>
          <p:cNvSpPr txBox="1"/>
          <p:nvPr/>
        </p:nvSpPr>
        <p:spPr>
          <a:xfrm>
            <a:off x="3275856" y="3868189"/>
            <a:ext cx="3528392" cy="1505027"/>
          </a:xfrm>
          <a:prstGeom prst="rect">
            <a:avLst/>
          </a:prstGeom>
          <a:noFill/>
        </p:spPr>
        <p:txBody>
          <a:bodyPr wrap="square">
            <a:spAutoFit/>
          </a:bodyPr>
          <a:lstStyle/>
          <a:p>
            <a:pPr lvl="2" eaLnBrk="0" hangingPunct="0">
              <a:lnSpc>
                <a:spcPct val="85000"/>
              </a:lnSpc>
              <a:buClr>
                <a:schemeClr val="accent1"/>
              </a:buClr>
              <a:buSzPct val="70000"/>
              <a:tabLst>
                <a:tab pos="1790700" algn="l"/>
              </a:tabLst>
            </a:pPr>
            <a:r>
              <a:rPr lang="en-CA" sz="1400" dirty="0">
                <a:solidFill>
                  <a:schemeClr val="bg1"/>
                </a:solidFill>
                <a:latin typeface="Calibri" pitchFamily="34" charset="0"/>
              </a:rPr>
              <a:t>	</a:t>
            </a:r>
          </a:p>
          <a:p>
            <a:pPr eaLnBrk="0" hangingPunct="0">
              <a:lnSpc>
                <a:spcPct val="85000"/>
              </a:lnSpc>
              <a:buClr>
                <a:schemeClr val="accent1"/>
              </a:buClr>
              <a:buSzPct val="70000"/>
              <a:tabLst>
                <a:tab pos="1790700" algn="l"/>
              </a:tabLst>
            </a:pPr>
            <a:r>
              <a:rPr lang="en-CA" dirty="0" smtClean="0">
                <a:solidFill>
                  <a:schemeClr val="bg1"/>
                </a:solidFill>
                <a:latin typeface="Calibri" pitchFamily="34" charset="0"/>
              </a:rPr>
              <a:t>Denise </a:t>
            </a:r>
            <a:r>
              <a:rPr lang="en-CA" dirty="0" err="1" smtClean="0">
                <a:solidFill>
                  <a:schemeClr val="bg1"/>
                </a:solidFill>
                <a:latin typeface="Calibri" pitchFamily="34" charset="0"/>
              </a:rPr>
              <a:t>Aubé</a:t>
            </a:r>
            <a:r>
              <a:rPr lang="en-CA" dirty="0" smtClean="0">
                <a:solidFill>
                  <a:schemeClr val="bg1"/>
                </a:solidFill>
                <a:latin typeface="Calibri" pitchFamily="34" charset="0"/>
              </a:rPr>
              <a:t> M.Sc. FRSPC</a:t>
            </a:r>
          </a:p>
          <a:p>
            <a:pPr eaLnBrk="0" hangingPunct="0">
              <a:lnSpc>
                <a:spcPct val="85000"/>
              </a:lnSpc>
              <a:buClr>
                <a:schemeClr val="accent1"/>
              </a:buClr>
              <a:buSzPct val="70000"/>
              <a:buFont typeface="Wingdings" pitchFamily="2" charset="2"/>
              <a:buNone/>
              <a:tabLst>
                <a:tab pos="1790700" algn="l"/>
              </a:tabLst>
            </a:pPr>
            <a:r>
              <a:rPr lang="en-CA" sz="1600" dirty="0" err="1" smtClean="0">
                <a:solidFill>
                  <a:schemeClr val="bg1"/>
                </a:solidFill>
                <a:latin typeface="Calibri" pitchFamily="34" charset="0"/>
              </a:rPr>
              <a:t>Médecin</a:t>
            </a:r>
            <a:r>
              <a:rPr lang="en-CA" sz="1600" dirty="0" smtClean="0">
                <a:solidFill>
                  <a:schemeClr val="bg1"/>
                </a:solidFill>
                <a:latin typeface="Calibri" pitchFamily="34" charset="0"/>
              </a:rPr>
              <a:t> </a:t>
            </a:r>
            <a:r>
              <a:rPr lang="en-CA" sz="1600" dirty="0" err="1" smtClean="0">
                <a:solidFill>
                  <a:schemeClr val="bg1"/>
                </a:solidFill>
                <a:latin typeface="Calibri" pitchFamily="34" charset="0"/>
              </a:rPr>
              <a:t>conseil</a:t>
            </a:r>
            <a:endParaRPr lang="en-CA" sz="1600" dirty="0" smtClean="0">
              <a:solidFill>
                <a:schemeClr val="bg1"/>
              </a:solidFill>
              <a:latin typeface="Calibri" pitchFamily="34" charset="0"/>
            </a:endParaRPr>
          </a:p>
          <a:p>
            <a:pPr eaLnBrk="0" hangingPunct="0">
              <a:lnSpc>
                <a:spcPct val="85000"/>
              </a:lnSpc>
              <a:buClr>
                <a:schemeClr val="accent1"/>
              </a:buClr>
              <a:buSzPct val="70000"/>
              <a:tabLst>
                <a:tab pos="1790700" algn="l"/>
              </a:tabLst>
            </a:pPr>
            <a:r>
              <a:rPr lang="en-CA" sz="1600" dirty="0" smtClean="0">
                <a:solidFill>
                  <a:schemeClr val="bg1"/>
                </a:solidFill>
                <a:latin typeface="Calibri" pitchFamily="34" charset="0"/>
              </a:rPr>
              <a:t>Denise.aube@inspq.qc.ca</a:t>
            </a:r>
          </a:p>
          <a:p>
            <a:pPr eaLnBrk="0" hangingPunct="0">
              <a:lnSpc>
                <a:spcPct val="85000"/>
              </a:lnSpc>
              <a:buClr>
                <a:schemeClr val="accent1"/>
              </a:buClr>
              <a:buSzPct val="70000"/>
              <a:tabLst>
                <a:tab pos="1790700" algn="l"/>
              </a:tabLst>
            </a:pPr>
            <a:r>
              <a:rPr lang="en-CA" sz="1600" dirty="0" smtClean="0">
                <a:solidFill>
                  <a:schemeClr val="bg1"/>
                </a:solidFill>
                <a:latin typeface="Calibri" pitchFamily="34" charset="0"/>
              </a:rPr>
              <a:t>418 650.5115 </a:t>
            </a:r>
            <a:r>
              <a:rPr lang="en-CA" sz="1600" dirty="0" err="1" smtClean="0">
                <a:solidFill>
                  <a:schemeClr val="bg1"/>
                </a:solidFill>
                <a:latin typeface="Calibri" pitchFamily="34" charset="0"/>
              </a:rPr>
              <a:t>poste</a:t>
            </a:r>
            <a:r>
              <a:rPr lang="en-CA" sz="1600" dirty="0" smtClean="0">
                <a:solidFill>
                  <a:schemeClr val="bg1"/>
                </a:solidFill>
                <a:latin typeface="Calibri" pitchFamily="34" charset="0"/>
              </a:rPr>
              <a:t> 5603</a:t>
            </a:r>
          </a:p>
          <a:p>
            <a:pPr eaLnBrk="0" hangingPunct="0">
              <a:lnSpc>
                <a:spcPct val="85000"/>
              </a:lnSpc>
              <a:buClr>
                <a:schemeClr val="accent1"/>
              </a:buClr>
              <a:buSzPct val="70000"/>
              <a:tabLst>
                <a:tab pos="1790700" algn="l"/>
              </a:tabLst>
            </a:pPr>
            <a:endParaRPr lang="en-CA" sz="1100" b="1" dirty="0" smtClean="0">
              <a:solidFill>
                <a:schemeClr val="bg1"/>
              </a:solidFill>
              <a:latin typeface="Calibri" pitchFamily="34" charset="0"/>
            </a:endParaRPr>
          </a:p>
          <a:p>
            <a:pPr eaLnBrk="0" hangingPunct="0">
              <a:lnSpc>
                <a:spcPct val="85000"/>
              </a:lnSpc>
              <a:buClr>
                <a:schemeClr val="accent1"/>
              </a:buClr>
              <a:buSzPct val="70000"/>
              <a:tabLst>
                <a:tab pos="1790700" algn="l"/>
              </a:tabLst>
            </a:pPr>
            <a:endParaRPr lang="en-CA" sz="1100" b="1" dirty="0" smtClean="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260648"/>
            <a:ext cx="8001000" cy="1143000"/>
          </a:xfrm>
        </p:spPr>
        <p:txBody>
          <a:bodyPr/>
          <a:lstStyle/>
          <a:p>
            <a:pPr lvl="1"/>
            <a:r>
              <a:rPr lang="fr-FR" sz="3200" cap="all" dirty="0" smtClean="0">
                <a:latin typeface="Calibri" pitchFamily="34" charset="0"/>
                <a:cs typeface="Calibri" pitchFamily="34" charset="0"/>
              </a:rPr>
              <a:t>Pourquoi s’intéresser aux </a:t>
            </a:r>
            <a:r>
              <a:rPr lang="fr-FR" sz="3200" b="1" cap="all" dirty="0" smtClean="0">
                <a:latin typeface="Calibri" pitchFamily="34" charset="0"/>
                <a:cs typeface="Calibri" pitchFamily="34" charset="0"/>
              </a:rPr>
              <a:t>troubles mentaux courants ?</a:t>
            </a:r>
            <a:r>
              <a:rPr lang="fr-FR" sz="3200" dirty="0" smtClean="0">
                <a:latin typeface="Calibri" pitchFamily="34" charset="0"/>
                <a:cs typeface="Calibri" pitchFamily="34" charset="0"/>
              </a:rPr>
              <a:t/>
            </a:r>
            <a:br>
              <a:rPr lang="fr-FR" sz="3200" dirty="0" smtClean="0">
                <a:latin typeface="Calibri" pitchFamily="34" charset="0"/>
                <a:cs typeface="Calibri" pitchFamily="34" charset="0"/>
              </a:rPr>
            </a:br>
            <a:endParaRPr lang="fr-FR" sz="3200" dirty="0">
              <a:latin typeface="Calibri" pitchFamily="34" charset="0"/>
              <a:cs typeface="Calibri" pitchFamily="34" charset="0"/>
            </a:endParaRPr>
          </a:p>
        </p:txBody>
      </p:sp>
      <p:sp>
        <p:nvSpPr>
          <p:cNvPr id="4" name="Espace réservé du contenu 3"/>
          <p:cNvSpPr>
            <a:spLocks noGrp="1"/>
          </p:cNvSpPr>
          <p:nvPr>
            <p:ph idx="1"/>
          </p:nvPr>
        </p:nvSpPr>
        <p:spPr>
          <a:xfrm>
            <a:off x="323528" y="1556792"/>
            <a:ext cx="8424936" cy="4419600"/>
          </a:xfrm>
        </p:spPr>
        <p:txBody>
          <a:bodyPr/>
          <a:lstStyle/>
          <a:p>
            <a:pPr>
              <a:buFont typeface="Arial" pitchFamily="34" charset="0"/>
              <a:buChar char="•"/>
            </a:pPr>
            <a:endParaRPr lang="fr-FR" sz="1800" b="0" dirty="0" smtClean="0">
              <a:solidFill>
                <a:srgbClr val="002060"/>
              </a:solidFill>
              <a:latin typeface="Calibri" pitchFamily="34" charset="0"/>
              <a:cs typeface="Calibri" pitchFamily="34" charset="0"/>
            </a:endParaRPr>
          </a:p>
          <a:p>
            <a:pPr>
              <a:buFont typeface="Arial" pitchFamily="34" charset="0"/>
              <a:buChar char="•"/>
            </a:pPr>
            <a:r>
              <a:rPr lang="fr-FR" sz="1800" b="0" dirty="0" smtClean="0">
                <a:solidFill>
                  <a:srgbClr val="002060"/>
                </a:solidFill>
                <a:latin typeface="Calibri" pitchFamily="34" charset="0"/>
                <a:cs typeface="Calibri" pitchFamily="34" charset="0"/>
              </a:rPr>
              <a:t>Les troubles anxieux et dépressifs sont les troubles mentaux </a:t>
            </a:r>
            <a:r>
              <a:rPr lang="fr-FR" sz="1800" dirty="0" smtClean="0">
                <a:solidFill>
                  <a:srgbClr val="002060"/>
                </a:solidFill>
                <a:latin typeface="Calibri" pitchFamily="34" charset="0"/>
                <a:cs typeface="Calibri" pitchFamily="34" charset="0"/>
              </a:rPr>
              <a:t>les plus fréquents </a:t>
            </a:r>
            <a:r>
              <a:rPr lang="fr-FR" sz="1800" b="0" dirty="0" smtClean="0">
                <a:solidFill>
                  <a:srgbClr val="002060"/>
                </a:solidFill>
                <a:latin typeface="Calibri" pitchFamily="34" charset="0"/>
                <a:cs typeface="Calibri" pitchFamily="34" charset="0"/>
              </a:rPr>
              <a:t>dans la population générale</a:t>
            </a:r>
            <a:r>
              <a:rPr lang="fr-FR" sz="1800" b="0" dirty="0">
                <a:solidFill>
                  <a:srgbClr val="002060"/>
                </a:solidFill>
                <a:latin typeface="Calibri" pitchFamily="34" charset="0"/>
                <a:cs typeface="Calibri" pitchFamily="34" charset="0"/>
              </a:rPr>
              <a:t> </a:t>
            </a:r>
            <a:r>
              <a:rPr lang="fr-FR" sz="1800" b="0" dirty="0" smtClean="0">
                <a:solidFill>
                  <a:srgbClr val="002060"/>
                </a:solidFill>
                <a:latin typeface="Calibri" pitchFamily="34" charset="0"/>
                <a:cs typeface="Calibri" pitchFamily="34" charset="0"/>
              </a:rPr>
              <a:t>et sont reconnus comme une priorité de santé publique.</a:t>
            </a:r>
          </a:p>
          <a:p>
            <a:pPr>
              <a:buFont typeface="Arial" pitchFamily="34" charset="0"/>
              <a:buChar char="•"/>
            </a:pPr>
            <a:endParaRPr lang="fr-FR" sz="1050" b="0" dirty="0" smtClean="0">
              <a:solidFill>
                <a:srgbClr val="002060"/>
              </a:solidFill>
              <a:latin typeface="Calibri" pitchFamily="34" charset="0"/>
              <a:cs typeface="Calibri" pitchFamily="34" charset="0"/>
            </a:endParaRPr>
          </a:p>
          <a:p>
            <a:pPr>
              <a:buFont typeface="Arial" pitchFamily="34" charset="0"/>
              <a:buChar char="•"/>
            </a:pPr>
            <a:r>
              <a:rPr lang="fr-FR" sz="1800" b="0" dirty="0" smtClean="0">
                <a:solidFill>
                  <a:srgbClr val="002060"/>
                </a:solidFill>
                <a:latin typeface="Calibri" pitchFamily="34" charset="0"/>
                <a:cs typeface="Calibri" pitchFamily="34" charset="0"/>
              </a:rPr>
              <a:t>Ils présentent un risque élevé de </a:t>
            </a:r>
            <a:r>
              <a:rPr lang="fr-FR" sz="1800" dirty="0" smtClean="0">
                <a:solidFill>
                  <a:srgbClr val="002060"/>
                </a:solidFill>
                <a:latin typeface="Calibri" pitchFamily="34" charset="0"/>
                <a:cs typeface="Calibri" pitchFamily="34" charset="0"/>
              </a:rPr>
              <a:t>concomitance</a:t>
            </a:r>
            <a:r>
              <a:rPr lang="fr-FR" sz="1800" b="0" dirty="0" smtClean="0">
                <a:solidFill>
                  <a:srgbClr val="002060"/>
                </a:solidFill>
                <a:latin typeface="Calibri" pitchFamily="34" charset="0"/>
                <a:cs typeface="Calibri" pitchFamily="34" charset="0"/>
              </a:rPr>
              <a:t> avec d’autres troubles mentaux, de </a:t>
            </a:r>
            <a:r>
              <a:rPr lang="fr-FR" sz="1800" dirty="0" smtClean="0">
                <a:solidFill>
                  <a:srgbClr val="002060"/>
                </a:solidFill>
                <a:latin typeface="Calibri" pitchFamily="34" charset="0"/>
                <a:cs typeface="Calibri" pitchFamily="34" charset="0"/>
              </a:rPr>
              <a:t>rechutes</a:t>
            </a:r>
            <a:r>
              <a:rPr lang="fr-FR" sz="1800" b="0" dirty="0" smtClean="0">
                <a:solidFill>
                  <a:srgbClr val="002060"/>
                </a:solidFill>
                <a:latin typeface="Calibri" pitchFamily="34" charset="0"/>
                <a:cs typeface="Calibri" pitchFamily="34" charset="0"/>
              </a:rPr>
              <a:t>, et évoluent fréquemment vers la </a:t>
            </a:r>
            <a:r>
              <a:rPr lang="fr-FR" sz="1800" dirty="0" smtClean="0">
                <a:solidFill>
                  <a:srgbClr val="002060"/>
                </a:solidFill>
                <a:latin typeface="Calibri" pitchFamily="34" charset="0"/>
                <a:cs typeface="Calibri" pitchFamily="34" charset="0"/>
              </a:rPr>
              <a:t>chronicité.</a:t>
            </a:r>
          </a:p>
          <a:p>
            <a:pPr>
              <a:buFont typeface="Arial" pitchFamily="34" charset="0"/>
              <a:buChar char="•"/>
            </a:pPr>
            <a:endParaRPr lang="fr-FR" sz="1050" b="0" dirty="0" smtClean="0">
              <a:solidFill>
                <a:srgbClr val="002060"/>
              </a:solidFill>
              <a:latin typeface="Calibri" pitchFamily="34" charset="0"/>
              <a:cs typeface="Calibri" pitchFamily="34" charset="0"/>
            </a:endParaRPr>
          </a:p>
          <a:p>
            <a:pPr>
              <a:buFont typeface="Arial" pitchFamily="34" charset="0"/>
              <a:buChar char="•"/>
            </a:pPr>
            <a:r>
              <a:rPr lang="fr-FR" sz="1800" b="0" dirty="0" smtClean="0">
                <a:solidFill>
                  <a:srgbClr val="002060"/>
                </a:solidFill>
                <a:latin typeface="Calibri" pitchFamily="34" charset="0"/>
                <a:cs typeface="Calibri" pitchFamily="34" charset="0"/>
              </a:rPr>
              <a:t> Ces troubles mentaux constituent une source importance de </a:t>
            </a:r>
            <a:r>
              <a:rPr lang="fr-FR" sz="1800" dirty="0" smtClean="0">
                <a:solidFill>
                  <a:srgbClr val="002060"/>
                </a:solidFill>
                <a:latin typeface="Calibri" pitchFamily="34" charset="0"/>
                <a:cs typeface="Calibri" pitchFamily="34" charset="0"/>
              </a:rPr>
              <a:t>détresse</a:t>
            </a:r>
            <a:r>
              <a:rPr lang="fr-FR" sz="1800" b="0" dirty="0" smtClean="0">
                <a:solidFill>
                  <a:srgbClr val="002060"/>
                </a:solidFill>
                <a:latin typeface="Calibri" pitchFamily="34" charset="0"/>
                <a:cs typeface="Calibri" pitchFamily="34" charset="0"/>
              </a:rPr>
              <a:t>, ainsi que d’incapacités fonctionnelles et sociales.</a:t>
            </a:r>
          </a:p>
          <a:p>
            <a:pPr>
              <a:buFont typeface="Arial" pitchFamily="34" charset="0"/>
              <a:buChar char="•"/>
            </a:pPr>
            <a:endParaRPr lang="fr-FR" sz="1100" b="0" dirty="0" smtClean="0">
              <a:solidFill>
                <a:srgbClr val="002060"/>
              </a:solidFill>
              <a:latin typeface="Calibri" pitchFamily="34" charset="0"/>
              <a:cs typeface="Calibri" pitchFamily="34" charset="0"/>
            </a:endParaRPr>
          </a:p>
          <a:p>
            <a:pPr>
              <a:buFont typeface="Arial" pitchFamily="34" charset="0"/>
              <a:buChar char="•"/>
            </a:pPr>
            <a:r>
              <a:rPr lang="fr-FR" sz="1800" dirty="0">
                <a:solidFill>
                  <a:srgbClr val="002060"/>
                </a:solidFill>
                <a:latin typeface="Calibri" pitchFamily="34" charset="0"/>
                <a:cs typeface="Calibri" pitchFamily="34" charset="0"/>
              </a:rPr>
              <a:t>M</a:t>
            </a:r>
            <a:r>
              <a:rPr lang="fr-FR" sz="1800" dirty="0" smtClean="0">
                <a:solidFill>
                  <a:srgbClr val="002060"/>
                </a:solidFill>
                <a:latin typeface="Calibri" pitchFamily="34" charset="0"/>
                <a:cs typeface="Calibri" pitchFamily="34" charset="0"/>
              </a:rPr>
              <a:t>oins de la moitié </a:t>
            </a:r>
            <a:r>
              <a:rPr lang="fr-FR" sz="1800" b="0" dirty="0" smtClean="0">
                <a:solidFill>
                  <a:srgbClr val="002060"/>
                </a:solidFill>
                <a:latin typeface="Calibri" pitchFamily="34" charset="0"/>
                <a:cs typeface="Calibri" pitchFamily="34" charset="0"/>
              </a:rPr>
              <a:t>des personnes qui consultent un professionnel de la santé obtiennent un traitement minimalement en adéquation avec les recommandations des guides de pratique clinique, tant au Canada que dans d’autres pays.</a:t>
            </a:r>
          </a:p>
          <a:p>
            <a:pPr>
              <a:buFont typeface="Arial" pitchFamily="34" charset="0"/>
              <a:buChar char="•"/>
            </a:pPr>
            <a:endParaRPr lang="fr-CA" sz="1800" b="0" dirty="0" smtClean="0">
              <a:solidFill>
                <a:srgbClr val="002060"/>
              </a:solidFill>
              <a:latin typeface="Calibri" pitchFamily="34" charset="0"/>
              <a:cs typeface="Calibri" pitchFamily="34" charset="0"/>
            </a:endParaRPr>
          </a:p>
        </p:txBody>
      </p:sp>
      <p:sp>
        <p:nvSpPr>
          <p:cNvPr id="2" name="Espace réservé du numéro de diapositive 1"/>
          <p:cNvSpPr>
            <a:spLocks noGrp="1"/>
          </p:cNvSpPr>
          <p:nvPr>
            <p:ph type="sldNum" sz="quarter" idx="12"/>
          </p:nvPr>
        </p:nvSpPr>
        <p:spPr>
          <a:xfrm>
            <a:off x="6660232" y="6248400"/>
            <a:ext cx="1797968" cy="457200"/>
          </a:xfrm>
        </p:spPr>
        <p:txBody>
          <a:bodyPr/>
          <a:lstStyle/>
          <a:p>
            <a:pPr>
              <a:defRPr/>
            </a:pPr>
            <a:fld id="{9BFEC5B1-C522-41F9-8093-1E6EDE1FE549}" type="slidenum">
              <a:rPr lang="en-US" smtClean="0"/>
              <a:pPr>
                <a:defRPr/>
              </a:pPr>
              <a:t>5</a:t>
            </a:fld>
            <a:endParaRPr lang="en-US"/>
          </a:p>
        </p:txBody>
      </p:sp>
      <p:pic>
        <p:nvPicPr>
          <p:cNvPr id="7" name="Picture 2" descr="http://www.ccstcloud.org/MentalHealthClinic/clinic_photos/SS26043.jpg"/>
          <p:cNvPicPr>
            <a:picLocks noChangeAspect="1" noChangeArrowheads="1"/>
          </p:cNvPicPr>
          <p:nvPr/>
        </p:nvPicPr>
        <p:blipFill>
          <a:blip r:embed="rId3" cstate="print"/>
          <a:srcRect/>
          <a:stretch>
            <a:fillRect/>
          </a:stretch>
        </p:blipFill>
        <p:spPr bwMode="auto">
          <a:xfrm>
            <a:off x="7199784" y="0"/>
            <a:ext cx="1944216" cy="125019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Image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237178"/>
            <a:ext cx="1008112" cy="576198"/>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idx="4294967295"/>
          </p:nvPr>
        </p:nvSpPr>
        <p:spPr>
          <a:xfrm>
            <a:off x="214282" y="0"/>
            <a:ext cx="6337300" cy="1368425"/>
          </a:xfrm>
        </p:spPr>
        <p:txBody>
          <a:bodyPr/>
          <a:lstStyle/>
          <a:p>
            <a:pPr eaLnBrk="1" hangingPunct="1"/>
            <a:r>
              <a:rPr lang="fr-CA" sz="2800" dirty="0" smtClean="0">
                <a:latin typeface="Calibri" pitchFamily="34" charset="0"/>
              </a:rPr>
              <a:t>POSITIONNEMENT EN FAVEUR D’UNE </a:t>
            </a:r>
            <a:r>
              <a:rPr lang="fr-CA" sz="2800" b="1" dirty="0" smtClean="0">
                <a:latin typeface="Calibri" pitchFamily="34" charset="0"/>
              </a:rPr>
              <a:t>PERSPECTIVE DE MALADIE CHRONIQUE</a:t>
            </a:r>
          </a:p>
        </p:txBody>
      </p:sp>
      <p:graphicFrame>
        <p:nvGraphicFramePr>
          <p:cNvPr id="7199" name="Group 31"/>
          <p:cNvGraphicFramePr>
            <a:graphicFrameLocks noGrp="1"/>
          </p:cNvGraphicFramePr>
          <p:nvPr/>
        </p:nvGraphicFramePr>
        <p:xfrm>
          <a:off x="755650" y="1844451"/>
          <a:ext cx="7920038" cy="3960813"/>
        </p:xfrm>
        <a:graphic>
          <a:graphicData uri="http://schemas.openxmlformats.org/drawingml/2006/table">
            <a:tbl>
              <a:tblPr/>
              <a:tblGrid>
                <a:gridCol w="2108200"/>
                <a:gridCol w="2265363"/>
                <a:gridCol w="3546475"/>
              </a:tblGrid>
              <a:tr h="804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100" b="0" i="0" u="none" strike="noStrike" cap="none" normalizeH="0" baseline="0" dirty="0" smtClean="0">
                        <a:ln>
                          <a:noFill/>
                        </a:ln>
                        <a:solidFill>
                          <a:schemeClr val="bg1"/>
                        </a:solidFill>
                        <a:effectLst/>
                        <a:latin typeface="Calibri" pitchFamily="34" charset="0"/>
                      </a:endParaRPr>
                    </a:p>
                  </a:txBody>
                  <a:tcP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E7E8E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bg1"/>
                          </a:solidFill>
                          <a:effectLst/>
                          <a:latin typeface="Calibri" pitchFamily="34" charset="0"/>
                        </a:rPr>
                        <a:t>AUPARAVANT</a:t>
                      </a:r>
                      <a:endParaRPr kumimoji="0" lang="fr-FR" sz="1800" b="1" i="0" u="none" strike="noStrike" cap="none" normalizeH="0" baseline="0" dirty="0" smtClean="0">
                        <a:ln>
                          <a:noFill/>
                        </a:ln>
                        <a:solidFill>
                          <a:schemeClr val="bg1"/>
                        </a:solidFill>
                        <a:effectLst/>
                        <a:latin typeface="Calibri" pitchFamily="34" charset="0"/>
                      </a:endParaRP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53A7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bg1"/>
                          </a:solidFill>
                          <a:effectLst/>
                          <a:latin typeface="Calibri" pitchFamily="34" charset="0"/>
                        </a:rPr>
                        <a:t>TENDANCE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CA" sz="1800" b="1" i="0" u="none" strike="noStrike" cap="none" normalizeH="0" baseline="0" dirty="0" smtClean="0">
                          <a:ln>
                            <a:noFill/>
                          </a:ln>
                          <a:solidFill>
                            <a:schemeClr val="bg1"/>
                          </a:solidFill>
                          <a:effectLst/>
                          <a:latin typeface="Calibri" pitchFamily="34" charset="0"/>
                        </a:rPr>
                        <a:t>ACTUELLE</a:t>
                      </a:r>
                      <a:endParaRPr kumimoji="0" lang="fr-FR" sz="1800" b="1" i="0" u="none" strike="noStrike" cap="none" normalizeH="0" baseline="0" dirty="0" smtClean="0">
                        <a:ln>
                          <a:noFill/>
                        </a:ln>
                        <a:solidFill>
                          <a:schemeClr val="bg1"/>
                        </a:solidFill>
                        <a:effectLst/>
                        <a:latin typeface="Calibri" pitchFamily="34" charset="0"/>
                      </a:endParaRP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53A71"/>
                    </a:solidFill>
                  </a:tcPr>
                </a:tc>
              </a:tr>
              <a:tr h="1168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bg1"/>
                          </a:solidFill>
                          <a:effectLst/>
                          <a:latin typeface="Calibri" pitchFamily="34" charset="0"/>
                        </a:rPr>
                        <a:t>NATURE</a:t>
                      </a:r>
                      <a:br>
                        <a:rPr kumimoji="0" lang="en-CA" sz="1800" b="1" i="0" u="none" strike="noStrike" cap="none" normalizeH="0" baseline="0" dirty="0" smtClean="0">
                          <a:ln>
                            <a:noFill/>
                          </a:ln>
                          <a:solidFill>
                            <a:schemeClr val="bg1"/>
                          </a:solidFill>
                          <a:effectLst/>
                          <a:latin typeface="Calibri" pitchFamily="34" charset="0"/>
                        </a:rPr>
                      </a:br>
                      <a:r>
                        <a:rPr kumimoji="0" lang="en-CA" sz="1800" b="1" i="0" u="none" strike="noStrike" cap="none" normalizeH="0" baseline="0" dirty="0" smtClean="0">
                          <a:ln>
                            <a:noFill/>
                          </a:ln>
                          <a:solidFill>
                            <a:schemeClr val="bg1"/>
                          </a:solidFill>
                          <a:effectLst/>
                          <a:latin typeface="Calibri" pitchFamily="34" charset="0"/>
                        </a:rPr>
                        <a:t>DU PROBLÈME</a:t>
                      </a:r>
                      <a:endParaRPr kumimoji="0" lang="fr-FR" sz="1800" b="1" i="0" u="none" strike="noStrike" cap="none" normalizeH="0" baseline="0" dirty="0" smtClean="0">
                        <a:ln>
                          <a:noFill/>
                        </a:ln>
                        <a:solidFill>
                          <a:schemeClr val="bg1"/>
                        </a:solidFill>
                        <a:effectLst/>
                        <a:latin typeface="Calibri" pitchFamily="34" charset="0"/>
                      </a:endParaRP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53A71"/>
                    </a:solidFill>
                  </a:tcPr>
                </a:tc>
                <a:tc>
                  <a:txBody>
                    <a:bodyPr/>
                    <a:lstStyle/>
                    <a:p>
                      <a:pPr marL="190500" marR="0" lvl="0" indent="0" algn="l" defTabSz="914400" rtl="0" eaLnBrk="1" fontAlgn="base" latinLnBrk="0" hangingPunct="1">
                        <a:lnSpc>
                          <a:spcPct val="100000"/>
                        </a:lnSpc>
                        <a:spcBef>
                          <a:spcPct val="20000"/>
                        </a:spcBef>
                        <a:spcAft>
                          <a:spcPct val="0"/>
                        </a:spcAft>
                        <a:buClrTx/>
                        <a:buSzTx/>
                        <a:buFontTx/>
                        <a:buNone/>
                        <a:tabLst/>
                      </a:pPr>
                      <a:r>
                        <a:rPr kumimoji="0" lang="fr-CA" sz="1800" b="0" i="0" u="none" strike="noStrike" cap="none" normalizeH="0" baseline="0" dirty="0" smtClean="0">
                          <a:ln>
                            <a:noFill/>
                          </a:ln>
                          <a:solidFill>
                            <a:schemeClr val="bg1"/>
                          </a:solidFill>
                          <a:effectLst/>
                          <a:latin typeface="Calibri" pitchFamily="34" charset="0"/>
                        </a:rPr>
                        <a:t>Trouble </a:t>
                      </a:r>
                    </a:p>
                    <a:p>
                      <a:pPr marL="190500" marR="0" lvl="0" indent="0" algn="l" defTabSz="914400" rtl="0" eaLnBrk="1" fontAlgn="base" latinLnBrk="0" hangingPunct="1">
                        <a:lnSpc>
                          <a:spcPct val="100000"/>
                        </a:lnSpc>
                        <a:spcBef>
                          <a:spcPct val="0"/>
                        </a:spcBef>
                        <a:spcAft>
                          <a:spcPct val="0"/>
                        </a:spcAft>
                        <a:buClrTx/>
                        <a:buSzTx/>
                        <a:buFontTx/>
                        <a:buNone/>
                        <a:tabLst/>
                      </a:pPr>
                      <a:r>
                        <a:rPr kumimoji="0" lang="fr-CA" sz="1800" b="0" i="0" u="none" strike="noStrike" cap="none" normalizeH="0" baseline="0" dirty="0" smtClean="0">
                          <a:ln>
                            <a:noFill/>
                          </a:ln>
                          <a:solidFill>
                            <a:schemeClr val="bg1"/>
                          </a:solidFill>
                          <a:effectLst/>
                          <a:latin typeface="Calibri" pitchFamily="34" charset="0"/>
                        </a:rPr>
                        <a:t>épisodique</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53A71"/>
                    </a:solidFill>
                  </a:tcPr>
                </a:tc>
                <a:tc>
                  <a:txBody>
                    <a:bodyPr/>
                    <a:lstStyle/>
                    <a:p>
                      <a:pPr marL="381000" marR="0" lvl="0" indent="-190500" algn="l" defTabSz="914400" rtl="0" eaLnBrk="1" fontAlgn="base" latinLnBrk="0" hangingPunct="1">
                        <a:lnSpc>
                          <a:spcPct val="100000"/>
                        </a:lnSpc>
                        <a:spcBef>
                          <a:spcPct val="0"/>
                        </a:spcBef>
                        <a:spcAft>
                          <a:spcPct val="0"/>
                        </a:spcAft>
                        <a:buClrTx/>
                        <a:buSzTx/>
                        <a:buFontTx/>
                        <a:buChar char="•"/>
                        <a:tabLst/>
                      </a:pPr>
                      <a:r>
                        <a:rPr kumimoji="0" lang="fr-CA" sz="1800" b="0" i="0" u="none" strike="noStrike" cap="none" normalizeH="0" baseline="0" dirty="0" smtClean="0">
                          <a:ln>
                            <a:noFill/>
                          </a:ln>
                          <a:solidFill>
                            <a:schemeClr val="bg1"/>
                          </a:solidFill>
                          <a:effectLst/>
                          <a:latin typeface="Calibri" pitchFamily="34" charset="0"/>
                        </a:rPr>
                        <a:t>Trouble récurrent </a:t>
                      </a:r>
                    </a:p>
                    <a:p>
                      <a:pPr marL="381000" marR="0" lvl="0" indent="-190500" algn="l" defTabSz="914400" rtl="0" eaLnBrk="1" fontAlgn="base" latinLnBrk="0" hangingPunct="1">
                        <a:lnSpc>
                          <a:spcPct val="100000"/>
                        </a:lnSpc>
                        <a:spcBef>
                          <a:spcPct val="0"/>
                        </a:spcBef>
                        <a:spcAft>
                          <a:spcPct val="0"/>
                        </a:spcAft>
                        <a:buClrTx/>
                        <a:buSzTx/>
                        <a:buFontTx/>
                        <a:buChar char="•"/>
                        <a:tabLst/>
                      </a:pPr>
                      <a:r>
                        <a:rPr kumimoji="0" lang="fr-CA" sz="1800" b="0" i="0" u="none" strike="noStrike" cap="none" normalizeH="0" baseline="0" dirty="0" smtClean="0">
                          <a:ln>
                            <a:noFill/>
                          </a:ln>
                          <a:solidFill>
                            <a:schemeClr val="bg1"/>
                          </a:solidFill>
                          <a:effectLst/>
                          <a:latin typeface="Calibri" pitchFamily="34" charset="0"/>
                        </a:rPr>
                        <a:t>Évoluant vers chronicité</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53A71"/>
                    </a:solidFill>
                  </a:tcPr>
                </a:tc>
              </a:tr>
              <a:tr h="993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bg1"/>
                          </a:solidFill>
                          <a:effectLst/>
                          <a:latin typeface="Calibri" pitchFamily="34" charset="0"/>
                        </a:rPr>
                        <a:t>OBJECTIFS VISÉS</a:t>
                      </a:r>
                      <a:endParaRPr kumimoji="0" lang="fr-FR" sz="1800" b="1" i="0" u="none" strike="noStrike" cap="none" normalizeH="0" baseline="0" dirty="0" smtClean="0">
                        <a:ln>
                          <a:noFill/>
                        </a:ln>
                        <a:solidFill>
                          <a:schemeClr val="bg1"/>
                        </a:solidFill>
                        <a:effectLst/>
                        <a:latin typeface="Calibri" pitchFamily="34" charset="0"/>
                      </a:endParaRP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53A71"/>
                    </a:solidFill>
                  </a:tcPr>
                </a:tc>
                <a:tc>
                  <a:txBody>
                    <a:bodyPr/>
                    <a:lstStyle/>
                    <a:p>
                      <a:pPr marL="190500" marR="0" lvl="0" indent="0" algn="l" defTabSz="914400" rtl="0" eaLnBrk="1" fontAlgn="base" latinLnBrk="0" hangingPunct="1">
                        <a:lnSpc>
                          <a:spcPct val="100000"/>
                        </a:lnSpc>
                        <a:spcBef>
                          <a:spcPct val="20000"/>
                        </a:spcBef>
                        <a:spcAft>
                          <a:spcPct val="0"/>
                        </a:spcAft>
                        <a:buClrTx/>
                        <a:buSzTx/>
                        <a:buFontTx/>
                        <a:buNone/>
                        <a:tabLst/>
                      </a:pPr>
                      <a:r>
                        <a:rPr kumimoji="0" lang="fr-CA" sz="1800" b="0" i="0" u="none" strike="noStrike" cap="none" normalizeH="0" baseline="0" smtClean="0">
                          <a:ln>
                            <a:noFill/>
                          </a:ln>
                          <a:solidFill>
                            <a:schemeClr val="bg1"/>
                          </a:solidFill>
                          <a:effectLst/>
                          <a:latin typeface="Calibri" pitchFamily="34" charset="0"/>
                        </a:rPr>
                        <a:t>Diminution</a:t>
                      </a:r>
                      <a:br>
                        <a:rPr kumimoji="0" lang="fr-CA" sz="1800" b="0" i="0" u="none" strike="noStrike" cap="none" normalizeH="0" baseline="0" smtClean="0">
                          <a:ln>
                            <a:noFill/>
                          </a:ln>
                          <a:solidFill>
                            <a:schemeClr val="bg1"/>
                          </a:solidFill>
                          <a:effectLst/>
                          <a:latin typeface="Calibri" pitchFamily="34" charset="0"/>
                        </a:rPr>
                      </a:br>
                      <a:r>
                        <a:rPr kumimoji="0" lang="fr-CA" sz="1800" b="0" i="0" u="none" strike="noStrike" cap="none" normalizeH="0" baseline="0" smtClean="0">
                          <a:ln>
                            <a:noFill/>
                          </a:ln>
                          <a:solidFill>
                            <a:schemeClr val="bg1"/>
                          </a:solidFill>
                          <a:effectLst/>
                          <a:latin typeface="Calibri" pitchFamily="34" charset="0"/>
                        </a:rPr>
                        <a:t>des symptômes</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53A71"/>
                    </a:solidFill>
                  </a:tcPr>
                </a:tc>
                <a:tc>
                  <a:txBody>
                    <a:bodyPr/>
                    <a:lstStyle/>
                    <a:p>
                      <a:pPr marL="381000" marR="0" lvl="0" indent="-190500" algn="l" defTabSz="914400" rtl="0" eaLnBrk="1" fontAlgn="base" latinLnBrk="0" hangingPunct="1">
                        <a:lnSpc>
                          <a:spcPct val="100000"/>
                        </a:lnSpc>
                        <a:spcBef>
                          <a:spcPct val="0"/>
                        </a:spcBef>
                        <a:spcAft>
                          <a:spcPct val="0"/>
                        </a:spcAft>
                        <a:buClrTx/>
                        <a:buSzTx/>
                        <a:buFontTx/>
                        <a:buChar char="•"/>
                        <a:tabLst/>
                      </a:pPr>
                      <a:r>
                        <a:rPr kumimoji="0" lang="fr-CA" sz="1800" b="0" i="0" u="none" strike="noStrike" cap="none" normalizeH="0" baseline="0" dirty="0" smtClean="0">
                          <a:ln>
                            <a:noFill/>
                          </a:ln>
                          <a:solidFill>
                            <a:schemeClr val="bg1"/>
                          </a:solidFill>
                          <a:effectLst/>
                          <a:latin typeface="Calibri" pitchFamily="34" charset="0"/>
                        </a:rPr>
                        <a:t>Rémission </a:t>
                      </a:r>
                    </a:p>
                    <a:p>
                      <a:pPr marL="381000" marR="0" lvl="0" indent="-190500" algn="l" defTabSz="914400" rtl="0" eaLnBrk="1" fontAlgn="base" latinLnBrk="0" hangingPunct="1">
                        <a:lnSpc>
                          <a:spcPct val="100000"/>
                        </a:lnSpc>
                        <a:spcBef>
                          <a:spcPct val="0"/>
                        </a:spcBef>
                        <a:spcAft>
                          <a:spcPct val="0"/>
                        </a:spcAft>
                        <a:buClrTx/>
                        <a:buSzTx/>
                        <a:buFontTx/>
                        <a:buChar char="•"/>
                        <a:tabLst/>
                      </a:pPr>
                      <a:r>
                        <a:rPr kumimoji="0" lang="fr-CA" sz="1800" b="0" i="0" u="none" strike="noStrike" cap="none" normalizeH="0" baseline="0" dirty="0" smtClean="0">
                          <a:ln>
                            <a:noFill/>
                          </a:ln>
                          <a:solidFill>
                            <a:schemeClr val="bg1"/>
                          </a:solidFill>
                          <a:effectLst/>
                          <a:latin typeface="Calibri" pitchFamily="34" charset="0"/>
                        </a:rPr>
                        <a:t>Fonctionnement optimal</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53A71"/>
                    </a:solidFill>
                  </a:tcPr>
                </a:tc>
              </a:tr>
              <a:tr h="993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CA" sz="1800" b="1" i="0" u="none" strike="noStrike" cap="none" normalizeH="0" baseline="0" dirty="0" smtClean="0">
                          <a:ln>
                            <a:noFill/>
                          </a:ln>
                          <a:solidFill>
                            <a:schemeClr val="bg1"/>
                          </a:solidFill>
                          <a:effectLst/>
                          <a:latin typeface="Calibri" pitchFamily="34" charset="0"/>
                        </a:rPr>
                        <a:t>MODÈLE</a:t>
                      </a:r>
                      <a:br>
                        <a:rPr kumimoji="0" lang="en-CA" sz="1800" b="1" i="0" u="none" strike="noStrike" cap="none" normalizeH="0" baseline="0" dirty="0" smtClean="0">
                          <a:ln>
                            <a:noFill/>
                          </a:ln>
                          <a:solidFill>
                            <a:schemeClr val="bg1"/>
                          </a:solidFill>
                          <a:effectLst/>
                          <a:latin typeface="Calibri" pitchFamily="34" charset="0"/>
                        </a:rPr>
                      </a:br>
                      <a:r>
                        <a:rPr kumimoji="0" lang="en-CA" sz="1800" b="1" i="0" u="none" strike="noStrike" cap="none" normalizeH="0" baseline="0" dirty="0" smtClean="0">
                          <a:ln>
                            <a:noFill/>
                          </a:ln>
                          <a:solidFill>
                            <a:schemeClr val="bg1"/>
                          </a:solidFill>
                          <a:effectLst/>
                          <a:latin typeface="Calibri" pitchFamily="34" charset="0"/>
                        </a:rPr>
                        <a:t>DE SOINS</a:t>
                      </a:r>
                      <a:endParaRPr kumimoji="0" lang="fr-FR" sz="1800" b="1" i="0" u="none" strike="noStrike" cap="none" normalizeH="0" baseline="0" dirty="0" smtClean="0">
                        <a:ln>
                          <a:noFill/>
                        </a:ln>
                        <a:solidFill>
                          <a:schemeClr val="bg1"/>
                        </a:solidFill>
                        <a:effectLst/>
                        <a:latin typeface="Calibri" pitchFamily="34" charset="0"/>
                      </a:endParaRP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53A71"/>
                    </a:solidFill>
                  </a:tcPr>
                </a:tc>
                <a:tc>
                  <a:txBody>
                    <a:bodyPr/>
                    <a:lstStyle/>
                    <a:p>
                      <a:pPr marL="190500" marR="0" lvl="0" indent="0" algn="l" defTabSz="914400" rtl="0" eaLnBrk="1" fontAlgn="base" latinLnBrk="0" hangingPunct="1">
                        <a:lnSpc>
                          <a:spcPct val="100000"/>
                        </a:lnSpc>
                        <a:spcBef>
                          <a:spcPct val="20000"/>
                        </a:spcBef>
                        <a:spcAft>
                          <a:spcPct val="0"/>
                        </a:spcAft>
                        <a:buClrTx/>
                        <a:buSzTx/>
                        <a:buFontTx/>
                        <a:buNone/>
                        <a:tabLst/>
                      </a:pPr>
                      <a:r>
                        <a:rPr kumimoji="0" lang="fr-CA" sz="1800" b="0" i="0" u="none" strike="noStrike" cap="none" normalizeH="0" baseline="0" dirty="0" smtClean="0">
                          <a:ln>
                            <a:noFill/>
                          </a:ln>
                          <a:solidFill>
                            <a:schemeClr val="bg1"/>
                          </a:solidFill>
                          <a:effectLst/>
                          <a:latin typeface="Calibri" pitchFamily="34" charset="0"/>
                        </a:rPr>
                        <a:t>Maladie aiguë</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53A71"/>
                    </a:solidFill>
                  </a:tcPr>
                </a:tc>
                <a:tc>
                  <a:txBody>
                    <a:bodyPr/>
                    <a:lstStyle/>
                    <a:p>
                      <a:pPr marL="381000" marR="0" lvl="0" indent="-190500" algn="l" defTabSz="914400" rtl="0" eaLnBrk="1" fontAlgn="base" latinLnBrk="0" hangingPunct="1">
                        <a:lnSpc>
                          <a:spcPct val="100000"/>
                        </a:lnSpc>
                        <a:spcBef>
                          <a:spcPct val="20000"/>
                        </a:spcBef>
                        <a:spcAft>
                          <a:spcPct val="0"/>
                        </a:spcAft>
                        <a:buClrTx/>
                        <a:buSzTx/>
                        <a:buFontTx/>
                        <a:buChar char="•"/>
                        <a:tabLst/>
                      </a:pPr>
                      <a:r>
                        <a:rPr kumimoji="0" lang="fr-CA" sz="1800" b="0" i="0" u="none" strike="noStrike" cap="none" normalizeH="0" baseline="0" dirty="0" smtClean="0">
                          <a:ln>
                            <a:noFill/>
                          </a:ln>
                          <a:solidFill>
                            <a:schemeClr val="bg1"/>
                          </a:solidFill>
                          <a:effectLst/>
                          <a:latin typeface="Calibri" pitchFamily="34" charset="0"/>
                        </a:rPr>
                        <a:t>Maladie chronique</a:t>
                      </a:r>
                    </a:p>
                  </a:txBody>
                  <a:tcPr anchor="ctr"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rgbClr val="653A71"/>
                    </a:solidFill>
                  </a:tcPr>
                </a:tc>
              </a:tr>
            </a:tbl>
          </a:graphicData>
        </a:graphic>
      </p:graphicFrame>
      <p:sp>
        <p:nvSpPr>
          <p:cNvPr id="14363" name="ZoneTexte 3"/>
          <p:cNvSpPr txBox="1">
            <a:spLocks noChangeArrowheads="1"/>
          </p:cNvSpPr>
          <p:nvPr/>
        </p:nvSpPr>
        <p:spPr bwMode="auto">
          <a:xfrm>
            <a:off x="1043608" y="5949280"/>
            <a:ext cx="2571750" cy="307777"/>
          </a:xfrm>
          <a:prstGeom prst="rect">
            <a:avLst/>
          </a:prstGeom>
          <a:noFill/>
          <a:ln w="9525">
            <a:noFill/>
            <a:miter lim="800000"/>
            <a:headEnd/>
            <a:tailEnd/>
          </a:ln>
        </p:spPr>
        <p:txBody>
          <a:bodyPr>
            <a:spAutoFit/>
          </a:bodyPr>
          <a:lstStyle/>
          <a:p>
            <a:r>
              <a:rPr lang="en-CA" sz="1400" dirty="0">
                <a:latin typeface="Calibri" pitchFamily="34" charset="0"/>
              </a:rPr>
              <a:t>Source: Keller, 2006</a:t>
            </a:r>
            <a:endParaRPr lang="fr-CA" sz="1400" dirty="0">
              <a:latin typeface="Calibri" pitchFamily="34" charset="0"/>
            </a:endParaRPr>
          </a:p>
        </p:txBody>
      </p:sp>
      <p:sp>
        <p:nvSpPr>
          <p:cNvPr id="6" name="Espace réservé du numéro de diapositive 5"/>
          <p:cNvSpPr>
            <a:spLocks noGrp="1"/>
          </p:cNvSpPr>
          <p:nvPr>
            <p:ph type="sldNum" sz="quarter" idx="12"/>
          </p:nvPr>
        </p:nvSpPr>
        <p:spPr/>
        <p:txBody>
          <a:bodyPr/>
          <a:lstStyle/>
          <a:p>
            <a:fld id="{4174BBCB-F3A6-4233-8700-D817D3B3B237}" type="slidenum">
              <a:rPr lang="en-US" smtClean="0"/>
              <a:pPr/>
              <a:t>6</a:t>
            </a:fld>
            <a:endParaRPr lang="en-US"/>
          </a:p>
        </p:txBody>
      </p:sp>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281802"/>
            <a:ext cx="1008112" cy="576198"/>
          </a:xfrm>
          <a:prstGeom prst="rect">
            <a:avLst/>
          </a:prstGeom>
          <a:noFill/>
          <a:ln>
            <a:noFill/>
          </a:ln>
        </p:spPr>
      </p:pic>
    </p:spTree>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0"/>
            <a:ext cx="8001000" cy="1143000"/>
          </a:xfrm>
        </p:spPr>
        <p:txBody>
          <a:bodyPr/>
          <a:lstStyle/>
          <a:p>
            <a:r>
              <a:rPr lang="fr-CA" sz="3200" b="1" dirty="0" smtClean="0">
                <a:latin typeface="Calibri" pitchFamily="34" charset="0"/>
                <a:cs typeface="Calibri" pitchFamily="34" charset="0"/>
              </a:rPr>
              <a:t>L’IMPORTANCE D’AGIR EN 1</a:t>
            </a:r>
            <a:r>
              <a:rPr lang="fr-CA" sz="3200" b="1" baseline="30000" dirty="0" smtClean="0">
                <a:latin typeface="Calibri" pitchFamily="34" charset="0"/>
                <a:cs typeface="Calibri" pitchFamily="34" charset="0"/>
              </a:rPr>
              <a:t>ère</a:t>
            </a:r>
            <a:r>
              <a:rPr lang="fr-CA" sz="3200" b="1" dirty="0" smtClean="0">
                <a:latin typeface="Calibri" pitchFamily="34" charset="0"/>
                <a:cs typeface="Calibri" pitchFamily="34" charset="0"/>
              </a:rPr>
              <a:t> LIGNE</a:t>
            </a:r>
            <a:endParaRPr lang="fr-FR" sz="3200" b="1" dirty="0">
              <a:latin typeface="Calibri" pitchFamily="34" charset="0"/>
              <a:cs typeface="Calibri" pitchFamily="34" charset="0"/>
            </a:endParaRPr>
          </a:p>
        </p:txBody>
      </p:sp>
      <p:sp>
        <p:nvSpPr>
          <p:cNvPr id="4" name="Espace réservé du contenu 3"/>
          <p:cNvSpPr>
            <a:spLocks noGrp="1"/>
          </p:cNvSpPr>
          <p:nvPr>
            <p:ph idx="1"/>
          </p:nvPr>
        </p:nvSpPr>
        <p:spPr/>
        <p:txBody>
          <a:bodyPr/>
          <a:lstStyle/>
          <a:p>
            <a:pPr>
              <a:buFont typeface="Wingdings" pitchFamily="2" charset="2"/>
              <a:buChar char="§"/>
            </a:pPr>
            <a:r>
              <a:rPr lang="fr-FR" sz="1800" b="0" dirty="0" smtClean="0">
                <a:solidFill>
                  <a:srgbClr val="002060"/>
                </a:solidFill>
                <a:latin typeface="Calibri" pitchFamily="34" charset="0"/>
                <a:cs typeface="Calibri" pitchFamily="34" charset="0"/>
              </a:rPr>
              <a:t>Plus </a:t>
            </a:r>
            <a:r>
              <a:rPr lang="fr-FR" sz="1800" dirty="0" smtClean="0">
                <a:solidFill>
                  <a:srgbClr val="002060"/>
                </a:solidFill>
                <a:latin typeface="Calibri" pitchFamily="34" charset="0"/>
                <a:cs typeface="Calibri" pitchFamily="34" charset="0"/>
              </a:rPr>
              <a:t>de 80% des personnes qui consultent </a:t>
            </a:r>
            <a:r>
              <a:rPr lang="fr-FR" sz="1800" b="0" dirty="0" smtClean="0">
                <a:solidFill>
                  <a:srgbClr val="002060"/>
                </a:solidFill>
                <a:latin typeface="Calibri" pitchFamily="34" charset="0"/>
                <a:cs typeface="Calibri" pitchFamily="34" charset="0"/>
              </a:rPr>
              <a:t>pour des raisons de santé mentale s’adressent aux services de première ligne.</a:t>
            </a:r>
          </a:p>
          <a:p>
            <a:pPr>
              <a:buFont typeface="Wingdings" pitchFamily="2" charset="2"/>
              <a:buChar char="§"/>
            </a:pPr>
            <a:endParaRPr lang="fr-CA" sz="1800" b="0" dirty="0" smtClean="0">
              <a:solidFill>
                <a:srgbClr val="002060"/>
              </a:solidFill>
              <a:latin typeface="Calibri" pitchFamily="34" charset="0"/>
              <a:cs typeface="Calibri" pitchFamily="34" charset="0"/>
            </a:endParaRPr>
          </a:p>
          <a:p>
            <a:pPr>
              <a:buFont typeface="Wingdings" pitchFamily="2" charset="2"/>
              <a:buChar char="§"/>
            </a:pPr>
            <a:r>
              <a:rPr lang="fr-CA" sz="1800" dirty="0" smtClean="0">
                <a:solidFill>
                  <a:srgbClr val="002060"/>
                </a:solidFill>
                <a:latin typeface="Calibri" pitchFamily="34" charset="0"/>
                <a:cs typeface="Calibri" pitchFamily="34" charset="0"/>
              </a:rPr>
              <a:t>Les omnipraticiens </a:t>
            </a:r>
            <a:r>
              <a:rPr lang="fr-CA" sz="1800" b="0" dirty="0" smtClean="0">
                <a:solidFill>
                  <a:srgbClr val="002060"/>
                </a:solidFill>
                <a:latin typeface="Calibri" pitchFamily="34" charset="0"/>
                <a:cs typeface="Calibri" pitchFamily="34" charset="0"/>
              </a:rPr>
              <a:t>sont les professionnels de la santé</a:t>
            </a:r>
            <a:r>
              <a:rPr lang="fr-CA" sz="1800" dirty="0" smtClean="0">
                <a:solidFill>
                  <a:srgbClr val="002060"/>
                </a:solidFill>
                <a:latin typeface="Calibri" pitchFamily="34" charset="0"/>
                <a:cs typeface="Calibri" pitchFamily="34" charset="0"/>
              </a:rPr>
              <a:t> les plus souvent consultés</a:t>
            </a:r>
            <a:r>
              <a:rPr lang="fr-CA" sz="1800" b="0" dirty="0" smtClean="0">
                <a:solidFill>
                  <a:srgbClr val="002060"/>
                </a:solidFill>
                <a:latin typeface="Calibri" pitchFamily="34" charset="0"/>
                <a:cs typeface="Calibri" pitchFamily="34" charset="0"/>
              </a:rPr>
              <a:t> par les personnes atteintes de troubles mentaux courants.</a:t>
            </a:r>
          </a:p>
          <a:p>
            <a:pPr>
              <a:buFont typeface="Wingdings" pitchFamily="2" charset="2"/>
              <a:buChar char="§"/>
            </a:pPr>
            <a:endParaRPr lang="fr-CA" sz="1800" b="0" dirty="0" smtClean="0">
              <a:solidFill>
                <a:srgbClr val="002060"/>
              </a:solidFill>
              <a:latin typeface="Calibri" pitchFamily="34" charset="0"/>
              <a:cs typeface="Calibri" pitchFamily="34" charset="0"/>
            </a:endParaRPr>
          </a:p>
          <a:p>
            <a:pPr>
              <a:buFont typeface="Wingdings" pitchFamily="2" charset="2"/>
              <a:buChar char="§"/>
            </a:pPr>
            <a:r>
              <a:rPr lang="fr-FR" sz="1800" b="0" dirty="0" smtClean="0">
                <a:solidFill>
                  <a:srgbClr val="002060"/>
                </a:solidFill>
                <a:latin typeface="Calibri" pitchFamily="34" charset="0"/>
                <a:cs typeface="Calibri" pitchFamily="34" charset="0"/>
              </a:rPr>
              <a:t>Au Québec, les services de première ligne constituent maintenant</a:t>
            </a:r>
            <a:r>
              <a:rPr lang="fr-FR" sz="1800" dirty="0" smtClean="0">
                <a:solidFill>
                  <a:srgbClr val="002060"/>
                </a:solidFill>
                <a:latin typeface="Calibri" pitchFamily="34" charset="0"/>
                <a:cs typeface="Calibri" pitchFamily="34" charset="0"/>
              </a:rPr>
              <a:t> l'élément clé du dispositif de soins</a:t>
            </a:r>
            <a:r>
              <a:rPr lang="fr-FR" sz="1800" b="0" dirty="0" smtClean="0">
                <a:solidFill>
                  <a:srgbClr val="002060"/>
                </a:solidFill>
                <a:latin typeface="Calibri" pitchFamily="34" charset="0"/>
                <a:cs typeface="Calibri" pitchFamily="34" charset="0"/>
              </a:rPr>
              <a:t> pour les personnes atteintes de troubles mentaux.</a:t>
            </a:r>
          </a:p>
          <a:p>
            <a:pPr>
              <a:buFont typeface="Wingdings" pitchFamily="2" charset="2"/>
              <a:buChar char="§"/>
            </a:pPr>
            <a:endParaRPr lang="fr-FR" sz="1800" b="0" dirty="0">
              <a:solidFill>
                <a:srgbClr val="002060"/>
              </a:solidFill>
              <a:latin typeface="Calibri" pitchFamily="34" charset="0"/>
              <a:cs typeface="Calibri" pitchFamily="34" charset="0"/>
            </a:endParaRPr>
          </a:p>
          <a:p>
            <a:pPr>
              <a:buFont typeface="Wingdings" pitchFamily="2" charset="2"/>
              <a:buChar char="§"/>
            </a:pPr>
            <a:r>
              <a:rPr lang="fr-FR" sz="1800" b="0" dirty="0" smtClean="0">
                <a:solidFill>
                  <a:srgbClr val="002060"/>
                </a:solidFill>
                <a:latin typeface="Calibri" pitchFamily="34" charset="0"/>
                <a:cs typeface="Calibri" pitchFamily="34" charset="0"/>
              </a:rPr>
              <a:t>Dans une perspective internationale,  intégrer les services de santé mentale en 1</a:t>
            </a:r>
            <a:r>
              <a:rPr lang="fr-FR" sz="1800" b="0" baseline="30000" dirty="0" smtClean="0">
                <a:solidFill>
                  <a:srgbClr val="002060"/>
                </a:solidFill>
                <a:latin typeface="Calibri" pitchFamily="34" charset="0"/>
                <a:cs typeface="Calibri" pitchFamily="34" charset="0"/>
              </a:rPr>
              <a:t>ère</a:t>
            </a:r>
            <a:r>
              <a:rPr lang="fr-FR" sz="1800" b="0" dirty="0" smtClean="0">
                <a:solidFill>
                  <a:srgbClr val="002060"/>
                </a:solidFill>
                <a:latin typeface="Calibri" pitchFamily="34" charset="0"/>
                <a:cs typeface="Calibri" pitchFamily="34" charset="0"/>
              </a:rPr>
              <a:t> ligne est la manière la plus viable de </a:t>
            </a:r>
            <a:r>
              <a:rPr lang="fr-FR" sz="1800" dirty="0" smtClean="0">
                <a:solidFill>
                  <a:srgbClr val="002060"/>
                </a:solidFill>
                <a:latin typeface="Calibri" pitchFamily="34" charset="0"/>
                <a:cs typeface="Calibri" pitchFamily="34" charset="0"/>
              </a:rPr>
              <a:t>combler l’écart  entre les besoins de soins et les traitements offerts à la population.</a:t>
            </a:r>
            <a:endParaRPr lang="fr-FR" sz="1800" dirty="0">
              <a:solidFill>
                <a:srgbClr val="002060"/>
              </a:solidFill>
              <a:latin typeface="Calibri" pitchFamily="34" charset="0"/>
              <a:cs typeface="Calibri" pitchFamily="34" charset="0"/>
            </a:endParaRPr>
          </a:p>
        </p:txBody>
      </p:sp>
      <p:sp>
        <p:nvSpPr>
          <p:cNvPr id="2" name="Espace réservé du numéro de diapositive 1"/>
          <p:cNvSpPr>
            <a:spLocks noGrp="1"/>
          </p:cNvSpPr>
          <p:nvPr>
            <p:ph type="sldNum" sz="quarter" idx="12"/>
          </p:nvPr>
        </p:nvSpPr>
        <p:spPr/>
        <p:txBody>
          <a:bodyPr/>
          <a:lstStyle/>
          <a:p>
            <a:pPr>
              <a:defRPr/>
            </a:pPr>
            <a:fld id="{9BFEC5B1-C522-41F9-8093-1E6EDE1FE549}" type="slidenum">
              <a:rPr lang="en-US" smtClean="0"/>
              <a:pPr>
                <a:defRPr/>
              </a:pPr>
              <a:t>7</a:t>
            </a:fld>
            <a:endParaRPr lang="en-US"/>
          </a:p>
        </p:txBody>
      </p:sp>
      <p:pic>
        <p:nvPicPr>
          <p:cNvPr id="6" name="Picture 2" descr="http://www.davidairey.com/images/stock/number-one-painted.jpg"/>
          <p:cNvPicPr>
            <a:picLocks noChangeAspect="1" noChangeArrowheads="1"/>
          </p:cNvPicPr>
          <p:nvPr/>
        </p:nvPicPr>
        <p:blipFill>
          <a:blip r:embed="rId2" cstate="print"/>
          <a:srcRect/>
          <a:stretch>
            <a:fillRect/>
          </a:stretch>
        </p:blipFill>
        <p:spPr bwMode="auto">
          <a:xfrm rot="385769">
            <a:off x="7166394" y="116953"/>
            <a:ext cx="2170024" cy="144557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165304"/>
            <a:ext cx="1008112" cy="57619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601688"/>
            <a:ext cx="8001000" cy="4419600"/>
          </a:xfrm>
        </p:spPr>
        <p:txBody>
          <a:bodyPr/>
          <a:lstStyle/>
          <a:p>
            <a:pPr>
              <a:buFont typeface="Wingdings" pitchFamily="2" charset="2"/>
              <a:buChar char="§"/>
            </a:pPr>
            <a:endParaRPr lang="fr-FR" sz="2000" b="0" dirty="0" smtClean="0">
              <a:solidFill>
                <a:srgbClr val="002060"/>
              </a:solidFill>
              <a:latin typeface="Calibri" pitchFamily="34" charset="0"/>
              <a:cs typeface="Calibri" pitchFamily="34" charset="0"/>
            </a:endParaRPr>
          </a:p>
          <a:p>
            <a:pPr>
              <a:buFont typeface="Wingdings" pitchFamily="2" charset="2"/>
              <a:buChar char="§"/>
            </a:pPr>
            <a:r>
              <a:rPr lang="fr-FR" sz="2000" b="0" dirty="0" smtClean="0">
                <a:solidFill>
                  <a:srgbClr val="002060"/>
                </a:solidFill>
                <a:latin typeface="Calibri" pitchFamily="34" charset="0"/>
                <a:cs typeface="Calibri" pitchFamily="34" charset="0"/>
              </a:rPr>
              <a:t>Les </a:t>
            </a:r>
            <a:r>
              <a:rPr lang="fr-FR" sz="2000" b="0" dirty="0">
                <a:solidFill>
                  <a:srgbClr val="002060"/>
                </a:solidFill>
                <a:latin typeface="Calibri" pitchFamily="34" charset="0"/>
                <a:cs typeface="Calibri" pitchFamily="34" charset="0"/>
              </a:rPr>
              <a:t>soins de première ligne </a:t>
            </a:r>
            <a:r>
              <a:rPr lang="fr-FR" sz="2000" b="0" dirty="0" smtClean="0">
                <a:solidFill>
                  <a:srgbClr val="002060"/>
                </a:solidFill>
                <a:latin typeface="Calibri" pitchFamily="34" charset="0"/>
                <a:cs typeface="Calibri" pitchFamily="34" charset="0"/>
              </a:rPr>
              <a:t>peuvent apporter d’importants </a:t>
            </a:r>
            <a:r>
              <a:rPr lang="fr-FR" sz="2000" dirty="0" smtClean="0">
                <a:solidFill>
                  <a:srgbClr val="002060"/>
                </a:solidFill>
                <a:latin typeface="Calibri" pitchFamily="34" charset="0"/>
                <a:cs typeface="Calibri" pitchFamily="34" charset="0"/>
              </a:rPr>
              <a:t>bénéfices à coûts moindres;  </a:t>
            </a:r>
            <a:endParaRPr lang="fr-FR" sz="2000" dirty="0">
              <a:solidFill>
                <a:srgbClr val="002060"/>
              </a:solidFill>
              <a:latin typeface="Calibri" pitchFamily="34" charset="0"/>
              <a:cs typeface="Calibri" pitchFamily="34" charset="0"/>
            </a:endParaRPr>
          </a:p>
          <a:p>
            <a:pPr marL="0" indent="0"/>
            <a:endParaRPr lang="fr-FR" sz="2000" b="0" dirty="0">
              <a:solidFill>
                <a:srgbClr val="002060"/>
              </a:solidFill>
              <a:latin typeface="Calibri" pitchFamily="34" charset="0"/>
              <a:cs typeface="Calibri" pitchFamily="34" charset="0"/>
            </a:endParaRPr>
          </a:p>
          <a:p>
            <a:pPr>
              <a:buFont typeface="Wingdings" pitchFamily="2" charset="2"/>
              <a:buChar char="§"/>
            </a:pPr>
            <a:r>
              <a:rPr lang="fr-FR" sz="2000" b="0" dirty="0" smtClean="0">
                <a:solidFill>
                  <a:srgbClr val="002060"/>
                </a:solidFill>
                <a:latin typeface="Calibri" pitchFamily="34" charset="0"/>
                <a:cs typeface="Calibri" pitchFamily="34" charset="0"/>
              </a:rPr>
              <a:t>La prestation des soins et services de 1</a:t>
            </a:r>
            <a:r>
              <a:rPr lang="fr-FR" sz="2000" b="0" baseline="30000" dirty="0" smtClean="0">
                <a:solidFill>
                  <a:srgbClr val="002060"/>
                </a:solidFill>
                <a:latin typeface="Calibri" pitchFamily="34" charset="0"/>
                <a:cs typeface="Calibri" pitchFamily="34" charset="0"/>
              </a:rPr>
              <a:t>ère </a:t>
            </a:r>
            <a:r>
              <a:rPr lang="fr-FR" sz="2000" b="0" dirty="0" smtClean="0">
                <a:solidFill>
                  <a:srgbClr val="002060"/>
                </a:solidFill>
                <a:latin typeface="Calibri" pitchFamily="34" charset="0"/>
                <a:cs typeface="Calibri" pitchFamily="34" charset="0"/>
              </a:rPr>
              <a:t>ligne fait appel </a:t>
            </a:r>
            <a:r>
              <a:rPr lang="fr-FR" sz="2000" b="0" dirty="0">
                <a:solidFill>
                  <a:srgbClr val="002060"/>
                </a:solidFill>
                <a:latin typeface="Calibri" pitchFamily="34" charset="0"/>
                <a:cs typeface="Calibri" pitchFamily="34" charset="0"/>
              </a:rPr>
              <a:t>à </a:t>
            </a:r>
            <a:r>
              <a:rPr lang="fr-FR" sz="2000" dirty="0">
                <a:solidFill>
                  <a:srgbClr val="002060"/>
                </a:solidFill>
                <a:latin typeface="Calibri" pitchFamily="34" charset="0"/>
                <a:cs typeface="Calibri" pitchFamily="34" charset="0"/>
              </a:rPr>
              <a:t>différents types d’habilités et de connaissances</a:t>
            </a:r>
            <a:r>
              <a:rPr lang="fr-FR" sz="2000" b="0" dirty="0">
                <a:solidFill>
                  <a:srgbClr val="002060"/>
                </a:solidFill>
                <a:latin typeface="Calibri" pitchFamily="34" charset="0"/>
                <a:cs typeface="Calibri" pitchFamily="34" charset="0"/>
              </a:rPr>
              <a:t> pour: évaluer, diagnostiquer, traiter, soutenir et référer les </a:t>
            </a:r>
            <a:r>
              <a:rPr lang="fr-FR" sz="2000" b="0" dirty="0" smtClean="0">
                <a:solidFill>
                  <a:srgbClr val="002060"/>
                </a:solidFill>
                <a:latin typeface="Calibri" pitchFamily="34" charset="0"/>
                <a:cs typeface="Calibri" pitchFamily="34" charset="0"/>
              </a:rPr>
              <a:t>personnes. Il </a:t>
            </a:r>
            <a:r>
              <a:rPr lang="fr-FR" sz="2000" b="0" dirty="0">
                <a:solidFill>
                  <a:srgbClr val="002060"/>
                </a:solidFill>
                <a:latin typeface="Calibri" pitchFamily="34" charset="0"/>
                <a:cs typeface="Calibri" pitchFamily="34" charset="0"/>
              </a:rPr>
              <a:t>est essentiel de </a:t>
            </a:r>
            <a:r>
              <a:rPr lang="fr-FR" sz="2000" b="0" dirty="0" smtClean="0">
                <a:solidFill>
                  <a:srgbClr val="002060"/>
                </a:solidFill>
                <a:latin typeface="Calibri" pitchFamily="34" charset="0"/>
                <a:cs typeface="Calibri" pitchFamily="34" charset="0"/>
              </a:rPr>
              <a:t>s’assurer que les cliniciens y sont </a:t>
            </a:r>
            <a:r>
              <a:rPr lang="fr-FR" sz="2000" dirty="0" smtClean="0">
                <a:solidFill>
                  <a:srgbClr val="002060"/>
                </a:solidFill>
                <a:latin typeface="Calibri" pitchFamily="34" charset="0"/>
                <a:cs typeface="Calibri" pitchFamily="34" charset="0"/>
              </a:rPr>
              <a:t>bien formés et bien soutenus </a:t>
            </a:r>
            <a:r>
              <a:rPr lang="fr-FR" sz="2000" b="0" dirty="0" smtClean="0">
                <a:solidFill>
                  <a:srgbClr val="002060"/>
                </a:solidFill>
                <a:latin typeface="Calibri" pitchFamily="34" charset="0"/>
                <a:cs typeface="Calibri" pitchFamily="34" charset="0"/>
              </a:rPr>
              <a:t>dans leur travail;</a:t>
            </a:r>
          </a:p>
          <a:p>
            <a:pPr>
              <a:buFont typeface="Wingdings" pitchFamily="2" charset="2"/>
              <a:buChar char="§"/>
            </a:pPr>
            <a:endParaRPr lang="fr-CA" sz="2000" b="0" dirty="0" smtClean="0">
              <a:solidFill>
                <a:srgbClr val="002060"/>
              </a:solidFill>
              <a:latin typeface="Calibri" pitchFamily="34" charset="0"/>
              <a:cs typeface="Calibri" pitchFamily="34" charset="0"/>
            </a:endParaRPr>
          </a:p>
          <a:p>
            <a:pPr>
              <a:buFont typeface="Wingdings" pitchFamily="2" charset="2"/>
              <a:buChar char="§"/>
            </a:pPr>
            <a:r>
              <a:rPr lang="fr-FR" sz="2000" b="0" dirty="0" smtClean="0">
                <a:solidFill>
                  <a:srgbClr val="002060"/>
                </a:solidFill>
                <a:latin typeface="Calibri" pitchFamily="34" charset="0"/>
                <a:cs typeface="Calibri" pitchFamily="34" charset="0"/>
              </a:rPr>
              <a:t>Il faut favoriser la </a:t>
            </a:r>
            <a:r>
              <a:rPr lang="fr-FR" sz="2000" dirty="0" smtClean="0">
                <a:solidFill>
                  <a:srgbClr val="002060"/>
                </a:solidFill>
                <a:latin typeface="Calibri" pitchFamily="34" charset="0"/>
                <a:cs typeface="Calibri" pitchFamily="34" charset="0"/>
              </a:rPr>
              <a:t>mise en place d’un réseau local </a:t>
            </a:r>
            <a:r>
              <a:rPr lang="fr-FR" sz="2000" b="0" dirty="0">
                <a:solidFill>
                  <a:srgbClr val="002060"/>
                </a:solidFill>
                <a:latin typeface="Calibri" pitchFamily="34" charset="0"/>
                <a:cs typeface="Calibri" pitchFamily="34" charset="0"/>
              </a:rPr>
              <a:t>qui interpelle différents prestataires de </a:t>
            </a:r>
            <a:r>
              <a:rPr lang="fr-FR" sz="2000" b="0" dirty="0" smtClean="0">
                <a:solidFill>
                  <a:srgbClr val="002060"/>
                </a:solidFill>
                <a:latin typeface="Calibri" pitchFamily="34" charset="0"/>
                <a:cs typeface="Calibri" pitchFamily="34" charset="0"/>
              </a:rPr>
              <a:t>soins</a:t>
            </a:r>
            <a:r>
              <a:rPr lang="fr-FR" sz="2000" b="0" dirty="0">
                <a:solidFill>
                  <a:srgbClr val="002060"/>
                </a:solidFill>
                <a:latin typeface="Calibri" pitchFamily="34" charset="0"/>
                <a:cs typeface="Calibri" pitchFamily="34" charset="0"/>
              </a:rPr>
              <a:t> </a:t>
            </a:r>
            <a:r>
              <a:rPr lang="fr-FR" sz="2000" b="0" dirty="0" smtClean="0">
                <a:solidFill>
                  <a:srgbClr val="002060"/>
                </a:solidFill>
                <a:latin typeface="Calibri" pitchFamily="34" charset="0"/>
                <a:cs typeface="Calibri" pitchFamily="34" charset="0"/>
              </a:rPr>
              <a:t>qui travaillent en complémentarité.</a:t>
            </a:r>
            <a:endParaRPr lang="fr-FR" sz="2800" dirty="0"/>
          </a:p>
        </p:txBody>
      </p:sp>
      <p:sp>
        <p:nvSpPr>
          <p:cNvPr id="4" name="Espace réservé du numéro de diapositive 3"/>
          <p:cNvSpPr>
            <a:spLocks noGrp="1"/>
          </p:cNvSpPr>
          <p:nvPr>
            <p:ph type="sldNum" sz="quarter" idx="12"/>
          </p:nvPr>
        </p:nvSpPr>
        <p:spPr/>
        <p:txBody>
          <a:bodyPr/>
          <a:lstStyle/>
          <a:p>
            <a:pPr>
              <a:defRPr/>
            </a:pPr>
            <a:fld id="{4A8C1558-7B25-4A03-97BF-4EC431627AD5}" type="slidenum">
              <a:rPr lang="en-US" smtClean="0"/>
              <a:pPr>
                <a:defRPr/>
              </a:pPr>
              <a:t>8</a:t>
            </a:fld>
            <a:endParaRPr lang="en-US"/>
          </a:p>
        </p:txBody>
      </p:sp>
      <p:sp>
        <p:nvSpPr>
          <p:cNvPr id="6" name="Titre 2"/>
          <p:cNvSpPr txBox="1">
            <a:spLocks/>
          </p:cNvSpPr>
          <p:nvPr/>
        </p:nvSpPr>
        <p:spPr bwMode="auto">
          <a:xfrm>
            <a:off x="0" y="0"/>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a:solidFill>
                  <a:srgbClr val="653A71"/>
                </a:solidFill>
                <a:latin typeface="+mj-lt"/>
                <a:ea typeface="+mj-ea"/>
                <a:cs typeface="+mj-cs"/>
              </a:defRPr>
            </a:lvl1pPr>
            <a:lvl2pPr algn="l" rtl="0" eaLnBrk="0" fontAlgn="base" hangingPunct="0">
              <a:spcBef>
                <a:spcPct val="0"/>
              </a:spcBef>
              <a:spcAft>
                <a:spcPct val="0"/>
              </a:spcAft>
              <a:defRPr sz="3600">
                <a:solidFill>
                  <a:srgbClr val="653A71"/>
                </a:solidFill>
                <a:latin typeface="Arial" charset="0"/>
                <a:ea typeface="ＭＳ Ｐゴシック" pitchFamily="1" charset="-128"/>
              </a:defRPr>
            </a:lvl2pPr>
            <a:lvl3pPr algn="l" rtl="0" eaLnBrk="0" fontAlgn="base" hangingPunct="0">
              <a:spcBef>
                <a:spcPct val="0"/>
              </a:spcBef>
              <a:spcAft>
                <a:spcPct val="0"/>
              </a:spcAft>
              <a:defRPr sz="3600">
                <a:solidFill>
                  <a:srgbClr val="653A71"/>
                </a:solidFill>
                <a:latin typeface="Arial" charset="0"/>
                <a:ea typeface="ＭＳ Ｐゴシック" pitchFamily="1" charset="-128"/>
              </a:defRPr>
            </a:lvl3pPr>
            <a:lvl4pPr algn="l" rtl="0" eaLnBrk="0" fontAlgn="base" hangingPunct="0">
              <a:spcBef>
                <a:spcPct val="0"/>
              </a:spcBef>
              <a:spcAft>
                <a:spcPct val="0"/>
              </a:spcAft>
              <a:defRPr sz="3600">
                <a:solidFill>
                  <a:srgbClr val="653A71"/>
                </a:solidFill>
                <a:latin typeface="Arial" charset="0"/>
                <a:ea typeface="ＭＳ Ｐゴシック" pitchFamily="1" charset="-128"/>
              </a:defRPr>
            </a:lvl4pPr>
            <a:lvl5pPr algn="l" rtl="0" eaLnBrk="0" fontAlgn="base" hangingPunct="0">
              <a:spcBef>
                <a:spcPct val="0"/>
              </a:spcBef>
              <a:spcAft>
                <a:spcPct val="0"/>
              </a:spcAft>
              <a:defRPr sz="3600">
                <a:solidFill>
                  <a:srgbClr val="653A71"/>
                </a:solidFill>
                <a:latin typeface="Arial" charset="0"/>
                <a:ea typeface="ＭＳ Ｐゴシック" pitchFamily="1" charset="-128"/>
              </a:defRPr>
            </a:lvl5pPr>
            <a:lvl6pPr marL="457200" algn="l" rtl="0" fontAlgn="base">
              <a:spcBef>
                <a:spcPct val="0"/>
              </a:spcBef>
              <a:spcAft>
                <a:spcPct val="0"/>
              </a:spcAft>
              <a:defRPr sz="3600">
                <a:solidFill>
                  <a:srgbClr val="653A71"/>
                </a:solidFill>
                <a:latin typeface="Arial" charset="0"/>
                <a:ea typeface="ＭＳ Ｐゴシック" pitchFamily="1" charset="-128"/>
              </a:defRPr>
            </a:lvl6pPr>
            <a:lvl7pPr marL="914400" algn="l" rtl="0" fontAlgn="base">
              <a:spcBef>
                <a:spcPct val="0"/>
              </a:spcBef>
              <a:spcAft>
                <a:spcPct val="0"/>
              </a:spcAft>
              <a:defRPr sz="3600">
                <a:solidFill>
                  <a:srgbClr val="653A71"/>
                </a:solidFill>
                <a:latin typeface="Arial" charset="0"/>
                <a:ea typeface="ＭＳ Ｐゴシック" pitchFamily="1" charset="-128"/>
              </a:defRPr>
            </a:lvl7pPr>
            <a:lvl8pPr marL="1371600" algn="l" rtl="0" fontAlgn="base">
              <a:spcBef>
                <a:spcPct val="0"/>
              </a:spcBef>
              <a:spcAft>
                <a:spcPct val="0"/>
              </a:spcAft>
              <a:defRPr sz="3600">
                <a:solidFill>
                  <a:srgbClr val="653A71"/>
                </a:solidFill>
                <a:latin typeface="Arial" charset="0"/>
                <a:ea typeface="ＭＳ Ｐゴシック" pitchFamily="1" charset="-128"/>
              </a:defRPr>
            </a:lvl8pPr>
            <a:lvl9pPr marL="1828800" algn="l" rtl="0" fontAlgn="base">
              <a:spcBef>
                <a:spcPct val="0"/>
              </a:spcBef>
              <a:spcAft>
                <a:spcPct val="0"/>
              </a:spcAft>
              <a:defRPr sz="3600">
                <a:solidFill>
                  <a:srgbClr val="653A71"/>
                </a:solidFill>
                <a:latin typeface="Arial" charset="0"/>
                <a:ea typeface="ＭＳ Ｐゴシック" pitchFamily="1" charset="-128"/>
              </a:defRPr>
            </a:lvl9pPr>
          </a:lstStyle>
          <a:p>
            <a:r>
              <a:rPr lang="fr-CA" sz="3200" b="1" dirty="0" smtClean="0">
                <a:latin typeface="Calibri" pitchFamily="34" charset="0"/>
                <a:cs typeface="Calibri" pitchFamily="34" charset="0"/>
              </a:rPr>
              <a:t>L’IMPORTANCE D’AGIR EN 1</a:t>
            </a:r>
            <a:r>
              <a:rPr lang="fr-CA" sz="3200" b="1" baseline="30000" dirty="0" smtClean="0">
                <a:latin typeface="Calibri" pitchFamily="34" charset="0"/>
                <a:cs typeface="Calibri" pitchFamily="34" charset="0"/>
              </a:rPr>
              <a:t>ère</a:t>
            </a:r>
            <a:r>
              <a:rPr lang="fr-CA" sz="3200" b="1" dirty="0" smtClean="0">
                <a:latin typeface="Calibri" pitchFamily="34" charset="0"/>
                <a:cs typeface="Calibri" pitchFamily="34" charset="0"/>
              </a:rPr>
              <a:t> LIGNE</a:t>
            </a:r>
            <a:endParaRPr lang="fr-FR" sz="3200" b="1" dirty="0">
              <a:latin typeface="Calibri" pitchFamily="34" charset="0"/>
              <a:cs typeface="Calibri" pitchFamily="34" charset="0"/>
            </a:endParaRPr>
          </a:p>
        </p:txBody>
      </p:sp>
      <p:sp>
        <p:nvSpPr>
          <p:cNvPr id="5" name="ZoneTexte 4"/>
          <p:cNvSpPr txBox="1"/>
          <p:nvPr/>
        </p:nvSpPr>
        <p:spPr>
          <a:xfrm>
            <a:off x="2051720" y="6453336"/>
            <a:ext cx="2088232" cy="307777"/>
          </a:xfrm>
          <a:prstGeom prst="rect">
            <a:avLst/>
          </a:prstGeom>
          <a:noFill/>
        </p:spPr>
        <p:txBody>
          <a:bodyPr wrap="square" rtlCol="0">
            <a:spAutoFit/>
          </a:bodyPr>
          <a:lstStyle/>
          <a:p>
            <a:r>
              <a:rPr lang="en-CA" sz="1400" dirty="0" err="1" smtClean="0">
                <a:solidFill>
                  <a:schemeClr val="bg2"/>
                </a:solidFill>
                <a:latin typeface="Calibri" pitchFamily="34" charset="0"/>
                <a:cs typeface="Calibri" pitchFamily="34" charset="0"/>
              </a:rPr>
              <a:t>Gask</a:t>
            </a:r>
            <a:r>
              <a:rPr lang="en-CA" sz="1400" dirty="0" smtClean="0">
                <a:solidFill>
                  <a:schemeClr val="bg2"/>
                </a:solidFill>
                <a:latin typeface="Calibri" pitchFamily="34" charset="0"/>
                <a:cs typeface="Calibri" pitchFamily="34" charset="0"/>
              </a:rPr>
              <a:t> et al., 2009</a:t>
            </a:r>
            <a:endParaRPr lang="fr-CA" sz="1400" dirty="0">
              <a:solidFill>
                <a:schemeClr val="bg2"/>
              </a:solidFill>
              <a:latin typeface="Calibri" pitchFamily="34" charset="0"/>
              <a:cs typeface="Calibri" pitchFamily="34" charset="0"/>
            </a:endParaRPr>
          </a:p>
        </p:txBody>
      </p:sp>
      <p:pic>
        <p:nvPicPr>
          <p:cNvPr id="8" name="Picture 2" descr="http://www.davidairey.com/images/stock/number-one-painted.jpg"/>
          <p:cNvPicPr>
            <a:picLocks noChangeAspect="1" noChangeArrowheads="1"/>
          </p:cNvPicPr>
          <p:nvPr/>
        </p:nvPicPr>
        <p:blipFill>
          <a:blip r:embed="rId3" cstate="print"/>
          <a:srcRect/>
          <a:stretch>
            <a:fillRect/>
          </a:stretch>
        </p:blipFill>
        <p:spPr bwMode="auto">
          <a:xfrm rot="385769">
            <a:off x="6928641" y="115454"/>
            <a:ext cx="2142196" cy="14270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165304"/>
            <a:ext cx="1008112" cy="576198"/>
          </a:xfrm>
          <a:prstGeom prst="rect">
            <a:avLst/>
          </a:prstGeom>
          <a:noFill/>
          <a:ln>
            <a:noFill/>
          </a:ln>
        </p:spPr>
      </p:pic>
    </p:spTree>
    <p:extLst>
      <p:ext uri="{BB962C8B-B14F-4D97-AF65-F5344CB8AC3E}">
        <p14:creationId xmlns:p14="http://schemas.microsoft.com/office/powerpoint/2010/main" val="1377863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pt_qualaxia_sep_blank"/>
          <p:cNvPicPr>
            <a:picLocks noChangeAspect="1" noChangeArrowheads="1"/>
          </p:cNvPicPr>
          <p:nvPr/>
        </p:nvPicPr>
        <p:blipFill>
          <a:blip r:embed="rId2" cstate="print"/>
          <a:srcRect/>
          <a:stretch>
            <a:fillRect/>
          </a:stretch>
        </p:blipFill>
        <p:spPr bwMode="auto">
          <a:xfrm>
            <a:off x="-36512" y="-27384"/>
            <a:ext cx="9289032" cy="6967979"/>
          </a:xfrm>
          <a:prstGeom prst="rect">
            <a:avLst/>
          </a:prstGeom>
          <a:noFill/>
          <a:ln w="9525">
            <a:noFill/>
            <a:miter lim="800000"/>
            <a:headEnd/>
            <a:tailEnd/>
          </a:ln>
        </p:spPr>
      </p:pic>
      <p:sp>
        <p:nvSpPr>
          <p:cNvPr id="8195" name="Rectangle 5"/>
          <p:cNvSpPr>
            <a:spLocks noChangeArrowheads="1"/>
          </p:cNvSpPr>
          <p:nvPr/>
        </p:nvSpPr>
        <p:spPr bwMode="auto">
          <a:xfrm>
            <a:off x="4644008" y="3789040"/>
            <a:ext cx="4716016" cy="2857500"/>
          </a:xfrm>
          <a:prstGeom prst="rect">
            <a:avLst/>
          </a:prstGeom>
          <a:noFill/>
          <a:ln w="9525">
            <a:noFill/>
            <a:miter lim="800000"/>
            <a:headEnd/>
            <a:tailEnd/>
          </a:ln>
        </p:spPr>
        <p:txBody>
          <a:bodyPr anchor="b"/>
          <a:lstStyle/>
          <a:p>
            <a:pPr eaLnBrk="0" hangingPunct="0">
              <a:lnSpc>
                <a:spcPct val="80000"/>
              </a:lnSpc>
            </a:pPr>
            <a:endParaRPr lang="fr-FR" sz="4000" dirty="0">
              <a:solidFill>
                <a:schemeClr val="bg1"/>
              </a:solidFill>
              <a:latin typeface="Calibri" pitchFamily="34" charset="0"/>
            </a:endParaRPr>
          </a:p>
          <a:p>
            <a:pPr eaLnBrk="0" hangingPunct="0">
              <a:lnSpc>
                <a:spcPct val="80000"/>
              </a:lnSpc>
            </a:pPr>
            <a:endParaRPr lang="fr-FR" sz="4000" dirty="0">
              <a:solidFill>
                <a:schemeClr val="bg1"/>
              </a:solidFill>
              <a:latin typeface="Calibri" pitchFamily="34" charset="0"/>
            </a:endParaRPr>
          </a:p>
          <a:p>
            <a:pPr eaLnBrk="0" hangingPunct="0">
              <a:lnSpc>
                <a:spcPct val="80000"/>
              </a:lnSpc>
            </a:pPr>
            <a:endParaRPr lang="fr-FR" sz="4000" dirty="0">
              <a:solidFill>
                <a:schemeClr val="bg1"/>
              </a:solidFill>
              <a:latin typeface="Calibri" pitchFamily="34" charset="0"/>
            </a:endParaRPr>
          </a:p>
          <a:p>
            <a:pPr eaLnBrk="0" hangingPunct="0">
              <a:lnSpc>
                <a:spcPct val="80000"/>
              </a:lnSpc>
            </a:pPr>
            <a:r>
              <a:rPr lang="fr-FR" sz="4000" cap="all" dirty="0" smtClean="0">
                <a:solidFill>
                  <a:schemeClr val="bg1"/>
                </a:solidFill>
                <a:latin typeface="Calibri" pitchFamily="34" charset="0"/>
                <a:cs typeface="Calibri" pitchFamily="34" charset="0"/>
              </a:rPr>
              <a:t>INTÉRÊT DU modèle de gestion des maladies chronique</a:t>
            </a:r>
            <a:endParaRPr lang="fr-FR" sz="4000" dirty="0">
              <a:solidFill>
                <a:schemeClr val="bg1"/>
              </a:solidFill>
              <a:latin typeface="Calibri" pitchFamily="34" charset="0"/>
            </a:endParaRPr>
          </a:p>
          <a:p>
            <a:pPr eaLnBrk="0" hangingPunct="0">
              <a:lnSpc>
                <a:spcPct val="80000"/>
              </a:lnSpc>
            </a:pPr>
            <a:r>
              <a:rPr lang="fr-FR" sz="4000" dirty="0">
                <a:solidFill>
                  <a:schemeClr val="bg1"/>
                </a:solidFill>
                <a:latin typeface="Calibri" pitchFamily="34" charset="0"/>
              </a:rPr>
              <a:t/>
            </a:r>
            <a:br>
              <a:rPr lang="fr-FR" sz="4000" dirty="0">
                <a:solidFill>
                  <a:schemeClr val="bg1"/>
                </a:solidFill>
                <a:latin typeface="Calibri" pitchFamily="34" charset="0"/>
              </a:rPr>
            </a:br>
            <a:endParaRPr lang="fr-FR" sz="4000" dirty="0">
              <a:solidFill>
                <a:schemeClr val="bg1"/>
              </a:solidFill>
              <a:latin typeface="Calibri" pitchFamily="34" charset="0"/>
            </a:endParaRPr>
          </a:p>
          <a:p>
            <a:pPr eaLnBrk="0" hangingPunct="0">
              <a:lnSpc>
                <a:spcPct val="80000"/>
              </a:lnSpc>
            </a:pPr>
            <a:r>
              <a:rPr lang="fr-FR" sz="4000" dirty="0">
                <a:solidFill>
                  <a:schemeClr val="bg1"/>
                </a:solidFill>
                <a:latin typeface="Calibri" pitchFamily="34" charset="0"/>
              </a:rPr>
              <a:t/>
            </a:r>
            <a:br>
              <a:rPr lang="fr-FR" sz="4000" dirty="0">
                <a:solidFill>
                  <a:schemeClr val="bg1"/>
                </a:solidFill>
                <a:latin typeface="Calibri" pitchFamily="34" charset="0"/>
              </a:rPr>
            </a:br>
            <a:endParaRPr lang="fr-CA" sz="4000" i="1" dirty="0">
              <a:solidFill>
                <a:schemeClr val="bg1"/>
              </a:solidFill>
              <a:latin typeface="Calibri" pitchFamily="34" charset="0"/>
            </a:endParaRPr>
          </a:p>
        </p:txBody>
      </p:sp>
      <p:sp>
        <p:nvSpPr>
          <p:cNvPr id="6" name="Espace réservé du numéro de diapositive 5"/>
          <p:cNvSpPr>
            <a:spLocks noGrp="1"/>
          </p:cNvSpPr>
          <p:nvPr>
            <p:ph type="sldNum" sz="quarter" idx="12"/>
          </p:nvPr>
        </p:nvSpPr>
        <p:spPr/>
        <p:txBody>
          <a:bodyPr/>
          <a:lstStyle/>
          <a:p>
            <a:pPr>
              <a:defRPr/>
            </a:pPr>
            <a:fld id="{4A8C1558-7B25-4A03-97BF-4EC431627AD5}" type="slidenum">
              <a:rPr lang="en-US" smtClean="0"/>
              <a:pPr>
                <a:defRPr/>
              </a:pPr>
              <a:t>9</a:t>
            </a:fld>
            <a:endParaRPr lang="en-US" dirty="0"/>
          </a:p>
        </p:txBody>
      </p:sp>
      <p:pic>
        <p:nvPicPr>
          <p:cNvPr id="50178" name="Picture 2" descr="http://www.improvingchroniccare.org/downloads/french_interior.jpg"/>
          <p:cNvPicPr>
            <a:picLocks noChangeAspect="1" noChangeArrowheads="1"/>
          </p:cNvPicPr>
          <p:nvPr/>
        </p:nvPicPr>
        <p:blipFill>
          <a:blip r:embed="rId3" cstate="print"/>
          <a:srcRect/>
          <a:stretch>
            <a:fillRect/>
          </a:stretch>
        </p:blipFill>
        <p:spPr bwMode="auto">
          <a:xfrm>
            <a:off x="-252536" y="1340768"/>
            <a:ext cx="4752528" cy="363817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Diapositive 1&quot;/&gt;&lt;property id=&quot;20307&quot; value=&quot;265&quot;/&gt;&lt;/object&gt;&lt;object type=&quot;3&quot; unique_id=&quot;10005&quot;&gt;&lt;property id=&quot;20148&quot; value=&quot;5&quot;/&gt;&lt;property id=&quot;20300&quot; value=&quot;Diapositive 2 - &amp;quot;ÉQUIPE DE RECHERCHE ET PARTENAIRES&amp;quot;&quot;/&gt;&lt;property id=&quot;20307&quot; value=&quot;464&quot;/&gt;&lt;/object&gt;&lt;object type=&quot;3&quot; unique_id=&quot;10006&quot;&gt;&lt;property id=&quot;20148&quot; value=&quot;5&quot;/&gt;&lt;property id=&quot;20300&quot; value=&quot;Diapositive 3 - &amp;quot;OBJECTIF&amp;quot;&quot;/&gt;&lt;property id=&quot;20307&quot; value=&quot;370&quot;/&gt;&lt;/object&gt;&lt;object type=&quot;3&quot; unique_id=&quot;10007&quot;&gt;&lt;property id=&quot;20148&quot; value=&quot;5&quot;/&gt;&lt;property id=&quot;20300&quot; value=&quot;Diapositive 4&quot;/&gt;&lt;property id=&quot;20307&quot; value=&quot;368&quot;/&gt;&lt;/object&gt;&lt;object type=&quot;3&quot; unique_id=&quot;10008&quot;&gt;&lt;property id=&quot;20148&quot; value=&quot;5&quot;/&gt;&lt;property id=&quot;20300&quot; value=&quot;Diapositive 5&quot;/&gt;&lt;property id=&quot;20307&quot; value=&quot;372&quot;/&gt;&lt;/object&gt;&lt;object type=&quot;3&quot; unique_id=&quot;10009&quot;&gt;&lt;property id=&quot;20148&quot; value=&quot;5&quot;/&gt;&lt;property id=&quot;20300&quot; value=&quot;Diapositive 6 - &amp;quot;Pourquoi s’intéresser aux troubles mentaux courants ?&amp;#x0D;&amp;#x0A;&amp;quot;&quot;/&gt;&lt;property id=&quot;20307&quot; value=&quot;449&quot;/&gt;&lt;/object&gt;&lt;object type=&quot;3&quot; unique_id=&quot;10010&quot;&gt;&lt;property id=&quot;20148&quot; value=&quot;5&quot;/&gt;&lt;property id=&quot;20300&quot; value=&quot;Diapositive 7 - &amp;quot;AMÉLIORER LA QUALITÉ DES SOINS POUR LES TROUBLES DÉPRESSIFS ET ANXIEUX, QU’EST-CE QUE ÇA VEUT DIRE ?&amp;quot;&quot;/&gt;&lt;property id=&quot;20307&quot; value=&quot;463&quot;/&gt;&lt;/object&gt;&lt;object type=&quot;3&quot; unique_id=&quot;10011&quot;&gt;&lt;property id=&quot;20148&quot; value=&quot;5&quot;/&gt;&lt;property id=&quot;20300&quot; value=&quot;Diapositive 8 - &amp;quot;POURQUOI VISER LA 1ère LIGNE&amp;quot;&quot;/&gt;&lt;property id=&quot;20307&quot; value=&quot;450&quot;/&gt;&lt;/object&gt;&lt;object type=&quot;3&quot; unique_id=&quot;10012&quot;&gt;&lt;property id=&quot;20148&quot; value=&quot;5&quot;/&gt;&lt;property id=&quot;20300&quot; value=&quot;Diapositive 9&quot;/&gt;&lt;property id=&quot;20307&quot; value=&quot;465&quot;/&gt;&lt;/object&gt;&lt;object type=&quot;3&quot; unique_id=&quot;10013&quot;&gt;&lt;property id=&quot;20148&quot; value=&quot;5&quot;/&gt;&lt;property id=&quot;20300&quot; value=&quot;Diapositive 10 - &amp;quot;Pourquoi se référer au modèle de gestion des maladies chronique ?&amp;#x0D;&amp;#x0A;&amp;quot;&quot;/&gt;&lt;property id=&quot;20307&quot; value=&quot;451&quot;/&gt;&lt;/object&gt;&lt;object type=&quot;3&quot; unique_id=&quot;10014&quot;&gt;&lt;property id=&quot;20148&quot; value=&quot;5&quot;/&gt;&lt;property id=&quot;20300&quot; value=&quot;Diapositive 11&quot;/&gt;&lt;property id=&quot;20307&quot; value=&quot;452&quot;/&gt;&lt;/object&gt;&lt;object type=&quot;3&quot; unique_id=&quot;10015&quot;&gt;&lt;property id=&quot;20148&quot; value=&quot;5&quot;/&gt;&lt;property id=&quot;20300&quot; value=&quot;Diapositive 12&quot;/&gt;&lt;property id=&quot;20307&quot; value=&quot;369&quot;/&gt;&lt;/object&gt;&lt;object type=&quot;3&quot; unique_id=&quot;10016&quot;&gt;&lt;property id=&quot;20148&quot; value=&quot;5&quot;/&gt;&lt;property id=&quot;20300&quot; value=&quot;Diapositive 13 - &amp;quot;Le réseau local de services&amp;#x0D;&amp;#x0A;&amp;quot;&quot;/&gt;&lt;property id=&quot;20307&quot; value=&quot;457&quot;/&gt;&lt;/object&gt;&lt;object type=&quot;3&quot; unique_id=&quot;10017&quot;&gt;&lt;property id=&quot;20148&quot; value=&quot;5&quot;/&gt;&lt;property id=&quot;20300&quot; value=&quot;Diapositive 14 - &amp;quot;TROIS DOCUMENTS CLÉS&amp;quot;&quot;/&gt;&lt;property id=&quot;20307&quot; value=&quot;454&quot;/&gt;&lt;/object&gt;&lt;object type=&quot;3&quot; unique_id=&quot;10018&quot;&gt;&lt;property id=&quot;20148&quot; value=&quot;5&quot;/&gt;&lt;property id=&quot;20300&quot; value=&quot;Diapositive 15 - &amp;quot;L’approche populationnelle&amp;#x0D;&amp;#x0A;&amp;quot;&quot;/&gt;&lt;property id=&quot;20307&quot; value=&quot;458&quot;/&gt;&lt;/object&gt;&lt;object type=&quot;3&quot; unique_id=&quot;10019&quot;&gt;&lt;property id=&quot;20148&quot; value=&quot;5&quot;/&gt;&lt;property id=&quot;20300&quot; value=&quot;Diapositive 16 - &amp;quot;L’approche populationnelle&amp;#x0D;&amp;#x0A;&amp;quot;&quot;/&gt;&lt;property id=&quot;20307&quot; value=&quot;466&quot;/&gt;&lt;/object&gt;&lt;object type=&quot;3&quot; unique_id=&quot;10020&quot;&gt;&lt;property id=&quot;20148&quot; value=&quot;5&quot;/&gt;&lt;property id=&quot;20300&quot; value=&quot;Diapositive 17&quot;/&gt;&lt;property id=&quot;20307&quot; value=&quot;460&quot;/&gt;&lt;/object&gt;&lt;object type=&quot;3&quot; unique_id=&quot;10021&quot;&gt;&lt;property id=&quot;20148&quot; value=&quot;5&quot;/&gt;&lt;property id=&quot;20300&quot; value=&quot;Diapositive 18 - &amp;quot;LECTURES&amp;quot;&quot;/&gt;&lt;property id=&quot;20307&quot; value=&quot;462&quot;/&gt;&lt;/object&gt;&lt;object type=&quot;3&quot; unique_id=&quot;10022&quot;&gt;&lt;property id=&quot;20148&quot; value=&quot;5&quot;/&gt;&lt;property id=&quot;20300&quot; value=&quot;Diapositive 19&quot;/&gt;&lt;property id=&quot;20307&quot; value=&quot;461&quot;/&gt;&lt;/object&gt;&lt;object type=&quot;3&quot; unique_id=&quot;10023&quot;&gt;&lt;property id=&quot;20148&quot; value=&quot;5&quot;/&gt;&lt;property id=&quot;20300&quot; value=&quot;Diapositive 20 - &amp;quot;Questions….&amp;quot;&quot;/&gt;&lt;property id=&quot;20307&quot; value=&quot;467&quot;/&gt;&lt;/object&gt;&lt;/object&gt;&lt;/object&gt;&lt;/database&gt;"/>
  <p:tag name="SECTOMILLISECCONVERTED" val="1"/>
</p:tagLst>
</file>

<file path=ppt/theme/theme1.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653A71"/>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5239</TotalTime>
  <Words>2494</Words>
  <Application>Microsoft Office PowerPoint</Application>
  <PresentationFormat>On-screen Show (4:3)</PresentationFormat>
  <Paragraphs>503</Paragraphs>
  <Slides>43</Slides>
  <Notes>13</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43</vt:i4>
      </vt:variant>
    </vt:vector>
  </HeadingPairs>
  <TitlesOfParts>
    <vt:vector size="44" baseType="lpstr">
      <vt:lpstr>Blank Presentation</vt:lpstr>
      <vt:lpstr>PowerPoint Presentation</vt:lpstr>
      <vt:lpstr>PROJET DE RECHERCHE INITIAL</vt:lpstr>
      <vt:lpstr>Plan de la présentation</vt:lpstr>
      <vt:lpstr>PowerPoint Presentation</vt:lpstr>
      <vt:lpstr>Pourquoi s’intéresser aux troubles mentaux courants ? </vt:lpstr>
      <vt:lpstr>POSITIONNEMENT EN FAVEUR D’UNE PERSPECTIVE DE MALADIE CHRONIQUE</vt:lpstr>
      <vt:lpstr>L’IMPORTANCE D’AGIR EN 1ère LIGNE</vt:lpstr>
      <vt:lpstr>PowerPoint Presentation</vt:lpstr>
      <vt:lpstr>PowerPoint Presentation</vt:lpstr>
      <vt:lpstr>Pourquoi se référer au modèle  de gestion des maladies chronique ? </vt:lpstr>
      <vt:lpstr>PowerPoint Presentation</vt:lpstr>
      <vt:lpstr>Pourquoi se référer au modèle de gestion des maladies chroniques ? </vt:lpstr>
      <vt:lpstr>PowerPoint Presentation</vt:lpstr>
      <vt:lpstr>CADRE CONCEPTUEL - Kitson et collègues (1998)</vt:lpstr>
      <vt:lpstr>LES TROIS ÉTAPES DU PROJET</vt:lpstr>
      <vt:lpstr>PowerPoint Presentation</vt:lpstr>
      <vt:lpstr>PRÉSENCE D’UN MOMENTUM </vt:lpstr>
      <vt:lpstr>CARACTÉRISTIQUES DU PROJET INITIAL :</vt:lpstr>
      <vt:lpstr>CARACTÉRISTIQUES ORGANISATIONNELLES DE L’ÉQUIPE DE SANTÉ MENTALE du CSSS de la VC: </vt:lpstr>
      <vt:lpstr>CARACTÉRISTIQUES ORGANISATIONNELLES DE L’ÉQUIPE DE SANTÉ MENTALE (SUITE): </vt:lpstr>
      <vt:lpstr>IMPLICATION DU CSSS DE LA VIELLE CAPITALE</vt:lpstr>
      <vt:lpstr>MÉCANISMES OPÉRATIONNELS</vt:lpstr>
      <vt:lpstr>PowerPoint Presentation</vt:lpstr>
      <vt:lpstr>PROJET CONVERGENCE</vt:lpstr>
      <vt:lpstr>PROJET CONVERGENCE</vt:lpstr>
      <vt:lpstr>Composition du comité Convergence</vt:lpstr>
      <vt:lpstr>PROJET CONVERGENCE </vt:lpstr>
      <vt:lpstr>PROJET CONVERGENCE</vt:lpstr>
      <vt:lpstr>PROJET CONVERGENCE</vt:lpstr>
      <vt:lpstr>LES DÉFIS  ANTICIPÉS</vt:lpstr>
      <vt:lpstr>PROJET CONVERGENCE</vt:lpstr>
      <vt:lpstr>LA MISE EN ŒUVRE par le COMITÉ D’IMPLANTATION (septembre 2011 - )</vt:lpstr>
      <vt:lpstr>TROIS OBJECTIFS</vt:lpstr>
      <vt:lpstr>  DES ÉTAPES STRUCTURANTES  </vt:lpstr>
      <vt:lpstr>DÉMARCHE ÉVALUATIVE</vt:lpstr>
      <vt:lpstr>PowerPoint Presentation</vt:lpstr>
      <vt:lpstr>DES CONDITIONS GAGNANTES</vt:lpstr>
      <vt:lpstr>DES CONDITIONS GAGNANTES</vt:lpstr>
      <vt:lpstr>Des défis à relever</vt:lpstr>
      <vt:lpstr>Des répercussions organisationnelles</vt:lpstr>
      <vt:lpstr>CADRE CONCEPTUEL - Kitson et collègues (1998)</vt:lpstr>
      <vt:lpstr>PowerPoint Presentation</vt:lpstr>
      <vt:lpstr>PowerPoint Presentation</vt:lpstr>
    </vt:vector>
  </TitlesOfParts>
  <Company>ll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 User</dc:creator>
  <cp:lastModifiedBy>Linda</cp:lastModifiedBy>
  <cp:revision>427</cp:revision>
  <dcterms:created xsi:type="dcterms:W3CDTF">2009-11-19T20:34:02Z</dcterms:created>
  <dcterms:modified xsi:type="dcterms:W3CDTF">2012-05-10T16:07:41Z</dcterms:modified>
</cp:coreProperties>
</file>