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9" r:id="rId3"/>
    <p:sldId id="260" r:id="rId4"/>
    <p:sldId id="261" r:id="rId5"/>
    <p:sldId id="257" r:id="rId6"/>
    <p:sldId id="262" r:id="rId7"/>
    <p:sldId id="258"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CD71B-0316-4CBA-8366-EBF2CCB47C6D}" type="datetimeFigureOut">
              <a:rPr lang="fr-FR" smtClean="0"/>
              <a:pPr/>
              <a:t>14/05/2012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EF0CF-124A-45E2-807A-0E2F42BE29E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DEF0CF-124A-45E2-807A-0E2F42BE29E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5CE392-C4BE-4E42-A0ED-A8ED0FBA7E04}"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CE392-C4BE-4E42-A0ED-A8ED0FBA7E0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55CE392-C4BE-4E42-A0ED-A8ED0FBA7E04}"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55CE392-C4BE-4E42-A0ED-A8ED0FBA7E04}"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5CE392-C4BE-4E42-A0ED-A8ED0FBA7E04}"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60CB70A1-2E04-47BC-977A-ADFF20550D69}" type="datetimeFigureOut">
              <a:rPr lang="fr-FR" smtClean="0"/>
              <a:pPr/>
              <a:t>14/05/2012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CE392-C4BE-4E42-A0ED-A8ED0FBA7E04}"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55CE392-C4BE-4E42-A0ED-A8ED0FBA7E04}"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55CE392-C4BE-4E42-A0ED-A8ED0FBA7E0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5CE392-C4BE-4E42-A0ED-A8ED0FBA7E0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5CE392-C4BE-4E42-A0ED-A8ED0FBA7E04}"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60CB70A1-2E04-47BC-977A-ADFF20550D69}" type="datetimeFigureOut">
              <a:rPr lang="fr-FR" smtClean="0"/>
              <a:pPr/>
              <a:t>14/05/2012</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55CE392-C4BE-4E42-A0ED-A8ED0FBA7E04}"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60CB70A1-2E04-47BC-977A-ADFF20550D69}" type="datetimeFigureOut">
              <a:rPr lang="fr-FR" smtClean="0"/>
              <a:pPr/>
              <a:t>14/05/2012</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CB70A1-2E04-47BC-977A-ADFF20550D69}" type="datetimeFigureOut">
              <a:rPr lang="fr-FR" smtClean="0"/>
              <a:pPr/>
              <a:t>14/05/2012</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5CE392-C4BE-4E42-A0ED-A8ED0FBA7E04}"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332656"/>
            <a:ext cx="7772400" cy="1584175"/>
          </a:xfrm>
        </p:spPr>
        <p:txBody>
          <a:bodyPr>
            <a:normAutofit fontScale="90000"/>
          </a:bodyPr>
          <a:lstStyle/>
          <a:p>
            <a:r>
              <a:rPr lang="en-CA" sz="6000" dirty="0" smtClean="0"/>
              <a:t>Point de </a:t>
            </a:r>
            <a:r>
              <a:rPr lang="en-CA" sz="6000" dirty="0" err="1" smtClean="0"/>
              <a:t>presse</a:t>
            </a:r>
            <a:r>
              <a:rPr lang="en-CA" sz="2700" dirty="0" smtClean="0"/>
              <a:t/>
            </a:r>
            <a:br>
              <a:rPr lang="en-CA" sz="2700" dirty="0" smtClean="0"/>
            </a:br>
            <a:r>
              <a:rPr lang="en-CA" sz="2700" dirty="0" smtClean="0"/>
              <a:t/>
            </a:r>
            <a:br>
              <a:rPr lang="en-CA" sz="2700" dirty="0" smtClean="0"/>
            </a:br>
            <a:r>
              <a:rPr lang="en-CA" sz="2200" dirty="0" smtClean="0"/>
              <a:t>14 </a:t>
            </a:r>
            <a:r>
              <a:rPr lang="en-CA" sz="2200" dirty="0" err="1" smtClean="0"/>
              <a:t>mai</a:t>
            </a:r>
            <a:r>
              <a:rPr lang="en-CA" sz="2200" dirty="0" smtClean="0"/>
              <a:t> 2012</a:t>
            </a:r>
            <a:endParaRPr lang="fr-FR" sz="2200" dirty="0"/>
          </a:p>
        </p:txBody>
      </p:sp>
      <p:pic>
        <p:nvPicPr>
          <p:cNvPr id="5" name="Image 4" descr="grand_chemin.gif"/>
          <p:cNvPicPr>
            <a:picLocks noChangeAspect="1"/>
          </p:cNvPicPr>
          <p:nvPr/>
        </p:nvPicPr>
        <p:blipFill>
          <a:blip r:embed="rId2" cstate="print"/>
          <a:stretch>
            <a:fillRect/>
          </a:stretch>
        </p:blipFill>
        <p:spPr>
          <a:xfrm>
            <a:off x="611560" y="1156468"/>
            <a:ext cx="2736304" cy="1205504"/>
          </a:xfrm>
          <a:prstGeom prst="rect">
            <a:avLst/>
          </a:prstGeom>
        </p:spPr>
      </p:pic>
      <p:pic>
        <p:nvPicPr>
          <p:cNvPr id="7" name="Image 6" descr="C:\Documents and Settings\communication\Local Settings\Temporary Internet Files\Content.Outlook\MTTEZDHC\Prends soin de toi net.jpg"/>
          <p:cNvPicPr/>
          <p:nvPr/>
        </p:nvPicPr>
        <p:blipFill>
          <a:blip r:embed="rId3" cstate="print"/>
          <a:srcRect l="10405" t="14815" r="7803" b="12795"/>
          <a:stretch>
            <a:fillRect/>
          </a:stretch>
        </p:blipFill>
        <p:spPr bwMode="auto">
          <a:xfrm>
            <a:off x="3059832" y="3717032"/>
            <a:ext cx="3168352" cy="2304256"/>
          </a:xfrm>
          <a:prstGeom prst="rect">
            <a:avLst/>
          </a:prstGeom>
          <a:noFill/>
          <a:ln w="9525">
            <a:noFill/>
            <a:miter lim="800000"/>
            <a:headEnd/>
            <a:tailEnd/>
          </a:ln>
        </p:spPr>
      </p:pic>
      <p:pic>
        <p:nvPicPr>
          <p:cNvPr id="6" name="Image 5" descr="Fondation LGC logo transparent.gif"/>
          <p:cNvPicPr>
            <a:picLocks noChangeAspect="1"/>
          </p:cNvPicPr>
          <p:nvPr/>
        </p:nvPicPr>
        <p:blipFill>
          <a:blip r:embed="rId4" cstate="print"/>
          <a:stretch>
            <a:fillRect/>
          </a:stretch>
        </p:blipFill>
        <p:spPr>
          <a:xfrm>
            <a:off x="5940152" y="1198848"/>
            <a:ext cx="2392567" cy="1231127"/>
          </a:xfrm>
          <a:prstGeom prst="rect">
            <a:avLst/>
          </a:prstGeom>
        </p:spPr>
      </p:pic>
      <p:sp>
        <p:nvSpPr>
          <p:cNvPr id="9" name="ZoneTexte 8"/>
          <p:cNvSpPr txBox="1"/>
          <p:nvPr/>
        </p:nvSpPr>
        <p:spPr>
          <a:xfrm>
            <a:off x="395536" y="2780928"/>
            <a:ext cx="8352928" cy="461665"/>
          </a:xfrm>
          <a:prstGeom prst="rect">
            <a:avLst/>
          </a:prstGeom>
          <a:noFill/>
        </p:spPr>
        <p:txBody>
          <a:bodyPr wrap="square" rtlCol="0">
            <a:spAutoFit/>
          </a:bodyPr>
          <a:lstStyle/>
          <a:p>
            <a:r>
              <a:rPr lang="en-CA" sz="2400" dirty="0" err="1">
                <a:solidFill>
                  <a:schemeClr val="accent1"/>
                </a:solidFill>
                <a:latin typeface="+mj-lt"/>
                <a:ea typeface="+mj-ea"/>
                <a:cs typeface="+mj-cs"/>
              </a:rPr>
              <a:t>Lancement</a:t>
            </a:r>
            <a:r>
              <a:rPr lang="en-CA" sz="2400" dirty="0">
                <a:solidFill>
                  <a:schemeClr val="accent1"/>
                </a:solidFill>
                <a:latin typeface="+mj-lt"/>
                <a:ea typeface="+mj-ea"/>
                <a:cs typeface="+mj-cs"/>
              </a:rPr>
              <a:t> de </a:t>
            </a:r>
            <a:r>
              <a:rPr lang="en-CA" sz="2400" dirty="0" err="1">
                <a:solidFill>
                  <a:schemeClr val="accent1"/>
                </a:solidFill>
                <a:latin typeface="+mj-lt"/>
                <a:ea typeface="+mj-ea"/>
                <a:cs typeface="+mj-cs"/>
              </a:rPr>
              <a:t>l’intensification</a:t>
            </a:r>
            <a:r>
              <a:rPr lang="en-CA" sz="2400" dirty="0">
                <a:solidFill>
                  <a:schemeClr val="accent1"/>
                </a:solidFill>
                <a:latin typeface="+mj-lt"/>
                <a:ea typeface="+mj-ea"/>
                <a:cs typeface="+mj-cs"/>
              </a:rPr>
              <a:t> des services en santé </a:t>
            </a:r>
            <a:r>
              <a:rPr lang="en-CA" sz="2400" dirty="0" err="1">
                <a:solidFill>
                  <a:schemeClr val="accent1"/>
                </a:solidFill>
                <a:latin typeface="+mj-lt"/>
                <a:ea typeface="+mj-ea"/>
                <a:cs typeface="+mj-cs"/>
              </a:rPr>
              <a:t>mentale</a:t>
            </a:r>
            <a:endParaRPr lang="fr-FR" sz="2400" dirty="0">
              <a:solidFill>
                <a:schemeClr val="accent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Qui </a:t>
            </a:r>
            <a:r>
              <a:rPr lang="en-CA" dirty="0" err="1" smtClean="0"/>
              <a:t>sommes</a:t>
            </a:r>
            <a:r>
              <a:rPr lang="en-CA" dirty="0" smtClean="0"/>
              <a:t>-nous ?</a:t>
            </a:r>
            <a:endParaRPr lang="fr-FR" dirty="0"/>
          </a:p>
        </p:txBody>
      </p:sp>
      <p:sp>
        <p:nvSpPr>
          <p:cNvPr id="3" name="Espace réservé du contenu 2"/>
          <p:cNvSpPr>
            <a:spLocks noGrp="1"/>
          </p:cNvSpPr>
          <p:nvPr>
            <p:ph sz="quarter" idx="1"/>
          </p:nvPr>
        </p:nvSpPr>
        <p:spPr/>
        <p:txBody>
          <a:bodyPr>
            <a:normAutofit/>
          </a:bodyPr>
          <a:lstStyle/>
          <a:p>
            <a:r>
              <a:rPr lang="fr-FR" dirty="0" smtClean="0"/>
              <a:t>Le Grand Chemin Inc. est un organisme sans but lucratif dont les services entièrement gratuits s'adressent aux adolescents de 12 à 17 ans qui ont développé ou sont en voie de développer une dépendance à l'alcool, à la drogue et au jeu pathologique. Le programme des centres Le Grand Chemin est d'une durée de huit à dix semaines à l'interne et de quatre mois au suivi postcure. Notre mandat est d'accueillir des jeunes de toute la province.</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Comment ?</a:t>
            </a:r>
            <a:endParaRPr lang="fr-FR" dirty="0"/>
          </a:p>
        </p:txBody>
      </p:sp>
      <p:sp>
        <p:nvSpPr>
          <p:cNvPr id="3" name="Espace réservé du contenu 2"/>
          <p:cNvSpPr>
            <a:spLocks noGrp="1"/>
          </p:cNvSpPr>
          <p:nvPr>
            <p:ph sz="quarter" idx="1"/>
          </p:nvPr>
        </p:nvSpPr>
        <p:spPr/>
        <p:txBody>
          <a:bodyPr>
            <a:normAutofit fontScale="92500"/>
          </a:bodyPr>
          <a:lstStyle/>
          <a:p>
            <a:pPr>
              <a:lnSpc>
                <a:spcPct val="150000"/>
              </a:lnSpc>
            </a:pPr>
            <a:r>
              <a:rPr lang="fr-FR" dirty="0" smtClean="0"/>
              <a:t>Le programme Le Grand Chemin privilégie :</a:t>
            </a:r>
            <a:br>
              <a:rPr lang="fr-FR" dirty="0" smtClean="0"/>
            </a:br>
            <a:r>
              <a:rPr lang="fr-FR" dirty="0" smtClean="0"/>
              <a:t>- Des services s'inscrivant dans une perspective bio-psycho sociale et spirituelle intégrée</a:t>
            </a:r>
            <a:br>
              <a:rPr lang="fr-FR" dirty="0" smtClean="0"/>
            </a:br>
            <a:r>
              <a:rPr lang="fr-FR" dirty="0" smtClean="0"/>
              <a:t>- L'abstinence au cours du suivi</a:t>
            </a:r>
            <a:br>
              <a:rPr lang="fr-FR" dirty="0" smtClean="0"/>
            </a:br>
            <a:r>
              <a:rPr lang="fr-FR" dirty="0" smtClean="0"/>
              <a:t>- La consolidation des compétences par un continuum de services qui va de la réadaptation au suivi postcure</a:t>
            </a:r>
          </a:p>
          <a:p>
            <a:pPr>
              <a:lnSpc>
                <a:spcPct val="150000"/>
              </a:lnSpc>
              <a:buNone/>
            </a:pPr>
            <a:r>
              <a:rPr lang="fr-FR" dirty="0" smtClean="0"/>
              <a:t>	-</a:t>
            </a:r>
            <a:r>
              <a:rPr lang="fr-FR" dirty="0" smtClean="0"/>
              <a:t> La qualité continue des services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Karine Bertrand </a:t>
            </a:r>
            <a:r>
              <a:rPr lang="fr-FR" dirty="0" err="1" smtClean="0"/>
              <a:t>Ph.D</a:t>
            </a:r>
            <a:r>
              <a:rPr lang="fr-FR" dirty="0" smtClean="0"/>
              <a:t>.</a:t>
            </a:r>
            <a:endParaRPr lang="fr-FR" dirty="0"/>
          </a:p>
        </p:txBody>
      </p:sp>
      <p:sp>
        <p:nvSpPr>
          <p:cNvPr id="3" name="Espace réservé du contenu 2"/>
          <p:cNvSpPr>
            <a:spLocks noGrp="1"/>
          </p:cNvSpPr>
          <p:nvPr>
            <p:ph sz="quarter" idx="1"/>
          </p:nvPr>
        </p:nvSpPr>
        <p:spPr/>
        <p:txBody>
          <a:bodyPr>
            <a:normAutofit/>
          </a:bodyPr>
          <a:lstStyle/>
          <a:p>
            <a:r>
              <a:rPr lang="en-CA" dirty="0" smtClean="0"/>
              <a:t>En </a:t>
            </a:r>
            <a:r>
              <a:rPr lang="en-CA" dirty="0" err="1" smtClean="0"/>
              <a:t>septembre</a:t>
            </a:r>
            <a:r>
              <a:rPr lang="en-CA" dirty="0" smtClean="0"/>
              <a:t> 2009, Karine </a:t>
            </a:r>
            <a:r>
              <a:rPr lang="en-CA" dirty="0" err="1" smtClean="0"/>
              <a:t>Bertand</a:t>
            </a:r>
            <a:r>
              <a:rPr lang="en-CA" dirty="0" smtClean="0"/>
              <a:t>, </a:t>
            </a:r>
            <a:r>
              <a:rPr lang="en-CA" dirty="0" err="1" smtClean="0"/>
              <a:t>chercheure</a:t>
            </a:r>
            <a:r>
              <a:rPr lang="en-CA" dirty="0" smtClean="0"/>
              <a:t>, </a:t>
            </a:r>
            <a:r>
              <a:rPr lang="en-CA" dirty="0" err="1" smtClean="0"/>
              <a:t>présentait</a:t>
            </a:r>
            <a:r>
              <a:rPr lang="en-CA" dirty="0" smtClean="0"/>
              <a:t> son “</a:t>
            </a:r>
            <a:r>
              <a:rPr lang="fr-FR" dirty="0" smtClean="0"/>
              <a:t>Étude évaluative auprès d’adolescents en traitement de la toxicomanie »</a:t>
            </a:r>
          </a:p>
          <a:p>
            <a:pPr>
              <a:buNone/>
            </a:pPr>
            <a:endParaRPr lang="fr-FR" dirty="0" smtClean="0"/>
          </a:p>
          <a:p>
            <a:r>
              <a:rPr lang="fr-FR" sz="1800" dirty="0" smtClean="0"/>
              <a:t>Ce rapport s’attarde à un sous‐groupe de 22 participants. </a:t>
            </a:r>
            <a:r>
              <a:rPr lang="fr-FR" sz="1800" b="1" dirty="0" smtClean="0"/>
              <a:t>L’objectif général de ce volet descriptif et exploratoire de l’étude est de décrire </a:t>
            </a:r>
            <a:r>
              <a:rPr lang="fr-FR" sz="1800" dirty="0" smtClean="0"/>
              <a:t>l’évolution de la gravité des problèmes psychosociaux de jeunes entre 12 et 17 ans sur une période de 3 mois, 6 mois et 18 mois après leur admission en traitement de la toxicomanie ainsi que leur utilisation de services.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Description du programme</a:t>
            </a:r>
            <a:endParaRPr lang="fr-FR" dirty="0"/>
          </a:p>
        </p:txBody>
      </p:sp>
      <p:sp>
        <p:nvSpPr>
          <p:cNvPr id="3" name="Espace réservé du contenu 2"/>
          <p:cNvSpPr>
            <a:spLocks noGrp="1"/>
          </p:cNvSpPr>
          <p:nvPr>
            <p:ph sz="quarter" idx="1"/>
          </p:nvPr>
        </p:nvSpPr>
        <p:spPr/>
        <p:txBody>
          <a:bodyPr>
            <a:normAutofit fontScale="70000" lnSpcReduction="20000"/>
          </a:bodyPr>
          <a:lstStyle/>
          <a:p>
            <a:pPr>
              <a:lnSpc>
                <a:spcPct val="120000"/>
              </a:lnSpc>
            </a:pPr>
            <a:r>
              <a:rPr lang="fr-CA" dirty="0" smtClean="0">
                <a:latin typeface="Constantia" pitchFamily="18" charset="0"/>
              </a:rPr>
              <a:t>Le programme </a:t>
            </a:r>
            <a:r>
              <a:rPr lang="fr-CA" b="1" i="1" dirty="0" smtClean="0">
                <a:latin typeface="Constantia" pitchFamily="18" charset="0"/>
              </a:rPr>
              <a:t>Prends soin de toi </a:t>
            </a:r>
            <a:r>
              <a:rPr lang="fr-CA" dirty="0" smtClean="0">
                <a:latin typeface="Constantia" pitchFamily="18" charset="0"/>
              </a:rPr>
              <a:t>vise à soutenir l’amélioration de la santé et du bien-être des personnes aux prises avec un problème de santé mentale au Québec. Il s’adresse aux professionnels de la santé et aux intervenants en première ligne qui œuvrent dans le domaine de la santé mentale dans le but de permettre le développement de projets novateurs. Le programme est centré sur le renforcement positif des capacités individuelles de la personne ainsi que sur sa responsabilisation face à sa maladie. Le programme a été conçu grâce à un investissement initial d'</a:t>
            </a:r>
            <a:r>
              <a:rPr lang="fr-CA" dirty="0" err="1" smtClean="0">
                <a:latin typeface="Constantia" pitchFamily="18" charset="0"/>
              </a:rPr>
              <a:t>AstraZeneca</a:t>
            </a:r>
            <a:r>
              <a:rPr lang="fr-CA" dirty="0" smtClean="0">
                <a:latin typeface="Constantia" pitchFamily="18" charset="0"/>
              </a:rPr>
              <a:t> et est soutenu par </a:t>
            </a:r>
            <a:r>
              <a:rPr lang="fr-CA" dirty="0" err="1" smtClean="0">
                <a:latin typeface="Constantia" pitchFamily="18" charset="0"/>
              </a:rPr>
              <a:t>Lundbeck</a:t>
            </a:r>
            <a:r>
              <a:rPr lang="fr-CA" dirty="0" smtClean="0">
                <a:latin typeface="Constantia" pitchFamily="18" charset="0"/>
              </a:rPr>
              <a:t>, </a:t>
            </a:r>
            <a:r>
              <a:rPr lang="fr-CA" dirty="0" err="1" smtClean="0">
                <a:latin typeface="Constantia" pitchFamily="18" charset="0"/>
              </a:rPr>
              <a:t>Merck</a:t>
            </a:r>
            <a:r>
              <a:rPr lang="fr-CA" dirty="0" smtClean="0">
                <a:latin typeface="Constantia" pitchFamily="18" charset="0"/>
              </a:rPr>
              <a:t> et Pfizer.</a:t>
            </a:r>
          </a:p>
          <a:p>
            <a:pPr>
              <a:lnSpc>
                <a:spcPct val="120000"/>
              </a:lnSpc>
            </a:pPr>
            <a:endParaRPr lang="fr-CA" dirty="0" smtClean="0">
              <a:latin typeface="Constantia" pitchFamily="18" charset="0"/>
            </a:endParaRPr>
          </a:p>
          <a:p>
            <a:pPr>
              <a:lnSpc>
                <a:spcPct val="120000"/>
              </a:lnSpc>
            </a:pPr>
            <a:r>
              <a:rPr lang="fr-CA" dirty="0" smtClean="0">
                <a:latin typeface="Constantia" pitchFamily="18" charset="0"/>
              </a:rPr>
              <a:t>Le projet déposé par Le Grand Chemin : « Projet de services adaptés aux jeunes ayant un trouble de santé mentale associé au problème de dépendance » a été accepté par le comité d’experts de Prends soin de toi.</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404664"/>
            <a:ext cx="8229600" cy="796086"/>
          </a:xfrm>
        </p:spPr>
        <p:txBody>
          <a:bodyPr>
            <a:normAutofit/>
          </a:bodyPr>
          <a:lstStyle/>
          <a:p>
            <a:r>
              <a:rPr lang="fr-CA" sz="4000" b="1" dirty="0" smtClean="0">
                <a:latin typeface="Verdana" pitchFamily="34" charset="0"/>
                <a:ea typeface="Verdana" pitchFamily="34" charset="0"/>
                <a:cs typeface="Verdana" pitchFamily="34" charset="0"/>
              </a:rPr>
              <a:t>Contexte </a:t>
            </a:r>
            <a:endParaRPr lang="fr-CA" sz="4000" b="1" dirty="0">
              <a:latin typeface="Verdana" pitchFamily="34" charset="0"/>
              <a:ea typeface="Verdana" pitchFamily="34" charset="0"/>
              <a:cs typeface="Verdana" pitchFamily="34" charset="0"/>
            </a:endParaRPr>
          </a:p>
        </p:txBody>
      </p:sp>
      <p:sp>
        <p:nvSpPr>
          <p:cNvPr id="3" name="Espace réservé du contenu 2"/>
          <p:cNvSpPr>
            <a:spLocks noGrp="1"/>
          </p:cNvSpPr>
          <p:nvPr>
            <p:ph idx="1"/>
            <p:custDataLst>
              <p:tags r:id="rId2"/>
            </p:custDataLst>
          </p:nvPr>
        </p:nvSpPr>
        <p:spPr>
          <a:xfrm>
            <a:off x="467544" y="1428736"/>
            <a:ext cx="8229600" cy="4726027"/>
          </a:xfrm>
        </p:spPr>
        <p:txBody>
          <a:bodyPr>
            <a:normAutofit/>
          </a:bodyPr>
          <a:lstStyle/>
          <a:p>
            <a:pPr>
              <a:buNone/>
            </a:pPr>
            <a:endParaRPr lang="fr-CA" sz="1400" dirty="0" smtClean="0"/>
          </a:p>
          <a:p>
            <a:pPr algn="just"/>
            <a:r>
              <a:rPr lang="fr-CA" sz="1800" dirty="0" smtClean="0"/>
              <a:t>Selon l’</a:t>
            </a:r>
            <a:r>
              <a:rPr lang="fr-CA" sz="1800" b="1" dirty="0" smtClean="0"/>
              <a:t>étude évaluative auprès d’adolescents en traitement en toxicomanie </a:t>
            </a:r>
            <a:r>
              <a:rPr lang="fr-CA" sz="1800" dirty="0" smtClean="0"/>
              <a:t>de Bertrand, Brunelle et Ménard (2009), une </a:t>
            </a:r>
            <a:r>
              <a:rPr lang="fr-CA" sz="1800" dirty="0"/>
              <a:t>forte proportion des adolescents en traitement </a:t>
            </a:r>
            <a:r>
              <a:rPr lang="fr-CA" sz="1800" dirty="0" smtClean="0"/>
              <a:t>au Grand Chemin ont présenté au cours de leur vie des symptômes associés aux problèmes psychologiques suivants :</a:t>
            </a:r>
          </a:p>
          <a:p>
            <a:pPr>
              <a:buNone/>
            </a:pPr>
            <a:r>
              <a:rPr lang="fr-CA" dirty="0" smtClean="0"/>
              <a:t> </a:t>
            </a:r>
          </a:p>
          <a:p>
            <a:pPr lvl="2"/>
            <a:endParaRPr lang="fr-CA" dirty="0" smtClean="0"/>
          </a:p>
          <a:p>
            <a:pPr marL="355600" lvl="1" indent="0">
              <a:buNone/>
            </a:pPr>
            <a:endParaRPr lang="fr-CA" dirty="0" smtClean="0"/>
          </a:p>
        </p:txBody>
      </p:sp>
      <p:graphicFrame>
        <p:nvGraphicFramePr>
          <p:cNvPr id="4" name="Tableau 3"/>
          <p:cNvGraphicFramePr>
            <a:graphicFrameLocks noGrp="1"/>
          </p:cNvGraphicFramePr>
          <p:nvPr>
            <p:custDataLst>
              <p:tags r:id="rId3"/>
            </p:custDataLst>
          </p:nvPr>
        </p:nvGraphicFramePr>
        <p:xfrm>
          <a:off x="714348" y="3000372"/>
          <a:ext cx="7776862" cy="3235960"/>
        </p:xfrm>
        <a:graphic>
          <a:graphicData uri="http://schemas.openxmlformats.org/drawingml/2006/table">
            <a:tbl>
              <a:tblPr firstRow="1" bandRow="1">
                <a:tableStyleId>{5C22544A-7EE6-4342-B048-85BDC9FD1C3A}</a:tableStyleId>
              </a:tblPr>
              <a:tblGrid>
                <a:gridCol w="3071834"/>
                <a:gridCol w="2112741"/>
                <a:gridCol w="2592287"/>
              </a:tblGrid>
              <a:tr h="500066">
                <a:tc>
                  <a:txBody>
                    <a:bodyPr/>
                    <a:lstStyle/>
                    <a:p>
                      <a:pPr algn="l"/>
                      <a:r>
                        <a:rPr lang="fr-CA" dirty="0" smtClean="0"/>
                        <a:t>Problème psychologique</a:t>
                      </a:r>
                      <a:endParaRPr lang="fr-CA" dirty="0"/>
                    </a:p>
                  </a:txBody>
                  <a:tcPr anchor="ctr"/>
                </a:tc>
                <a:tc>
                  <a:txBody>
                    <a:bodyPr/>
                    <a:lstStyle/>
                    <a:p>
                      <a:pPr algn="ctr"/>
                      <a:r>
                        <a:rPr lang="fr-CA" dirty="0" smtClean="0"/>
                        <a:t>Filles</a:t>
                      </a:r>
                      <a:endParaRPr lang="fr-CA" dirty="0"/>
                    </a:p>
                  </a:txBody>
                  <a:tcPr anchor="ctr"/>
                </a:tc>
                <a:tc>
                  <a:txBody>
                    <a:bodyPr/>
                    <a:lstStyle/>
                    <a:p>
                      <a:pPr algn="ctr"/>
                      <a:r>
                        <a:rPr lang="fr-CA" dirty="0" smtClean="0"/>
                        <a:t>Garçons</a:t>
                      </a:r>
                      <a:endParaRPr lang="fr-CA" dirty="0"/>
                    </a:p>
                  </a:txBody>
                  <a:tcPr anchor="ctr"/>
                </a:tc>
              </a:tr>
              <a:tr h="370840">
                <a:tc>
                  <a:txBody>
                    <a:bodyPr/>
                    <a:lstStyle/>
                    <a:p>
                      <a:pPr algn="l"/>
                      <a:r>
                        <a:rPr lang="fr-CA" dirty="0" smtClean="0"/>
                        <a:t>Symptôme d’anxiété </a:t>
                      </a:r>
                      <a:endParaRPr lang="fr-CA" dirty="0"/>
                    </a:p>
                  </a:txBody>
                  <a:tcPr/>
                </a:tc>
                <a:tc>
                  <a:txBody>
                    <a:bodyPr/>
                    <a:lstStyle/>
                    <a:p>
                      <a:pPr algn="ctr"/>
                      <a:r>
                        <a:rPr lang="fr-CA" dirty="0" smtClean="0"/>
                        <a:t>44%</a:t>
                      </a:r>
                      <a:endParaRPr lang="fr-CA" dirty="0"/>
                    </a:p>
                  </a:txBody>
                  <a:tcPr/>
                </a:tc>
                <a:tc>
                  <a:txBody>
                    <a:bodyPr/>
                    <a:lstStyle/>
                    <a:p>
                      <a:pPr algn="ctr"/>
                      <a:r>
                        <a:rPr lang="fr-CA" dirty="0" smtClean="0"/>
                        <a:t>36%</a:t>
                      </a:r>
                      <a:endParaRPr lang="fr-CA" dirty="0"/>
                    </a:p>
                  </a:txBody>
                  <a:tcPr/>
                </a:tc>
              </a:tr>
              <a:tr h="370840">
                <a:tc>
                  <a:txBody>
                    <a:bodyPr/>
                    <a:lstStyle/>
                    <a:p>
                      <a:pPr algn="l"/>
                      <a:r>
                        <a:rPr lang="fr-CA" dirty="0" smtClean="0"/>
                        <a:t>Symptôme dépressif </a:t>
                      </a:r>
                      <a:endParaRPr lang="fr-CA" dirty="0"/>
                    </a:p>
                  </a:txBody>
                  <a:tcPr/>
                </a:tc>
                <a:tc>
                  <a:txBody>
                    <a:bodyPr/>
                    <a:lstStyle/>
                    <a:p>
                      <a:pPr algn="ctr"/>
                      <a:r>
                        <a:rPr lang="fr-CA" dirty="0" smtClean="0"/>
                        <a:t>89 %</a:t>
                      </a:r>
                      <a:endParaRPr lang="fr-CA" dirty="0"/>
                    </a:p>
                  </a:txBody>
                  <a:tcPr/>
                </a:tc>
                <a:tc>
                  <a:txBody>
                    <a:bodyPr/>
                    <a:lstStyle/>
                    <a:p>
                      <a:pPr algn="ctr"/>
                      <a:r>
                        <a:rPr lang="fr-CA" dirty="0" smtClean="0"/>
                        <a:t>46 %</a:t>
                      </a:r>
                      <a:endParaRPr lang="fr-CA" dirty="0"/>
                    </a:p>
                  </a:txBody>
                  <a:tcPr/>
                </a:tc>
              </a:tr>
              <a:tr h="370840">
                <a:tc>
                  <a:txBody>
                    <a:bodyPr/>
                    <a:lstStyle/>
                    <a:p>
                      <a:pPr algn="l"/>
                      <a:r>
                        <a:rPr lang="fr-CA" dirty="0" smtClean="0"/>
                        <a:t>Pensées suicidaires</a:t>
                      </a:r>
                      <a:r>
                        <a:rPr lang="fr-CA" dirty="0" smtClean="0">
                          <a:sym typeface="Wingdings"/>
                        </a:rPr>
                        <a:t> </a:t>
                      </a:r>
                      <a:endParaRPr lang="fr-CA" dirty="0"/>
                    </a:p>
                  </a:txBody>
                  <a:tcPr/>
                </a:tc>
                <a:tc>
                  <a:txBody>
                    <a:bodyPr/>
                    <a:lstStyle/>
                    <a:p>
                      <a:pPr algn="ctr"/>
                      <a:r>
                        <a:rPr lang="fr-CA" dirty="0" smtClean="0">
                          <a:sym typeface="Wingdings"/>
                        </a:rPr>
                        <a:t>67</a:t>
                      </a:r>
                      <a:r>
                        <a:rPr lang="fr-CA" dirty="0" smtClean="0"/>
                        <a:t> %</a:t>
                      </a:r>
                      <a:endParaRPr lang="fr-CA" dirty="0"/>
                    </a:p>
                  </a:txBody>
                  <a:tcPr/>
                </a:tc>
                <a:tc>
                  <a:txBody>
                    <a:bodyPr/>
                    <a:lstStyle/>
                    <a:p>
                      <a:pPr algn="ctr"/>
                      <a:r>
                        <a:rPr lang="fr-CA" dirty="0" smtClean="0"/>
                        <a:t>49 %</a:t>
                      </a:r>
                      <a:endParaRPr lang="fr-CA" dirty="0"/>
                    </a:p>
                  </a:txBody>
                  <a:tcPr/>
                </a:tc>
              </a:tr>
              <a:tr h="370840">
                <a:tc>
                  <a:txBody>
                    <a:bodyPr/>
                    <a:lstStyle/>
                    <a:p>
                      <a:pPr algn="l"/>
                      <a:r>
                        <a:rPr lang="fr-CA" dirty="0" smtClean="0"/>
                        <a:t>Tentatives de suicide </a:t>
                      </a:r>
                      <a:endParaRPr lang="fr-CA" dirty="0"/>
                    </a:p>
                  </a:txBody>
                  <a:tcPr/>
                </a:tc>
                <a:tc>
                  <a:txBody>
                    <a:bodyPr/>
                    <a:lstStyle/>
                    <a:p>
                      <a:pPr algn="ctr"/>
                      <a:r>
                        <a:rPr lang="fr-CA" dirty="0" smtClean="0"/>
                        <a:t>48 %</a:t>
                      </a:r>
                      <a:endParaRPr lang="fr-CA" dirty="0"/>
                    </a:p>
                  </a:txBody>
                  <a:tcPr/>
                </a:tc>
                <a:tc>
                  <a:txBody>
                    <a:bodyPr/>
                    <a:lstStyle/>
                    <a:p>
                      <a:pPr algn="ctr"/>
                      <a:r>
                        <a:rPr lang="fr-CA" dirty="0" smtClean="0"/>
                        <a:t>12%</a:t>
                      </a:r>
                      <a:endParaRPr lang="fr-CA" dirty="0"/>
                    </a:p>
                  </a:txBody>
                  <a:tcPr/>
                </a:tc>
              </a:tr>
              <a:tr h="370840">
                <a:tc>
                  <a:txBody>
                    <a:bodyPr/>
                    <a:lstStyle/>
                    <a:p>
                      <a:pPr algn="l"/>
                      <a:r>
                        <a:rPr lang="fr-CA" dirty="0" smtClean="0"/>
                        <a:t>Hostilité/impulsivité</a:t>
                      </a:r>
                      <a:endParaRPr lang="fr-CA" dirty="0"/>
                    </a:p>
                  </a:txBody>
                  <a:tcPr/>
                </a:tc>
                <a:tc>
                  <a:txBody>
                    <a:bodyPr/>
                    <a:lstStyle/>
                    <a:p>
                      <a:pPr algn="ctr"/>
                      <a:r>
                        <a:rPr lang="fr-CA" dirty="0" smtClean="0">
                          <a:sym typeface="Wingdings"/>
                        </a:rPr>
                        <a:t>77</a:t>
                      </a:r>
                      <a:r>
                        <a:rPr lang="fr-CA" dirty="0" smtClean="0"/>
                        <a:t> % </a:t>
                      </a:r>
                      <a:endParaRPr lang="fr-CA" dirty="0"/>
                    </a:p>
                  </a:txBody>
                  <a:tcPr/>
                </a:tc>
                <a:tc>
                  <a:txBody>
                    <a:bodyPr/>
                    <a:lstStyle/>
                    <a:p>
                      <a:pPr algn="ctr"/>
                      <a:r>
                        <a:rPr lang="fr-CA" dirty="0" smtClean="0"/>
                        <a:t>81 %</a:t>
                      </a:r>
                      <a:endParaRPr lang="fr-CA" dirty="0"/>
                    </a:p>
                  </a:txBody>
                  <a:tcPr/>
                </a:tc>
              </a:tr>
              <a:tr h="370840">
                <a:tc>
                  <a:txBody>
                    <a:bodyPr/>
                    <a:lstStyle/>
                    <a:p>
                      <a:pPr algn="l"/>
                      <a:r>
                        <a:rPr lang="fr-CA" dirty="0" smtClean="0"/>
                        <a:t>Anorexie/boulimie </a:t>
                      </a:r>
                      <a:endParaRPr lang="fr-CA" dirty="0"/>
                    </a:p>
                  </a:txBody>
                  <a:tcPr/>
                </a:tc>
                <a:tc>
                  <a:txBody>
                    <a:bodyPr/>
                    <a:lstStyle/>
                    <a:p>
                      <a:pPr algn="ctr"/>
                      <a:r>
                        <a:rPr lang="fr-CA" dirty="0" smtClean="0">
                          <a:sym typeface="Wingdings"/>
                        </a:rPr>
                        <a:t> 56</a:t>
                      </a:r>
                      <a:r>
                        <a:rPr lang="fr-CA" dirty="0" smtClean="0"/>
                        <a:t> % </a:t>
                      </a:r>
                      <a:endParaRPr lang="fr-CA" dirty="0"/>
                    </a:p>
                  </a:txBody>
                  <a:tcPr/>
                </a:tc>
                <a:tc>
                  <a:txBody>
                    <a:bodyPr/>
                    <a:lstStyle/>
                    <a:p>
                      <a:pPr algn="ctr"/>
                      <a:r>
                        <a:rPr lang="fr-CA" dirty="0" smtClean="0"/>
                        <a:t>9 %</a:t>
                      </a:r>
                      <a:endParaRPr lang="fr-CA" dirty="0"/>
                    </a:p>
                  </a:txBody>
                  <a:tcPr/>
                </a:tc>
              </a:tr>
              <a:tr h="370840">
                <a:tc>
                  <a:txBody>
                    <a:bodyPr/>
                    <a:lstStyle/>
                    <a:p>
                      <a:pPr algn="l"/>
                      <a:r>
                        <a:rPr lang="fr-CA" dirty="0" smtClean="0"/>
                        <a:t>Hyperactivité</a:t>
                      </a:r>
                      <a:endParaRPr lang="fr-CA" dirty="0"/>
                    </a:p>
                  </a:txBody>
                  <a:tcPr/>
                </a:tc>
                <a:tc>
                  <a:txBody>
                    <a:bodyPr/>
                    <a:lstStyle/>
                    <a:p>
                      <a:pPr algn="ctr"/>
                      <a:r>
                        <a:rPr lang="fr-CA" dirty="0" smtClean="0">
                          <a:sym typeface="Wingdings"/>
                        </a:rPr>
                        <a:t>30</a:t>
                      </a:r>
                      <a:r>
                        <a:rPr lang="fr-CA" dirty="0" smtClean="0"/>
                        <a:t> % </a:t>
                      </a:r>
                      <a:endParaRPr lang="fr-CA" dirty="0"/>
                    </a:p>
                  </a:txBody>
                  <a:tcPr/>
                </a:tc>
                <a:tc>
                  <a:txBody>
                    <a:bodyPr/>
                    <a:lstStyle/>
                    <a:p>
                      <a:pPr algn="ctr"/>
                      <a:r>
                        <a:rPr lang="fr-CA" dirty="0" smtClean="0"/>
                        <a:t>56 %</a:t>
                      </a:r>
                      <a:endParaRPr lang="fr-CA" dirty="0"/>
                    </a:p>
                  </a:txBody>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Objectifs</a:t>
            </a:r>
            <a:endParaRPr lang="fr-FR" dirty="0"/>
          </a:p>
        </p:txBody>
      </p:sp>
      <p:sp>
        <p:nvSpPr>
          <p:cNvPr id="3" name="Espace réservé du contenu 2"/>
          <p:cNvSpPr>
            <a:spLocks noGrp="1"/>
          </p:cNvSpPr>
          <p:nvPr>
            <p:ph sz="quarter" idx="1"/>
          </p:nvPr>
        </p:nvSpPr>
        <p:spPr/>
        <p:txBody>
          <a:bodyPr>
            <a:normAutofit fontScale="47500" lnSpcReduction="20000"/>
          </a:bodyPr>
          <a:lstStyle/>
          <a:p>
            <a:pPr>
              <a:lnSpc>
                <a:spcPct val="120000"/>
              </a:lnSpc>
              <a:spcBef>
                <a:spcPts val="600"/>
              </a:spcBef>
            </a:pPr>
            <a:r>
              <a:rPr lang="fr-CA" sz="2900" b="1" dirty="0" smtClean="0">
                <a:solidFill>
                  <a:srgbClr val="676A55"/>
                </a:solidFill>
              </a:rPr>
              <a:t>Objectif général 1 </a:t>
            </a:r>
          </a:p>
          <a:p>
            <a:pPr>
              <a:lnSpc>
                <a:spcPct val="120000"/>
              </a:lnSpc>
              <a:spcBef>
                <a:spcPts val="0"/>
              </a:spcBef>
              <a:buNone/>
            </a:pPr>
            <a:r>
              <a:rPr lang="fr-CA" sz="2900" dirty="0" smtClean="0"/>
              <a:t>	Offrir une plus grande intensité de services aux jeunes présentant des troubles concomitants. </a:t>
            </a:r>
          </a:p>
          <a:p>
            <a:pPr>
              <a:lnSpc>
                <a:spcPct val="120000"/>
              </a:lnSpc>
              <a:spcBef>
                <a:spcPts val="0"/>
              </a:spcBef>
              <a:buNone/>
            </a:pPr>
            <a:endParaRPr lang="fr-CA" sz="2900" dirty="0" smtClean="0"/>
          </a:p>
          <a:p>
            <a:pPr>
              <a:lnSpc>
                <a:spcPct val="120000"/>
              </a:lnSpc>
            </a:pPr>
            <a:r>
              <a:rPr lang="fr-CA" sz="2900" b="1" u="sng" dirty="0" smtClean="0">
                <a:solidFill>
                  <a:srgbClr val="676A55"/>
                </a:solidFill>
              </a:rPr>
              <a:t>Objectif général 2 </a:t>
            </a:r>
          </a:p>
          <a:p>
            <a:pPr>
              <a:lnSpc>
                <a:spcPct val="120000"/>
              </a:lnSpc>
              <a:buNone/>
            </a:pPr>
            <a:r>
              <a:rPr lang="fr-CA" sz="2900" dirty="0" smtClean="0"/>
              <a:t>	Faciliter l’accès à des services médicaux adaptés. </a:t>
            </a:r>
          </a:p>
          <a:p>
            <a:pPr>
              <a:lnSpc>
                <a:spcPct val="120000"/>
              </a:lnSpc>
              <a:buNone/>
            </a:pPr>
            <a:endParaRPr lang="fr-CA" sz="2900" dirty="0" smtClean="0"/>
          </a:p>
          <a:p>
            <a:pPr>
              <a:lnSpc>
                <a:spcPct val="120000"/>
              </a:lnSpc>
              <a:spcAft>
                <a:spcPts val="600"/>
              </a:spcAft>
            </a:pPr>
            <a:r>
              <a:rPr lang="fr-CA" sz="2900" b="1" dirty="0" smtClean="0">
                <a:solidFill>
                  <a:srgbClr val="676A55"/>
                </a:solidFill>
              </a:rPr>
              <a:t>Objectif général 3 </a:t>
            </a:r>
          </a:p>
          <a:p>
            <a:pPr>
              <a:lnSpc>
                <a:spcPct val="120000"/>
              </a:lnSpc>
              <a:buNone/>
            </a:pPr>
            <a:r>
              <a:rPr lang="fr-CA" sz="2900" dirty="0" smtClean="0"/>
              <a:t>	Offrir une plus grande intensité de services aux familles dont le jeune présente des troubles concomitants</a:t>
            </a:r>
          </a:p>
          <a:p>
            <a:pPr>
              <a:lnSpc>
                <a:spcPct val="120000"/>
              </a:lnSpc>
              <a:buNone/>
            </a:pPr>
            <a:r>
              <a:rPr lang="fr-CA" sz="2900" dirty="0" smtClean="0"/>
              <a:t> </a:t>
            </a:r>
          </a:p>
          <a:p>
            <a:pPr>
              <a:lnSpc>
                <a:spcPct val="120000"/>
              </a:lnSpc>
              <a:spcAft>
                <a:spcPts val="600"/>
              </a:spcAft>
            </a:pPr>
            <a:r>
              <a:rPr lang="fr-CA" sz="2900" b="1" u="sng" dirty="0" smtClean="0">
                <a:solidFill>
                  <a:srgbClr val="676A55"/>
                </a:solidFill>
              </a:rPr>
              <a:t>Objectif général 4 </a:t>
            </a:r>
          </a:p>
          <a:p>
            <a:pPr>
              <a:lnSpc>
                <a:spcPct val="120000"/>
              </a:lnSpc>
              <a:buNone/>
            </a:pPr>
            <a:r>
              <a:rPr lang="fr-CA" sz="2900" dirty="0" smtClean="0"/>
              <a:t>	Assurer le dépistage et l’évaluation des problématiques de concomitance. </a:t>
            </a:r>
          </a:p>
          <a:p>
            <a:pPr>
              <a:lnSpc>
                <a:spcPct val="120000"/>
              </a:lnSpc>
              <a:buNone/>
            </a:pPr>
            <a:endParaRPr lang="fr-CA" sz="2900" dirty="0" smtClean="0"/>
          </a:p>
          <a:p>
            <a:pPr algn="just">
              <a:lnSpc>
                <a:spcPct val="120000"/>
              </a:lnSpc>
            </a:pPr>
            <a:r>
              <a:rPr lang="fr-CA" sz="2900" b="1" dirty="0" smtClean="0">
                <a:solidFill>
                  <a:srgbClr val="676A55"/>
                </a:solidFill>
              </a:rPr>
              <a:t>Objectif général 5 </a:t>
            </a:r>
          </a:p>
          <a:p>
            <a:pPr indent="12700" algn="just">
              <a:lnSpc>
                <a:spcPct val="120000"/>
              </a:lnSpc>
              <a:buNone/>
            </a:pPr>
            <a:r>
              <a:rPr lang="fr-CA" sz="2900" dirty="0" smtClean="0"/>
              <a:t>Avoir un modèle d’intervention et d’organisation de services tenant compte de la double problématique santé mentale/toxicomanie.</a:t>
            </a:r>
          </a:p>
          <a:p>
            <a:pPr algn="just">
              <a:buNone/>
            </a:pPr>
            <a:r>
              <a:rPr lang="fr-CA" sz="2400" dirty="0" smtClean="0"/>
              <a:t>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Quelques</a:t>
            </a:r>
            <a:r>
              <a:rPr lang="en-CA" dirty="0" smtClean="0"/>
              <a:t> </a:t>
            </a:r>
            <a:r>
              <a:rPr lang="en-CA" dirty="0" err="1" smtClean="0"/>
              <a:t>moyens</a:t>
            </a:r>
            <a:r>
              <a:rPr lang="en-CA" dirty="0" smtClean="0"/>
              <a:t> </a:t>
            </a:r>
            <a:r>
              <a:rPr lang="en-CA" dirty="0" err="1" smtClean="0"/>
              <a:t>mis</a:t>
            </a:r>
            <a:r>
              <a:rPr lang="en-CA" dirty="0" smtClean="0"/>
              <a:t> en place</a:t>
            </a:r>
            <a:endParaRPr lang="fr-FR" dirty="0"/>
          </a:p>
        </p:txBody>
      </p:sp>
      <p:sp>
        <p:nvSpPr>
          <p:cNvPr id="3" name="Espace réservé du contenu 2"/>
          <p:cNvSpPr>
            <a:spLocks noGrp="1"/>
          </p:cNvSpPr>
          <p:nvPr>
            <p:ph sz="quarter" idx="1"/>
          </p:nvPr>
        </p:nvSpPr>
        <p:spPr/>
        <p:txBody>
          <a:bodyPr>
            <a:normAutofit fontScale="77500" lnSpcReduction="20000"/>
          </a:bodyPr>
          <a:lstStyle/>
          <a:p>
            <a:pPr lvl="2">
              <a:lnSpc>
                <a:spcPct val="120000"/>
              </a:lnSpc>
              <a:spcAft>
                <a:spcPts val="600"/>
              </a:spcAft>
            </a:pPr>
            <a:r>
              <a:rPr lang="fr-CA" sz="1700" dirty="0" smtClean="0"/>
              <a:t>Accès prioritaire offert aux jeunes de la liste d’attente ayant des idéations suicidaires ou ayant fait une tentative de suicide dans les 30 derniers jours.</a:t>
            </a:r>
          </a:p>
          <a:p>
            <a:pPr lvl="2">
              <a:lnSpc>
                <a:spcPct val="120000"/>
              </a:lnSpc>
              <a:spcAft>
                <a:spcPts val="600"/>
              </a:spcAft>
            </a:pPr>
            <a:r>
              <a:rPr lang="fr-CA" sz="1700" dirty="0" smtClean="0"/>
              <a:t>Évaluation systématique du risque de passage à l’acte suicidaire lors de l’entrée et à la sortie de nos services. </a:t>
            </a:r>
          </a:p>
          <a:p>
            <a:pPr lvl="2">
              <a:lnSpc>
                <a:spcPct val="120000"/>
              </a:lnSpc>
              <a:spcAft>
                <a:spcPts val="600"/>
              </a:spcAft>
            </a:pPr>
            <a:r>
              <a:rPr lang="fr-CA" sz="1700" dirty="0" smtClean="0"/>
              <a:t>Dépistage systématique, puis évaluation de la détresse psychologique et des problèmes de santé mentale, à l’aide d’outils psychométriques validés.</a:t>
            </a:r>
          </a:p>
          <a:p>
            <a:pPr lvl="2">
              <a:lnSpc>
                <a:spcPct val="120000"/>
              </a:lnSpc>
              <a:spcAft>
                <a:spcPts val="600"/>
              </a:spcAft>
            </a:pPr>
            <a:r>
              <a:rPr lang="fr-CA" sz="1700" dirty="0" smtClean="0"/>
              <a:t>Évaluation de la problématique de concomitance, à l’aide du Gain (Global </a:t>
            </a:r>
            <a:r>
              <a:rPr lang="fr-CA" sz="1700" dirty="0" err="1" smtClean="0"/>
              <a:t>Appraisal</a:t>
            </a:r>
            <a:r>
              <a:rPr lang="fr-CA" sz="1700" dirty="0" smtClean="0"/>
              <a:t> of </a:t>
            </a:r>
            <a:r>
              <a:rPr lang="fr-CA" sz="1700" dirty="0" err="1" smtClean="0"/>
              <a:t>Individual</a:t>
            </a:r>
            <a:r>
              <a:rPr lang="fr-CA" sz="1700" dirty="0" smtClean="0"/>
              <a:t> </a:t>
            </a:r>
            <a:r>
              <a:rPr lang="fr-CA" sz="1700" dirty="0" err="1" smtClean="0"/>
              <a:t>Needs</a:t>
            </a:r>
            <a:r>
              <a:rPr lang="fr-CA" sz="1700" dirty="0" smtClean="0"/>
              <a:t>).   L’intégration de cet outil dans le réseau de la réadaptation en dépendance se fera progressivement à partir du printemps 2013.</a:t>
            </a:r>
          </a:p>
          <a:p>
            <a:pPr lvl="2">
              <a:lnSpc>
                <a:spcPct val="120000"/>
              </a:lnSpc>
              <a:spcAft>
                <a:spcPts val="600"/>
              </a:spcAft>
            </a:pPr>
            <a:r>
              <a:rPr lang="fr-CA" sz="1700" dirty="0" smtClean="0"/>
              <a:t>Augmenter le nombre d’heures de rencontres de support et d’accompagnement avec les parents, pendant l’interne et le suivi postcure.</a:t>
            </a:r>
          </a:p>
          <a:p>
            <a:pPr lvl="2">
              <a:lnSpc>
                <a:spcPct val="120000"/>
              </a:lnSpc>
              <a:spcAft>
                <a:spcPts val="600"/>
              </a:spcAft>
            </a:pPr>
            <a:r>
              <a:rPr lang="fr-CA" sz="1700" dirty="0" smtClean="0"/>
              <a:t>Offrir la possibilité d’effectuer des rencontres familiales supplémentaires (rencontre avec les parents et le jeune ensemble).</a:t>
            </a:r>
          </a:p>
          <a:p>
            <a:pPr lvl="2" algn="just">
              <a:lnSpc>
                <a:spcPct val="120000"/>
              </a:lnSpc>
              <a:spcAft>
                <a:spcPts val="600"/>
              </a:spcAft>
            </a:pPr>
            <a:r>
              <a:rPr lang="fr-CA" sz="1700" dirty="0" smtClean="0"/>
              <a:t>Référence à des ressources appropriées par la conseillère familiale pour les parents présentant eux-mêmes une détresse psychologique. </a:t>
            </a:r>
            <a:r>
              <a:rPr lang="fr-CA" sz="1800" dirty="0" smtClean="0"/>
              <a:t>Formation spécifique à l’intervention en contexte de concomitance offerte à l’équipe d’intervention. </a:t>
            </a:r>
          </a:p>
          <a:p>
            <a:pPr lvl="2" algn="just">
              <a:lnSpc>
                <a:spcPct val="120000"/>
              </a:lnSpc>
              <a:spcAft>
                <a:spcPts val="600"/>
              </a:spcAft>
            </a:pPr>
            <a:r>
              <a:rPr lang="fr-CA" sz="1800" dirty="0" smtClean="0"/>
              <a:t>Supervision adaptée concernant les troubles concomitants. </a:t>
            </a:r>
          </a:p>
          <a:p>
            <a:pPr lvl="2">
              <a:spcAft>
                <a:spcPts val="600"/>
              </a:spcAft>
            </a:pPr>
            <a:endParaRPr lang="fr-CA" sz="1700"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CA" sz="5400" dirty="0" err="1" smtClean="0"/>
              <a:t>Période</a:t>
            </a:r>
            <a:r>
              <a:rPr lang="en-CA" sz="5400" dirty="0" smtClean="0"/>
              <a:t> de question</a:t>
            </a:r>
            <a:endParaRPr lang="fr-FR" sz="5400" dirty="0"/>
          </a:p>
        </p:txBody>
      </p:sp>
      <p:sp>
        <p:nvSpPr>
          <p:cNvPr id="3" name="Espace réservé du contenu 2"/>
          <p:cNvSpPr>
            <a:spLocks noGrp="1"/>
          </p:cNvSpPr>
          <p:nvPr>
            <p:ph sz="quarter" idx="1"/>
          </p:nvPr>
        </p:nvSpPr>
        <p:spPr>
          <a:xfrm>
            <a:off x="323528" y="1700808"/>
            <a:ext cx="8503920" cy="5724128"/>
          </a:xfrm>
        </p:spPr>
        <p:txBody>
          <a:bodyPr/>
          <a:lstStyle/>
          <a:p>
            <a:endParaRPr lang="en-CA" dirty="0" smtClean="0"/>
          </a:p>
          <a:p>
            <a:pPr>
              <a:buNone/>
            </a:pPr>
            <a:endParaRPr lang="en-CA" dirty="0" smtClean="0"/>
          </a:p>
          <a:p>
            <a:pPr algn="ctr">
              <a:buNone/>
            </a:pPr>
            <a:r>
              <a:rPr lang="en-CA" dirty="0" smtClean="0"/>
              <a:t>	</a:t>
            </a:r>
            <a:r>
              <a:rPr lang="en-CA" sz="2800" dirty="0" err="1" smtClean="0"/>
              <a:t>Soyez</a:t>
            </a:r>
            <a:r>
              <a:rPr lang="en-CA" sz="2800" dirty="0" smtClean="0"/>
              <a:t> </a:t>
            </a:r>
            <a:r>
              <a:rPr lang="en-CA" sz="2800" dirty="0" err="1" smtClean="0"/>
              <a:t>bien</a:t>
            </a:r>
            <a:r>
              <a:rPr lang="en-CA" sz="2800" dirty="0" smtClean="0"/>
              <a:t> à </a:t>
            </a:r>
            <a:r>
              <a:rPr lang="en-CA" sz="2800" dirty="0" err="1" smtClean="0"/>
              <a:t>l’aise</a:t>
            </a:r>
            <a:r>
              <a:rPr lang="en-CA" sz="2800" dirty="0" smtClean="0"/>
              <a:t> de </a:t>
            </a:r>
            <a:r>
              <a:rPr lang="en-CA" sz="2800" dirty="0" err="1" smtClean="0"/>
              <a:t>questionner</a:t>
            </a:r>
            <a:r>
              <a:rPr lang="en-CA" sz="2800" dirty="0" smtClean="0"/>
              <a:t> </a:t>
            </a:r>
            <a:r>
              <a:rPr lang="en-CA" sz="2800" dirty="0" err="1" smtClean="0"/>
              <a:t>nos</a:t>
            </a:r>
            <a:r>
              <a:rPr lang="en-CA" sz="2800" dirty="0" smtClean="0"/>
              <a:t> </a:t>
            </a:r>
            <a:r>
              <a:rPr lang="en-CA" sz="2800" dirty="0" err="1" smtClean="0"/>
              <a:t>professionnels</a:t>
            </a:r>
            <a:r>
              <a:rPr lang="en-CA" sz="2800" dirty="0" smtClean="0"/>
              <a:t> </a:t>
            </a:r>
            <a:r>
              <a:rPr lang="en-CA" sz="2800" dirty="0" err="1" smtClean="0"/>
              <a:t>sur</a:t>
            </a:r>
            <a:r>
              <a:rPr lang="en-CA" sz="2800" dirty="0" smtClean="0"/>
              <a:t> </a:t>
            </a:r>
            <a:r>
              <a:rPr lang="en-CA" sz="2800" dirty="0" err="1" smtClean="0"/>
              <a:t>l’intensification</a:t>
            </a:r>
            <a:r>
              <a:rPr lang="en-CA" sz="2800" dirty="0" smtClean="0"/>
              <a:t> des services </a:t>
            </a:r>
            <a:r>
              <a:rPr lang="en-CA" sz="2800" dirty="0" err="1" smtClean="0"/>
              <a:t>offert</a:t>
            </a:r>
            <a:r>
              <a:rPr lang="en-CA" sz="2800" dirty="0" smtClean="0"/>
              <a:t> </a:t>
            </a:r>
            <a:r>
              <a:rPr lang="en-CA" sz="2800" dirty="0" err="1" smtClean="0"/>
              <a:t>dans</a:t>
            </a:r>
            <a:r>
              <a:rPr lang="en-CA" sz="2800" dirty="0" smtClean="0"/>
              <a:t> le cadre de la </a:t>
            </a:r>
            <a:r>
              <a:rPr lang="en-CA" sz="2800" dirty="0" err="1" smtClean="0"/>
              <a:t>mise</a:t>
            </a:r>
            <a:r>
              <a:rPr lang="en-CA" sz="2800" dirty="0" smtClean="0"/>
              <a:t> en place du programme +</a:t>
            </a:r>
            <a:r>
              <a:rPr lang="en-CA" sz="2800" dirty="0" err="1" smtClean="0"/>
              <a:t>Prends</a:t>
            </a:r>
            <a:r>
              <a:rPr lang="en-CA" sz="2800" dirty="0" smtClean="0"/>
              <a:t> </a:t>
            </a:r>
            <a:r>
              <a:rPr lang="en-CA" sz="2800" dirty="0" err="1" smtClean="0"/>
              <a:t>soin</a:t>
            </a:r>
            <a:r>
              <a:rPr lang="en-CA" sz="2800" dirty="0" smtClean="0"/>
              <a:t> de </a:t>
            </a:r>
            <a:r>
              <a:rPr lang="en-CA" sz="2800" dirty="0" err="1" smtClean="0"/>
              <a:t>toi</a:t>
            </a:r>
            <a:r>
              <a:rPr lang="en-CA" sz="2800" dirty="0" smtClean="0"/>
              <a:t>+ !</a:t>
            </a:r>
          </a:p>
          <a:p>
            <a:pPr>
              <a:buNone/>
            </a:pPr>
            <a:endParaRPr lang="en-CA" dirty="0" smtClean="0"/>
          </a:p>
          <a:p>
            <a:pPr algn="ctr">
              <a:buNone/>
            </a:pPr>
            <a:r>
              <a:rPr lang="en-CA" dirty="0" smtClean="0"/>
              <a:t>	</a:t>
            </a:r>
            <a:r>
              <a:rPr lang="en-CA" dirty="0" err="1" smtClean="0"/>
              <a:t>Merci</a:t>
            </a:r>
            <a:r>
              <a:rPr lang="en-CA" dirty="0" smtClean="0"/>
              <a:t> </a:t>
            </a:r>
            <a:r>
              <a:rPr lang="en-CA" dirty="0" err="1" smtClean="0"/>
              <a:t>d’avoir</a:t>
            </a:r>
            <a:r>
              <a:rPr lang="en-CA" dirty="0" smtClean="0"/>
              <a:t> </a:t>
            </a:r>
            <a:r>
              <a:rPr lang="en-CA" dirty="0" err="1" smtClean="0"/>
              <a:t>été</a:t>
            </a:r>
            <a:r>
              <a:rPr lang="en-CA" dirty="0" smtClean="0"/>
              <a:t> </a:t>
            </a:r>
            <a:r>
              <a:rPr lang="en-CA" dirty="0" err="1" smtClean="0"/>
              <a:t>présent</a:t>
            </a:r>
            <a:r>
              <a:rPr lang="en-CA" dirty="0" smtClean="0"/>
              <a:t> !</a:t>
            </a:r>
            <a:endParaRPr lang="fr-FR" dirty="0"/>
          </a:p>
        </p:txBody>
      </p:sp>
      <p:pic>
        <p:nvPicPr>
          <p:cNvPr id="6" name="Image 5" descr="grand_chemin.gif"/>
          <p:cNvPicPr>
            <a:picLocks noChangeAspect="1"/>
          </p:cNvPicPr>
          <p:nvPr/>
        </p:nvPicPr>
        <p:blipFill>
          <a:blip r:embed="rId3" cstate="print"/>
          <a:stretch>
            <a:fillRect/>
          </a:stretch>
        </p:blipFill>
        <p:spPr>
          <a:xfrm>
            <a:off x="179512" y="1484784"/>
            <a:ext cx="2724150" cy="120015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160</TotalTime>
  <Words>368</Words>
  <Application>Microsoft Office PowerPoint</Application>
  <PresentationFormat>Affichage à l'écran (4:3)</PresentationFormat>
  <Paragraphs>75</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Civil</vt:lpstr>
      <vt:lpstr>Point de presse  14 mai 2012</vt:lpstr>
      <vt:lpstr>Qui sommes-nous ?</vt:lpstr>
      <vt:lpstr>Comment ?</vt:lpstr>
      <vt:lpstr>Karine Bertrand Ph.D.</vt:lpstr>
      <vt:lpstr>Description du programme</vt:lpstr>
      <vt:lpstr>Contexte </vt:lpstr>
      <vt:lpstr>Objectifs</vt:lpstr>
      <vt:lpstr>Quelques moyens mis en place</vt:lpstr>
      <vt:lpstr>Période de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communication</dc:creator>
  <cp:lastModifiedBy>communication</cp:lastModifiedBy>
  <cp:revision>12</cp:revision>
  <dcterms:created xsi:type="dcterms:W3CDTF">2012-05-14T13:57:54Z</dcterms:created>
  <dcterms:modified xsi:type="dcterms:W3CDTF">2012-05-14T18:49:58Z</dcterms:modified>
</cp:coreProperties>
</file>