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6" r:id="rId2"/>
    <p:sldMasterId id="2147483678" r:id="rId3"/>
    <p:sldMasterId id="2147483680" r:id="rId4"/>
  </p:sldMasterIdLst>
  <p:notesMasterIdLst>
    <p:notesMasterId r:id="rId53"/>
  </p:notesMasterIdLst>
  <p:sldIdLst>
    <p:sldId id="256" r:id="rId5"/>
    <p:sldId id="316" r:id="rId6"/>
    <p:sldId id="327" r:id="rId7"/>
    <p:sldId id="261" r:id="rId8"/>
    <p:sldId id="274" r:id="rId9"/>
    <p:sldId id="264" r:id="rId10"/>
    <p:sldId id="291" r:id="rId11"/>
    <p:sldId id="268" r:id="rId12"/>
    <p:sldId id="262" r:id="rId13"/>
    <p:sldId id="263" r:id="rId14"/>
    <p:sldId id="275" r:id="rId15"/>
    <p:sldId id="276" r:id="rId16"/>
    <p:sldId id="301" r:id="rId17"/>
    <p:sldId id="266" r:id="rId18"/>
    <p:sldId id="293" r:id="rId19"/>
    <p:sldId id="294" r:id="rId20"/>
    <p:sldId id="295" r:id="rId21"/>
    <p:sldId id="302" r:id="rId22"/>
    <p:sldId id="303" r:id="rId23"/>
    <p:sldId id="304" r:id="rId24"/>
    <p:sldId id="305" r:id="rId25"/>
    <p:sldId id="296" r:id="rId26"/>
    <p:sldId id="297" r:id="rId27"/>
    <p:sldId id="298" r:id="rId28"/>
    <p:sldId id="318" r:id="rId29"/>
    <p:sldId id="267" r:id="rId30"/>
    <p:sldId id="285" r:id="rId31"/>
    <p:sldId id="286" r:id="rId32"/>
    <p:sldId id="270" r:id="rId33"/>
    <p:sldId id="271" r:id="rId34"/>
    <p:sldId id="319" r:id="rId35"/>
    <p:sldId id="272" r:id="rId36"/>
    <p:sldId id="269" r:id="rId37"/>
    <p:sldId id="321" r:id="rId38"/>
    <p:sldId id="287" r:id="rId39"/>
    <p:sldId id="320" r:id="rId40"/>
    <p:sldId id="306" r:id="rId41"/>
    <p:sldId id="307" r:id="rId42"/>
    <p:sldId id="308" r:id="rId43"/>
    <p:sldId id="323" r:id="rId44"/>
    <p:sldId id="324" r:id="rId45"/>
    <p:sldId id="325" r:id="rId46"/>
    <p:sldId id="313" r:id="rId47"/>
    <p:sldId id="326" r:id="rId48"/>
    <p:sldId id="328" r:id="rId49"/>
    <p:sldId id="322" r:id="rId50"/>
    <p:sldId id="292" r:id="rId51"/>
    <p:sldId id="299" r:id="rId5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ric%20Latimer\Documents\PI\3%20PRESENTATIONS%20ETC\Presentations\JASM%202012\Capacit&#233;s%20graphique%20normale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Eric%20Latimer\Documents\PI\3%20PRESENTATIONS%20ETC\Presentations\JASM%202012\Capacit&#233;s%20graphique%20TMG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Sheet1!$A$4:$A$13</c:f>
              <c:strCache>
                <c:ptCount val="10"/>
                <c:pt idx="0">
                  <c:v>Espérance de vie</c:v>
                </c:pt>
                <c:pt idx="1">
                  <c:v>Santé</c:v>
                </c:pt>
                <c:pt idx="2">
                  <c:v>Intégrité corporelle</c:v>
                </c:pt>
                <c:pt idx="3">
                  <c:v>Sens, imag., pensée</c:v>
                </c:pt>
                <c:pt idx="4">
                  <c:v>Émotions</c:v>
                </c:pt>
                <c:pt idx="5">
                  <c:v>Raison pratique</c:v>
                </c:pt>
                <c:pt idx="6">
                  <c:v>Affiliation</c:v>
                </c:pt>
                <c:pt idx="7">
                  <c:v>Autres espèces</c:v>
                </c:pt>
                <c:pt idx="8">
                  <c:v>Jeu</c:v>
                </c:pt>
                <c:pt idx="9">
                  <c:v>Contrôle sur envir.</c:v>
                </c:pt>
              </c:strCache>
            </c:strRef>
          </c:cat>
          <c:val>
            <c:numRef>
              <c:f>Sheet1!$B$4:$B$13</c:f>
              <c:numCache>
                <c:formatCode>General</c:formatCode>
                <c:ptCount val="10"/>
              </c:numCache>
            </c:numRef>
          </c:val>
        </c:ser>
        <c:ser>
          <c:idx val="1"/>
          <c:order val="1"/>
          <c:invertIfNegative val="0"/>
          <c:cat>
            <c:strRef>
              <c:f>Sheet1!$A$4:$A$13</c:f>
              <c:strCache>
                <c:ptCount val="10"/>
                <c:pt idx="0">
                  <c:v>Espérance de vie</c:v>
                </c:pt>
                <c:pt idx="1">
                  <c:v>Santé</c:v>
                </c:pt>
                <c:pt idx="2">
                  <c:v>Intégrité corporelle</c:v>
                </c:pt>
                <c:pt idx="3">
                  <c:v>Sens, imag., pensée</c:v>
                </c:pt>
                <c:pt idx="4">
                  <c:v>Émotions</c:v>
                </c:pt>
                <c:pt idx="5">
                  <c:v>Raison pratique</c:v>
                </c:pt>
                <c:pt idx="6">
                  <c:v>Affiliation</c:v>
                </c:pt>
                <c:pt idx="7">
                  <c:v>Autres espèces</c:v>
                </c:pt>
                <c:pt idx="8">
                  <c:v>Jeu</c:v>
                </c:pt>
                <c:pt idx="9">
                  <c:v>Contrôle sur envir.</c:v>
                </c:pt>
              </c:strCache>
            </c:strRef>
          </c:cat>
          <c:val>
            <c:numRef>
              <c:f>Sheet1!$C$4:$C$13</c:f>
              <c:numCache>
                <c:formatCode>General</c:formatCode>
                <c:ptCount val="10"/>
              </c:numCache>
            </c:numRef>
          </c:val>
        </c:ser>
        <c:ser>
          <c:idx val="2"/>
          <c:order val="2"/>
          <c:spPr>
            <a:solidFill>
              <a:srgbClr val="00B050"/>
            </a:solidFill>
            <a:effectLst>
              <a:outerShdw blurRad="50800" dist="50800" dir="5400000" algn="ctr" rotWithShape="0">
                <a:srgbClr val="000000">
                  <a:alpha val="86000"/>
                </a:srgbClr>
              </a:outerShdw>
            </a:effectLst>
          </c:spPr>
          <c:invertIfNegative val="0"/>
          <c:cat>
            <c:strRef>
              <c:f>Sheet1!$A$4:$A$13</c:f>
              <c:strCache>
                <c:ptCount val="10"/>
                <c:pt idx="0">
                  <c:v>Espérance de vie</c:v>
                </c:pt>
                <c:pt idx="1">
                  <c:v>Santé</c:v>
                </c:pt>
                <c:pt idx="2">
                  <c:v>Intégrité corporelle</c:v>
                </c:pt>
                <c:pt idx="3">
                  <c:v>Sens, imag., pensée</c:v>
                </c:pt>
                <c:pt idx="4">
                  <c:v>Émotions</c:v>
                </c:pt>
                <c:pt idx="5">
                  <c:v>Raison pratique</c:v>
                </c:pt>
                <c:pt idx="6">
                  <c:v>Affiliation</c:v>
                </c:pt>
                <c:pt idx="7">
                  <c:v>Autres espèces</c:v>
                </c:pt>
                <c:pt idx="8">
                  <c:v>Jeu</c:v>
                </c:pt>
                <c:pt idx="9">
                  <c:v>Contrôle sur envir.</c:v>
                </c:pt>
              </c:strCache>
            </c:strRef>
          </c:cat>
          <c:val>
            <c:numRef>
              <c:f>Sheet1!$D$4:$D$13</c:f>
              <c:numCache>
                <c:formatCode>General</c:formatCode>
                <c:ptCount val="10"/>
                <c:pt idx="0">
                  <c:v>90</c:v>
                </c:pt>
                <c:pt idx="1">
                  <c:v>85</c:v>
                </c:pt>
                <c:pt idx="2">
                  <c:v>90</c:v>
                </c:pt>
                <c:pt idx="3">
                  <c:v>88</c:v>
                </c:pt>
                <c:pt idx="4">
                  <c:v>80</c:v>
                </c:pt>
                <c:pt idx="5">
                  <c:v>90</c:v>
                </c:pt>
                <c:pt idx="6">
                  <c:v>88</c:v>
                </c:pt>
                <c:pt idx="7">
                  <c:v>82</c:v>
                </c:pt>
                <c:pt idx="8">
                  <c:v>85</c:v>
                </c:pt>
                <c:pt idx="9">
                  <c:v>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8716288"/>
        <c:axId val="78771328"/>
      </c:barChart>
      <c:catAx>
        <c:axId val="7871628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400" b="1" i="0" baseline="0">
                <a:solidFill>
                  <a:sysClr val="windowText" lastClr="000000"/>
                </a:solidFill>
              </a:defRPr>
            </a:pPr>
            <a:endParaRPr lang="en-US"/>
          </a:p>
        </c:txPr>
        <c:crossAx val="78771328"/>
        <c:crosses val="autoZero"/>
        <c:auto val="1"/>
        <c:lblAlgn val="ctr"/>
        <c:lblOffset val="100"/>
        <c:noMultiLvlLbl val="0"/>
      </c:catAx>
      <c:valAx>
        <c:axId val="78771328"/>
        <c:scaling>
          <c:orientation val="minMax"/>
          <c:max val="1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400" b="1" i="0" baseline="0"/>
            </a:pPr>
            <a:endParaRPr lang="en-US"/>
          </a:p>
        </c:txPr>
        <c:crossAx val="78716288"/>
        <c:crosses val="autoZero"/>
        <c:crossBetween val="between"/>
        <c:majorUnit val="10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903102035375222"/>
          <c:y val="5.5332620047047913E-2"/>
          <c:w val="0.82315607562276538"/>
          <c:h val="0.48748568999579756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Sheet1!$A$4:$A$13</c:f>
              <c:strCache>
                <c:ptCount val="10"/>
                <c:pt idx="0">
                  <c:v>Espérance de vie</c:v>
                </c:pt>
                <c:pt idx="1">
                  <c:v>Santé</c:v>
                </c:pt>
                <c:pt idx="2">
                  <c:v>Intégrité corporelle</c:v>
                </c:pt>
                <c:pt idx="3">
                  <c:v>Sens, imag., pensée</c:v>
                </c:pt>
                <c:pt idx="4">
                  <c:v>Émotions</c:v>
                </c:pt>
                <c:pt idx="5">
                  <c:v>Raison pratique</c:v>
                </c:pt>
                <c:pt idx="6">
                  <c:v>Affiliation</c:v>
                </c:pt>
                <c:pt idx="7">
                  <c:v>Autres espèces</c:v>
                </c:pt>
                <c:pt idx="8">
                  <c:v>Jeu</c:v>
                </c:pt>
                <c:pt idx="9">
                  <c:v>Contrôle sur envir.</c:v>
                </c:pt>
              </c:strCache>
            </c:strRef>
          </c:cat>
          <c:val>
            <c:numRef>
              <c:f>Sheet1!$B$4:$B$13</c:f>
              <c:numCache>
                <c:formatCode>General</c:formatCode>
                <c:ptCount val="10"/>
              </c:numCache>
            </c:numRef>
          </c:val>
        </c:ser>
        <c:ser>
          <c:idx val="1"/>
          <c:order val="1"/>
          <c:invertIfNegative val="0"/>
          <c:cat>
            <c:strRef>
              <c:f>Sheet1!$A$4:$A$13</c:f>
              <c:strCache>
                <c:ptCount val="10"/>
                <c:pt idx="0">
                  <c:v>Espérance de vie</c:v>
                </c:pt>
                <c:pt idx="1">
                  <c:v>Santé</c:v>
                </c:pt>
                <c:pt idx="2">
                  <c:v>Intégrité corporelle</c:v>
                </c:pt>
                <c:pt idx="3">
                  <c:v>Sens, imag., pensée</c:v>
                </c:pt>
                <c:pt idx="4">
                  <c:v>Émotions</c:v>
                </c:pt>
                <c:pt idx="5">
                  <c:v>Raison pratique</c:v>
                </c:pt>
                <c:pt idx="6">
                  <c:v>Affiliation</c:v>
                </c:pt>
                <c:pt idx="7">
                  <c:v>Autres espèces</c:v>
                </c:pt>
                <c:pt idx="8">
                  <c:v>Jeu</c:v>
                </c:pt>
                <c:pt idx="9">
                  <c:v>Contrôle sur envir.</c:v>
                </c:pt>
              </c:strCache>
            </c:strRef>
          </c:cat>
          <c:val>
            <c:numRef>
              <c:f>Sheet1!$C$4:$C$13</c:f>
              <c:numCache>
                <c:formatCode>General</c:formatCode>
                <c:ptCount val="10"/>
              </c:numCache>
            </c:numRef>
          </c:val>
        </c:ser>
        <c:ser>
          <c:idx val="2"/>
          <c:order val="2"/>
          <c:spPr>
            <a:solidFill>
              <a:srgbClr val="00B050"/>
            </a:solidFill>
            <a:effectLst>
              <a:outerShdw blurRad="50800" dist="50800" dir="5400000" algn="ctr" rotWithShape="0">
                <a:srgbClr val="000000">
                  <a:alpha val="86000"/>
                </a:srgbClr>
              </a:outerShdw>
            </a:effectLst>
          </c:spPr>
          <c:invertIfNegative val="0"/>
          <c:cat>
            <c:strRef>
              <c:f>Sheet1!$A$4:$A$13</c:f>
              <c:strCache>
                <c:ptCount val="10"/>
                <c:pt idx="0">
                  <c:v>Espérance de vie</c:v>
                </c:pt>
                <c:pt idx="1">
                  <c:v>Santé</c:v>
                </c:pt>
                <c:pt idx="2">
                  <c:v>Intégrité corporelle</c:v>
                </c:pt>
                <c:pt idx="3">
                  <c:v>Sens, imag., pensée</c:v>
                </c:pt>
                <c:pt idx="4">
                  <c:v>Émotions</c:v>
                </c:pt>
                <c:pt idx="5">
                  <c:v>Raison pratique</c:v>
                </c:pt>
                <c:pt idx="6">
                  <c:v>Affiliation</c:v>
                </c:pt>
                <c:pt idx="7">
                  <c:v>Autres espèces</c:v>
                </c:pt>
                <c:pt idx="8">
                  <c:v>Jeu</c:v>
                </c:pt>
                <c:pt idx="9">
                  <c:v>Contrôle sur envir.</c:v>
                </c:pt>
              </c:strCache>
            </c:strRef>
          </c:cat>
          <c:val>
            <c:numRef>
              <c:f>Sheet1!$D$4:$D$13</c:f>
              <c:numCache>
                <c:formatCode>General</c:formatCode>
                <c:ptCount val="10"/>
                <c:pt idx="0">
                  <c:v>60</c:v>
                </c:pt>
                <c:pt idx="1">
                  <c:v>58</c:v>
                </c:pt>
                <c:pt idx="2">
                  <c:v>67</c:v>
                </c:pt>
                <c:pt idx="3">
                  <c:v>75</c:v>
                </c:pt>
                <c:pt idx="4">
                  <c:v>75</c:v>
                </c:pt>
                <c:pt idx="5">
                  <c:v>75</c:v>
                </c:pt>
                <c:pt idx="6">
                  <c:v>60</c:v>
                </c:pt>
                <c:pt idx="7">
                  <c:v>78</c:v>
                </c:pt>
                <c:pt idx="8">
                  <c:v>75</c:v>
                </c:pt>
                <c:pt idx="9">
                  <c:v>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0618624"/>
        <c:axId val="80620160"/>
      </c:barChart>
      <c:catAx>
        <c:axId val="8061862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400" b="1" i="0" baseline="0">
                <a:solidFill>
                  <a:sysClr val="windowText" lastClr="000000"/>
                </a:solidFill>
              </a:defRPr>
            </a:pPr>
            <a:endParaRPr lang="en-US"/>
          </a:p>
        </c:txPr>
        <c:crossAx val="80620160"/>
        <c:crosses val="autoZero"/>
        <c:auto val="1"/>
        <c:lblAlgn val="ctr"/>
        <c:lblOffset val="100"/>
        <c:noMultiLvlLbl val="0"/>
      </c:catAx>
      <c:valAx>
        <c:axId val="80620160"/>
        <c:scaling>
          <c:orientation val="minMax"/>
          <c:max val="1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400" b="1" i="0" baseline="0"/>
            </a:pPr>
            <a:endParaRPr lang="en-US"/>
          </a:p>
        </c:txPr>
        <c:crossAx val="80618624"/>
        <c:crosses val="autoZero"/>
        <c:crossBetween val="between"/>
        <c:majorUnit val="20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0.26724</cdr:x>
      <cdr:y>0.02899</cdr:y>
    </cdr:from>
    <cdr:to>
      <cdr:x>0.95878</cdr:x>
      <cdr:y>0.11594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100908" y="144016"/>
          <a:ext cx="5436604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fr-CA" sz="2400" b="1" dirty="0" smtClean="0">
              <a:solidFill>
                <a:srgbClr val="FF0000"/>
              </a:solidFill>
            </a:rPr>
            <a:t>Capacités </a:t>
          </a:r>
          <a:r>
            <a:rPr lang="fr-CA" sz="2400" b="1" dirty="0" err="1" smtClean="0">
              <a:solidFill>
                <a:srgbClr val="FF0000"/>
              </a:solidFill>
            </a:rPr>
            <a:t>sour</a:t>
          </a:r>
          <a:r>
            <a:rPr lang="fr-CA" sz="2400" b="1" dirty="0" smtClean="0">
              <a:solidFill>
                <a:srgbClr val="FF0000"/>
              </a:solidFill>
            </a:rPr>
            <a:t> le seuil </a:t>
          </a:r>
          <a:r>
            <a:rPr lang="fr-CA" sz="2400" b="1" dirty="0" err="1" smtClean="0">
              <a:solidFill>
                <a:srgbClr val="FF0000"/>
              </a:solidFill>
            </a:rPr>
            <a:t>mimimal</a:t>
          </a:r>
          <a:endParaRPr lang="en-US" sz="11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0.22036</cdr:x>
      <cdr:y>0.11594</cdr:y>
    </cdr:from>
    <cdr:to>
      <cdr:x>0.60614</cdr:x>
      <cdr:y>0.17123</cdr:y>
    </cdr:to>
    <cdr:cxnSp macro="">
      <cdr:nvCxnSpPr>
        <cdr:cNvPr id="4" name="Straight Arrow Connector 3"/>
        <cdr:cNvCxnSpPr/>
      </cdr:nvCxnSpPr>
      <cdr:spPr>
        <a:xfrm xmlns:a="http://schemas.openxmlformats.org/drawingml/2006/main" flipH="1">
          <a:off x="1732409" y="576064"/>
          <a:ext cx="3032795" cy="274692"/>
        </a:xfrm>
        <a:prstGeom xmlns:a="http://schemas.openxmlformats.org/drawingml/2006/main" prst="straightConnector1">
          <a:avLst/>
        </a:prstGeom>
        <a:ln xmlns:a="http://schemas.openxmlformats.org/drawingml/2006/main" w="63500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0.59698</cdr:x>
      <cdr:y>0.11594</cdr:y>
    </cdr:from>
    <cdr:to>
      <cdr:x>0.95878</cdr:x>
      <cdr:y>0.1634</cdr:y>
    </cdr:to>
    <cdr:cxnSp macro="">
      <cdr:nvCxnSpPr>
        <cdr:cNvPr id="5" name="Straight Arrow Connector 4"/>
        <cdr:cNvCxnSpPr/>
      </cdr:nvCxnSpPr>
      <cdr:spPr>
        <a:xfrm xmlns:a="http://schemas.openxmlformats.org/drawingml/2006/main">
          <a:off x="4693196" y="576064"/>
          <a:ext cx="2844316" cy="235781"/>
        </a:xfrm>
        <a:prstGeom xmlns:a="http://schemas.openxmlformats.org/drawingml/2006/main" prst="straightConnector1">
          <a:avLst/>
        </a:prstGeom>
        <a:ln xmlns:a="http://schemas.openxmlformats.org/drawingml/2006/main" w="63500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0.59698</cdr:x>
      <cdr:y>0.11594</cdr:y>
    </cdr:from>
    <cdr:to>
      <cdr:x>0.73437</cdr:x>
      <cdr:y>0.16451</cdr:y>
    </cdr:to>
    <cdr:cxnSp macro="">
      <cdr:nvCxnSpPr>
        <cdr:cNvPr id="7" name="Straight Arrow Connector 6"/>
        <cdr:cNvCxnSpPr/>
      </cdr:nvCxnSpPr>
      <cdr:spPr>
        <a:xfrm xmlns:a="http://schemas.openxmlformats.org/drawingml/2006/main">
          <a:off x="4693196" y="576064"/>
          <a:ext cx="1080120" cy="241309"/>
        </a:xfrm>
        <a:prstGeom xmlns:a="http://schemas.openxmlformats.org/drawingml/2006/main" prst="straightConnector1">
          <a:avLst/>
        </a:prstGeom>
        <a:ln xmlns:a="http://schemas.openxmlformats.org/drawingml/2006/main" w="63500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0.30388</cdr:x>
      <cdr:y>0.11594</cdr:y>
    </cdr:from>
    <cdr:to>
      <cdr:x>0.60614</cdr:x>
      <cdr:y>0.18841</cdr:y>
    </cdr:to>
    <cdr:cxnSp macro="">
      <cdr:nvCxnSpPr>
        <cdr:cNvPr id="9" name="Straight Arrow Connector 8"/>
        <cdr:cNvCxnSpPr/>
      </cdr:nvCxnSpPr>
      <cdr:spPr>
        <a:xfrm xmlns:a="http://schemas.openxmlformats.org/drawingml/2006/main" flipH="1">
          <a:off x="2388940" y="576064"/>
          <a:ext cx="2376264" cy="360040"/>
        </a:xfrm>
        <a:prstGeom xmlns:a="http://schemas.openxmlformats.org/drawingml/2006/main" prst="straightConnector1">
          <a:avLst/>
        </a:prstGeom>
        <a:ln xmlns:a="http://schemas.openxmlformats.org/drawingml/2006/main" w="63500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0.38267</cdr:x>
      <cdr:y>0.11594</cdr:y>
    </cdr:from>
    <cdr:to>
      <cdr:x>0.61301</cdr:x>
      <cdr:y>0.1634</cdr:y>
    </cdr:to>
    <cdr:cxnSp macro="">
      <cdr:nvCxnSpPr>
        <cdr:cNvPr id="11" name="Straight Arrow Connector 10"/>
        <cdr:cNvCxnSpPr>
          <a:stCxn xmlns:a="http://schemas.openxmlformats.org/drawingml/2006/main" id="2" idx="2"/>
        </cdr:cNvCxnSpPr>
      </cdr:nvCxnSpPr>
      <cdr:spPr>
        <a:xfrm xmlns:a="http://schemas.openxmlformats.org/drawingml/2006/main" flipH="1">
          <a:off x="3008372" y="576064"/>
          <a:ext cx="1810838" cy="235781"/>
        </a:xfrm>
        <a:prstGeom xmlns:a="http://schemas.openxmlformats.org/drawingml/2006/main" prst="straightConnector1">
          <a:avLst/>
        </a:prstGeom>
        <a:ln xmlns:a="http://schemas.openxmlformats.org/drawingml/2006/main" w="63500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DA3207-6372-4446-9C87-5DFEAC9ABB0D}" type="datetimeFigureOut">
              <a:rPr lang="fr-CA" smtClean="0"/>
              <a:pPr/>
              <a:t>2012-05-14</a:t>
            </a:fld>
            <a:endParaRPr lang="fr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50B367-25C9-4694-AEAF-4E0C02D2BE9A}" type="slidenum">
              <a:rPr lang="fr-CA" smtClean="0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54413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smtClean="0"/>
              <a:t>La thèse</a:t>
            </a:r>
            <a:r>
              <a:rPr lang="fr-CA" baseline="0" dirty="0" smtClean="0"/>
              <a:t> de Lorna Moser inclut des données pour les mêmes équipes et différentes autres mesures pouvant être associées à un certain degré de coercition (ex: pourcentage de clients recevant des livraisons de médicaments à domicile) qui vont dans le même sens.  </a:t>
            </a:r>
          </a:p>
          <a:p>
            <a:r>
              <a:rPr lang="fr-CA" baseline="0" dirty="0" smtClean="0"/>
              <a:t>« La raison d’état, c’est quand on n’a plus d’idées ».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50B367-25C9-4694-AEAF-4E0C02D2BE9A}" type="slidenum">
              <a:rPr lang="fr-CA" smtClean="0"/>
              <a:pPr/>
              <a:t>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751159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smtClean="0"/>
              <a:t>Ici les heures de services de santé mentale excluent les</a:t>
            </a:r>
            <a:r>
              <a:rPr lang="fr-CA" baseline="0" dirty="0" smtClean="0"/>
              <a:t> services de soutien à l’emploi.  Données administratives dont la fiabilité est incertaine.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50B367-25C9-4694-AEAF-4E0C02D2BE9A}" type="slidenum">
              <a:rPr lang="fr-CA" smtClean="0"/>
              <a:pPr/>
              <a:t>18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403335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CA" dirty="0" smtClean="0"/>
              <a:t>In </a:t>
            </a:r>
            <a:r>
              <a:rPr lang="fr-CA" dirty="0" err="1" smtClean="0"/>
              <a:t>this</a:t>
            </a:r>
            <a:r>
              <a:rPr lang="fr-CA" dirty="0" smtClean="0"/>
              <a:t> non-</a:t>
            </a:r>
            <a:r>
              <a:rPr lang="fr-CA" dirty="0" err="1" smtClean="0"/>
              <a:t>experimental</a:t>
            </a:r>
            <a:r>
              <a:rPr lang="fr-CA" dirty="0" smtClean="0"/>
              <a:t> </a:t>
            </a:r>
            <a:r>
              <a:rPr lang="fr-CA" dirty="0" err="1" smtClean="0"/>
              <a:t>study</a:t>
            </a:r>
            <a:r>
              <a:rPr lang="fr-CA" dirty="0" smtClean="0"/>
              <a:t>, </a:t>
            </a:r>
            <a:r>
              <a:rPr lang="fr-CA" dirty="0" err="1" smtClean="0"/>
              <a:t>we</a:t>
            </a:r>
            <a:r>
              <a:rPr lang="fr-CA" dirty="0" smtClean="0"/>
              <a:t> </a:t>
            </a:r>
            <a:r>
              <a:rPr lang="fr-CA" dirty="0" err="1" smtClean="0"/>
              <a:t>see</a:t>
            </a:r>
            <a:r>
              <a:rPr lang="fr-CA" dirty="0" smtClean="0"/>
              <a:t> </a:t>
            </a:r>
            <a:r>
              <a:rPr lang="fr-CA" dirty="0" err="1" smtClean="0"/>
              <a:t>that</a:t>
            </a:r>
            <a:r>
              <a:rPr lang="fr-CA" dirty="0" smtClean="0"/>
              <a:t> </a:t>
            </a:r>
            <a:r>
              <a:rPr lang="fr-CA" dirty="0" err="1" smtClean="0"/>
              <a:t>those</a:t>
            </a:r>
            <a:r>
              <a:rPr lang="fr-CA" dirty="0" smtClean="0"/>
              <a:t> </a:t>
            </a:r>
            <a:r>
              <a:rPr lang="fr-CA" dirty="0" err="1" smtClean="0"/>
              <a:t>who</a:t>
            </a:r>
            <a:r>
              <a:rPr lang="fr-CA" dirty="0" smtClean="0"/>
              <a:t> </a:t>
            </a:r>
            <a:r>
              <a:rPr lang="fr-CA" dirty="0" err="1" smtClean="0"/>
              <a:t>remained</a:t>
            </a:r>
            <a:r>
              <a:rPr lang="fr-CA" dirty="0" smtClean="0"/>
              <a:t> </a:t>
            </a:r>
            <a:r>
              <a:rPr lang="fr-CA" dirty="0" err="1" smtClean="0"/>
              <a:t>unemployed</a:t>
            </a:r>
            <a:r>
              <a:rPr lang="fr-CA" dirty="0" smtClean="0"/>
              <a:t> </a:t>
            </a:r>
            <a:r>
              <a:rPr lang="fr-CA" dirty="0" err="1" smtClean="0"/>
              <a:t>did</a:t>
            </a:r>
            <a:r>
              <a:rPr lang="fr-CA" dirty="0" smtClean="0"/>
              <a:t> not </a:t>
            </a:r>
            <a:r>
              <a:rPr lang="fr-CA" dirty="0" err="1" smtClean="0"/>
              <a:t>experience</a:t>
            </a:r>
            <a:r>
              <a:rPr lang="fr-CA" dirty="0" smtClean="0"/>
              <a:t> </a:t>
            </a:r>
            <a:r>
              <a:rPr lang="fr-CA" dirty="0" err="1" smtClean="0"/>
              <a:t>any</a:t>
            </a:r>
            <a:r>
              <a:rPr lang="fr-CA" dirty="0" smtClean="0"/>
              <a:t> </a:t>
            </a:r>
            <a:r>
              <a:rPr lang="fr-CA" dirty="0" err="1" smtClean="0"/>
              <a:t>decline</a:t>
            </a:r>
            <a:r>
              <a:rPr lang="fr-CA" baseline="0" dirty="0" smtClean="0"/>
              <a:t> in </a:t>
            </a:r>
            <a:r>
              <a:rPr lang="fr-CA" baseline="0" dirty="0" err="1" smtClean="0"/>
              <a:t>either</a:t>
            </a:r>
            <a:r>
              <a:rPr lang="fr-CA" baseline="0" dirty="0" smtClean="0"/>
              <a:t> </a:t>
            </a:r>
            <a:r>
              <a:rPr lang="fr-CA" baseline="0" dirty="0" err="1" smtClean="0"/>
              <a:t>health</a:t>
            </a:r>
            <a:r>
              <a:rPr lang="fr-CA" baseline="0" dirty="0" smtClean="0"/>
              <a:t> and social care </a:t>
            </a:r>
            <a:r>
              <a:rPr lang="fr-CA" baseline="0" dirty="0" err="1" smtClean="0"/>
              <a:t>costs</a:t>
            </a:r>
            <a:r>
              <a:rPr lang="fr-CA" baseline="0" dirty="0" smtClean="0"/>
              <a:t>, or mental </a:t>
            </a:r>
            <a:r>
              <a:rPr lang="fr-CA" baseline="0" dirty="0" err="1" smtClean="0"/>
              <a:t>health</a:t>
            </a:r>
            <a:r>
              <a:rPr lang="fr-CA" baseline="0" smtClean="0"/>
              <a:t> services </a:t>
            </a:r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815EF-67E1-44FC-95AB-CFEE803616F8}" type="slidenum">
              <a:rPr lang="fr-CA" smtClean="0">
                <a:solidFill>
                  <a:prstClr val="black"/>
                </a:solidFill>
              </a:rPr>
              <a:pPr/>
              <a:t>20</a:t>
            </a:fld>
            <a:endParaRPr lang="fr-CA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50B367-25C9-4694-AEAF-4E0C02D2BE9A}" type="slidenum">
              <a:rPr lang="fr-CA" smtClean="0"/>
              <a:pPr/>
              <a:t>30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630736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smtClean="0"/>
              <a:t>Diagrammes de quartiles.  La boîte</a:t>
            </a:r>
            <a:r>
              <a:rPr lang="fr-CA" baseline="0" dirty="0" smtClean="0"/>
              <a:t> représente ou se situent les 50% médians de la distribution, la ligne horizontale à l’intérieur de la boîte, la médiane.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50B367-25C9-4694-AEAF-4E0C02D2BE9A}" type="slidenum">
              <a:rPr lang="fr-CA" smtClean="0"/>
              <a:pPr/>
              <a:t>33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213471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Vivre </a:t>
            </a:r>
            <a:r>
              <a:rPr lang="en-US" dirty="0" smtClean="0"/>
              <a:t>– </a:t>
            </a:r>
            <a:r>
              <a:rPr lang="en-US" dirty="0" err="1" smtClean="0"/>
              <a:t>pouvoir</a:t>
            </a:r>
            <a:r>
              <a:rPr lang="en-US" dirty="0" smtClean="0"/>
              <a:t> </a:t>
            </a:r>
            <a:r>
              <a:rPr lang="en-US" dirty="0" err="1" smtClean="0"/>
              <a:t>jouir</a:t>
            </a:r>
            <a:r>
              <a:rPr lang="en-US" dirty="0" smtClean="0"/>
              <a:t> </a:t>
            </a:r>
            <a:r>
              <a:rPr lang="en-US" dirty="0" err="1" smtClean="0"/>
              <a:t>d’une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espérance</a:t>
            </a:r>
            <a:r>
              <a:rPr lang="en-US" dirty="0" smtClean="0">
                <a:solidFill>
                  <a:srgbClr val="FF0000"/>
                </a:solidFill>
              </a:rPr>
              <a:t> de vie </a:t>
            </a:r>
            <a:r>
              <a:rPr lang="en-US" dirty="0" err="1" smtClean="0">
                <a:solidFill>
                  <a:srgbClr val="FF0000"/>
                </a:solidFill>
              </a:rPr>
              <a:t>normale</a:t>
            </a:r>
            <a:r>
              <a:rPr lang="en-US" dirty="0" smtClean="0">
                <a:solidFill>
                  <a:srgbClr val="FF0000"/>
                </a:solidFill>
              </a:rPr>
              <a:t> sans handicap </a:t>
            </a:r>
            <a:r>
              <a:rPr lang="en-US" dirty="0" err="1" smtClean="0">
                <a:solidFill>
                  <a:srgbClr val="FF0000"/>
                </a:solidFill>
              </a:rPr>
              <a:t>significatif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b="1" dirty="0" smtClean="0"/>
              <a:t>Santé </a:t>
            </a:r>
            <a:r>
              <a:rPr lang="en-US" b="1" dirty="0" err="1" smtClean="0"/>
              <a:t>corporelle</a:t>
            </a:r>
            <a:r>
              <a:rPr lang="en-US" b="1" dirty="0" smtClean="0"/>
              <a:t> </a:t>
            </a:r>
            <a:r>
              <a:rPr lang="en-US" dirty="0" smtClean="0"/>
              <a:t>– </a:t>
            </a:r>
            <a:r>
              <a:rPr lang="en-US" dirty="0" err="1" smtClean="0"/>
              <a:t>pouvoir</a:t>
            </a:r>
            <a:r>
              <a:rPr lang="en-US" dirty="0" smtClean="0"/>
              <a:t> vivre en santé, y </a:t>
            </a:r>
            <a:r>
              <a:rPr lang="en-US" dirty="0" err="1" smtClean="0"/>
              <a:t>compris</a:t>
            </a:r>
            <a:r>
              <a:rPr lang="en-US" dirty="0" smtClean="0"/>
              <a:t> </a:t>
            </a:r>
            <a:r>
              <a:rPr lang="en-US" dirty="0" err="1" smtClean="0"/>
              <a:t>sur</a:t>
            </a:r>
            <a:r>
              <a:rPr lang="en-US" dirty="0" smtClean="0"/>
              <a:t> le plan de la </a:t>
            </a:r>
            <a:r>
              <a:rPr lang="en-US" dirty="0" err="1" smtClean="0"/>
              <a:t>procréation</a:t>
            </a:r>
            <a:r>
              <a:rPr lang="en-US" dirty="0" smtClean="0"/>
              <a:t>; </a:t>
            </a:r>
            <a:r>
              <a:rPr lang="en-US" dirty="0" err="1" smtClean="0">
                <a:solidFill>
                  <a:srgbClr val="FF0000"/>
                </a:solidFill>
              </a:rPr>
              <a:t>être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suffisamment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bien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nourri</a:t>
            </a:r>
            <a:r>
              <a:rPr lang="en-US" dirty="0" smtClean="0">
                <a:solidFill>
                  <a:srgbClr val="FF0000"/>
                </a:solidFill>
              </a:rPr>
              <a:t> et </a:t>
            </a:r>
            <a:r>
              <a:rPr lang="en-US" dirty="0" err="1" smtClean="0">
                <a:solidFill>
                  <a:srgbClr val="FF0000"/>
                </a:solidFill>
              </a:rPr>
              <a:t>logé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b="1" dirty="0" err="1" smtClean="0"/>
              <a:t>Intégrité</a:t>
            </a:r>
            <a:r>
              <a:rPr lang="en-US" b="1" dirty="0" smtClean="0"/>
              <a:t> </a:t>
            </a:r>
            <a:r>
              <a:rPr lang="en-US" b="1" dirty="0" err="1" smtClean="0"/>
              <a:t>corporelle</a:t>
            </a:r>
            <a:r>
              <a:rPr lang="en-US" b="1" dirty="0" smtClean="0"/>
              <a:t> </a:t>
            </a:r>
            <a:r>
              <a:rPr lang="en-US" dirty="0" smtClean="0"/>
              <a:t>– </a:t>
            </a:r>
            <a:r>
              <a:rPr lang="en-US" dirty="0" err="1" smtClean="0"/>
              <a:t>pouvoir</a:t>
            </a:r>
            <a:r>
              <a:rPr lang="en-US" dirty="0" smtClean="0"/>
              <a:t> se </a:t>
            </a:r>
            <a:r>
              <a:rPr lang="en-US" dirty="0" err="1" smtClean="0"/>
              <a:t>déplacer</a:t>
            </a:r>
            <a:r>
              <a:rPr lang="en-US" dirty="0" smtClean="0"/>
              <a:t> </a:t>
            </a:r>
            <a:r>
              <a:rPr lang="en-US" dirty="0" err="1" smtClean="0"/>
              <a:t>librement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0000"/>
                </a:solidFill>
              </a:rPr>
              <a:t>sans menace à </a:t>
            </a:r>
            <a:r>
              <a:rPr lang="en-US" dirty="0" err="1" smtClean="0">
                <a:solidFill>
                  <a:srgbClr val="FF0000"/>
                </a:solidFill>
              </a:rPr>
              <a:t>sa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sécurité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personnelle</a:t>
            </a:r>
            <a:r>
              <a:rPr lang="en-US" dirty="0" smtClean="0">
                <a:solidFill>
                  <a:srgbClr val="FF0000"/>
                </a:solidFill>
              </a:rPr>
              <a:t>; </a:t>
            </a:r>
            <a:r>
              <a:rPr lang="en-US" dirty="0" err="1" smtClean="0">
                <a:solidFill>
                  <a:srgbClr val="FF0000"/>
                </a:solidFill>
              </a:rPr>
              <a:t>pouvoir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exercer</a:t>
            </a:r>
            <a:r>
              <a:rPr lang="en-US" dirty="0" smtClean="0">
                <a:solidFill>
                  <a:srgbClr val="FF0000"/>
                </a:solidFill>
              </a:rPr>
              <a:t> des </a:t>
            </a:r>
            <a:r>
              <a:rPr lang="en-US" dirty="0" err="1" smtClean="0">
                <a:solidFill>
                  <a:srgbClr val="FF0000"/>
                </a:solidFill>
              </a:rPr>
              <a:t>choix</a:t>
            </a:r>
            <a:r>
              <a:rPr lang="en-US" dirty="0" smtClean="0">
                <a:solidFill>
                  <a:srgbClr val="FF0000"/>
                </a:solidFill>
              </a:rPr>
              <a:t> quant à </a:t>
            </a:r>
            <a:r>
              <a:rPr lang="en-US" dirty="0" err="1" smtClean="0">
                <a:solidFill>
                  <a:srgbClr val="FF0000"/>
                </a:solidFill>
              </a:rPr>
              <a:t>sa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sexualité</a:t>
            </a:r>
            <a:r>
              <a:rPr lang="en-US" dirty="0" smtClean="0">
                <a:solidFill>
                  <a:srgbClr val="FF0000"/>
                </a:solidFill>
              </a:rPr>
              <a:t> et </a:t>
            </a:r>
            <a:r>
              <a:rPr lang="en-US" dirty="0" err="1" smtClean="0">
                <a:solidFill>
                  <a:srgbClr val="FF0000"/>
                </a:solidFill>
              </a:rPr>
              <a:t>sa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procréation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</a:p>
          <a:p>
            <a:r>
              <a:rPr lang="en-US" b="1" dirty="0" smtClean="0"/>
              <a:t>Les </a:t>
            </a:r>
            <a:r>
              <a:rPr lang="en-US" b="1" dirty="0" err="1" smtClean="0"/>
              <a:t>sens</a:t>
            </a:r>
            <a:r>
              <a:rPr lang="en-US" b="1" dirty="0" smtClean="0"/>
              <a:t>, </a:t>
            </a:r>
            <a:r>
              <a:rPr lang="en-US" b="1" dirty="0" err="1" smtClean="0"/>
              <a:t>l’imagination</a:t>
            </a:r>
            <a:r>
              <a:rPr lang="en-US" b="1" dirty="0" smtClean="0"/>
              <a:t> et la </a:t>
            </a:r>
            <a:r>
              <a:rPr lang="en-US" b="1" dirty="0" err="1" smtClean="0"/>
              <a:t>pensée</a:t>
            </a:r>
            <a:r>
              <a:rPr lang="en-US" b="1" dirty="0" smtClean="0"/>
              <a:t> – </a:t>
            </a:r>
            <a:r>
              <a:rPr lang="en-US" dirty="0" err="1" smtClean="0"/>
              <a:t>pouvoir</a:t>
            </a:r>
            <a:r>
              <a:rPr lang="en-US" dirty="0" smtClean="0"/>
              <a:t> </a:t>
            </a:r>
            <a:r>
              <a:rPr lang="en-US" dirty="0" err="1" smtClean="0"/>
              <a:t>utiliser</a:t>
            </a:r>
            <a:r>
              <a:rPr lang="en-US" dirty="0" smtClean="0"/>
              <a:t> </a:t>
            </a:r>
            <a:r>
              <a:rPr lang="en-US" dirty="0" err="1" smtClean="0"/>
              <a:t>ses</a:t>
            </a:r>
            <a:r>
              <a:rPr lang="en-US" dirty="0" smtClean="0"/>
              <a:t> </a:t>
            </a:r>
            <a:r>
              <a:rPr lang="en-US" dirty="0" err="1" smtClean="0"/>
              <a:t>sens</a:t>
            </a:r>
            <a:r>
              <a:rPr lang="en-US" dirty="0" smtClean="0"/>
              <a:t>, son intelligence et son imagination </a:t>
            </a:r>
            <a:r>
              <a:rPr lang="en-US" dirty="0" err="1" smtClean="0"/>
              <a:t>d’une</a:t>
            </a:r>
            <a:r>
              <a:rPr lang="en-US" dirty="0" smtClean="0"/>
              <a:t> </a:t>
            </a:r>
            <a:r>
              <a:rPr lang="en-US" dirty="0" err="1" smtClean="0"/>
              <a:t>façon</a:t>
            </a:r>
            <a:r>
              <a:rPr lang="en-US" dirty="0" smtClean="0"/>
              <a:t> </a:t>
            </a:r>
            <a:r>
              <a:rPr lang="en-US" dirty="0" err="1" smtClean="0"/>
              <a:t>pleinement</a:t>
            </a:r>
            <a:r>
              <a:rPr lang="en-US" dirty="0" smtClean="0"/>
              <a:t> </a:t>
            </a:r>
            <a:r>
              <a:rPr lang="en-US" dirty="0" err="1" smtClean="0"/>
              <a:t>humaine</a:t>
            </a:r>
            <a:r>
              <a:rPr lang="en-US" dirty="0" smtClean="0"/>
              <a:t>, </a:t>
            </a:r>
            <a:r>
              <a:rPr lang="en-US" dirty="0" err="1" smtClean="0"/>
              <a:t>enrichie</a:t>
            </a:r>
            <a:r>
              <a:rPr lang="en-US" dirty="0" smtClean="0"/>
              <a:t> par </a:t>
            </a:r>
            <a:r>
              <a:rPr lang="en-US" dirty="0" err="1" smtClean="0"/>
              <a:t>une</a:t>
            </a:r>
            <a:r>
              <a:rPr lang="en-US" dirty="0" smtClean="0"/>
              <a:t> </a:t>
            </a:r>
            <a:r>
              <a:rPr lang="en-US" dirty="0" err="1" smtClean="0"/>
              <a:t>éducation</a:t>
            </a:r>
            <a:r>
              <a:rPr lang="en-US" dirty="0" smtClean="0"/>
              <a:t> </a:t>
            </a:r>
            <a:r>
              <a:rPr lang="en-US" dirty="0" err="1" smtClean="0"/>
              <a:t>adéquate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0000"/>
                </a:solidFill>
              </a:rPr>
              <a:t>et </a:t>
            </a:r>
            <a:r>
              <a:rPr lang="en-US" dirty="0" err="1" smtClean="0">
                <a:solidFill>
                  <a:srgbClr val="FF0000"/>
                </a:solidFill>
              </a:rPr>
              <a:t>incluant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pouvoir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jouir</a:t>
            </a:r>
            <a:r>
              <a:rPr lang="en-US" dirty="0" smtClean="0">
                <a:solidFill>
                  <a:srgbClr val="FF0000"/>
                </a:solidFill>
              </a:rPr>
              <a:t> d’oeuvres </a:t>
            </a:r>
            <a:r>
              <a:rPr lang="en-US" dirty="0" err="1" smtClean="0">
                <a:solidFill>
                  <a:srgbClr val="FF0000"/>
                </a:solidFill>
              </a:rPr>
              <a:t>ou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d’événements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religieux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 err="1" smtClean="0">
                <a:solidFill>
                  <a:srgbClr val="FF0000"/>
                </a:solidFill>
              </a:rPr>
              <a:t>litéraires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 err="1" smtClean="0">
                <a:solidFill>
                  <a:srgbClr val="FF0000"/>
                </a:solidFill>
              </a:rPr>
              <a:t>musicaux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artistiques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ou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autres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 err="1" smtClean="0">
                <a:solidFill>
                  <a:srgbClr val="FF0000"/>
                </a:solidFill>
              </a:rPr>
              <a:t>ou</a:t>
            </a:r>
            <a:r>
              <a:rPr lang="en-US" dirty="0" smtClean="0">
                <a:solidFill>
                  <a:srgbClr val="FF0000"/>
                </a:solidFill>
              </a:rPr>
              <a:t> les </a:t>
            </a:r>
            <a:r>
              <a:rPr lang="en-US" dirty="0" err="1" smtClean="0">
                <a:solidFill>
                  <a:srgbClr val="FF0000"/>
                </a:solidFill>
              </a:rPr>
              <a:t>produire</a:t>
            </a:r>
            <a:r>
              <a:rPr lang="en-US" dirty="0" smtClean="0">
                <a:solidFill>
                  <a:srgbClr val="FF0000"/>
                </a:solidFill>
              </a:rPr>
              <a:t>. </a:t>
            </a:r>
          </a:p>
          <a:p>
            <a:r>
              <a:rPr lang="en-US" b="1" dirty="0" err="1" smtClean="0"/>
              <a:t>Émotions</a:t>
            </a:r>
            <a:r>
              <a:rPr lang="en-US" dirty="0" smtClean="0"/>
              <a:t> – </a:t>
            </a:r>
            <a:r>
              <a:rPr lang="en-US" dirty="0" err="1" smtClean="0"/>
              <a:t>pouvoir</a:t>
            </a:r>
            <a:r>
              <a:rPr lang="en-US" dirty="0" smtClean="0"/>
              <a:t> aimer, </a:t>
            </a:r>
            <a:r>
              <a:rPr lang="en-US" dirty="0" err="1" smtClean="0"/>
              <a:t>être</a:t>
            </a:r>
            <a:r>
              <a:rPr lang="en-US" dirty="0" smtClean="0"/>
              <a:t> </a:t>
            </a:r>
            <a:r>
              <a:rPr lang="en-US" dirty="0" err="1" smtClean="0"/>
              <a:t>triste</a:t>
            </a:r>
            <a:r>
              <a:rPr lang="en-US" dirty="0" smtClean="0"/>
              <a:t>, </a:t>
            </a:r>
            <a:r>
              <a:rPr lang="en-US" dirty="0" err="1" smtClean="0"/>
              <a:t>ressentir</a:t>
            </a:r>
            <a:r>
              <a:rPr lang="en-US" dirty="0" smtClean="0"/>
              <a:t> des </a:t>
            </a:r>
            <a:r>
              <a:rPr lang="en-US" dirty="0" err="1" smtClean="0"/>
              <a:t>désirs</a:t>
            </a:r>
            <a:r>
              <a:rPr lang="en-US" dirty="0" smtClean="0"/>
              <a:t> non </a:t>
            </a:r>
            <a:r>
              <a:rPr lang="en-US" dirty="0" err="1" smtClean="0"/>
              <a:t>satisfaits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de la gratitude, </a:t>
            </a:r>
            <a:r>
              <a:rPr lang="en-US" dirty="0" smtClean="0">
                <a:solidFill>
                  <a:srgbClr val="FF0000"/>
                </a:solidFill>
              </a:rPr>
              <a:t>sans </a:t>
            </a:r>
            <a:r>
              <a:rPr lang="en-US" dirty="0" err="1" smtClean="0">
                <a:solidFill>
                  <a:srgbClr val="FF0000"/>
                </a:solidFill>
              </a:rPr>
              <a:t>crainte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ou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anxiété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indûe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b="1" dirty="0" smtClean="0"/>
              <a:t>La raison </a:t>
            </a:r>
            <a:r>
              <a:rPr lang="en-US" b="1" dirty="0" err="1" smtClean="0"/>
              <a:t>pratique</a:t>
            </a:r>
            <a:r>
              <a:rPr lang="en-US" b="1" dirty="0" smtClean="0"/>
              <a:t> </a:t>
            </a:r>
            <a:r>
              <a:rPr lang="en-US" dirty="0" smtClean="0"/>
              <a:t>– </a:t>
            </a:r>
            <a:r>
              <a:rPr lang="en-US" dirty="0" err="1" smtClean="0"/>
              <a:t>pouvoir</a:t>
            </a:r>
            <a:r>
              <a:rPr lang="en-US" dirty="0" smtClean="0"/>
              <a:t> </a:t>
            </a:r>
            <a:r>
              <a:rPr lang="en-US" dirty="0" err="1" smtClean="0"/>
              <a:t>penser</a:t>
            </a:r>
            <a:r>
              <a:rPr lang="en-US" dirty="0" smtClean="0"/>
              <a:t> </a:t>
            </a:r>
            <a:r>
              <a:rPr lang="en-US" dirty="0" err="1" smtClean="0"/>
              <a:t>librement</a:t>
            </a:r>
            <a:r>
              <a:rPr lang="en-US" dirty="0" smtClean="0"/>
              <a:t> à propos de </a:t>
            </a:r>
            <a:r>
              <a:rPr lang="en-US" dirty="0" err="1" smtClean="0"/>
              <a:t>ce</a:t>
            </a:r>
            <a:r>
              <a:rPr lang="en-US" dirty="0" smtClean="0"/>
              <a:t> qui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bien</a:t>
            </a:r>
            <a:r>
              <a:rPr lang="en-US" dirty="0" smtClean="0"/>
              <a:t>, et </a:t>
            </a:r>
            <a:r>
              <a:rPr lang="en-US" dirty="0" err="1" smtClean="0">
                <a:solidFill>
                  <a:srgbClr val="FF0000"/>
                </a:solidFill>
              </a:rPr>
              <a:t>planifier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sa</a:t>
            </a:r>
            <a:r>
              <a:rPr lang="en-US" dirty="0" smtClean="0">
                <a:solidFill>
                  <a:srgbClr val="FF0000"/>
                </a:solidFill>
              </a:rPr>
              <a:t> vie, </a:t>
            </a:r>
            <a:r>
              <a:rPr lang="en-US" dirty="0" err="1" smtClean="0"/>
              <a:t>jouissant</a:t>
            </a:r>
            <a:r>
              <a:rPr lang="en-US" dirty="0" smtClean="0"/>
              <a:t> de </a:t>
            </a:r>
            <a:r>
              <a:rPr lang="en-US" dirty="0" err="1" smtClean="0"/>
              <a:t>liberté</a:t>
            </a:r>
            <a:r>
              <a:rPr lang="en-US" dirty="0" smtClean="0"/>
              <a:t> de conscience et de religion </a:t>
            </a:r>
          </a:p>
          <a:p>
            <a:r>
              <a:rPr lang="fr-CA" b="1" dirty="0" smtClean="0"/>
              <a:t>Affiliation – </a:t>
            </a:r>
            <a:r>
              <a:rPr lang="fr-CA" dirty="0" smtClean="0"/>
              <a:t>Pouvoir vivre en relation avec les autres </a:t>
            </a:r>
            <a:r>
              <a:rPr lang="fr-CA" dirty="0" smtClean="0">
                <a:solidFill>
                  <a:srgbClr val="FF0000"/>
                </a:solidFill>
              </a:rPr>
              <a:t>dans différents contextes</a:t>
            </a:r>
            <a:r>
              <a:rPr lang="fr-CA" dirty="0" smtClean="0"/>
              <a:t>, avec égard pour eux </a:t>
            </a:r>
            <a:r>
              <a:rPr lang="fr-CA" dirty="0" smtClean="0">
                <a:solidFill>
                  <a:srgbClr val="FF0000"/>
                </a:solidFill>
              </a:rPr>
              <a:t>et sans être victime de discrimination ou de stigmatisation.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b="1" dirty="0" err="1" smtClean="0"/>
              <a:t>Autres</a:t>
            </a:r>
            <a:r>
              <a:rPr lang="en-US" b="1" dirty="0" smtClean="0"/>
              <a:t> </a:t>
            </a:r>
            <a:r>
              <a:rPr lang="en-US" b="1" dirty="0" err="1" smtClean="0"/>
              <a:t>espèces</a:t>
            </a:r>
            <a:r>
              <a:rPr lang="en-US" b="1" dirty="0" smtClean="0"/>
              <a:t> </a:t>
            </a:r>
            <a:r>
              <a:rPr lang="en-US" dirty="0" smtClean="0"/>
              <a:t>– </a:t>
            </a:r>
            <a:r>
              <a:rPr lang="en-US" dirty="0" err="1" smtClean="0"/>
              <a:t>pouvoir</a:t>
            </a:r>
            <a:r>
              <a:rPr lang="en-US" dirty="0" smtClean="0"/>
              <a:t> vivre avec du souci pour et en relation avec les </a:t>
            </a:r>
            <a:r>
              <a:rPr lang="en-US" dirty="0" err="1" smtClean="0"/>
              <a:t>animaux</a:t>
            </a:r>
            <a:r>
              <a:rPr lang="en-US" dirty="0" smtClean="0"/>
              <a:t>, les </a:t>
            </a:r>
            <a:r>
              <a:rPr lang="en-US" dirty="0" err="1" smtClean="0"/>
              <a:t>plantes</a:t>
            </a:r>
            <a:r>
              <a:rPr lang="en-US" dirty="0" smtClean="0"/>
              <a:t> et la nature</a:t>
            </a:r>
          </a:p>
          <a:p>
            <a:r>
              <a:rPr lang="en-US" b="1" dirty="0" smtClean="0"/>
              <a:t>Le </a:t>
            </a:r>
            <a:r>
              <a:rPr lang="en-US" b="1" dirty="0" err="1" smtClean="0"/>
              <a:t>jeu</a:t>
            </a:r>
            <a:r>
              <a:rPr lang="en-US" dirty="0" smtClean="0"/>
              <a:t> – </a:t>
            </a:r>
            <a:r>
              <a:rPr lang="en-US" dirty="0" err="1" smtClean="0"/>
              <a:t>pouvoir</a:t>
            </a:r>
            <a:r>
              <a:rPr lang="en-US" dirty="0" smtClean="0"/>
              <a:t> </a:t>
            </a:r>
            <a:r>
              <a:rPr lang="en-US" dirty="0" err="1" smtClean="0"/>
              <a:t>rire</a:t>
            </a:r>
            <a:r>
              <a:rPr lang="en-US" dirty="0" smtClean="0"/>
              <a:t>, </a:t>
            </a:r>
            <a:r>
              <a:rPr lang="en-US" dirty="0" err="1" smtClean="0"/>
              <a:t>jouer</a:t>
            </a:r>
            <a:r>
              <a:rPr lang="en-US" dirty="0" smtClean="0"/>
              <a:t>, et </a:t>
            </a:r>
            <a:r>
              <a:rPr lang="en-US" dirty="0" err="1" smtClean="0"/>
              <a:t>participer</a:t>
            </a:r>
            <a:r>
              <a:rPr lang="en-US" dirty="0" smtClean="0"/>
              <a:t> à des </a:t>
            </a:r>
            <a:r>
              <a:rPr lang="en-US" dirty="0" err="1" smtClean="0"/>
              <a:t>activités</a:t>
            </a:r>
            <a:r>
              <a:rPr lang="en-US" dirty="0" smtClean="0"/>
              <a:t> </a:t>
            </a:r>
            <a:r>
              <a:rPr lang="en-US" dirty="0" err="1" smtClean="0"/>
              <a:t>récréatives</a:t>
            </a:r>
            <a:endParaRPr lang="fr-CA" dirty="0" smtClean="0"/>
          </a:p>
          <a:p>
            <a:r>
              <a:rPr lang="en-US" b="1" dirty="0" err="1" smtClean="0"/>
              <a:t>Contrôle</a:t>
            </a:r>
            <a:r>
              <a:rPr lang="en-US" b="1" dirty="0" smtClean="0"/>
              <a:t> </a:t>
            </a:r>
            <a:r>
              <a:rPr lang="en-US" b="1" dirty="0" err="1" smtClean="0"/>
              <a:t>sur</a:t>
            </a:r>
            <a:r>
              <a:rPr lang="en-US" b="1" dirty="0" smtClean="0"/>
              <a:t> son </a:t>
            </a:r>
            <a:r>
              <a:rPr lang="en-US" b="1" dirty="0" err="1" smtClean="0"/>
              <a:t>environnement</a:t>
            </a:r>
            <a:r>
              <a:rPr lang="en-US" b="1" dirty="0" smtClean="0"/>
              <a:t>  </a:t>
            </a:r>
            <a:r>
              <a:rPr lang="en-US" dirty="0" smtClean="0"/>
              <a:t>– </a:t>
            </a:r>
            <a:r>
              <a:rPr lang="en-US" dirty="0" err="1" smtClean="0"/>
              <a:t>jouir</a:t>
            </a:r>
            <a:r>
              <a:rPr lang="en-US" dirty="0" smtClean="0"/>
              <a:t> de </a:t>
            </a:r>
            <a:r>
              <a:rPr lang="en-US" dirty="0" err="1" smtClean="0"/>
              <a:t>droits</a:t>
            </a:r>
            <a:r>
              <a:rPr lang="en-US" dirty="0" smtClean="0"/>
              <a:t> </a:t>
            </a:r>
            <a:r>
              <a:rPr lang="en-US" dirty="0" err="1" smtClean="0"/>
              <a:t>politiques</a:t>
            </a:r>
            <a:r>
              <a:rPr lang="en-US" dirty="0" smtClean="0"/>
              <a:t>, de </a:t>
            </a:r>
            <a:r>
              <a:rPr lang="en-US" dirty="0" err="1" smtClean="0"/>
              <a:t>propriété</a:t>
            </a:r>
            <a:r>
              <a:rPr lang="en-US" dirty="0" smtClean="0"/>
              <a:t>, et </a:t>
            </a:r>
            <a:r>
              <a:rPr lang="en-US" dirty="0" smtClean="0">
                <a:solidFill>
                  <a:srgbClr val="FF0000"/>
                </a:solidFill>
              </a:rPr>
              <a:t>des </a:t>
            </a:r>
            <a:r>
              <a:rPr lang="en-US" dirty="0" err="1" smtClean="0">
                <a:solidFill>
                  <a:srgbClr val="FF0000"/>
                </a:solidFill>
              </a:rPr>
              <a:t>droits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liés</a:t>
            </a:r>
            <a:r>
              <a:rPr lang="en-US" dirty="0" smtClean="0">
                <a:solidFill>
                  <a:srgbClr val="FF0000"/>
                </a:solidFill>
              </a:rPr>
              <a:t> à </a:t>
            </a:r>
            <a:r>
              <a:rPr lang="en-US" dirty="0" err="1" smtClean="0">
                <a:solidFill>
                  <a:srgbClr val="FF0000"/>
                </a:solidFill>
              </a:rPr>
              <a:t>l’emploi</a:t>
            </a:r>
            <a:r>
              <a:rPr lang="en-US" dirty="0" smtClean="0">
                <a:solidFill>
                  <a:srgbClr val="FF0000"/>
                </a:solidFill>
              </a:rPr>
              <a:t> qui </a:t>
            </a:r>
            <a:r>
              <a:rPr lang="en-US" dirty="0" err="1" smtClean="0">
                <a:solidFill>
                  <a:srgbClr val="FF0000"/>
                </a:solidFill>
              </a:rPr>
              <a:t>prévalent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normalement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dans</a:t>
            </a:r>
            <a:r>
              <a:rPr lang="en-US" dirty="0" smtClean="0">
                <a:solidFill>
                  <a:srgbClr val="FF0000"/>
                </a:solidFill>
              </a:rPr>
              <a:t> les pays </a:t>
            </a:r>
            <a:r>
              <a:rPr lang="en-US" dirty="0" err="1" smtClean="0">
                <a:solidFill>
                  <a:srgbClr val="FF0000"/>
                </a:solidFill>
              </a:rPr>
              <a:t>démocratiques</a:t>
            </a:r>
            <a:endParaRPr lang="fr-CA" dirty="0" smtClean="0">
              <a:solidFill>
                <a:srgbClr val="FF0000"/>
              </a:solidFill>
            </a:endParaRPr>
          </a:p>
          <a:p>
            <a:endParaRPr lang="en-US" dirty="0" smtClean="0"/>
          </a:p>
          <a:p>
            <a:endParaRPr lang="fr-CA" dirty="0" smtClean="0">
              <a:solidFill>
                <a:srgbClr val="FF0000"/>
              </a:solidFill>
            </a:endParaRPr>
          </a:p>
          <a:p>
            <a:endParaRPr lang="fr-CA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50B367-25C9-4694-AEAF-4E0C02D2BE9A}" type="slidenum">
              <a:rPr lang="fr-CA" smtClean="0"/>
              <a:pPr/>
              <a:t>40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666534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7ADE5-4393-4332-A2AF-34E3E3075DC0}" type="datetimeFigureOut">
              <a:rPr lang="fr-CA" smtClean="0"/>
              <a:pPr/>
              <a:t>2012-05-14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A1560-D2DB-442A-8D79-E11B1B0162D0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7ADE5-4393-4332-A2AF-34E3E3075DC0}" type="datetimeFigureOut">
              <a:rPr lang="fr-CA" smtClean="0"/>
              <a:pPr/>
              <a:t>2012-05-14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A1560-D2DB-442A-8D79-E11B1B0162D0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7ADE5-4393-4332-A2AF-34E3E3075DC0}" type="datetimeFigureOut">
              <a:rPr lang="fr-CA" smtClean="0"/>
              <a:pPr/>
              <a:t>2012-05-14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A1560-D2DB-442A-8D79-E11B1B0162D0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A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A7D1CA-4EC4-412B-B8A0-CCB843510ACB}" type="slidenum">
              <a:rPr lang="fr-CA">
                <a:solidFill>
                  <a:srgbClr val="000000"/>
                </a:solidFill>
              </a:rPr>
              <a:pPr/>
              <a:t>‹#›</a:t>
            </a:fld>
            <a:endParaRPr lang="fr-CA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A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A7D1CA-4EC4-412B-B8A0-CCB843510ACB}" type="slidenum">
              <a:rPr lang="fr-CA">
                <a:solidFill>
                  <a:srgbClr val="000000"/>
                </a:solidFill>
              </a:rPr>
              <a:pPr/>
              <a:t>‹#›</a:t>
            </a:fld>
            <a:endParaRPr lang="fr-CA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ED361C-7215-400E-B52B-110CEBC9BDD6}" type="datetimeFigureOut">
              <a:rPr lang="fr-FR"/>
              <a:pPr>
                <a:defRPr/>
              </a:pPr>
              <a:t>14/05/2012</a:t>
            </a:fld>
            <a:endParaRPr lang="fr-CA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7FC38D-E78E-4E76-A5F8-F9C9E92CBEFD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7ADE5-4393-4332-A2AF-34E3E3075DC0}" type="datetimeFigureOut">
              <a:rPr lang="fr-CA" smtClean="0"/>
              <a:pPr/>
              <a:t>2012-05-14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A1560-D2DB-442A-8D79-E11B1B0162D0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7ADE5-4393-4332-A2AF-34E3E3075DC0}" type="datetimeFigureOut">
              <a:rPr lang="fr-CA" smtClean="0"/>
              <a:pPr/>
              <a:t>2012-05-14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A1560-D2DB-442A-8D79-E11B1B0162D0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7ADE5-4393-4332-A2AF-34E3E3075DC0}" type="datetimeFigureOut">
              <a:rPr lang="fr-CA" smtClean="0"/>
              <a:pPr/>
              <a:t>2012-05-14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A1560-D2DB-442A-8D79-E11B1B0162D0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7ADE5-4393-4332-A2AF-34E3E3075DC0}" type="datetimeFigureOut">
              <a:rPr lang="fr-CA" smtClean="0"/>
              <a:pPr/>
              <a:t>2012-05-14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A1560-D2DB-442A-8D79-E11B1B0162D0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7ADE5-4393-4332-A2AF-34E3E3075DC0}" type="datetimeFigureOut">
              <a:rPr lang="fr-CA" smtClean="0"/>
              <a:pPr/>
              <a:t>2012-05-14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A1560-D2DB-442A-8D79-E11B1B0162D0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7ADE5-4393-4332-A2AF-34E3E3075DC0}" type="datetimeFigureOut">
              <a:rPr lang="fr-CA" smtClean="0"/>
              <a:pPr/>
              <a:t>2012-05-14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A1560-D2DB-442A-8D79-E11B1B0162D0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7ADE5-4393-4332-A2AF-34E3E3075DC0}" type="datetimeFigureOut">
              <a:rPr lang="fr-CA" smtClean="0"/>
              <a:pPr/>
              <a:t>2012-05-14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A1560-D2DB-442A-8D79-E11B1B0162D0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7ADE5-4393-4332-A2AF-34E3E3075DC0}" type="datetimeFigureOut">
              <a:rPr lang="fr-CA" smtClean="0"/>
              <a:pPr/>
              <a:t>2012-05-14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A1560-D2DB-442A-8D79-E11B1B0162D0}" type="slidenum">
              <a:rPr lang="fr-CA" smtClean="0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75000"/>
              </a:schemeClr>
            </a:gs>
            <a:gs pos="50000">
              <a:schemeClr val="bg2"/>
            </a:gs>
            <a:gs pos="100000">
              <a:schemeClr val="bg2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07ADE5-4393-4332-A2AF-34E3E3075DC0}" type="datetimeFigureOut">
              <a:rPr lang="fr-CA" smtClean="0"/>
              <a:pPr/>
              <a:t>2012-05-14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DA1560-D2DB-442A-8D79-E11B1B0162D0}" type="slidenum">
              <a:rPr lang="fr-CA" smtClean="0"/>
              <a:pPr/>
              <a:t>‹#›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5CBF"/>
            </a:gs>
            <a:gs pos="25000">
              <a:srgbClr val="0087E6"/>
            </a:gs>
            <a:gs pos="75000">
              <a:srgbClr val="21D6E0"/>
            </a:gs>
            <a:gs pos="100000">
              <a:srgbClr val="03D4A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CA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CA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CA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F3E78EE-6550-4C1A-81E7-10066EE2301E}" type="slidenum">
              <a:rPr lang="fr-CA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fr-CA" smtClean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5CBF"/>
            </a:gs>
            <a:gs pos="25000">
              <a:srgbClr val="0087E6"/>
            </a:gs>
            <a:gs pos="75000">
              <a:srgbClr val="21D6E0"/>
            </a:gs>
            <a:gs pos="100000">
              <a:srgbClr val="03D4A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CA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CA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CA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F3E78EE-6550-4C1A-81E7-10066EE2301E}" type="slidenum">
              <a:rPr lang="fr-CA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fr-CA" smtClean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fr-CA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AAA847E-1310-49C3-9E80-0A869FC1AC52}" type="datetimeFigureOut">
              <a:rPr lang="fr-F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14/05/2012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86EB5F-72EB-4937-B58F-B4C1C74E0789}" type="slidenum">
              <a:rPr lang="fr-CA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emf"/><Relationship Id="rId4" Type="http://schemas.openxmlformats.org/officeDocument/2006/relationships/oleObject" Target="../embeddings/Microsoft_Excel_97-2003_Worksheet1.xls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emf"/><Relationship Id="rId4" Type="http://schemas.openxmlformats.org/officeDocument/2006/relationships/oleObject" Target="../embeddings/Microsoft_Excel_97-2003_Worksheet2.xls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emf"/><Relationship Id="rId5" Type="http://schemas.openxmlformats.org/officeDocument/2006/relationships/oleObject" Target="../embeddings/Microsoft_Excel_97-2003_Worksheet3.xls"/><Relationship Id="rId4" Type="http://schemas.openxmlformats.org/officeDocument/2006/relationships/oleObject" Target="../embeddings/oleObject3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1.emf"/><Relationship Id="rId4" Type="http://schemas.openxmlformats.org/officeDocument/2006/relationships/oleObject" Target="../embeddings/Microsoft_Excel_97-2003_Worksheet4.xls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5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6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mailto:eric.latimer@douglas.mcgill.ca" TargetMode="External"/><Relationship Id="rId2" Type="http://schemas.openxmlformats.org/officeDocument/2006/relationships/hyperlink" Target="mailto:eric.latimer@mcgill.ca" TargetMode="Externa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24744"/>
            <a:ext cx="8712968" cy="1143000"/>
          </a:xfrm>
        </p:spPr>
        <p:txBody>
          <a:bodyPr>
            <a:normAutofit fontScale="90000"/>
          </a:bodyPr>
          <a:lstStyle/>
          <a:p>
            <a:r>
              <a:rPr lang="en-CA" b="1" dirty="0">
                <a:solidFill>
                  <a:schemeClr val="accent1">
                    <a:lumMod val="50000"/>
                  </a:schemeClr>
                </a:solidFill>
              </a:rPr>
              <a:t>En </a:t>
            </a:r>
            <a:r>
              <a:rPr lang="en-CA" b="1" dirty="0" err="1">
                <a:solidFill>
                  <a:schemeClr val="accent1">
                    <a:lumMod val="50000"/>
                  </a:schemeClr>
                </a:solidFill>
              </a:rPr>
              <a:t>avoir</a:t>
            </a:r>
            <a:r>
              <a:rPr lang="en-CA" b="1" dirty="0">
                <a:solidFill>
                  <a:schemeClr val="accent1">
                    <a:lumMod val="50000"/>
                  </a:schemeClr>
                </a:solidFill>
              </a:rPr>
              <a:t> pour son argent :  </a:t>
            </a:r>
            <a:r>
              <a:rPr lang="en-CA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CA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CA" b="1" dirty="0" err="1" smtClean="0">
                <a:solidFill>
                  <a:schemeClr val="accent1">
                    <a:lumMod val="50000"/>
                  </a:schemeClr>
                </a:solidFill>
              </a:rPr>
              <a:t>Réconcilier</a:t>
            </a:r>
            <a:r>
              <a:rPr lang="en-CA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CA" b="1" dirty="0" err="1">
                <a:solidFill>
                  <a:schemeClr val="accent1">
                    <a:lumMod val="50000"/>
                  </a:schemeClr>
                </a:solidFill>
              </a:rPr>
              <a:t>l’accessibilité</a:t>
            </a:r>
            <a:r>
              <a:rPr lang="en-CA" b="1" dirty="0">
                <a:solidFill>
                  <a:schemeClr val="accent1">
                    <a:lumMod val="50000"/>
                  </a:schemeClr>
                </a:solidFill>
              </a:rPr>
              <a:t> aux </a:t>
            </a:r>
            <a:r>
              <a:rPr lang="en-CA" b="1" dirty="0" err="1">
                <a:solidFill>
                  <a:schemeClr val="accent1">
                    <a:lumMod val="50000"/>
                  </a:schemeClr>
                </a:solidFill>
              </a:rPr>
              <a:t>pratiques</a:t>
            </a:r>
            <a:r>
              <a:rPr lang="en-CA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CA" b="1" dirty="0" err="1">
                <a:solidFill>
                  <a:schemeClr val="accent1">
                    <a:lumMod val="50000"/>
                  </a:schemeClr>
                </a:solidFill>
              </a:rPr>
              <a:t>fondées</a:t>
            </a:r>
            <a:r>
              <a:rPr lang="en-CA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CA" b="1" dirty="0" err="1">
                <a:solidFill>
                  <a:schemeClr val="accent1">
                    <a:lumMod val="50000"/>
                  </a:schemeClr>
                </a:solidFill>
              </a:rPr>
              <a:t>sur</a:t>
            </a:r>
            <a:r>
              <a:rPr lang="en-CA" b="1" dirty="0">
                <a:solidFill>
                  <a:schemeClr val="accent1">
                    <a:lumMod val="50000"/>
                  </a:schemeClr>
                </a:solidFill>
              </a:rPr>
              <a:t> des </a:t>
            </a:r>
            <a:r>
              <a:rPr lang="en-CA" b="1" dirty="0" err="1">
                <a:solidFill>
                  <a:schemeClr val="accent1">
                    <a:lumMod val="50000"/>
                  </a:schemeClr>
                </a:solidFill>
              </a:rPr>
              <a:t>données</a:t>
            </a:r>
            <a:r>
              <a:rPr lang="en-CA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CA" b="1" dirty="0" err="1">
                <a:solidFill>
                  <a:schemeClr val="accent1">
                    <a:lumMod val="50000"/>
                  </a:schemeClr>
                </a:solidFill>
              </a:rPr>
              <a:t>probantes</a:t>
            </a:r>
            <a:r>
              <a:rPr lang="en-CA" b="1" dirty="0">
                <a:solidFill>
                  <a:schemeClr val="accent1">
                    <a:lumMod val="50000"/>
                  </a:schemeClr>
                </a:solidFill>
              </a:rPr>
              <a:t>, le </a:t>
            </a:r>
            <a:r>
              <a:rPr lang="en-CA" b="1" dirty="0" err="1">
                <a:solidFill>
                  <a:schemeClr val="accent1">
                    <a:lumMod val="50000"/>
                  </a:schemeClr>
                </a:solidFill>
              </a:rPr>
              <a:t>rétablissement</a:t>
            </a:r>
            <a:r>
              <a:rPr lang="en-CA" b="1" dirty="0">
                <a:solidFill>
                  <a:schemeClr val="accent1">
                    <a:lumMod val="50000"/>
                  </a:schemeClr>
                </a:solidFill>
              </a:rPr>
              <a:t> et </a:t>
            </a:r>
            <a:r>
              <a:rPr lang="en-CA" b="1" dirty="0" err="1">
                <a:solidFill>
                  <a:schemeClr val="accent1">
                    <a:lumMod val="50000"/>
                  </a:schemeClr>
                </a:solidFill>
              </a:rPr>
              <a:t>l’efficience</a:t>
            </a:r>
            <a:r>
              <a:rPr lang="en-CA" dirty="0"/>
              <a:t> </a:t>
            </a:r>
            <a:r>
              <a:rPr lang="fr-CA" dirty="0"/>
              <a:t/>
            </a:r>
            <a:br>
              <a:rPr lang="fr-CA" dirty="0"/>
            </a:br>
            <a:endParaRPr lang="fr-CA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67544" y="2996952"/>
            <a:ext cx="8229600" cy="262515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fr-CA" sz="2800" b="1" dirty="0" smtClean="0">
                <a:solidFill>
                  <a:srgbClr val="669900"/>
                </a:solidFill>
              </a:rPr>
              <a:t>Eric Latimer, </a:t>
            </a:r>
            <a:r>
              <a:rPr lang="fr-CA" sz="2800" b="1" dirty="0" err="1" smtClean="0">
                <a:solidFill>
                  <a:srgbClr val="669900"/>
                </a:solidFill>
              </a:rPr>
              <a:t>Ph.D</a:t>
            </a:r>
            <a:r>
              <a:rPr lang="fr-CA" sz="2800" b="1" dirty="0" smtClean="0">
                <a:solidFill>
                  <a:srgbClr val="669900"/>
                </a:solidFill>
              </a:rPr>
              <a:t>.</a:t>
            </a:r>
          </a:p>
          <a:p>
            <a:pPr>
              <a:spcBef>
                <a:spcPts val="0"/>
              </a:spcBef>
              <a:buNone/>
            </a:pPr>
            <a:r>
              <a:rPr lang="fr-CA" sz="2800" b="1" dirty="0" smtClean="0">
                <a:solidFill>
                  <a:srgbClr val="669900"/>
                </a:solidFill>
              </a:rPr>
              <a:t>Chercheur</a:t>
            </a:r>
          </a:p>
          <a:p>
            <a:pPr>
              <a:spcBef>
                <a:spcPts val="0"/>
              </a:spcBef>
              <a:buNone/>
            </a:pPr>
            <a:r>
              <a:rPr lang="fr-CA" sz="2800" b="1" dirty="0" smtClean="0">
                <a:solidFill>
                  <a:srgbClr val="669900"/>
                </a:solidFill>
              </a:rPr>
              <a:t>Institut en santé mentale universitaire Douglas</a:t>
            </a:r>
          </a:p>
          <a:p>
            <a:pPr>
              <a:spcBef>
                <a:spcPts val="0"/>
              </a:spcBef>
              <a:buNone/>
            </a:pPr>
            <a:r>
              <a:rPr lang="fr-CA" sz="2800" b="1" dirty="0" smtClean="0">
                <a:solidFill>
                  <a:srgbClr val="669900"/>
                </a:solidFill>
              </a:rPr>
              <a:t>Professeur agrégé</a:t>
            </a:r>
          </a:p>
          <a:p>
            <a:pPr>
              <a:spcBef>
                <a:spcPts val="0"/>
              </a:spcBef>
              <a:buNone/>
            </a:pPr>
            <a:r>
              <a:rPr lang="fr-CA" sz="2800" b="1" dirty="0" smtClean="0">
                <a:solidFill>
                  <a:srgbClr val="669900"/>
                </a:solidFill>
              </a:rPr>
              <a:t>Département de psychiatrie</a:t>
            </a:r>
          </a:p>
          <a:p>
            <a:pPr>
              <a:spcBef>
                <a:spcPts val="0"/>
              </a:spcBef>
              <a:buNone/>
            </a:pPr>
            <a:r>
              <a:rPr lang="fr-CA" sz="2800" b="1" dirty="0" smtClean="0">
                <a:solidFill>
                  <a:srgbClr val="669900"/>
                </a:solidFill>
              </a:rPr>
              <a:t>Université McGill</a:t>
            </a:r>
          </a:p>
          <a:p>
            <a:pPr algn="ctr">
              <a:buNone/>
            </a:pPr>
            <a:r>
              <a:rPr lang="fr-CA" sz="2800" b="1" dirty="0" smtClean="0">
                <a:solidFill>
                  <a:schemeClr val="accent2">
                    <a:lumMod val="50000"/>
                  </a:schemeClr>
                </a:solidFill>
              </a:rPr>
              <a:t>Journées Annuelles de Santé Mentale</a:t>
            </a:r>
          </a:p>
          <a:p>
            <a:pPr algn="ctr">
              <a:buNone/>
            </a:pPr>
            <a:r>
              <a:rPr lang="fr-CA" sz="2800" b="1" dirty="0" smtClean="0">
                <a:solidFill>
                  <a:schemeClr val="accent2">
                    <a:lumMod val="50000"/>
                  </a:schemeClr>
                </a:solidFill>
              </a:rPr>
              <a:t>Le 14 mai 2012</a:t>
            </a:r>
            <a:endParaRPr lang="fr-CA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2780928"/>
            <a:ext cx="1743595" cy="96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7" descr="mcgcrr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4941168"/>
            <a:ext cx="2664296" cy="564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Suivi intensif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Le suivi intensif réduit les jours d’hospitalisation et </a:t>
            </a:r>
            <a:r>
              <a:rPr lang="fr-CA" i="1" dirty="0" smtClean="0"/>
              <a:t>peut </a:t>
            </a:r>
            <a:r>
              <a:rPr lang="fr-CA" dirty="0" smtClean="0"/>
              <a:t>compenser ses propres coûts</a:t>
            </a:r>
          </a:p>
          <a:p>
            <a:pPr lvl="1"/>
            <a:r>
              <a:rPr lang="fr-CA" dirty="0" smtClean="0"/>
              <a:t>Selon le nombre de jours d’hospitalisation au départ </a:t>
            </a:r>
            <a:endParaRPr lang="fr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err="1" smtClean="0"/>
              <a:t>Coûts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annuels</a:t>
            </a:r>
            <a:r>
              <a:rPr lang="en-US" sz="3200" b="1" dirty="0" smtClean="0"/>
              <a:t> par client pre et post-admission </a:t>
            </a:r>
            <a:br>
              <a:rPr lang="en-US" sz="3200" b="1" dirty="0" smtClean="0"/>
            </a:br>
            <a:r>
              <a:rPr lang="en-US" sz="3200" b="1" dirty="0" smtClean="0"/>
              <a:t>Douglas (FY99-00</a:t>
            </a:r>
            <a:r>
              <a:rPr lang="en-US" sz="3200" b="1" dirty="0"/>
              <a:t>$) : </a:t>
            </a:r>
            <a:r>
              <a:rPr lang="en-US" sz="3200" b="1" dirty="0" smtClean="0"/>
              <a:t>Perspective </a:t>
            </a:r>
            <a:r>
              <a:rPr lang="en-US" sz="3200" b="1" dirty="0" err="1" smtClean="0"/>
              <a:t>système</a:t>
            </a:r>
            <a:r>
              <a:rPr lang="en-US" sz="3200" b="1" dirty="0" smtClean="0"/>
              <a:t> santé et services </a:t>
            </a:r>
            <a:r>
              <a:rPr lang="en-US" sz="3200" b="1" dirty="0" err="1" smtClean="0"/>
              <a:t>sociaux</a:t>
            </a:r>
            <a:r>
              <a:rPr lang="en-US" sz="3200" b="1" dirty="0" smtClean="0"/>
              <a:t> </a:t>
            </a:r>
            <a:endParaRPr lang="en-US" sz="3200" b="1" dirty="0"/>
          </a:p>
        </p:txBody>
      </p:sp>
      <p:graphicFrame>
        <p:nvGraphicFramePr>
          <p:cNvPr id="22531" name="Object 3"/>
          <p:cNvGraphicFramePr>
            <a:graphicFrameLocks noChangeAspect="1"/>
          </p:cNvGraphicFramePr>
          <p:nvPr/>
        </p:nvGraphicFramePr>
        <p:xfrm>
          <a:off x="0" y="1600200"/>
          <a:ext cx="9144000" cy="525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" name="Worksheet" r:id="rId4" imgW="8650080" imgH="5906160" progId="Excel.Sheet.8">
                  <p:embed/>
                </p:oleObj>
              </mc:Choice>
              <mc:Fallback>
                <p:oleObj name="Worksheet" r:id="rId4" imgW="8650080" imgH="5906160" progId="Excel.Shee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600200"/>
                        <a:ext cx="9144000" cy="525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0" y="1447800"/>
          <a:ext cx="8915400" cy="4949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0" name="Worksheet" r:id="rId4" imgW="8650080" imgH="5906160" progId="Excel.Sheet.8">
                  <p:embed/>
                </p:oleObj>
              </mc:Choice>
              <mc:Fallback>
                <p:oleObj name="Worksheet" r:id="rId4" imgW="8650080" imgH="5906160" progId="Excel.Shee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447800"/>
                        <a:ext cx="8915400" cy="4949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115616" y="188640"/>
            <a:ext cx="71287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3200" b="1" dirty="0" smtClean="0"/>
              <a:t>Études SI – pourcentage de différence ou changement dans les coûts, lorsque rapporté (données jusque vers 1998)</a:t>
            </a:r>
            <a:endParaRPr lang="fr-CA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143000"/>
          </a:xfrm>
        </p:spPr>
        <p:txBody>
          <a:bodyPr>
            <a:normAutofit fontScale="90000"/>
          </a:bodyPr>
          <a:lstStyle/>
          <a:p>
            <a:r>
              <a:rPr lang="fr-CA" dirty="0" smtClean="0"/>
              <a:t>(Rôle des pairs-aidants dans les équipes SI et SIV:  Un argument économique?)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Présence de pairs-aidants dans les équipes SI – facteur de fidélité </a:t>
            </a:r>
          </a:p>
          <a:p>
            <a:r>
              <a:rPr lang="fr-CA" dirty="0" smtClean="0"/>
              <a:t>Pourrait contribuer à réduire les hospitalisations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514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Cliniques pour premiers épisodes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Études en Australie, Angleterre et Italie suggèrent réduction dans les jours d’hospitalisation suffisante pour plus que compenser les coûts de l’intervention</a:t>
            </a:r>
          </a:p>
          <a:p>
            <a:pPr lvl="1"/>
            <a:r>
              <a:rPr lang="fr-CA" dirty="0" smtClean="0"/>
              <a:t>(logique semblable à celle d’ACT)</a:t>
            </a:r>
          </a:p>
          <a:p>
            <a:r>
              <a:rPr lang="fr-CA" dirty="0" smtClean="0"/>
              <a:t>Résultats ne tiennent pas compte des bénéfices cliniques et sociaux pour les utilisateurs de services</a:t>
            </a:r>
            <a:endParaRPr lang="fr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sz="3600" dirty="0" smtClean="0"/>
              <a:t>Modélisation basée sur données anglaises: </a:t>
            </a:r>
            <a:br>
              <a:rPr lang="fr-CA" sz="3600" dirty="0" smtClean="0"/>
            </a:br>
            <a:r>
              <a:rPr lang="fr-CA" sz="3600" dirty="0" smtClean="0"/>
              <a:t>coûts inférieurs associés aux cliniques de premiers épisodes</a:t>
            </a:r>
            <a:endParaRPr lang="fr-CA" dirty="0"/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628800"/>
            <a:ext cx="6120680" cy="4567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51520" y="6237312"/>
            <a:ext cx="79928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dirty="0" smtClean="0"/>
              <a:t>Source:  P </a:t>
            </a:r>
            <a:r>
              <a:rPr lang="fr-CA" sz="1600" dirty="0" err="1" smtClean="0"/>
              <a:t>McCrone</a:t>
            </a:r>
            <a:r>
              <a:rPr lang="fr-CA" sz="1600" dirty="0" smtClean="0"/>
              <a:t>, M </a:t>
            </a:r>
            <a:r>
              <a:rPr lang="fr-CA" sz="1600" dirty="0" err="1" smtClean="0"/>
              <a:t>Knapp</a:t>
            </a:r>
            <a:r>
              <a:rPr lang="fr-CA" sz="1600" dirty="0" smtClean="0"/>
              <a:t>, S </a:t>
            </a:r>
            <a:r>
              <a:rPr lang="fr-CA" sz="1600" dirty="0" err="1" smtClean="0"/>
              <a:t>Dhanasiri</a:t>
            </a:r>
            <a:r>
              <a:rPr lang="fr-CA" sz="1600" dirty="0" smtClean="0"/>
              <a:t>, 2009</a:t>
            </a:r>
            <a:endParaRPr lang="fr-CA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sz="3600" dirty="0" smtClean="0"/>
              <a:t>Projection basée sur données italiennes et effets observés ailleurs: coûts inférieurs associés aux cliniques de premiers épisodes</a:t>
            </a:r>
            <a:endParaRPr lang="fr-CA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6237312"/>
            <a:ext cx="79928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dirty="0" smtClean="0"/>
              <a:t>Source: A </a:t>
            </a:r>
            <a:r>
              <a:rPr lang="fr-CA" sz="1600" dirty="0" err="1" smtClean="0"/>
              <a:t>Serretti</a:t>
            </a:r>
            <a:r>
              <a:rPr lang="fr-CA" sz="1600" dirty="0" smtClean="0"/>
              <a:t> et al., 2009</a:t>
            </a:r>
            <a:endParaRPr lang="fr-CA" sz="1600" dirty="0"/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700808"/>
            <a:ext cx="8716210" cy="4463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i="1" dirty="0" err="1" smtClean="0">
                <a:solidFill>
                  <a:srgbClr val="FF0000"/>
                </a:solidFill>
              </a:rPr>
              <a:t>Être</a:t>
            </a:r>
            <a:r>
              <a:rPr lang="en-US" sz="4000" i="1" dirty="0" smtClean="0">
                <a:solidFill>
                  <a:srgbClr val="FF0000"/>
                </a:solidFill>
              </a:rPr>
              <a:t> </a:t>
            </a:r>
            <a:r>
              <a:rPr lang="en-US" sz="4000" i="1" dirty="0" err="1" smtClean="0">
                <a:solidFill>
                  <a:srgbClr val="FF0000"/>
                </a:solidFill>
              </a:rPr>
              <a:t>dans</a:t>
            </a:r>
            <a:r>
              <a:rPr lang="en-US" sz="4000" i="1" dirty="0" smtClean="0">
                <a:solidFill>
                  <a:srgbClr val="FF0000"/>
                </a:solidFill>
              </a:rPr>
              <a:t> un </a:t>
            </a:r>
            <a:r>
              <a:rPr lang="en-US" sz="4000" i="1" dirty="0" err="1" smtClean="0">
                <a:solidFill>
                  <a:srgbClr val="FF0000"/>
                </a:solidFill>
              </a:rPr>
              <a:t>programme</a:t>
            </a:r>
            <a:r>
              <a:rPr lang="en-US" sz="4000" i="1" dirty="0" smtClean="0">
                <a:solidFill>
                  <a:srgbClr val="FF0000"/>
                </a:solidFill>
              </a:rPr>
              <a:t> IPS </a:t>
            </a:r>
            <a:r>
              <a:rPr lang="en-US" sz="4000" i="1" dirty="0" smtClean="0"/>
              <a:t>en </a:t>
            </a:r>
            <a:r>
              <a:rPr lang="en-US" sz="4000" i="1" dirty="0" err="1" smtClean="0"/>
              <a:t>soi</a:t>
            </a:r>
            <a:r>
              <a:rPr lang="en-US" sz="4000" i="1" dirty="0" smtClean="0"/>
              <a:t>  ne </a:t>
            </a:r>
            <a:r>
              <a:rPr lang="en-US" sz="4000" i="1" dirty="0" err="1" smtClean="0"/>
              <a:t>semble</a:t>
            </a:r>
            <a:r>
              <a:rPr lang="en-US" sz="4000" i="1" dirty="0" smtClean="0"/>
              <a:t> pas </a:t>
            </a:r>
            <a:r>
              <a:rPr lang="en-US" sz="4000" i="1" dirty="0" err="1" smtClean="0"/>
              <a:t>réduire</a:t>
            </a:r>
            <a:r>
              <a:rPr lang="en-US" sz="4000" i="1" dirty="0" smtClean="0"/>
              <a:t> les </a:t>
            </a:r>
            <a:r>
              <a:rPr lang="en-US" sz="4000" i="1" dirty="0" err="1" smtClean="0"/>
              <a:t>coûts</a:t>
            </a:r>
            <a:r>
              <a:rPr lang="en-US" sz="4000" i="1" dirty="0" smtClean="0"/>
              <a:t> de santé, du </a:t>
            </a:r>
            <a:r>
              <a:rPr lang="en-US" sz="4000" i="1" dirty="0" err="1" smtClean="0"/>
              <a:t>moins</a:t>
            </a:r>
            <a:r>
              <a:rPr lang="en-US" sz="4000" i="1" dirty="0" smtClean="0"/>
              <a:t> à court </a:t>
            </a:r>
            <a:r>
              <a:rPr lang="en-US" sz="4000" i="1" dirty="0" err="1" smtClean="0"/>
              <a:t>terme</a:t>
            </a:r>
            <a:r>
              <a:rPr lang="en-US" sz="4000" i="1" dirty="0" smtClean="0"/>
              <a:t>, en </a:t>
            </a:r>
            <a:r>
              <a:rPr lang="en-US" sz="4000" i="1" dirty="0" err="1" smtClean="0"/>
              <a:t>moyenne</a:t>
            </a:r>
            <a:r>
              <a:rPr lang="en-US" sz="4000" i="1" dirty="0" smtClean="0"/>
              <a:t>, </a:t>
            </a:r>
            <a:r>
              <a:rPr lang="en-US" sz="4000" i="1" dirty="0" err="1" smtClean="0"/>
              <a:t>mais</a:t>
            </a:r>
            <a:r>
              <a:rPr lang="en-US" sz="4000" i="1" dirty="0" smtClean="0"/>
              <a:t> </a:t>
            </a:r>
            <a:r>
              <a:rPr lang="en-US" sz="4000" i="1" dirty="0" err="1" smtClean="0">
                <a:solidFill>
                  <a:srgbClr val="C00000"/>
                </a:solidFill>
              </a:rPr>
              <a:t>travailler</a:t>
            </a:r>
            <a:r>
              <a:rPr lang="en-US" sz="4000" i="1" dirty="0" smtClean="0"/>
              <a:t>, </a:t>
            </a:r>
            <a:r>
              <a:rPr lang="en-US" sz="4000" i="1" dirty="0" err="1" smtClean="0"/>
              <a:t>oui</a:t>
            </a:r>
            <a:endParaRPr lang="fr-CA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3645024"/>
            <a:ext cx="2016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4800" b="1" dirty="0" smtClean="0">
                <a:solidFill>
                  <a:schemeClr val="accent1">
                    <a:lumMod val="50000"/>
                  </a:schemeClr>
                </a:solidFill>
              </a:rPr>
              <a:t>IPS</a:t>
            </a:r>
            <a:endParaRPr lang="fr-CA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1259632" y="3573016"/>
            <a:ext cx="1008112" cy="504056"/>
          </a:xfrm>
          <a:prstGeom prst="straightConnector1">
            <a:avLst/>
          </a:prstGeom>
          <a:ln w="101600">
            <a:solidFill>
              <a:srgbClr val="66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rot="16200000" flipH="1">
            <a:off x="1223628" y="4185084"/>
            <a:ext cx="1008112" cy="792088"/>
          </a:xfrm>
          <a:prstGeom prst="straightConnector1">
            <a:avLst/>
          </a:prstGeom>
          <a:ln w="10160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339752" y="2996952"/>
            <a:ext cx="25922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b="1" dirty="0" smtClean="0">
                <a:solidFill>
                  <a:srgbClr val="669900"/>
                </a:solidFill>
              </a:rPr>
              <a:t>Plus de gens travaillent plus</a:t>
            </a:r>
            <a:endParaRPr lang="fr-CA" sz="3200" b="1" dirty="0">
              <a:solidFill>
                <a:srgbClr val="6699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39752" y="4437112"/>
            <a:ext cx="22322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b="1" dirty="0" smtClean="0">
                <a:solidFill>
                  <a:schemeClr val="accent5">
                    <a:lumMod val="75000"/>
                  </a:schemeClr>
                </a:solidFill>
              </a:rPr>
              <a:t>Certains travaillent peu ou pas</a:t>
            </a:r>
            <a:endParaRPr lang="fr-CA" sz="3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716016" y="3573016"/>
            <a:ext cx="936104" cy="1588"/>
          </a:xfrm>
          <a:prstGeom prst="straightConnector1">
            <a:avLst/>
          </a:prstGeom>
          <a:ln w="101600">
            <a:solidFill>
              <a:srgbClr val="66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716016" y="5229200"/>
            <a:ext cx="864096" cy="1588"/>
          </a:xfrm>
          <a:prstGeom prst="straightConnector1">
            <a:avLst/>
          </a:prstGeom>
          <a:ln w="10160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652120" y="2928934"/>
            <a:ext cx="3491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600" b="1" dirty="0" smtClean="0">
                <a:solidFill>
                  <a:srgbClr val="669900"/>
                </a:solidFill>
              </a:rPr>
              <a:t>Coûts de santé moindres</a:t>
            </a:r>
            <a:endParaRPr lang="fr-CA" sz="3600" b="1" dirty="0">
              <a:solidFill>
                <a:srgbClr val="6699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52120" y="4653136"/>
            <a:ext cx="3491880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CA" sz="3600" b="1" dirty="0" smtClean="0">
                <a:solidFill>
                  <a:schemeClr val="accent5">
                    <a:lumMod val="75000"/>
                  </a:schemeClr>
                </a:solidFill>
              </a:rPr>
              <a:t>Pas de tels avantages</a:t>
            </a:r>
            <a:endParaRPr lang="fr-CA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0" name="Text Box 4"/>
          <p:cNvSpPr txBox="1">
            <a:spLocks noChangeArrowheads="1"/>
          </p:cNvSpPr>
          <p:nvPr/>
        </p:nvSpPr>
        <p:spPr bwMode="auto">
          <a:xfrm>
            <a:off x="250825" y="188640"/>
            <a:ext cx="8713788" cy="113877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fr-CA" sz="2400" b="1" dirty="0" smtClean="0">
                <a:solidFill>
                  <a:srgbClr val="0033CC"/>
                </a:solidFill>
              </a:rPr>
              <a:t>Heures passées à travailler vs. à recevoir services de santé mentale, par stade en relation avec services de soutien à l’emploi</a:t>
            </a:r>
            <a:endParaRPr lang="fr-CA" sz="2400" b="1" dirty="0">
              <a:solidFill>
                <a:srgbClr val="0033CC"/>
              </a:solidFill>
            </a:endParaRPr>
          </a:p>
          <a:p>
            <a:pPr algn="ctr"/>
            <a:r>
              <a:rPr lang="fr-CA" sz="2000" b="1" dirty="0">
                <a:solidFill>
                  <a:srgbClr val="FF6600"/>
                </a:solidFill>
              </a:rPr>
              <a:t>(1997 to 2001 Indiana data, N=2,998, </a:t>
            </a:r>
            <a:r>
              <a:rPr lang="fr-CA" sz="2000" b="1" i="1" dirty="0" err="1">
                <a:solidFill>
                  <a:srgbClr val="FF6600"/>
                </a:solidFill>
              </a:rPr>
              <a:t>Perkins</a:t>
            </a:r>
            <a:r>
              <a:rPr lang="fr-CA" sz="2000" b="1" i="1" dirty="0">
                <a:solidFill>
                  <a:srgbClr val="FF6600"/>
                </a:solidFill>
              </a:rPr>
              <a:t> et al. 05</a:t>
            </a:r>
            <a:r>
              <a:rPr lang="fr-CA" sz="2000" b="1" dirty="0">
                <a:solidFill>
                  <a:srgbClr val="FF6600"/>
                </a:solidFill>
              </a:rPr>
              <a:t>)</a:t>
            </a:r>
            <a:endParaRPr lang="en-US" sz="2000" b="1" dirty="0">
              <a:solidFill>
                <a:srgbClr val="FF6600"/>
              </a:solidFill>
            </a:endParaRPr>
          </a:p>
        </p:txBody>
      </p:sp>
      <p:graphicFrame>
        <p:nvGraphicFramePr>
          <p:cNvPr id="8090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1792416"/>
              </p:ext>
            </p:extLst>
          </p:nvPr>
        </p:nvGraphicFramePr>
        <p:xfrm>
          <a:off x="274406" y="904081"/>
          <a:ext cx="8388350" cy="592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5" name="Chart" r:id="rId5" imgW="7096049" imgH="5010302" progId="Excel.Sheet.8">
                  <p:embed/>
                </p:oleObj>
              </mc:Choice>
              <mc:Fallback>
                <p:oleObj name="Chart" r:id="rId5" imgW="7096049" imgH="5010302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406" y="904081"/>
                        <a:ext cx="8388350" cy="5921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61408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Text Box 3"/>
          <p:cNvSpPr txBox="1">
            <a:spLocks noChangeArrowheads="1"/>
          </p:cNvSpPr>
          <p:nvPr/>
        </p:nvSpPr>
        <p:spPr bwMode="auto">
          <a:xfrm>
            <a:off x="575469" y="53926"/>
            <a:ext cx="7993062" cy="169277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fr-CA" sz="2800" b="1" dirty="0" smtClean="0">
                <a:solidFill>
                  <a:srgbClr val="0033CC"/>
                </a:solidFill>
              </a:rPr>
              <a:t>Coûts totaux de services (santé mentale + soutien à l’emploi), par stade en relation avec services de soutien à l’emploi</a:t>
            </a:r>
            <a:endParaRPr lang="fr-CA" sz="2800" b="1" dirty="0">
              <a:solidFill>
                <a:srgbClr val="0033CC"/>
              </a:solidFill>
            </a:endParaRPr>
          </a:p>
          <a:p>
            <a:pPr algn="ctr"/>
            <a:r>
              <a:rPr lang="fr-CA" sz="2000" b="1" dirty="0">
                <a:solidFill>
                  <a:srgbClr val="FF6600"/>
                </a:solidFill>
              </a:rPr>
              <a:t>   (1997 to 2001 Indiana data, N=2,998, </a:t>
            </a:r>
            <a:r>
              <a:rPr lang="fr-CA" sz="2000" b="1" i="1" dirty="0" err="1">
                <a:solidFill>
                  <a:srgbClr val="FF6600"/>
                </a:solidFill>
              </a:rPr>
              <a:t>Perkins</a:t>
            </a:r>
            <a:r>
              <a:rPr lang="fr-CA" sz="2000" b="1" i="1" dirty="0">
                <a:solidFill>
                  <a:srgbClr val="FF6600"/>
                </a:solidFill>
              </a:rPr>
              <a:t> et al. 05</a:t>
            </a:r>
            <a:r>
              <a:rPr lang="fr-CA" sz="2000" b="1" dirty="0">
                <a:solidFill>
                  <a:srgbClr val="FF6600"/>
                </a:solidFill>
              </a:rPr>
              <a:t>)</a:t>
            </a:r>
            <a:endParaRPr lang="en-US" sz="2000" b="1" dirty="0">
              <a:solidFill>
                <a:srgbClr val="FF6600"/>
              </a:solidFill>
            </a:endParaRPr>
          </a:p>
        </p:txBody>
      </p:sp>
      <p:graphicFrame>
        <p:nvGraphicFramePr>
          <p:cNvPr id="7680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2987871"/>
              </p:ext>
            </p:extLst>
          </p:nvPr>
        </p:nvGraphicFramePr>
        <p:xfrm>
          <a:off x="72231" y="801638"/>
          <a:ext cx="8388350" cy="592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9" name="Chart" r:id="rId4" imgW="7096049" imgH="5010302" progId="Excel.Sheet.8">
                  <p:embed/>
                </p:oleObj>
              </mc:Choice>
              <mc:Fallback>
                <p:oleObj name="Chart" r:id="rId4" imgW="7096049" imgH="5010302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231" y="801638"/>
                        <a:ext cx="8388350" cy="5921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805" name="Text Box 5"/>
          <p:cNvSpPr txBox="1">
            <a:spLocks noChangeArrowheads="1"/>
          </p:cNvSpPr>
          <p:nvPr/>
        </p:nvSpPr>
        <p:spPr bwMode="auto">
          <a:xfrm>
            <a:off x="-180975" y="6521450"/>
            <a:ext cx="475297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CA" sz="1600" b="1">
                <a:solidFill>
                  <a:prstClr val="white"/>
                </a:solidFill>
              </a:rPr>
              <a:t>*Some longer hospitalisations may be missed</a:t>
            </a:r>
            <a:endParaRPr lang="en-US" sz="1600" b="1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82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" descr="iStock_oil and vinegar mixed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1" y="1156792"/>
            <a:ext cx="2011450" cy="3038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2887729" y="2669566"/>
            <a:ext cx="2836397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b="1" dirty="0" smtClean="0"/>
              <a:t>Interventions plus efficientes</a:t>
            </a:r>
          </a:p>
          <a:p>
            <a:r>
              <a:rPr lang="fr-CA" sz="2800" dirty="0" smtClean="0"/>
              <a:t>(et pourquoi)</a:t>
            </a:r>
            <a:endParaRPr lang="en-US" sz="3200" dirty="0"/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5447" y="4787684"/>
            <a:ext cx="10795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43511" y="4354295"/>
            <a:ext cx="10795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1592" y="5246863"/>
            <a:ext cx="10795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67361" y="4940083"/>
            <a:ext cx="10795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1592" y="6060864"/>
            <a:ext cx="10795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27697" y="5767969"/>
            <a:ext cx="10795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Straight Connector 3"/>
          <p:cNvCxnSpPr/>
          <p:nvPr/>
        </p:nvCxnSpPr>
        <p:spPr>
          <a:xfrm>
            <a:off x="1838137" y="4926196"/>
            <a:ext cx="725286" cy="599674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1838137" y="4926196"/>
            <a:ext cx="723936" cy="599675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65179" y="0"/>
            <a:ext cx="4283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b="1" dirty="0" smtClean="0"/>
              <a:t>Orientation rétablissement</a:t>
            </a:r>
            <a:endParaRPr lang="en-US" sz="28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1249261" y="689594"/>
            <a:ext cx="64087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b="1" dirty="0" smtClean="0"/>
              <a:t>Pratiques fondées sur </a:t>
            </a:r>
          </a:p>
          <a:p>
            <a:r>
              <a:rPr lang="fr-CA" sz="2800" b="1" dirty="0" smtClean="0"/>
              <a:t>données probantes</a:t>
            </a:r>
            <a:endParaRPr lang="en-US" sz="2800" b="1" dirty="0"/>
          </a:p>
        </p:txBody>
      </p:sp>
      <p:sp>
        <p:nvSpPr>
          <p:cNvPr id="19" name="Curved Right Arrow 18"/>
          <p:cNvSpPr/>
          <p:nvPr/>
        </p:nvSpPr>
        <p:spPr>
          <a:xfrm>
            <a:off x="323528" y="415696"/>
            <a:ext cx="936104" cy="2155655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Down Arrow 21"/>
          <p:cNvSpPr/>
          <p:nvPr/>
        </p:nvSpPr>
        <p:spPr>
          <a:xfrm rot="2815647">
            <a:off x="2116577" y="1566946"/>
            <a:ext cx="513789" cy="9276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>
            <a:off x="2267447" y="3073798"/>
            <a:ext cx="355564" cy="4272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3028797" y="4834862"/>
            <a:ext cx="28363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b="1" dirty="0" smtClean="0"/>
              <a:t>Coût réduit en médicaments</a:t>
            </a:r>
            <a:endParaRPr lang="en-US" sz="3200" b="1" dirty="0"/>
          </a:p>
        </p:txBody>
      </p:sp>
      <p:sp>
        <p:nvSpPr>
          <p:cNvPr id="24" name="Right Brace 23"/>
          <p:cNvSpPr/>
          <p:nvPr/>
        </p:nvSpPr>
        <p:spPr>
          <a:xfrm>
            <a:off x="5724127" y="2276872"/>
            <a:ext cx="432049" cy="4369779"/>
          </a:xfrm>
          <a:prstGeom prst="rightBrace">
            <a:avLst/>
          </a:prstGeom>
          <a:ln w="444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Plus 24"/>
          <p:cNvSpPr/>
          <p:nvPr/>
        </p:nvSpPr>
        <p:spPr>
          <a:xfrm>
            <a:off x="1249261" y="3911254"/>
            <a:ext cx="645774" cy="635749"/>
          </a:xfrm>
          <a:prstGeom prst="mathPlus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>
            <a:off x="6300192" y="4248156"/>
            <a:ext cx="355564" cy="4272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804248" y="2659426"/>
            <a:ext cx="208823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b="1" dirty="0" smtClean="0"/>
              <a:t>Ressources pour aller au-delà du rétablis-</a:t>
            </a:r>
          </a:p>
          <a:p>
            <a:r>
              <a:rPr lang="fr-CA" sz="2800" b="1" dirty="0" err="1" smtClean="0"/>
              <a:t>sement</a:t>
            </a:r>
            <a:r>
              <a:rPr lang="fr-CA" sz="2800" b="1" dirty="0" smtClean="0"/>
              <a:t> :  Augmenter les capacités</a:t>
            </a:r>
            <a:endParaRPr lang="en-US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919030" y="2852936"/>
            <a:ext cx="140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000" b="1" dirty="0" smtClean="0">
                <a:solidFill>
                  <a:srgbClr val="FFFF00"/>
                </a:solidFill>
              </a:rPr>
              <a:t>Bonne vinaigrette</a:t>
            </a:r>
            <a:endParaRPr lang="en-US" sz="2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>
            <a:noAutofit/>
          </a:bodyPr>
          <a:lstStyle/>
          <a:p>
            <a:r>
              <a:rPr lang="fr-CA" sz="3600" b="1" dirty="0" smtClean="0">
                <a:solidFill>
                  <a:schemeClr val="accent2">
                    <a:lumMod val="50000"/>
                  </a:schemeClr>
                </a:solidFill>
              </a:rPr>
              <a:t>Coûts 0 à 3 mois avant vs 9 à 12 mois après intégration au soutien à l’emploi, selon la participation au marché du travail</a:t>
            </a:r>
            <a:endParaRPr lang="fr-CA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743390"/>
            <a:ext cx="7632848" cy="5114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715140" y="5661248"/>
            <a:ext cx="24288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b="1" dirty="0" smtClean="0">
                <a:solidFill>
                  <a:srgbClr val="1F497D">
                    <a:lumMod val="75000"/>
                  </a:srgbClr>
                </a:solidFill>
              </a:rPr>
              <a:t>Schneider, Boyce et al. (2009)</a:t>
            </a:r>
            <a:endParaRPr lang="fr-CA" sz="2400" b="1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59632" y="1772816"/>
            <a:ext cx="1080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b="1" dirty="0" smtClean="0">
                <a:solidFill>
                  <a:srgbClr val="1F497D">
                    <a:lumMod val="40000"/>
                    <a:lumOff val="60000"/>
                  </a:srgbClr>
                </a:solidFill>
              </a:rPr>
              <a:t>N=77</a:t>
            </a:r>
            <a:endParaRPr lang="fr-CA" b="1" dirty="0">
              <a:solidFill>
                <a:srgbClr val="1F497D">
                  <a:lumMod val="40000"/>
                  <a:lumOff val="60000"/>
                </a:srgb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19672" y="2204864"/>
            <a:ext cx="1080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b="1" dirty="0" smtClean="0">
                <a:solidFill>
                  <a:srgbClr val="C0504D">
                    <a:lumMod val="60000"/>
                    <a:lumOff val="40000"/>
                  </a:srgbClr>
                </a:solidFill>
              </a:rPr>
              <a:t>N=32</a:t>
            </a:r>
            <a:endParaRPr lang="fr-CA" b="1" dirty="0">
              <a:solidFill>
                <a:srgbClr val="C0504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67744" y="1844824"/>
            <a:ext cx="1080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b="1" dirty="0" smtClean="0">
                <a:solidFill>
                  <a:srgbClr val="F79646">
                    <a:lumMod val="40000"/>
                    <a:lumOff val="60000"/>
                  </a:srgbClr>
                </a:solidFill>
              </a:rPr>
              <a:t>N=32</a:t>
            </a:r>
            <a:endParaRPr lang="fr-CA" b="1" dirty="0">
              <a:solidFill>
                <a:srgbClr val="F79646">
                  <a:lumMod val="40000"/>
                  <a:lumOff val="60000"/>
                </a:srgb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96136" y="1628800"/>
            <a:ext cx="23762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b="1" dirty="0" smtClean="0">
                <a:solidFill>
                  <a:srgbClr val="000066"/>
                </a:solidFill>
              </a:rPr>
              <a:t>(Coûts d’un sous-ensemble des services mesurés à gauche)</a:t>
            </a:r>
            <a:endParaRPr lang="fr-CA" b="1" dirty="0">
              <a:solidFill>
                <a:srgbClr val="000066"/>
              </a:solidFill>
            </a:endParaRPr>
          </a:p>
        </p:txBody>
      </p:sp>
      <p:sp>
        <p:nvSpPr>
          <p:cNvPr id="11" name="Right Brace 10"/>
          <p:cNvSpPr/>
          <p:nvPr/>
        </p:nvSpPr>
        <p:spPr>
          <a:xfrm rot="16200000">
            <a:off x="5130062" y="1574794"/>
            <a:ext cx="540060" cy="266429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A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26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3222" name="Group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031016"/>
              </p:ext>
            </p:extLst>
          </p:nvPr>
        </p:nvGraphicFramePr>
        <p:xfrm>
          <a:off x="285720" y="1928802"/>
          <a:ext cx="8569325" cy="3428951"/>
        </p:xfrm>
        <a:graphic>
          <a:graphicData uri="http://schemas.openxmlformats.org/drawingml/2006/table">
            <a:tbl>
              <a:tblPr/>
              <a:tblGrid>
                <a:gridCol w="973912"/>
                <a:gridCol w="1743888"/>
                <a:gridCol w="5851525"/>
              </a:tblGrid>
              <a:tr h="8686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Lieu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Auteurs (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année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)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99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Effets rapportés relatifs aux hospitalisations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202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NH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Becker et al. (07)</a:t>
                      </a:r>
                      <a:endParaRPr kumimoji="0" lang="fr-CA" sz="2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« Une grande majorité rapportaient aller à l’hôpital moins souvent depuis qu’ils travaillaient » (p. 925)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86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NH</a:t>
                      </a:r>
                      <a:endParaRPr kumimoji="0" lang="fr-FR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Salyers et al. (04)</a:t>
                      </a:r>
                      <a:endParaRPr kumimoji="0" lang="fr-CA" sz="2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CA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</a:rPr>
                        <a:t>39% rapportaient aller à l’hôpital moins parce qu’ils travaillaient (42% autant; plus </a:t>
                      </a:r>
                      <a:r>
                        <a:rPr kumimoji="0" lang="fr-CA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</a:rPr>
                        <a:t>n.s</a:t>
                      </a:r>
                      <a:r>
                        <a:rPr kumimoji="0" lang="fr-CA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</a:rPr>
                        <a:t>.) (p. 305)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3216" name="Text Box 32"/>
          <p:cNvSpPr txBox="1">
            <a:spLocks noChangeArrowheads="1"/>
          </p:cNvSpPr>
          <p:nvPr/>
        </p:nvSpPr>
        <p:spPr bwMode="auto">
          <a:xfrm>
            <a:off x="468313" y="260350"/>
            <a:ext cx="799147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3217" name="Text Box 33"/>
          <p:cNvSpPr txBox="1">
            <a:spLocks noChangeArrowheads="1"/>
          </p:cNvSpPr>
          <p:nvPr/>
        </p:nvSpPr>
        <p:spPr bwMode="auto">
          <a:xfrm>
            <a:off x="357158" y="428604"/>
            <a:ext cx="8064500" cy="10772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fr-CA" sz="3200" b="1" dirty="0" smtClean="0">
                <a:solidFill>
                  <a:srgbClr val="0033CC"/>
                </a:solidFill>
              </a:rPr>
              <a:t>Effets du travail sur l’utilisation de l’hôpital –études rétrospectives à long terme</a:t>
            </a:r>
            <a:endParaRPr lang="en-US" sz="3200" b="1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4194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CA" dirty="0" smtClean="0"/>
              <a:t>Effets à long terme du travail – étude qualitative sur clients avec double diagnostic au New Hampshire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2204864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fr-CA" dirty="0" smtClean="0"/>
              <a:t>Pour ceux et celles qui travaillaient – </a:t>
            </a:r>
            <a:r>
              <a:rPr lang="en-US" dirty="0" smtClean="0"/>
              <a:t>“</a:t>
            </a:r>
            <a:r>
              <a:rPr lang="en-US" i="1" dirty="0" smtClean="0"/>
              <a:t>le fait de </a:t>
            </a:r>
            <a:r>
              <a:rPr lang="en-US" i="1" dirty="0" err="1" smtClean="0"/>
              <a:t>travailler</a:t>
            </a:r>
            <a:r>
              <a:rPr lang="en-US" i="1" dirty="0" smtClean="0"/>
              <a:t> et la structure qui en </a:t>
            </a:r>
            <a:r>
              <a:rPr lang="en-US" i="1" dirty="0" err="1" smtClean="0"/>
              <a:t>découlent</a:t>
            </a:r>
            <a:r>
              <a:rPr lang="en-US" i="1" dirty="0" smtClean="0"/>
              <a:t> (the business and structure of work) </a:t>
            </a:r>
            <a:r>
              <a:rPr lang="en-US" i="1" dirty="0" err="1" smtClean="0"/>
              <a:t>tendaient</a:t>
            </a:r>
            <a:r>
              <a:rPr lang="en-US" i="1" dirty="0" smtClean="0"/>
              <a:t> </a:t>
            </a:r>
            <a:r>
              <a:rPr lang="en-US" i="1" dirty="0" err="1" smtClean="0"/>
              <a:t>aussi</a:t>
            </a:r>
            <a:r>
              <a:rPr lang="en-US" i="1" dirty="0" smtClean="0"/>
              <a:t> à </a:t>
            </a:r>
            <a:r>
              <a:rPr lang="en-US" i="1" dirty="0" err="1" smtClean="0"/>
              <a:t>diminuer</a:t>
            </a:r>
            <a:r>
              <a:rPr lang="en-US" i="1" dirty="0" smtClean="0"/>
              <a:t> </a:t>
            </a:r>
            <a:r>
              <a:rPr lang="en-US" i="1" dirty="0" err="1" smtClean="0"/>
              <a:t>l’importance</a:t>
            </a:r>
            <a:r>
              <a:rPr lang="en-US" i="1" dirty="0" smtClean="0"/>
              <a:t> </a:t>
            </a:r>
            <a:r>
              <a:rPr lang="en-US" i="1" dirty="0" err="1" smtClean="0"/>
              <a:t>attribuée</a:t>
            </a:r>
            <a:r>
              <a:rPr lang="en-US" i="1" dirty="0" smtClean="0"/>
              <a:t> (salience) aux </a:t>
            </a:r>
            <a:r>
              <a:rPr lang="en-US" i="1" dirty="0" err="1" smtClean="0"/>
              <a:t>symptômes</a:t>
            </a:r>
            <a:r>
              <a:rPr lang="en-US" dirty="0" smtClean="0"/>
              <a:t>” (p. 264)</a:t>
            </a:r>
          </a:p>
          <a:p>
            <a:r>
              <a:rPr lang="en-US" i="1" dirty="0" smtClean="0"/>
              <a:t>“</a:t>
            </a:r>
            <a:r>
              <a:rPr lang="en-US" i="1" dirty="0" err="1" smtClean="0"/>
              <a:t>Travailler</a:t>
            </a:r>
            <a:r>
              <a:rPr lang="en-US" i="1" dirty="0" smtClean="0"/>
              <a:t> </a:t>
            </a:r>
            <a:r>
              <a:rPr lang="en-US" i="1" dirty="0" err="1" smtClean="0"/>
              <a:t>ou</a:t>
            </a:r>
            <a:r>
              <a:rPr lang="en-US" i="1" dirty="0" smtClean="0"/>
              <a:t> ne pas </a:t>
            </a:r>
            <a:r>
              <a:rPr lang="en-US" i="1" dirty="0" err="1" smtClean="0"/>
              <a:t>travailler</a:t>
            </a:r>
            <a:r>
              <a:rPr lang="en-US" i="1" dirty="0" smtClean="0"/>
              <a:t> </a:t>
            </a:r>
            <a:r>
              <a:rPr lang="en-US" i="1" dirty="0" err="1" smtClean="0"/>
              <a:t>étaient</a:t>
            </a:r>
            <a:r>
              <a:rPr lang="en-US" i="1" dirty="0" smtClean="0"/>
              <a:t> des </a:t>
            </a:r>
            <a:r>
              <a:rPr lang="en-US" i="1" dirty="0" err="1" smtClean="0"/>
              <a:t>choix</a:t>
            </a:r>
            <a:r>
              <a:rPr lang="en-US" i="1" dirty="0" smtClean="0"/>
              <a:t> qui </a:t>
            </a:r>
            <a:r>
              <a:rPr lang="en-US" i="1" dirty="0" err="1" smtClean="0"/>
              <a:t>semblaient</a:t>
            </a:r>
            <a:r>
              <a:rPr lang="en-US" i="1" dirty="0" smtClean="0"/>
              <a:t> se </a:t>
            </a:r>
            <a:r>
              <a:rPr lang="en-US" i="1" dirty="0" err="1" smtClean="0"/>
              <a:t>renforcer</a:t>
            </a:r>
            <a:r>
              <a:rPr lang="en-US" i="1" dirty="0" smtClean="0"/>
              <a:t> avec le temps” </a:t>
            </a:r>
            <a:r>
              <a:rPr lang="en-US" dirty="0" smtClean="0"/>
              <a:t>(p. 266)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				</a:t>
            </a:r>
            <a:r>
              <a:rPr lang="en-US" sz="2400" dirty="0" smtClean="0"/>
              <a:t>(</a:t>
            </a:r>
            <a:r>
              <a:rPr lang="en-US" sz="2400" dirty="0" err="1" smtClean="0"/>
              <a:t>Strickler</a:t>
            </a:r>
            <a:r>
              <a:rPr lang="en-US" sz="2400" dirty="0" smtClean="0"/>
              <a:t> et al. 2009)</a:t>
            </a:r>
            <a:endParaRPr lang="fr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 smtClean="0"/>
              <a:t>Même échantillon: 3 sous-groupes qui travaillent plus ou moins sur 10 ans</a:t>
            </a:r>
            <a:endParaRPr lang="fr-CA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535061"/>
            <a:ext cx="7186674" cy="5322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6572264" y="4714884"/>
            <a:ext cx="15716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b="1" dirty="0" smtClean="0">
                <a:solidFill>
                  <a:srgbClr val="C0504D">
                    <a:lumMod val="75000"/>
                  </a:srgbClr>
                </a:solidFill>
              </a:rPr>
              <a:t>Source: Bush et al. 2009</a:t>
            </a:r>
            <a:endParaRPr lang="fr-CA" sz="2000" b="1" dirty="0">
              <a:solidFill>
                <a:srgbClr val="C0504D">
                  <a:lumMod val="75000"/>
                </a:srgb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CA" sz="3200" dirty="0" smtClean="0"/>
              <a:t>Ceux qui travaillent plus coûtent 166 350 $ de moins en services externes et séjours en  institution sur 10 ans</a:t>
            </a:r>
            <a:endParaRPr lang="fr-CA" sz="32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487092"/>
            <a:ext cx="7797277" cy="5085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000232" y="5072074"/>
            <a:ext cx="15716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b="1" dirty="0" smtClean="0">
                <a:solidFill>
                  <a:srgbClr val="C0504D">
                    <a:lumMod val="75000"/>
                  </a:srgbClr>
                </a:solidFill>
              </a:rPr>
              <a:t>Source: Bush et al. 2009</a:t>
            </a:r>
            <a:endParaRPr lang="fr-CA" sz="2000" b="1" dirty="0">
              <a:solidFill>
                <a:srgbClr val="C0504D">
                  <a:lumMod val="75000"/>
                </a:srgb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" descr="iStock_oil and vinegar mixed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1" y="1156792"/>
            <a:ext cx="2011450" cy="3038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2887729" y="2669566"/>
            <a:ext cx="2836397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b="1" dirty="0" smtClean="0">
                <a:solidFill>
                  <a:prstClr val="black"/>
                </a:solidFill>
              </a:rPr>
              <a:t>Interventions plus efficientes</a:t>
            </a:r>
          </a:p>
          <a:p>
            <a:r>
              <a:rPr lang="fr-CA" sz="2800" dirty="0" smtClean="0">
                <a:solidFill>
                  <a:prstClr val="black"/>
                </a:solidFill>
              </a:rPr>
              <a:t>(et pourquoi)</a:t>
            </a:r>
            <a:endParaRPr lang="en-US" sz="3200" dirty="0">
              <a:solidFill>
                <a:prstClr val="black"/>
              </a:solidFill>
            </a:endParaRP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5447" y="4787684"/>
            <a:ext cx="10795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43511" y="4354295"/>
            <a:ext cx="10795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1592" y="5246863"/>
            <a:ext cx="10795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67361" y="4940083"/>
            <a:ext cx="10795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1592" y="6060864"/>
            <a:ext cx="10795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27697" y="5767969"/>
            <a:ext cx="10795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Straight Connector 3"/>
          <p:cNvCxnSpPr/>
          <p:nvPr/>
        </p:nvCxnSpPr>
        <p:spPr>
          <a:xfrm>
            <a:off x="1838137" y="4926196"/>
            <a:ext cx="725286" cy="599674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1838137" y="4926196"/>
            <a:ext cx="723936" cy="599675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65179" y="0"/>
            <a:ext cx="4283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b="1" dirty="0" smtClean="0">
                <a:solidFill>
                  <a:prstClr val="black"/>
                </a:solidFill>
              </a:rPr>
              <a:t>Orientation rétablissement</a:t>
            </a:r>
            <a:endParaRPr lang="en-US" sz="2800" b="1" dirty="0">
              <a:solidFill>
                <a:prstClr val="black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249261" y="689594"/>
            <a:ext cx="64087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b="1" dirty="0" smtClean="0">
                <a:solidFill>
                  <a:prstClr val="black"/>
                </a:solidFill>
              </a:rPr>
              <a:t>Pratiques fondées sur </a:t>
            </a:r>
          </a:p>
          <a:p>
            <a:r>
              <a:rPr lang="fr-CA" sz="2800" b="1" dirty="0" smtClean="0">
                <a:solidFill>
                  <a:prstClr val="black"/>
                </a:solidFill>
              </a:rPr>
              <a:t>données probantes</a:t>
            </a:r>
            <a:endParaRPr lang="en-US" sz="2800" b="1" dirty="0">
              <a:solidFill>
                <a:prstClr val="black"/>
              </a:solidFill>
            </a:endParaRPr>
          </a:p>
        </p:txBody>
      </p:sp>
      <p:sp>
        <p:nvSpPr>
          <p:cNvPr id="19" name="Curved Right Arrow 18"/>
          <p:cNvSpPr/>
          <p:nvPr/>
        </p:nvSpPr>
        <p:spPr>
          <a:xfrm>
            <a:off x="323528" y="415696"/>
            <a:ext cx="936104" cy="2155655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Down Arrow 21"/>
          <p:cNvSpPr/>
          <p:nvPr/>
        </p:nvSpPr>
        <p:spPr>
          <a:xfrm rot="2815647">
            <a:off x="2116577" y="1566946"/>
            <a:ext cx="513789" cy="9276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Right Arrow 22"/>
          <p:cNvSpPr/>
          <p:nvPr/>
        </p:nvSpPr>
        <p:spPr>
          <a:xfrm>
            <a:off x="2267447" y="3073798"/>
            <a:ext cx="355564" cy="4272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028797" y="4834862"/>
            <a:ext cx="28363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b="1" dirty="0" smtClean="0">
                <a:solidFill>
                  <a:prstClr val="black"/>
                </a:solidFill>
              </a:rPr>
              <a:t>Coût réduit en médicaments</a:t>
            </a:r>
            <a:endParaRPr lang="en-US" sz="3200" b="1" dirty="0">
              <a:solidFill>
                <a:prstClr val="black"/>
              </a:solidFill>
            </a:endParaRPr>
          </a:p>
        </p:txBody>
      </p:sp>
      <p:sp>
        <p:nvSpPr>
          <p:cNvPr id="24" name="Right Brace 23"/>
          <p:cNvSpPr/>
          <p:nvPr/>
        </p:nvSpPr>
        <p:spPr>
          <a:xfrm>
            <a:off x="5724127" y="2276872"/>
            <a:ext cx="432049" cy="4369779"/>
          </a:xfrm>
          <a:prstGeom prst="rightBrace">
            <a:avLst/>
          </a:prstGeom>
          <a:ln w="444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5" name="Plus 24"/>
          <p:cNvSpPr/>
          <p:nvPr/>
        </p:nvSpPr>
        <p:spPr>
          <a:xfrm>
            <a:off x="1249261" y="3911254"/>
            <a:ext cx="645774" cy="635749"/>
          </a:xfrm>
          <a:prstGeom prst="mathPlus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Right Arrow 19"/>
          <p:cNvSpPr/>
          <p:nvPr/>
        </p:nvSpPr>
        <p:spPr>
          <a:xfrm>
            <a:off x="6300192" y="4248156"/>
            <a:ext cx="355564" cy="4272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19030" y="2852936"/>
            <a:ext cx="140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000" b="1" dirty="0" smtClean="0">
                <a:solidFill>
                  <a:srgbClr val="FFFF00"/>
                </a:solidFill>
              </a:rPr>
              <a:t>Bonne vinaigrette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7504" y="0"/>
            <a:ext cx="5616623" cy="3717032"/>
          </a:xfrm>
          <a:prstGeom prst="rect">
            <a:avLst/>
          </a:prstGeom>
          <a:solidFill>
            <a:srgbClr val="FFFF00">
              <a:alpha val="2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6804248" y="2849774"/>
            <a:ext cx="208823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b="1" dirty="0" smtClean="0"/>
              <a:t>Ressources pour aller au-delà du rétablis-</a:t>
            </a:r>
          </a:p>
          <a:p>
            <a:r>
              <a:rPr lang="fr-CA" sz="2800" b="1" dirty="0" err="1" smtClean="0"/>
              <a:t>sement</a:t>
            </a:r>
            <a:r>
              <a:rPr lang="fr-CA" sz="2800" b="1" dirty="0" smtClean="0"/>
              <a:t> :  Augmenter les capacités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071948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 smtClean="0"/>
              <a:t>Pourquoi?  Mécanismes d’action</a:t>
            </a:r>
            <a:br>
              <a:rPr lang="fr-CA" dirty="0" smtClean="0"/>
            </a:br>
            <a:r>
              <a:rPr lang="fr-CA" dirty="0" smtClean="0"/>
              <a:t>1 – Assez clairs (1)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525963"/>
          </a:xfrm>
        </p:spPr>
        <p:txBody>
          <a:bodyPr/>
          <a:lstStyle/>
          <a:p>
            <a:r>
              <a:rPr lang="fr-CA" dirty="0" err="1" smtClean="0"/>
              <a:t>Ajustabilité</a:t>
            </a:r>
            <a:r>
              <a:rPr lang="fr-CA" dirty="0" smtClean="0"/>
              <a:t> de l’intervention:</a:t>
            </a:r>
          </a:p>
          <a:p>
            <a:pPr lvl="1"/>
            <a:r>
              <a:rPr lang="fr-CA" dirty="0" smtClean="0"/>
              <a:t>En fonction des besoins très différents de différents clients</a:t>
            </a:r>
          </a:p>
          <a:p>
            <a:pPr lvl="1"/>
            <a:r>
              <a:rPr lang="fr-CA" dirty="0" smtClean="0"/>
              <a:t>En fonction de la fluctuation dans les besoins de chaque client</a:t>
            </a:r>
          </a:p>
          <a:p>
            <a:endParaRPr lang="fr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4" name="Object 2"/>
          <p:cNvGraphicFramePr>
            <a:graphicFrameLocks noChangeAspect="1"/>
          </p:cNvGraphicFramePr>
          <p:nvPr/>
        </p:nvGraphicFramePr>
        <p:xfrm>
          <a:off x="0" y="0"/>
          <a:ext cx="9144000" cy="680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2" name="Picture" r:id="rId3" imgW="4492800" imgH="3594240" progId="StaticEnhancedMetafile">
                  <p:embed/>
                </p:oleObj>
              </mc:Choice>
              <mc:Fallback>
                <p:oleObj name="Picture" r:id="rId3" imgW="4492800" imgH="3594240" progId="StaticEnhancedMetafil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0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2462213" y="1131888"/>
            <a:ext cx="20780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fr-FR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2432050" y="2281238"/>
            <a:ext cx="249238" cy="233362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CA" smtClean="0">
              <a:solidFill>
                <a:srgbClr val="000000"/>
              </a:solidFill>
            </a:endParaRP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2432050" y="1824038"/>
            <a:ext cx="249238" cy="23336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CA" smtClean="0">
              <a:solidFill>
                <a:srgbClr val="000000"/>
              </a:solidFill>
            </a:endParaRPr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2705100" y="1744663"/>
            <a:ext cx="14970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 smtClean="0">
                <a:solidFill>
                  <a:srgbClr val="336699"/>
                </a:solidFill>
                <a:latin typeface="Comic Sans MS" pitchFamily="66" charset="0"/>
              </a:rPr>
              <a:t>Travel</a:t>
            </a:r>
            <a:endParaRPr lang="en-US" smtClean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2794000" y="2216150"/>
            <a:ext cx="10255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 smtClean="0">
                <a:solidFill>
                  <a:srgbClr val="336699"/>
                </a:solidFill>
                <a:latin typeface="Comic Sans MS" pitchFamily="66" charset="0"/>
              </a:rPr>
              <a:t>Contact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8" name="Object 2"/>
          <p:cNvGraphicFramePr>
            <a:graphicFrameLocks noChangeAspect="1"/>
          </p:cNvGraphicFramePr>
          <p:nvPr/>
        </p:nvGraphicFramePr>
        <p:xfrm>
          <a:off x="0" y="0"/>
          <a:ext cx="9144000" cy="689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6" name="Picture" r:id="rId3" imgW="4492800" imgH="3594240" progId="StaticEnhancedMetafile">
                  <p:embed/>
                </p:oleObj>
              </mc:Choice>
              <mc:Fallback>
                <p:oleObj name="Picture" r:id="rId3" imgW="4492800" imgH="3594240" progId="StaticEnhancedMetafil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97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 smtClean="0"/>
              <a:t>Pourquoi?  Mécanismes d’action</a:t>
            </a:r>
            <a:br>
              <a:rPr lang="fr-CA" dirty="0" smtClean="0"/>
            </a:br>
            <a:r>
              <a:rPr lang="fr-CA" dirty="0" smtClean="0"/>
              <a:t>1 – Assez clairs (2)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525963"/>
          </a:xfrm>
        </p:spPr>
        <p:txBody>
          <a:bodyPr>
            <a:normAutofit/>
          </a:bodyPr>
          <a:lstStyle/>
          <a:p>
            <a:r>
              <a:rPr lang="fr-CA" dirty="0" smtClean="0"/>
              <a:t>Intégration entre traitement et réadaptation augmente efficience</a:t>
            </a:r>
          </a:p>
          <a:p>
            <a:pPr lvl="1"/>
            <a:r>
              <a:rPr lang="fr-CA" dirty="0" smtClean="0"/>
              <a:t>Ex: cohérence dans les messages; agent de soutien à l’emploi remarque besoin d’ajuster la médication</a:t>
            </a:r>
          </a:p>
          <a:p>
            <a:endParaRPr lang="fr-CA" dirty="0" smtClean="0"/>
          </a:p>
          <a:p>
            <a:endParaRPr lang="fr-CA" dirty="0" smtClean="0"/>
          </a:p>
          <a:p>
            <a:endParaRPr lang="fr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Sujets pertinents non abordés: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Interventions auprès des jeunes</a:t>
            </a:r>
          </a:p>
          <a:p>
            <a:pPr lvl="1"/>
            <a:r>
              <a:rPr lang="fr-CA" dirty="0" smtClean="0"/>
              <a:t>Ex.:  Troubles de conduite</a:t>
            </a:r>
          </a:p>
          <a:p>
            <a:r>
              <a:rPr lang="fr-CA" dirty="0" smtClean="0"/>
              <a:t>Interventions pour les troubles modérés</a:t>
            </a:r>
          </a:p>
          <a:p>
            <a:pPr lvl="1"/>
            <a:r>
              <a:rPr lang="fr-CA" dirty="0" smtClean="0"/>
              <a:t>Ex.:  Accès accru à la psychothérapie</a:t>
            </a:r>
          </a:p>
          <a:p>
            <a:pPr lvl="1"/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115616" y="1340768"/>
            <a:ext cx="6120680" cy="3960440"/>
          </a:xfrm>
          <a:prstGeom prst="line">
            <a:avLst/>
          </a:prstGeom>
          <a:ln w="635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1268016" y="1493168"/>
            <a:ext cx="6112296" cy="4312096"/>
          </a:xfrm>
          <a:prstGeom prst="line">
            <a:avLst/>
          </a:prstGeom>
          <a:ln w="635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8560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 smtClean="0"/>
              <a:t>Pourquoi?  Mécanismes d’action</a:t>
            </a:r>
            <a:br>
              <a:rPr lang="fr-CA" dirty="0" smtClean="0"/>
            </a:br>
            <a:r>
              <a:rPr lang="fr-CA" dirty="0" smtClean="0"/>
              <a:t>2 – Plus hypothétiques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525963"/>
          </a:xfrm>
        </p:spPr>
        <p:txBody>
          <a:bodyPr>
            <a:normAutofit/>
          </a:bodyPr>
          <a:lstStyle/>
          <a:p>
            <a:r>
              <a:rPr lang="fr-CA" dirty="0" smtClean="0"/>
              <a:t>Efficacité entraîne bien-être accru (travail, logement, etc.): moins besoin de services de santé mentale</a:t>
            </a:r>
          </a:p>
          <a:p>
            <a:pPr lvl="1"/>
            <a:r>
              <a:rPr lang="fr-CA" dirty="0" smtClean="0"/>
              <a:t>Diminution recours à l’aide sociale par le travail</a:t>
            </a:r>
          </a:p>
          <a:p>
            <a:r>
              <a:rPr lang="fr-CA" dirty="0" smtClean="0"/>
              <a:t>Desservir objectifs des clients eux-mêmes:  aller vers des services moins coûteux</a:t>
            </a:r>
          </a:p>
          <a:p>
            <a:pPr lvl="1"/>
            <a:r>
              <a:rPr lang="fr-CA" dirty="0" smtClean="0"/>
              <a:t>Études sur les budgets individualisés</a:t>
            </a:r>
          </a:p>
          <a:p>
            <a:pPr>
              <a:buNone/>
            </a:pPr>
            <a:endParaRPr lang="fr-CA" dirty="0" smtClean="0"/>
          </a:p>
          <a:p>
            <a:endParaRPr lang="fr-CA" dirty="0" smtClean="0"/>
          </a:p>
          <a:p>
            <a:endParaRPr lang="fr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" descr="iStock_oil and vinegar mixed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1" y="1156792"/>
            <a:ext cx="2011450" cy="3038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2887729" y="2669566"/>
            <a:ext cx="2836397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b="1" dirty="0" smtClean="0">
                <a:solidFill>
                  <a:prstClr val="black"/>
                </a:solidFill>
              </a:rPr>
              <a:t>Interventions plus efficientes</a:t>
            </a:r>
          </a:p>
          <a:p>
            <a:r>
              <a:rPr lang="fr-CA" sz="2800" dirty="0" smtClean="0">
                <a:solidFill>
                  <a:prstClr val="black"/>
                </a:solidFill>
              </a:rPr>
              <a:t>(et pourquoi)</a:t>
            </a:r>
            <a:endParaRPr lang="en-US" sz="3200" dirty="0">
              <a:solidFill>
                <a:prstClr val="black"/>
              </a:solidFill>
            </a:endParaRP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5447" y="4787684"/>
            <a:ext cx="10795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43511" y="4354295"/>
            <a:ext cx="10795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1592" y="5246863"/>
            <a:ext cx="10795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67361" y="4940083"/>
            <a:ext cx="10795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1592" y="6060864"/>
            <a:ext cx="10795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27697" y="5767969"/>
            <a:ext cx="10795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Straight Connector 3"/>
          <p:cNvCxnSpPr/>
          <p:nvPr/>
        </p:nvCxnSpPr>
        <p:spPr>
          <a:xfrm>
            <a:off x="1838137" y="4926196"/>
            <a:ext cx="725286" cy="599674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1838137" y="4926196"/>
            <a:ext cx="723936" cy="599675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65179" y="0"/>
            <a:ext cx="4283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b="1" dirty="0" smtClean="0">
                <a:solidFill>
                  <a:prstClr val="black"/>
                </a:solidFill>
              </a:rPr>
              <a:t>Orientation rétablissement</a:t>
            </a:r>
            <a:endParaRPr lang="en-US" sz="2800" b="1" dirty="0">
              <a:solidFill>
                <a:prstClr val="black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249261" y="689594"/>
            <a:ext cx="64087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b="1" dirty="0" smtClean="0">
                <a:solidFill>
                  <a:prstClr val="black"/>
                </a:solidFill>
              </a:rPr>
              <a:t>Pratiques fondées sur </a:t>
            </a:r>
          </a:p>
          <a:p>
            <a:r>
              <a:rPr lang="fr-CA" sz="2800" b="1" dirty="0" smtClean="0">
                <a:solidFill>
                  <a:prstClr val="black"/>
                </a:solidFill>
              </a:rPr>
              <a:t>données probantes</a:t>
            </a:r>
            <a:endParaRPr lang="en-US" sz="2800" b="1" dirty="0">
              <a:solidFill>
                <a:prstClr val="black"/>
              </a:solidFill>
            </a:endParaRPr>
          </a:p>
        </p:txBody>
      </p:sp>
      <p:sp>
        <p:nvSpPr>
          <p:cNvPr id="19" name="Curved Right Arrow 18"/>
          <p:cNvSpPr/>
          <p:nvPr/>
        </p:nvSpPr>
        <p:spPr>
          <a:xfrm>
            <a:off x="323528" y="415696"/>
            <a:ext cx="936104" cy="2155655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Down Arrow 21"/>
          <p:cNvSpPr/>
          <p:nvPr/>
        </p:nvSpPr>
        <p:spPr>
          <a:xfrm rot="2815647">
            <a:off x="2116577" y="1566946"/>
            <a:ext cx="513789" cy="9276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Right Arrow 22"/>
          <p:cNvSpPr/>
          <p:nvPr/>
        </p:nvSpPr>
        <p:spPr>
          <a:xfrm>
            <a:off x="2267447" y="3073798"/>
            <a:ext cx="355564" cy="4272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028797" y="4834862"/>
            <a:ext cx="28363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b="1" dirty="0" smtClean="0">
                <a:solidFill>
                  <a:prstClr val="black"/>
                </a:solidFill>
              </a:rPr>
              <a:t>Coût réduit en médicaments</a:t>
            </a:r>
            <a:endParaRPr lang="en-US" sz="3200" b="1" dirty="0">
              <a:solidFill>
                <a:prstClr val="black"/>
              </a:solidFill>
            </a:endParaRPr>
          </a:p>
        </p:txBody>
      </p:sp>
      <p:sp>
        <p:nvSpPr>
          <p:cNvPr id="24" name="Right Brace 23"/>
          <p:cNvSpPr/>
          <p:nvPr/>
        </p:nvSpPr>
        <p:spPr>
          <a:xfrm>
            <a:off x="5724127" y="2276872"/>
            <a:ext cx="432049" cy="4369779"/>
          </a:xfrm>
          <a:prstGeom prst="rightBrace">
            <a:avLst/>
          </a:prstGeom>
          <a:ln w="444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5" name="Plus 24"/>
          <p:cNvSpPr/>
          <p:nvPr/>
        </p:nvSpPr>
        <p:spPr>
          <a:xfrm>
            <a:off x="1249261" y="3911254"/>
            <a:ext cx="645774" cy="635749"/>
          </a:xfrm>
          <a:prstGeom prst="mathPlus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Right Arrow 19"/>
          <p:cNvSpPr/>
          <p:nvPr/>
        </p:nvSpPr>
        <p:spPr>
          <a:xfrm>
            <a:off x="6300192" y="4248156"/>
            <a:ext cx="355564" cy="4272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19030" y="2852936"/>
            <a:ext cx="140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000" b="1" dirty="0" smtClean="0">
                <a:solidFill>
                  <a:srgbClr val="FFFF00"/>
                </a:solidFill>
              </a:rPr>
              <a:t>Bonne vinaigrette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7504" y="-1"/>
            <a:ext cx="5616623" cy="4177671"/>
          </a:xfrm>
          <a:prstGeom prst="rect">
            <a:avLst/>
          </a:prstGeom>
          <a:solidFill>
            <a:srgbClr val="FFFF00">
              <a:alpha val="2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804248" y="2797796"/>
            <a:ext cx="208823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b="1" dirty="0" smtClean="0"/>
              <a:t>Ressources pour aller au-delà du rétablis-</a:t>
            </a:r>
          </a:p>
          <a:p>
            <a:r>
              <a:rPr lang="fr-CA" sz="2800" b="1" dirty="0" err="1" smtClean="0"/>
              <a:t>sement</a:t>
            </a:r>
            <a:r>
              <a:rPr lang="fr-CA" sz="2800" b="1" dirty="0" smtClean="0"/>
              <a:t> :  Augmenter les capacités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830244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 smtClean="0"/>
              <a:t>Économies potentielles liées aux psychotropes (1)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CA" dirty="0" smtClean="0"/>
              <a:t>Potentiel d’augmenter l’efficience par une plus grande </a:t>
            </a:r>
            <a:r>
              <a:rPr lang="fr-CA" dirty="0" err="1" smtClean="0"/>
              <a:t>parsimonie</a:t>
            </a:r>
            <a:r>
              <a:rPr lang="fr-CA" dirty="0" smtClean="0"/>
              <a:t> dans l’utilisation de médicaments</a:t>
            </a:r>
          </a:p>
          <a:p>
            <a:pPr lvl="1"/>
            <a:r>
              <a:rPr lang="fr-CA" dirty="0" smtClean="0"/>
              <a:t>2,8 milliards $ en psychotropes au Canada en 2007/2008</a:t>
            </a:r>
          </a:p>
          <a:p>
            <a:pPr lvl="1"/>
            <a:r>
              <a:rPr lang="fr-CA" dirty="0" smtClean="0"/>
              <a:t>Environ 629 millions $ sur antipsychotiques en 2007</a:t>
            </a:r>
          </a:p>
          <a:p>
            <a:r>
              <a:rPr lang="fr-CA" dirty="0" smtClean="0"/>
              <a:t>Données suggèrent grande variabilité non-explicable dans le pourcentage de patients sur  doses élevées d’antipsychotiques entre prescripteurs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Autofit/>
          </a:bodyPr>
          <a:lstStyle/>
          <a:p>
            <a:r>
              <a:rPr lang="fr-CA" sz="3200" dirty="0" smtClean="0"/>
              <a:t>Grande variabilité dans le % de patients </a:t>
            </a:r>
            <a:r>
              <a:rPr lang="fr-CA" sz="3200" dirty="0" err="1" smtClean="0"/>
              <a:t>schizophènes</a:t>
            </a:r>
            <a:r>
              <a:rPr lang="fr-CA" sz="3200" dirty="0" smtClean="0"/>
              <a:t> sur doses élevées d’antipsychotiques, Québec, 2004</a:t>
            </a:r>
            <a:endParaRPr lang="fr-CA" sz="32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532409"/>
            <a:ext cx="7289782" cy="5325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23528" y="6165304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200" dirty="0" smtClean="0"/>
              <a:t>Source: Latimer E, Clark R, Malla A, Moodie E, Tamblyn R, Naidu A, Wynant W, Manuscrit en préparation</a:t>
            </a:r>
            <a:endParaRPr lang="fr-CA" sz="12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3645024"/>
            <a:ext cx="11156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b="1" dirty="0" smtClean="0">
                <a:solidFill>
                  <a:srgbClr val="FF0000"/>
                </a:solidFill>
              </a:rPr>
              <a:t>4 à 6 patients</a:t>
            </a:r>
            <a:endParaRPr lang="en-US" sz="2000" b="1" dirty="0">
              <a:solidFill>
                <a:srgbClr val="FF0000"/>
              </a:solidFill>
            </a:endParaRPr>
          </a:p>
        </p:txBody>
      </p:sp>
      <p:cxnSp>
        <p:nvCxnSpPr>
          <p:cNvPr id="6" name="Straight Arrow Connector 5"/>
          <p:cNvCxnSpPr>
            <a:stCxn id="3" idx="3"/>
          </p:cNvCxnSpPr>
          <p:nvPr/>
        </p:nvCxnSpPr>
        <p:spPr>
          <a:xfrm>
            <a:off x="1115616" y="3998967"/>
            <a:ext cx="1512168" cy="1950313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968454" y="3465281"/>
            <a:ext cx="11156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b="1" dirty="0" smtClean="0">
                <a:solidFill>
                  <a:srgbClr val="FF0000"/>
                </a:solidFill>
              </a:rPr>
              <a:t>+ 13 patients</a:t>
            </a:r>
            <a:endParaRPr lang="en-US" sz="2000" b="1" dirty="0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6876256" y="3819224"/>
            <a:ext cx="936822" cy="2130056"/>
          </a:xfrm>
          <a:prstGeom prst="straightConnector1">
            <a:avLst/>
          </a:prstGeom>
          <a:ln w="508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43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4320480" cy="6542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5076056" y="908720"/>
            <a:ext cx="388843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4000" b="1" dirty="0" smtClean="0"/>
              <a:t>Thèse :  </a:t>
            </a:r>
          </a:p>
          <a:p>
            <a:r>
              <a:rPr lang="fr-CA" sz="4000" b="1" dirty="0" smtClean="0"/>
              <a:t>Les médicaments psychiatriques sont </a:t>
            </a:r>
            <a:r>
              <a:rPr lang="fr-CA" sz="4000" b="1" dirty="0" err="1" smtClean="0"/>
              <a:t>sur-utilisés</a:t>
            </a:r>
            <a:r>
              <a:rPr lang="fr-CA" sz="4000" b="1" dirty="0" smtClean="0"/>
              <a:t> et peuvent mener à la chronicisation de la maladie mentale</a:t>
            </a:r>
            <a:endParaRPr 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 smtClean="0"/>
              <a:t>Économies potentielles liées aux psychotropes (2)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dirty="0" smtClean="0"/>
              <a:t>Non-optimalité d’un système qui contraint à peine les dépenses sur les médicaments mais beaucoup celles sur les services psychosociaux </a:t>
            </a:r>
          </a:p>
          <a:p>
            <a:pPr lvl="1"/>
            <a:r>
              <a:rPr lang="fr-CA" dirty="0" smtClean="0"/>
              <a:t>Comme un voyage avec hôtels                         et restaurants </a:t>
            </a:r>
          </a:p>
        </p:txBody>
      </p:sp>
      <p:sp>
        <p:nvSpPr>
          <p:cNvPr id="4" name="5-Point Star 3"/>
          <p:cNvSpPr/>
          <p:nvPr/>
        </p:nvSpPr>
        <p:spPr>
          <a:xfrm>
            <a:off x="5850007" y="3284984"/>
            <a:ext cx="360040" cy="36004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" name="5-Point Star 4"/>
          <p:cNvSpPr/>
          <p:nvPr/>
        </p:nvSpPr>
        <p:spPr>
          <a:xfrm>
            <a:off x="6210047" y="3284984"/>
            <a:ext cx="360040" cy="36004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" name="5-Point Star 5"/>
          <p:cNvSpPr/>
          <p:nvPr/>
        </p:nvSpPr>
        <p:spPr>
          <a:xfrm>
            <a:off x="6570087" y="3284984"/>
            <a:ext cx="360040" cy="36004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7" name="5-Point Star 6"/>
          <p:cNvSpPr/>
          <p:nvPr/>
        </p:nvSpPr>
        <p:spPr>
          <a:xfrm>
            <a:off x="6930127" y="3284984"/>
            <a:ext cx="360040" cy="36004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8" name="5-Point Star 7"/>
          <p:cNvSpPr/>
          <p:nvPr/>
        </p:nvSpPr>
        <p:spPr>
          <a:xfrm>
            <a:off x="7218159" y="3284984"/>
            <a:ext cx="360040" cy="36004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9" name="5-Point Star 8"/>
          <p:cNvSpPr/>
          <p:nvPr/>
        </p:nvSpPr>
        <p:spPr>
          <a:xfrm>
            <a:off x="3095836" y="3645024"/>
            <a:ext cx="360040" cy="36004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" descr="iStock_oil and vinegar mixed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1" y="1156792"/>
            <a:ext cx="2011450" cy="3038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2887729" y="2669566"/>
            <a:ext cx="2836397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b="1" dirty="0" smtClean="0">
                <a:solidFill>
                  <a:prstClr val="black"/>
                </a:solidFill>
              </a:rPr>
              <a:t>Interventions plus efficientes</a:t>
            </a:r>
          </a:p>
          <a:p>
            <a:r>
              <a:rPr lang="fr-CA" sz="2800" dirty="0" smtClean="0">
                <a:solidFill>
                  <a:prstClr val="black"/>
                </a:solidFill>
              </a:rPr>
              <a:t>(et pourquoi)</a:t>
            </a:r>
            <a:endParaRPr lang="en-US" sz="3200" dirty="0">
              <a:solidFill>
                <a:prstClr val="black"/>
              </a:solidFill>
            </a:endParaRP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5447" y="4787684"/>
            <a:ext cx="10795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43511" y="4354295"/>
            <a:ext cx="10795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1592" y="5246863"/>
            <a:ext cx="10795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67361" y="4940083"/>
            <a:ext cx="10795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1592" y="6060864"/>
            <a:ext cx="10795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27697" y="5767969"/>
            <a:ext cx="10795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Straight Connector 3"/>
          <p:cNvCxnSpPr/>
          <p:nvPr/>
        </p:nvCxnSpPr>
        <p:spPr>
          <a:xfrm>
            <a:off x="1838137" y="4926196"/>
            <a:ext cx="725286" cy="599674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1838137" y="4926196"/>
            <a:ext cx="723936" cy="599675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65179" y="0"/>
            <a:ext cx="4283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b="1" dirty="0" smtClean="0">
                <a:solidFill>
                  <a:prstClr val="black"/>
                </a:solidFill>
              </a:rPr>
              <a:t>Orientation rétablissement</a:t>
            </a:r>
            <a:endParaRPr lang="en-US" sz="2800" b="1" dirty="0">
              <a:solidFill>
                <a:prstClr val="black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249261" y="689594"/>
            <a:ext cx="64087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b="1" dirty="0" smtClean="0">
                <a:solidFill>
                  <a:prstClr val="black"/>
                </a:solidFill>
              </a:rPr>
              <a:t>Pratiques fondées sur </a:t>
            </a:r>
          </a:p>
          <a:p>
            <a:r>
              <a:rPr lang="fr-CA" sz="2800" b="1" dirty="0" smtClean="0">
                <a:solidFill>
                  <a:prstClr val="black"/>
                </a:solidFill>
              </a:rPr>
              <a:t>données probantes</a:t>
            </a:r>
            <a:endParaRPr lang="en-US" sz="2800" b="1" dirty="0">
              <a:solidFill>
                <a:prstClr val="black"/>
              </a:solidFill>
            </a:endParaRPr>
          </a:p>
        </p:txBody>
      </p:sp>
      <p:sp>
        <p:nvSpPr>
          <p:cNvPr id="19" name="Curved Right Arrow 18"/>
          <p:cNvSpPr/>
          <p:nvPr/>
        </p:nvSpPr>
        <p:spPr>
          <a:xfrm>
            <a:off x="323528" y="415696"/>
            <a:ext cx="936104" cy="2155655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Down Arrow 21"/>
          <p:cNvSpPr/>
          <p:nvPr/>
        </p:nvSpPr>
        <p:spPr>
          <a:xfrm rot="2815647">
            <a:off x="2116577" y="1566946"/>
            <a:ext cx="513789" cy="9276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Right Arrow 22"/>
          <p:cNvSpPr/>
          <p:nvPr/>
        </p:nvSpPr>
        <p:spPr>
          <a:xfrm>
            <a:off x="2267447" y="3073798"/>
            <a:ext cx="355564" cy="4272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028797" y="4834862"/>
            <a:ext cx="28363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b="1" dirty="0" smtClean="0">
                <a:solidFill>
                  <a:prstClr val="black"/>
                </a:solidFill>
              </a:rPr>
              <a:t>Coût réduit en médicaments</a:t>
            </a:r>
            <a:endParaRPr lang="en-US" sz="3200" b="1" dirty="0">
              <a:solidFill>
                <a:prstClr val="black"/>
              </a:solidFill>
            </a:endParaRPr>
          </a:p>
        </p:txBody>
      </p:sp>
      <p:sp>
        <p:nvSpPr>
          <p:cNvPr id="24" name="Right Brace 23"/>
          <p:cNvSpPr/>
          <p:nvPr/>
        </p:nvSpPr>
        <p:spPr>
          <a:xfrm>
            <a:off x="5724127" y="2276872"/>
            <a:ext cx="432049" cy="4369779"/>
          </a:xfrm>
          <a:prstGeom prst="rightBrace">
            <a:avLst/>
          </a:prstGeom>
          <a:ln w="444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5" name="Plus 24"/>
          <p:cNvSpPr/>
          <p:nvPr/>
        </p:nvSpPr>
        <p:spPr>
          <a:xfrm>
            <a:off x="1249261" y="3911254"/>
            <a:ext cx="645774" cy="635749"/>
          </a:xfrm>
          <a:prstGeom prst="mathPlus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Right Arrow 19"/>
          <p:cNvSpPr/>
          <p:nvPr/>
        </p:nvSpPr>
        <p:spPr>
          <a:xfrm>
            <a:off x="6300192" y="4248156"/>
            <a:ext cx="355564" cy="4272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19030" y="2852936"/>
            <a:ext cx="140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000" b="1" dirty="0" smtClean="0">
                <a:solidFill>
                  <a:srgbClr val="FFFF00"/>
                </a:solidFill>
              </a:rPr>
              <a:t>Bonne vinaigrette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7504" y="-1"/>
            <a:ext cx="5616623" cy="6646652"/>
          </a:xfrm>
          <a:prstGeom prst="rect">
            <a:avLst/>
          </a:prstGeom>
          <a:solidFill>
            <a:srgbClr val="FFFF00">
              <a:alpha val="2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804248" y="2849774"/>
            <a:ext cx="208823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b="1" dirty="0" smtClean="0"/>
              <a:t>Ressources pour aller au-delà du rétablis-</a:t>
            </a:r>
          </a:p>
          <a:p>
            <a:r>
              <a:rPr lang="fr-CA" sz="2800" b="1" dirty="0" err="1" smtClean="0"/>
              <a:t>sement</a:t>
            </a:r>
            <a:r>
              <a:rPr lang="fr-CA" sz="2800" b="1" dirty="0" smtClean="0"/>
              <a:t> :  Augmenter les capacités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0094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555776" y="4221088"/>
            <a:ext cx="5472608" cy="230425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/>
              <a:t>Au-delà du rétablissement: </a:t>
            </a:r>
            <a:br>
              <a:rPr lang="fr-CA" dirty="0"/>
            </a:br>
            <a:r>
              <a:rPr lang="fr-CA" dirty="0"/>
              <a:t>L’approche par les capacités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rmAutofit/>
          </a:bodyPr>
          <a:lstStyle/>
          <a:p>
            <a:r>
              <a:rPr lang="fr-CA" sz="2800" dirty="0"/>
              <a:t>Rétablissement: aider la personne à composer avec sa maladie dans un environnement socio-économique défavorable</a:t>
            </a:r>
          </a:p>
          <a:p>
            <a:r>
              <a:rPr lang="fr-CA" sz="2800" dirty="0"/>
              <a:t>L’approche par les capacités (</a:t>
            </a:r>
            <a:r>
              <a:rPr lang="fr-CA" sz="2800" i="1" dirty="0" err="1"/>
              <a:t>capabilities</a:t>
            </a:r>
            <a:r>
              <a:rPr lang="fr-CA" sz="2800" i="1" dirty="0"/>
              <a:t> </a:t>
            </a:r>
            <a:r>
              <a:rPr lang="fr-CA" sz="2800" i="1" dirty="0" err="1"/>
              <a:t>approach</a:t>
            </a:r>
            <a:r>
              <a:rPr lang="fr-CA" sz="2800" i="1" dirty="0"/>
              <a:t> / </a:t>
            </a:r>
            <a:r>
              <a:rPr lang="fr-CA" sz="2800" i="1" dirty="0" err="1"/>
              <a:t>human</a:t>
            </a:r>
            <a:r>
              <a:rPr lang="fr-CA" sz="2800" i="1" dirty="0"/>
              <a:t> </a:t>
            </a:r>
            <a:r>
              <a:rPr lang="fr-CA" sz="2800" i="1" dirty="0" err="1"/>
              <a:t>development</a:t>
            </a:r>
            <a:r>
              <a:rPr lang="fr-CA" sz="2800" i="1" dirty="0"/>
              <a:t> </a:t>
            </a:r>
            <a:r>
              <a:rPr lang="fr-CA" sz="2800" i="1" dirty="0" err="1"/>
              <a:t>approach</a:t>
            </a:r>
            <a:r>
              <a:rPr lang="fr-CA" sz="2800" dirty="0"/>
              <a:t>) proposée par </a:t>
            </a:r>
            <a:r>
              <a:rPr lang="fr-CA" sz="2800" dirty="0" err="1"/>
              <a:t>Amartya</a:t>
            </a:r>
            <a:r>
              <a:rPr lang="fr-CA" sz="2800" dirty="0"/>
              <a:t> Sen suggère un cadre plus large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99792" y="4437112"/>
            <a:ext cx="53285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b="1" dirty="0" smtClean="0"/>
              <a:t>Approche par les capacités</a:t>
            </a:r>
            <a:endParaRPr lang="fr-CA" sz="3200" b="1" dirty="0"/>
          </a:p>
        </p:txBody>
      </p:sp>
      <p:sp>
        <p:nvSpPr>
          <p:cNvPr id="9" name="Rectangle 8"/>
          <p:cNvSpPr/>
          <p:nvPr/>
        </p:nvSpPr>
        <p:spPr>
          <a:xfrm>
            <a:off x="5004048" y="5301208"/>
            <a:ext cx="2736304" cy="115212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0" name="TextBox 9"/>
          <p:cNvSpPr txBox="1"/>
          <p:nvPr/>
        </p:nvSpPr>
        <p:spPr>
          <a:xfrm>
            <a:off x="5004048" y="5445224"/>
            <a:ext cx="55446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b="1" dirty="0" smtClean="0"/>
              <a:t>Rétablissement</a:t>
            </a:r>
            <a:endParaRPr lang="fr-CA" sz="3200" b="1" dirty="0"/>
          </a:p>
        </p:txBody>
      </p:sp>
    </p:spTree>
    <p:extLst>
      <p:ext uri="{BB962C8B-B14F-4D97-AF65-F5344CB8AC3E}">
        <p14:creationId xmlns:p14="http://schemas.microsoft.com/office/powerpoint/2010/main" val="2948301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8715436" cy="1143000"/>
          </a:xfrm>
        </p:spPr>
        <p:txBody>
          <a:bodyPr>
            <a:normAutofit/>
          </a:bodyPr>
          <a:lstStyle/>
          <a:p>
            <a:r>
              <a:rPr lang="en-CA" sz="3600" dirty="0" err="1" smtClean="0"/>
              <a:t>Capacités</a:t>
            </a:r>
            <a:r>
              <a:rPr lang="en-CA" sz="3600" dirty="0" smtClean="0"/>
              <a:t> et </a:t>
            </a:r>
            <a:r>
              <a:rPr lang="en-CA" sz="3600" dirty="0" err="1" smtClean="0"/>
              <a:t>fonctionnements</a:t>
            </a:r>
            <a:endParaRPr lang="fr-CA" dirty="0" smtClean="0"/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500034" y="1714488"/>
            <a:ext cx="8229600" cy="4464050"/>
          </a:xfrm>
        </p:spPr>
        <p:txBody>
          <a:bodyPr>
            <a:normAutofit/>
          </a:bodyPr>
          <a:lstStyle/>
          <a:p>
            <a:r>
              <a:rPr lang="en-CA" sz="2400" b="1" dirty="0" err="1" smtClean="0"/>
              <a:t>Capacités</a:t>
            </a:r>
            <a:r>
              <a:rPr lang="en-CA" sz="2400" b="1" dirty="0" smtClean="0"/>
              <a:t>:  </a:t>
            </a:r>
            <a:r>
              <a:rPr lang="en-CA" sz="2400" dirty="0" err="1" smtClean="0"/>
              <a:t>Ce</a:t>
            </a:r>
            <a:r>
              <a:rPr lang="en-CA" sz="2400" dirty="0" smtClean="0"/>
              <a:t> </a:t>
            </a:r>
            <a:r>
              <a:rPr lang="en-CA" sz="2400" dirty="0" err="1" smtClean="0"/>
              <a:t>qu’une</a:t>
            </a:r>
            <a:r>
              <a:rPr lang="en-CA" sz="2400" dirty="0" smtClean="0"/>
              <a:t> </a:t>
            </a:r>
            <a:r>
              <a:rPr lang="en-CA" sz="2400" dirty="0" err="1" smtClean="0"/>
              <a:t>personne</a:t>
            </a:r>
            <a:r>
              <a:rPr lang="en-CA" sz="2400" dirty="0" smtClean="0"/>
              <a:t> </a:t>
            </a:r>
            <a:r>
              <a:rPr lang="en-CA" sz="2400" dirty="0" err="1" smtClean="0"/>
              <a:t>est</a:t>
            </a:r>
            <a:r>
              <a:rPr lang="en-CA" sz="2400" dirty="0" smtClean="0"/>
              <a:t> </a:t>
            </a:r>
            <a:r>
              <a:rPr lang="en-CA" sz="2400" b="1" dirty="0" smtClean="0">
                <a:solidFill>
                  <a:srgbClr val="FF0000"/>
                </a:solidFill>
              </a:rPr>
              <a:t>capable </a:t>
            </a:r>
            <a:r>
              <a:rPr lang="en-CA" sz="2400" dirty="0" smtClean="0"/>
              <a:t>de faire et d’être: Voter; se </a:t>
            </a:r>
            <a:r>
              <a:rPr lang="en-CA" sz="2400" dirty="0" err="1" smtClean="0"/>
              <a:t>présenter</a:t>
            </a:r>
            <a:r>
              <a:rPr lang="en-CA" sz="2400" dirty="0" smtClean="0"/>
              <a:t> à </a:t>
            </a:r>
            <a:r>
              <a:rPr lang="en-CA" sz="2400" dirty="0" err="1" smtClean="0"/>
              <a:t>une</a:t>
            </a:r>
            <a:r>
              <a:rPr lang="en-CA" sz="2400" dirty="0" smtClean="0"/>
              <a:t> </a:t>
            </a:r>
            <a:r>
              <a:rPr lang="en-CA" sz="2400" dirty="0" err="1" smtClean="0"/>
              <a:t>élection</a:t>
            </a:r>
            <a:r>
              <a:rPr lang="en-CA" sz="2400" dirty="0" smtClean="0"/>
              <a:t>; </a:t>
            </a:r>
            <a:r>
              <a:rPr lang="en-CA" sz="2400" dirty="0" err="1" smtClean="0"/>
              <a:t>participer</a:t>
            </a:r>
            <a:r>
              <a:rPr lang="en-CA" sz="2400" dirty="0" smtClean="0"/>
              <a:t> à des </a:t>
            </a:r>
            <a:r>
              <a:rPr lang="en-CA" sz="2400" dirty="0" err="1" smtClean="0"/>
              <a:t>activités</a:t>
            </a:r>
            <a:r>
              <a:rPr lang="en-CA" sz="2400" dirty="0" smtClean="0"/>
              <a:t> </a:t>
            </a:r>
            <a:r>
              <a:rPr lang="en-CA" sz="2400" dirty="0" err="1" smtClean="0"/>
              <a:t>religieuses</a:t>
            </a:r>
            <a:r>
              <a:rPr lang="en-CA" sz="2400" dirty="0" smtClean="0"/>
              <a:t>; </a:t>
            </a:r>
            <a:r>
              <a:rPr lang="en-CA" sz="2400" dirty="0" err="1" smtClean="0"/>
              <a:t>apprécier</a:t>
            </a:r>
            <a:r>
              <a:rPr lang="en-CA" sz="2400" dirty="0" smtClean="0"/>
              <a:t> la nature; etc.  </a:t>
            </a:r>
            <a:r>
              <a:rPr lang="en-CA" sz="2400" dirty="0" err="1" smtClean="0"/>
              <a:t>S’appelle</a:t>
            </a:r>
            <a:r>
              <a:rPr lang="en-CA" sz="2400" dirty="0" smtClean="0"/>
              <a:t> </a:t>
            </a:r>
            <a:r>
              <a:rPr lang="en-CA" sz="2400" dirty="0" err="1" smtClean="0"/>
              <a:t>aussi</a:t>
            </a:r>
            <a:r>
              <a:rPr lang="en-CA" sz="2400" dirty="0" smtClean="0"/>
              <a:t> “</a:t>
            </a:r>
            <a:r>
              <a:rPr lang="en-CA" sz="2400" dirty="0" err="1" smtClean="0"/>
              <a:t>liberté</a:t>
            </a:r>
            <a:r>
              <a:rPr lang="en-CA" sz="2400" dirty="0" smtClean="0"/>
              <a:t> </a:t>
            </a:r>
            <a:r>
              <a:rPr lang="en-CA" sz="2400" dirty="0" err="1" smtClean="0"/>
              <a:t>substantielle</a:t>
            </a:r>
            <a:r>
              <a:rPr lang="en-CA" sz="2400" dirty="0" smtClean="0"/>
              <a:t>” (</a:t>
            </a:r>
            <a:r>
              <a:rPr lang="en-CA" sz="2400" i="1" dirty="0" smtClean="0"/>
              <a:t>substantial freedom)</a:t>
            </a:r>
            <a:endParaRPr lang="en-CA" sz="2400" dirty="0" smtClean="0"/>
          </a:p>
          <a:p>
            <a:r>
              <a:rPr lang="en-CA" sz="2400" b="1" dirty="0" err="1" smtClean="0"/>
              <a:t>Fonctionnement</a:t>
            </a:r>
            <a:r>
              <a:rPr lang="en-CA" sz="2400" b="1" dirty="0" smtClean="0"/>
              <a:t>:  </a:t>
            </a:r>
            <a:r>
              <a:rPr lang="en-CA" sz="2400" b="1" dirty="0" err="1" smtClean="0">
                <a:solidFill>
                  <a:srgbClr val="FF0000"/>
                </a:solidFill>
              </a:rPr>
              <a:t>Exercice</a:t>
            </a:r>
            <a:r>
              <a:rPr lang="en-CA" sz="2400" dirty="0" smtClean="0"/>
              <a:t> </a:t>
            </a:r>
            <a:r>
              <a:rPr lang="en-CA" sz="2400" dirty="0" err="1" smtClean="0"/>
              <a:t>d’une</a:t>
            </a:r>
            <a:r>
              <a:rPr lang="en-CA" sz="2400" dirty="0" smtClean="0"/>
              <a:t> </a:t>
            </a:r>
            <a:r>
              <a:rPr lang="en-CA" sz="2400" dirty="0" err="1" smtClean="0"/>
              <a:t>ou</a:t>
            </a:r>
            <a:r>
              <a:rPr lang="en-CA" sz="2400" dirty="0" smtClean="0"/>
              <a:t> </a:t>
            </a:r>
            <a:r>
              <a:rPr lang="en-CA" sz="2400" dirty="0" err="1" smtClean="0"/>
              <a:t>plusieurs</a:t>
            </a:r>
            <a:r>
              <a:rPr lang="en-CA" sz="2400" dirty="0" smtClean="0"/>
              <a:t> </a:t>
            </a:r>
            <a:r>
              <a:rPr lang="en-CA" sz="2400" dirty="0" err="1" smtClean="0"/>
              <a:t>capacités</a:t>
            </a:r>
            <a:r>
              <a:rPr lang="en-CA" sz="2400" dirty="0" smtClean="0"/>
              <a:t>. Ex: </a:t>
            </a:r>
            <a:r>
              <a:rPr lang="en-CA" sz="2400" dirty="0" err="1" smtClean="0"/>
              <a:t>Jouer</a:t>
            </a:r>
            <a:r>
              <a:rPr lang="en-CA" sz="2400" dirty="0" smtClean="0"/>
              <a:t> de la </a:t>
            </a:r>
            <a:r>
              <a:rPr lang="en-CA" sz="2400" dirty="0" err="1" smtClean="0"/>
              <a:t>musique</a:t>
            </a:r>
            <a:r>
              <a:rPr lang="en-CA" sz="2400" dirty="0" smtClean="0"/>
              <a:t> </a:t>
            </a:r>
            <a:r>
              <a:rPr lang="en-CA" sz="2400" dirty="0" err="1" smtClean="0"/>
              <a:t>ou</a:t>
            </a:r>
            <a:r>
              <a:rPr lang="en-CA" sz="2400" dirty="0" smtClean="0"/>
              <a:t> </a:t>
            </a:r>
            <a:r>
              <a:rPr lang="en-CA" sz="2400" dirty="0" err="1" smtClean="0"/>
              <a:t>aller</a:t>
            </a:r>
            <a:r>
              <a:rPr lang="en-CA" sz="2400" dirty="0" smtClean="0"/>
              <a:t> à un concert; </a:t>
            </a:r>
            <a:r>
              <a:rPr lang="en-CA" sz="2400" dirty="0" err="1" smtClean="0"/>
              <a:t>jouir</a:t>
            </a:r>
            <a:r>
              <a:rPr lang="en-CA" sz="2400" dirty="0" smtClean="0"/>
              <a:t> </a:t>
            </a:r>
            <a:r>
              <a:rPr lang="en-CA" sz="2400" dirty="0" err="1" smtClean="0"/>
              <a:t>d’une</a:t>
            </a:r>
            <a:r>
              <a:rPr lang="en-CA" sz="2400" dirty="0" smtClean="0"/>
              <a:t> bonne santé (un </a:t>
            </a:r>
            <a:r>
              <a:rPr lang="en-CA" sz="2400" dirty="0" err="1" smtClean="0"/>
              <a:t>fonctionnement</a:t>
            </a:r>
            <a:r>
              <a:rPr lang="en-CA" sz="2400" dirty="0" smtClean="0"/>
              <a:t> </a:t>
            </a:r>
            <a:r>
              <a:rPr lang="en-CA" sz="2400" dirty="0" err="1" smtClean="0"/>
              <a:t>peut</a:t>
            </a:r>
            <a:r>
              <a:rPr lang="en-CA" sz="2400" dirty="0" smtClean="0"/>
              <a:t> </a:t>
            </a:r>
            <a:r>
              <a:rPr lang="en-CA" sz="2400" dirty="0" err="1" smtClean="0"/>
              <a:t>être</a:t>
            </a:r>
            <a:r>
              <a:rPr lang="en-CA" sz="2400" dirty="0" smtClean="0"/>
              <a:t> </a:t>
            </a:r>
            <a:r>
              <a:rPr lang="en-CA" sz="2400" dirty="0" err="1" smtClean="0"/>
              <a:t>passif</a:t>
            </a:r>
            <a:r>
              <a:rPr lang="en-CA" sz="2400" dirty="0" smtClean="0"/>
              <a:t>). </a:t>
            </a:r>
          </a:p>
          <a:p>
            <a:r>
              <a:rPr lang="en-CA" sz="2400" dirty="0" err="1" smtClean="0"/>
              <a:t>Promouvoir</a:t>
            </a:r>
            <a:r>
              <a:rPr lang="en-CA" sz="2400" dirty="0" smtClean="0"/>
              <a:t> les </a:t>
            </a:r>
            <a:r>
              <a:rPr lang="en-CA" sz="2400" dirty="0" err="1" smtClean="0"/>
              <a:t>capacités</a:t>
            </a:r>
            <a:r>
              <a:rPr lang="en-CA" sz="2400" dirty="0" smtClean="0"/>
              <a:t> </a:t>
            </a:r>
            <a:r>
              <a:rPr lang="en-CA" sz="2400" dirty="0" err="1" smtClean="0"/>
              <a:t>revient</a:t>
            </a:r>
            <a:r>
              <a:rPr lang="en-CA" sz="2400" dirty="0" smtClean="0"/>
              <a:t> à </a:t>
            </a:r>
            <a:r>
              <a:rPr lang="en-CA" sz="2400" dirty="0" err="1" smtClean="0"/>
              <a:t>promouvoir</a:t>
            </a:r>
            <a:r>
              <a:rPr lang="en-CA" sz="2400" dirty="0" smtClean="0"/>
              <a:t> des </a:t>
            </a:r>
            <a:r>
              <a:rPr lang="en-CA" sz="2400" dirty="0" err="1" smtClean="0"/>
              <a:t>domaines</a:t>
            </a:r>
            <a:r>
              <a:rPr lang="en-CA" sz="2400" dirty="0" smtClean="0"/>
              <a:t> de </a:t>
            </a:r>
            <a:r>
              <a:rPr lang="en-CA" sz="2400" dirty="0" err="1" smtClean="0"/>
              <a:t>liberté</a:t>
            </a:r>
            <a:r>
              <a:rPr lang="en-CA" sz="2400" dirty="0" smtClean="0"/>
              <a:t>; </a:t>
            </a:r>
            <a:r>
              <a:rPr lang="en-CA" sz="2400" dirty="0" err="1" smtClean="0"/>
              <a:t>si</a:t>
            </a:r>
            <a:r>
              <a:rPr lang="en-CA" sz="2400" dirty="0" smtClean="0"/>
              <a:t> des </a:t>
            </a:r>
            <a:r>
              <a:rPr lang="en-CA" sz="2400" dirty="0" err="1" smtClean="0"/>
              <a:t>capacités</a:t>
            </a:r>
            <a:r>
              <a:rPr lang="en-CA" sz="2400" dirty="0" smtClean="0"/>
              <a:t> </a:t>
            </a:r>
            <a:r>
              <a:rPr lang="en-CA" sz="2400" dirty="0" err="1" smtClean="0"/>
              <a:t>sont</a:t>
            </a:r>
            <a:r>
              <a:rPr lang="en-CA" sz="2400" dirty="0" smtClean="0"/>
              <a:t> </a:t>
            </a:r>
            <a:r>
              <a:rPr lang="en-CA" sz="2400" dirty="0" err="1" smtClean="0"/>
              <a:t>présentes</a:t>
            </a:r>
            <a:r>
              <a:rPr lang="en-CA" sz="2400" dirty="0" smtClean="0"/>
              <a:t>, on </a:t>
            </a:r>
            <a:r>
              <a:rPr lang="en-CA" sz="2400" dirty="0" err="1" smtClean="0"/>
              <a:t>s’attendrait</a:t>
            </a:r>
            <a:r>
              <a:rPr lang="en-CA" sz="2400" dirty="0" smtClean="0"/>
              <a:t> à </a:t>
            </a:r>
            <a:r>
              <a:rPr lang="en-CA" sz="2400" dirty="0" err="1" smtClean="0"/>
              <a:t>ce</a:t>
            </a:r>
            <a:r>
              <a:rPr lang="en-CA" sz="2400" dirty="0" smtClean="0"/>
              <a:t> </a:t>
            </a:r>
            <a:r>
              <a:rPr lang="en-CA" sz="2400" dirty="0" err="1" smtClean="0"/>
              <a:t>que</a:t>
            </a:r>
            <a:r>
              <a:rPr lang="en-CA" sz="2400" dirty="0" smtClean="0"/>
              <a:t> </a:t>
            </a:r>
            <a:r>
              <a:rPr lang="en-CA" sz="2400" dirty="0" err="1" smtClean="0"/>
              <a:t>diverses</a:t>
            </a:r>
            <a:r>
              <a:rPr lang="en-CA" sz="2400" dirty="0" smtClean="0"/>
              <a:t> </a:t>
            </a:r>
            <a:r>
              <a:rPr lang="en-CA" sz="2400" dirty="0" err="1" smtClean="0"/>
              <a:t>personnes</a:t>
            </a:r>
            <a:r>
              <a:rPr lang="en-CA" sz="2400" dirty="0" smtClean="0"/>
              <a:t> </a:t>
            </a:r>
            <a:r>
              <a:rPr lang="en-CA" sz="2400" dirty="0" err="1" smtClean="0"/>
              <a:t>choisissent</a:t>
            </a:r>
            <a:r>
              <a:rPr lang="en-CA" sz="2400" dirty="0" smtClean="0"/>
              <a:t> de se </a:t>
            </a:r>
            <a:r>
              <a:rPr lang="en-CA" sz="2400" dirty="0" err="1" smtClean="0"/>
              <a:t>prévaloir</a:t>
            </a:r>
            <a:r>
              <a:rPr lang="en-CA" sz="2400" dirty="0" smtClean="0"/>
              <a:t> de </a:t>
            </a:r>
            <a:r>
              <a:rPr lang="en-CA" sz="2400" dirty="0" err="1" smtClean="0"/>
              <a:t>leur</a:t>
            </a:r>
            <a:r>
              <a:rPr lang="en-CA" sz="2400" dirty="0" smtClean="0"/>
              <a:t> </a:t>
            </a:r>
            <a:r>
              <a:rPr lang="en-CA" sz="2400" dirty="0" err="1" smtClean="0"/>
              <a:t>liberté</a:t>
            </a:r>
            <a:r>
              <a:rPr lang="en-CA" sz="2400" dirty="0" smtClean="0"/>
              <a:t> pour </a:t>
            </a:r>
            <a:r>
              <a:rPr lang="en-CA" sz="2400" dirty="0" err="1" smtClean="0"/>
              <a:t>fonctionner</a:t>
            </a:r>
            <a:r>
              <a:rPr lang="en-CA" sz="2400" dirty="0" smtClean="0"/>
              <a:t> en </a:t>
            </a:r>
            <a:r>
              <a:rPr lang="en-CA" sz="2400" dirty="0" err="1" smtClean="0"/>
              <a:t>conséquence</a:t>
            </a:r>
            <a:r>
              <a:rPr lang="en-CA" sz="2400" dirty="0" smtClean="0"/>
              <a:t>.  </a:t>
            </a:r>
            <a:endParaRPr lang="en-CA" sz="2000" dirty="0" smtClean="0"/>
          </a:p>
          <a:p>
            <a:pPr lvl="1"/>
            <a:endParaRPr lang="en-CA" dirty="0" smtClean="0"/>
          </a:p>
          <a:p>
            <a:pPr lvl="2"/>
            <a:endParaRPr lang="fr-CA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1227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sz="3600" dirty="0" err="1" smtClean="0"/>
              <a:t>Liste</a:t>
            </a:r>
            <a:r>
              <a:rPr lang="en-CA" sz="3600" dirty="0" smtClean="0"/>
              <a:t> de </a:t>
            </a:r>
            <a:r>
              <a:rPr lang="en-CA" sz="3600" dirty="0" err="1" smtClean="0"/>
              <a:t>capacités</a:t>
            </a:r>
            <a:r>
              <a:rPr lang="en-CA" sz="3600" dirty="0" smtClean="0"/>
              <a:t> </a:t>
            </a:r>
            <a:r>
              <a:rPr lang="en-CA" sz="3600" dirty="0" err="1" smtClean="0"/>
              <a:t>fondamentales</a:t>
            </a:r>
            <a:r>
              <a:rPr lang="en-CA" sz="3600" dirty="0" smtClean="0"/>
              <a:t> (central capabilities) de Nussbaum</a:t>
            </a:r>
            <a:endParaRPr lang="fr-CA" dirty="0" smtClean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251520" y="1857364"/>
            <a:ext cx="8435281" cy="4411675"/>
          </a:xfrm>
        </p:spPr>
        <p:txBody>
          <a:bodyPr>
            <a:noAutofit/>
          </a:bodyPr>
          <a:lstStyle/>
          <a:p>
            <a:r>
              <a:rPr lang="fr-CA" sz="2800" dirty="0" smtClean="0"/>
              <a:t>Spécifier les capacités les plus importantes, indépendamment de la culture</a:t>
            </a:r>
          </a:p>
          <a:p>
            <a:r>
              <a:rPr lang="fr-CA" sz="2800" dirty="0" smtClean="0"/>
              <a:t>L’objectif: s’assurer que tous dépassent un certain seuil minimal pour chaque capacité fondamentale</a:t>
            </a:r>
          </a:p>
          <a:p>
            <a:pPr lvl="1"/>
            <a:r>
              <a:rPr lang="fr-CA" dirty="0" smtClean="0"/>
              <a:t>Peuvent être difficiles à mesurer</a:t>
            </a:r>
          </a:p>
          <a:p>
            <a:r>
              <a:rPr lang="fr-CA" sz="2800" dirty="0" smtClean="0"/>
              <a:t>Certains ont commencé à examiner les implications pour les personnes qui ont des troubles mentaux (Kim Hopper; ici, Paul Morin entre autres)</a:t>
            </a:r>
          </a:p>
          <a:p>
            <a:endParaRPr lang="fr-CA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60720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CA" dirty="0" smtClean="0"/>
              <a:t>Assembler une bonne vinaigrette:  Compatibilité </a:t>
            </a:r>
            <a:r>
              <a:rPr lang="fr-CA" i="1" dirty="0" smtClean="0"/>
              <a:t>potentielle</a:t>
            </a:r>
            <a:r>
              <a:rPr lang="fr-CA" dirty="0" smtClean="0"/>
              <a:t> entre pratiques fondées sur données probantes et rétablissement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332037"/>
            <a:ext cx="8229600" cy="4525963"/>
          </a:xfrm>
        </p:spPr>
        <p:txBody>
          <a:bodyPr>
            <a:normAutofit/>
          </a:bodyPr>
          <a:lstStyle/>
          <a:p>
            <a:endParaRPr lang="fr-CA" dirty="0" smtClean="0"/>
          </a:p>
          <a:p>
            <a:r>
              <a:rPr lang="fr-CA" dirty="0" smtClean="0"/>
              <a:t>Efficacité mesurée en fonction de variables pas nécessairement associées avec le rétablissement (e.g., hospitalisations) peut laisser la place à des pratiques coercitives </a:t>
            </a:r>
          </a:p>
          <a:p>
            <a:pPr lvl="1"/>
            <a:r>
              <a:rPr lang="fr-CA" dirty="0"/>
              <a:t>E</a:t>
            </a:r>
            <a:r>
              <a:rPr lang="fr-CA" dirty="0" smtClean="0"/>
              <a:t>x: certaines façons de délivrer le SI</a:t>
            </a:r>
          </a:p>
          <a:p>
            <a:pPr lvl="1"/>
            <a:endParaRPr lang="fr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CA" sz="4900" dirty="0" smtClean="0"/>
              <a:t>Les 10 capacités centrales selon </a:t>
            </a:r>
            <a:r>
              <a:rPr lang="fr-CA" sz="4900" dirty="0" err="1" smtClean="0"/>
              <a:t>Nussbaum</a:t>
            </a:r>
            <a:r>
              <a:rPr lang="fr-CA" sz="4900" dirty="0" smtClean="0"/>
              <a:t>: Exemple illustratif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835696" y="2564904"/>
            <a:ext cx="6480720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5057935"/>
              </p:ext>
            </p:extLst>
          </p:nvPr>
        </p:nvGraphicFramePr>
        <p:xfrm>
          <a:off x="611560" y="1556792"/>
          <a:ext cx="7848872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948264" y="1620529"/>
            <a:ext cx="3096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b="1" dirty="0" smtClean="0">
                <a:solidFill>
                  <a:srgbClr val="FF0000"/>
                </a:solidFill>
              </a:rPr>
              <a:t>Seuil minimal</a:t>
            </a:r>
            <a:endParaRPr lang="en-US" sz="2800" b="1" dirty="0">
              <a:solidFill>
                <a:srgbClr val="FF000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7812360" y="2143749"/>
            <a:ext cx="684076" cy="421155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97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 smtClean="0"/>
              <a:t>Exemple illustratif de personne avec troubles mentaux graves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2123728" y="2708920"/>
            <a:ext cx="6552728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2680464"/>
              </p:ext>
            </p:extLst>
          </p:nvPr>
        </p:nvGraphicFramePr>
        <p:xfrm>
          <a:off x="814908" y="1772816"/>
          <a:ext cx="7861548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Oval 2"/>
          <p:cNvSpPr/>
          <p:nvPr/>
        </p:nvSpPr>
        <p:spPr>
          <a:xfrm>
            <a:off x="2345731" y="2584661"/>
            <a:ext cx="360040" cy="52558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059832" y="2590189"/>
            <a:ext cx="288032" cy="7116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643260" y="2584661"/>
            <a:ext cx="360040" cy="55077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228184" y="2590189"/>
            <a:ext cx="360040" cy="54525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8172400" y="2590189"/>
            <a:ext cx="360040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726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352" y="3167929"/>
            <a:ext cx="6131024" cy="1143000"/>
          </a:xfrm>
        </p:spPr>
        <p:txBody>
          <a:bodyPr>
            <a:normAutofit fontScale="90000"/>
          </a:bodyPr>
          <a:lstStyle/>
          <a:p>
            <a:r>
              <a:rPr lang="fr-CA" dirty="0" smtClean="0"/>
              <a:t>L’emploi à temps plein est une façon d’augmenter ses capacités entre autres en sortant de la pauvreté</a:t>
            </a:r>
            <a:br>
              <a:rPr lang="fr-CA" dirty="0" smtClean="0"/>
            </a:br>
            <a:r>
              <a:rPr lang="fr-CA" dirty="0" smtClean="0"/>
              <a:t/>
            </a:r>
            <a:br>
              <a:rPr lang="fr-CA" dirty="0" smtClean="0"/>
            </a:br>
            <a:r>
              <a:rPr lang="fr-CA" dirty="0"/>
              <a:t/>
            </a:r>
            <a:br>
              <a:rPr lang="fr-CA" dirty="0"/>
            </a:br>
            <a:r>
              <a:rPr lang="fr-CA" dirty="0" smtClean="0"/>
              <a:t/>
            </a:r>
            <a:br>
              <a:rPr lang="fr-CA" dirty="0" smtClean="0"/>
            </a:br>
            <a:r>
              <a:rPr lang="fr-CA" dirty="0" smtClean="0"/>
              <a:t>Assurer l’accessibilité à des services de soutien à l’emploi efficaces</a:t>
            </a:r>
            <a:r>
              <a:rPr lang="fr-CA" dirty="0"/>
              <a:t/>
            </a:r>
            <a:br>
              <a:rPr lang="fr-CA" dirty="0"/>
            </a:br>
            <a:r>
              <a:rPr lang="fr-CA" dirty="0" smtClean="0"/>
              <a:t/>
            </a:r>
            <a:br>
              <a:rPr lang="fr-CA" dirty="0" smtClean="0"/>
            </a:br>
            <a:endParaRPr lang="en-US" dirty="0"/>
          </a:p>
        </p:txBody>
      </p:sp>
      <p:sp>
        <p:nvSpPr>
          <p:cNvPr id="3" name="Down Arrow 2"/>
          <p:cNvSpPr/>
          <p:nvPr/>
        </p:nvSpPr>
        <p:spPr>
          <a:xfrm>
            <a:off x="2949638" y="2818656"/>
            <a:ext cx="648072" cy="10081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836712"/>
            <a:ext cx="1922140" cy="2637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516216" y="4005064"/>
            <a:ext cx="26277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b="1" dirty="0" smtClean="0">
                <a:solidFill>
                  <a:srgbClr val="00B050"/>
                </a:solidFill>
              </a:rPr>
              <a:t>« Avoir un plan de sortie quand on se fait classifier CSE »</a:t>
            </a:r>
          </a:p>
          <a:p>
            <a:pPr marL="342900" indent="-342900">
              <a:buFontTx/>
              <a:buChar char="-"/>
            </a:pPr>
            <a:r>
              <a:rPr lang="fr-CA" sz="2400" b="1" dirty="0" smtClean="0">
                <a:solidFill>
                  <a:srgbClr val="00B050"/>
                </a:solidFill>
              </a:rPr>
              <a:t>Peggy </a:t>
            </a:r>
            <a:r>
              <a:rPr lang="fr-CA" sz="2400" b="1" dirty="0" err="1" smtClean="0">
                <a:solidFill>
                  <a:srgbClr val="00B050"/>
                </a:solidFill>
              </a:rPr>
              <a:t>Swarbrick</a:t>
            </a:r>
            <a:endParaRPr lang="fr-CA" sz="2400" b="1" dirty="0" smtClean="0">
              <a:solidFill>
                <a:srgbClr val="00B050"/>
              </a:solidFill>
            </a:endParaRPr>
          </a:p>
          <a:p>
            <a:r>
              <a:rPr lang="fr-CA" sz="2400" b="1" dirty="0" smtClean="0">
                <a:solidFill>
                  <a:srgbClr val="00B050"/>
                </a:solidFill>
              </a:rPr>
              <a:t>(traduction libre)</a:t>
            </a:r>
            <a:endParaRPr lang="en-US" sz="2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529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>
            <a:noAutofit/>
          </a:bodyPr>
          <a:lstStyle/>
          <a:p>
            <a:r>
              <a:rPr lang="fr-CA" sz="3200" b="1" dirty="0" smtClean="0"/>
              <a:t>Mais ce se sera pas assez:  L’approche par les capacités nous invite à dépenser plus : pour que tous, incluant les gens qui ont des troubles mentaux graves, puissent atteindre un seuil minimal sur toutes les capacités fondamentales</a:t>
            </a:r>
            <a:endParaRPr lang="fr-CA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204864"/>
            <a:ext cx="8229600" cy="4525963"/>
          </a:xfrm>
        </p:spPr>
        <p:txBody>
          <a:bodyPr>
            <a:normAutofit lnSpcReduction="10000"/>
          </a:bodyPr>
          <a:lstStyle/>
          <a:p>
            <a:pPr lvl="1">
              <a:buNone/>
            </a:pPr>
            <a:endParaRPr lang="fr-CA" dirty="0" smtClean="0"/>
          </a:p>
          <a:p>
            <a:pPr lvl="1"/>
            <a:r>
              <a:rPr lang="fr-CA" b="1" dirty="0" smtClean="0"/>
              <a:t>Espérance de vie normale: </a:t>
            </a:r>
            <a:r>
              <a:rPr lang="fr-CA" dirty="0" smtClean="0"/>
              <a:t>Accès égal à toutes les interventions offertes par le système de santé</a:t>
            </a:r>
          </a:p>
          <a:p>
            <a:pPr lvl="1"/>
            <a:r>
              <a:rPr lang="fr-CA" b="1" dirty="0" smtClean="0"/>
              <a:t>Santé corporelle:  </a:t>
            </a:r>
            <a:r>
              <a:rPr lang="fr-CA" dirty="0" smtClean="0"/>
              <a:t>Logement décent, soins dentaires et de santé</a:t>
            </a:r>
          </a:p>
          <a:p>
            <a:pPr lvl="1"/>
            <a:r>
              <a:rPr lang="fr-CA" b="1" dirty="0" smtClean="0"/>
              <a:t>Affiliation: </a:t>
            </a:r>
            <a:r>
              <a:rPr lang="fr-CA" dirty="0" smtClean="0"/>
              <a:t>Pouvoir se déplacer (cartes autobus-métro), communiquer (téléphone, internet)</a:t>
            </a:r>
          </a:p>
          <a:p>
            <a:pPr lvl="1"/>
            <a:r>
              <a:rPr lang="fr-CA" b="1" dirty="0" smtClean="0"/>
              <a:t>Contrôle sur son environnement : </a:t>
            </a:r>
            <a:r>
              <a:rPr lang="fr-CA" dirty="0" smtClean="0"/>
              <a:t>Besoin d’accompagnement dans différentes sphères de la vie</a:t>
            </a:r>
            <a:endParaRPr lang="fr-CA" b="1" dirty="0" smtClean="0"/>
          </a:p>
        </p:txBody>
      </p:sp>
    </p:spTree>
    <p:extLst>
      <p:ext uri="{BB962C8B-B14F-4D97-AF65-F5344CB8AC3E}">
        <p14:creationId xmlns:p14="http://schemas.microsoft.com/office/powerpoint/2010/main" val="1386947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Raisonnable?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CA" dirty="0" smtClean="0"/>
              <a:t>La CSMC nous invite à passer de 7% à 9% des dépenses en santé et aussi augmenter dépenses en services sociaux de 2 points de pourcentage – sur 10 ans</a:t>
            </a:r>
          </a:p>
          <a:p>
            <a:pPr lvl="1"/>
            <a:r>
              <a:rPr lang="fr-CA" dirty="0" smtClean="0"/>
              <a:t>Plus grande efficience possible en santé physique aussi</a:t>
            </a:r>
          </a:p>
          <a:p>
            <a:r>
              <a:rPr lang="fr-CA" dirty="0" smtClean="0"/>
              <a:t>Réduire l’inégalité dans les revenus après impôts et transferts ?  </a:t>
            </a:r>
          </a:p>
          <a:p>
            <a:pPr marL="0" indent="0" algn="ctr">
              <a:buNone/>
            </a:pPr>
            <a:r>
              <a:rPr lang="fr-CA" dirty="0" smtClean="0"/>
              <a:t>Travaux de Richard Wilkinson et Kate </a:t>
            </a:r>
            <a:r>
              <a:rPr lang="fr-CA" dirty="0" err="1" smtClean="0"/>
              <a:t>Pickett</a:t>
            </a:r>
            <a:r>
              <a:rPr lang="fr-CA" dirty="0" smtClean="0"/>
              <a:t>:  Equalitytrust.org.uk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72530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Raisonnable?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CA" dirty="0" smtClean="0"/>
              <a:t>La CSMC nous invite: passer de 7% à 9% des dépenses en santé et aussi augmenter dépenses en services sociaux de 2 points de pourcentage – sur 10 ans</a:t>
            </a:r>
          </a:p>
          <a:p>
            <a:pPr lvl="1"/>
            <a:r>
              <a:rPr lang="fr-CA" dirty="0" smtClean="0"/>
              <a:t>Plus grande efficience possible en santé physique aussi</a:t>
            </a:r>
          </a:p>
          <a:p>
            <a:r>
              <a:rPr lang="fr-CA" dirty="0" smtClean="0"/>
              <a:t>Réduire l’inégalité dans les revenus après impôts et transferts?  </a:t>
            </a:r>
          </a:p>
          <a:p>
            <a:pPr marL="0" indent="0" algn="ctr">
              <a:buNone/>
            </a:pPr>
            <a:r>
              <a:rPr lang="fr-CA" dirty="0" smtClean="0"/>
              <a:t>Equalitytrust.org</a:t>
            </a:r>
          </a:p>
          <a:p>
            <a:endParaRPr lang="en-US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5582117" y="3372607"/>
            <a:ext cx="571271" cy="180020"/>
          </a:xfrm>
          <a:prstGeom prst="ellipse">
            <a:avLst/>
          </a:prstGeom>
          <a:solidFill>
            <a:schemeClr val="accent1">
              <a:alpha val="2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78910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" descr="iStock_oil and vinegar mixed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1" y="1156792"/>
            <a:ext cx="2011450" cy="3038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2887729" y="2669566"/>
            <a:ext cx="2836397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b="1" dirty="0" smtClean="0">
                <a:solidFill>
                  <a:prstClr val="black"/>
                </a:solidFill>
              </a:rPr>
              <a:t>Interventions plus efficientes</a:t>
            </a:r>
          </a:p>
          <a:p>
            <a:r>
              <a:rPr lang="fr-CA" sz="2800" dirty="0" smtClean="0">
                <a:solidFill>
                  <a:prstClr val="black"/>
                </a:solidFill>
              </a:rPr>
              <a:t>(et pourquoi)</a:t>
            </a:r>
            <a:endParaRPr lang="en-US" sz="3200" dirty="0">
              <a:solidFill>
                <a:prstClr val="black"/>
              </a:solidFill>
            </a:endParaRP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5447" y="4787684"/>
            <a:ext cx="10795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43511" y="4354295"/>
            <a:ext cx="10795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1592" y="5246863"/>
            <a:ext cx="10795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67361" y="4940083"/>
            <a:ext cx="10795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1592" y="6060864"/>
            <a:ext cx="10795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27697" y="5767969"/>
            <a:ext cx="10795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Straight Connector 3"/>
          <p:cNvCxnSpPr/>
          <p:nvPr/>
        </p:nvCxnSpPr>
        <p:spPr>
          <a:xfrm>
            <a:off x="1838137" y="4926196"/>
            <a:ext cx="725286" cy="599674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1838137" y="4926196"/>
            <a:ext cx="723936" cy="599675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65179" y="0"/>
            <a:ext cx="4283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b="1" dirty="0" smtClean="0">
                <a:solidFill>
                  <a:prstClr val="black"/>
                </a:solidFill>
              </a:rPr>
              <a:t>Orientation rétablissement</a:t>
            </a:r>
            <a:endParaRPr lang="en-US" sz="2800" b="1" dirty="0">
              <a:solidFill>
                <a:prstClr val="black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249261" y="689594"/>
            <a:ext cx="64087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b="1" dirty="0" smtClean="0">
                <a:solidFill>
                  <a:prstClr val="black"/>
                </a:solidFill>
              </a:rPr>
              <a:t>Pratiques fondées sur </a:t>
            </a:r>
          </a:p>
          <a:p>
            <a:r>
              <a:rPr lang="fr-CA" sz="2800" b="1" dirty="0" smtClean="0">
                <a:solidFill>
                  <a:prstClr val="black"/>
                </a:solidFill>
              </a:rPr>
              <a:t>données probantes</a:t>
            </a:r>
            <a:endParaRPr lang="en-US" sz="2800" b="1" dirty="0">
              <a:solidFill>
                <a:prstClr val="black"/>
              </a:solidFill>
            </a:endParaRPr>
          </a:p>
        </p:txBody>
      </p:sp>
      <p:sp>
        <p:nvSpPr>
          <p:cNvPr id="19" name="Curved Right Arrow 18"/>
          <p:cNvSpPr/>
          <p:nvPr/>
        </p:nvSpPr>
        <p:spPr>
          <a:xfrm>
            <a:off x="323528" y="415696"/>
            <a:ext cx="936104" cy="2155655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Down Arrow 21"/>
          <p:cNvSpPr/>
          <p:nvPr/>
        </p:nvSpPr>
        <p:spPr>
          <a:xfrm rot="2815647">
            <a:off x="2116577" y="1566946"/>
            <a:ext cx="513789" cy="9276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Right Arrow 22"/>
          <p:cNvSpPr/>
          <p:nvPr/>
        </p:nvSpPr>
        <p:spPr>
          <a:xfrm>
            <a:off x="2267447" y="3073798"/>
            <a:ext cx="355564" cy="4272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028797" y="4834862"/>
            <a:ext cx="28363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b="1" dirty="0" smtClean="0">
                <a:solidFill>
                  <a:prstClr val="black"/>
                </a:solidFill>
              </a:rPr>
              <a:t>Coût réduit en médicaments</a:t>
            </a:r>
            <a:endParaRPr lang="en-US" sz="3200" b="1" dirty="0">
              <a:solidFill>
                <a:prstClr val="black"/>
              </a:solidFill>
            </a:endParaRPr>
          </a:p>
        </p:txBody>
      </p:sp>
      <p:sp>
        <p:nvSpPr>
          <p:cNvPr id="24" name="Right Brace 23"/>
          <p:cNvSpPr/>
          <p:nvPr/>
        </p:nvSpPr>
        <p:spPr>
          <a:xfrm>
            <a:off x="5724127" y="2276872"/>
            <a:ext cx="432049" cy="4369779"/>
          </a:xfrm>
          <a:prstGeom prst="rightBrace">
            <a:avLst/>
          </a:prstGeom>
          <a:ln w="444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5" name="Plus 24"/>
          <p:cNvSpPr/>
          <p:nvPr/>
        </p:nvSpPr>
        <p:spPr>
          <a:xfrm>
            <a:off x="1249261" y="3911254"/>
            <a:ext cx="645774" cy="635749"/>
          </a:xfrm>
          <a:prstGeom prst="mathPlus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Right Arrow 19"/>
          <p:cNvSpPr/>
          <p:nvPr/>
        </p:nvSpPr>
        <p:spPr>
          <a:xfrm>
            <a:off x="6300192" y="4248156"/>
            <a:ext cx="355564" cy="4272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04248" y="3423619"/>
            <a:ext cx="208823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b="1" dirty="0" smtClean="0">
                <a:solidFill>
                  <a:prstClr val="black"/>
                </a:solidFill>
              </a:rPr>
              <a:t>Au-delà du rétablis-</a:t>
            </a:r>
          </a:p>
          <a:p>
            <a:r>
              <a:rPr lang="fr-CA" sz="2800" b="1" dirty="0" err="1" smtClean="0">
                <a:solidFill>
                  <a:prstClr val="black"/>
                </a:solidFill>
              </a:rPr>
              <a:t>sement</a:t>
            </a:r>
            <a:r>
              <a:rPr lang="fr-CA" sz="2800" b="1" dirty="0" smtClean="0">
                <a:solidFill>
                  <a:prstClr val="black"/>
                </a:solidFill>
              </a:rPr>
              <a:t> :  Augmenter les capacités</a:t>
            </a:r>
            <a:endParaRPr lang="en-US" sz="2800" b="1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19030" y="2852936"/>
            <a:ext cx="140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000" b="1" dirty="0" smtClean="0">
                <a:solidFill>
                  <a:srgbClr val="FFFF00"/>
                </a:solidFill>
              </a:rPr>
              <a:t>Bonne vinaigrette</a:t>
            </a:r>
            <a:endParaRPr lang="en-US" sz="2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848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548680"/>
            <a:ext cx="8229600" cy="4525963"/>
          </a:xfrm>
        </p:spPr>
        <p:txBody>
          <a:bodyPr/>
          <a:lstStyle/>
          <a:p>
            <a:endParaRPr lang="fr-CA" dirty="0" smtClean="0"/>
          </a:p>
          <a:p>
            <a:endParaRPr lang="fr-CA" dirty="0" smtClean="0"/>
          </a:p>
          <a:p>
            <a:pPr algn="ctr">
              <a:buNone/>
            </a:pPr>
            <a:r>
              <a:rPr lang="fr-CA" dirty="0" smtClean="0"/>
              <a:t> </a:t>
            </a:r>
          </a:p>
          <a:p>
            <a:pPr algn="ctr">
              <a:buNone/>
            </a:pPr>
            <a:r>
              <a:rPr lang="fr-CA" dirty="0" smtClean="0">
                <a:hlinkClick r:id="rId2"/>
              </a:rPr>
              <a:t>eric.latimer@mcgill.ca</a:t>
            </a:r>
            <a:endParaRPr lang="fr-CA" dirty="0" smtClean="0"/>
          </a:p>
          <a:p>
            <a:pPr algn="ctr">
              <a:buNone/>
            </a:pPr>
            <a:r>
              <a:rPr lang="fr-CA" dirty="0"/>
              <a:t>o</a:t>
            </a:r>
            <a:r>
              <a:rPr lang="fr-CA" dirty="0" smtClean="0"/>
              <a:t>u</a:t>
            </a:r>
          </a:p>
          <a:p>
            <a:pPr algn="ctr">
              <a:buNone/>
            </a:pPr>
            <a:r>
              <a:rPr lang="fr-CA" dirty="0" smtClean="0">
                <a:hlinkClick r:id="rId3"/>
              </a:rPr>
              <a:t>eric.latimer@douglas.mcgill.ca</a:t>
            </a:r>
            <a:endParaRPr lang="fr-CA" dirty="0" smtClean="0"/>
          </a:p>
          <a:p>
            <a:pPr algn="ctr">
              <a:buNone/>
            </a:pPr>
            <a:endParaRPr lang="fr-CA" dirty="0"/>
          </a:p>
        </p:txBody>
      </p:sp>
      <p:sp>
        <p:nvSpPr>
          <p:cNvPr id="2" name="TextBox 1"/>
          <p:cNvSpPr txBox="1"/>
          <p:nvPr/>
        </p:nvSpPr>
        <p:spPr>
          <a:xfrm>
            <a:off x="2843808" y="620688"/>
            <a:ext cx="3312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CA" sz="3600" b="1" dirty="0" smtClean="0"/>
          </a:p>
          <a:p>
            <a:pPr algn="ctr"/>
            <a:r>
              <a:rPr lang="fr-CA" sz="3600" b="1" dirty="0" smtClean="0"/>
              <a:t>Merci</a:t>
            </a:r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1"/>
          <p:cNvSpPr>
            <a:spLocks noChangeArrowheads="1"/>
          </p:cNvSpPr>
          <p:nvPr/>
        </p:nvSpPr>
        <p:spPr bwMode="auto">
          <a:xfrm>
            <a:off x="611560" y="723472"/>
            <a:ext cx="7920880" cy="621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Bush, P., R. Drake, et al. (2009). "The long-term impact of employment on mental health service use and costs for persons with severe mental illness." </a:t>
            </a:r>
            <a:r>
              <a:rPr lang="en-US" sz="1200" u="sng" dirty="0" smtClean="0"/>
              <a:t>Psychiatric Services</a:t>
            </a:r>
            <a:r>
              <a:rPr lang="en-US" sz="1200" dirty="0" smtClean="0"/>
              <a:t> </a:t>
            </a:r>
            <a:r>
              <a:rPr lang="en-US" sz="1200" b="1" dirty="0" smtClean="0"/>
              <a:t>60</a:t>
            </a:r>
            <a:r>
              <a:rPr lang="en-US" sz="1200" dirty="0" smtClean="0"/>
              <a:t>(8): 1024-31.</a:t>
            </a:r>
            <a:endParaRPr lang="fr-CA" sz="1200" dirty="0" smtClean="0"/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Davidson, L., R. E. Drake, et al. (2009). "Oil and water or oil and vinegar? Evidence-based medicine meets recovery." </a:t>
            </a:r>
            <a:r>
              <a:rPr lang="en-US" sz="1200" u="sng" dirty="0" smtClean="0"/>
              <a:t>Community </a:t>
            </a:r>
            <a:r>
              <a:rPr lang="en-US" sz="1200" u="sng" dirty="0" err="1" smtClean="0"/>
              <a:t>Ment</a:t>
            </a:r>
            <a:r>
              <a:rPr lang="en-US" sz="1200" u="sng" dirty="0" smtClean="0"/>
              <a:t> Health J</a:t>
            </a:r>
            <a:r>
              <a:rPr lang="en-US" sz="1200" dirty="0" smtClean="0"/>
              <a:t> </a:t>
            </a:r>
            <a:r>
              <a:rPr lang="en-US" sz="1200" b="1" dirty="0" smtClean="0"/>
              <a:t>45</a:t>
            </a:r>
            <a:r>
              <a:rPr lang="en-US" sz="1200" dirty="0" smtClean="0"/>
              <a:t>(5): 323-32.</a:t>
            </a:r>
            <a:endParaRPr lang="fr-CA" sz="1200" dirty="0" smtClean="0"/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Hopper, K. (2007). "Rethinking social recovery in schizophrenia: what a capabilities approach might offer." </a:t>
            </a:r>
            <a:r>
              <a:rPr lang="en-US" sz="1200" u="sng" dirty="0" smtClean="0"/>
              <a:t>Social Science &amp; Medicine</a:t>
            </a:r>
            <a:r>
              <a:rPr lang="en-US" sz="1200" dirty="0" smtClean="0"/>
              <a:t> </a:t>
            </a:r>
            <a:r>
              <a:rPr lang="en-US" sz="1200" b="1" dirty="0" smtClean="0"/>
              <a:t>65</a:t>
            </a:r>
            <a:r>
              <a:rPr lang="en-US" sz="1200" dirty="0" smtClean="0"/>
              <a:t>(5): 868-79.</a:t>
            </a:r>
            <a:endParaRPr lang="fr-CA" sz="1200" dirty="0" smtClean="0"/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Jacobs, P., C. Dewa, et al. (2010). The Cost of Mental Health and Substance Abuse in Canada. Institute of Health Economics and Mental Health Commission of Canada. Alberta, Canada</a:t>
            </a:r>
            <a:r>
              <a:rPr lang="en-US" sz="1200" b="1" dirty="0" smtClean="0"/>
              <a:t>: </a:t>
            </a:r>
            <a:r>
              <a:rPr lang="en-US" sz="1200" dirty="0" smtClean="0"/>
              <a:t>42.</a:t>
            </a:r>
            <a:endParaRPr lang="fr-CA" sz="1200" dirty="0" smtClean="0"/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Latimer, E. (1999). "Economic Impacts of Assertive Community Treatment: A Review of The Literature." </a:t>
            </a:r>
            <a:r>
              <a:rPr lang="en-US" sz="1200" u="sng" dirty="0" smtClean="0"/>
              <a:t>Canadian Journal of Psychiatry</a:t>
            </a:r>
            <a:r>
              <a:rPr lang="en-US" sz="1200" dirty="0" smtClean="0"/>
              <a:t> </a:t>
            </a:r>
            <a:r>
              <a:rPr lang="en-US" sz="1200" b="1" dirty="0" smtClean="0"/>
              <a:t>44</a:t>
            </a:r>
            <a:r>
              <a:rPr lang="en-US" sz="1200" dirty="0" smtClean="0"/>
              <a:t>(5): 443-454.</a:t>
            </a:r>
            <a:endParaRPr lang="fr-CA" sz="1200" dirty="0" smtClean="0"/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Latimer, E. (2005). "Economic considerations associated with assertive community treatment and supported employment for people with severe mental illness." </a:t>
            </a:r>
            <a:r>
              <a:rPr lang="fr-CA" sz="1200" u="sng" dirty="0" smtClean="0"/>
              <a:t>J Psychiatry </a:t>
            </a:r>
            <a:r>
              <a:rPr lang="fr-CA" sz="1200" u="sng" dirty="0" err="1" smtClean="0"/>
              <a:t>Neurosci</a:t>
            </a:r>
            <a:r>
              <a:rPr lang="fr-CA" sz="1200" dirty="0" smtClean="0"/>
              <a:t> </a:t>
            </a:r>
            <a:r>
              <a:rPr lang="fr-CA" sz="1200" b="1" dirty="0" smtClean="0"/>
              <a:t>30</a:t>
            </a:r>
            <a:r>
              <a:rPr lang="fr-CA" sz="1200" dirty="0" smtClean="0"/>
              <a:t>(5): 355-9.</a:t>
            </a:r>
          </a:p>
          <a:p>
            <a:pPr marL="228600" indent="-228600">
              <a:buFont typeface="+mj-lt"/>
              <a:buAutoNum type="arabicPeriod"/>
            </a:pPr>
            <a:r>
              <a:rPr lang="fr-CA" sz="1200" dirty="0" smtClean="0"/>
              <a:t>Latimer, E., C. Mercier, et al. (2001). Prestation de soins intégrés pour les personnes atteintes de troubles mentaux graves et persistants dans leur milieu de vie. Montréal, Centre de recherche de l'Hôpital Douglas.</a:t>
            </a:r>
          </a:p>
          <a:p>
            <a:pPr marL="228600" indent="-228600">
              <a:buFont typeface="+mj-lt"/>
              <a:buAutoNum type="arabicPeriod"/>
            </a:pPr>
            <a:r>
              <a:rPr lang="fr-CA" sz="1200" dirty="0" smtClean="0"/>
              <a:t>Latimer, E. A., G. R. Bond, et al. </a:t>
            </a:r>
            <a:r>
              <a:rPr lang="en-US" sz="1200" dirty="0" smtClean="0"/>
              <a:t>(2011). "Economic Approaches to Improving Access to Evidence-Based and Recovery-Oriented Services for People With Severe Mental Illness." </a:t>
            </a:r>
            <a:r>
              <a:rPr lang="en-US" sz="1200" u="sng" dirty="0" smtClean="0"/>
              <a:t>Canadian Journal of Psychiatry</a:t>
            </a:r>
            <a:r>
              <a:rPr lang="en-US" sz="1200" dirty="0" smtClean="0"/>
              <a:t> </a:t>
            </a:r>
            <a:r>
              <a:rPr lang="en-US" sz="1200" b="1" dirty="0" smtClean="0"/>
              <a:t>56</a:t>
            </a:r>
            <a:r>
              <a:rPr lang="en-US" sz="1200" dirty="0" smtClean="0"/>
              <a:t>(9): 523-529.</a:t>
            </a:r>
            <a:endParaRPr lang="fr-CA" sz="1200" dirty="0" smtClean="0"/>
          </a:p>
          <a:p>
            <a:pPr marL="228600" indent="-228600">
              <a:buFont typeface="+mj-lt"/>
              <a:buAutoNum type="arabicPeriod"/>
            </a:pPr>
            <a:r>
              <a:rPr lang="en-US" sz="1200" dirty="0" err="1" smtClean="0"/>
              <a:t>McCrone</a:t>
            </a:r>
            <a:r>
              <a:rPr lang="en-US" sz="1200" dirty="0" smtClean="0"/>
              <a:t>, P., M. Knapp, et al. (2009). "Economic impact of services for first-episode psychosis: A decision model approach " </a:t>
            </a:r>
            <a:r>
              <a:rPr lang="en-US" sz="1200" u="sng" dirty="0" smtClean="0"/>
              <a:t>Early Intervention in Psychiatry </a:t>
            </a:r>
            <a:r>
              <a:rPr lang="en-US" sz="1200" b="1" dirty="0" smtClean="0"/>
              <a:t>3</a:t>
            </a:r>
            <a:r>
              <a:rPr lang="en-US" sz="1200" dirty="0" smtClean="0"/>
              <a:t>: 266-273.</a:t>
            </a:r>
            <a:endParaRPr lang="fr-CA" sz="1200" dirty="0" smtClean="0"/>
          </a:p>
          <a:p>
            <a:pPr marL="228600" indent="-228600">
              <a:buFont typeface="+mj-lt"/>
              <a:buAutoNum type="arabicPeriod"/>
            </a:pPr>
            <a:r>
              <a:rPr lang="fr-CA" sz="1200" dirty="0" smtClean="0"/>
              <a:t>Morgan, S., C. Raymond, et al. </a:t>
            </a:r>
            <a:r>
              <a:rPr lang="en-US" sz="1200" dirty="0" smtClean="0"/>
              <a:t>(2008). The Canadian Rx Atlas, 2nd edition. UBC Centre for Health Services and Policy Research.  Vancouver, University of British Columbia.</a:t>
            </a:r>
            <a:endParaRPr lang="fr-CA" sz="1200" dirty="0" smtClean="0"/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Moser, L. (2007). Coercion in assertive community treatment:  Examining client, staff and program predictors. </a:t>
            </a:r>
            <a:r>
              <a:rPr lang="en-US" sz="1200" u="sng" dirty="0" smtClean="0"/>
              <a:t>Psychology</a:t>
            </a:r>
            <a:r>
              <a:rPr lang="en-US" sz="1200" dirty="0" smtClean="0"/>
              <a:t>. Indianapolis, Indiana University-Purdue University Indianapolis. </a:t>
            </a:r>
            <a:r>
              <a:rPr lang="en-US" sz="1200" b="1" dirty="0" smtClean="0"/>
              <a:t>PhD thesis</a:t>
            </a:r>
            <a:r>
              <a:rPr lang="en-US" sz="1200" dirty="0" smtClean="0"/>
              <a:t>.</a:t>
            </a:r>
            <a:endParaRPr lang="fr-CA" sz="1200" dirty="0" smtClean="0"/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Nussbaum, M. C. (2011). </a:t>
            </a:r>
            <a:r>
              <a:rPr lang="en-US" sz="1200" u="sng" dirty="0" smtClean="0"/>
              <a:t>Creating capabilities: The Human Development Approach</a:t>
            </a:r>
            <a:r>
              <a:rPr lang="en-US" sz="1200" dirty="0" smtClean="0"/>
              <a:t>. Cambridge, MA, The </a:t>
            </a:r>
            <a:r>
              <a:rPr lang="en-US" sz="1200" dirty="0" err="1" smtClean="0"/>
              <a:t>Bellknap</a:t>
            </a:r>
            <a:r>
              <a:rPr lang="en-US" sz="1200" dirty="0" smtClean="0"/>
              <a:t> Press of Harvard University Press.</a:t>
            </a:r>
            <a:endParaRPr lang="fr-CA" sz="1200" dirty="0" smtClean="0"/>
          </a:p>
          <a:p>
            <a:pPr marL="228600" indent="-228600">
              <a:buFont typeface="+mj-lt"/>
              <a:buAutoNum type="arabicPeriod"/>
            </a:pPr>
            <a:r>
              <a:rPr lang="en-US" sz="1200" dirty="0" err="1" smtClean="0"/>
              <a:t>Serretti</a:t>
            </a:r>
            <a:r>
              <a:rPr lang="en-US" sz="1200" dirty="0" smtClean="0"/>
              <a:t>, A., L. </a:t>
            </a:r>
            <a:r>
              <a:rPr lang="en-US" sz="1200" dirty="0" err="1" smtClean="0"/>
              <a:t>Mandelli</a:t>
            </a:r>
            <a:r>
              <a:rPr lang="en-US" sz="1200" dirty="0" smtClean="0"/>
              <a:t>, et al. (2009). "The socio-economical burden of schizophrenia: a simulation of cost-offset of early intervention program in Italy." </a:t>
            </a:r>
            <a:r>
              <a:rPr lang="en-US" sz="1200" u="sng" dirty="0" smtClean="0"/>
              <a:t>European Psychiatry: the Journal of the Association of European Psychiatrists</a:t>
            </a:r>
            <a:r>
              <a:rPr lang="en-US" sz="1200" dirty="0" smtClean="0"/>
              <a:t> </a:t>
            </a:r>
            <a:r>
              <a:rPr lang="en-US" sz="1200" b="1" dirty="0" smtClean="0"/>
              <a:t>24</a:t>
            </a:r>
            <a:r>
              <a:rPr lang="en-US" sz="1200" dirty="0" smtClean="0"/>
              <a:t>(1): 11-6.</a:t>
            </a:r>
            <a:endParaRPr lang="fr-CA" sz="1200" dirty="0" smtClean="0"/>
          </a:p>
          <a:p>
            <a:pPr marL="228600" indent="-228600">
              <a:buFont typeface="+mj-lt"/>
              <a:buAutoNum type="arabicPeriod"/>
            </a:pPr>
            <a:r>
              <a:rPr lang="en-US" sz="1200" dirty="0" err="1" smtClean="0"/>
              <a:t>Strickler</a:t>
            </a:r>
            <a:r>
              <a:rPr lang="en-US" sz="1200" dirty="0" smtClean="0"/>
              <a:t>, D. C., R. Whitley, et al. (2009). "First person accounts of long-term employment activity among people with dual diagnosis." </a:t>
            </a:r>
            <a:r>
              <a:rPr lang="en-US" sz="1200" u="sng" dirty="0" err="1" smtClean="0"/>
              <a:t>Psychiatr</a:t>
            </a:r>
            <a:r>
              <a:rPr lang="en-US" sz="1200" u="sng" dirty="0" smtClean="0"/>
              <a:t> </a:t>
            </a:r>
            <a:r>
              <a:rPr lang="en-US" sz="1200" u="sng" dirty="0" err="1" smtClean="0"/>
              <a:t>Rehabil</a:t>
            </a:r>
            <a:r>
              <a:rPr lang="en-US" sz="1200" u="sng" dirty="0" smtClean="0"/>
              <a:t> J</a:t>
            </a:r>
            <a:r>
              <a:rPr lang="en-US" sz="1200" dirty="0" smtClean="0"/>
              <a:t> </a:t>
            </a:r>
            <a:r>
              <a:rPr lang="en-US" sz="1200" b="1" dirty="0" smtClean="0"/>
              <a:t>32</a:t>
            </a:r>
            <a:r>
              <a:rPr lang="en-US" sz="1200" dirty="0" smtClean="0"/>
              <a:t>(4): 261-8.</a:t>
            </a:r>
            <a:endParaRPr lang="fr-CA" sz="1200" dirty="0" smtClean="0"/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Whitaker, R. (2010). </a:t>
            </a:r>
            <a:r>
              <a:rPr lang="en-US" sz="1200" u="sng" dirty="0" smtClean="0"/>
              <a:t>Anatomy of an Epidemic: Magic Bullets, Psychiatric Drugs, and the Astonishing Rise of Mental Illness in America</a:t>
            </a:r>
            <a:r>
              <a:rPr lang="en-US" sz="1200" dirty="0" smtClean="0"/>
              <a:t>. New York, Crown Publishers.</a:t>
            </a:r>
            <a:endParaRPr lang="fr-CA" sz="1200" dirty="0" smtClean="0"/>
          </a:p>
          <a:p>
            <a:r>
              <a:rPr lang="fr-CA" sz="1400" dirty="0" smtClean="0"/>
              <a:t> 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endParaRPr kumimoji="0" lang="fr-C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3608" y="188640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 smtClean="0"/>
              <a:t>Références</a:t>
            </a:r>
            <a:endParaRPr lang="fr-CA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556792"/>
            <a:ext cx="8462890" cy="44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ext Box 5"/>
          <p:cNvSpPr txBox="1">
            <a:spLocks noChangeArrowheads="1"/>
          </p:cNvSpPr>
          <p:nvPr/>
        </p:nvSpPr>
        <p:spPr bwMode="auto">
          <a:xfrm>
            <a:off x="1692275" y="6453188"/>
            <a:ext cx="66960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CA" dirty="0"/>
              <a:t>Source: Lorna Moser, </a:t>
            </a:r>
            <a:r>
              <a:rPr lang="fr-CA" dirty="0" err="1" smtClean="0"/>
              <a:t>PhD</a:t>
            </a:r>
            <a:r>
              <a:rPr lang="fr-CA" dirty="0" smtClean="0"/>
              <a:t> Thesis, </a:t>
            </a:r>
            <a:r>
              <a:rPr lang="fr-CA" dirty="0"/>
              <a:t>IUPUI, 2007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260648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400" b="1" dirty="0" smtClean="0"/>
              <a:t>Grande variabilité dans le recours à des pratiques coercitives entre équipes de SI en Indiana (ici: pourcentage de clients sous ordonnance de traitement)</a:t>
            </a:r>
            <a:endParaRPr lang="fr-CA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CA" dirty="0" smtClean="0"/>
              <a:t>Compatibilité </a:t>
            </a:r>
            <a:r>
              <a:rPr lang="fr-CA" i="1" dirty="0" smtClean="0"/>
              <a:t>potentielle</a:t>
            </a:r>
            <a:r>
              <a:rPr lang="fr-CA" dirty="0" smtClean="0"/>
              <a:t> entre pratiques fondées sur données probantes et rétablissement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fr-CA" dirty="0" smtClean="0"/>
              <a:t>Mais conception moderne de la plupart des pratiques  associée à:</a:t>
            </a:r>
          </a:p>
          <a:p>
            <a:pPr lvl="1"/>
            <a:r>
              <a:rPr lang="fr-CA" dirty="0" smtClean="0"/>
              <a:t>Soutien aux objectifs propres du client/ donner des choix</a:t>
            </a:r>
          </a:p>
          <a:p>
            <a:pPr lvl="1"/>
            <a:r>
              <a:rPr lang="fr-CA" dirty="0" smtClean="0"/>
              <a:t>Approche par les forces</a:t>
            </a:r>
          </a:p>
          <a:p>
            <a:pPr lvl="1"/>
            <a:r>
              <a:rPr lang="fr-CA" dirty="0" smtClean="0"/>
              <a:t>Soutien à l’acquisition d’une plus grande autonomie – développement d’habiletés, réduction des méfaits/maîtrise de la consommation</a:t>
            </a:r>
          </a:p>
          <a:p>
            <a:pPr lvl="1"/>
            <a:r>
              <a:rPr lang="fr-CA" dirty="0" smtClean="0"/>
              <a:t>Soutien au travail, études, logement non ségrégués – intégration dans la communauté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 smtClean="0"/>
              <a:t>Peut-être le meilleur exemple: </a:t>
            </a:r>
            <a:br>
              <a:rPr lang="fr-CA" dirty="0" smtClean="0"/>
            </a:br>
            <a:r>
              <a:rPr lang="fr-CA" dirty="0" smtClean="0"/>
              <a:t>le soutien à l’emploi IPS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Données probantes:  Plusieurs études démontrent que c’est l’approche la plus efficace pour aider les personnes qui le désirent à intégrer un emploi régulier</a:t>
            </a:r>
          </a:p>
          <a:p>
            <a:r>
              <a:rPr lang="fr-CA" dirty="0" smtClean="0"/>
              <a:t>Rétablissement:</a:t>
            </a:r>
          </a:p>
          <a:p>
            <a:pPr lvl="1"/>
            <a:r>
              <a:rPr lang="fr-CA" dirty="0" smtClean="0"/>
              <a:t>Respecte les choix des clients</a:t>
            </a:r>
          </a:p>
          <a:p>
            <a:pPr lvl="1"/>
            <a:r>
              <a:rPr lang="fr-CA" dirty="0" smtClean="0"/>
              <a:t>Favorise l’intégration en milieu de travail régulier</a:t>
            </a:r>
          </a:p>
          <a:p>
            <a:pPr lvl="1"/>
            <a:r>
              <a:rPr lang="fr-CA" dirty="0" smtClean="0"/>
              <a:t>Contribue à la construction de sens </a:t>
            </a:r>
          </a:p>
          <a:p>
            <a:pPr marL="457200" lvl="1" indent="0">
              <a:buNone/>
            </a:pPr>
            <a:endParaRPr lang="fr-CA" dirty="0" smtClean="0"/>
          </a:p>
          <a:p>
            <a:endParaRPr lang="fr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CA" dirty="0" smtClean="0"/>
              <a:t>Autre caractéristique de pratiques fondées sur données probantes</a:t>
            </a:r>
            <a:br>
              <a:rPr lang="fr-CA" dirty="0" smtClean="0"/>
            </a:br>
            <a:r>
              <a:rPr lang="fr-CA" sz="4000" dirty="0" smtClean="0"/>
              <a:t>(pertinente du point de vue économique)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564904"/>
            <a:ext cx="8229600" cy="4525963"/>
          </a:xfrm>
        </p:spPr>
        <p:txBody>
          <a:bodyPr/>
          <a:lstStyle/>
          <a:p>
            <a:r>
              <a:rPr lang="fr-CA" dirty="0" smtClean="0"/>
              <a:t>Intégration étroite entre traitement et réadaptation (consommation, travail, intégration au logement)</a:t>
            </a:r>
          </a:p>
          <a:p>
            <a:endParaRPr lang="fr-CA" dirty="0" smtClean="0"/>
          </a:p>
          <a:p>
            <a:endParaRPr lang="fr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 smtClean="0"/>
              <a:t>Pratiques fondées sur données probantes et coûts: Que sait-on? </a:t>
            </a:r>
            <a:endParaRPr lang="fr-CA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3 exemples:</a:t>
            </a:r>
          </a:p>
          <a:p>
            <a:pPr lvl="1"/>
            <a:r>
              <a:rPr lang="fr-CA" dirty="0" smtClean="0"/>
              <a:t>Suivi intensif</a:t>
            </a:r>
          </a:p>
          <a:p>
            <a:pPr lvl="1"/>
            <a:r>
              <a:rPr lang="fr-CA" dirty="0" smtClean="0"/>
              <a:t>Cliniques premiers épisodes</a:t>
            </a:r>
          </a:p>
          <a:p>
            <a:pPr lvl="1"/>
            <a:r>
              <a:rPr lang="fr-CA" dirty="0" smtClean="0"/>
              <a:t>Soutien à l’emploi IPS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theme1.xml><?xml version="1.0" encoding="utf-8"?>
<a:theme xmlns:a="http://schemas.openxmlformats.org/drawingml/2006/main" name="Office Theme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1287</TotalTime>
  <Words>2452</Words>
  <Application>Microsoft Office PowerPoint</Application>
  <PresentationFormat>On-screen Show (4:3)</PresentationFormat>
  <Paragraphs>253</Paragraphs>
  <Slides>48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4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48</vt:i4>
      </vt:variant>
    </vt:vector>
  </HeadingPairs>
  <TitlesOfParts>
    <vt:vector size="55" baseType="lpstr">
      <vt:lpstr>Office Theme</vt:lpstr>
      <vt:lpstr>Default Design</vt:lpstr>
      <vt:lpstr>1_Default Design</vt:lpstr>
      <vt:lpstr>1_Office Theme</vt:lpstr>
      <vt:lpstr>Worksheet</vt:lpstr>
      <vt:lpstr>Chart</vt:lpstr>
      <vt:lpstr>Picture</vt:lpstr>
      <vt:lpstr>En avoir pour son argent :   Réconcilier l’accessibilité aux pratiques fondées sur des données probantes, le rétablissement et l’efficience  </vt:lpstr>
      <vt:lpstr>PowerPoint Presentation</vt:lpstr>
      <vt:lpstr>Sujets pertinents non abordés:</vt:lpstr>
      <vt:lpstr>Assembler une bonne vinaigrette:  Compatibilité potentielle entre pratiques fondées sur données probantes et rétablissement</vt:lpstr>
      <vt:lpstr>PowerPoint Presentation</vt:lpstr>
      <vt:lpstr>Compatibilité potentielle entre pratiques fondées sur données probantes et rétablissement</vt:lpstr>
      <vt:lpstr>Peut-être le meilleur exemple:  le soutien à l’emploi IPS</vt:lpstr>
      <vt:lpstr>Autre caractéristique de pratiques fondées sur données probantes (pertinente du point de vue économique)</vt:lpstr>
      <vt:lpstr>Pratiques fondées sur données probantes et coûts: Que sait-on? </vt:lpstr>
      <vt:lpstr>Suivi intensif</vt:lpstr>
      <vt:lpstr>Coûts annuels par client pre et post-admission  Douglas (FY99-00$) : Perspective système santé et services sociaux </vt:lpstr>
      <vt:lpstr>PowerPoint Presentation</vt:lpstr>
      <vt:lpstr>(Rôle des pairs-aidants dans les équipes SI et SIV:  Un argument économique?)</vt:lpstr>
      <vt:lpstr>Cliniques pour premiers épisodes</vt:lpstr>
      <vt:lpstr>Modélisation basée sur données anglaises:  coûts inférieurs associés aux cliniques de premiers épisodes</vt:lpstr>
      <vt:lpstr>Projection basée sur données italiennes et effets observés ailleurs: coûts inférieurs associés aux cliniques de premiers épisodes</vt:lpstr>
      <vt:lpstr>Être dans un programme IPS en soi  ne semble pas réduire les coûts de santé, du moins à court terme, en moyenne, mais travailler, oui</vt:lpstr>
      <vt:lpstr>PowerPoint Presentation</vt:lpstr>
      <vt:lpstr>PowerPoint Presentation</vt:lpstr>
      <vt:lpstr>Coûts 0 à 3 mois avant vs 9 à 12 mois après intégration au soutien à l’emploi, selon la participation au marché du travail</vt:lpstr>
      <vt:lpstr>PowerPoint Presentation</vt:lpstr>
      <vt:lpstr>Effets à long terme du travail – étude qualitative sur clients avec double diagnostic au New Hampshire</vt:lpstr>
      <vt:lpstr>Même échantillon: 3 sous-groupes qui travaillent plus ou moins sur 10 ans</vt:lpstr>
      <vt:lpstr>Ceux qui travaillent plus coûtent 166 350 $ de moins en services externes et séjours en  institution sur 10 ans</vt:lpstr>
      <vt:lpstr>PowerPoint Presentation</vt:lpstr>
      <vt:lpstr>Pourquoi?  Mécanismes d’action 1 – Assez clairs (1)</vt:lpstr>
      <vt:lpstr>PowerPoint Presentation</vt:lpstr>
      <vt:lpstr>PowerPoint Presentation</vt:lpstr>
      <vt:lpstr>Pourquoi?  Mécanismes d’action 1 – Assez clairs (2)</vt:lpstr>
      <vt:lpstr>Pourquoi?  Mécanismes d’action 2 – Plus hypothétiques</vt:lpstr>
      <vt:lpstr>PowerPoint Presentation</vt:lpstr>
      <vt:lpstr>Économies potentielles liées aux psychotropes (1)</vt:lpstr>
      <vt:lpstr>Grande variabilité dans le % de patients schizophènes sur doses élevées d’antipsychotiques, Québec, 2004</vt:lpstr>
      <vt:lpstr>PowerPoint Presentation</vt:lpstr>
      <vt:lpstr>Économies potentielles liées aux psychotropes (2)</vt:lpstr>
      <vt:lpstr>PowerPoint Presentation</vt:lpstr>
      <vt:lpstr>Au-delà du rétablissement:  L’approche par les capacités </vt:lpstr>
      <vt:lpstr>Capacités et fonctionnements</vt:lpstr>
      <vt:lpstr>Liste de capacités fondamentales (central capabilities) de Nussbaum</vt:lpstr>
      <vt:lpstr>Les 10 capacités centrales selon Nussbaum: Exemple illustratif</vt:lpstr>
      <vt:lpstr>Exemple illustratif de personne avec troubles mentaux graves</vt:lpstr>
      <vt:lpstr>L’emploi à temps plein est une façon d’augmenter ses capacités entre autres en sortant de la pauvreté    Assurer l’accessibilité à des services de soutien à l’emploi efficaces  </vt:lpstr>
      <vt:lpstr>Mais ce se sera pas assez:  L’approche par les capacités nous invite à dépenser plus : pour que tous, incluant les gens qui ont des troubles mentaux graves, puissent atteindre un seuil minimal sur toutes les capacités fondamentales</vt:lpstr>
      <vt:lpstr>Raisonnable?</vt:lpstr>
      <vt:lpstr>Raisonnable?</vt:lpstr>
      <vt:lpstr>PowerPoint Presentation</vt:lpstr>
      <vt:lpstr>PowerPoint Presentation</vt:lpstr>
      <vt:lpstr>PowerPoint Presentation</vt:lpstr>
    </vt:vector>
  </TitlesOfParts>
  <Company>DMHUI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Beau, bon et pas cher : Réconcilier le rétablissement, les pratiques fondées sur des données probantes, et la maîtrise des coûts</dc:title>
  <dc:creator>Eric Latimer</dc:creator>
  <cp:lastModifiedBy>Eric Latimer</cp:lastModifiedBy>
  <cp:revision>59</cp:revision>
  <dcterms:created xsi:type="dcterms:W3CDTF">2011-11-17T20:25:55Z</dcterms:created>
  <dcterms:modified xsi:type="dcterms:W3CDTF">2012-05-14T13:37:35Z</dcterms:modified>
</cp:coreProperties>
</file>