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8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tags/tag45.xml" ContentType="application/vnd.openxmlformats-officedocument.presentationml.tags+xml"/>
  <Override PartName="/ppt/notesSlides/notesSlide47.xml" ContentType="application/vnd.openxmlformats-officedocument.presentationml.notesSlide+xml"/>
  <Override PartName="/ppt/tags/tag46.xml" ContentType="application/vnd.openxmlformats-officedocument.presentationml.tags+xml"/>
  <Override PartName="/ppt/notesSlides/notesSlide48.xml" ContentType="application/vnd.openxmlformats-officedocument.presentationml.notesSlide+xml"/>
  <Override PartName="/ppt/tags/tag47.xml" ContentType="application/vnd.openxmlformats-officedocument.presentationml.tags+xml"/>
  <Override PartName="/ppt/notesSlides/notesSlide49.xml" ContentType="application/vnd.openxmlformats-officedocument.presentationml.notesSlide+xml"/>
  <Override PartName="/ppt/tags/tag48.xml" ContentType="application/vnd.openxmlformats-officedocument.presentationml.tags+xml"/>
  <Override PartName="/ppt/notesSlides/notesSlide50.xml" ContentType="application/vnd.openxmlformats-officedocument.presentationml.notesSlide+xml"/>
  <Override PartName="/ppt/tags/tag49.xml" ContentType="application/vnd.openxmlformats-officedocument.presentationml.tags+xml"/>
  <Override PartName="/ppt/notesSlides/notesSlide51.xml" ContentType="application/vnd.openxmlformats-officedocument.presentationml.notesSlide+xml"/>
  <Override PartName="/ppt/tags/tag50.xml" ContentType="application/vnd.openxmlformats-officedocument.presentationml.tags+xml"/>
  <Override PartName="/ppt/notesSlides/notesSlide52.xml" ContentType="application/vnd.openxmlformats-officedocument.presentationml.notesSlide+xml"/>
  <Override PartName="/ppt/tags/tag51.xml" ContentType="application/vnd.openxmlformats-officedocument.presentationml.tags+xml"/>
  <Override PartName="/ppt/notesSlides/notesSlide53.xml" ContentType="application/vnd.openxmlformats-officedocument.presentationml.notesSlide+xml"/>
  <Override PartName="/ppt/tags/tag52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70" r:id="rId2"/>
    <p:sldId id="374" r:id="rId3"/>
    <p:sldId id="258" r:id="rId4"/>
    <p:sldId id="343" r:id="rId5"/>
    <p:sldId id="372" r:id="rId6"/>
    <p:sldId id="342" r:id="rId7"/>
    <p:sldId id="335" r:id="rId8"/>
    <p:sldId id="336" r:id="rId9"/>
    <p:sldId id="338" r:id="rId10"/>
    <p:sldId id="327" r:id="rId11"/>
    <p:sldId id="328" r:id="rId12"/>
    <p:sldId id="334" r:id="rId13"/>
    <p:sldId id="371" r:id="rId14"/>
    <p:sldId id="307" r:id="rId15"/>
    <p:sldId id="275" r:id="rId16"/>
    <p:sldId id="276" r:id="rId17"/>
    <p:sldId id="277" r:id="rId18"/>
    <p:sldId id="278" r:id="rId19"/>
    <p:sldId id="298" r:id="rId20"/>
    <p:sldId id="333" r:id="rId21"/>
    <p:sldId id="383" r:id="rId22"/>
    <p:sldId id="280" r:id="rId23"/>
    <p:sldId id="365" r:id="rId24"/>
    <p:sldId id="366" r:id="rId25"/>
    <p:sldId id="282" r:id="rId26"/>
    <p:sldId id="367" r:id="rId27"/>
    <p:sldId id="368" r:id="rId28"/>
    <p:sldId id="283" r:id="rId29"/>
    <p:sldId id="369" r:id="rId30"/>
    <p:sldId id="332" r:id="rId31"/>
    <p:sldId id="329" r:id="rId32"/>
    <p:sldId id="380" r:id="rId33"/>
    <p:sldId id="352" r:id="rId34"/>
    <p:sldId id="375" r:id="rId35"/>
    <p:sldId id="376" r:id="rId36"/>
    <p:sldId id="379" r:id="rId37"/>
    <p:sldId id="346" r:id="rId38"/>
    <p:sldId id="378" r:id="rId39"/>
    <p:sldId id="381" r:id="rId40"/>
    <p:sldId id="373" r:id="rId41"/>
    <p:sldId id="361" r:id="rId42"/>
    <p:sldId id="354" r:id="rId43"/>
    <p:sldId id="38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2" r:id="rId53"/>
    <p:sldId id="323" r:id="rId54"/>
    <p:sldId id="324" r:id="rId55"/>
    <p:sldId id="345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67391" autoAdjust="0"/>
  </p:normalViewPr>
  <p:slideViewPr>
    <p:cSldViewPr>
      <p:cViewPr>
        <p:scale>
          <a:sx n="53" d="100"/>
          <a:sy n="53" d="100"/>
        </p:scale>
        <p:origin x="-15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012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DEF572-AB80-4F03-887A-E191D9B4FA11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8D17C8-2D57-450C-A4D9-BAF84A114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A9332B8-FAE5-4BE7-A91B-02DC7FF8BE8D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306F512-D507-46E7-81B8-5696B6D72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4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38893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4F20E-61C1-4AC7-8329-B986303CBA96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95400" y="7620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65137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94BBB-EB87-421B-84C0-5067927CEB9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300" dirty="0" smtClean="0">
              <a:latin typeface="+mj-lt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2B9EA-1F3D-45A9-9FE2-339DC1F55A4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D15925-290B-4C5E-8F27-A018163935D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727575"/>
          </a:xfrm>
        </p:spPr>
        <p:txBody>
          <a:bodyPr>
            <a:normAutofit fontScale="25000" lnSpcReduction="20000"/>
          </a:bodyPr>
          <a:lstStyle/>
          <a:p>
            <a:endParaRPr lang="fr-CA" sz="3600" dirty="0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C26E7-B4E6-40D4-8A64-64A5332ADFC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38200" y="8382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4800" b="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200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701675" y="4267201"/>
            <a:ext cx="5607050" cy="43434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b="0" dirty="0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404E89-9BB3-426E-90E1-DFA5904471D5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701675" y="4267200"/>
            <a:ext cx="5607050" cy="487679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defTabSz="931774">
              <a:buFont typeface="Arial" pitchFamily="34" charset="0"/>
              <a:buNone/>
              <a:defRPr/>
            </a:pPr>
            <a:endParaRPr lang="fr-CA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404E89-9BB3-426E-90E1-DFA5904471D5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701675" y="4267201"/>
            <a:ext cx="5607050" cy="4267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dirty="0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404E89-9BB3-426E-90E1-DFA5904471D5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07050" cy="4648200"/>
          </a:xfrm>
        </p:spPr>
        <p:txBody>
          <a:bodyPr>
            <a:normAutofit/>
          </a:bodyPr>
          <a:lstStyle/>
          <a:p>
            <a:pPr defTabSz="931774">
              <a:defRPr/>
            </a:pPr>
            <a:endParaRPr lang="fr-CA" sz="1400" dirty="0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0FC50-190B-4FDC-BAD1-43F30CBD605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07050" cy="4648200"/>
          </a:xfrm>
        </p:spPr>
        <p:txBody>
          <a:bodyPr>
            <a:normAutofit fontScale="40000" lnSpcReduction="20000"/>
          </a:bodyPr>
          <a:lstStyle/>
          <a:p>
            <a:pPr lvl="0">
              <a:buFont typeface="Arial" pitchFamily="34" charset="0"/>
              <a:buNone/>
            </a:pPr>
            <a:endParaRPr lang="fr-CA" sz="3600" dirty="0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0FC50-190B-4FDC-BAD1-43F30CBD605D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07050" cy="4648200"/>
          </a:xfrm>
        </p:spPr>
        <p:txBody>
          <a:bodyPr>
            <a:normAutofit/>
          </a:bodyPr>
          <a:lstStyle/>
          <a:p>
            <a:endParaRPr lang="fr-CA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50FC50-190B-4FDC-BAD1-43F30CBD605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fr-CA" sz="1300" dirty="0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F466E-E867-4D22-B4B7-F4BA74F1433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CF466E-E867-4D22-B4B7-F4BA74F1433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fr-CA" dirty="0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62B9B-79AB-4BA8-8772-8C6168DFF7F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fr-CA" sz="12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26DB6-61A7-47DD-AC28-05A157CF48C7}" type="slidenum">
              <a:rPr lang="fr-CA" smtClean="0"/>
              <a:pPr/>
              <a:t>37</a:t>
            </a:fld>
            <a:endParaRPr lang="fr-CA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CA" smtClean="0"/>
              <a:t>Document de travail</a:t>
            </a:r>
            <a:endParaRPr lang="fr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19200" y="6858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CA" sz="1200" kern="12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endParaRPr lang="fr-CA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44C17-97F8-4F52-84DA-878155258547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4262C8-75DF-436D-98F5-FF5C8E05316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C2A6D0-306D-489F-833B-59FEC00441A7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66800" y="6858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060D0-AB0D-4629-A6EE-B6E5DDF4F283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6F512-D507-46E7-81B8-5696B6D72E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3CC1A52-2D4D-4E2F-B9EE-BC128BEF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4582-B64C-455B-90A1-8D5F1B3C8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FC55-4C65-4A80-9CB0-1CC911E0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15F05-FB28-4CE5-A352-4EAA9E633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2CEF26-8C72-4C0D-AE0C-19BE3813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5878-8DFB-4DC3-9D37-46BD82881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A39105F-BA4A-412A-8929-509C1E502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A642-B861-4E51-8856-9B52B872A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B8780F-E919-4344-8004-9BF2CC97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60C552-17EE-470E-95D6-BFB670FFB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B3F4-9813-464C-B4C5-00AF7DB79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0000">
              <a:schemeClr val="bg1">
                <a:tint val="90000"/>
                <a:shade val="90000"/>
                <a:satMod val="120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519800-22E1-4096-AC69-B4EDBCC8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6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3B4B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696200" cy="2209800"/>
          </a:xfrm>
        </p:spPr>
        <p:txBody>
          <a:bodyPr>
            <a:normAutofit lnSpcReduction="10000"/>
          </a:bodyPr>
          <a:lstStyle/>
          <a:p>
            <a:endParaRPr lang="fr-CA" sz="2400" b="0" cap="none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fr-CA" sz="2400" b="0" cap="none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CA" sz="2400" b="0" cap="none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Journées annuelles de santé mentale (JASM)</a:t>
            </a:r>
          </a:p>
          <a:p>
            <a:r>
              <a:rPr lang="fr-CA" sz="2400" b="0" cap="none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Atelier 8</a:t>
            </a:r>
          </a:p>
          <a:p>
            <a:r>
              <a:rPr lang="fr-CA" sz="2400" b="0" cap="none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14 mai 2012</a:t>
            </a:r>
          </a:p>
          <a:p>
            <a:endParaRPr lang="fr-CA" sz="2400" b="0" cap="none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0" dirty="0">
              <a:latin typeface="Garamond" pitchFamily="18" charset="0"/>
            </a:endParaRPr>
          </a:p>
        </p:txBody>
      </p:sp>
      <p:sp>
        <p:nvSpPr>
          <p:cNvPr id="14339" name="Titr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524000"/>
          </a:xfrm>
        </p:spPr>
        <p:txBody>
          <a:bodyPr/>
          <a:lstStyle/>
          <a:p>
            <a:pPr eaLnBrk="1" hangingPunct="1"/>
            <a:r>
              <a:rPr lang="fr-CA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La santé mentale au Québec : le point de vue de travailleuses d’organismes communautaires de femmes</a:t>
            </a:r>
            <a:endParaRPr lang="fr-CA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 descr="RQASF-seu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8373" y="3067050"/>
            <a:ext cx="1447253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3716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Introduction</a:t>
            </a:r>
            <a: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>Que voulions nous savoir? Dans quel but?</a:t>
            </a:r>
            <a:r>
              <a:rPr lang="fr-CA" sz="3200" dirty="0" smtClean="0">
                <a:latin typeface="Calibri" pitchFamily="34" charset="0"/>
              </a:rPr>
              <a:t/>
            </a:r>
            <a:br>
              <a:rPr lang="fr-CA" sz="3200" dirty="0" smtClean="0">
                <a:latin typeface="Calibri" pitchFamily="34" charset="0"/>
              </a:rPr>
            </a:b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49825"/>
          </a:xfrm>
        </p:spPr>
        <p:txBody>
          <a:bodyPr>
            <a:normAutofit lnSpcReduction="10000"/>
          </a:bodyPr>
          <a:lstStyle/>
          <a:p>
            <a:pPr marL="7938" lvl="1" indent="-7938" eaLnBrk="1" fontAlgn="auto" hangingPunct="1">
              <a:spcAft>
                <a:spcPts val="0"/>
              </a:spcAft>
              <a:buNone/>
              <a:defRPr/>
            </a:pPr>
            <a:r>
              <a:rPr lang="fr-CA" sz="2800" dirty="0" smtClean="0">
                <a:latin typeface="Calibri" pitchFamily="34" charset="0"/>
              </a:rPr>
              <a:t>Objectifs</a:t>
            </a:r>
            <a:endParaRPr lang="fr-CA" sz="2400" dirty="0" smtClean="0">
              <a:latin typeface="Calibri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comprendre la situation des participantes </a:t>
            </a:r>
          </a:p>
          <a:p>
            <a:pPr marL="548640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	(problèmes sociaux, santé mentale)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connaitre les impacts de cette situation sur les organismes </a:t>
            </a:r>
          </a:p>
          <a:p>
            <a:pPr marL="548640" lvl="1" indent="-274320" eaLnBrk="1" fontAlgn="auto" hangingPunct="1">
              <a:spcAft>
                <a:spcPts val="0"/>
              </a:spcAft>
              <a:buNone/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	et sur les travailleuses</a:t>
            </a:r>
          </a:p>
          <a:p>
            <a:pPr marL="548640" lvl="1" indent="-274320" eaLnBrk="1" fontAlgn="auto" hangingPunct="1">
              <a:spcAft>
                <a:spcPts val="0"/>
              </a:spcAft>
              <a:buNone/>
              <a:defRPr/>
            </a:pPr>
            <a:endParaRPr lang="fr-CA" sz="2400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fr-CA" sz="2800" dirty="0" smtClean="0">
                <a:solidFill>
                  <a:schemeClr val="tx2"/>
                </a:solidFill>
                <a:latin typeface="Calibri" pitchFamily="34" charset="0"/>
              </a:rPr>
              <a:t>Une recherche pour l’action</a:t>
            </a:r>
          </a:p>
          <a:p>
            <a:pPr>
              <a:buNone/>
              <a:defRPr/>
            </a:pPr>
            <a:endParaRPr lang="fr-CA" sz="1300" dirty="0" smtClean="0">
              <a:latin typeface="Calibri" pitchFamily="34" charset="0"/>
            </a:endParaRPr>
          </a:p>
          <a:p>
            <a:pPr lvl="1"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établir des liens avec la conjoncture politique</a:t>
            </a:r>
          </a:p>
          <a:p>
            <a:pPr lvl="1"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élaborer des recommandations</a:t>
            </a:r>
          </a:p>
          <a:p>
            <a:pPr lvl="1">
              <a:defRPr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discuter avec nos membres des défis et enjeux que pose la conjoncture pour l’intervention féministe</a:t>
            </a:r>
          </a:p>
          <a:p>
            <a:pPr marL="548640" lvl="1" indent="-274320" eaLnBrk="1" fontAlgn="auto" hangingPunct="1">
              <a:spcAft>
                <a:spcPts val="0"/>
              </a:spcAft>
              <a:buNone/>
              <a:defRPr/>
            </a:pPr>
            <a:endParaRPr lang="fr-CA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48640" lvl="1" indent="-274320" eaLnBrk="1" fontAlgn="auto" hangingPunct="1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10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Introduction</a:t>
            </a:r>
            <a: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CA" sz="4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4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>Méthodologie</a:t>
            </a:r>
            <a:endParaRPr lang="en-US" sz="3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CA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b="1" dirty="0" smtClean="0">
                <a:latin typeface="Calibri" pitchFamily="34" charset="0"/>
              </a:rPr>
              <a:t>Volet 1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sz="2400" dirty="0" smtClean="0">
                <a:latin typeface="Calibri" pitchFamily="34" charset="0"/>
              </a:rPr>
              <a:t>Enquête postale</a:t>
            </a:r>
          </a:p>
          <a:p>
            <a:pPr eaLnBrk="1" hangingPunct="1">
              <a:buFont typeface="Wingdings 2" pitchFamily="18" charset="2"/>
              <a:buNone/>
            </a:pPr>
            <a:endParaRPr lang="fr-CA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b="1" dirty="0" smtClean="0">
                <a:latin typeface="Calibri" pitchFamily="34" charset="0"/>
              </a:rPr>
              <a:t>Volet 2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sz="2400" dirty="0" smtClean="0">
                <a:latin typeface="Calibri" pitchFamily="34" charset="0"/>
              </a:rPr>
              <a:t>Entrevues individuelles et de groupes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sz="2400" dirty="0" smtClean="0">
                <a:latin typeface="Calibri" pitchFamily="34" charset="0"/>
              </a:rPr>
              <a:t>Montréal, Montérégie, Québec, Abitibi-</a:t>
            </a:r>
            <a:r>
              <a:rPr lang="fr-CA" sz="2400" dirty="0" err="1" smtClean="0">
                <a:latin typeface="Calibri" pitchFamily="34" charset="0"/>
              </a:rPr>
              <a:t>Témiscamingue</a:t>
            </a:r>
            <a:endParaRPr lang="fr-CA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sz="2400" dirty="0" smtClean="0">
                <a:latin typeface="Calibri" pitchFamily="34" charset="0"/>
              </a:rPr>
              <a:t>Organismes travaillant avec des immigrantes, des lesbiennes </a:t>
            </a:r>
          </a:p>
          <a:p>
            <a:pPr eaLnBrk="1" hangingPunct="1">
              <a:buFont typeface="Wingdings 2" pitchFamily="18" charset="2"/>
              <a:buNone/>
            </a:pPr>
            <a:endParaRPr lang="fr-CA" sz="24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11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229600" cy="3581400"/>
          </a:xfrm>
        </p:spPr>
        <p:txBody>
          <a:bodyPr/>
          <a:lstStyle/>
          <a:p>
            <a:pPr algn="l"/>
            <a:r>
              <a:rPr lang="fr-CA" sz="2800" cap="none" dirty="0" smtClean="0">
                <a:latin typeface="Calibri" pitchFamily="34" charset="0"/>
              </a:rPr>
              <a:t>Quels organismes ont participé?</a:t>
            </a:r>
          </a:p>
          <a:p>
            <a:pPr algn="l"/>
            <a:endParaRPr lang="fr-CA" sz="2800" cap="none" dirty="0" smtClean="0">
              <a:latin typeface="Calibri" pitchFamily="34" charset="0"/>
            </a:endParaRPr>
          </a:p>
          <a:p>
            <a:pPr algn="l"/>
            <a:r>
              <a:rPr lang="fr-CA" sz="2800" cap="none" dirty="0" smtClean="0">
                <a:latin typeface="Calibri" pitchFamily="34" charset="0"/>
              </a:rPr>
              <a:t>Qu’avons-nous trouvé?</a:t>
            </a:r>
          </a:p>
          <a:p>
            <a:pPr algn="l"/>
            <a:r>
              <a:rPr lang="fr-CA" sz="2800" cap="none" dirty="0" smtClean="0">
                <a:latin typeface="Calibri" pitchFamily="34" charset="0"/>
              </a:rPr>
              <a:t>	</a:t>
            </a:r>
            <a:r>
              <a:rPr lang="fr-CA" sz="2400" cap="none" dirty="0" smtClean="0">
                <a:latin typeface="Calibri" pitchFamily="34" charset="0"/>
              </a:rPr>
              <a:t>Situation des participantes</a:t>
            </a:r>
          </a:p>
          <a:p>
            <a:pPr algn="l"/>
            <a:r>
              <a:rPr lang="fr-CA" sz="2400" cap="none" dirty="0" smtClean="0">
                <a:latin typeface="Calibri" pitchFamily="34" charset="0"/>
              </a:rPr>
              <a:t>	Situation des travailleuses et organismes </a:t>
            </a:r>
            <a:endParaRPr lang="fr-CA" sz="2400" cap="none" dirty="0">
              <a:latin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latin typeface="Calibri" pitchFamily="34" charset="0"/>
              </a:rPr>
              <a:t>PARTIE I</a:t>
            </a:r>
            <a:br>
              <a:rPr lang="fr-CA" dirty="0" smtClean="0">
                <a:latin typeface="Calibri" pitchFamily="34" charset="0"/>
              </a:rPr>
            </a:br>
            <a:r>
              <a:rPr lang="fr-CA" dirty="0" smtClean="0">
                <a:latin typeface="Calibri" pitchFamily="34" charset="0"/>
              </a:rPr>
              <a:t>Résultats de la recherche </a:t>
            </a:r>
            <a:endParaRPr lang="fr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>Quels organisme ont participé? </a:t>
            </a:r>
            <a:endParaRPr lang="fr-CA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/>
          <a:lstStyle/>
          <a:p>
            <a:pPr>
              <a:buNone/>
            </a:pPr>
            <a:endParaRPr lang="fr-CA" sz="2800" dirty="0" smtClean="0">
              <a:latin typeface="Calibri" pitchFamily="34" charset="0"/>
            </a:endParaRPr>
          </a:p>
          <a:p>
            <a:r>
              <a:rPr lang="fr-CA" sz="2800" dirty="0" smtClean="0">
                <a:latin typeface="Calibri" pitchFamily="34" charset="0"/>
              </a:rPr>
              <a:t>Différents types de ressources </a:t>
            </a:r>
          </a:p>
          <a:p>
            <a:pPr lvl="1"/>
            <a:r>
              <a:rPr lang="fr-CA" sz="2300" dirty="0" smtClean="0">
                <a:latin typeface="Calibri" pitchFamily="34" charset="0"/>
              </a:rPr>
              <a:t>Majorité de centres de femmes (72 %) </a:t>
            </a:r>
          </a:p>
          <a:p>
            <a:pPr lvl="1"/>
            <a:r>
              <a:rPr lang="fr-CA" sz="2300" dirty="0" smtClean="0">
                <a:latin typeface="Calibri" pitchFamily="34" charset="0"/>
              </a:rPr>
              <a:t>Maisons d’aide et d’hébergement (13 %) </a:t>
            </a:r>
          </a:p>
          <a:p>
            <a:pPr lvl="1"/>
            <a:r>
              <a:rPr lang="fr-CA" sz="2300" dirty="0" smtClean="0">
                <a:latin typeface="Calibri" pitchFamily="34" charset="0"/>
              </a:rPr>
              <a:t>Autres organismes (15 %)</a:t>
            </a:r>
          </a:p>
          <a:p>
            <a:pPr lvl="1"/>
            <a:endParaRPr lang="fr-CA" sz="2300" dirty="0" smtClean="0">
              <a:latin typeface="Calibri" pitchFamily="34" charset="0"/>
            </a:endParaRPr>
          </a:p>
          <a:p>
            <a:r>
              <a:rPr lang="fr-CA" sz="2800" dirty="0" smtClean="0">
                <a:latin typeface="Calibri" pitchFamily="34" charset="0"/>
              </a:rPr>
              <a:t>Participation 75 / 92 (81 %) </a:t>
            </a:r>
          </a:p>
          <a:p>
            <a:pPr lvl="1"/>
            <a:r>
              <a:rPr lang="fr-CA" sz="2300" dirty="0" smtClean="0">
                <a:latin typeface="Calibri" pitchFamily="34" charset="0"/>
              </a:rPr>
              <a:t>73 / 92 (volet 1)</a:t>
            </a:r>
          </a:p>
          <a:p>
            <a:pPr lvl="1"/>
            <a:r>
              <a:rPr lang="fr-CA" sz="2300" dirty="0" smtClean="0">
                <a:latin typeface="Calibri" pitchFamily="34" charset="0"/>
              </a:rPr>
              <a:t>26 organismes (volet 2) </a:t>
            </a:r>
          </a:p>
          <a:p>
            <a:pPr>
              <a:buNone/>
            </a:pPr>
            <a:r>
              <a:rPr lang="fr-CA" sz="2400" dirty="0" smtClean="0">
                <a:latin typeface="Calibri" pitchFamily="34" charset="0"/>
              </a:rPr>
              <a:t>	</a:t>
            </a:r>
            <a:r>
              <a:rPr lang="fr-CA" sz="3200" dirty="0" smtClean="0">
                <a:latin typeface="Calibri" pitchFamily="34" charset="0"/>
              </a:rPr>
              <a:t>Aucun groupe spécialisé en santé mentale</a:t>
            </a:r>
          </a:p>
          <a:p>
            <a:endParaRPr lang="fr-CA" sz="2400" dirty="0" smtClean="0">
              <a:latin typeface="Calibri" pitchFamily="34" charset="0"/>
            </a:endParaRPr>
          </a:p>
          <a:p>
            <a:pPr>
              <a:buNone/>
            </a:pPr>
            <a:endParaRPr lang="fr-CA" sz="2400" dirty="0" smtClean="0">
              <a:latin typeface="Calibri" pitchFamily="34" charset="0"/>
            </a:endParaRPr>
          </a:p>
          <a:p>
            <a:pPr>
              <a:buNone/>
            </a:pPr>
            <a:endParaRPr lang="fr-CA" sz="2400" dirty="0" smtClean="0"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13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/>
          <a:lstStyle/>
          <a:p>
            <a:pPr algn="l"/>
            <a:r>
              <a:rPr lang="fr-CA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Qu’avons-nous trouvé?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Situation des participantes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7089648" cy="4498848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Les besoins des participantes ont changé au cours des dernières années (72 %)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fr-CA" sz="2400" dirty="0" smtClean="0">
                <a:latin typeface="Calibri" pitchFamily="34" charset="0"/>
              </a:rPr>
              <a:t>Détérioration des conditions de vie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fr-CA" sz="2400" dirty="0" smtClean="0">
                <a:latin typeface="Calibri" pitchFamily="34" charset="0"/>
              </a:rPr>
              <a:t>Alourdissement des problèmes de santé mentale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fr-CA" sz="2400" dirty="0" smtClean="0">
                <a:latin typeface="Calibri" pitchFamily="34" charset="0"/>
              </a:rPr>
              <a:t>Services sociaux et services de santé inaccessibles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14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pPr algn="l" eaLnBrk="1" hangingPunct="1">
              <a:spcBef>
                <a:spcPts val="1800"/>
              </a:spcBef>
              <a:spcAft>
                <a:spcPts val="1800"/>
              </a:spcAft>
            </a:pP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er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constat</a:t>
            </a: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Détérioration des conditions de vie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4238" cy="4876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Appauvrissement</a:t>
            </a:r>
            <a:r>
              <a:rPr lang="fr-CA" sz="2400" dirty="0" smtClean="0">
                <a:latin typeface="Calibri" pitchFamily="34" charset="0"/>
              </a:rPr>
              <a:t> des femmes de plus en plus perceptible (79 %)</a:t>
            </a:r>
          </a:p>
          <a:p>
            <a:pPr marL="514350" indent="-51435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CA" sz="8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Plus d’insécurité financière, d’endettement et de problèmes financiers (70 %)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Plus </a:t>
            </a:r>
            <a:r>
              <a:rPr lang="fr-BE" sz="2000" dirty="0" smtClean="0">
                <a:latin typeface="Calibri" pitchFamily="34" charset="0"/>
              </a:rPr>
              <a:t>d’insécurité alimentaire (63 </a:t>
            </a:r>
            <a:r>
              <a:rPr lang="fr-CA" sz="2000" dirty="0" smtClean="0">
                <a:latin typeface="Calibri" pitchFamily="34" charset="0"/>
              </a:rPr>
              <a:t>%)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Précarité d’emploi et manque d’emplois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Pénurie de logements sociaux et de logements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A" sz="2000" dirty="0" smtClean="0">
                <a:latin typeface="Calibri" pitchFamily="34" charset="0"/>
              </a:rPr>
              <a:t>	convenables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Plus d’itinérance (33 %)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fr-BE" sz="20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BE" sz="2400" b="1" dirty="0" smtClean="0">
                <a:latin typeface="Calibri" pitchFamily="34" charset="0"/>
              </a:rPr>
              <a:t>Plus </a:t>
            </a:r>
            <a:r>
              <a:rPr lang="fr-CA" sz="2400" b="1" dirty="0" smtClean="0">
                <a:latin typeface="Calibri" pitchFamily="34" charset="0"/>
              </a:rPr>
              <a:t>d’isolement social </a:t>
            </a:r>
            <a:r>
              <a:rPr lang="fr-CA" sz="2400" dirty="0" smtClean="0">
                <a:latin typeface="Calibri" pitchFamily="34" charset="0"/>
              </a:rPr>
              <a:t>(71 %)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Plus de difficultés conjugales, séparations </a:t>
            </a:r>
            <a:r>
              <a:rPr lang="fr-CA" sz="2400" dirty="0" smtClean="0">
                <a:latin typeface="Calibri" pitchFamily="34" charset="0"/>
              </a:rPr>
              <a:t>(63 %)</a:t>
            </a:r>
          </a:p>
          <a:p>
            <a:pPr marL="514350" indent="-51435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CA" sz="11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CA" sz="22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CA" sz="2200" dirty="0" smtClean="0">
              <a:latin typeface="Calibri" pitchFamily="34" charset="0"/>
            </a:endParaRPr>
          </a:p>
          <a:p>
            <a:pPr lvl="2" eaLnBrk="1" hangingPunct="1">
              <a:buClr>
                <a:schemeClr val="accent6"/>
              </a:buClr>
              <a:buFont typeface="Wingdings 2" pitchFamily="18" charset="2"/>
              <a:buNone/>
              <a:defRPr/>
            </a:pPr>
            <a:endParaRPr lang="fr-CA" sz="22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fr-CA" sz="2800" dirty="0" smtClean="0">
              <a:latin typeface="Calibri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95600"/>
            <a:ext cx="24082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15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er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constat</a:t>
            </a: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Détérioration des conditions de vie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089775" cy="4572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fr-CA" sz="1400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Intensification de la violence</a:t>
            </a: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marL="514350" indent="-514350" eaLnBrk="1" hangingPunct="1">
              <a:spcBef>
                <a:spcPts val="0"/>
              </a:spcBef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	Un contexte socioéconomique difficile, un terrain propice aux violences 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CA" sz="2200" dirty="0" smtClean="0">
                <a:latin typeface="Calibri" pitchFamily="34" charset="0"/>
              </a:rPr>
              <a:t>plus </a:t>
            </a:r>
            <a:r>
              <a:rPr lang="fr-FR" sz="2200" dirty="0" smtClean="0">
                <a:latin typeface="Calibri" pitchFamily="34" charset="0"/>
              </a:rPr>
              <a:t>de </a:t>
            </a:r>
            <a:r>
              <a:rPr lang="fr-CA" sz="2200" dirty="0" smtClean="0">
                <a:latin typeface="Calibri" pitchFamily="34" charset="0"/>
              </a:rPr>
              <a:t>violence conjugale et familiale (51 %)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CA" sz="2200" dirty="0" smtClean="0">
                <a:latin typeface="Calibri" pitchFamily="34" charset="0"/>
              </a:rPr>
              <a:t>plus d’agressions (44 %) </a:t>
            </a:r>
          </a:p>
          <a:p>
            <a:pPr marL="514350" indent="-514350" eaLnBrk="1" hangingPunct="1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CA" sz="2200" dirty="0" smtClean="0">
                <a:latin typeface="Calibri" pitchFamily="34" charset="0"/>
              </a:rPr>
              <a:t>plus de discriminations et harcèlement  (34 %)</a:t>
            </a:r>
          </a:p>
          <a:p>
            <a:pPr lvl="2" eaLnBrk="1" hangingPunct="1"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fr-CA" sz="3000" dirty="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fr-CA" sz="2300" dirty="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r-FR" sz="2300" dirty="0" smtClean="0">
                <a:latin typeface="Comic Sans MS" pitchFamily="66" charset="0"/>
              </a:rPr>
              <a:t>	</a:t>
            </a:r>
            <a:endParaRPr lang="fr-CA" sz="900" dirty="0" smtClean="0">
              <a:latin typeface="Calibri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16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/>
          <a:lstStyle/>
          <a:p>
            <a:pPr algn="l" eaLnBrk="1" hangingPunct="1"/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constat</a:t>
            </a:r>
            <a:r>
              <a:rPr lang="fr-CA" sz="2800" b="1" dirty="0" smtClean="0">
                <a:latin typeface="Calibri" pitchFamily="34" charset="0"/>
              </a:rPr>
              <a:t> </a:t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Alourdissement des problèmes de santé mentale 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7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Augmentation</a:t>
            </a:r>
            <a:r>
              <a:rPr lang="fr-CA" sz="2400" dirty="0" smtClean="0">
                <a:latin typeface="Calibri" pitchFamily="34" charset="0"/>
              </a:rPr>
              <a:t> </a:t>
            </a:r>
            <a:r>
              <a:rPr lang="fr-CA" sz="2400" b="1" dirty="0" smtClean="0">
                <a:latin typeface="Calibri" pitchFamily="34" charset="0"/>
              </a:rPr>
              <a:t>du nombre </a:t>
            </a:r>
            <a:r>
              <a:rPr lang="fr-CA" sz="2400" dirty="0" smtClean="0">
                <a:latin typeface="Calibri" pitchFamily="34" charset="0"/>
              </a:rPr>
              <a:t>de participantes confrontées à des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sz="2400" dirty="0" smtClean="0">
                <a:latin typeface="Calibri" pitchFamily="34" charset="0"/>
              </a:rPr>
              <a:t>problèmes de santé mentale  (66 %)</a:t>
            </a:r>
          </a:p>
          <a:p>
            <a:pPr eaLnBrk="1" hangingPunct="1">
              <a:buFont typeface="Wingdings 2" pitchFamily="18" charset="2"/>
              <a:buNone/>
            </a:pPr>
            <a:endParaRPr lang="fr-CA" sz="16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22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fr-CA" sz="2200" b="1" dirty="0" smtClean="0">
                <a:latin typeface="Calibri" pitchFamily="34" charset="0"/>
              </a:rPr>
              <a:t>Plus de participantes</a:t>
            </a:r>
          </a:p>
          <a:p>
            <a:pPr marL="442913" indent="-263525" eaLnBrk="1" hangingPunct="1">
              <a:buFont typeface="Arial" charset="0"/>
              <a:buChar char="•"/>
            </a:pPr>
            <a:r>
              <a:rPr lang="fr-CA" sz="2000" dirty="0" smtClean="0">
                <a:latin typeface="Calibri" pitchFamily="34" charset="0"/>
              </a:rPr>
              <a:t>vivent du stress et de l’anxiété (75 %)</a:t>
            </a:r>
          </a:p>
          <a:p>
            <a:pPr marL="442913" indent="-263525" eaLnBrk="1" hangingPunct="1">
              <a:buFont typeface="Arial" charset="0"/>
              <a:buChar char="•"/>
            </a:pPr>
            <a:r>
              <a:rPr lang="fr-CA" sz="2000" dirty="0" smtClean="0">
                <a:latin typeface="Calibri" pitchFamily="34" charset="0"/>
              </a:rPr>
              <a:t>cumulent différents problèmes (63 %)</a:t>
            </a:r>
          </a:p>
          <a:p>
            <a:pPr marL="442913" indent="-263525" eaLnBrk="1" hangingPunct="1">
              <a:buFont typeface="Arial" charset="0"/>
              <a:buChar char="•"/>
            </a:pPr>
            <a:r>
              <a:rPr lang="fr-CA" sz="2000" dirty="0" smtClean="0">
                <a:latin typeface="Calibri" pitchFamily="34" charset="0"/>
              </a:rPr>
              <a:t>éprouvent des problèmes psychiatriques (58 %)</a:t>
            </a:r>
          </a:p>
          <a:p>
            <a:pPr marL="442913" indent="-263525" eaLnBrk="1" hangingPunct="1">
              <a:buFont typeface="Arial" charset="0"/>
              <a:buChar char="•"/>
            </a:pPr>
            <a:r>
              <a:rPr lang="fr-CA" sz="2000" dirty="0" smtClean="0">
                <a:latin typeface="Calibri" pitchFamily="34" charset="0"/>
              </a:rPr>
              <a:t>éprouvent  des problèmes de dépendances aux médicaments, à l’alcool</a:t>
            </a:r>
          </a:p>
          <a:p>
            <a:pPr marL="442913" indent="0" eaLnBrk="1" hangingPunct="1">
              <a:buNone/>
            </a:pPr>
            <a:r>
              <a:rPr lang="fr-CA" sz="2000" dirty="0" smtClean="0">
                <a:latin typeface="Calibri" pitchFamily="34" charset="0"/>
              </a:rPr>
              <a:t>et aux drogues (48 %)</a:t>
            </a:r>
          </a:p>
          <a:p>
            <a:pPr marL="442913" indent="-263525" eaLnBrk="1" hangingPunct="1">
              <a:buFont typeface="Arial" charset="0"/>
              <a:buChar char="•"/>
            </a:pPr>
            <a:r>
              <a:rPr lang="fr-CA" sz="2000" dirty="0" smtClean="0">
                <a:latin typeface="Calibri" pitchFamily="34" charset="0"/>
              </a:rPr>
              <a:t>arrivent en situation de crise (47 %)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17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3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constat</a:t>
            </a:r>
            <a:r>
              <a:rPr lang="fr-CA" sz="2800" b="1" dirty="0" smtClean="0">
                <a:latin typeface="Calibri" pitchFamily="34" charset="0"/>
              </a:rPr>
              <a:t/>
            </a:r>
            <a:br>
              <a:rPr lang="fr-CA" sz="2800" b="1" dirty="0" smtClean="0"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Services sociaux et services de santé inaccessibles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8504238" cy="4876800"/>
          </a:xfrm>
        </p:spPr>
        <p:txBody>
          <a:bodyPr/>
          <a:lstStyle/>
          <a:p>
            <a:pPr eaLnBrk="1" hangingPunct="1">
              <a:buNone/>
            </a:pPr>
            <a:r>
              <a:rPr lang="fr-CA" sz="2400" dirty="0" smtClean="0">
                <a:latin typeface="Calibri" pitchFamily="34" charset="0"/>
              </a:rPr>
              <a:t>Accessibilité = réponse aux besoins</a:t>
            </a:r>
          </a:p>
          <a:p>
            <a:pPr eaLnBrk="1" hangingPunct="1">
              <a:buFont typeface="Wingdings 2" pitchFamily="18" charset="2"/>
              <a:buNone/>
            </a:pPr>
            <a:endParaRPr lang="fr-CA" sz="26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Manque de services publics</a:t>
            </a:r>
            <a:endParaRPr lang="fr-CA" sz="26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1400" b="1" dirty="0" smtClean="0">
              <a:latin typeface="Calibri" pitchFamily="34" charset="0"/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Accès toujours difficile à un médecin de famille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Inaccessibilité des services de première ligne en santé mentale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Fermeture et pénurie de ressources communautaires (hébergement, santé mentale)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fr-CA" sz="2200" i="1" dirty="0" smtClean="0">
                <a:latin typeface="Calibri" pitchFamily="34" charset="0"/>
              </a:rPr>
              <a:t>Dumping</a:t>
            </a:r>
          </a:p>
          <a:p>
            <a:pPr eaLnBrk="1" hangingPunct="1">
              <a:spcAft>
                <a:spcPts val="1200"/>
              </a:spcAft>
              <a:buNone/>
            </a:pPr>
            <a:r>
              <a:rPr lang="fr-CA" sz="2200" i="1" dirty="0" smtClean="0">
                <a:latin typeface="Calibri" pitchFamily="34" charset="0"/>
              </a:rPr>
              <a:t>	</a:t>
            </a:r>
            <a:r>
              <a:rPr lang="fr-CA" sz="2200" b="1" dirty="0" smtClean="0">
                <a:latin typeface="Calibri" pitchFamily="34" charset="0"/>
              </a:rPr>
              <a:t>Ce sont les femmes marginalisées qui en souffrent le plus</a:t>
            </a:r>
          </a:p>
          <a:p>
            <a:pPr eaLnBrk="1" hangingPunct="1">
              <a:buFont typeface="Wingdings 2" pitchFamily="18" charset="2"/>
              <a:buNone/>
            </a:pPr>
            <a:endParaRPr lang="fr-CA" sz="16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22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1600" dirty="0" smtClean="0">
              <a:latin typeface="Calibri" pitchFamily="34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5542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18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algn="l"/>
            <a:r>
              <a:rPr lang="fr-CA" sz="3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1400" b="1" dirty="0" smtClean="0">
                <a:latin typeface="Calibri" pitchFamily="34" charset="0"/>
              </a:rPr>
              <a:t> 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3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constat </a:t>
            </a:r>
            <a:r>
              <a:rPr lang="fr-CA" sz="3200" b="1" dirty="0" smtClean="0">
                <a:latin typeface="Calibri" pitchFamily="34" charset="0"/>
              </a:rPr>
              <a:t/>
            </a:r>
            <a:br>
              <a:rPr lang="fr-CA" sz="3200" b="1" dirty="0" smtClean="0"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Services sociaux et services de santé inaccessibles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CA" sz="1800" dirty="0" smtClean="0">
                <a:latin typeface="Calibri" pitchFamily="34" charset="0"/>
              </a:rPr>
              <a:t>	</a:t>
            </a:r>
            <a:endParaRPr lang="fr-CA" sz="26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fr-CA" sz="2400" b="1" dirty="0" smtClean="0">
                <a:latin typeface="Calibri" pitchFamily="34" charset="0"/>
              </a:rPr>
              <a:t>Médicamentation des femmes,</a:t>
            </a:r>
          </a:p>
          <a:p>
            <a:pPr algn="ctr">
              <a:buNone/>
            </a:pPr>
            <a:r>
              <a:rPr lang="fr-CA" sz="2400" b="1" dirty="0" smtClean="0">
                <a:latin typeface="Calibri" pitchFamily="34" charset="0"/>
              </a:rPr>
              <a:t>médicalisation de leurs problèmes</a:t>
            </a:r>
          </a:p>
          <a:p>
            <a:pPr>
              <a:buNone/>
            </a:pPr>
            <a:endParaRPr lang="fr-CA" sz="2400" b="1" dirty="0" smtClean="0">
              <a:latin typeface="Calibri" pitchFamily="34" charset="0"/>
            </a:endParaRPr>
          </a:p>
          <a:p>
            <a:pPr marL="360363" indent="-277813">
              <a:spcAft>
                <a:spcPts val="1200"/>
              </a:spcAft>
            </a:pPr>
            <a:r>
              <a:rPr lang="fr-CA" sz="2200" dirty="0" smtClean="0">
                <a:latin typeface="Calibri" pitchFamily="34" charset="0"/>
              </a:rPr>
              <a:t>Attention portée sur les «symptômes» de la violence et des problèmes sociaux </a:t>
            </a:r>
          </a:p>
          <a:p>
            <a:pPr marL="360363" indent="-277813">
              <a:spcAft>
                <a:spcPts val="1200"/>
              </a:spcAft>
            </a:pPr>
            <a:r>
              <a:rPr lang="fr-CA" sz="2200" dirty="0" smtClean="0">
                <a:latin typeface="Calibri" pitchFamily="34" charset="0"/>
              </a:rPr>
              <a:t>Diagnostics rapides </a:t>
            </a:r>
          </a:p>
          <a:p>
            <a:pPr marL="360363" indent="-277813">
              <a:spcAft>
                <a:spcPts val="0"/>
              </a:spcAft>
            </a:pPr>
            <a:r>
              <a:rPr lang="fr-CA" sz="2200" dirty="0" smtClean="0">
                <a:latin typeface="Calibri" pitchFamily="34" charset="0"/>
              </a:rPr>
              <a:t>Prescriptions</a:t>
            </a:r>
          </a:p>
          <a:p>
            <a:pPr>
              <a:spcAft>
                <a:spcPts val="0"/>
              </a:spcAft>
            </a:pPr>
            <a:endParaRPr lang="fr-CA" sz="2200" dirty="0" smtClean="0">
              <a:latin typeface="Calibri" pitchFamily="34" charset="0"/>
            </a:endParaRPr>
          </a:p>
          <a:p>
            <a:pPr marL="174625" indent="-9525">
              <a:spcAft>
                <a:spcPts val="0"/>
              </a:spcAft>
              <a:buNone/>
            </a:pPr>
            <a:r>
              <a:rPr lang="fr-CA" sz="2200" b="1" dirty="0" smtClean="0">
                <a:latin typeface="Calibri" pitchFamily="34" charset="0"/>
              </a:rPr>
              <a:t>	La non prise en compte de la violence et des problèmes sociaux peut maintenir  ou amplifier l’état de détresse chez certaines femmes</a:t>
            </a:r>
            <a:endParaRPr lang="fr-CA" sz="2200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fr-CA" sz="2200" dirty="0" smtClean="0">
                <a:latin typeface="Calibri" pitchFamily="34" charset="0"/>
              </a:rPr>
              <a:t>	</a:t>
            </a:r>
            <a:endParaRPr lang="fr-CA" sz="2200" b="1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fr-CA" sz="2200" dirty="0" smtClean="0">
              <a:latin typeface="Calibri" pitchFamily="34" charset="0"/>
            </a:endParaRPr>
          </a:p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19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pPr algn="ctr">
              <a:buNone/>
            </a:pPr>
            <a:r>
              <a:rPr lang="fr-CA" sz="3200" i="1" dirty="0" smtClean="0"/>
              <a:t>La médecine a fait tant de progrès</a:t>
            </a:r>
          </a:p>
          <a:p>
            <a:pPr algn="ctr">
              <a:buNone/>
            </a:pPr>
            <a:r>
              <a:rPr lang="fr-CA" sz="3200" i="1" dirty="0" smtClean="0"/>
              <a:t>que plus personne n’est en bonne santé</a:t>
            </a:r>
          </a:p>
          <a:p>
            <a:pPr algn="ctr">
              <a:buNone/>
            </a:pPr>
            <a:endParaRPr lang="fr-CA" i="1" dirty="0" smtClean="0"/>
          </a:p>
          <a:p>
            <a:pPr algn="ctr">
              <a:buNone/>
            </a:pPr>
            <a:r>
              <a:rPr lang="fr-CA" i="1" dirty="0" smtClean="0"/>
              <a:t>		</a:t>
            </a:r>
            <a:r>
              <a:rPr lang="fr-CA" dirty="0" smtClean="0"/>
              <a:t>Aldous Huxley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>…situation des participantes</a:t>
            </a:r>
            <a:endParaRPr lang="fr-CA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720725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720725" lvl="6" indent="0">
              <a:lnSpc>
                <a:spcPct val="90000"/>
              </a:lnSpc>
              <a:buNone/>
            </a:pPr>
            <a:r>
              <a:rPr lang="fr-FR" sz="2400" dirty="0" smtClean="0">
                <a:latin typeface="Calibri" pitchFamily="34" charset="0"/>
              </a:rPr>
              <a:t>…des questions?</a:t>
            </a:r>
          </a:p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2147888" lvl="6" indent="0">
              <a:lnSpc>
                <a:spcPct val="90000"/>
              </a:lnSpc>
              <a:buNone/>
            </a:pPr>
            <a:r>
              <a:rPr lang="fr-FR" sz="4000" dirty="0" smtClean="0">
                <a:latin typeface="Calibri" pitchFamily="34" charset="0"/>
              </a:rPr>
              <a:t>? </a:t>
            </a:r>
            <a:endParaRPr lang="fr-FR" sz="2400" dirty="0" smtClean="0">
              <a:latin typeface="Calibri" pitchFamily="34" charset="0"/>
            </a:endParaRPr>
          </a:p>
          <a:p>
            <a:pPr marL="4211638" lvl="6" indent="0">
              <a:lnSpc>
                <a:spcPct val="90000"/>
              </a:lnSpc>
              <a:buNone/>
            </a:pPr>
            <a:r>
              <a:rPr lang="fr-FR" sz="8800" dirty="0" smtClean="0">
                <a:latin typeface="Calibri" pitchFamily="34" charset="0"/>
              </a:rPr>
              <a:t>?</a:t>
            </a:r>
            <a:endParaRPr lang="fr-FR" sz="8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1625" y="304800"/>
            <a:ext cx="8534400" cy="762000"/>
          </a:xfrm>
        </p:spPr>
        <p:txBody>
          <a:bodyPr/>
          <a:lstStyle/>
          <a:p>
            <a:pPr algn="l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Qu’avons-nous trouvé?</a:t>
            </a:r>
            <a: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Situation des organismes et des travailleuses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endParaRPr lang="fr-CA" sz="2400" dirty="0" smtClean="0">
              <a:latin typeface="Calibri" pitchFamily="34" charset="0"/>
            </a:endParaRPr>
          </a:p>
          <a:p>
            <a:pPr marL="9525" indent="-9525" eaLnBrk="1" hangingPunct="1">
              <a:spcBef>
                <a:spcPts val="0"/>
              </a:spcBef>
              <a:buNone/>
            </a:pPr>
            <a:r>
              <a:rPr lang="fr-CA" sz="2400" b="1" dirty="0" smtClean="0">
                <a:latin typeface="Calibri" pitchFamily="34" charset="0"/>
              </a:rPr>
              <a:t>76 % des travailleuses disent recevoir des participantes qui n’auraient pas dû leur être référées</a:t>
            </a:r>
          </a:p>
          <a:p>
            <a:pPr eaLnBrk="1" hangingPunct="1"/>
            <a:endParaRPr lang="fr-CA" sz="2400" dirty="0" smtClean="0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fr-CA" sz="2400" dirty="0" smtClean="0">
              <a:latin typeface="Calibri" pitchFamily="34" charset="0"/>
            </a:endParaRPr>
          </a:p>
          <a:p>
            <a:pPr marL="711200" indent="0" eaLnBrk="1" hangingPunct="1">
              <a:spcBef>
                <a:spcPts val="0"/>
              </a:spcBef>
              <a:buNone/>
            </a:pPr>
            <a:r>
              <a:rPr lang="fr-CA" sz="2400" dirty="0" smtClean="0">
                <a:latin typeface="Calibri" pitchFamily="34" charset="0"/>
              </a:rPr>
              <a:t>	Mission des organismes menacée</a:t>
            </a:r>
          </a:p>
          <a:p>
            <a:pPr marL="711200" indent="0" eaLnBrk="1" hangingPunct="1">
              <a:spcBef>
                <a:spcPts val="0"/>
              </a:spcBef>
            </a:pPr>
            <a:endParaRPr lang="fr-CA" sz="2400" dirty="0" smtClean="0">
              <a:latin typeface="Calibri" pitchFamily="34" charset="0"/>
            </a:endParaRPr>
          </a:p>
          <a:p>
            <a:pPr marL="711200" indent="0" eaLnBrk="1" hangingPunct="1">
              <a:spcBef>
                <a:spcPts val="0"/>
              </a:spcBef>
              <a:buNone/>
            </a:pPr>
            <a:r>
              <a:rPr lang="fr-CA" sz="2400" dirty="0" smtClean="0">
                <a:latin typeface="Calibri" pitchFamily="34" charset="0"/>
              </a:rPr>
              <a:t>	Vie interne des organismes perturbée</a:t>
            </a:r>
          </a:p>
          <a:p>
            <a:pPr marL="711200" indent="0" eaLnBrk="1" hangingPunct="1">
              <a:spcBef>
                <a:spcPts val="0"/>
              </a:spcBef>
            </a:pPr>
            <a:endParaRPr lang="fr-CA" sz="2400" dirty="0" smtClean="0">
              <a:latin typeface="Calibri" pitchFamily="34" charset="0"/>
            </a:endParaRPr>
          </a:p>
          <a:p>
            <a:pPr marL="711200" indent="0" eaLnBrk="1" hangingPunct="1">
              <a:spcBef>
                <a:spcPts val="0"/>
              </a:spcBef>
              <a:buNone/>
            </a:pPr>
            <a:r>
              <a:rPr lang="fr-CA" sz="2400" dirty="0" smtClean="0">
                <a:latin typeface="Calibri" pitchFamily="34" charset="0"/>
              </a:rPr>
              <a:t>	Personnel des organismes débordé</a:t>
            </a:r>
            <a:endParaRPr lang="en-US" sz="2400" dirty="0" smtClean="0">
              <a:latin typeface="Calibri" pitchFamily="34" charset="0"/>
            </a:endParaRP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er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impact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Mission des organismes menacée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Quelle est le mission des organismes?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CA" sz="2200" dirty="0" smtClean="0">
                <a:latin typeface="Calibri" pitchFamily="34" charset="0"/>
              </a:rPr>
              <a:t>Prévention - Mobilisation - Promotion de la santé  - Soutien aux femmes</a:t>
            </a:r>
          </a:p>
          <a:p>
            <a:pPr eaLnBrk="1" hangingPunct="1">
              <a:buFont typeface="Wingdings 2" pitchFamily="18" charset="2"/>
              <a:buNone/>
            </a:pPr>
            <a:endParaRPr lang="fr-CA" sz="18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	Menacée par :</a:t>
            </a:r>
          </a:p>
          <a:p>
            <a:pPr eaLnBrk="1" hangingPunct="1">
              <a:buFont typeface="Wingdings 2" pitchFamily="18" charset="2"/>
              <a:buNone/>
            </a:pPr>
            <a:endParaRPr lang="fr-CA" sz="14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le </a:t>
            </a:r>
            <a:r>
              <a:rPr lang="fr-CA" sz="2200" i="1" dirty="0" smtClean="0">
                <a:latin typeface="Calibri" pitchFamily="34" charset="0"/>
              </a:rPr>
              <a:t>dumping</a:t>
            </a:r>
          </a:p>
          <a:p>
            <a:pPr eaLnBrk="1" hangingPunct="1">
              <a:buFont typeface="Wingdings 2" pitchFamily="18" charset="2"/>
              <a:buNone/>
            </a:pPr>
            <a:endParaRPr lang="fr-CA" sz="1000" i="1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la hausse des demandes en santé mentale</a:t>
            </a:r>
          </a:p>
          <a:p>
            <a:pPr eaLnBrk="1" hangingPunct="1">
              <a:buFont typeface="Wingdings 2" pitchFamily="18" charset="2"/>
              <a:buNone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le nombre de participantes dont les besoins primaires ne sont pas comblés</a:t>
            </a:r>
          </a:p>
          <a:p>
            <a:pPr eaLnBrk="1" hangingPunct="1">
              <a:buFont typeface="Arial" charset="0"/>
              <a:buChar char="•"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200" dirty="0" smtClean="0">
                <a:latin typeface="Calibri" pitchFamily="34" charset="0"/>
              </a:rPr>
              <a:t>l’augmentation du nombre de suivis individuels</a:t>
            </a:r>
          </a:p>
          <a:p>
            <a:pPr eaLnBrk="1" hangingPunct="1"/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22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er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impact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Mission des organismes menacée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7851775" cy="427037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Menacée …</a:t>
            </a:r>
          </a:p>
          <a:p>
            <a:pPr eaLnBrk="1" hangingPunct="1">
              <a:buFont typeface="Wingdings 2" pitchFamily="18" charset="2"/>
              <a:buNone/>
            </a:pPr>
            <a:endParaRPr lang="fr-CA" sz="14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Par le </a:t>
            </a:r>
            <a:r>
              <a:rPr lang="fr-CA" sz="2400" i="1" dirty="0" smtClean="0">
                <a:latin typeface="Calibri" pitchFamily="34" charset="0"/>
              </a:rPr>
              <a:t>dumping</a:t>
            </a:r>
          </a:p>
          <a:p>
            <a:pPr eaLnBrk="1" hangingPunct="1">
              <a:buNone/>
            </a:pPr>
            <a:r>
              <a:rPr lang="fr-CA" sz="2200" i="1" dirty="0" smtClean="0">
                <a:latin typeface="Calibri" pitchFamily="34" charset="0"/>
              </a:rPr>
              <a:t>	</a:t>
            </a:r>
            <a:r>
              <a:rPr lang="fr-CA" sz="2000" i="1" dirty="0" smtClean="0">
                <a:latin typeface="Calibri" pitchFamily="34" charset="0"/>
              </a:rPr>
              <a:t>… comment accueillir toutes les femmes, devons-nous le faire?</a:t>
            </a:r>
          </a:p>
          <a:p>
            <a:pPr eaLnBrk="1" hangingPunct="1">
              <a:buFont typeface="Wingdings 2" pitchFamily="18" charset="2"/>
              <a:buNone/>
            </a:pPr>
            <a:endParaRPr lang="fr-CA" sz="1000" i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1000" i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1000" i="1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Par la hausse des demandes en santé mentale</a:t>
            </a:r>
          </a:p>
          <a:p>
            <a:pPr eaLnBrk="1" hangingPunct="1">
              <a:buNone/>
            </a:pPr>
            <a:r>
              <a:rPr lang="fr-CA" sz="2000" dirty="0" smtClean="0">
                <a:latin typeface="Calibri" pitchFamily="34" charset="0"/>
              </a:rPr>
              <a:t>	…</a:t>
            </a:r>
            <a:r>
              <a:rPr lang="fr-CA" sz="2000" i="1" dirty="0" smtClean="0">
                <a:latin typeface="Calibri" pitchFamily="34" charset="0"/>
              </a:rPr>
              <a:t> comment communiquer avec elles? devrions-nous nous spécialiser?</a:t>
            </a:r>
            <a:endParaRPr lang="fr-CA" sz="20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buNone/>
            </a:pPr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23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er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impact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Mission des organismes menacée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676399"/>
            <a:ext cx="8004175" cy="4422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Menacée …</a:t>
            </a:r>
          </a:p>
          <a:p>
            <a:pPr eaLnBrk="1" hangingPunct="1">
              <a:buFont typeface="Wingdings 2" pitchFamily="18" charset="2"/>
              <a:buNone/>
            </a:pPr>
            <a:endParaRPr lang="fr-CA" sz="1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Par le nombre de participantes dont les besoins primaires ne sont pas comblés</a:t>
            </a:r>
          </a:p>
          <a:p>
            <a:pPr eaLnBrk="1" hangingPunct="1">
              <a:buNone/>
            </a:pPr>
            <a:r>
              <a:rPr lang="fr-CA" sz="2200" dirty="0" smtClean="0">
                <a:latin typeface="Calibri" pitchFamily="34" charset="0"/>
              </a:rPr>
              <a:t>	</a:t>
            </a:r>
            <a:r>
              <a:rPr lang="fr-CA" sz="2000" i="1" dirty="0" smtClean="0">
                <a:latin typeface="Calibri" pitchFamily="34" charset="0"/>
              </a:rPr>
              <a:t>… que faire? Nous ne sommes pas une banque alimentaire…</a:t>
            </a:r>
          </a:p>
          <a:p>
            <a:pPr eaLnBrk="1" hangingPunct="1">
              <a:buNone/>
            </a:pPr>
            <a:endParaRPr lang="fr-CA" sz="22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Par l’augmentation du nombre de suivis individuels</a:t>
            </a:r>
          </a:p>
          <a:p>
            <a:pPr lvl="1" eaLnBrk="1" hangingPunct="1">
              <a:buNone/>
            </a:pPr>
            <a:r>
              <a:rPr lang="fr-CA" sz="2000" i="1" dirty="0" smtClean="0">
                <a:solidFill>
                  <a:schemeClr val="tx1"/>
                </a:solidFill>
                <a:latin typeface="Calibri" pitchFamily="34" charset="0"/>
              </a:rPr>
              <a:t>… comment continuer à faire valoir notre approche collective, si les participantes ne peuvent pas s’intégrer au groupe?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24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 impact 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Vie interne des organismes perturbée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Perturbée :</a:t>
            </a:r>
          </a:p>
          <a:p>
            <a:pPr eaLnBrk="1" hangingPunct="1"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200" dirty="0" smtClean="0">
                <a:latin typeface="Calibri" pitchFamily="34" charset="0"/>
              </a:rPr>
              <a:t>Par les crises (+ gestion de conflits, + d’animatrices…)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CA" sz="2200" dirty="0" smtClean="0">
                <a:latin typeface="Calibri" pitchFamily="34" charset="0"/>
              </a:rPr>
              <a:t>Par la peur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CA" sz="2200" dirty="0" smtClean="0">
                <a:latin typeface="Calibri" pitchFamily="34" charset="0"/>
              </a:rPr>
              <a:t>Par les effets des médicaments (concentration moindre, émotions inhibées, comportements imprévisibles, diagnostic envahissant)</a:t>
            </a:r>
            <a:endParaRPr lang="en-CA" sz="22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200" dirty="0" smtClean="0">
                <a:latin typeface="Calibri" pitchFamily="34" charset="0"/>
              </a:rPr>
              <a:t>Par la mise de côté de la vie associative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b="1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25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 impact 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Vie interne des organismes perturbée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Perturbée …</a:t>
            </a:r>
          </a:p>
          <a:p>
            <a:pPr eaLnBrk="1" hangingPunct="1"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400" dirty="0" smtClean="0">
                <a:latin typeface="Calibri" pitchFamily="34" charset="0"/>
              </a:rPr>
              <a:t>Par les crises (+ gestion de conflits, + d’animatrices…)	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fr-CA" sz="2200" dirty="0" smtClean="0">
                <a:latin typeface="Calibri" pitchFamily="34" charset="0"/>
              </a:rPr>
              <a:t>	</a:t>
            </a:r>
            <a:r>
              <a:rPr lang="fr-CA" sz="2000" dirty="0" smtClean="0">
                <a:latin typeface="Calibri" pitchFamily="34" charset="0"/>
              </a:rPr>
              <a:t>… </a:t>
            </a:r>
            <a:r>
              <a:rPr lang="fr-CA" sz="2000" i="1" dirty="0" smtClean="0">
                <a:latin typeface="Calibri" pitchFamily="34" charset="0"/>
              </a:rPr>
              <a:t>la gestion de crise se fait au détriment de la vie du groupe</a:t>
            </a:r>
            <a:endParaRPr lang="fr-CA" sz="20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fr-CA" sz="22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400" dirty="0" smtClean="0">
                <a:latin typeface="Calibri" pitchFamily="34" charset="0"/>
              </a:rPr>
              <a:t>Par la peur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b="1" dirty="0" smtClean="0">
                <a:latin typeface="Calibri" pitchFamily="34" charset="0"/>
              </a:rPr>
              <a:t>	</a:t>
            </a:r>
            <a:r>
              <a:rPr lang="en-US" sz="2000" i="1" dirty="0" smtClean="0">
                <a:latin typeface="Calibri" pitchFamily="34" charset="0"/>
              </a:rPr>
              <a:t>… </a:t>
            </a:r>
            <a:r>
              <a:rPr lang="en-US" sz="2000" i="1" dirty="0" err="1" smtClean="0">
                <a:latin typeface="Calibri" pitchFamily="34" charset="0"/>
              </a:rPr>
              <a:t>craindre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une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agression</a:t>
            </a:r>
            <a:r>
              <a:rPr lang="en-US" sz="2000" i="1" dirty="0" smtClean="0">
                <a:latin typeface="Calibri" pitchFamily="34" charset="0"/>
              </a:rPr>
              <a:t> physique </a:t>
            </a:r>
            <a:r>
              <a:rPr lang="en-US" sz="2000" i="1" dirty="0" err="1" smtClean="0">
                <a:latin typeface="Calibri" pitchFamily="34" charset="0"/>
              </a:rPr>
              <a:t>ou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verbale</a:t>
            </a:r>
            <a:r>
              <a:rPr lang="en-US" sz="2000" i="1" dirty="0" smtClean="0">
                <a:latin typeface="Calibri" pitchFamily="34" charset="0"/>
              </a:rPr>
              <a:t>, </a:t>
            </a:r>
            <a:r>
              <a:rPr lang="en-US" sz="2000" i="1" dirty="0" err="1" smtClean="0">
                <a:latin typeface="Calibri" pitchFamily="34" charset="0"/>
              </a:rPr>
              <a:t>cela</a:t>
            </a:r>
            <a:r>
              <a:rPr lang="en-US" sz="2000" i="1" dirty="0" smtClean="0">
                <a:latin typeface="Calibri" pitchFamily="34" charset="0"/>
              </a:rPr>
              <a:t> arrive plus </a:t>
            </a:r>
            <a:r>
              <a:rPr lang="en-US" sz="2000" i="1" dirty="0" err="1" smtClean="0">
                <a:latin typeface="Calibri" pitchFamily="34" charset="0"/>
              </a:rPr>
              <a:t>souvent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26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2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 impact 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Vie interne des organismes perturbée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541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Perturbée …</a:t>
            </a:r>
          </a:p>
          <a:p>
            <a:pPr eaLnBrk="1" hangingPunct="1">
              <a:buNone/>
              <a:defRPr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200" dirty="0" smtClean="0">
                <a:latin typeface="Calibri" pitchFamily="34" charset="0"/>
              </a:rPr>
              <a:t>Par les effets des médicaments (concentration moindre, émotions inhibées, comportements imprévisibles, diagnostic envahissant)</a:t>
            </a:r>
            <a:endParaRPr lang="en-CA" sz="2200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None/>
              <a:defRPr/>
            </a:pPr>
            <a:r>
              <a:rPr lang="fr-CA" sz="2000" i="1" dirty="0" smtClean="0">
                <a:solidFill>
                  <a:schemeClr val="tx1"/>
                </a:solidFill>
                <a:latin typeface="Calibri" pitchFamily="34" charset="0"/>
              </a:rPr>
              <a:t>… accompagner des femmes </a:t>
            </a:r>
            <a:r>
              <a:rPr lang="fr-CA" sz="2000" i="1" dirty="0" err="1" smtClean="0">
                <a:solidFill>
                  <a:schemeClr val="tx1"/>
                </a:solidFill>
                <a:latin typeface="Calibri" pitchFamily="34" charset="0"/>
              </a:rPr>
              <a:t>surmédicamentées</a:t>
            </a:r>
            <a:r>
              <a:rPr lang="fr-CA" sz="2000" i="1" dirty="0" smtClean="0">
                <a:solidFill>
                  <a:schemeClr val="tx1"/>
                </a:solidFill>
                <a:latin typeface="Calibri" pitchFamily="34" charset="0"/>
              </a:rPr>
              <a:t>, cela pose de sérieux défis</a:t>
            </a:r>
          </a:p>
          <a:p>
            <a:pPr eaLnBrk="1" hangingPunct="1">
              <a:lnSpc>
                <a:spcPct val="150000"/>
              </a:lnSpc>
              <a:defRPr/>
            </a:pPr>
            <a:endParaRPr lang="fr-CA" sz="22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CA" sz="2200" dirty="0" smtClean="0">
                <a:latin typeface="Calibri" pitchFamily="34" charset="0"/>
              </a:rPr>
              <a:t>Par la mise de côté de la vie associative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i="1" dirty="0" smtClean="0">
                <a:latin typeface="Calibri" pitchFamily="34" charset="0"/>
              </a:rPr>
              <a:t>	… </a:t>
            </a:r>
            <a:r>
              <a:rPr lang="en-US" sz="2000" i="1" dirty="0" err="1" smtClean="0">
                <a:latin typeface="Calibri" pitchFamily="34" charset="0"/>
              </a:rPr>
              <a:t>il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est</a:t>
            </a:r>
            <a:r>
              <a:rPr lang="en-US" sz="2000" i="1" dirty="0" smtClean="0">
                <a:latin typeface="Calibri" pitchFamily="34" charset="0"/>
              </a:rPr>
              <a:t> plus </a:t>
            </a:r>
            <a:r>
              <a:rPr lang="en-US" sz="2000" i="1" dirty="0" err="1" smtClean="0">
                <a:latin typeface="Calibri" pitchFamily="34" charset="0"/>
              </a:rPr>
              <a:t>que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jamais</a:t>
            </a:r>
            <a:r>
              <a:rPr lang="en-US" sz="2000" i="1" dirty="0" smtClean="0">
                <a:latin typeface="Calibri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</a:rPr>
              <a:t>nécessaire</a:t>
            </a:r>
            <a:r>
              <a:rPr lang="en-US" sz="2000" i="1" dirty="0" smtClean="0">
                <a:latin typeface="Calibri" pitchFamily="34" charset="0"/>
              </a:rPr>
              <a:t> de faire entendre la </a:t>
            </a:r>
            <a:r>
              <a:rPr lang="en-US" sz="2000" i="1" dirty="0" err="1" smtClean="0">
                <a:latin typeface="Calibri" pitchFamily="34" charset="0"/>
              </a:rPr>
              <a:t>voix</a:t>
            </a:r>
            <a:r>
              <a:rPr lang="en-US" sz="2000" i="1" dirty="0" smtClean="0">
                <a:latin typeface="Calibri" pitchFamily="34" charset="0"/>
              </a:rPr>
              <a:t> des </a:t>
            </a:r>
            <a:r>
              <a:rPr lang="en-US" sz="2000" i="1" dirty="0" err="1" smtClean="0">
                <a:latin typeface="Calibri" pitchFamily="34" charset="0"/>
              </a:rPr>
              <a:t>organismes</a:t>
            </a:r>
            <a:r>
              <a:rPr lang="en-US" sz="2000" i="1" dirty="0" smtClean="0">
                <a:latin typeface="Calibri" pitchFamily="34" charset="0"/>
              </a:rPr>
              <a:t> de femmes, </a:t>
            </a:r>
            <a:r>
              <a:rPr lang="en-US" sz="2000" i="1" dirty="0" err="1" smtClean="0">
                <a:latin typeface="Calibri" pitchFamily="34" charset="0"/>
              </a:rPr>
              <a:t>mais</a:t>
            </a:r>
            <a:r>
              <a:rPr lang="en-US" sz="2000" i="1" dirty="0" smtClean="0">
                <a:latin typeface="Calibri" pitchFamily="34" charset="0"/>
              </a:rPr>
              <a:t> le temps </a:t>
            </a:r>
            <a:r>
              <a:rPr lang="en-US" sz="2000" i="1" dirty="0" err="1" smtClean="0">
                <a:latin typeface="Calibri" pitchFamily="34" charset="0"/>
              </a:rPr>
              <a:t>manque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27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3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 impact</a:t>
            </a:r>
            <a: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Personnel des organismes débordé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9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49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Accueillir des participantes ayant des problèmes de santé mentale occasionne plus de travail </a:t>
            </a:r>
            <a:r>
              <a:rPr lang="fr-CA" sz="2400" dirty="0" smtClean="0">
                <a:latin typeface="Calibri" pitchFamily="34" charset="0"/>
              </a:rPr>
              <a:t>(86 %)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CA" sz="2200" dirty="0" smtClean="0">
                <a:latin typeface="Calibri" pitchFamily="34" charset="0"/>
              </a:rPr>
              <a:t>Plus de temps pour :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démystifier les problèmes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effectuer des suivis individuels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référer, accompagner, faire des suivis juridiques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tenir compte de la consommation de médicaments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se tenir à jour sur de multiples problématiques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28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3</a:t>
            </a:r>
            <a:r>
              <a:rPr lang="fr-CA" sz="2000" b="1" baseline="30000" dirty="0" smtClean="0">
                <a:solidFill>
                  <a:schemeClr val="accent1"/>
                </a:solidFill>
                <a:latin typeface="Calibri" pitchFamily="34" charset="0"/>
              </a:rPr>
              <a:t>e</a:t>
            </a: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 impact</a:t>
            </a:r>
            <a: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Personnel des organismes débordé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9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49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Accueillir des participantes ayant des problèmes de santé mentale occasionne plus de travail </a:t>
            </a:r>
            <a:r>
              <a:rPr lang="fr-CA" sz="2400" dirty="0" smtClean="0">
                <a:latin typeface="Calibri" pitchFamily="34" charset="0"/>
              </a:rPr>
              <a:t>(86 %)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fr-CA" sz="10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CA" sz="2200" dirty="0" smtClean="0">
                <a:latin typeface="Calibri" pitchFamily="34" charset="0"/>
              </a:rPr>
              <a:t>Les travailleuses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se sentent dépassées par le travail à accomplir (71 %)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éprouvent des difficultés à composer avec la surconsommation de médicaments des participantes (60 %)</a:t>
            </a:r>
          </a:p>
          <a:p>
            <a:pPr eaLnBrk="1" hangingPunct="1">
              <a:lnSpc>
                <a:spcPct val="150000"/>
              </a:lnSpc>
            </a:pPr>
            <a:r>
              <a:rPr lang="fr-CA" sz="2200" dirty="0" smtClean="0">
                <a:latin typeface="Calibri" pitchFamily="34" charset="0"/>
              </a:rPr>
              <a:t>se sentent impuissantes devant l’impossibilité d’apporter une aide complète (82 %)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Aider, mais à quel prix?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29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A" b="1" dirty="0" smtClean="0">
                <a:solidFill>
                  <a:schemeClr val="tx1"/>
                </a:solidFill>
                <a:latin typeface="Calibri" pitchFamily="34" charset="0"/>
              </a:rPr>
              <a:t>Plan de présentation</a:t>
            </a: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576"/>
              </a:spcBef>
              <a:buNone/>
            </a:pPr>
            <a:r>
              <a:rPr lang="fr-CA" sz="2400" b="1" dirty="0" smtClean="0"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>
              <a:spcBef>
                <a:spcPts val="576"/>
              </a:spcBef>
              <a:buNone/>
            </a:pPr>
            <a:endParaRPr lang="fr-CA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576"/>
              </a:spcBef>
              <a:buNone/>
            </a:pPr>
            <a:r>
              <a:rPr lang="fr-CA" sz="2400" b="1" dirty="0" smtClean="0">
                <a:latin typeface="Calibri" pitchFamily="34" charset="0"/>
                <a:cs typeface="Calibri" pitchFamily="34" charset="0"/>
              </a:rPr>
              <a:t>Résultats de la recherche</a:t>
            </a:r>
            <a:endParaRPr lang="fr-CA" sz="22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CA" dirty="0" smtClean="0">
                <a:solidFill>
                  <a:schemeClr val="tx1"/>
                </a:solidFill>
                <a:latin typeface="Calibri" pitchFamily="34" charset="0"/>
              </a:rPr>
              <a:t>Quels organismes ont participé?</a:t>
            </a:r>
          </a:p>
          <a:p>
            <a:pPr lvl="1"/>
            <a:r>
              <a:rPr lang="fr-CA" dirty="0" smtClean="0">
                <a:solidFill>
                  <a:schemeClr val="tx1"/>
                </a:solidFill>
                <a:latin typeface="Calibri" pitchFamily="34" charset="0"/>
              </a:rPr>
              <a:t>Qu’avons-nous trouvé?</a:t>
            </a:r>
          </a:p>
          <a:p>
            <a:pPr lvl="1">
              <a:buNone/>
            </a:pPr>
            <a:r>
              <a:rPr lang="fr-CA" dirty="0" smtClean="0">
                <a:solidFill>
                  <a:schemeClr val="tx1"/>
                </a:solidFill>
                <a:latin typeface="Calibri" pitchFamily="34" charset="0"/>
              </a:rPr>
              <a:t>		situation des participantes</a:t>
            </a:r>
          </a:p>
          <a:p>
            <a:pPr lvl="1">
              <a:buNone/>
            </a:pPr>
            <a:r>
              <a:rPr lang="fr-CA" dirty="0" smtClean="0">
                <a:solidFill>
                  <a:schemeClr val="tx1"/>
                </a:solidFill>
                <a:latin typeface="Calibri" pitchFamily="34" charset="0"/>
              </a:rPr>
              <a:t>		situations des travailleuses et organismes </a:t>
            </a:r>
          </a:p>
          <a:p>
            <a:pPr lvl="1">
              <a:buNone/>
            </a:pPr>
            <a:endParaRPr lang="fr-CA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CA" sz="2400" b="1" dirty="0" smtClean="0">
                <a:latin typeface="Calibri" pitchFamily="34" charset="0"/>
                <a:cs typeface="Calibri" pitchFamily="34" charset="0"/>
              </a:rPr>
              <a:t>Pour une approche globale et féministe de la santé</a:t>
            </a:r>
          </a:p>
          <a:p>
            <a:pPr>
              <a:spcBef>
                <a:spcPts val="0"/>
              </a:spcBef>
              <a:buNone/>
            </a:pPr>
            <a:endParaRPr lang="fr-CA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CA" sz="2400" b="1" dirty="0" smtClean="0">
                <a:latin typeface="Calibri" pitchFamily="34" charset="0"/>
                <a:cs typeface="Calibri" pitchFamily="34" charset="0"/>
              </a:rPr>
              <a:t>Les suites…</a:t>
            </a:r>
          </a:p>
          <a:p>
            <a:pPr lvl="0"/>
            <a:endParaRPr lang="fr-CA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2400" b="1" dirty="0" smtClean="0">
              <a:latin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239000" y="1524000"/>
          <a:ext cx="1332000" cy="177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4406400" imgH="5702400" progId="AcroExch.Document.7">
                  <p:embed/>
                </p:oleObj>
              </mc:Choice>
              <mc:Fallback>
                <p:oleObj name="Acrobat Document" r:id="rId5" imgW="4406400" imgH="5702400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524000"/>
                        <a:ext cx="1332000" cy="1770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3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>…impacts sur l’intervention</a:t>
            </a:r>
            <a:endParaRPr lang="fr-CA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720725" lvl="6" indent="0">
              <a:lnSpc>
                <a:spcPct val="90000"/>
              </a:lnSpc>
              <a:buNone/>
            </a:pPr>
            <a:r>
              <a:rPr lang="fr-FR" sz="2400" dirty="0" smtClean="0">
                <a:latin typeface="Calibri" pitchFamily="34" charset="0"/>
              </a:rPr>
              <a:t>…des questions?</a:t>
            </a:r>
          </a:p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2147888" lvl="6" indent="0">
              <a:lnSpc>
                <a:spcPct val="90000"/>
              </a:lnSpc>
              <a:buNone/>
            </a:pPr>
            <a:r>
              <a:rPr lang="fr-FR" sz="4000" dirty="0" smtClean="0">
                <a:latin typeface="Calibri" pitchFamily="34" charset="0"/>
              </a:rPr>
              <a:t>? </a:t>
            </a:r>
          </a:p>
          <a:p>
            <a:pPr marL="4211638" lvl="6" indent="0">
              <a:lnSpc>
                <a:spcPct val="90000"/>
              </a:lnSpc>
              <a:buNone/>
            </a:pPr>
            <a:r>
              <a:rPr lang="fr-FR" sz="8800" dirty="0" smtClean="0">
                <a:latin typeface="Calibri" pitchFamily="34" charset="0"/>
              </a:rPr>
              <a:t>?</a:t>
            </a:r>
            <a:endParaRPr lang="fr-FR" sz="8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077200" cy="3581400"/>
          </a:xfrm>
        </p:spPr>
        <p:txBody>
          <a:bodyPr/>
          <a:lstStyle/>
          <a:p>
            <a:pPr lvl="1"/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POUR UNE APPROCHE GLOBALE ET </a:t>
            </a:r>
          </a:p>
          <a:p>
            <a:pPr lvl="1"/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FÉMINISTE DE LA SANTÉ</a:t>
            </a:r>
          </a:p>
          <a:p>
            <a:pPr marL="263525" lvl="1" indent="-263525" algn="l"/>
            <a:endParaRPr lang="fr-CA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algn="l"/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Qu’est-ce que ces résultats nous apprennent sur la santé mentale dans notre société?</a:t>
            </a:r>
          </a:p>
          <a:p>
            <a:pPr marL="0" lvl="1" algn="l"/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Comment une approche globale et féministe de la santé peut-elle contribuer à améliorer la situation?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>
                <a:latin typeface="Calibri" pitchFamily="34" charset="0"/>
              </a:rPr>
              <a:t>PARTIE II</a:t>
            </a:r>
            <a:endParaRPr lang="fr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8077200" cy="3581400"/>
          </a:xfrm>
        </p:spPr>
        <p:txBody>
          <a:bodyPr/>
          <a:lstStyle/>
          <a:p>
            <a:pPr marL="263525" lvl="1" indent="-263525" algn="l"/>
            <a:endParaRPr lang="fr-CA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/>
            <a:r>
              <a:rPr lang="fr-CA" sz="3200" dirty="0" smtClean="0">
                <a:solidFill>
                  <a:schemeClr val="tx1"/>
                </a:solidFill>
                <a:latin typeface="Calibri" pitchFamily="34" charset="0"/>
              </a:rPr>
              <a:t>Qu’est-ce que ces résultats nous apprennent sur la santé mentale dans notre société?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en-CA" dirty="0" smtClean="0">
                <a:latin typeface="Calibri" pitchFamily="34" charset="0"/>
              </a:rPr>
              <a:t>...</a:t>
            </a:r>
            <a:endParaRPr lang="fr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077200" cy="4492625"/>
          </a:xfrm>
        </p:spPr>
        <p:txBody>
          <a:bodyPr/>
          <a:lstStyle/>
          <a:p>
            <a:pPr defTabSz="234950" eaLnBrk="1" hangingPunct="1">
              <a:buFont typeface="Wingdings 2" pitchFamily="18" charset="2"/>
              <a:buNone/>
            </a:pPr>
            <a:endParaRPr lang="fr-CA" sz="2800" b="1" dirty="0" smtClean="0">
              <a:latin typeface="Calibri" pitchFamily="34" charset="0"/>
            </a:endParaRPr>
          </a:p>
          <a:p>
            <a:pPr defTabSz="234950" eaLnBrk="1" hangingPunct="1">
              <a:buNone/>
            </a:pPr>
            <a:r>
              <a:rPr lang="fr-CA" sz="2800" b="1" dirty="0" smtClean="0">
                <a:latin typeface="Calibri" pitchFamily="34" charset="0"/>
              </a:rPr>
              <a:t>Santé mentale = Malaise</a:t>
            </a:r>
          </a:p>
          <a:p>
            <a:pPr eaLnBrk="1" hangingPunct="1">
              <a:buNone/>
            </a:pPr>
            <a:endParaRPr lang="fr-CA" sz="2800" b="1" dirty="0" smtClean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fr-CA" sz="2800" b="1" dirty="0" smtClean="0">
                <a:latin typeface="Calibri" pitchFamily="34" charset="0"/>
              </a:rPr>
              <a:t>Sens courant de l’expression santé mentale</a:t>
            </a:r>
          </a:p>
          <a:p>
            <a:pPr eaLnBrk="1" hangingPunct="1"/>
            <a:r>
              <a:rPr lang="fr-CA" sz="2800" b="1" dirty="0" smtClean="0">
                <a:latin typeface="Calibri" pitchFamily="34" charset="0"/>
              </a:rPr>
              <a:t>santé</a:t>
            </a:r>
            <a:r>
              <a:rPr lang="fr-CA" sz="2800" dirty="0" smtClean="0">
                <a:latin typeface="Calibri" pitchFamily="34" charset="0"/>
              </a:rPr>
              <a:t> mentale </a:t>
            </a:r>
            <a:r>
              <a:rPr lang="fr-CA" sz="2800" b="1" dirty="0" smtClean="0">
                <a:latin typeface="Calibri" pitchFamily="34" charset="0"/>
              </a:rPr>
              <a:t>= maladie</a:t>
            </a:r>
            <a:r>
              <a:rPr lang="fr-CA" sz="2800" dirty="0" smtClean="0">
                <a:latin typeface="Calibri" pitchFamily="34" charset="0"/>
              </a:rPr>
              <a:t> mentale </a:t>
            </a:r>
          </a:p>
          <a:p>
            <a:pPr eaLnBrk="1" hangingPunct="1">
              <a:spcAft>
                <a:spcPts val="1200"/>
              </a:spcAft>
            </a:pPr>
            <a:r>
              <a:rPr lang="fr-CA" sz="2800" dirty="0" smtClean="0">
                <a:latin typeface="Calibri" pitchFamily="34" charset="0"/>
              </a:rPr>
              <a:t>terme chargé de tabous</a:t>
            </a:r>
          </a:p>
          <a:p>
            <a:pPr eaLnBrk="1" hangingPunct="1">
              <a:buFont typeface="Wingdings 2" pitchFamily="18" charset="2"/>
              <a:buNone/>
            </a:pPr>
            <a:endParaRPr lang="fr-CA" sz="1400" b="1" dirty="0" smtClean="0">
              <a:latin typeface="Calibri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un problème avec la définition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3820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74D9BE0-D7B8-436C-A97D-442613C48A3D}" type="slidenum">
              <a:rPr lang="fr-CA" sz="1400" smtClean="0">
                <a:latin typeface="Calibri" pitchFamily="34" charset="0"/>
                <a:cs typeface="Calibri" pitchFamily="34" charset="0"/>
              </a:rPr>
              <a:pPr/>
              <a:t>33</a:t>
            </a:fld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santé des femmes est médicalisée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85800" y="1143000"/>
            <a:ext cx="8001000" cy="5181600"/>
          </a:xfrm>
        </p:spPr>
        <p:txBody>
          <a:bodyPr wrap="none"/>
          <a:lstStyle/>
          <a:p>
            <a:pPr algn="ctr">
              <a:buNone/>
            </a:pPr>
            <a:endParaRPr lang="en-CA" sz="2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médicalisation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est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inscrite</a:t>
            </a:r>
            <a:endParaRPr lang="en-CA" sz="2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dans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l’histoire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de la santé des femmes</a:t>
            </a:r>
          </a:p>
          <a:p>
            <a:pPr algn="ctr">
              <a:buNone/>
            </a:pPr>
            <a:endParaRPr lang="fr-CA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CA" sz="2800" dirty="0" smtClean="0">
                <a:latin typeface="Calibri" pitchFamily="34" charset="0"/>
              </a:rPr>
              <a:t>hystérie et folie</a:t>
            </a:r>
          </a:p>
          <a:p>
            <a:r>
              <a:rPr lang="fr-CA" sz="2800" dirty="0" smtClean="0">
                <a:latin typeface="Calibri" pitchFamily="34" charset="0"/>
              </a:rPr>
              <a:t>syndrome prémenstruel</a:t>
            </a:r>
          </a:p>
          <a:p>
            <a:r>
              <a:rPr lang="fr-CA" sz="2800" dirty="0" smtClean="0">
                <a:latin typeface="Calibri" pitchFamily="34" charset="0"/>
              </a:rPr>
              <a:t>grossesse</a:t>
            </a:r>
          </a:p>
          <a:p>
            <a:r>
              <a:rPr lang="fr-CA" sz="2800" dirty="0" smtClean="0">
                <a:latin typeface="Calibri" pitchFamily="34" charset="0"/>
              </a:rPr>
              <a:t>ménopause</a:t>
            </a:r>
          </a:p>
          <a:p>
            <a:r>
              <a:rPr lang="fr-CA" sz="2800" dirty="0" smtClean="0">
                <a:latin typeface="Calibri" pitchFamily="34" charset="0"/>
              </a:rPr>
              <a:t>dysfonction sexuelle féminine</a:t>
            </a:r>
          </a:p>
          <a:p>
            <a:r>
              <a:rPr lang="fr-CA" sz="2800" dirty="0" smtClean="0">
                <a:latin typeface="Calibri" pitchFamily="34" charset="0"/>
              </a:rPr>
              <a:t>menstruations</a:t>
            </a:r>
            <a:endParaRPr lang="fr-CA" sz="2400" dirty="0" smtClean="0">
              <a:latin typeface="Calibri" pitchFamily="34" charset="0"/>
            </a:endParaRPr>
          </a:p>
          <a:p>
            <a:pPr>
              <a:buNone/>
            </a:pPr>
            <a:endParaRPr lang="fr-CA" sz="2800" dirty="0" smtClean="0">
              <a:latin typeface="Calibri" pitchFamily="34" charset="0"/>
            </a:endParaRPr>
          </a:p>
          <a:p>
            <a:pPr>
              <a:buNone/>
            </a:pPr>
            <a:endParaRPr lang="fr-CA" sz="2800" dirty="0" smtClean="0">
              <a:latin typeface="Calibri" pitchFamily="34" charset="0"/>
            </a:endParaRPr>
          </a:p>
          <a:p>
            <a:pPr>
              <a:buNone/>
            </a:pPr>
            <a:endParaRPr lang="fr-CA" sz="2400" dirty="0" smtClean="0"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34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1625" y="231775"/>
            <a:ext cx="8534400" cy="758825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la santé mentale est médicalisée</a:t>
            </a:r>
            <a:endParaRPr lang="en-US" sz="2800" dirty="0"/>
          </a:p>
        </p:txBody>
      </p:sp>
      <p:sp>
        <p:nvSpPr>
          <p:cNvPr id="17411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1625" y="1600200"/>
            <a:ext cx="8504238" cy="487679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Définition biopsychologique de la santé mentale</a:t>
            </a:r>
            <a:endParaRPr lang="fr-CA" sz="8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CA" sz="2400" dirty="0" smtClean="0">
                <a:latin typeface="Calibri" pitchFamily="34" charset="0"/>
              </a:rPr>
              <a:t>Domine la documentation scientifique internationale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fr-CA" sz="800" dirty="0" smtClean="0">
              <a:latin typeface="Calibri" pitchFamily="34" charset="0"/>
            </a:endParaRPr>
          </a:p>
          <a:p>
            <a:pPr eaLnBrk="1" hangingPunct="1"/>
            <a:r>
              <a:rPr lang="fr-CA" sz="2400" dirty="0" smtClean="0">
                <a:latin typeface="Calibri" pitchFamily="34" charset="0"/>
              </a:rPr>
              <a:t>S’intéresse surtout aux facteurs individuels</a:t>
            </a:r>
          </a:p>
          <a:p>
            <a:pPr indent="-9525" eaLnBrk="1" hangingPunct="1">
              <a:buNone/>
            </a:pPr>
            <a:r>
              <a:rPr lang="fr-CA" sz="2400" dirty="0" smtClean="0">
                <a:latin typeface="Calibri" pitchFamily="34" charset="0"/>
              </a:rPr>
              <a:t>(gènes, comportements)</a:t>
            </a:r>
          </a:p>
          <a:p>
            <a:pPr eaLnBrk="1" hangingPunct="1">
              <a:lnSpc>
                <a:spcPct val="150000"/>
              </a:lnSpc>
              <a:buNone/>
            </a:pPr>
            <a:endParaRPr lang="fr-CA" sz="8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CA" sz="2400" dirty="0" smtClean="0">
                <a:latin typeface="Calibri" pitchFamily="34" charset="0"/>
              </a:rPr>
              <a:t>Accorde peu d’attention aux causes sociales multifactorielles</a:t>
            </a:r>
          </a:p>
          <a:p>
            <a:pPr eaLnBrk="1" hangingPunct="1">
              <a:lnSpc>
                <a:spcPct val="150000"/>
              </a:lnSpc>
              <a:buNone/>
            </a:pPr>
            <a:endParaRPr lang="fr-CA" sz="1400" dirty="0" smtClean="0">
              <a:latin typeface="Calibri" pitchFamily="34" charset="0"/>
            </a:endParaRPr>
          </a:p>
          <a:p>
            <a:pPr eaLnBrk="1" hangingPunct="1"/>
            <a:r>
              <a:rPr lang="fr-CA" sz="2400" dirty="0" smtClean="0">
                <a:latin typeface="Calibri" pitchFamily="34" charset="0"/>
              </a:rPr>
              <a:t>Définit la norme, avec le DSM :</a:t>
            </a:r>
          </a:p>
          <a:p>
            <a:pPr indent="-9525" eaLnBrk="1" hangingPunct="1">
              <a:buNone/>
            </a:pPr>
            <a:r>
              <a:rPr lang="fr-CA" sz="2400" i="1" dirty="0" smtClean="0">
                <a:latin typeface="Calibri" pitchFamily="34" charset="0"/>
              </a:rPr>
              <a:t>Diagnostic and </a:t>
            </a:r>
            <a:r>
              <a:rPr lang="fr-CA" sz="2400" i="1" dirty="0" err="1" smtClean="0">
                <a:latin typeface="Calibri" pitchFamily="34" charset="0"/>
              </a:rPr>
              <a:t>Statistical</a:t>
            </a:r>
            <a:r>
              <a:rPr lang="fr-CA" sz="2400" i="1" dirty="0" smtClean="0">
                <a:latin typeface="Calibri" pitchFamily="34" charset="0"/>
              </a:rPr>
              <a:t> </a:t>
            </a:r>
            <a:r>
              <a:rPr lang="fr-CA" sz="2400" i="1" dirty="0" err="1" smtClean="0">
                <a:latin typeface="Calibri" pitchFamily="34" charset="0"/>
              </a:rPr>
              <a:t>Manual</a:t>
            </a:r>
            <a:r>
              <a:rPr lang="fr-CA" sz="2400" i="1" dirty="0" smtClean="0">
                <a:latin typeface="Calibri" pitchFamily="34" charset="0"/>
              </a:rPr>
              <a:t> of Mental </a:t>
            </a:r>
            <a:r>
              <a:rPr lang="fr-CA" sz="2400" i="1" dirty="0" err="1" smtClean="0">
                <a:latin typeface="Calibri" pitchFamily="34" charset="0"/>
              </a:rPr>
              <a:t>Disorders</a:t>
            </a:r>
            <a:endParaRPr lang="fr-CA" sz="2400" dirty="0" smtClean="0">
              <a:latin typeface="Calibri" pitchFamily="34" charset="0"/>
            </a:endParaRPr>
          </a:p>
          <a:p>
            <a:pPr eaLnBrk="1" hangingPunct="1"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84582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74D9BE0-D7B8-436C-A97D-442613C48A3D}" type="slidenum">
              <a:rPr lang="fr-CA" sz="1400" smtClean="0">
                <a:latin typeface="Calibri" pitchFamily="34" charset="0"/>
                <a:cs typeface="Calibri" pitchFamily="34" charset="0"/>
              </a:rPr>
              <a:pPr/>
              <a:t>35</a:t>
            </a:fld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fr-CA" sz="27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7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cette médicalisation de la santé mentale a un impact dans les organismes communautaires de femmes </a:t>
            </a:r>
            <a:endParaRPr lang="en-US" sz="2400" dirty="0"/>
          </a:p>
        </p:txBody>
      </p:sp>
      <p:sp>
        <p:nvSpPr>
          <p:cNvPr id="2969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CA" sz="28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sz="2800" dirty="0" smtClean="0">
                <a:latin typeface="Calibri" pitchFamily="34" charset="0"/>
              </a:rPr>
              <a:t>La </a:t>
            </a:r>
            <a:r>
              <a:rPr lang="en-CA" sz="2800" dirty="0" smtClean="0">
                <a:latin typeface="Calibri" pitchFamily="34" charset="0"/>
              </a:rPr>
              <a:t>«</a:t>
            </a:r>
            <a:r>
              <a:rPr lang="fr-CA" sz="2800" dirty="0" smtClean="0">
                <a:latin typeface="Calibri" pitchFamily="34" charset="0"/>
              </a:rPr>
              <a:t>professionnalisation» des groupes?</a:t>
            </a:r>
          </a:p>
          <a:p>
            <a:pPr eaLnBrk="1" hangingPunct="1">
              <a:buFont typeface="Wingdings 2" pitchFamily="18" charset="2"/>
              <a:buNone/>
            </a:pPr>
            <a:endParaRPr lang="fr-CA" sz="24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discours biomédicaux transmis dans les programmes de formation professionnelle et les médias</a:t>
            </a: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impact sur la conception et la perception du rôle d’intervention</a:t>
            </a:r>
          </a:p>
          <a:p>
            <a:pPr eaLnBrk="1" hangingPunct="1">
              <a:buFont typeface="Arial" charset="0"/>
              <a:buChar char="•"/>
            </a:pPr>
            <a:r>
              <a:rPr lang="fr-CA" sz="2400" dirty="0" smtClean="0">
                <a:latin typeface="Calibri" pitchFamily="34" charset="0"/>
              </a:rPr>
              <a:t>un discours  «clientèle»,   de prise en charge …</a:t>
            </a:r>
          </a:p>
          <a:p>
            <a:pPr eaLnBrk="1" hangingPunct="1">
              <a:buNone/>
            </a:pPr>
            <a:endParaRPr lang="fr-CA" sz="2000" dirty="0" smtClean="0"/>
          </a:p>
          <a:p>
            <a:pPr eaLnBrk="1" hangingPunct="1"/>
            <a:endParaRPr lang="en-US" sz="2000" dirty="0" smtClean="0"/>
          </a:p>
          <a:p>
            <a:pPr eaLnBrk="1" hangingPunct="1">
              <a:buFont typeface="Arial" charset="0"/>
              <a:buChar char="•"/>
            </a:pPr>
            <a:endParaRPr lang="fr-CA" sz="20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fr-CA" sz="2000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2000" dirty="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9060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1"/>
            </p:custDataLst>
          </p:nvPr>
        </p:nvSpPr>
        <p:spPr>
          <a:xfrm>
            <a:off x="457200" y="1371600"/>
            <a:ext cx="8219256" cy="5102352"/>
          </a:xfrm>
        </p:spPr>
        <p:txBody>
          <a:bodyPr/>
          <a:lstStyle/>
          <a:p>
            <a:pPr algn="ctr">
              <a:buNone/>
            </a:pPr>
            <a:endParaRPr lang="en-CA" sz="2000" dirty="0" smtClean="0"/>
          </a:p>
          <a:p>
            <a:pPr algn="ctr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Inégalités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sociales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, en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hausse</a:t>
            </a: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Globalisation des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marchés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marL="0" indent="0">
              <a:buNone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principes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néolibéraux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bien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implantés</a:t>
            </a: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justifiés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par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discours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efficacité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dette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buNone/>
            </a:pP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CA" sz="3600" dirty="0" smtClean="0"/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endParaRPr lang="en-CA" sz="2000" dirty="0" smtClean="0"/>
          </a:p>
          <a:p>
            <a:pPr marL="633095" lvl="2" indent="-358775">
              <a:buFont typeface="Wingdings" pitchFamily="2" charset="2"/>
              <a:buChar char="q"/>
            </a:pPr>
            <a:endParaRPr lang="en-CA" sz="290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8305800" y="60960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latin typeface="Calibri" pitchFamily="34" charset="0"/>
                <a:cs typeface="Calibri" pitchFamily="34" charset="0"/>
              </a:rPr>
              <a:pPr/>
              <a:t>37</a:t>
            </a:fld>
            <a:endParaRPr lang="fr-CA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62000"/>
          </a:xfrm>
        </p:spPr>
        <p:txBody>
          <a:bodyPr/>
          <a:lstStyle/>
          <a:p>
            <a:pPr algn="l" eaLnBrk="1" hangingPunct="1">
              <a:spcBef>
                <a:spcPts val="1800"/>
              </a:spcBef>
              <a:spcAft>
                <a:spcPts val="1800"/>
              </a:spcAft>
              <a:defRPr/>
            </a:pP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les problèmes de santé mentale s’arriment aux inégalités sociales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28600"/>
            <a:ext cx="7696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 conditions de possibilités d’une médicalisation élargie du social sont aujourd’hui réunies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33400" y="1752600"/>
            <a:ext cx="8305800" cy="4191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recherche</a:t>
            </a: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pervertie</a:t>
            </a: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 par des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intérêts</a:t>
            </a: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économiques</a:t>
            </a:r>
            <a:endParaRPr lang="en-CA" sz="2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médecine</a:t>
            </a: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détournée</a:t>
            </a: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CA" sz="2400" b="1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CA" sz="2400" b="1" dirty="0" smtClean="0">
                <a:latin typeface="Calibri" pitchFamily="34" charset="0"/>
                <a:cs typeface="Calibri" pitchFamily="34" charset="0"/>
              </a:rPr>
              <a:t> mission première</a:t>
            </a:r>
          </a:p>
          <a:p>
            <a:pPr marL="533400" lvl="2" indent="635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perte de pouvoir individuel et collectif</a:t>
            </a:r>
          </a:p>
          <a:p>
            <a:pPr marL="533400" lvl="2" indent="635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discours de peur</a:t>
            </a:r>
          </a:p>
          <a:p>
            <a:pPr marL="533400" lvl="2" indent="6350">
              <a:spcAft>
                <a:spcPts val="600"/>
              </a:spcAft>
              <a:buClr>
                <a:schemeClr val="accent1"/>
              </a:buClr>
              <a:buSzPct val="85000"/>
              <a:buNone/>
            </a:pPr>
            <a:r>
              <a:rPr lang="en-CA" sz="2400" dirty="0" err="1" smtClean="0">
                <a:latin typeface="Calibri" pitchFamily="34" charset="0"/>
                <a:cs typeface="Calibri" pitchFamily="34" charset="0"/>
              </a:rPr>
              <a:t>banalisation</a:t>
            </a:r>
            <a:r>
              <a:rPr lang="en-CA" sz="24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CA" sz="2400" dirty="0" err="1" smtClean="0">
                <a:latin typeface="Calibri" pitchFamily="34" charset="0"/>
                <a:cs typeface="Calibri" pitchFamily="34" charset="0"/>
              </a:rPr>
              <a:t>risques</a:t>
            </a:r>
            <a:r>
              <a:rPr lang="en-CA" sz="24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CA" sz="2400" dirty="0" err="1" smtClean="0">
                <a:latin typeface="Calibri" pitchFamily="34" charset="0"/>
                <a:cs typeface="Calibri" pitchFamily="34" charset="0"/>
              </a:rPr>
              <a:t>médicaments</a:t>
            </a:r>
            <a:endParaRPr lang="fr-CA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33400" lvl="1" indent="6350">
              <a:buNone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augmentation du cout des médicaments</a:t>
            </a:r>
          </a:p>
          <a:p>
            <a:pPr marL="533400" lvl="1" indent="6350">
              <a:buNone/>
            </a:pPr>
            <a:r>
              <a:rPr lang="fr-CA" sz="2400" dirty="0" smtClean="0">
                <a:solidFill>
                  <a:schemeClr val="tx1"/>
                </a:solidFill>
                <a:latin typeface="Calibri" pitchFamily="34" charset="0"/>
              </a:rPr>
              <a:t>privatisations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l’individu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responsable</a:t>
            </a:r>
            <a:endParaRPr lang="en-CA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endParaRPr lang="fr-CA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fr-CA" sz="2800" dirty="0" smtClean="0">
              <a:latin typeface="Calibri" pitchFamily="34" charset="0"/>
            </a:endParaRPr>
          </a:p>
          <a:p>
            <a:pPr>
              <a:buNone/>
            </a:pPr>
            <a:endParaRPr lang="fr-CA" sz="2800" dirty="0" smtClean="0">
              <a:latin typeface="Calibri" pitchFamily="34" charset="0"/>
            </a:endParaRPr>
          </a:p>
          <a:p>
            <a:pPr>
              <a:buNone/>
            </a:pPr>
            <a:endParaRPr lang="fr-CA" sz="2400" dirty="0" smtClean="0"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  <a:p>
            <a:endParaRPr lang="fr-CA" sz="24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38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7391400" cy="3581400"/>
          </a:xfrm>
        </p:spPr>
        <p:txBody>
          <a:bodyPr/>
          <a:lstStyle/>
          <a:p>
            <a:pPr marL="263525" lvl="1" indent="-263525" algn="l"/>
            <a:endParaRPr lang="fr-CA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/>
            <a:r>
              <a:rPr lang="fr-CA" sz="3200" dirty="0" smtClean="0">
                <a:solidFill>
                  <a:schemeClr val="tx1"/>
                </a:solidFill>
                <a:latin typeface="Calibri" pitchFamily="34" charset="0"/>
              </a:rPr>
              <a:t>Comment une approche globale et féministe de la santé pourrait-elle contribuer à améliorer la situation?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/>
          <a:p>
            <a:r>
              <a:rPr lang="en-CA" dirty="0" smtClean="0">
                <a:latin typeface="Calibri" pitchFamily="34" charset="0"/>
              </a:rPr>
              <a:t>...</a:t>
            </a:r>
            <a:endParaRPr lang="fr-C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143000"/>
          </a:xfrm>
        </p:spPr>
        <p:txBody>
          <a:bodyPr/>
          <a:lstStyle/>
          <a:p>
            <a:pPr algn="l"/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Qu’est-ce que le Réseau québécois d’action pour la santé des femmes (RQASF)?</a:t>
            </a:r>
            <a:endParaRPr lang="fr-CA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720725" lvl="6" indent="0">
              <a:lnSpc>
                <a:spcPct val="90000"/>
              </a:lnSpc>
              <a:buNone/>
            </a:pPr>
            <a:r>
              <a:rPr lang="fr-FR" sz="2400" dirty="0" smtClean="0">
                <a:latin typeface="Calibri" pitchFamily="34" charset="0"/>
              </a:rPr>
              <a:t>?</a:t>
            </a:r>
          </a:p>
          <a:p>
            <a:pPr marL="4211638" lvl="6" indent="0"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marL="2147888" lvl="6" indent="0">
              <a:lnSpc>
                <a:spcPct val="90000"/>
              </a:lnSpc>
              <a:buNone/>
            </a:pPr>
            <a:r>
              <a:rPr lang="fr-FR" sz="4000" dirty="0" smtClean="0">
                <a:latin typeface="Calibri" pitchFamily="34" charset="0"/>
              </a:rPr>
              <a:t>? </a:t>
            </a:r>
          </a:p>
          <a:p>
            <a:pPr marL="4211638" lvl="6" indent="0">
              <a:lnSpc>
                <a:spcPct val="90000"/>
              </a:lnSpc>
              <a:buNone/>
            </a:pPr>
            <a:r>
              <a:rPr lang="fr-FR" sz="8800" dirty="0" smtClean="0">
                <a:latin typeface="Calibri" pitchFamily="34" charset="0"/>
              </a:rPr>
              <a:t>?</a:t>
            </a:r>
          </a:p>
          <a:p>
            <a:pPr marL="4211638" lvl="6" indent="0" algn="r">
              <a:lnSpc>
                <a:spcPct val="90000"/>
              </a:lnSpc>
              <a:buNone/>
            </a:pPr>
            <a:endParaRPr lang="fr-FR" sz="1800" dirty="0" smtClean="0"/>
          </a:p>
          <a:p>
            <a:pPr marL="4211638" lvl="6" indent="0" algn="r">
              <a:lnSpc>
                <a:spcPct val="90000"/>
              </a:lnSpc>
              <a:buNone/>
            </a:pPr>
            <a:r>
              <a:rPr lang="fr-FR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www.rqasf.qc.ca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Qu’est-ce qu’une approche globale et féministe de la santé?</a:t>
            </a:r>
            <a:endParaRPr lang="fr-CA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CA" sz="2800" dirty="0" smtClean="0">
                <a:latin typeface="Calibri" pitchFamily="34" charset="0"/>
              </a:rPr>
              <a:t>Conception de </a:t>
            </a:r>
            <a:r>
              <a:rPr lang="en-CA" sz="2800" dirty="0" err="1" smtClean="0">
                <a:latin typeface="Calibri" pitchFamily="34" charset="0"/>
              </a:rPr>
              <a:t>l’être</a:t>
            </a:r>
            <a:r>
              <a:rPr lang="en-CA" sz="2800" dirty="0" smtClean="0">
                <a:latin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</a:rPr>
              <a:t>humain</a:t>
            </a:r>
            <a:r>
              <a:rPr lang="en-CA" sz="2800" dirty="0" smtClean="0">
                <a:latin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</a:rPr>
              <a:t>comme</a:t>
            </a:r>
            <a:r>
              <a:rPr lang="en-CA" sz="2800" dirty="0" smtClean="0">
                <a:latin typeface="Calibri" pitchFamily="34" charset="0"/>
              </a:rPr>
              <a:t> un tout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CA" sz="2800" dirty="0" smtClean="0">
                <a:latin typeface="Calibri" pitchFamily="34" charset="0"/>
              </a:rPr>
              <a:t>Prise en </a:t>
            </a:r>
            <a:r>
              <a:rPr lang="en-CA" sz="2800" dirty="0" err="1" smtClean="0">
                <a:latin typeface="Calibri" pitchFamily="34" charset="0"/>
              </a:rPr>
              <a:t>compte</a:t>
            </a:r>
            <a:r>
              <a:rPr lang="en-CA" sz="2800" dirty="0" smtClean="0">
                <a:latin typeface="Calibri" pitchFamily="34" charset="0"/>
              </a:rPr>
              <a:t> des </a:t>
            </a:r>
            <a:r>
              <a:rPr lang="en-CA" sz="2800" dirty="0" err="1" smtClean="0">
                <a:latin typeface="Calibri" pitchFamily="34" charset="0"/>
              </a:rPr>
              <a:t>déterminants</a:t>
            </a:r>
            <a:r>
              <a:rPr lang="en-CA" sz="2800" dirty="0" smtClean="0">
                <a:latin typeface="Calibri" pitchFamily="34" charset="0"/>
              </a:rPr>
              <a:t> de la santé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CA" sz="2800" dirty="0" smtClean="0">
                <a:latin typeface="Calibri" pitchFamily="34" charset="0"/>
              </a:rPr>
              <a:t>Analyse intersectionnelle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CA" sz="2800" dirty="0" smtClean="0">
                <a:latin typeface="Calibri" pitchFamily="34" charset="0"/>
              </a:rPr>
              <a:t>Autosanté / empowerment / </a:t>
            </a:r>
            <a:r>
              <a:rPr lang="en-CA" sz="2800" dirty="0" err="1" smtClean="0">
                <a:latin typeface="Calibri" pitchFamily="34" charset="0"/>
              </a:rPr>
              <a:t>consentement</a:t>
            </a:r>
            <a:r>
              <a:rPr lang="en-CA" sz="2800" dirty="0" smtClean="0">
                <a:latin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</a:rPr>
              <a:t>éclairé</a:t>
            </a:r>
            <a:endParaRPr lang="en-CA" sz="2800" dirty="0" smtClean="0">
              <a:latin typeface="Calibri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CA" sz="2800" dirty="0" smtClean="0">
                <a:latin typeface="Calibri" pitchFamily="34" charset="0"/>
                <a:cs typeface="Calibri" pitchFamily="34" charset="0"/>
              </a:rPr>
              <a:t>Critique de la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médicalisation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des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étapes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de la vie des femmes et des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problèmes</a:t>
            </a:r>
            <a:r>
              <a:rPr lang="en-CA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  <a:cs typeface="Calibri" pitchFamily="34" charset="0"/>
              </a:rPr>
              <a:t>sociaux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Ouverture aux approches non médicamenteuses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Quelle est notre définition de la santé mentale? 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pPr algn="ctr" eaLnBrk="1" hangingPunct="1">
              <a:buNone/>
            </a:pPr>
            <a:r>
              <a:rPr lang="fr-CA" sz="2400" dirty="0" smtClean="0">
                <a:latin typeface="Calibri" pitchFamily="34" charset="0"/>
              </a:rPr>
              <a:t>Définition biopsychosociale de la santé = notion positive, globale une interaction complexe de facteurs </a:t>
            </a:r>
            <a:endParaRPr lang="fr-CA" sz="2400" b="1" dirty="0" smtClean="0">
              <a:latin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endParaRPr lang="fr-CA" sz="1400" b="1" dirty="0" smtClean="0">
              <a:latin typeface="Calibri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fr-CA" sz="2400" b="1" dirty="0" smtClean="0">
                <a:latin typeface="Calibri" pitchFamily="34" charset="0"/>
              </a:rPr>
              <a:t>biologiques : </a:t>
            </a:r>
            <a:r>
              <a:rPr lang="fr-CA" sz="2400" dirty="0" smtClean="0">
                <a:latin typeface="Calibri" pitchFamily="34" charset="0"/>
              </a:rPr>
              <a:t>hormones , polluants, stress, médicaments agissent sur la biochimie d’une personne…</a:t>
            </a:r>
          </a:p>
          <a:p>
            <a:pPr eaLnBrk="1" hangingPunct="1">
              <a:spcAft>
                <a:spcPts val="0"/>
              </a:spcAft>
            </a:pPr>
            <a:r>
              <a:rPr lang="fr-CA" sz="2400" b="1" dirty="0" smtClean="0">
                <a:latin typeface="Calibri" pitchFamily="34" charset="0"/>
              </a:rPr>
              <a:t>psychologiques : </a:t>
            </a:r>
            <a:r>
              <a:rPr lang="fr-CA" sz="2400" dirty="0" smtClean="0">
                <a:latin typeface="Calibri" pitchFamily="34" charset="0"/>
              </a:rPr>
              <a:t>traits de personnalité, réactions aux </a:t>
            </a:r>
          </a:p>
          <a:p>
            <a:pPr eaLnBrk="1" hangingPunct="1">
              <a:spcAft>
                <a:spcPts val="1200"/>
              </a:spcAft>
              <a:buNone/>
            </a:pPr>
            <a:r>
              <a:rPr lang="fr-CA" sz="2400" dirty="0" smtClean="0">
                <a:latin typeface="Calibri" pitchFamily="34" charset="0"/>
              </a:rPr>
              <a:t>	problèmes de la vie…</a:t>
            </a:r>
          </a:p>
          <a:p>
            <a:pPr eaLnBrk="1" hangingPunct="1">
              <a:spcAft>
                <a:spcPts val="0"/>
              </a:spcAft>
            </a:pPr>
            <a:r>
              <a:rPr lang="fr-CA" sz="2400" b="1" dirty="0" smtClean="0">
                <a:latin typeface="Calibri" pitchFamily="34" charset="0"/>
              </a:rPr>
              <a:t>sociaux : </a:t>
            </a:r>
            <a:r>
              <a:rPr lang="fr-CA" sz="2400" dirty="0" smtClean="0">
                <a:latin typeface="Calibri" pitchFamily="34" charset="0"/>
              </a:rPr>
              <a:t>situation financière, logement, éducation,</a:t>
            </a:r>
          </a:p>
          <a:p>
            <a:pPr eaLnBrk="1" hangingPunct="1">
              <a:spcAft>
                <a:spcPts val="1200"/>
              </a:spcAft>
              <a:buNone/>
            </a:pPr>
            <a:r>
              <a:rPr lang="fr-CA" sz="2400" dirty="0" smtClean="0">
                <a:latin typeface="Calibri" pitchFamily="34" charset="0"/>
              </a:rPr>
              <a:t>	travail , histoire personnelle, accès aux services…</a:t>
            </a:r>
          </a:p>
          <a:p>
            <a:pPr eaLnBrk="1" hangingPunct="1">
              <a:spcAft>
                <a:spcPts val="1200"/>
              </a:spcAft>
              <a:buNone/>
            </a:pPr>
            <a:r>
              <a:rPr lang="fr-CA" sz="2400" b="1" dirty="0" smtClean="0">
                <a:latin typeface="Calibri" pitchFamily="34" charset="0"/>
              </a:rPr>
              <a:t>La santé est l’équilibre entre les différents aspects de la personne</a:t>
            </a:r>
          </a:p>
          <a:p>
            <a:pPr eaLnBrk="1" hangingPunct="1">
              <a:buNone/>
            </a:pPr>
            <a:endParaRPr lang="fr-CA" sz="2400" dirty="0" smtClean="0">
              <a:latin typeface="Calibri" pitchFamily="34" charset="0"/>
            </a:endParaRPr>
          </a:p>
          <a:p>
            <a:pPr eaLnBrk="1" hangingPunct="1"/>
            <a:endParaRPr lang="fr-CA" sz="2400" dirty="0" smtClean="0">
              <a:latin typeface="Calibri" pitchFamily="34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41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0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0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L’approche biopsycho</a:t>
            </a:r>
            <a:r>
              <a:rPr lang="fr-CA" sz="2400" b="1" u="sng" dirty="0" smtClean="0">
                <a:solidFill>
                  <a:schemeClr val="tx1"/>
                </a:solidFill>
                <a:latin typeface="Calibri" pitchFamily="34" charset="0"/>
              </a:rPr>
              <a:t>sociale</a:t>
            </a: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 accréditée par la recherche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447801"/>
            <a:ext cx="8504238" cy="4876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… plus qu’une question de gènes</a:t>
            </a:r>
          </a:p>
          <a:p>
            <a:pPr eaLnBrk="1" hangingPunct="1">
              <a:buFont typeface="Wingdings 2" pitchFamily="18" charset="2"/>
              <a:buNone/>
            </a:pPr>
            <a:endParaRPr lang="fr-CA" sz="1400" b="1" dirty="0" smtClean="0">
              <a:latin typeface="Calibri" pitchFamily="34" charset="0"/>
            </a:endParaRPr>
          </a:p>
          <a:p>
            <a:pPr eaLnBrk="1" hangingPunct="1"/>
            <a:r>
              <a:rPr lang="fr-CA" sz="2400" dirty="0" smtClean="0">
                <a:latin typeface="Calibri" pitchFamily="34" charset="0"/>
              </a:rPr>
              <a:t>alimentation , polluants, expériences de vie, stress, médicaments agissent sur la biochimie d’une personne…</a:t>
            </a:r>
          </a:p>
          <a:p>
            <a:pPr lvl="1" eaLnBrk="1" hangingPunct="1">
              <a:buNone/>
            </a:pPr>
            <a:r>
              <a:rPr lang="fr-CA" sz="2000" dirty="0" smtClean="0">
                <a:solidFill>
                  <a:schemeClr val="tx1"/>
                </a:solidFill>
                <a:latin typeface="Calibri" pitchFamily="34" charset="0"/>
              </a:rPr>
              <a:t>…de façon temporaire ou permanente</a:t>
            </a:r>
          </a:p>
          <a:p>
            <a:pPr eaLnBrk="1" hangingPunct="1"/>
            <a:r>
              <a:rPr lang="fr-CA" sz="2400" dirty="0" smtClean="0">
                <a:latin typeface="Calibri" pitchFamily="34" charset="0"/>
              </a:rPr>
              <a:t>les composantes biopsychologiques sont sensibles aux autres facteurs</a:t>
            </a:r>
          </a:p>
          <a:p>
            <a:pPr eaLnBrk="1" hangingPunct="1"/>
            <a:endParaRPr lang="fr-CA" sz="16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</a:rPr>
              <a:t>Le cerveau est malléable…</a:t>
            </a:r>
          </a:p>
          <a:p>
            <a:pPr eaLnBrk="1" hangingPunct="1">
              <a:buFont typeface="Wingdings 2" pitchFamily="18" charset="2"/>
              <a:buNone/>
            </a:pPr>
            <a:endParaRPr lang="fr-CA" sz="1400" b="1" dirty="0" smtClean="0">
              <a:latin typeface="Calibri" pitchFamily="34" charset="0"/>
            </a:endParaRPr>
          </a:p>
          <a:p>
            <a:pPr eaLnBrk="1" hangingPunct="1"/>
            <a:r>
              <a:rPr lang="fr-CA" sz="2400" b="1" dirty="0" smtClean="0">
                <a:latin typeface="Calibri" pitchFamily="34" charset="0"/>
              </a:rPr>
              <a:t>… </a:t>
            </a:r>
            <a:r>
              <a:rPr lang="fr-CA" sz="2400" dirty="0" smtClean="0">
                <a:latin typeface="Calibri" pitchFamily="34" charset="0"/>
              </a:rPr>
              <a:t>il se modifie physiquement, constamment</a:t>
            </a:r>
          </a:p>
          <a:p>
            <a:pPr eaLnBrk="1" hangingPunct="1"/>
            <a:r>
              <a:rPr lang="fr-CA" sz="2400" dirty="0" smtClean="0">
                <a:latin typeface="Calibri" pitchFamily="34" charset="0"/>
              </a:rPr>
              <a:t>au gré des changements culturels et sociaux, des apprentissages, des sensations, des émotions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86200"/>
            <a:ext cx="1447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58200" y="61722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74D9BE0-D7B8-436C-A97D-442613C48A3D}" type="slidenum">
              <a:rPr lang="fr-CA" sz="1400" smtClean="0">
                <a:latin typeface="Calibri" pitchFamily="34" charset="0"/>
                <a:cs typeface="Calibri" pitchFamily="34" charset="0"/>
              </a:rPr>
              <a:pPr/>
              <a:t>42</a:t>
            </a:fld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</a:rPr>
              <a:t>Que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  <a:t> faire?</a:t>
            </a:r>
            <a:b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  <a:t>	... </a:t>
            </a: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</a:rPr>
              <a:t>prendre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  <a:t> en </a:t>
            </a: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</a:rPr>
              <a:t>compte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  <a:t> les </a:t>
            </a: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</a:rPr>
              <a:t>déterminants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400" b="1" dirty="0" err="1" smtClean="0">
                <a:solidFill>
                  <a:schemeClr val="tx1"/>
                </a:solidFill>
                <a:latin typeface="Calibri" pitchFamily="34" charset="0"/>
              </a:rPr>
              <a:t>sociaux</a:t>
            </a:r>
            <a:r>
              <a:rPr lang="en-CA" sz="2400" b="1" dirty="0" smtClean="0">
                <a:solidFill>
                  <a:schemeClr val="tx1"/>
                </a:solidFill>
                <a:latin typeface="Calibri" pitchFamily="34" charset="0"/>
              </a:rPr>
              <a:t> de la santé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1625" y="1527175"/>
            <a:ext cx="8080375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CA" sz="2800" b="1" dirty="0" smtClean="0">
                <a:latin typeface="Calibri" pitchFamily="34" charset="0"/>
              </a:rPr>
              <a:t>Promotion de la santé </a:t>
            </a:r>
            <a:endParaRPr lang="en-CA" sz="2400" dirty="0" smtClean="0"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CA" sz="2400" dirty="0" smtClean="0">
                <a:latin typeface="Calibri" pitchFamily="34" charset="0"/>
              </a:rPr>
              <a:t>Il </a:t>
            </a:r>
            <a:r>
              <a:rPr lang="en-CA" sz="2400" dirty="0" err="1" smtClean="0">
                <a:latin typeface="Calibri" pitchFamily="34" charset="0"/>
              </a:rPr>
              <a:t>est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reconnu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que</a:t>
            </a:r>
            <a:r>
              <a:rPr lang="en-CA" sz="2400" dirty="0" smtClean="0">
                <a:latin typeface="Calibri" pitchFamily="34" charset="0"/>
              </a:rPr>
              <a:t> 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CA" sz="2400" dirty="0" smtClean="0">
                <a:latin typeface="Calibri" pitchFamily="34" charset="0"/>
              </a:rPr>
              <a:t>les </a:t>
            </a:r>
            <a:r>
              <a:rPr lang="en-CA" sz="2400" dirty="0" err="1" smtClean="0">
                <a:latin typeface="Calibri" pitchFamily="34" charset="0"/>
              </a:rPr>
              <a:t>inégalités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sociales</a:t>
            </a:r>
            <a:r>
              <a:rPr lang="en-CA" sz="2400" dirty="0" smtClean="0">
                <a:latin typeface="Calibri" pitchFamily="34" charset="0"/>
              </a:rPr>
              <a:t> et </a:t>
            </a:r>
            <a:r>
              <a:rPr lang="en-CA" sz="2400" dirty="0" err="1" smtClean="0">
                <a:latin typeface="Calibri" pitchFamily="34" charset="0"/>
              </a:rPr>
              <a:t>l’injustice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tuent</a:t>
            </a:r>
            <a:endParaRPr lang="en-CA" sz="2400" dirty="0" smtClean="0"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CA" sz="2400" dirty="0" smtClean="0">
                <a:latin typeface="Calibri" pitchFamily="34" charset="0"/>
              </a:rPr>
              <a:t>les </a:t>
            </a:r>
            <a:r>
              <a:rPr lang="en-CA" sz="2400" dirty="0" err="1" smtClean="0">
                <a:latin typeface="Calibri" pitchFamily="34" charset="0"/>
              </a:rPr>
              <a:t>mauvaises</a:t>
            </a:r>
            <a:r>
              <a:rPr lang="en-CA" sz="2400" dirty="0" smtClean="0">
                <a:latin typeface="Calibri" pitchFamily="34" charset="0"/>
              </a:rPr>
              <a:t> conditions de vie et de </a:t>
            </a:r>
            <a:r>
              <a:rPr lang="en-CA" sz="2400" dirty="0" err="1" smtClean="0">
                <a:latin typeface="Calibri" pitchFamily="34" charset="0"/>
              </a:rPr>
              <a:t>logement</a:t>
            </a:r>
            <a:r>
              <a:rPr lang="en-CA" sz="2400" dirty="0" smtClean="0">
                <a:latin typeface="Calibri" pitchFamily="34" charset="0"/>
              </a:rPr>
              <a:t>, la </a:t>
            </a:r>
            <a:r>
              <a:rPr lang="en-CA" sz="2400" dirty="0" err="1" smtClean="0">
                <a:latin typeface="Calibri" pitchFamily="34" charset="0"/>
              </a:rPr>
              <a:t>pauvreté</a:t>
            </a:r>
            <a:r>
              <a:rPr lang="en-CA" sz="2400" dirty="0" smtClean="0">
                <a:latin typeface="Calibri" pitchFamily="34" charset="0"/>
              </a:rPr>
              <a:t>,     les discriminations, </a:t>
            </a:r>
            <a:r>
              <a:rPr lang="en-CA" sz="2400" dirty="0" err="1" smtClean="0">
                <a:latin typeface="Calibri" pitchFamily="34" charset="0"/>
              </a:rPr>
              <a:t>affectent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grandement</a:t>
            </a:r>
            <a:r>
              <a:rPr lang="en-CA" sz="2400" dirty="0" smtClean="0">
                <a:latin typeface="Calibri" pitchFamily="34" charset="0"/>
              </a:rPr>
              <a:t> le </a:t>
            </a:r>
            <a:r>
              <a:rPr lang="en-CA" sz="2400" dirty="0" err="1" smtClean="0">
                <a:latin typeface="Calibri" pitchFamily="34" charset="0"/>
              </a:rPr>
              <a:t>bien-être</a:t>
            </a:r>
            <a:r>
              <a:rPr lang="en-CA" sz="2400" dirty="0" smtClean="0">
                <a:latin typeface="Calibri" pitchFamily="34" charset="0"/>
              </a:rPr>
              <a:t> et la  santé </a:t>
            </a:r>
            <a:r>
              <a:rPr lang="en-CA" sz="2400" dirty="0" err="1" smtClean="0">
                <a:latin typeface="Calibri" pitchFamily="34" charset="0"/>
              </a:rPr>
              <a:t>ment</a:t>
            </a:r>
            <a:r>
              <a:rPr lang="en-CA" sz="240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ale</a:t>
            </a:r>
            <a:endParaRPr lang="en-CA" sz="2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CA" sz="1400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marL="539750" lvl="1" indent="-539750" eaLnBrk="1" hangingPunct="1">
              <a:buClr>
                <a:schemeClr val="bg2">
                  <a:lumMod val="25000"/>
                </a:schemeClr>
              </a:buClr>
              <a:buSzPct val="110000"/>
              <a:buFont typeface="Wingdings 2" pitchFamily="18" charset="2"/>
              <a:buChar char="E"/>
              <a:defRPr/>
            </a:pP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L’amélioration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de la santé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passe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par des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politiques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de promotion de la santé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visant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la justice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sociale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539750" lvl="1" indent="-539750" eaLnBrk="1" hangingPunct="1">
              <a:buClr>
                <a:schemeClr val="bg2">
                  <a:lumMod val="25000"/>
                </a:schemeClr>
              </a:buClr>
              <a:buSzPct val="110000"/>
              <a:buFont typeface="Wingdings 2" pitchFamily="18" charset="2"/>
              <a:buChar char="E"/>
              <a:defRPr/>
            </a:pP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Les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médicaments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ne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sont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pas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une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réponse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appropriée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aux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problèmes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sociaux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en-CA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		</a:t>
            </a:r>
            <a:endParaRPr lang="en-CA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600200"/>
            <a:ext cx="207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8382000" y="6096000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74D9BE0-D7B8-436C-A97D-442613C48A3D}" type="slidenum">
              <a:rPr lang="fr-CA" sz="1400" smtClean="0">
                <a:latin typeface="Calibri" pitchFamily="34" charset="0"/>
                <a:cs typeface="Calibri" pitchFamily="34" charset="0"/>
              </a:rPr>
              <a:pPr/>
              <a:t>43</a:t>
            </a:fld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b="1" smtClean="0">
                <a:solidFill>
                  <a:schemeClr val="tx1"/>
                </a:solidFill>
                <a:latin typeface="Calibri" pitchFamily="34" charset="0"/>
              </a:rPr>
              <a:t>Conclusion</a:t>
            </a:r>
            <a:endParaRPr lang="en-US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fr-CA" b="1" dirty="0" smtClean="0">
              <a:latin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fr-CA" sz="3200" b="1" dirty="0" smtClean="0">
              <a:latin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fr-CA" sz="3200" b="1" dirty="0" smtClean="0">
                <a:latin typeface="Calibri" pitchFamily="34" charset="0"/>
              </a:rPr>
              <a:t>Six constats</a:t>
            </a:r>
          </a:p>
          <a:p>
            <a:pPr algn="ctr" eaLnBrk="1" hangingPunct="1">
              <a:buFont typeface="Wingdings 2" pitchFamily="18" charset="2"/>
              <a:buNone/>
            </a:pPr>
            <a:endParaRPr lang="fr-CA" sz="3200" b="1" dirty="0" smtClean="0">
              <a:latin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fr-CA" sz="3200" b="1" dirty="0" smtClean="0">
                <a:latin typeface="Calibri" pitchFamily="34" charset="0"/>
              </a:rPr>
              <a:t>se dégagent de la recherche</a:t>
            </a:r>
            <a:endParaRPr lang="en-US" sz="32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résumé, six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constats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8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385175" cy="4572000"/>
          </a:xfrm>
        </p:spPr>
        <p:txBody>
          <a:bodyPr/>
          <a:lstStyle/>
          <a:p>
            <a:pPr marL="273050" lvl="1" eaLnBrk="1" hangingPunct="1"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fr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3050" lvl="1" eaLnBrk="1" hangingPunct="1">
              <a:lnSpc>
                <a:spcPct val="200000"/>
              </a:lnSpc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1. Les 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conditions socioéconomiques 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des participantes des organismes communautaires de femmes 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se détériorent 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partout au Québec, ce qui compromet leur santé mentale. 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45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résumé, six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constats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/>
          </a:p>
        </p:txBody>
      </p:sp>
      <p:sp>
        <p:nvSpPr>
          <p:cNvPr id="4301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447801"/>
            <a:ext cx="8385175" cy="4495800"/>
          </a:xfrm>
        </p:spPr>
        <p:txBody>
          <a:bodyPr/>
          <a:lstStyle/>
          <a:p>
            <a:pPr marL="273050" lvl="1" eaLnBrk="1" hangingPunct="1">
              <a:lnSpc>
                <a:spcPct val="200000"/>
              </a:lnSpc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fr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73050" lvl="1" eaLnBrk="1" hangingPunct="1">
              <a:lnSpc>
                <a:spcPct val="200000"/>
              </a:lnSpc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2 . La 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santé mentale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des participantes des organismes communautaires de femmes 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se détériore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partout au Québec. 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46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360363" lvl="1" indent="0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3. Sur le terrain, l’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accessibilité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aux services de santé et aux services sociaux 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s’amenuise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de plus en plus, malgré la promesse de services de proximité </a:t>
            </a:r>
          </a:p>
          <a:p>
            <a:pPr marL="360363" lvl="1" indent="0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«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rapidement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accessibles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»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1588" algn="ctr"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[Plan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d’action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en santé </a:t>
            </a:r>
            <a:r>
              <a:rPr lang="en-CA" sz="2400" dirty="0" err="1" smtClean="0">
                <a:solidFill>
                  <a:schemeClr val="tx1"/>
                </a:solidFill>
                <a:latin typeface="Calibri" pitchFamily="34" charset="0"/>
              </a:rPr>
              <a:t>mentale</a:t>
            </a:r>
            <a:r>
              <a:rPr lang="en-CA" sz="2400" dirty="0" smtClean="0">
                <a:solidFill>
                  <a:schemeClr val="tx1"/>
                </a:solidFill>
                <a:latin typeface="Calibri" pitchFamily="34" charset="0"/>
              </a:rPr>
              <a:t> 2005-2010] 	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résumé, six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constats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47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385175" cy="4572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 2" pitchFamily="18" charset="2"/>
              <a:buNone/>
            </a:pPr>
            <a:r>
              <a:rPr lang="en-CA" sz="2800" dirty="0" smtClean="0">
                <a:latin typeface="Calibri" pitchFamily="34" charset="0"/>
              </a:rPr>
              <a:t>4. Les </a:t>
            </a:r>
            <a:r>
              <a:rPr lang="en-CA" sz="2800" u="sng" dirty="0" smtClean="0">
                <a:latin typeface="Calibri" pitchFamily="34" charset="0"/>
              </a:rPr>
              <a:t>rapports</a:t>
            </a:r>
            <a:r>
              <a:rPr lang="en-CA" sz="2800" dirty="0" smtClean="0">
                <a:latin typeface="Calibri" pitchFamily="34" charset="0"/>
              </a:rPr>
              <a:t> entre les </a:t>
            </a:r>
            <a:r>
              <a:rPr lang="en-CA" sz="2800" dirty="0" err="1" smtClean="0">
                <a:latin typeface="Calibri" pitchFamily="34" charset="0"/>
              </a:rPr>
              <a:t>organismes</a:t>
            </a:r>
            <a:r>
              <a:rPr lang="en-CA" sz="2800" dirty="0" smtClean="0">
                <a:latin typeface="Calibri" pitchFamily="34" charset="0"/>
              </a:rPr>
              <a:t> </a:t>
            </a:r>
            <a:r>
              <a:rPr lang="en-CA" sz="2800" dirty="0" err="1" smtClean="0">
                <a:latin typeface="Calibri" pitchFamily="34" charset="0"/>
              </a:rPr>
              <a:t>communautaires</a:t>
            </a:r>
            <a:r>
              <a:rPr lang="en-CA" sz="2800" dirty="0" smtClean="0">
                <a:latin typeface="Calibri" pitchFamily="34" charset="0"/>
              </a:rPr>
              <a:t> de femmes et le réseau de la santé </a:t>
            </a:r>
            <a:r>
              <a:rPr lang="en-CA" sz="2800" dirty="0" err="1" smtClean="0">
                <a:latin typeface="Calibri" pitchFamily="34" charset="0"/>
              </a:rPr>
              <a:t>sont</a:t>
            </a:r>
            <a:r>
              <a:rPr lang="en-CA" sz="2800" dirty="0" smtClean="0">
                <a:latin typeface="Calibri" pitchFamily="34" charset="0"/>
              </a:rPr>
              <a:t> </a:t>
            </a:r>
            <a:r>
              <a:rPr lang="en-CA" sz="2800" u="sng" dirty="0" err="1" smtClean="0">
                <a:latin typeface="Calibri" pitchFamily="34" charset="0"/>
              </a:rPr>
              <a:t>parfois</a:t>
            </a:r>
            <a:r>
              <a:rPr lang="en-CA" sz="2800" u="sng" dirty="0" smtClean="0">
                <a:latin typeface="Calibri" pitchFamily="34" charset="0"/>
              </a:rPr>
              <a:t> </a:t>
            </a:r>
            <a:r>
              <a:rPr lang="en-CA" sz="2800" u="sng" dirty="0" err="1" smtClean="0">
                <a:latin typeface="Calibri" pitchFamily="34" charset="0"/>
              </a:rPr>
              <a:t>difficiles</a:t>
            </a:r>
            <a:r>
              <a:rPr lang="en-CA" sz="2800" dirty="0" smtClean="0">
                <a:latin typeface="Calibri" pitchFamily="34" charset="0"/>
              </a:rPr>
              <a:t> et la collaboration </a:t>
            </a:r>
            <a:r>
              <a:rPr lang="en-CA" sz="2800" u="sng" dirty="0" err="1" smtClean="0">
                <a:latin typeface="Calibri" pitchFamily="34" charset="0"/>
              </a:rPr>
              <a:t>souvent</a:t>
            </a:r>
            <a:r>
              <a:rPr lang="en-CA" sz="2800" u="sng" dirty="0" smtClean="0">
                <a:latin typeface="Calibri" pitchFamily="34" charset="0"/>
              </a:rPr>
              <a:t> </a:t>
            </a:r>
            <a:r>
              <a:rPr lang="en-CA" sz="2800" u="sng" dirty="0" err="1" smtClean="0">
                <a:latin typeface="Calibri" pitchFamily="34" charset="0"/>
              </a:rPr>
              <a:t>déficiente</a:t>
            </a:r>
            <a:r>
              <a:rPr lang="en-CA" sz="2800" dirty="0" smtClean="0">
                <a:latin typeface="Calibri" pitchFamily="34" charset="0"/>
              </a:rPr>
              <a:t>, </a:t>
            </a:r>
            <a:r>
              <a:rPr lang="en-CA" sz="2800" dirty="0" err="1" smtClean="0">
                <a:latin typeface="Calibri" pitchFamily="34" charset="0"/>
              </a:rPr>
              <a:t>malgré</a:t>
            </a:r>
            <a:r>
              <a:rPr lang="en-CA" sz="2800" dirty="0" smtClean="0">
                <a:latin typeface="Calibri" pitchFamily="34" charset="0"/>
              </a:rPr>
              <a:t> la restructuration du réseau et les « modes de collaboration </a:t>
            </a:r>
            <a:r>
              <a:rPr lang="en-CA" sz="2800" dirty="0" err="1" smtClean="0">
                <a:latin typeface="Calibri" pitchFamily="34" charset="0"/>
              </a:rPr>
              <a:t>novateurs</a:t>
            </a:r>
            <a:r>
              <a:rPr lang="en-CA" sz="2800" dirty="0" smtClean="0">
                <a:latin typeface="Calibri" pitchFamily="34" charset="0"/>
              </a:rPr>
              <a:t> » </a:t>
            </a:r>
            <a:r>
              <a:rPr lang="en-CA" sz="2800" dirty="0" err="1" smtClean="0">
                <a:latin typeface="Calibri" pitchFamily="34" charset="0"/>
              </a:rPr>
              <a:t>mis</a:t>
            </a:r>
            <a:r>
              <a:rPr lang="en-CA" sz="2800" dirty="0" smtClean="0">
                <a:latin typeface="Calibri" pitchFamily="34" charset="0"/>
              </a:rPr>
              <a:t> en place.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résumé, six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constats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48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229600" cy="4117974"/>
          </a:xfrm>
        </p:spPr>
        <p:txBody>
          <a:bodyPr/>
          <a:lstStyle/>
          <a:p>
            <a:pPr marL="273050" lvl="1" eaLnBrk="1" hangingPunct="1">
              <a:lnSpc>
                <a:spcPct val="200000"/>
              </a:lnSpc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5. L’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alourdissement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des problèmes sociaux et des problèmes de santé mentale des participantes </a:t>
            </a:r>
            <a:r>
              <a:rPr lang="fr-CA" sz="2800" u="sng" dirty="0" smtClean="0">
                <a:solidFill>
                  <a:schemeClr val="tx1"/>
                </a:solidFill>
                <a:latin typeface="Calibri" pitchFamily="34" charset="0"/>
              </a:rPr>
              <a:t>menace la santé des travailleuses</a:t>
            </a: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résumé, six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constats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49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Qu’est-ce que le RQASF? </a:t>
            </a:r>
            <a:b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… un réseau d’organismes, une histoire</a:t>
            </a:r>
            <a:endParaRPr lang="fr-CA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953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fr-FR" sz="2400" u="sng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Calibri" pitchFamily="34" charset="0"/>
              </a:rPr>
              <a:t>Mouvement féministe des années 1970-1980 : centres de santé des femmes Estrie, Montréal, Mauricie </a:t>
            </a:r>
          </a:p>
          <a:p>
            <a:pPr>
              <a:lnSpc>
                <a:spcPct val="90000"/>
              </a:lnSpc>
            </a:pPr>
            <a:endParaRPr lang="fr-FR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Calibri" pitchFamily="34" charset="0"/>
              </a:rPr>
              <a:t>1985 : Regroupement des centres de santé des femmes</a:t>
            </a:r>
            <a:endParaRPr lang="fr-FR" sz="14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fr-FR" sz="14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"/>
            </a:pPr>
            <a:endParaRPr lang="fr-FR" sz="19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Calibri" pitchFamily="34" charset="0"/>
              </a:rPr>
              <a:t>1997 : Réseau québécois d’action pour la santé des femmes</a:t>
            </a:r>
          </a:p>
          <a:p>
            <a:pPr>
              <a:lnSpc>
                <a:spcPct val="90000"/>
              </a:lnSpc>
              <a:buNone/>
            </a:pPr>
            <a:r>
              <a:rPr lang="fr-FR" sz="2400" dirty="0" smtClean="0">
                <a:latin typeface="Calibri" pitchFamily="34" charset="0"/>
              </a:rPr>
              <a:t>	(organisme multidisciplinaire provincial à but non lucratif)</a:t>
            </a:r>
          </a:p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Calibri" pitchFamily="34" charset="0"/>
              </a:rPr>
              <a:t>2012 : 135 membres associatifs et 30 membres individuelles dans toutes les régions du Québec</a:t>
            </a:r>
            <a:endParaRPr lang="fr-CH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2057400"/>
            <a:ext cx="8504238" cy="4041774"/>
          </a:xfrm>
        </p:spPr>
        <p:txBody>
          <a:bodyPr/>
          <a:lstStyle/>
          <a:p>
            <a:pPr marL="273050" lvl="1" eaLnBrk="1" hangingPunct="1">
              <a:lnSpc>
                <a:spcPct val="200000"/>
              </a:lnSpc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6. L’alourdissement des problèmes sociaux et des problèmes de santé mentale menace la survie des organismes. </a:t>
            </a:r>
            <a:endParaRPr lang="en-CA" sz="2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 résumé, six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constats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24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/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50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CA" b="1" smtClean="0">
                <a:solidFill>
                  <a:schemeClr val="tx1"/>
                </a:solidFill>
                <a:latin typeface="Calibri" pitchFamily="34" charset="0"/>
              </a:rPr>
              <a:t>Ces constats sont majeurs</a:t>
            </a:r>
            <a:endParaRPr lang="en-US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lvl="1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Nous ne sommes pas seules… </a:t>
            </a:r>
          </a:p>
          <a:p>
            <a:pPr marL="360363" lvl="1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d’autres études récentes ou en cours </a:t>
            </a:r>
          </a:p>
          <a:p>
            <a:pPr marL="360363" lvl="1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fr-CA" sz="2800" dirty="0" smtClean="0">
                <a:solidFill>
                  <a:schemeClr val="tx1"/>
                </a:solidFill>
                <a:latin typeface="Calibri" pitchFamily="34" charset="0"/>
              </a:rPr>
              <a:t> le personnel du système public de santé </a:t>
            </a:r>
          </a:p>
          <a:p>
            <a:pPr marL="360363" lvl="1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le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réseau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des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organismes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communautaires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363" lvl="1" indent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un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nombre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croissant de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personnes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CA" sz="2800" b="1" dirty="0" smtClean="0">
                <a:solidFill>
                  <a:schemeClr val="tx1"/>
                </a:solidFill>
                <a:latin typeface="Calibri" pitchFamily="34" charset="0"/>
              </a:rPr>
              <a:t>font de plus en plus les </a:t>
            </a:r>
            <a:r>
              <a:rPr lang="en-CA" sz="2800" b="1" dirty="0" err="1" smtClean="0">
                <a:solidFill>
                  <a:schemeClr val="tx1"/>
                </a:solidFill>
                <a:latin typeface="Calibri" pitchFamily="34" charset="0"/>
              </a:rPr>
              <a:t>mêmes</a:t>
            </a:r>
            <a:r>
              <a:rPr lang="en-CA" sz="28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800" b="1" dirty="0" err="1" smtClean="0">
                <a:solidFill>
                  <a:schemeClr val="tx1"/>
                </a:solidFill>
                <a:latin typeface="Calibri" pitchFamily="34" charset="0"/>
              </a:rPr>
              <a:t>constats</a:t>
            </a:r>
            <a:endParaRPr lang="en-CA" sz="2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58775" lvl="1" indent="-358775" algn="ctr" eaLnBrk="1" hangingPunct="1">
              <a:buFont typeface="Wingdings" pitchFamily="2" charset="2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		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388" y="457200"/>
            <a:ext cx="26971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51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Rappel des </a:t>
            </a:r>
            <a:r>
              <a:rPr lang="en-CA" sz="3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principales</a:t>
            </a:r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CA" sz="3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recommandations</a:t>
            </a:r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(2011)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461375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fr-CA" sz="2400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Nous demandons au MSSS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457200" indent="-457200" eaLnBrk="1" hangingPunct="1">
              <a:defRPr/>
            </a:pPr>
            <a:r>
              <a:rPr lang="fr-CA" sz="2400" dirty="0" smtClean="0">
                <a:latin typeface="Calibri" pitchFamily="34" charset="0"/>
              </a:rPr>
              <a:t>De reconnaitre  que les conditions de vie et la santé mentale de nombreuses femmes se sont détériorées</a:t>
            </a:r>
          </a:p>
          <a:p>
            <a:pPr marL="457200" indent="-457200" eaLnBrk="1" hangingPunct="1">
              <a:buFont typeface="Wingdings 2" pitchFamily="18" charset="2"/>
              <a:buNone/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457200" indent="-457200" eaLnBrk="1" hangingPunct="1">
              <a:defRPr/>
            </a:pPr>
            <a:r>
              <a:rPr lang="fr-CA" sz="2400" dirty="0" smtClean="0">
                <a:latin typeface="Calibri" pitchFamily="34" charset="0"/>
              </a:rPr>
              <a:t>De  réviser son cadre théorique biopsychologique avec lequel l’ensemble de la problématique de la santé mentale au Québec est évaluée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52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425" cy="758825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sz="2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... rappel des principales recommandations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504238" cy="533400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fr-CA" sz="2800" dirty="0" smtClean="0">
              <a:latin typeface="Calibri" pitchFamily="34" charset="0"/>
            </a:endParaRPr>
          </a:p>
          <a:p>
            <a:pPr eaLnBrk="1" hangingPunct="1">
              <a:buNone/>
              <a:defRPr/>
            </a:pPr>
            <a:endParaRPr lang="fr-CA" sz="1200" dirty="0" smtClean="0">
              <a:latin typeface="Calibri" pitchFamily="34" charset="0"/>
            </a:endParaRPr>
          </a:p>
          <a:p>
            <a:pPr eaLnBrk="1" hangingPunct="1">
              <a:buNone/>
              <a:defRPr/>
            </a:pPr>
            <a:r>
              <a:rPr lang="fr-CA" sz="2400" b="1" dirty="0" smtClean="0">
                <a:latin typeface="Calibri" pitchFamily="34" charset="0"/>
              </a:rPr>
              <a:t>Nous demandons au MSSS</a:t>
            </a:r>
          </a:p>
          <a:p>
            <a:pPr marL="1588" indent="-1588" eaLnBrk="1" hangingPunct="1">
              <a:buNone/>
              <a:defRPr/>
            </a:pPr>
            <a:endParaRPr lang="fr-CA" sz="2800" dirty="0" smtClean="0">
              <a:latin typeface="Calibri" pitchFamily="34" charset="0"/>
            </a:endParaRPr>
          </a:p>
          <a:p>
            <a:pPr marL="1588" indent="-1588" eaLnBrk="1" hangingPunct="1">
              <a:buNone/>
              <a:defRPr/>
            </a:pPr>
            <a:r>
              <a:rPr lang="fr-CA" sz="2800" dirty="0" smtClean="0">
                <a:latin typeface="Calibri" pitchFamily="34" charset="0"/>
              </a:rPr>
              <a:t>D’intégrer nos préoccupations dans son plan d’action en santé mentale 2012-2017 : </a:t>
            </a:r>
          </a:p>
          <a:p>
            <a:pPr marL="514350" indent="-514350" eaLnBrk="1" hangingPunct="1">
              <a:defRPr/>
            </a:pPr>
            <a:r>
              <a:rPr lang="fr-CA" sz="2200" dirty="0" smtClean="0">
                <a:latin typeface="Calibri" pitchFamily="34" charset="0"/>
              </a:rPr>
              <a:t>accessibilité des services de première ligne en santé mentale…</a:t>
            </a:r>
          </a:p>
          <a:p>
            <a:pPr marL="514350" indent="-514350" eaLnBrk="1" hangingPunct="1">
              <a:defRPr/>
            </a:pPr>
            <a:r>
              <a:rPr lang="fr-CA" sz="2200" dirty="0" smtClean="0">
                <a:latin typeface="Calibri" pitchFamily="34" charset="0"/>
              </a:rPr>
              <a:t>problèmes de la médicalisation des problèmes sociaux et de la médicamentation excessive des femmes qui en résulte…</a:t>
            </a:r>
          </a:p>
          <a:p>
            <a:pPr marL="514350" indent="-514350" eaLnBrk="1" hangingPunct="1">
              <a:defRPr/>
            </a:pPr>
            <a:r>
              <a:rPr lang="fr-CA" sz="2200" dirty="0" smtClean="0">
                <a:latin typeface="Calibri" pitchFamily="34" charset="0"/>
              </a:rPr>
              <a:t>besoins immédiats des personnes plus démunies et des femmes aux prises avec de grandes difficultés…</a:t>
            </a:r>
            <a:endParaRPr lang="fr-CA" sz="2800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53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676399"/>
            <a:ext cx="8504238" cy="4422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r-CA" sz="2400" b="1" dirty="0" smtClean="0">
                <a:latin typeface="Calibri" pitchFamily="34" charset="0"/>
                <a:cs typeface="Calibri" pitchFamily="34" charset="0"/>
              </a:rPr>
              <a:t>Nous demandons au MSSS</a:t>
            </a:r>
          </a:p>
          <a:p>
            <a:pPr eaLnBrk="1" hangingPunct="1">
              <a:buFont typeface="Wingdings 2" pitchFamily="18" charset="2"/>
              <a:buNone/>
            </a:pPr>
            <a:endParaRPr lang="fr-CA" sz="24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CA" sz="2400" dirty="0" smtClean="0">
                <a:latin typeface="Calibri" pitchFamily="34" charset="0"/>
                <a:cs typeface="Calibri" pitchFamily="34" charset="0"/>
              </a:rPr>
              <a:t>De prévoir une étape de consultation des organismes communautaires de femmes dans le processus d’élaboration, de mise en œuvre et d’évaluation de son plan d’action en santé mentale 2012-2017</a:t>
            </a:r>
            <a:endParaRPr lang="en-CA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... rappel des principales recommandations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54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L’amélioration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de la santé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passe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par la justice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sociale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325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CA" sz="2800" b="1" dirty="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CA" sz="2800" b="1" dirty="0" smtClean="0">
              <a:latin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fr-CA" sz="3200" b="1" dirty="0" smtClean="0">
                <a:latin typeface="Calibri" pitchFamily="34" charset="0"/>
              </a:rPr>
              <a:t>Discutons- en!</a:t>
            </a:r>
          </a:p>
          <a:p>
            <a:pPr eaLnBrk="1" hangingPunct="1">
              <a:buFont typeface="Wingdings 2" pitchFamily="18" charset="2"/>
              <a:buNone/>
            </a:pPr>
            <a:endParaRPr lang="fr-CA" sz="2800" b="1" dirty="0" smtClean="0">
              <a:latin typeface="Calibri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fr-CA" sz="3600" b="1" dirty="0" smtClean="0">
                <a:latin typeface="Calibri" pitchFamily="34" charset="0"/>
              </a:rPr>
              <a:t>Merci !</a:t>
            </a:r>
          </a:p>
          <a:p>
            <a:pPr algn="ctr" eaLnBrk="1" hangingPunct="1">
              <a:buFont typeface="Wingdings 2" pitchFamily="18" charset="2"/>
              <a:buNone/>
            </a:pPr>
            <a:endParaRPr lang="fr-CA" dirty="0" smtClean="0">
              <a:latin typeface="Calibri" pitchFamily="34" charset="0"/>
            </a:endParaRPr>
          </a:p>
          <a:p>
            <a:pPr algn="ctr" eaLnBrk="1" hangingPunct="1">
              <a:buNone/>
            </a:pPr>
            <a:r>
              <a:rPr lang="fr-CA" sz="2200" dirty="0" smtClean="0">
                <a:latin typeface="Calibri" pitchFamily="34" charset="0"/>
                <a:cs typeface="Tahoma" pitchFamily="34" charset="0"/>
              </a:rPr>
              <a:t>mimeault@rqasf.qc.ca</a:t>
            </a:r>
          </a:p>
          <a:p>
            <a:pPr algn="ctr" eaLnBrk="1" hangingPunct="1">
              <a:buNone/>
            </a:pPr>
            <a:r>
              <a:rPr lang="fr-CA" sz="2200" dirty="0" smtClean="0">
                <a:latin typeface="Calibri" pitchFamily="34" charset="0"/>
                <a:cs typeface="Tahoma" pitchFamily="34" charset="0"/>
              </a:rPr>
              <a:t>christellecassan@rqasf.qc.ca</a:t>
            </a:r>
          </a:p>
          <a:p>
            <a:pPr algn="ctr" eaLnBrk="1" hangingPunct="1">
              <a:buNone/>
            </a:pPr>
            <a:r>
              <a:rPr lang="fr-CA" sz="2200" dirty="0" smtClean="0">
                <a:latin typeface="Calibri" pitchFamily="34" charset="0"/>
                <a:cs typeface="Tahoma" pitchFamily="34" charset="0"/>
              </a:rPr>
              <a:t>mariecadotte@rqasf.qc.ca</a:t>
            </a:r>
          </a:p>
          <a:p>
            <a:pPr algn="ctr" eaLnBrk="1" hangingPunct="1">
              <a:buNone/>
            </a:pPr>
            <a:endParaRPr lang="fr-CA" sz="2200" dirty="0" smtClean="0"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07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algn="l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Introduction </a:t>
            </a:r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Que fait le RQASF?</a:t>
            </a:r>
            <a:endParaRPr lang="fr-CA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Calibri" pitchFamily="34" charset="0"/>
              </a:rPr>
              <a:t>Formations auprès de ses groupes membres et autres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Exemples</a:t>
            </a:r>
            <a:r>
              <a:rPr lang="en-CA" sz="2400" dirty="0" smtClean="0">
                <a:latin typeface="Calibri" pitchFamily="34" charset="0"/>
              </a:rPr>
              <a:t> : ateliers </a:t>
            </a:r>
            <a:r>
              <a:rPr lang="en-CA" sz="2400" dirty="0" err="1" smtClean="0">
                <a:latin typeface="Calibri" pitchFamily="34" charset="0"/>
              </a:rPr>
              <a:t>sur</a:t>
            </a:r>
            <a:r>
              <a:rPr lang="en-CA" sz="2400" dirty="0" smtClean="0">
                <a:latin typeface="Calibri" pitchFamily="34" charset="0"/>
              </a:rPr>
              <a:t> la santé des femmes au </a:t>
            </a:r>
            <a:r>
              <a:rPr lang="en-CA" sz="2400" dirty="0" err="1" smtClean="0">
                <a:latin typeface="Calibri" pitchFamily="34" charset="0"/>
              </a:rPr>
              <a:t>mitan</a:t>
            </a:r>
            <a:r>
              <a:rPr lang="en-CA" sz="2400" dirty="0" smtClean="0">
                <a:latin typeface="Calibri" pitchFamily="34" charset="0"/>
              </a:rPr>
              <a:t> de la vie; ateliers </a:t>
            </a:r>
            <a:r>
              <a:rPr lang="en-CA" sz="2400" dirty="0" err="1" smtClean="0">
                <a:latin typeface="Calibri" pitchFamily="34" charset="0"/>
              </a:rPr>
              <a:t>sur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l’image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corporelle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dans</a:t>
            </a:r>
            <a:r>
              <a:rPr lang="en-CA" sz="2400" dirty="0" smtClean="0">
                <a:latin typeface="Calibri" pitchFamily="34" charset="0"/>
              </a:rPr>
              <a:t> les </a:t>
            </a:r>
            <a:r>
              <a:rPr lang="en-CA" sz="2400" dirty="0" err="1" smtClean="0">
                <a:latin typeface="Calibri" pitchFamily="34" charset="0"/>
              </a:rPr>
              <a:t>écoles</a:t>
            </a:r>
            <a:r>
              <a:rPr lang="en-CA" sz="2400" dirty="0" smtClean="0">
                <a:latin typeface="Calibri" pitchFamily="34" charset="0"/>
              </a:rPr>
              <a:t> de mode</a:t>
            </a:r>
            <a:endParaRPr lang="fr-CA" sz="2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2800" dirty="0" smtClean="0">
                <a:latin typeface="Calibri" pitchFamily="34" charset="0"/>
              </a:rPr>
              <a:t>Action </a:t>
            </a:r>
            <a:r>
              <a:rPr lang="en-CA" sz="2800" dirty="0" err="1" smtClean="0">
                <a:latin typeface="Calibri" pitchFamily="34" charset="0"/>
              </a:rPr>
              <a:t>politique</a:t>
            </a:r>
            <a:endParaRPr lang="en-CA" sz="28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Exemples</a:t>
            </a:r>
            <a:r>
              <a:rPr lang="en-CA" sz="2400" dirty="0" smtClean="0">
                <a:latin typeface="Calibri" pitchFamily="34" charset="0"/>
              </a:rPr>
              <a:t> :  </a:t>
            </a:r>
            <a:r>
              <a:rPr lang="en-CA" sz="2400" dirty="0" err="1" smtClean="0">
                <a:latin typeface="Calibri" pitchFamily="34" charset="0"/>
              </a:rPr>
              <a:t>concertations</a:t>
            </a:r>
            <a:r>
              <a:rPr lang="en-CA" sz="2400" dirty="0" smtClean="0">
                <a:latin typeface="Calibri" pitchFamily="34" charset="0"/>
              </a:rPr>
              <a:t>, </a:t>
            </a:r>
            <a:r>
              <a:rPr lang="en-CA" sz="2400" dirty="0" err="1" smtClean="0">
                <a:latin typeface="Calibri" pitchFamily="34" charset="0"/>
              </a:rPr>
              <a:t>dépôt</a:t>
            </a:r>
            <a:r>
              <a:rPr lang="en-CA" sz="2400" dirty="0" smtClean="0">
                <a:latin typeface="Calibri" pitchFamily="34" charset="0"/>
              </a:rPr>
              <a:t> de </a:t>
            </a:r>
            <a:r>
              <a:rPr lang="en-CA" sz="2400" dirty="0" err="1" smtClean="0">
                <a:latin typeface="Calibri" pitchFamily="34" charset="0"/>
              </a:rPr>
              <a:t>mémoires</a:t>
            </a:r>
            <a:r>
              <a:rPr lang="en-CA" sz="2400" dirty="0" smtClean="0">
                <a:latin typeface="Calibri" pitchFamily="34" charset="0"/>
              </a:rPr>
              <a:t>, de </a:t>
            </a:r>
            <a:r>
              <a:rPr lang="en-CA" sz="2400" dirty="0" err="1" smtClean="0">
                <a:latin typeface="Calibri" pitchFamily="34" charset="0"/>
              </a:rPr>
              <a:t>recommandations</a:t>
            </a:r>
            <a:endParaRPr lang="en-CA" sz="2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2800" dirty="0" err="1" smtClean="0">
                <a:latin typeface="Calibri" pitchFamily="34" charset="0"/>
              </a:rPr>
              <a:t>Recherche</a:t>
            </a:r>
            <a:endParaRPr lang="en-CA" sz="28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Exemples</a:t>
            </a:r>
            <a:r>
              <a:rPr lang="en-CA" sz="2400" dirty="0" smtClean="0">
                <a:latin typeface="Calibri" pitchFamily="34" charset="0"/>
              </a:rPr>
              <a:t> : santé des femmes au </a:t>
            </a:r>
            <a:r>
              <a:rPr lang="en-CA" sz="2400" dirty="0" err="1" smtClean="0">
                <a:latin typeface="Calibri" pitchFamily="34" charset="0"/>
              </a:rPr>
              <a:t>mitan</a:t>
            </a:r>
            <a:r>
              <a:rPr lang="en-CA" sz="2400" dirty="0" smtClean="0">
                <a:latin typeface="Calibri" pitchFamily="34" charset="0"/>
              </a:rPr>
              <a:t> de la vie; cancer du </a:t>
            </a:r>
            <a:r>
              <a:rPr lang="en-CA" sz="2400" dirty="0" err="1" smtClean="0">
                <a:latin typeface="Calibri" pitchFamily="34" charset="0"/>
              </a:rPr>
              <a:t>sein</a:t>
            </a:r>
            <a:r>
              <a:rPr lang="en-CA" sz="2400" dirty="0" smtClean="0">
                <a:latin typeface="Calibri" pitchFamily="34" charset="0"/>
              </a:rPr>
              <a:t>; santé des </a:t>
            </a:r>
            <a:r>
              <a:rPr lang="en-CA" sz="2400" dirty="0" err="1" smtClean="0">
                <a:latin typeface="Calibri" pitchFamily="34" charset="0"/>
              </a:rPr>
              <a:t>lesbiennes</a:t>
            </a:r>
            <a:r>
              <a:rPr lang="en-CA" sz="2400" dirty="0" smtClean="0">
                <a:latin typeface="Calibri" pitchFamily="34" charset="0"/>
              </a:rPr>
              <a:t>; santé </a:t>
            </a:r>
            <a:r>
              <a:rPr lang="en-CA" sz="2400" dirty="0" err="1" smtClean="0">
                <a:latin typeface="Calibri" pitchFamily="34" charset="0"/>
              </a:rPr>
              <a:t>mentale</a:t>
            </a:r>
            <a:endParaRPr lang="fr-CH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6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algn="l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Introduction</a:t>
            </a:r>
            <a: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Que sont les membres du RQASF?</a:t>
            </a:r>
            <a:endParaRPr lang="fr-CA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Calibri" pitchFamily="34" charset="0"/>
              </a:rPr>
              <a:t>Des groupes de femmes (intervention directe) :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Calibri" pitchFamily="34" charset="0"/>
              </a:rPr>
              <a:t>Groupes «milieu de vie</a:t>
            </a:r>
            <a:r>
              <a:rPr lang="en-CA" sz="2400" dirty="0" smtClean="0">
                <a:latin typeface="Calibri" pitchFamily="34" charset="0"/>
              </a:rPr>
              <a:t>» (71%)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Groupes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d’aide</a:t>
            </a:r>
            <a:r>
              <a:rPr lang="en-CA" sz="2400" dirty="0" smtClean="0">
                <a:latin typeface="Calibri" pitchFamily="34" charset="0"/>
              </a:rPr>
              <a:t>/</a:t>
            </a:r>
            <a:r>
              <a:rPr lang="en-CA" sz="2400" dirty="0" err="1" smtClean="0">
                <a:latin typeface="Calibri" pitchFamily="34" charset="0"/>
              </a:rPr>
              <a:t>entraide</a:t>
            </a:r>
            <a:r>
              <a:rPr lang="en-CA" sz="2400" dirty="0" smtClean="0">
                <a:latin typeface="Calibri" pitchFamily="34" charset="0"/>
              </a:rPr>
              <a:t> (51%)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Défense</a:t>
            </a:r>
            <a:r>
              <a:rPr lang="en-CA" sz="2400" dirty="0" smtClean="0">
                <a:latin typeface="Calibri" pitchFamily="34" charset="0"/>
              </a:rPr>
              <a:t> de </a:t>
            </a:r>
            <a:r>
              <a:rPr lang="en-CA" sz="2400" dirty="0" err="1" smtClean="0">
                <a:latin typeface="Calibri" pitchFamily="34" charset="0"/>
              </a:rPr>
              <a:t>droits</a:t>
            </a:r>
            <a:r>
              <a:rPr lang="en-CA" sz="2400" dirty="0" smtClean="0">
                <a:latin typeface="Calibri" pitchFamily="34" charset="0"/>
              </a:rPr>
              <a:t> (35%)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Maisons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d’hébergement</a:t>
            </a:r>
            <a:r>
              <a:rPr lang="en-CA" sz="2400" dirty="0" smtClean="0">
                <a:latin typeface="Calibri" pitchFamily="34" charset="0"/>
              </a:rPr>
              <a:t> (22%)</a:t>
            </a:r>
          </a:p>
          <a:p>
            <a:pPr>
              <a:lnSpc>
                <a:spcPct val="90000"/>
              </a:lnSpc>
              <a:buNone/>
            </a:pPr>
            <a:endParaRPr lang="fr-FR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CA" sz="2800" dirty="0" smtClean="0">
                <a:latin typeface="Calibri" pitchFamily="34" charset="0"/>
              </a:rPr>
              <a:t>Regroupements d’organismes : tables régionales de groupes de femmes (17 régions du </a:t>
            </a:r>
            <a:r>
              <a:rPr lang="fr-CA" sz="2800" dirty="0" err="1" smtClean="0">
                <a:latin typeface="Calibri" pitchFamily="34" charset="0"/>
              </a:rPr>
              <a:t>Qc</a:t>
            </a:r>
            <a:r>
              <a:rPr lang="fr-CA" sz="2800" dirty="0" smtClean="0">
                <a:latin typeface="Calibri" pitchFamily="34" charset="0"/>
              </a:rPr>
              <a:t>), FQPN, RNR</a:t>
            </a:r>
          </a:p>
          <a:p>
            <a:pPr>
              <a:lnSpc>
                <a:spcPct val="90000"/>
              </a:lnSpc>
            </a:pPr>
            <a:r>
              <a:rPr lang="fr-CA" sz="2800" dirty="0" smtClean="0">
                <a:latin typeface="Calibri" pitchFamily="34" charset="0"/>
              </a:rPr>
              <a:t>Syndicats : FIQ, APTS…</a:t>
            </a:r>
          </a:p>
          <a:p>
            <a:pPr>
              <a:lnSpc>
                <a:spcPct val="90000"/>
              </a:lnSpc>
            </a:pPr>
            <a:r>
              <a:rPr lang="fr-CA" sz="2800" dirty="0" smtClean="0">
                <a:latin typeface="Calibri" pitchFamily="34" charset="0"/>
              </a:rPr>
              <a:t>Membres individuelles</a:t>
            </a:r>
            <a:endParaRPr lang="fr-CH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7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/>
            <a:r>
              <a:rPr lang="fr-CA" sz="24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fr-CA" sz="24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CA" sz="24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fr-CA" sz="24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 Introduction </a:t>
            </a:r>
            <a:r>
              <a:rPr lang="fr-CA" sz="36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36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Que font les groupes de femmes membres du RQASF?</a:t>
            </a:r>
            <a:endParaRPr lang="fr-CA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fr-FR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Calibri" pitchFamily="34" charset="0"/>
              </a:rPr>
              <a:t>Intervention directe auprès des femmes :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Ateliers </a:t>
            </a:r>
            <a:r>
              <a:rPr lang="en-CA" sz="2400" dirty="0" err="1" smtClean="0">
                <a:latin typeface="Calibri" pitchFamily="34" charset="0"/>
              </a:rPr>
              <a:t>d’éducation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populaire</a:t>
            </a:r>
            <a:r>
              <a:rPr lang="en-CA" sz="2400" dirty="0" smtClean="0">
                <a:latin typeface="Calibri" pitchFamily="34" charset="0"/>
              </a:rPr>
              <a:t> (95%)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Action collective (85%)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Activités</a:t>
            </a:r>
            <a:r>
              <a:rPr lang="en-CA" sz="2400" dirty="0" smtClean="0">
                <a:latin typeface="Calibri" pitchFamily="34" charset="0"/>
              </a:rPr>
              <a:t> de socialisation (82%)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Soutien</a:t>
            </a:r>
            <a:r>
              <a:rPr lang="en-CA" sz="2400" dirty="0" smtClean="0">
                <a:latin typeface="Calibri" pitchFamily="34" charset="0"/>
              </a:rPr>
              <a:t> psychosocial (78%)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Ateliers de </a:t>
            </a:r>
            <a:r>
              <a:rPr lang="en-CA" sz="2400" dirty="0" err="1" smtClean="0">
                <a:latin typeface="Calibri" pitchFamily="34" charset="0"/>
              </a:rPr>
              <a:t>croissance</a:t>
            </a:r>
            <a:r>
              <a:rPr lang="en-CA" sz="2400" dirty="0" smtClean="0">
                <a:latin typeface="Calibri" pitchFamily="34" charset="0"/>
              </a:rPr>
              <a:t> </a:t>
            </a:r>
            <a:r>
              <a:rPr lang="en-CA" sz="2400" dirty="0" err="1" smtClean="0">
                <a:latin typeface="Calibri" pitchFamily="34" charset="0"/>
              </a:rPr>
              <a:t>personnelle</a:t>
            </a:r>
            <a:r>
              <a:rPr lang="en-CA" sz="2400" dirty="0" smtClean="0">
                <a:latin typeface="Calibri" pitchFamily="34" charset="0"/>
              </a:rPr>
              <a:t> (77%)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Défense</a:t>
            </a:r>
            <a:r>
              <a:rPr lang="en-CA" sz="2400" dirty="0" smtClean="0">
                <a:latin typeface="Calibri" pitchFamily="34" charset="0"/>
              </a:rPr>
              <a:t> de </a:t>
            </a:r>
            <a:r>
              <a:rPr lang="en-CA" sz="2400" dirty="0" err="1" smtClean="0">
                <a:latin typeface="Calibri" pitchFamily="34" charset="0"/>
              </a:rPr>
              <a:t>droits</a:t>
            </a:r>
            <a:r>
              <a:rPr lang="en-CA" sz="2400" dirty="0" smtClean="0">
                <a:latin typeface="Calibri" pitchFamily="34" charset="0"/>
              </a:rPr>
              <a:t> (77%)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Intervention de </a:t>
            </a:r>
            <a:r>
              <a:rPr lang="en-CA" sz="2400" dirty="0" err="1" smtClean="0">
                <a:latin typeface="Calibri" pitchFamily="34" charset="0"/>
              </a:rPr>
              <a:t>crise</a:t>
            </a:r>
            <a:r>
              <a:rPr lang="en-CA" sz="2400" dirty="0" smtClean="0">
                <a:latin typeface="Calibri" pitchFamily="34" charset="0"/>
              </a:rPr>
              <a:t> (70%)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...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>
                <a:latin typeface="Calibri" pitchFamily="34" charset="0"/>
              </a:rPr>
              <a:t>Aide à </a:t>
            </a:r>
            <a:r>
              <a:rPr lang="en-CA" sz="2400" dirty="0" err="1" smtClean="0">
                <a:latin typeface="Calibri" pitchFamily="34" charset="0"/>
              </a:rPr>
              <a:t>l’intégration</a:t>
            </a:r>
            <a:r>
              <a:rPr lang="en-CA" sz="2400" dirty="0" smtClean="0">
                <a:latin typeface="Calibri" pitchFamily="34" charset="0"/>
              </a:rPr>
              <a:t>, immigration </a:t>
            </a:r>
            <a:r>
              <a:rPr lang="en-CA" sz="2400" dirty="0" err="1" smtClean="0">
                <a:latin typeface="Calibri" pitchFamily="34" charset="0"/>
              </a:rPr>
              <a:t>récente</a:t>
            </a:r>
            <a:r>
              <a:rPr lang="en-CA" sz="2400" dirty="0" smtClean="0">
                <a:latin typeface="Calibri" pitchFamily="34" charset="0"/>
              </a:rPr>
              <a:t> (25%)</a:t>
            </a:r>
          </a:p>
          <a:p>
            <a:pPr lvl="1">
              <a:lnSpc>
                <a:spcPct val="90000"/>
              </a:lnSpc>
            </a:pPr>
            <a:r>
              <a:rPr lang="en-CA" sz="2400" dirty="0" err="1" smtClean="0">
                <a:latin typeface="Calibri" pitchFamily="34" charset="0"/>
              </a:rPr>
              <a:t>Hébergement</a:t>
            </a:r>
            <a:r>
              <a:rPr lang="en-CA" sz="2400" dirty="0" smtClean="0">
                <a:latin typeface="Calibri" pitchFamily="34" charset="0"/>
              </a:rPr>
              <a:t> (22%)</a:t>
            </a:r>
          </a:p>
          <a:p>
            <a:pPr lvl="1">
              <a:lnSpc>
                <a:spcPct val="90000"/>
              </a:lnSpc>
            </a:pPr>
            <a:endParaRPr lang="en-CA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2800" dirty="0" smtClean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8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algn="l"/>
            <a:r>
              <a:rPr lang="fr-CA" sz="2000" b="1" dirty="0" smtClean="0">
                <a:solidFill>
                  <a:schemeClr val="accent1"/>
                </a:solidFill>
                <a:latin typeface="Calibri" pitchFamily="34" charset="0"/>
              </a:rPr>
              <a:t>Introduction</a:t>
            </a:r>
            <a:r>
              <a:rPr lang="fr-CA" sz="28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fr-CA" sz="2800" b="1" dirty="0" smtClean="0">
                <a:solidFill>
                  <a:schemeClr val="tx1"/>
                </a:solidFill>
                <a:latin typeface="Calibri" pitchFamily="34" charset="0"/>
              </a:rPr>
              <a:t>Pourquoi cette recherche auprès de nos membres?</a:t>
            </a:r>
            <a:endParaRPr lang="fr-CA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CA" dirty="0" smtClean="0"/>
          </a:p>
          <a:p>
            <a:pPr marL="360363" lvl="1" indent="-180975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Une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recherche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issue de </a:t>
            </a: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besoins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exprimés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sur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le terrain</a:t>
            </a:r>
          </a:p>
          <a:p>
            <a:pPr marL="360363" lvl="1" indent="-180975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508250" lvl="1" indent="-250825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Sondage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(2009) : la santé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mentale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marL="250825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1</a:t>
            </a:r>
            <a:r>
              <a:rPr lang="en-CA" sz="2800" baseline="30000" dirty="0" smtClean="0">
                <a:solidFill>
                  <a:schemeClr val="tx1"/>
                </a:solidFill>
                <a:latin typeface="Calibri" pitchFamily="34" charset="0"/>
              </a:rPr>
              <a:t>er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sujet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préoccupation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50825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363" lvl="1" indent="-180975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→ 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Besoins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criants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des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participantes</a:t>
            </a:r>
            <a:r>
              <a:rPr lang="en-CA" sz="2800" dirty="0" smtClean="0">
                <a:solidFill>
                  <a:schemeClr val="tx1"/>
                </a:solidFill>
                <a:latin typeface="Calibri" pitchFamily="34" charset="0"/>
              </a:rPr>
              <a:t> et des </a:t>
            </a:r>
            <a:r>
              <a:rPr lang="en-CA" sz="2800" dirty="0" err="1" smtClean="0">
                <a:solidFill>
                  <a:schemeClr val="tx1"/>
                </a:solidFill>
                <a:latin typeface="Calibri" pitchFamily="34" charset="0"/>
              </a:rPr>
              <a:t>travailleuses</a:t>
            </a:r>
            <a:endParaRPr lang="en-CA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363" lvl="1" indent="-180975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CA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0363" lvl="1" indent="-180975" eaLnBrk="1" fontAlgn="auto" hangingPunct="1">
              <a:spcAft>
                <a:spcPts val="0"/>
              </a:spcAft>
              <a:buNone/>
              <a:defRPr/>
            </a:pPr>
            <a:endParaRPr lang="fr-CA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  <p:custDataLst>
              <p:tags r:id="rId1"/>
            </p:custDataLst>
          </p:nvPr>
        </p:nvSpPr>
        <p:spPr>
          <a:xfrm>
            <a:off x="8305800" y="6019800"/>
            <a:ext cx="609600" cy="52120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4D9BE0-D7B8-436C-A97D-442613C48A3D}" type="slidenum">
              <a:rPr lang="fr-CA" sz="14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9</a:t>
            </a:fld>
            <a:endParaRPr lang="fr-CA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ersonnalisé 2">
      <a:majorFont>
        <a:latin typeface="Bookman Old Style"/>
        <a:ea typeface=""/>
        <a:cs typeface=""/>
      </a:majorFont>
      <a:minorFont>
        <a:latin typeface="Garamond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12838</TotalTime>
  <Words>1698</Words>
  <Application>Microsoft Office PowerPoint</Application>
  <PresentationFormat>On-screen Show (4:3)</PresentationFormat>
  <Paragraphs>574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Civil</vt:lpstr>
      <vt:lpstr>Acrobat Document</vt:lpstr>
      <vt:lpstr>La santé mentale au Québec : le point de vue de travailleuses d’organismes communautaires de femmes</vt:lpstr>
      <vt:lpstr>…</vt:lpstr>
      <vt:lpstr>Plan de présentation</vt:lpstr>
      <vt:lpstr>Qu’est-ce que le Réseau québécois d’action pour la santé des femmes (RQASF)?</vt:lpstr>
      <vt:lpstr>Qu’est-ce que le RQASF?  … un réseau d’organismes, une histoire</vt:lpstr>
      <vt:lpstr>Introduction  Que fait le RQASF?</vt:lpstr>
      <vt:lpstr>Introduction Que sont les membres du RQASF?</vt:lpstr>
      <vt:lpstr>   Introduction  Que font les groupes de femmes membres du RQASF?</vt:lpstr>
      <vt:lpstr>Introduction  Pourquoi cette recherche auprès de nos membres?</vt:lpstr>
      <vt:lpstr>Introduction  Que voulions nous savoir? Dans quel but? </vt:lpstr>
      <vt:lpstr>Introduction  Méthodologie</vt:lpstr>
      <vt:lpstr>PARTIE I Résultats de la recherche </vt:lpstr>
      <vt:lpstr> Quels organisme ont participé? </vt:lpstr>
      <vt:lpstr>Qu’avons-nous trouvé? Situation des participantes</vt:lpstr>
      <vt:lpstr>             1er constat Détérioration des conditions de vie</vt:lpstr>
      <vt:lpstr>1er constat Détérioration des conditions de vie</vt:lpstr>
      <vt:lpstr>  2e constat  Alourdissement des problèmes de santé mentale </vt:lpstr>
      <vt:lpstr>3e constat Services sociaux et services de santé inaccessibles</vt:lpstr>
      <vt:lpstr>  3e constat  Services sociaux et services de santé inaccessibles</vt:lpstr>
      <vt:lpstr>…situation des participantes</vt:lpstr>
      <vt:lpstr>Qu’avons-nous trouvé? Situation des organismes et des travailleuses</vt:lpstr>
      <vt:lpstr>1er impact Mission des organismes menacée</vt:lpstr>
      <vt:lpstr>1er impact Mission des organismes menacée</vt:lpstr>
      <vt:lpstr>1er impact Mission des organismes menacée</vt:lpstr>
      <vt:lpstr>2e  impact  Vie interne des organismes perturbée</vt:lpstr>
      <vt:lpstr>2e  impact  Vie interne des organismes perturbée</vt:lpstr>
      <vt:lpstr>2e  impact  Vie interne des organismes perturbée</vt:lpstr>
      <vt:lpstr>3e  impact  Personnel des organismes débordé</vt:lpstr>
      <vt:lpstr>3e  impact  Personnel des organismes débordé</vt:lpstr>
      <vt:lpstr>…impacts sur l’intervention</vt:lpstr>
      <vt:lpstr>PARTIE II</vt:lpstr>
      <vt:lpstr>...</vt:lpstr>
      <vt:lpstr> un problème avec la définition</vt:lpstr>
      <vt:lpstr> la santé des femmes est médicalisée</vt:lpstr>
      <vt:lpstr> la santé mentale est médicalisée</vt:lpstr>
      <vt:lpstr> cette médicalisation de la santé mentale a un impact dans les organismes communautaires de femmes </vt:lpstr>
      <vt:lpstr> les problèmes de santé mentale s’arriment aux inégalités sociales</vt:lpstr>
      <vt:lpstr>les conditions de possibilités d’une médicalisation élargie du social sont aujourd’hui réunies</vt:lpstr>
      <vt:lpstr>...</vt:lpstr>
      <vt:lpstr> Qu’est-ce qu’une approche globale et féministe de la santé?</vt:lpstr>
      <vt:lpstr> Quelle est notre définition de la santé mentale? </vt:lpstr>
      <vt:lpstr> L’approche biopsychosociale accréditée par la recherche</vt:lpstr>
      <vt:lpstr>Que faire?  ... prendre en compte les déterminants sociaux de la santé</vt:lpstr>
      <vt:lpstr>Conclusion</vt:lpstr>
      <vt:lpstr>En résumé, six constats…</vt:lpstr>
      <vt:lpstr>En résumé, six constats…</vt:lpstr>
      <vt:lpstr>En résumé, six constats…</vt:lpstr>
      <vt:lpstr>En résumé, six constats…</vt:lpstr>
      <vt:lpstr>En résumé, six constats…</vt:lpstr>
      <vt:lpstr>En résumé, six constats…</vt:lpstr>
      <vt:lpstr>Ces constats sont majeurs</vt:lpstr>
      <vt:lpstr>Rappel des principales recommandations (2011)</vt:lpstr>
      <vt:lpstr> ... rappel des principales recommandations</vt:lpstr>
      <vt:lpstr>... rappel des principales recommandations</vt:lpstr>
      <vt:lpstr>L’amélioration de la santé passe par la justice sociale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RQASF</dc:creator>
  <cp:lastModifiedBy>Linda</cp:lastModifiedBy>
  <cp:revision>1253</cp:revision>
  <cp:lastPrinted>1601-01-01T00:00:00Z</cp:lastPrinted>
  <dcterms:created xsi:type="dcterms:W3CDTF">1601-01-01T00:00:00Z</dcterms:created>
  <dcterms:modified xsi:type="dcterms:W3CDTF">2012-05-10T17:41:41Z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