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2"/>
  </p:notesMasterIdLst>
  <p:handoutMasterIdLst>
    <p:handoutMasterId r:id="rId53"/>
  </p:handoutMasterIdLst>
  <p:sldIdLst>
    <p:sldId id="315" r:id="rId2"/>
    <p:sldId id="258" r:id="rId3"/>
    <p:sldId id="292" r:id="rId4"/>
    <p:sldId id="260" r:id="rId5"/>
    <p:sldId id="261" r:id="rId6"/>
    <p:sldId id="325" r:id="rId7"/>
    <p:sldId id="326" r:id="rId8"/>
    <p:sldId id="327" r:id="rId9"/>
    <p:sldId id="328" r:id="rId10"/>
    <p:sldId id="262" r:id="rId11"/>
    <p:sldId id="330" r:id="rId12"/>
    <p:sldId id="336" r:id="rId13"/>
    <p:sldId id="342" r:id="rId14"/>
    <p:sldId id="343" r:id="rId15"/>
    <p:sldId id="293" r:id="rId16"/>
    <p:sldId id="311" r:id="rId17"/>
    <p:sldId id="312" r:id="rId18"/>
    <p:sldId id="313" r:id="rId19"/>
    <p:sldId id="314" r:id="rId20"/>
    <p:sldId id="300" r:id="rId21"/>
    <p:sldId id="305" r:id="rId22"/>
    <p:sldId id="309" r:id="rId23"/>
    <p:sldId id="317" r:id="rId24"/>
    <p:sldId id="318" r:id="rId25"/>
    <p:sldId id="299" r:id="rId26"/>
    <p:sldId id="264" r:id="rId27"/>
    <p:sldId id="265" r:id="rId28"/>
    <p:sldId id="266" r:id="rId29"/>
    <p:sldId id="267" r:id="rId30"/>
    <p:sldId id="268" r:id="rId31"/>
    <p:sldId id="269" r:id="rId32"/>
    <p:sldId id="270" r:id="rId33"/>
    <p:sldId id="271" r:id="rId34"/>
    <p:sldId id="272" r:id="rId35"/>
    <p:sldId id="273" r:id="rId36"/>
    <p:sldId id="274" r:id="rId37"/>
    <p:sldId id="275" r:id="rId38"/>
    <p:sldId id="277" r:id="rId39"/>
    <p:sldId id="278" r:id="rId40"/>
    <p:sldId id="280" r:id="rId41"/>
    <p:sldId id="281" r:id="rId42"/>
    <p:sldId id="282" r:id="rId43"/>
    <p:sldId id="283" r:id="rId44"/>
    <p:sldId id="284" r:id="rId45"/>
    <p:sldId id="285" r:id="rId46"/>
    <p:sldId id="286" r:id="rId47"/>
    <p:sldId id="319" r:id="rId48"/>
    <p:sldId id="291" r:id="rId49"/>
    <p:sldId id="310" r:id="rId50"/>
    <p:sldId id="316" r:id="rId51"/>
  </p:sldIdLst>
  <p:sldSz cx="9144000" cy="6858000" type="screen4x3"/>
  <p:notesSz cx="6797675" cy="9928225"/>
  <p:defaultTextStyle>
    <a:defPPr>
      <a:defRPr lang="fr-CA"/>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67496" autoAdjust="0"/>
  </p:normalViewPr>
  <p:slideViewPr>
    <p:cSldViewPr>
      <p:cViewPr>
        <p:scale>
          <a:sx n="80" d="100"/>
          <a:sy n="80" d="100"/>
        </p:scale>
        <p:origin x="-179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80540E2-0F18-4300-9732-5A25E1205C7F}" type="datetimeFigureOut">
              <a:rPr lang="fr-CA" smtClean="0"/>
              <a:t>2012-05-10</a:t>
            </a:fld>
            <a:endParaRPr lang="fr-CA"/>
          </a:p>
        </p:txBody>
      </p:sp>
      <p:sp>
        <p:nvSpPr>
          <p:cNvPr id="4" name="Espace réservé du pied de page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E78C942E-8086-415D-8AD2-FA465EACB4CB}" type="slidenum">
              <a:rPr lang="fr-CA" smtClean="0"/>
              <a:t>‹#›</a:t>
            </a:fld>
            <a:endParaRPr lang="fr-CA"/>
          </a:p>
        </p:txBody>
      </p:sp>
    </p:spTree>
    <p:extLst>
      <p:ext uri="{BB962C8B-B14F-4D97-AF65-F5344CB8AC3E}">
        <p14:creationId xmlns:p14="http://schemas.microsoft.com/office/powerpoint/2010/main" val="3942939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fr-CA"/>
          </a:p>
        </p:txBody>
      </p:sp>
      <p:sp>
        <p:nvSpPr>
          <p:cNvPr id="4099" name="Rectangle 3"/>
          <p:cNvSpPr>
            <a:spLocks noGrp="1" noChangeArrowheads="1"/>
          </p:cNvSpPr>
          <p:nvPr>
            <p:ph type="dt" idx="1"/>
          </p:nvPr>
        </p:nvSpPr>
        <p:spPr bwMode="auto">
          <a:xfrm>
            <a:off x="3852016"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fr-CA"/>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06357" y="4715907"/>
            <a:ext cx="4984962"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102" name="Rectangle 6"/>
          <p:cNvSpPr>
            <a:spLocks noGrp="1" noChangeArrowheads="1"/>
          </p:cNvSpPr>
          <p:nvPr>
            <p:ph type="ftr" sz="quarter" idx="4"/>
          </p:nvPr>
        </p:nvSpPr>
        <p:spPr bwMode="auto">
          <a:xfrm>
            <a:off x="0"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fr-CA"/>
          </a:p>
        </p:txBody>
      </p:sp>
      <p:sp>
        <p:nvSpPr>
          <p:cNvPr id="4103" name="Rectangle 7"/>
          <p:cNvSpPr>
            <a:spLocks noGrp="1" noChangeArrowheads="1"/>
          </p:cNvSpPr>
          <p:nvPr>
            <p:ph type="sldNum" sz="quarter" idx="5"/>
          </p:nvPr>
        </p:nvSpPr>
        <p:spPr bwMode="auto">
          <a:xfrm>
            <a:off x="3852016"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B0AF193-8824-4F16-889B-048EE6D32243}" type="slidenum">
              <a:rPr lang="fr-CA"/>
              <a:pPr/>
              <a:t>‹#›</a:t>
            </a:fld>
            <a:endParaRPr lang="fr-CA"/>
          </a:p>
        </p:txBody>
      </p:sp>
    </p:spTree>
    <p:extLst>
      <p:ext uri="{BB962C8B-B14F-4D97-AF65-F5344CB8AC3E}">
        <p14:creationId xmlns:p14="http://schemas.microsoft.com/office/powerpoint/2010/main" val="27285476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32087792-A526-4299-858D-9C5D302282EE}" type="slidenum">
              <a:rPr lang="fr-FR" sz="1200" smtClean="0"/>
              <a:pPr/>
              <a:t>1</a:t>
            </a:fld>
            <a:endParaRPr lang="fr-FR" sz="1200" smtClean="0"/>
          </a:p>
        </p:txBody>
      </p:sp>
      <p:sp>
        <p:nvSpPr>
          <p:cNvPr id="44035" name="Rectangle 2"/>
          <p:cNvSpPr>
            <a:spLocks noGrp="1" noRot="1" noChangeAspect="1" noChangeArrowheads="1" noTextEdit="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fr-CA" dirty="0" smtClean="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23925" eaLnBrk="0" hangingPunct="0">
              <a:defRPr sz="1600">
                <a:solidFill>
                  <a:schemeClr val="tx1"/>
                </a:solidFill>
                <a:latin typeface="Garamond" pitchFamily="18" charset="0"/>
                <a:cs typeface="Times New Roman" pitchFamily="18" charset="0"/>
              </a:defRPr>
            </a:lvl1pPr>
            <a:lvl2pPr marL="742950" indent="-285750" defTabSz="923925" eaLnBrk="0" hangingPunct="0">
              <a:defRPr sz="1600">
                <a:solidFill>
                  <a:schemeClr val="tx1"/>
                </a:solidFill>
                <a:latin typeface="Garamond" pitchFamily="18" charset="0"/>
                <a:cs typeface="Times New Roman" pitchFamily="18" charset="0"/>
              </a:defRPr>
            </a:lvl2pPr>
            <a:lvl3pPr marL="1143000" indent="-228600" defTabSz="923925" eaLnBrk="0" hangingPunct="0">
              <a:defRPr sz="1600">
                <a:solidFill>
                  <a:schemeClr val="tx1"/>
                </a:solidFill>
                <a:latin typeface="Garamond" pitchFamily="18" charset="0"/>
                <a:cs typeface="Times New Roman" pitchFamily="18" charset="0"/>
              </a:defRPr>
            </a:lvl3pPr>
            <a:lvl4pPr marL="1600200" indent="-228600" defTabSz="923925" eaLnBrk="0" hangingPunct="0">
              <a:defRPr sz="1600">
                <a:solidFill>
                  <a:schemeClr val="tx1"/>
                </a:solidFill>
                <a:latin typeface="Garamond" pitchFamily="18" charset="0"/>
                <a:cs typeface="Times New Roman" pitchFamily="18" charset="0"/>
              </a:defRPr>
            </a:lvl4pPr>
            <a:lvl5pPr marL="2057400" indent="-228600" defTabSz="923925" eaLnBrk="0" hangingPunct="0">
              <a:defRPr sz="1600">
                <a:solidFill>
                  <a:schemeClr val="tx1"/>
                </a:solidFill>
                <a:latin typeface="Garamond" pitchFamily="18" charset="0"/>
                <a:cs typeface="Times New Roman" pitchFamily="18" charset="0"/>
              </a:defRPr>
            </a:lvl5pPr>
            <a:lvl6pPr marL="2514600" indent="-228600" defTabSz="923925" eaLnBrk="0" fontAlgn="base" hangingPunct="0">
              <a:spcBef>
                <a:spcPct val="0"/>
              </a:spcBef>
              <a:spcAft>
                <a:spcPct val="0"/>
              </a:spcAft>
              <a:defRPr sz="1600">
                <a:solidFill>
                  <a:schemeClr val="tx1"/>
                </a:solidFill>
                <a:latin typeface="Garamond" pitchFamily="18" charset="0"/>
                <a:cs typeface="Times New Roman" pitchFamily="18" charset="0"/>
              </a:defRPr>
            </a:lvl6pPr>
            <a:lvl7pPr marL="2971800" indent="-228600" defTabSz="923925" eaLnBrk="0" fontAlgn="base" hangingPunct="0">
              <a:spcBef>
                <a:spcPct val="0"/>
              </a:spcBef>
              <a:spcAft>
                <a:spcPct val="0"/>
              </a:spcAft>
              <a:defRPr sz="1600">
                <a:solidFill>
                  <a:schemeClr val="tx1"/>
                </a:solidFill>
                <a:latin typeface="Garamond" pitchFamily="18" charset="0"/>
                <a:cs typeface="Times New Roman" pitchFamily="18" charset="0"/>
              </a:defRPr>
            </a:lvl7pPr>
            <a:lvl8pPr marL="3429000" indent="-228600" defTabSz="923925" eaLnBrk="0" fontAlgn="base" hangingPunct="0">
              <a:spcBef>
                <a:spcPct val="0"/>
              </a:spcBef>
              <a:spcAft>
                <a:spcPct val="0"/>
              </a:spcAft>
              <a:defRPr sz="1600">
                <a:solidFill>
                  <a:schemeClr val="tx1"/>
                </a:solidFill>
                <a:latin typeface="Garamond" pitchFamily="18" charset="0"/>
                <a:cs typeface="Times New Roman" pitchFamily="18" charset="0"/>
              </a:defRPr>
            </a:lvl8pPr>
            <a:lvl9pPr marL="3886200" indent="-228600" defTabSz="923925" eaLnBrk="0" fontAlgn="base" hangingPunct="0">
              <a:spcBef>
                <a:spcPct val="0"/>
              </a:spcBef>
              <a:spcAft>
                <a:spcPct val="0"/>
              </a:spcAft>
              <a:defRPr sz="1600">
                <a:solidFill>
                  <a:schemeClr val="tx1"/>
                </a:solidFill>
                <a:latin typeface="Garamond" pitchFamily="18" charset="0"/>
                <a:cs typeface="Times New Roman" pitchFamily="18" charset="0"/>
              </a:defRPr>
            </a:lvl9pPr>
          </a:lstStyle>
          <a:p>
            <a:pPr eaLnBrk="1" hangingPunct="1"/>
            <a:fld id="{B372D60A-F6E3-445B-B360-EF91B6B3CAB4}" type="slidenum">
              <a:rPr lang="fr-CA" sz="1200">
                <a:latin typeface="Times New Roman" pitchFamily="18" charset="0"/>
              </a:rPr>
              <a:pPr eaLnBrk="1" hangingPunct="1"/>
              <a:t>16</a:t>
            </a:fld>
            <a:endParaRPr lang="fr-CA" sz="1200">
              <a:latin typeface="Times New Roman" pitchFamily="18" charset="0"/>
            </a:endParaRPr>
          </a:p>
        </p:txBody>
      </p:sp>
      <p:sp>
        <p:nvSpPr>
          <p:cNvPr id="65539" name="Rectangle 2"/>
          <p:cNvSpPr>
            <a:spLocks noGrp="1" noRot="1" noChangeAspect="1" noChangeArrowheads="1" noTextEdit="1"/>
          </p:cNvSpPr>
          <p:nvPr>
            <p:ph type="sldImg"/>
          </p:nvPr>
        </p:nvSpPr>
        <p:spPr>
          <a:solidFill>
            <a:srgbClr val="FFFFFF"/>
          </a:solidFill>
          <a:ln/>
        </p:spPr>
      </p:sp>
      <p:sp>
        <p:nvSpPr>
          <p:cNvPr id="65540" name="Rectangle 3"/>
          <p:cNvSpPr>
            <a:spLocks noGrp="1" noChangeArrowheads="1"/>
          </p:cNvSpPr>
          <p:nvPr>
            <p:ph type="body" idx="1"/>
          </p:nvPr>
        </p:nvSpPr>
        <p:spPr>
          <a:xfrm>
            <a:off x="680551" y="4716585"/>
            <a:ext cx="5438140" cy="4467363"/>
          </a:xfrm>
          <a:solidFill>
            <a:srgbClr val="FFFFFF"/>
          </a:solidFill>
          <a:ln>
            <a:solidFill>
              <a:srgbClr val="000000"/>
            </a:solidFill>
            <a:miter lim="800000"/>
            <a:headEnd/>
            <a:tailEnd/>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23925" eaLnBrk="0" hangingPunct="0">
              <a:defRPr sz="1600">
                <a:solidFill>
                  <a:schemeClr val="tx1"/>
                </a:solidFill>
                <a:latin typeface="Garamond" pitchFamily="18" charset="0"/>
                <a:cs typeface="Times New Roman" pitchFamily="18" charset="0"/>
              </a:defRPr>
            </a:lvl1pPr>
            <a:lvl2pPr marL="742950" indent="-285750" defTabSz="923925" eaLnBrk="0" hangingPunct="0">
              <a:defRPr sz="1600">
                <a:solidFill>
                  <a:schemeClr val="tx1"/>
                </a:solidFill>
                <a:latin typeface="Garamond" pitchFamily="18" charset="0"/>
                <a:cs typeface="Times New Roman" pitchFamily="18" charset="0"/>
              </a:defRPr>
            </a:lvl2pPr>
            <a:lvl3pPr marL="1143000" indent="-228600" defTabSz="923925" eaLnBrk="0" hangingPunct="0">
              <a:defRPr sz="1600">
                <a:solidFill>
                  <a:schemeClr val="tx1"/>
                </a:solidFill>
                <a:latin typeface="Garamond" pitchFamily="18" charset="0"/>
                <a:cs typeface="Times New Roman" pitchFamily="18" charset="0"/>
              </a:defRPr>
            </a:lvl3pPr>
            <a:lvl4pPr marL="1600200" indent="-228600" defTabSz="923925" eaLnBrk="0" hangingPunct="0">
              <a:defRPr sz="1600">
                <a:solidFill>
                  <a:schemeClr val="tx1"/>
                </a:solidFill>
                <a:latin typeface="Garamond" pitchFamily="18" charset="0"/>
                <a:cs typeface="Times New Roman" pitchFamily="18" charset="0"/>
              </a:defRPr>
            </a:lvl4pPr>
            <a:lvl5pPr marL="2057400" indent="-228600" defTabSz="923925" eaLnBrk="0" hangingPunct="0">
              <a:defRPr sz="1600">
                <a:solidFill>
                  <a:schemeClr val="tx1"/>
                </a:solidFill>
                <a:latin typeface="Garamond" pitchFamily="18" charset="0"/>
                <a:cs typeface="Times New Roman" pitchFamily="18" charset="0"/>
              </a:defRPr>
            </a:lvl5pPr>
            <a:lvl6pPr marL="2514600" indent="-228600" defTabSz="923925" eaLnBrk="0" fontAlgn="base" hangingPunct="0">
              <a:spcBef>
                <a:spcPct val="0"/>
              </a:spcBef>
              <a:spcAft>
                <a:spcPct val="0"/>
              </a:spcAft>
              <a:defRPr sz="1600">
                <a:solidFill>
                  <a:schemeClr val="tx1"/>
                </a:solidFill>
                <a:latin typeface="Garamond" pitchFamily="18" charset="0"/>
                <a:cs typeface="Times New Roman" pitchFamily="18" charset="0"/>
              </a:defRPr>
            </a:lvl6pPr>
            <a:lvl7pPr marL="2971800" indent="-228600" defTabSz="923925" eaLnBrk="0" fontAlgn="base" hangingPunct="0">
              <a:spcBef>
                <a:spcPct val="0"/>
              </a:spcBef>
              <a:spcAft>
                <a:spcPct val="0"/>
              </a:spcAft>
              <a:defRPr sz="1600">
                <a:solidFill>
                  <a:schemeClr val="tx1"/>
                </a:solidFill>
                <a:latin typeface="Garamond" pitchFamily="18" charset="0"/>
                <a:cs typeface="Times New Roman" pitchFamily="18" charset="0"/>
              </a:defRPr>
            </a:lvl7pPr>
            <a:lvl8pPr marL="3429000" indent="-228600" defTabSz="923925" eaLnBrk="0" fontAlgn="base" hangingPunct="0">
              <a:spcBef>
                <a:spcPct val="0"/>
              </a:spcBef>
              <a:spcAft>
                <a:spcPct val="0"/>
              </a:spcAft>
              <a:defRPr sz="1600">
                <a:solidFill>
                  <a:schemeClr val="tx1"/>
                </a:solidFill>
                <a:latin typeface="Garamond" pitchFamily="18" charset="0"/>
                <a:cs typeface="Times New Roman" pitchFamily="18" charset="0"/>
              </a:defRPr>
            </a:lvl8pPr>
            <a:lvl9pPr marL="3886200" indent="-228600" defTabSz="923925" eaLnBrk="0" fontAlgn="base" hangingPunct="0">
              <a:spcBef>
                <a:spcPct val="0"/>
              </a:spcBef>
              <a:spcAft>
                <a:spcPct val="0"/>
              </a:spcAft>
              <a:defRPr sz="1600">
                <a:solidFill>
                  <a:schemeClr val="tx1"/>
                </a:solidFill>
                <a:latin typeface="Garamond" pitchFamily="18" charset="0"/>
                <a:cs typeface="Times New Roman" pitchFamily="18" charset="0"/>
              </a:defRPr>
            </a:lvl9pPr>
          </a:lstStyle>
          <a:p>
            <a:pPr eaLnBrk="1" hangingPunct="1"/>
            <a:fld id="{03EB3017-A435-48F5-918E-084C7D808A4C}" type="slidenum">
              <a:rPr lang="fr-CA" sz="1200">
                <a:latin typeface="Times New Roman" pitchFamily="18" charset="0"/>
              </a:rPr>
              <a:pPr eaLnBrk="1" hangingPunct="1"/>
              <a:t>18</a:t>
            </a:fld>
            <a:endParaRPr lang="fr-CA" sz="1200">
              <a:latin typeface="Times New Roman" pitchFamily="18" charset="0"/>
            </a:endParaRPr>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xfrm>
            <a:off x="680551" y="4716585"/>
            <a:ext cx="5438140" cy="4467363"/>
          </a:xfrm>
          <a:solidFill>
            <a:srgbClr val="FFFFFF"/>
          </a:solidFill>
          <a:ln>
            <a:solidFill>
              <a:srgbClr val="000000"/>
            </a:solidFill>
            <a:miter lim="800000"/>
            <a:headEnd/>
            <a:tailEnd/>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020C4B5-A287-48D4-84D9-3309885F8ABF}" type="slidenum">
              <a:rPr lang="fr-CA"/>
              <a:pPr/>
              <a:t>19</a:t>
            </a:fld>
            <a:endParaRPr lang="fr-CA"/>
          </a:p>
        </p:txBody>
      </p:sp>
      <p:sp>
        <p:nvSpPr>
          <p:cNvPr id="118786"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18787"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pPr algn="l" defTabSz="762000">
              <a:lnSpc>
                <a:spcPts val="2000"/>
              </a:lnSpc>
              <a:spcBef>
                <a:spcPts val="500"/>
              </a:spcBef>
              <a:tabLst>
                <a:tab pos="355600" algn="l"/>
                <a:tab pos="711200" algn="l"/>
                <a:tab pos="1079500" algn="l"/>
              </a:tabLst>
            </a:pPr>
            <a:r>
              <a:rPr lang="fr-FR" b="0" dirty="0" smtClean="0">
                <a:solidFill>
                  <a:schemeClr val="bg2"/>
                </a:solidFill>
                <a:effectLst>
                  <a:outerShdw blurRad="38100" dist="38100" dir="2700000" algn="tl">
                    <a:srgbClr val="C0C0C0"/>
                  </a:outerShdw>
                </a:effectLst>
              </a:rPr>
              <a:t>Inspiré du cadre conceptuel du Processus de production du handicap</a:t>
            </a:r>
            <a:r>
              <a:rPr lang="fr-FR" sz="1100" b="0" baseline="0" dirty="0" smtClean="0">
                <a:solidFill>
                  <a:schemeClr val="bg2"/>
                </a:solidFill>
                <a:effectLst>
                  <a:outerShdw blurRad="38100" dist="38100" dir="2700000" algn="tl">
                    <a:srgbClr val="C0C0C0"/>
                  </a:outerShdw>
                </a:effectLst>
              </a:rPr>
              <a:t> </a:t>
            </a:r>
            <a:r>
              <a:rPr lang="fr-FR" sz="1100" b="0" dirty="0" smtClean="0">
                <a:solidFill>
                  <a:schemeClr val="bg2"/>
                </a:solidFill>
                <a:effectLst>
                  <a:outerShdw blurRad="38100" dist="38100" dir="2700000" algn="tl">
                    <a:srgbClr val="C0C0C0"/>
                  </a:outerShdw>
                </a:effectLst>
              </a:rPr>
              <a:t>(RIPPH,  1998) et des variables retrouvées dans la littérature pour chacune des dimensions à l’étude </a:t>
            </a:r>
          </a:p>
          <a:p>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F07CFA-F1F2-4AF4-86FF-465C0985649D}" type="slidenum">
              <a:rPr lang="fr-CA"/>
              <a:pPr/>
              <a:t>20</a:t>
            </a:fld>
            <a:endParaRPr lang="fr-CA"/>
          </a:p>
        </p:txBody>
      </p:sp>
      <p:sp>
        <p:nvSpPr>
          <p:cNvPr id="27650" name="Rectangle 2"/>
          <p:cNvSpPr>
            <a:spLocks noGrp="1" noRot="1" noChangeAspect="1" noChangeArrowheads="1" noTextEdit="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680551" y="4716585"/>
            <a:ext cx="5438140" cy="4467363"/>
          </a:xfrm>
          <a:prstGeom prst="rect">
            <a:avLst/>
          </a:prstGeom>
          <a:solidFill>
            <a:srgbClr val="FFFFFF"/>
          </a:solidFill>
          <a:ln>
            <a:solidFill>
              <a:srgbClr val="000000"/>
            </a:solidFill>
            <a:miter lim="800000"/>
            <a:headEnd/>
            <a:tailEnd/>
          </a:ln>
        </p:spPr>
        <p:txBody>
          <a:bodyPr lIns="92446" tIns="46223" rIns="92446" bIns="46223"/>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C5604D-4054-4048-B245-22E9D515AF90}" type="slidenum">
              <a:rPr lang="fr-CA"/>
              <a:pPr/>
              <a:t>21</a:t>
            </a:fld>
            <a:endParaRPr lang="fr-CA"/>
          </a:p>
        </p:txBody>
      </p:sp>
      <p:sp>
        <p:nvSpPr>
          <p:cNvPr id="98306"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98307" name="Rectangle 3"/>
          <p:cNvSpPr>
            <a:spLocks noGrp="1" noChangeArrowheads="1"/>
          </p:cNvSpPr>
          <p:nvPr>
            <p:ph type="body" idx="1"/>
          </p:nvPr>
        </p:nvSpPr>
        <p:spPr bwMode="auto">
          <a:xfrm>
            <a:off x="679768" y="4715907"/>
            <a:ext cx="5438140" cy="4467701"/>
          </a:xfrm>
          <a:prstGeom prst="rect">
            <a:avLst/>
          </a:prstGeom>
          <a:solidFill>
            <a:srgbClr val="FFFFFF"/>
          </a:solidFill>
          <a:ln>
            <a:solidFill>
              <a:srgbClr val="000000"/>
            </a:solidFill>
            <a:miter lim="800000"/>
            <a:headEnd/>
            <a:tailEnd/>
          </a:ln>
        </p:spPr>
        <p:txBody>
          <a:bodyPr lIns="91438" tIns="45719" rIns="91438" bIns="45719"/>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BD6141-0622-4FC9-BAE7-BB56FACFF98E}" type="slidenum">
              <a:rPr lang="fr-CA"/>
              <a:pPr/>
              <a:t>22</a:t>
            </a:fld>
            <a:endParaRPr lang="fr-CA"/>
          </a:p>
        </p:txBody>
      </p:sp>
      <p:sp>
        <p:nvSpPr>
          <p:cNvPr id="106498"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06499" name="Rectangle 3"/>
          <p:cNvSpPr>
            <a:spLocks noGrp="1" noChangeArrowheads="1"/>
          </p:cNvSpPr>
          <p:nvPr>
            <p:ph type="body" idx="1"/>
          </p:nvPr>
        </p:nvSpPr>
        <p:spPr bwMode="auto">
          <a:xfrm>
            <a:off x="679768" y="4715907"/>
            <a:ext cx="5438140" cy="4467701"/>
          </a:xfrm>
          <a:prstGeom prst="rect">
            <a:avLst/>
          </a:prstGeom>
          <a:solidFill>
            <a:srgbClr val="FFFFFF"/>
          </a:solidFill>
          <a:ln>
            <a:solidFill>
              <a:srgbClr val="000000"/>
            </a:solidFill>
            <a:miter lim="800000"/>
            <a:headEnd/>
            <a:tailEnd/>
          </a:ln>
        </p:spPr>
        <p:txBody>
          <a:bodyPr lIns="91438" tIns="45719" rIns="91438" bIns="45719"/>
          <a:lstStyle/>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722474-9E91-4C57-B6D7-C6BDAF11816B}" type="slidenum">
              <a:rPr lang="fr-CA"/>
              <a:pPr/>
              <a:t>23</a:t>
            </a:fld>
            <a:endParaRPr lang="fr-CA"/>
          </a:p>
        </p:txBody>
      </p:sp>
      <p:sp>
        <p:nvSpPr>
          <p:cNvPr id="67586"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67587" name="Rectangle 3"/>
          <p:cNvSpPr>
            <a:spLocks noGrp="1" noChangeArrowheads="1"/>
          </p:cNvSpPr>
          <p:nvPr>
            <p:ph type="body" idx="1"/>
          </p:nvPr>
        </p:nvSpPr>
        <p:spPr bwMode="auto">
          <a:xfrm>
            <a:off x="679768" y="4715907"/>
            <a:ext cx="5438140" cy="4467701"/>
          </a:xfrm>
          <a:prstGeom prst="rect">
            <a:avLst/>
          </a:prstGeom>
          <a:solidFill>
            <a:srgbClr val="FFFFFF"/>
          </a:solidFill>
          <a:ln>
            <a:solidFill>
              <a:srgbClr val="000000"/>
            </a:solidFill>
            <a:miter lim="800000"/>
            <a:headEnd/>
            <a:tailEnd/>
          </a:ln>
        </p:spPr>
        <p:txBody>
          <a:bodyPr lIns="91438" tIns="45719" rIns="91438" bIns="45719"/>
          <a:lstStyle/>
          <a:p>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82C15-2A27-4EAD-94D2-10741C9180F9}" type="slidenum">
              <a:rPr lang="fr-CA"/>
              <a:pPr/>
              <a:t>24</a:t>
            </a:fld>
            <a:endParaRPr lang="fr-CA"/>
          </a:p>
        </p:txBody>
      </p:sp>
      <p:sp>
        <p:nvSpPr>
          <p:cNvPr id="69634"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69635" name="Rectangle 3"/>
          <p:cNvSpPr>
            <a:spLocks noGrp="1" noChangeArrowheads="1"/>
          </p:cNvSpPr>
          <p:nvPr>
            <p:ph type="body" idx="1"/>
          </p:nvPr>
        </p:nvSpPr>
        <p:spPr bwMode="auto">
          <a:xfrm>
            <a:off x="679768" y="4715907"/>
            <a:ext cx="5438140" cy="4467701"/>
          </a:xfrm>
          <a:prstGeom prst="rect">
            <a:avLst/>
          </a:prstGeom>
          <a:solidFill>
            <a:srgbClr val="FFFFFF"/>
          </a:solidFill>
          <a:ln>
            <a:solidFill>
              <a:srgbClr val="000000"/>
            </a:solidFill>
            <a:miter lim="800000"/>
            <a:headEnd/>
            <a:tailEnd/>
          </a:ln>
        </p:spPr>
        <p:txBody>
          <a:bodyPr lIns="91438" tIns="45719" rIns="91438" bIns="45719"/>
          <a:lstStyle/>
          <a:p>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0EBB59-328E-4558-9517-8FB1E2FE5F02}" type="slidenum">
              <a:rPr lang="fr-CA"/>
              <a:pPr/>
              <a:t>25</a:t>
            </a:fld>
            <a:endParaRPr lang="fr-CA"/>
          </a:p>
        </p:txBody>
      </p:sp>
      <p:sp>
        <p:nvSpPr>
          <p:cNvPr id="1741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7411"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90355-E342-45AB-AB9A-166575A12C16}" type="slidenum">
              <a:rPr lang="fr-CA"/>
              <a:pPr/>
              <a:t>26</a:t>
            </a:fld>
            <a:endParaRPr lang="fr-CA"/>
          </a:p>
        </p:txBody>
      </p:sp>
      <p:sp>
        <p:nvSpPr>
          <p:cNvPr id="19458"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9459"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817CA9-4E15-4F63-991B-D57EDBBB0A12}" type="slidenum">
              <a:rPr lang="fr-CA"/>
              <a:pPr/>
              <a:t>2</a:t>
            </a:fld>
            <a:endParaRPr lang="fr-CA"/>
          </a:p>
        </p:txBody>
      </p:sp>
      <p:sp>
        <p:nvSpPr>
          <p:cNvPr id="717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7171"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pPr fontAlgn="auto" hangingPunct="1"/>
            <a:r>
              <a:rPr lang="fr-CA" sz="1200" kern="1200" dirty="0" smtClean="0">
                <a:solidFill>
                  <a:schemeClr val="tx1"/>
                </a:solidFill>
                <a:effectLst/>
                <a:latin typeface="Times New Roman" pitchFamily="18" charset="0"/>
                <a:ea typeface="+mn-ea"/>
                <a:cs typeface="Times New Roman" pitchFamily="18" charset="0"/>
              </a:rPr>
              <a:t>L’impact des troubles mentaux sur le rôle parental, les désavantages liés aux conséquences psychosociales de ces problèmes de santé pour ces familles, dont le bien-être des enfants qui les composent, constituent des sujets d’intérêt peu développés, particulièrement au Québec. Pourtant, les personnes aux prises avec des troubles mentaux vivent des difficultés particulières dont les répercussions se font sentir à tous les niveaux de la vie et dans tous les rôles sociaux dont, a fortiori le rôle parental. Si elle n’est pas compensée par des ressources personnelles et sociales adéquates, l’existence de ces troubles risque de menacer à la fois le bien-être de ces personnes, celui de leurs enfants et, également, de fragiliser l’équilibre et l’intégrité de ces familles. Un survol des études réalisées auprès de services de protection de l’enfance de plusieurs pays permet d’estimer qu’entre 16 et 24 % des enfants faisant l’objet d’un signalement ont un parent atteint d’un trouble mental</a:t>
            </a:r>
            <a:r>
              <a:rPr lang="fr-FR" sz="1200" kern="1200" dirty="0" smtClean="0">
                <a:solidFill>
                  <a:schemeClr val="tx1"/>
                </a:solidFill>
                <a:effectLst/>
                <a:latin typeface="Times New Roman" pitchFamily="18" charset="0"/>
                <a:ea typeface="+mn-ea"/>
                <a:cs typeface="Times New Roman" pitchFamily="18" charset="0"/>
              </a:rPr>
              <a:t>. Une recherche exploratoire réalisée au Québec auprès d’intervenants des services de la protection de l’enfance révèle cependant que 39% des enfants à leur charge ont au moins un parent aux prises avec des troubles mentaux. </a:t>
            </a:r>
            <a:r>
              <a:rPr lang="fr-CA" sz="1200" kern="1200" dirty="0" smtClean="0">
                <a:solidFill>
                  <a:schemeClr val="tx1"/>
                </a:solidFill>
                <a:effectLst/>
                <a:latin typeface="Times New Roman" pitchFamily="18" charset="0"/>
                <a:ea typeface="+mn-ea"/>
                <a:cs typeface="Times New Roman" pitchFamily="18" charset="0"/>
              </a:rPr>
              <a:t>Pourtant, il y a peu d’équipes de recherche sur ce sujet et très peu de programmes spécialisés pour soutenir ces familles. La méconnaissance du phénomène de la parentalité chez les personnes qui présentent des troubles mentaux a des conséquences importantes pour ces familles et risque de donner lieu à la mise en place de stratégies thérapeutiques inadéquates. L’analyse des résultats de notre recherche doctorale, réalisée à partir d’une population clinique, suggère que les facteurs d’influence peuvent jouer un rôle prépondérant quant au résultat situationnel de la performance, dans la perspective de la satisfaction des besoins des enfants dans ces familles. L’analyse permet de souligner l’importance de porter un regard plurifactorielle sur ces dimensions dont celle des stratégies d’adaptation développées par les parents, dimension ayant été peu documentée, jusqu’à maintenant. Notre communication fera état de nos observations au cours de notre expérience professionnelle de 25 ans auprès de ces familles ainsi que de nos résultats de recherche.</a:t>
            </a:r>
            <a:endParaRPr lang="fr-CA" sz="1200" kern="1200" dirty="0">
              <a:solidFill>
                <a:schemeClr val="tx1"/>
              </a:solidFill>
              <a:effectLst/>
              <a:latin typeface="Times New Roman" pitchFamily="18" charset="0"/>
              <a:ea typeface="+mn-ea"/>
              <a:cs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C70092-E876-470D-AF16-E352251542D3}" type="slidenum">
              <a:rPr lang="fr-CA"/>
              <a:pPr/>
              <a:t>27</a:t>
            </a:fld>
            <a:endParaRPr lang="fr-CA"/>
          </a:p>
        </p:txBody>
      </p:sp>
      <p:sp>
        <p:nvSpPr>
          <p:cNvPr id="21506"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21507"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r>
              <a:rPr lang="fr-CA" sz="1200" kern="1200" dirty="0" smtClean="0">
                <a:solidFill>
                  <a:schemeClr val="tx1"/>
                </a:solidFill>
                <a:effectLst/>
                <a:latin typeface="Times New Roman" pitchFamily="18" charset="0"/>
                <a:ea typeface="+mn-ea"/>
                <a:cs typeface="Times New Roman" pitchFamily="18" charset="0"/>
              </a:rPr>
              <a:t>La question principale</a:t>
            </a:r>
          </a:p>
          <a:p>
            <a:r>
              <a:rPr lang="fr-CA" sz="1200" kern="1200" dirty="0" smtClean="0">
                <a:solidFill>
                  <a:schemeClr val="tx1"/>
                </a:solidFill>
                <a:effectLst/>
                <a:latin typeface="Times New Roman" pitchFamily="18" charset="0"/>
                <a:ea typeface="+mn-ea"/>
                <a:cs typeface="Times New Roman" pitchFamily="18" charset="0"/>
              </a:rPr>
              <a:t> </a:t>
            </a:r>
          </a:p>
          <a:p>
            <a:r>
              <a:rPr lang="fr-CA" sz="1200" b="1" kern="1200" dirty="0" smtClean="0">
                <a:solidFill>
                  <a:schemeClr val="tx1"/>
                </a:solidFill>
                <a:effectLst/>
                <a:latin typeface="Times New Roman" pitchFamily="18" charset="0"/>
                <a:ea typeface="+mn-ea"/>
                <a:cs typeface="Times New Roman" pitchFamily="18" charset="0"/>
              </a:rPr>
              <a:t>Qu’est-ce qui aide et qu’est-ce qui nuit à l’exercice du rôle parental ?</a:t>
            </a:r>
            <a:endParaRPr lang="fr-CA" sz="1200" kern="1200" dirty="0" smtClean="0">
              <a:solidFill>
                <a:schemeClr val="tx1"/>
              </a:solidFill>
              <a:effectLst/>
              <a:latin typeface="Times New Roman" pitchFamily="18" charset="0"/>
              <a:ea typeface="+mn-ea"/>
              <a:cs typeface="Times New Roman" pitchFamily="18" charset="0"/>
            </a:endParaRP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 </a:t>
            </a:r>
          </a:p>
          <a:p>
            <a:r>
              <a:rPr lang="fr-CA" sz="1200" b="1" kern="1200" dirty="0" smtClean="0">
                <a:solidFill>
                  <a:schemeClr val="tx1"/>
                </a:solidFill>
                <a:effectLst/>
                <a:latin typeface="Times New Roman" pitchFamily="18" charset="0"/>
                <a:ea typeface="+mn-ea"/>
                <a:cs typeface="Times New Roman" pitchFamily="18" charset="0"/>
              </a:rPr>
              <a:t>Les sous questions aident à comprendre à quoi / c’est un peu la mise en contexte</a:t>
            </a:r>
          </a:p>
          <a:p>
            <a:endParaRPr lang="fr-F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727C7F-4D25-4975-BF23-1DFD107CBA4C}" type="slidenum">
              <a:rPr lang="fr-CA"/>
              <a:pPr/>
              <a:t>28</a:t>
            </a:fld>
            <a:endParaRPr lang="fr-CA"/>
          </a:p>
        </p:txBody>
      </p:sp>
      <p:sp>
        <p:nvSpPr>
          <p:cNvPr id="23554"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r>
              <a:rPr lang="fr-CA" sz="1200" b="1" kern="1200" dirty="0" smtClean="0">
                <a:solidFill>
                  <a:schemeClr val="tx1"/>
                </a:solidFill>
                <a:effectLst/>
                <a:latin typeface="Times New Roman" pitchFamily="18" charset="0"/>
                <a:ea typeface="+mn-ea"/>
                <a:cs typeface="Times New Roman" pitchFamily="18" charset="0"/>
              </a:rPr>
              <a:t> </a:t>
            </a:r>
          </a:p>
          <a:p>
            <a:pPr lvl="0"/>
            <a:r>
              <a:rPr lang="fr-FR" sz="1200" b="1" kern="1200" dirty="0" smtClean="0">
                <a:solidFill>
                  <a:schemeClr val="tx1"/>
                </a:solidFill>
                <a:effectLst/>
                <a:latin typeface="Times New Roman" pitchFamily="18" charset="0"/>
                <a:ea typeface="+mn-ea"/>
                <a:cs typeface="Times New Roman" pitchFamily="18" charset="0"/>
              </a:rPr>
              <a:t>Perspective</a:t>
            </a:r>
            <a:r>
              <a:rPr lang="fr-CA" sz="1200" b="1" kern="1200" dirty="0" smtClean="0">
                <a:solidFill>
                  <a:schemeClr val="tx1"/>
                </a:solidFill>
                <a:effectLst/>
                <a:latin typeface="Times New Roman" pitchFamily="18" charset="0"/>
                <a:ea typeface="+mn-ea"/>
                <a:cs typeface="Times New Roman" pitchFamily="18" charset="0"/>
              </a:rPr>
              <a:t> d’une étude exploratoire-descriptive du phénomène </a:t>
            </a:r>
          </a:p>
          <a:p>
            <a:r>
              <a:rPr lang="fr-CA" sz="1200" kern="1200" dirty="0" smtClean="0">
                <a:solidFill>
                  <a:schemeClr val="tx1"/>
                </a:solidFill>
                <a:effectLst/>
                <a:latin typeface="Times New Roman" pitchFamily="18" charset="0"/>
                <a:ea typeface="+mn-ea"/>
                <a:cs typeface="Times New Roman" pitchFamily="18" charset="0"/>
              </a:rPr>
              <a:t> </a:t>
            </a:r>
          </a:p>
          <a:p>
            <a:pPr lvl="0"/>
            <a:r>
              <a:rPr lang="fr-FR" sz="1200" b="1" kern="1200" dirty="0" smtClean="0">
                <a:solidFill>
                  <a:schemeClr val="tx1"/>
                </a:solidFill>
                <a:effectLst/>
                <a:latin typeface="Times New Roman" pitchFamily="18" charset="0"/>
                <a:ea typeface="+mn-ea"/>
                <a:cs typeface="Times New Roman" pitchFamily="18" charset="0"/>
              </a:rPr>
              <a:t>L</a:t>
            </a:r>
            <a:r>
              <a:rPr lang="fr-CA" sz="1200" b="1" kern="1200" dirty="0" smtClean="0">
                <a:solidFill>
                  <a:schemeClr val="tx1"/>
                </a:solidFill>
                <a:effectLst/>
                <a:latin typeface="Times New Roman" pitchFamily="18" charset="0"/>
                <a:ea typeface="+mn-ea"/>
                <a:cs typeface="Times New Roman" pitchFamily="18" charset="0"/>
              </a:rPr>
              <a:t>e but « </a:t>
            </a:r>
            <a:r>
              <a:rPr lang="fr-CA" sz="1200" b="1" i="1" kern="1200" dirty="0" smtClean="0">
                <a:solidFill>
                  <a:schemeClr val="tx1"/>
                </a:solidFill>
                <a:effectLst/>
                <a:latin typeface="Times New Roman" pitchFamily="18" charset="0"/>
                <a:ea typeface="+mn-ea"/>
                <a:cs typeface="Times New Roman" pitchFamily="18" charset="0"/>
              </a:rPr>
              <a:t>consiste à cerner des facteurs déterminants ou des concepts pouvant être éventuellement associés au phénomène à l’étude</a:t>
            </a:r>
            <a:r>
              <a:rPr lang="fr-CA" sz="1200" b="1" kern="1200" dirty="0" smtClean="0">
                <a:solidFill>
                  <a:schemeClr val="tx1"/>
                </a:solidFill>
                <a:effectLst/>
                <a:latin typeface="Times New Roman" pitchFamily="18" charset="0"/>
                <a:ea typeface="+mn-ea"/>
                <a:cs typeface="Times New Roman" pitchFamily="18" charset="0"/>
              </a:rPr>
              <a:t>.  </a:t>
            </a:r>
            <a:r>
              <a:rPr lang="fr-FR" sz="1200" b="1" kern="1200" dirty="0" smtClean="0">
                <a:solidFill>
                  <a:schemeClr val="tx1"/>
                </a:solidFill>
                <a:effectLst/>
                <a:latin typeface="Times New Roman" pitchFamily="18" charset="0"/>
                <a:ea typeface="+mn-ea"/>
                <a:cs typeface="Times New Roman" pitchFamily="18" charset="0"/>
              </a:rPr>
              <a:t>( Fortin., 1996, p. 162) . </a:t>
            </a:r>
            <a:endParaRPr lang="fr-CA" sz="1200" b="1" kern="1200" dirty="0" smtClean="0">
              <a:solidFill>
                <a:schemeClr val="tx1"/>
              </a:solidFill>
              <a:effectLst/>
              <a:latin typeface="Times New Roman" pitchFamily="18" charset="0"/>
              <a:ea typeface="+mn-ea"/>
              <a:cs typeface="Times New Roman" pitchFamily="18" charset="0"/>
            </a:endParaRPr>
          </a:p>
          <a:p>
            <a:r>
              <a:rPr lang="fr-FR" sz="1200" kern="1200" dirty="0" smtClean="0">
                <a:solidFill>
                  <a:schemeClr val="tx1"/>
                </a:solidFill>
                <a:effectLst/>
                <a:latin typeface="Times New Roman" pitchFamily="18" charset="0"/>
                <a:ea typeface="+mn-ea"/>
                <a:cs typeface="Times New Roman" pitchFamily="18" charset="0"/>
              </a:rPr>
              <a:t> </a:t>
            </a:r>
            <a:endParaRPr lang="fr-CA" sz="1200" kern="1200" dirty="0" smtClean="0">
              <a:solidFill>
                <a:schemeClr val="tx1"/>
              </a:solidFill>
              <a:effectLst/>
              <a:latin typeface="Times New Roman" pitchFamily="18" charset="0"/>
              <a:ea typeface="+mn-ea"/>
              <a:cs typeface="Times New Roman" pitchFamily="18" charset="0"/>
            </a:endParaRPr>
          </a:p>
          <a:p>
            <a:r>
              <a:rPr lang="fr-FR" sz="1200" kern="1200" dirty="0" smtClean="0">
                <a:solidFill>
                  <a:schemeClr val="tx1"/>
                </a:solidFill>
                <a:effectLst/>
                <a:latin typeface="Times New Roman" pitchFamily="18" charset="0"/>
                <a:ea typeface="+mn-ea"/>
                <a:cs typeface="Times New Roman" pitchFamily="18" charset="0"/>
              </a:rPr>
              <a:t> </a:t>
            </a:r>
            <a:endParaRPr lang="fr-CA" sz="1200" kern="1200" dirty="0" smtClean="0">
              <a:solidFill>
                <a:schemeClr val="tx1"/>
              </a:solidFill>
              <a:effectLst/>
              <a:latin typeface="Times New Roman" pitchFamily="18" charset="0"/>
              <a:ea typeface="+mn-ea"/>
              <a:cs typeface="Times New Roman" pitchFamily="18" charset="0"/>
            </a:endParaRPr>
          </a:p>
          <a:p>
            <a:pPr lvl="0"/>
            <a:r>
              <a:rPr lang="fr-CA" sz="1200" b="1" kern="1200" dirty="0" smtClean="0">
                <a:solidFill>
                  <a:schemeClr val="tx1"/>
                </a:solidFill>
                <a:effectLst/>
                <a:latin typeface="Times New Roman" pitchFamily="18" charset="0"/>
                <a:ea typeface="+mn-ea"/>
                <a:cs typeface="Times New Roman" pitchFamily="18" charset="0"/>
              </a:rPr>
              <a:t>Comme notre objectif est de cerner les relations entre les concepts d’un phénomène relativement peu connu, l’utilisation d’une méthode qualitative est appropriée. </a:t>
            </a:r>
          </a:p>
          <a:p>
            <a:r>
              <a:rPr lang="fr-CA" sz="1200" kern="1200" dirty="0" smtClean="0">
                <a:solidFill>
                  <a:schemeClr val="tx1"/>
                </a:solidFill>
                <a:effectLst/>
                <a:latin typeface="Times New Roman" pitchFamily="18" charset="0"/>
                <a:ea typeface="+mn-ea"/>
                <a:cs typeface="Times New Roman" pitchFamily="18" charset="0"/>
              </a:rPr>
              <a:t> </a:t>
            </a:r>
          </a:p>
          <a:p>
            <a:pPr lvl="0"/>
            <a:r>
              <a:rPr lang="fr-CA" sz="1200" b="1" kern="1200" dirty="0" smtClean="0">
                <a:solidFill>
                  <a:schemeClr val="tx1"/>
                </a:solidFill>
                <a:effectLst/>
                <a:latin typeface="Times New Roman" pitchFamily="18" charset="0"/>
                <a:ea typeface="+mn-ea"/>
                <a:cs typeface="Times New Roman" pitchFamily="18" charset="0"/>
              </a:rPr>
              <a:t>Cette méthode demeure celle qui nous garantit le plus d’information sur ce que vivent ces parents. De plus, il nous semble pertinent de faire «l’analyse des situations du point de vue de ceux qui les subissent</a:t>
            </a:r>
            <a:r>
              <a:rPr lang="fr-CA" sz="1200" b="1" i="1" kern="1200" dirty="0" smtClean="0">
                <a:solidFill>
                  <a:schemeClr val="tx1"/>
                </a:solidFill>
                <a:effectLst/>
                <a:latin typeface="Times New Roman" pitchFamily="18" charset="0"/>
                <a:ea typeface="+mn-ea"/>
                <a:cs typeface="Times New Roman" pitchFamily="18" charset="0"/>
              </a:rPr>
              <a:t> </a:t>
            </a:r>
            <a:r>
              <a:rPr lang="fr-CA" sz="1200" b="1" kern="1200" dirty="0" smtClean="0">
                <a:solidFill>
                  <a:schemeClr val="tx1"/>
                </a:solidFill>
                <a:effectLst/>
                <a:latin typeface="Times New Roman" pitchFamily="18" charset="0"/>
                <a:ea typeface="+mn-ea"/>
                <a:cs typeface="Times New Roman" pitchFamily="18" charset="0"/>
              </a:rPr>
              <a:t>» (Mayer, 1997, p. 217).</a:t>
            </a:r>
          </a:p>
          <a:p>
            <a:r>
              <a:rPr lang="fr-CA" sz="1200" b="1" kern="1200" dirty="0" smtClean="0">
                <a:solidFill>
                  <a:schemeClr val="tx1"/>
                </a:solidFill>
                <a:effectLst/>
                <a:latin typeface="Times New Roman" pitchFamily="18" charset="0"/>
                <a:ea typeface="+mn-ea"/>
                <a:cs typeface="Times New Roman" pitchFamily="18" charset="0"/>
              </a:rPr>
              <a:t> </a:t>
            </a:r>
          </a:p>
          <a:p>
            <a:r>
              <a:rPr lang="fr-CA" sz="1200" b="1" kern="1200" dirty="0" smtClean="0">
                <a:solidFill>
                  <a:schemeClr val="tx1"/>
                </a:solidFill>
                <a:effectLst/>
                <a:latin typeface="Times New Roman" pitchFamily="18" charset="0"/>
                <a:ea typeface="+mn-ea"/>
                <a:cs typeface="Times New Roman" pitchFamily="18" charset="0"/>
              </a:rPr>
              <a:t>Éthique</a:t>
            </a:r>
          </a:p>
          <a:p>
            <a:pPr lvl="0"/>
            <a:r>
              <a:rPr lang="fr-CA" sz="1200" b="1" kern="1200" dirty="0" smtClean="0">
                <a:solidFill>
                  <a:schemeClr val="tx1"/>
                </a:solidFill>
                <a:effectLst/>
                <a:latin typeface="Times New Roman" pitchFamily="18" charset="0"/>
                <a:ea typeface="+mn-ea"/>
                <a:cs typeface="Times New Roman" pitchFamily="18" charset="0"/>
              </a:rPr>
              <a:t>Le projet de recherche a été soumis au (CÉRUL), à la direction des services professionnels et au département de psychiatrie de l’Hôpital Jean-Talon.</a:t>
            </a:r>
          </a:p>
          <a:p>
            <a:r>
              <a:rPr lang="fr-CA" sz="1200" b="1" kern="1200" dirty="0" smtClean="0">
                <a:solidFill>
                  <a:schemeClr val="tx1"/>
                </a:solidFill>
                <a:effectLst/>
                <a:latin typeface="Times New Roman" pitchFamily="18" charset="0"/>
                <a:ea typeface="+mn-ea"/>
                <a:cs typeface="Times New Roman" pitchFamily="18" charset="0"/>
              </a:rPr>
              <a:t> </a:t>
            </a:r>
          </a:p>
          <a:p>
            <a:pPr lvl="0"/>
            <a:r>
              <a:rPr lang="fr-CA" sz="1200" b="1" kern="1200" dirty="0" smtClean="0">
                <a:solidFill>
                  <a:schemeClr val="tx1"/>
                </a:solidFill>
                <a:effectLst/>
                <a:latin typeface="Times New Roman" pitchFamily="18" charset="0"/>
                <a:ea typeface="+mn-ea"/>
                <a:cs typeface="Times New Roman" pitchFamily="18" charset="0"/>
              </a:rPr>
              <a:t>L’échantillon est représentatif de la variété des caractéristiques socio démographiques de cette population clinique et des diagnostics</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Nous anticipions des difficultés de recrutement</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PCQ </a:t>
            </a:r>
          </a:p>
          <a:p>
            <a:r>
              <a:rPr lang="fr-CA" sz="1200" kern="1200" dirty="0" smtClean="0">
                <a:solidFill>
                  <a:schemeClr val="tx1"/>
                </a:solidFill>
                <a:effectLst/>
                <a:latin typeface="Times New Roman" pitchFamily="18" charset="0"/>
                <a:ea typeface="+mn-ea"/>
                <a:cs typeface="Times New Roman" pitchFamily="18" charset="0"/>
              </a:rPr>
              <a:t>personnes avec des troubles mentaux</a:t>
            </a:r>
          </a:p>
          <a:p>
            <a:r>
              <a:rPr lang="fr-CA" sz="1200" kern="1200" dirty="0" smtClean="0">
                <a:solidFill>
                  <a:schemeClr val="tx1"/>
                </a:solidFill>
                <a:effectLst/>
                <a:latin typeface="Times New Roman" pitchFamily="18" charset="0"/>
                <a:ea typeface="+mn-ea"/>
                <a:cs typeface="Times New Roman" pitchFamily="18" charset="0"/>
              </a:rPr>
              <a:t>un sujet difficile à discuter</a:t>
            </a:r>
          </a:p>
          <a:p>
            <a:r>
              <a:rPr lang="fr-CA" sz="1200" kern="1200" dirty="0" smtClean="0">
                <a:solidFill>
                  <a:schemeClr val="tx1"/>
                </a:solidFill>
                <a:effectLst/>
                <a:latin typeface="Times New Roman" pitchFamily="18" charset="0"/>
                <a:ea typeface="+mn-ea"/>
                <a:cs typeface="Times New Roman" pitchFamily="18" charset="0"/>
              </a:rPr>
              <a:t>la crainte de la Protection de la jeunesse</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La durée des entrevues (50 minutes) qui en fait ont été plus longues</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Ce fut finalement assez facile, sauf pour obtenir un nombre suffisant d’hommes</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Les participants étaient très heureux de participer et </a:t>
            </a:r>
            <a:r>
              <a:rPr lang="fr-CA" sz="1200" u="sng" kern="1200" dirty="0" smtClean="0">
                <a:solidFill>
                  <a:schemeClr val="tx1"/>
                </a:solidFill>
                <a:effectLst/>
                <a:latin typeface="Times New Roman" pitchFamily="18" charset="0"/>
                <a:ea typeface="+mn-ea"/>
                <a:cs typeface="Times New Roman" pitchFamily="18" charset="0"/>
              </a:rPr>
              <a:t>espèrent des retombés</a:t>
            </a:r>
            <a:endParaRPr lang="fr-CA" sz="1200" kern="1200" dirty="0" smtClean="0">
              <a:solidFill>
                <a:schemeClr val="tx1"/>
              </a:solidFill>
              <a:effectLst/>
              <a:latin typeface="Times New Roman" pitchFamily="18" charset="0"/>
              <a:ea typeface="+mn-ea"/>
              <a:cs typeface="Times New Roman" pitchFamily="18" charset="0"/>
            </a:endParaRP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Un questionnaire d’entrevue à servi, il a été testé avec trois participants</a:t>
            </a:r>
          </a:p>
          <a:p>
            <a:r>
              <a:rPr lang="fr-CA" sz="1200" kern="1200" dirty="0" smtClean="0">
                <a:solidFill>
                  <a:schemeClr val="tx1"/>
                </a:solidFill>
                <a:effectLst/>
                <a:latin typeface="Times New Roman" pitchFamily="18" charset="0"/>
                <a:ea typeface="+mn-ea"/>
                <a:cs typeface="Times New Roman" pitchFamily="18" charset="0"/>
              </a:rPr>
              <a:t> </a:t>
            </a:r>
          </a:p>
          <a:p>
            <a:endParaRPr lang="fr-F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CAFDE1-E008-4F39-8187-2CAEB75A67FD}" type="slidenum">
              <a:rPr lang="fr-CA"/>
              <a:pPr/>
              <a:t>29</a:t>
            </a:fld>
            <a:endParaRPr lang="fr-CA"/>
          </a:p>
        </p:txBody>
      </p:sp>
      <p:sp>
        <p:nvSpPr>
          <p:cNvPr id="25602"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pPr algn="l"/>
            <a:r>
              <a:rPr lang="fr-FR" sz="1200" b="0" kern="1200" dirty="0" smtClean="0">
                <a:solidFill>
                  <a:schemeClr val="tx1"/>
                </a:solidFill>
                <a:effectLst/>
                <a:latin typeface="Times New Roman" pitchFamily="18" charset="0"/>
                <a:ea typeface="+mn-ea"/>
                <a:cs typeface="Times New Roman" pitchFamily="18" charset="0"/>
              </a:rPr>
              <a:t/>
            </a:r>
            <a:br>
              <a:rPr lang="fr-FR" sz="1200" b="0" kern="1200" dirty="0" smtClean="0">
                <a:solidFill>
                  <a:schemeClr val="tx1"/>
                </a:solidFill>
                <a:effectLst/>
                <a:latin typeface="Times New Roman" pitchFamily="18" charset="0"/>
                <a:ea typeface="+mn-ea"/>
                <a:cs typeface="Times New Roman" pitchFamily="18" charset="0"/>
              </a:rPr>
            </a:br>
            <a:r>
              <a:rPr lang="fr-CA" sz="1200" b="0" kern="1200" dirty="0" smtClean="0">
                <a:solidFill>
                  <a:schemeClr val="tx1"/>
                </a:solidFill>
                <a:effectLst/>
                <a:latin typeface="Times New Roman" pitchFamily="18" charset="0"/>
                <a:ea typeface="+mn-ea"/>
                <a:cs typeface="Times New Roman" pitchFamily="18" charset="0"/>
              </a:rPr>
              <a:t>L’analyse de contenu </a:t>
            </a:r>
          </a:p>
          <a:p>
            <a:pPr algn="l"/>
            <a:r>
              <a:rPr lang="fr-CA" sz="1200" b="0" kern="1200" dirty="0" smtClean="0">
                <a:solidFill>
                  <a:schemeClr val="tx1"/>
                </a:solidFill>
                <a:effectLst/>
                <a:latin typeface="Times New Roman" pitchFamily="18" charset="0"/>
                <a:ea typeface="+mn-ea"/>
                <a:cs typeface="Times New Roman" pitchFamily="18" charset="0"/>
              </a:rPr>
              <a:t> </a:t>
            </a:r>
          </a:p>
          <a:p>
            <a:pPr algn="l"/>
            <a:r>
              <a:rPr lang="fr-CA" sz="1200" b="0" kern="1200" dirty="0" smtClean="0">
                <a:solidFill>
                  <a:schemeClr val="tx1"/>
                </a:solidFill>
                <a:effectLst/>
                <a:latin typeface="Times New Roman" pitchFamily="18" charset="0"/>
                <a:ea typeface="+mn-ea"/>
                <a:cs typeface="Times New Roman" pitchFamily="18" charset="0"/>
              </a:rPr>
              <a:t> </a:t>
            </a:r>
          </a:p>
          <a:p>
            <a:pPr algn="l"/>
            <a:r>
              <a:rPr lang="fr-CA" sz="1200" b="0" kern="1200" dirty="0" smtClean="0">
                <a:solidFill>
                  <a:schemeClr val="tx1"/>
                </a:solidFill>
                <a:effectLst/>
                <a:latin typeface="Times New Roman" pitchFamily="18" charset="0"/>
                <a:ea typeface="+mn-ea"/>
                <a:cs typeface="Times New Roman" pitchFamily="18" charset="0"/>
              </a:rPr>
              <a:t>selon une méthode mixte</a:t>
            </a:r>
          </a:p>
          <a:p>
            <a:pPr algn="l"/>
            <a:r>
              <a:rPr lang="fr-CA" sz="1200" b="0" kern="1200" dirty="0" smtClean="0">
                <a:solidFill>
                  <a:schemeClr val="tx1"/>
                </a:solidFill>
                <a:effectLst/>
                <a:latin typeface="Times New Roman" pitchFamily="18" charset="0"/>
                <a:ea typeface="+mn-ea"/>
                <a:cs typeface="Times New Roman" pitchFamily="18" charset="0"/>
              </a:rPr>
              <a:t>	Inductive				</a:t>
            </a:r>
            <a:r>
              <a:rPr lang="fr-FR" sz="1200" b="0" i="1" kern="1200" dirty="0" smtClean="0">
                <a:solidFill>
                  <a:schemeClr val="tx1"/>
                </a:solidFill>
                <a:effectLst/>
                <a:latin typeface="Times New Roman" pitchFamily="18" charset="0"/>
                <a:ea typeface="+mn-ea"/>
                <a:cs typeface="Times New Roman" pitchFamily="18" charset="0"/>
              </a:rPr>
              <a:t>Raisonnement par récurrence</a:t>
            </a:r>
            <a:endParaRPr lang="fr-CA" sz="1200" b="0" kern="1200" dirty="0" smtClean="0">
              <a:solidFill>
                <a:schemeClr val="tx1"/>
              </a:solidFill>
              <a:effectLst/>
              <a:latin typeface="Times New Roman" pitchFamily="18" charset="0"/>
              <a:ea typeface="+mn-ea"/>
              <a:cs typeface="Times New Roman" pitchFamily="18" charset="0"/>
            </a:endParaRPr>
          </a:p>
          <a:p>
            <a:pPr algn="l"/>
            <a:r>
              <a:rPr lang="fr-CA" sz="1200" b="0" kern="1200" dirty="0" smtClean="0">
                <a:solidFill>
                  <a:schemeClr val="tx1"/>
                </a:solidFill>
                <a:effectLst/>
                <a:latin typeface="Times New Roman" pitchFamily="18" charset="0"/>
                <a:ea typeface="+mn-ea"/>
                <a:cs typeface="Times New Roman" pitchFamily="18" charset="0"/>
              </a:rPr>
              <a:t>Déductive	</a:t>
            </a:r>
            <a:r>
              <a:rPr lang="fr-FR" sz="1200" b="0" kern="1200" dirty="0" smtClean="0">
                <a:solidFill>
                  <a:schemeClr val="tx1"/>
                </a:solidFill>
                <a:effectLst/>
                <a:latin typeface="Times New Roman" pitchFamily="18" charset="0"/>
                <a:ea typeface="+mn-ea"/>
                <a:cs typeface="Times New Roman" pitchFamily="18" charset="0"/>
              </a:rPr>
              <a:t>Méthode par laquelle on conclut à partir d’observations, qui va du général au particulier</a:t>
            </a:r>
            <a:endParaRPr lang="fr-CA" sz="1200" b="0" kern="1200" dirty="0" smtClean="0">
              <a:solidFill>
                <a:schemeClr val="tx1"/>
              </a:solidFill>
              <a:effectLst/>
              <a:latin typeface="Times New Roman" pitchFamily="18" charset="0"/>
              <a:ea typeface="+mn-ea"/>
              <a:cs typeface="Times New Roman" pitchFamily="18" charset="0"/>
            </a:endParaRPr>
          </a:p>
          <a:p>
            <a:pPr algn="l"/>
            <a:r>
              <a:rPr lang="fr-FR" sz="1200" b="0" kern="1200" dirty="0" smtClean="0">
                <a:solidFill>
                  <a:schemeClr val="tx1"/>
                </a:solidFill>
                <a:effectLst/>
                <a:latin typeface="Times New Roman" pitchFamily="18" charset="0"/>
                <a:ea typeface="+mn-ea"/>
                <a:cs typeface="Times New Roman" pitchFamily="18" charset="0"/>
              </a:rPr>
              <a:t> </a:t>
            </a:r>
            <a:endParaRPr lang="fr-CA" sz="1200" b="0" kern="1200" dirty="0" smtClean="0">
              <a:solidFill>
                <a:schemeClr val="tx1"/>
              </a:solidFill>
              <a:effectLst/>
              <a:latin typeface="Times New Roman" pitchFamily="18" charset="0"/>
              <a:ea typeface="+mn-ea"/>
              <a:cs typeface="Times New Roman" pitchFamily="18" charset="0"/>
            </a:endParaRPr>
          </a:p>
          <a:p>
            <a:pPr lvl="0" algn="l"/>
            <a:r>
              <a:rPr lang="fr-FR" sz="1200" b="0" kern="1200" dirty="0" smtClean="0">
                <a:solidFill>
                  <a:schemeClr val="tx1"/>
                </a:solidFill>
                <a:effectLst/>
                <a:latin typeface="Times New Roman" pitchFamily="18" charset="0"/>
                <a:ea typeface="+mn-ea"/>
                <a:cs typeface="Times New Roman" pitchFamily="18" charset="0"/>
              </a:rPr>
              <a:t>Le repérage des thèmes abordés selon le contenu / transcription des entrevues</a:t>
            </a:r>
            <a:endParaRPr lang="fr-CA" sz="1200" b="0" kern="1200" dirty="0" smtClean="0">
              <a:solidFill>
                <a:schemeClr val="tx1"/>
              </a:solidFill>
              <a:effectLst/>
              <a:latin typeface="Times New Roman" pitchFamily="18" charset="0"/>
              <a:ea typeface="+mn-ea"/>
              <a:cs typeface="Times New Roman" pitchFamily="18" charset="0"/>
            </a:endParaRPr>
          </a:p>
          <a:p>
            <a:pPr lvl="0" algn="l"/>
            <a:r>
              <a:rPr lang="fr-FR" sz="1200" b="0" kern="1200" dirty="0" smtClean="0">
                <a:solidFill>
                  <a:schemeClr val="tx1"/>
                </a:solidFill>
                <a:effectLst/>
                <a:latin typeface="Times New Roman" pitchFamily="18" charset="0"/>
                <a:ea typeface="+mn-ea"/>
                <a:cs typeface="Times New Roman" pitchFamily="18" charset="0"/>
              </a:rPr>
              <a:t>Les dimensions qui émanent de la recension des écrits</a:t>
            </a:r>
            <a:endParaRPr lang="fr-CA" sz="1200" b="0" kern="1200" dirty="0" smtClean="0">
              <a:solidFill>
                <a:schemeClr val="tx1"/>
              </a:solidFill>
              <a:effectLst/>
              <a:latin typeface="Times New Roman" pitchFamily="18" charset="0"/>
              <a:ea typeface="+mn-ea"/>
              <a:cs typeface="Times New Roman" pitchFamily="18" charset="0"/>
            </a:endParaRPr>
          </a:p>
          <a:p>
            <a:pPr lvl="0" algn="l"/>
            <a:r>
              <a:rPr lang="fr-FR" sz="1200" b="0" kern="1200" dirty="0" smtClean="0">
                <a:solidFill>
                  <a:schemeClr val="tx1"/>
                </a:solidFill>
                <a:effectLst/>
                <a:latin typeface="Times New Roman" pitchFamily="18" charset="0"/>
                <a:ea typeface="+mn-ea"/>
                <a:cs typeface="Times New Roman" pitchFamily="18" charset="0"/>
              </a:rPr>
              <a:t>Les dimensions qui émanent des instruments de classification</a:t>
            </a:r>
            <a:endParaRPr lang="fr-CA" sz="1200" b="0" kern="1200" dirty="0" smtClean="0">
              <a:solidFill>
                <a:schemeClr val="tx1"/>
              </a:solidFill>
              <a:effectLst/>
              <a:latin typeface="Times New Roman" pitchFamily="18" charset="0"/>
              <a:ea typeface="+mn-ea"/>
              <a:cs typeface="Times New Roman" pitchFamily="18" charset="0"/>
            </a:endParaRPr>
          </a:p>
          <a:p>
            <a:pPr algn="l"/>
            <a:r>
              <a:rPr lang="fr-FR" sz="1200" b="0" kern="1200" dirty="0" smtClean="0">
                <a:solidFill>
                  <a:schemeClr val="tx1"/>
                </a:solidFill>
                <a:effectLst/>
                <a:latin typeface="Times New Roman" pitchFamily="18" charset="0"/>
                <a:ea typeface="+mn-ea"/>
                <a:cs typeface="Times New Roman" pitchFamily="18" charset="0"/>
              </a:rPr>
              <a:t> </a:t>
            </a:r>
            <a:endParaRPr lang="fr-CA" sz="1200" b="0" kern="1200" dirty="0" smtClean="0">
              <a:solidFill>
                <a:schemeClr val="tx1"/>
              </a:solidFill>
              <a:effectLst/>
              <a:latin typeface="Times New Roman" pitchFamily="18" charset="0"/>
              <a:ea typeface="+mn-ea"/>
              <a:cs typeface="Times New Roman" pitchFamily="18" charset="0"/>
            </a:endParaRPr>
          </a:p>
          <a:p>
            <a:pPr algn="l"/>
            <a:r>
              <a:rPr lang="fr-FR" sz="1200" b="0" kern="1200" dirty="0" smtClean="0">
                <a:solidFill>
                  <a:schemeClr val="tx1"/>
                </a:solidFill>
                <a:effectLst/>
                <a:latin typeface="Times New Roman" pitchFamily="18" charset="0"/>
                <a:ea typeface="+mn-ea"/>
                <a:cs typeface="Times New Roman" pitchFamily="18" charset="0"/>
              </a:rPr>
              <a:t>L’arborescence des thèmes est issue de cette méthode mixte</a:t>
            </a:r>
            <a:endParaRPr lang="fr-CA" sz="1200" b="0" kern="1200" dirty="0" smtClean="0">
              <a:solidFill>
                <a:schemeClr val="tx1"/>
              </a:solidFill>
              <a:effectLst/>
              <a:latin typeface="Times New Roman" pitchFamily="18" charset="0"/>
              <a:ea typeface="+mn-ea"/>
              <a:cs typeface="Times New Roman" pitchFamily="18" charset="0"/>
            </a:endParaRPr>
          </a:p>
          <a:p>
            <a:pPr algn="l"/>
            <a:r>
              <a:rPr lang="fr-FR" sz="1200" b="0" kern="1200" dirty="0" smtClean="0">
                <a:solidFill>
                  <a:schemeClr val="tx1"/>
                </a:solidFill>
                <a:effectLst/>
                <a:latin typeface="Times New Roman" pitchFamily="18" charset="0"/>
                <a:ea typeface="+mn-ea"/>
                <a:cs typeface="Times New Roman" pitchFamily="18" charset="0"/>
              </a:rPr>
              <a:t> </a:t>
            </a:r>
            <a:endParaRPr lang="fr-CA" sz="1200" b="0" kern="1200" dirty="0" smtClean="0">
              <a:solidFill>
                <a:schemeClr val="tx1"/>
              </a:solidFill>
              <a:effectLst/>
              <a:latin typeface="Times New Roman" pitchFamily="18" charset="0"/>
              <a:ea typeface="+mn-ea"/>
              <a:cs typeface="Times New Roman" pitchFamily="18" charset="0"/>
            </a:endParaRPr>
          </a:p>
          <a:p>
            <a:pPr algn="l"/>
            <a:r>
              <a:rPr lang="fr-FR" sz="1200" b="0" kern="1200" dirty="0" smtClean="0">
                <a:solidFill>
                  <a:schemeClr val="tx1"/>
                </a:solidFill>
                <a:effectLst/>
                <a:latin typeface="Times New Roman" pitchFamily="18" charset="0"/>
                <a:ea typeface="+mn-ea"/>
                <a:cs typeface="Times New Roman" pitchFamily="18" charset="0"/>
              </a:rPr>
              <a:t>L</a:t>
            </a:r>
            <a:endParaRPr lang="fr-CA" sz="1200" b="0" kern="1200" dirty="0" smtClean="0">
              <a:solidFill>
                <a:schemeClr val="tx1"/>
              </a:solidFill>
              <a:effectLst/>
              <a:latin typeface="Times New Roman" pitchFamily="18" charset="0"/>
              <a:ea typeface="+mn-ea"/>
              <a:cs typeface="Times New Roman" pitchFamily="18" charset="0"/>
            </a:endParaRPr>
          </a:p>
          <a:p>
            <a:pPr lvl="0" algn="l"/>
            <a:r>
              <a:rPr lang="fr-CA" sz="1200" b="0" kern="1200" dirty="0" smtClean="0">
                <a:solidFill>
                  <a:schemeClr val="tx1"/>
                </a:solidFill>
                <a:effectLst/>
                <a:latin typeface="Times New Roman" pitchFamily="18" charset="0"/>
                <a:ea typeface="+mn-ea"/>
                <a:cs typeface="Times New Roman" pitchFamily="18" charset="0"/>
              </a:rPr>
              <a:t>Trois types d’analyses </a:t>
            </a:r>
            <a:r>
              <a:rPr lang="fr-FR" sz="1200" b="0" kern="1200" dirty="0" smtClean="0">
                <a:solidFill>
                  <a:schemeClr val="tx1"/>
                </a:solidFill>
                <a:effectLst/>
                <a:latin typeface="Times New Roman" pitchFamily="18" charset="0"/>
                <a:ea typeface="+mn-ea"/>
                <a:cs typeface="Times New Roman" pitchFamily="18" charset="0"/>
              </a:rPr>
              <a:t>(Mayer &amp; Ouellet, 1991, p. 477-478). </a:t>
            </a:r>
            <a:endParaRPr lang="fr-CA" sz="1200" b="0" kern="1200" dirty="0" smtClean="0">
              <a:solidFill>
                <a:schemeClr val="tx1"/>
              </a:solidFill>
              <a:effectLst/>
              <a:latin typeface="Times New Roman" pitchFamily="18" charset="0"/>
              <a:ea typeface="+mn-ea"/>
              <a:cs typeface="Times New Roman" pitchFamily="18" charset="0"/>
            </a:endParaRPr>
          </a:p>
          <a:p>
            <a:pPr algn="l"/>
            <a:r>
              <a:rPr lang="fr-FR" sz="1200" b="0" kern="1200" dirty="0" smtClean="0">
                <a:solidFill>
                  <a:schemeClr val="tx1"/>
                </a:solidFill>
                <a:effectLst/>
                <a:latin typeface="Times New Roman" pitchFamily="18" charset="0"/>
                <a:ea typeface="+mn-ea"/>
                <a:cs typeface="Times New Roman" pitchFamily="18" charset="0"/>
              </a:rPr>
              <a:t> </a:t>
            </a:r>
            <a:endParaRPr lang="fr-CA" sz="1200" b="0" kern="1200" dirty="0" smtClean="0">
              <a:solidFill>
                <a:schemeClr val="tx1"/>
              </a:solidFill>
              <a:effectLst/>
              <a:latin typeface="Times New Roman" pitchFamily="18" charset="0"/>
              <a:ea typeface="+mn-ea"/>
              <a:cs typeface="Times New Roman" pitchFamily="18" charset="0"/>
            </a:endParaRPr>
          </a:p>
          <a:p>
            <a:pPr lvl="0" algn="l"/>
            <a:r>
              <a:rPr lang="fr-CA" sz="1200" b="0" kern="1200" dirty="0" smtClean="0">
                <a:solidFill>
                  <a:schemeClr val="tx1"/>
                </a:solidFill>
                <a:effectLst/>
                <a:latin typeface="Times New Roman" pitchFamily="18" charset="0"/>
                <a:ea typeface="+mn-ea"/>
                <a:cs typeface="Times New Roman" pitchFamily="18" charset="0"/>
              </a:rPr>
              <a:t>L’analyse d’exploration de contenu permettra d’abord de rechercher des hypothèses et des orientations intuitives de sens qui se dégagent du corpus de données. </a:t>
            </a:r>
          </a:p>
          <a:p>
            <a:pPr algn="l"/>
            <a:r>
              <a:rPr lang="fr-CA" sz="1200" b="0" kern="1200" dirty="0" smtClean="0">
                <a:solidFill>
                  <a:schemeClr val="tx1"/>
                </a:solidFill>
                <a:effectLst/>
                <a:latin typeface="Times New Roman" pitchFamily="18" charset="0"/>
                <a:ea typeface="+mn-ea"/>
                <a:cs typeface="Times New Roman" pitchFamily="18" charset="0"/>
              </a:rPr>
              <a:t> </a:t>
            </a:r>
          </a:p>
          <a:p>
            <a:pPr lvl="0" algn="l"/>
            <a:r>
              <a:rPr lang="fr-CA" sz="1200" b="0" kern="1200" dirty="0" smtClean="0">
                <a:solidFill>
                  <a:schemeClr val="tx1"/>
                </a:solidFill>
                <a:effectLst/>
                <a:latin typeface="Times New Roman" pitchFamily="18" charset="0"/>
                <a:ea typeface="+mn-ea"/>
                <a:cs typeface="Times New Roman" pitchFamily="18" charset="0"/>
              </a:rPr>
              <a:t>Le repérage plus précis des indices, permettra éventuellement la validation des hypothèses et des orientations de sens qui pourront être opérationnalisées. </a:t>
            </a:r>
          </a:p>
          <a:p>
            <a:pPr lvl="0" algn="l"/>
            <a:r>
              <a:rPr lang="fr-CA" sz="1200" b="0" kern="1200" dirty="0" smtClean="0">
                <a:solidFill>
                  <a:schemeClr val="tx1"/>
                </a:solidFill>
                <a:effectLst/>
                <a:latin typeface="Times New Roman" pitchFamily="18" charset="0"/>
                <a:ea typeface="+mn-ea"/>
                <a:cs typeface="Times New Roman" pitchFamily="18" charset="0"/>
              </a:rPr>
              <a:t>Cette analyse d’exploration a été appuyée par une analyse de contenu qualitative qui dégage la présence de thèmes, de concepts ou de variables implicites à ces concepts et issus du processus d’identification d’indices. </a:t>
            </a:r>
            <a:r>
              <a:rPr lang="fr-FR" sz="1200" b="0" kern="1200" dirty="0" smtClean="0">
                <a:solidFill>
                  <a:schemeClr val="tx1"/>
                </a:solidFill>
                <a:effectLst/>
                <a:latin typeface="Times New Roman" pitchFamily="18" charset="0"/>
                <a:ea typeface="+mn-ea"/>
                <a:cs typeface="Times New Roman" pitchFamily="18" charset="0"/>
              </a:rPr>
              <a:t> </a:t>
            </a:r>
            <a:endParaRPr lang="fr-CA" sz="1200" b="0" kern="1200" dirty="0" smtClean="0">
              <a:solidFill>
                <a:schemeClr val="tx1"/>
              </a:solidFill>
              <a:effectLst/>
              <a:latin typeface="Times New Roman" pitchFamily="18" charset="0"/>
              <a:ea typeface="+mn-ea"/>
              <a:cs typeface="Times New Roman" pitchFamily="18" charset="0"/>
            </a:endParaRPr>
          </a:p>
          <a:p>
            <a:pPr algn="l"/>
            <a:r>
              <a:rPr lang="fr-FR" sz="1200" b="0" kern="1200" dirty="0" smtClean="0">
                <a:solidFill>
                  <a:schemeClr val="tx1"/>
                </a:solidFill>
                <a:effectLst/>
                <a:latin typeface="Times New Roman" pitchFamily="18" charset="0"/>
                <a:ea typeface="+mn-ea"/>
                <a:cs typeface="Times New Roman" pitchFamily="18" charset="0"/>
              </a:rPr>
              <a:t> </a:t>
            </a:r>
            <a:endParaRPr lang="fr-CA" sz="1200" b="0" kern="1200" dirty="0" smtClean="0">
              <a:solidFill>
                <a:schemeClr val="tx1"/>
              </a:solidFill>
              <a:effectLst/>
              <a:latin typeface="Times New Roman" pitchFamily="18" charset="0"/>
              <a:ea typeface="+mn-ea"/>
              <a:cs typeface="Times New Roman" pitchFamily="18" charset="0"/>
            </a:endParaRPr>
          </a:p>
          <a:p>
            <a:pPr algn="l"/>
            <a:r>
              <a:rPr lang="fr-FR" sz="1200" b="0" kern="1200" dirty="0" smtClean="0">
                <a:solidFill>
                  <a:schemeClr val="tx1"/>
                </a:solidFill>
                <a:effectLst/>
                <a:latin typeface="Times New Roman" pitchFamily="18" charset="0"/>
                <a:ea typeface="+mn-ea"/>
                <a:cs typeface="Times New Roman" pitchFamily="18" charset="0"/>
              </a:rPr>
              <a:t> </a:t>
            </a:r>
            <a:endParaRPr lang="fr-CA" sz="1200" b="0" kern="1200" dirty="0" smtClean="0">
              <a:solidFill>
                <a:schemeClr val="tx1"/>
              </a:solidFill>
              <a:effectLst/>
              <a:latin typeface="Times New Roman" pitchFamily="18" charset="0"/>
              <a:ea typeface="+mn-ea"/>
              <a:cs typeface="Times New Roman" pitchFamily="18" charset="0"/>
            </a:endParaRPr>
          </a:p>
          <a:p>
            <a:pPr lvl="0" algn="l"/>
            <a:r>
              <a:rPr lang="fr-CA" sz="1200" b="0" kern="1200" dirty="0" smtClean="0">
                <a:solidFill>
                  <a:schemeClr val="tx1"/>
                </a:solidFill>
                <a:effectLst/>
                <a:latin typeface="Times New Roman" pitchFamily="18" charset="0"/>
                <a:ea typeface="+mn-ea"/>
                <a:cs typeface="Times New Roman" pitchFamily="18" charset="0"/>
              </a:rPr>
              <a:t>L’organisation, la codification et l’analyse de notre matériel ont été réalisées à l'aide du logiciel de traitement de données qualitative N’vivo 2 (Q.S.R), afin de mieux constater ce qui émerge des documents analysés.</a:t>
            </a:r>
          </a:p>
          <a:p>
            <a:pPr algn="l"/>
            <a:r>
              <a:rPr lang="fr-CA" sz="1200" kern="1200" dirty="0" smtClean="0">
                <a:solidFill>
                  <a:schemeClr val="tx1"/>
                </a:solidFill>
                <a:effectLst/>
                <a:latin typeface="Times New Roman" pitchFamily="18" charset="0"/>
                <a:ea typeface="+mn-ea"/>
                <a:cs typeface="Times New Roman" pitchFamily="18" charset="0"/>
              </a:rPr>
              <a:t> </a:t>
            </a:r>
          </a:p>
          <a:p>
            <a:pPr algn="l"/>
            <a:endParaRPr lang="fr-F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15CF1-F798-48F2-97C9-4DE0ED8A5CC6}" type="slidenum">
              <a:rPr lang="fr-CA"/>
              <a:pPr/>
              <a:t>30</a:t>
            </a:fld>
            <a:endParaRPr lang="fr-CA"/>
          </a:p>
        </p:txBody>
      </p:sp>
      <p:sp>
        <p:nvSpPr>
          <p:cNvPr id="2765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r>
              <a:rPr lang="fr-CA" sz="1200" kern="1200" dirty="0" smtClean="0">
                <a:solidFill>
                  <a:schemeClr val="tx1"/>
                </a:solidFill>
                <a:effectLst/>
                <a:latin typeface="Times New Roman" pitchFamily="18" charset="0"/>
                <a:ea typeface="+mn-ea"/>
                <a:cs typeface="Times New Roman" pitchFamily="18" charset="0"/>
              </a:rPr>
              <a:t> </a:t>
            </a:r>
          </a:p>
          <a:p>
            <a:r>
              <a:rPr lang="fr-FR" sz="1200" b="0" kern="1200" dirty="0" smtClean="0">
                <a:solidFill>
                  <a:schemeClr val="tx1"/>
                </a:solidFill>
                <a:effectLst/>
                <a:latin typeface="Times New Roman" pitchFamily="18" charset="0"/>
                <a:ea typeface="+mn-ea"/>
                <a:cs typeface="Times New Roman" pitchFamily="18" charset="0"/>
              </a:rPr>
              <a:t>Autres caractéristiques</a:t>
            </a:r>
            <a:endParaRPr lang="fr-CA" sz="1200" b="0" kern="1200" dirty="0" smtClean="0">
              <a:solidFill>
                <a:schemeClr val="tx1"/>
              </a:solidFill>
              <a:effectLst/>
              <a:latin typeface="Times New Roman" pitchFamily="18" charset="0"/>
              <a:ea typeface="+mn-ea"/>
              <a:cs typeface="Times New Roman" pitchFamily="18" charset="0"/>
            </a:endParaRPr>
          </a:p>
          <a:p>
            <a:r>
              <a:rPr lang="fr-FR" sz="1200" b="0" kern="1200" dirty="0" smtClean="0">
                <a:solidFill>
                  <a:schemeClr val="tx1"/>
                </a:solidFill>
                <a:effectLst/>
                <a:latin typeface="Times New Roman" pitchFamily="18" charset="0"/>
                <a:ea typeface="+mn-ea"/>
                <a:cs typeface="Times New Roman" pitchFamily="18" charset="0"/>
              </a:rPr>
              <a:t> </a:t>
            </a:r>
            <a:endParaRPr lang="fr-CA" sz="1200" b="0" kern="1200" dirty="0" smtClean="0">
              <a:solidFill>
                <a:schemeClr val="tx1"/>
              </a:solidFill>
              <a:effectLst/>
              <a:latin typeface="Times New Roman" pitchFamily="18" charset="0"/>
              <a:ea typeface="+mn-ea"/>
              <a:cs typeface="Times New Roman" pitchFamily="18" charset="0"/>
            </a:endParaRPr>
          </a:p>
          <a:p>
            <a:r>
              <a:rPr lang="fr-FR" sz="1200" b="0" kern="1200" dirty="0" smtClean="0">
                <a:solidFill>
                  <a:schemeClr val="tx1"/>
                </a:solidFill>
                <a:effectLst/>
                <a:latin typeface="Times New Roman" pitchFamily="18" charset="0"/>
                <a:ea typeface="+mn-ea"/>
                <a:cs typeface="Times New Roman" pitchFamily="18" charset="0"/>
              </a:rPr>
              <a:t> </a:t>
            </a:r>
            <a:endParaRPr lang="fr-CA" sz="1200" b="0" kern="1200" dirty="0" smtClean="0">
              <a:solidFill>
                <a:schemeClr val="tx1"/>
              </a:solidFill>
              <a:effectLst/>
              <a:latin typeface="Times New Roman" pitchFamily="18" charset="0"/>
              <a:ea typeface="+mn-ea"/>
              <a:cs typeface="Times New Roman" pitchFamily="18" charset="0"/>
            </a:endParaRPr>
          </a:p>
          <a:p>
            <a:pPr lvl="0"/>
            <a:r>
              <a:rPr lang="fr-FR" sz="1200" b="0" kern="1200" dirty="0" smtClean="0">
                <a:solidFill>
                  <a:schemeClr val="tx1"/>
                </a:solidFill>
                <a:effectLst/>
                <a:latin typeface="Times New Roman" pitchFamily="18" charset="0"/>
                <a:ea typeface="+mn-ea"/>
                <a:cs typeface="Times New Roman" pitchFamily="18" charset="0"/>
              </a:rPr>
              <a:t>La répartition des participants de sexe masculin s’étend de 30 à 59 ans, celle des participants de sexe féminin se situe de 25 à 49 ans. </a:t>
            </a:r>
            <a:endParaRPr lang="fr-CA" sz="1200" b="0" kern="1200" dirty="0" smtClean="0">
              <a:solidFill>
                <a:schemeClr val="tx1"/>
              </a:solidFill>
              <a:effectLst/>
              <a:latin typeface="Times New Roman" pitchFamily="18" charset="0"/>
              <a:ea typeface="+mn-ea"/>
              <a:cs typeface="Times New Roman" pitchFamily="18" charset="0"/>
            </a:endParaRPr>
          </a:p>
          <a:p>
            <a:r>
              <a:rPr lang="fr-FR" sz="1200" b="0" kern="1200" dirty="0" smtClean="0">
                <a:solidFill>
                  <a:schemeClr val="tx1"/>
                </a:solidFill>
                <a:effectLst/>
                <a:latin typeface="Times New Roman" pitchFamily="18" charset="0"/>
                <a:ea typeface="+mn-ea"/>
                <a:cs typeface="Times New Roman" pitchFamily="18" charset="0"/>
              </a:rPr>
              <a:t> </a:t>
            </a:r>
            <a:endParaRPr lang="fr-CA" sz="1200" b="0" kern="1200" dirty="0" smtClean="0">
              <a:solidFill>
                <a:schemeClr val="tx1"/>
              </a:solidFill>
              <a:effectLst/>
              <a:latin typeface="Times New Roman" pitchFamily="18" charset="0"/>
              <a:ea typeface="+mn-ea"/>
              <a:cs typeface="Times New Roman" pitchFamily="18" charset="0"/>
            </a:endParaRPr>
          </a:p>
          <a:p>
            <a:pPr lvl="0"/>
            <a:r>
              <a:rPr lang="fr-FR" sz="1200" b="0" kern="1200" dirty="0" smtClean="0">
                <a:solidFill>
                  <a:schemeClr val="tx1"/>
                </a:solidFill>
                <a:effectLst/>
                <a:latin typeface="Times New Roman" pitchFamily="18" charset="0"/>
                <a:ea typeface="+mn-ea"/>
                <a:cs typeface="Times New Roman" pitchFamily="18" charset="0"/>
              </a:rPr>
              <a:t>Les participants de sexe masculin ont des troubles mentaux depuis plus longtemps mais ils ont des services en santé mentale depuis moins longtemps.</a:t>
            </a:r>
            <a:endParaRPr lang="fr-CA" sz="1200" b="0" kern="1200" dirty="0" smtClean="0">
              <a:solidFill>
                <a:schemeClr val="tx1"/>
              </a:solidFill>
              <a:effectLst/>
              <a:latin typeface="Times New Roman" pitchFamily="18" charset="0"/>
              <a:ea typeface="+mn-ea"/>
              <a:cs typeface="Times New Roman" pitchFamily="18" charset="0"/>
            </a:endParaRPr>
          </a:p>
          <a:p>
            <a:endParaRPr lang="fr-F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B3CA24-0322-49A9-A7DF-E5CC819FB8E6}" type="slidenum">
              <a:rPr lang="fr-CA"/>
              <a:pPr/>
              <a:t>31</a:t>
            </a:fld>
            <a:endParaRPr lang="fr-CA"/>
          </a:p>
        </p:txBody>
      </p:sp>
      <p:sp>
        <p:nvSpPr>
          <p:cNvPr id="29698"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r>
              <a:rPr lang="fr-CA" sz="1200" b="1" kern="1200" dirty="0" smtClean="0">
                <a:solidFill>
                  <a:schemeClr val="tx1"/>
                </a:solidFill>
                <a:effectLst/>
                <a:latin typeface="Times New Roman" pitchFamily="18" charset="0"/>
                <a:ea typeface="+mn-ea"/>
                <a:cs typeface="Times New Roman" pitchFamily="18" charset="0"/>
              </a:rPr>
              <a:t>21 manifestations sont susceptibles de se présenter chez les participants </a:t>
            </a:r>
            <a:r>
              <a:rPr lang="fr-FR" sz="1200" b="1" kern="1200" dirty="0" smtClean="0">
                <a:solidFill>
                  <a:schemeClr val="tx1"/>
                </a:solidFill>
                <a:effectLst/>
                <a:latin typeface="Times New Roman" pitchFamily="18" charset="0"/>
                <a:ea typeface="+mn-ea"/>
                <a:cs typeface="Times New Roman" pitchFamily="18" charset="0"/>
              </a:rPr>
              <a:t/>
            </a:r>
            <a:br>
              <a:rPr lang="fr-FR" sz="1200" b="1" kern="1200" dirty="0" smtClean="0">
                <a:solidFill>
                  <a:schemeClr val="tx1"/>
                </a:solidFill>
                <a:effectLst/>
                <a:latin typeface="Times New Roman" pitchFamily="18" charset="0"/>
                <a:ea typeface="+mn-ea"/>
                <a:cs typeface="Times New Roman" pitchFamily="18" charset="0"/>
              </a:rPr>
            </a:br>
            <a:endParaRPr lang="fr-CA" sz="1200" b="1" kern="1200" dirty="0" smtClean="0">
              <a:solidFill>
                <a:schemeClr val="tx1"/>
              </a:solidFill>
              <a:effectLst/>
              <a:latin typeface="Times New Roman" pitchFamily="18" charset="0"/>
              <a:ea typeface="+mn-ea"/>
              <a:cs typeface="Times New Roman" pitchFamily="18" charset="0"/>
            </a:endParaRPr>
          </a:p>
          <a:p>
            <a:pPr lvl="0"/>
            <a:r>
              <a:rPr lang="fr-CA" sz="1200" b="1" kern="1200" dirty="0" smtClean="0">
                <a:solidFill>
                  <a:schemeClr val="tx1"/>
                </a:solidFill>
                <a:effectLst/>
                <a:latin typeface="Times New Roman" pitchFamily="18" charset="0"/>
                <a:ea typeface="+mn-ea"/>
                <a:cs typeface="Times New Roman" pitchFamily="18" charset="0"/>
              </a:rPr>
              <a:t>l’anxiété (24/30)</a:t>
            </a:r>
          </a:p>
          <a:p>
            <a:pPr lvl="0"/>
            <a:r>
              <a:rPr lang="fr-CA" sz="1200" b="1" kern="1200" dirty="0" smtClean="0">
                <a:solidFill>
                  <a:schemeClr val="tx1"/>
                </a:solidFill>
                <a:effectLst/>
                <a:latin typeface="Times New Roman" pitchFamily="18" charset="0"/>
                <a:ea typeface="+mn-ea"/>
                <a:cs typeface="Times New Roman" pitchFamily="18" charset="0"/>
              </a:rPr>
              <a:t>la baisse de l’énergie (23/30) </a:t>
            </a:r>
          </a:p>
          <a:p>
            <a:pPr lvl="0"/>
            <a:r>
              <a:rPr lang="fr-CA" sz="1200" b="1" kern="1200" dirty="0" smtClean="0">
                <a:solidFill>
                  <a:schemeClr val="tx1"/>
                </a:solidFill>
                <a:effectLst/>
                <a:latin typeface="Times New Roman" pitchFamily="18" charset="0"/>
                <a:ea typeface="+mn-ea"/>
                <a:cs typeface="Times New Roman" pitchFamily="18" charset="0"/>
              </a:rPr>
              <a:t>la tristesse (21/30)</a:t>
            </a:r>
          </a:p>
          <a:p>
            <a:pPr lvl="0"/>
            <a:r>
              <a:rPr lang="fr-CA" sz="1200" b="1" kern="1200" dirty="0" smtClean="0">
                <a:solidFill>
                  <a:schemeClr val="tx1"/>
                </a:solidFill>
                <a:effectLst/>
                <a:latin typeface="Times New Roman" pitchFamily="18" charset="0"/>
                <a:ea typeface="+mn-ea"/>
                <a:cs typeface="Times New Roman" pitchFamily="18" charset="0"/>
              </a:rPr>
              <a:t>le retrait social (17/30)</a:t>
            </a:r>
          </a:p>
          <a:p>
            <a:pPr lvl="0"/>
            <a:r>
              <a:rPr lang="fr-FR" sz="1200" b="1" kern="1200" dirty="0" smtClean="0">
                <a:solidFill>
                  <a:schemeClr val="tx1"/>
                </a:solidFill>
                <a:effectLst/>
                <a:latin typeface="Times New Roman" pitchFamily="18" charset="0"/>
                <a:ea typeface="+mn-ea"/>
                <a:cs typeface="Times New Roman" pitchFamily="18" charset="0"/>
              </a:rPr>
              <a:t>l’idéation suicidaire </a:t>
            </a:r>
            <a:r>
              <a:rPr lang="fr-CA" sz="1200" b="1" kern="1200" dirty="0" smtClean="0">
                <a:solidFill>
                  <a:schemeClr val="tx1"/>
                </a:solidFill>
                <a:effectLst/>
                <a:latin typeface="Times New Roman" pitchFamily="18" charset="0"/>
                <a:ea typeface="+mn-ea"/>
                <a:cs typeface="Times New Roman" pitchFamily="18" charset="0"/>
              </a:rPr>
              <a:t>(17/30)  </a:t>
            </a:r>
          </a:p>
          <a:p>
            <a:pPr lvl="0"/>
            <a:r>
              <a:rPr lang="fr-CA" sz="1200" b="1" kern="1200" dirty="0" smtClean="0">
                <a:solidFill>
                  <a:schemeClr val="tx1"/>
                </a:solidFill>
                <a:effectLst/>
                <a:latin typeface="Times New Roman" pitchFamily="18" charset="0"/>
                <a:ea typeface="+mn-ea"/>
                <a:cs typeface="Times New Roman" pitchFamily="18" charset="0"/>
              </a:rPr>
              <a:t>l’irritabilité (16/30)</a:t>
            </a:r>
          </a:p>
          <a:p>
            <a:pPr lvl="0"/>
            <a:r>
              <a:rPr lang="fr-CA" sz="1200" b="1" kern="1200" dirty="0" smtClean="0">
                <a:solidFill>
                  <a:schemeClr val="tx1"/>
                </a:solidFill>
                <a:effectLst/>
                <a:latin typeface="Times New Roman" pitchFamily="18" charset="0"/>
                <a:ea typeface="+mn-ea"/>
                <a:cs typeface="Times New Roman" pitchFamily="18" charset="0"/>
              </a:rPr>
              <a:t>la baisse de l’intérêt (15/30)</a:t>
            </a:r>
          </a:p>
          <a:p>
            <a:r>
              <a:rPr lang="fr-CA" sz="1200" kern="1200" dirty="0" smtClean="0">
                <a:solidFill>
                  <a:schemeClr val="tx1"/>
                </a:solidFill>
                <a:effectLst/>
                <a:latin typeface="Times New Roman" pitchFamily="18" charset="0"/>
                <a:ea typeface="+mn-ea"/>
                <a:cs typeface="Times New Roman" pitchFamily="18" charset="0"/>
              </a:rPr>
              <a:t> </a:t>
            </a:r>
          </a:p>
          <a:p>
            <a:pPr lvl="0"/>
            <a:r>
              <a:rPr lang="fr-CA" sz="1200" b="1" kern="1200" dirty="0" smtClean="0">
                <a:solidFill>
                  <a:schemeClr val="tx1"/>
                </a:solidFill>
                <a:effectLst/>
                <a:latin typeface="Times New Roman" pitchFamily="18" charset="0"/>
                <a:ea typeface="+mn-ea"/>
                <a:cs typeface="Times New Roman" pitchFamily="18" charset="0"/>
              </a:rPr>
              <a:t>les perturbations de l'attention (15/30)</a:t>
            </a:r>
          </a:p>
          <a:p>
            <a:pPr lvl="0"/>
            <a:r>
              <a:rPr lang="fr-CA" sz="1200" b="1" kern="1200" dirty="0" smtClean="0">
                <a:solidFill>
                  <a:schemeClr val="tx1"/>
                </a:solidFill>
                <a:effectLst/>
                <a:latin typeface="Times New Roman" pitchFamily="18" charset="0"/>
                <a:ea typeface="+mn-ea"/>
                <a:cs typeface="Times New Roman" pitchFamily="18" charset="0"/>
              </a:rPr>
              <a:t>l’agressivité (13/30)</a:t>
            </a:r>
          </a:p>
          <a:p>
            <a:pPr lvl="0"/>
            <a:r>
              <a:rPr lang="fr-FR" sz="1200" b="1" kern="1200" dirty="0" smtClean="0">
                <a:solidFill>
                  <a:schemeClr val="tx1"/>
                </a:solidFill>
                <a:effectLst/>
                <a:latin typeface="Times New Roman" pitchFamily="18" charset="0"/>
                <a:ea typeface="+mn-ea"/>
                <a:cs typeface="Times New Roman" pitchFamily="18" charset="0"/>
              </a:rPr>
              <a:t>les </a:t>
            </a:r>
            <a:r>
              <a:rPr lang="fr-CA" sz="1200" b="1" kern="1200" dirty="0" smtClean="0">
                <a:solidFill>
                  <a:schemeClr val="tx1"/>
                </a:solidFill>
                <a:effectLst/>
                <a:latin typeface="Times New Roman" pitchFamily="18" charset="0"/>
                <a:ea typeface="+mn-ea"/>
                <a:cs typeface="Times New Roman" pitchFamily="18" charset="0"/>
              </a:rPr>
              <a:t>difficultés de résolution de problèmes (13/30)</a:t>
            </a:r>
          </a:p>
          <a:p>
            <a:pPr lvl="0"/>
            <a:r>
              <a:rPr lang="fr-CA" sz="1200" b="1" kern="1200" dirty="0" smtClean="0">
                <a:solidFill>
                  <a:schemeClr val="tx1"/>
                </a:solidFill>
                <a:effectLst/>
                <a:latin typeface="Times New Roman" pitchFamily="18" charset="0"/>
                <a:ea typeface="+mn-ea"/>
                <a:cs typeface="Times New Roman" pitchFamily="18" charset="0"/>
              </a:rPr>
              <a:t>les perturbations du sommeil (12/30) </a:t>
            </a:r>
          </a:p>
          <a:p>
            <a:pPr lvl="0"/>
            <a:r>
              <a:rPr lang="fr-FR" sz="1200" b="1" kern="1200" dirty="0" smtClean="0">
                <a:solidFill>
                  <a:schemeClr val="tx1"/>
                </a:solidFill>
                <a:effectLst/>
                <a:latin typeface="Times New Roman" pitchFamily="18" charset="0"/>
                <a:ea typeface="+mn-ea"/>
                <a:cs typeface="Times New Roman" pitchFamily="18" charset="0"/>
              </a:rPr>
              <a:t>les idées délirantes </a:t>
            </a:r>
            <a:r>
              <a:rPr lang="fr-CA" sz="1200" b="1" kern="1200" dirty="0" smtClean="0">
                <a:solidFill>
                  <a:schemeClr val="tx1"/>
                </a:solidFill>
                <a:effectLst/>
                <a:latin typeface="Times New Roman" pitchFamily="18" charset="0"/>
                <a:ea typeface="+mn-ea"/>
                <a:cs typeface="Times New Roman" pitchFamily="18" charset="0"/>
              </a:rPr>
              <a:t>(11/30)</a:t>
            </a:r>
          </a:p>
          <a:p>
            <a:pPr lvl="0"/>
            <a:r>
              <a:rPr lang="fr-CA" sz="1200" b="1" kern="1200" dirty="0" smtClean="0">
                <a:solidFill>
                  <a:schemeClr val="tx1"/>
                </a:solidFill>
                <a:effectLst/>
                <a:latin typeface="Times New Roman" pitchFamily="18" charset="0"/>
                <a:ea typeface="+mn-ea"/>
                <a:cs typeface="Times New Roman" pitchFamily="18" charset="0"/>
              </a:rPr>
              <a:t>le </a:t>
            </a:r>
            <a:r>
              <a:rPr lang="fr-FR" sz="1200" b="1" kern="1200" dirty="0" smtClean="0">
                <a:solidFill>
                  <a:schemeClr val="tx1"/>
                </a:solidFill>
                <a:effectLst/>
                <a:latin typeface="Times New Roman" pitchFamily="18" charset="0"/>
                <a:ea typeface="+mn-ea"/>
                <a:cs typeface="Times New Roman" pitchFamily="18" charset="0"/>
              </a:rPr>
              <a:t>désespoir </a:t>
            </a:r>
            <a:r>
              <a:rPr lang="fr-CA" sz="1200" b="1" kern="1200" dirty="0" smtClean="0">
                <a:solidFill>
                  <a:schemeClr val="tx1"/>
                </a:solidFill>
                <a:effectLst/>
                <a:latin typeface="Times New Roman" pitchFamily="18" charset="0"/>
                <a:ea typeface="+mn-ea"/>
                <a:cs typeface="Times New Roman" pitchFamily="18" charset="0"/>
              </a:rPr>
              <a:t>(11/30) </a:t>
            </a:r>
          </a:p>
          <a:p>
            <a:pPr lvl="0"/>
            <a:r>
              <a:rPr lang="fr-CA" sz="1200" b="1" kern="1200" dirty="0" smtClean="0">
                <a:solidFill>
                  <a:schemeClr val="tx1"/>
                </a:solidFill>
                <a:effectLst/>
                <a:latin typeface="Times New Roman" pitchFamily="18" charset="0"/>
                <a:ea typeface="+mn-ea"/>
                <a:cs typeface="Times New Roman" pitchFamily="18" charset="0"/>
              </a:rPr>
              <a:t>les problèmes de la mémoire (10/30) </a:t>
            </a:r>
          </a:p>
          <a:p>
            <a:pPr lvl="0"/>
            <a:r>
              <a:rPr lang="fr-CA" sz="1200" b="1" kern="1200" dirty="0" smtClean="0">
                <a:solidFill>
                  <a:schemeClr val="tx1"/>
                </a:solidFill>
                <a:effectLst/>
                <a:latin typeface="Times New Roman" pitchFamily="18" charset="0"/>
                <a:ea typeface="+mn-ea"/>
                <a:cs typeface="Times New Roman" pitchFamily="18" charset="0"/>
              </a:rPr>
              <a:t>l’estime de soi (9/30) </a:t>
            </a:r>
          </a:p>
          <a:p>
            <a:pPr lvl="0"/>
            <a:r>
              <a:rPr lang="fr-CA" sz="1200" b="1" kern="1200" dirty="0" smtClean="0">
                <a:solidFill>
                  <a:schemeClr val="tx1"/>
                </a:solidFill>
                <a:effectLst/>
                <a:latin typeface="Times New Roman" pitchFamily="18" charset="0"/>
                <a:ea typeface="+mn-ea"/>
                <a:cs typeface="Times New Roman" pitchFamily="18" charset="0"/>
              </a:rPr>
              <a:t>la diminution de l’appétit (9/30)</a:t>
            </a:r>
          </a:p>
          <a:p>
            <a:pPr lvl="0"/>
            <a:r>
              <a:rPr lang="fr-FR" sz="1200" b="1" kern="1200" dirty="0" smtClean="0">
                <a:solidFill>
                  <a:schemeClr val="tx1"/>
                </a:solidFill>
                <a:effectLst/>
                <a:latin typeface="Times New Roman" pitchFamily="18" charset="0"/>
                <a:ea typeface="+mn-ea"/>
                <a:cs typeface="Times New Roman" pitchFamily="18" charset="0"/>
              </a:rPr>
              <a:t>les hallucinations </a:t>
            </a:r>
            <a:r>
              <a:rPr lang="fr-CA" sz="1200" b="1" kern="1200" dirty="0" smtClean="0">
                <a:solidFill>
                  <a:schemeClr val="tx1"/>
                </a:solidFill>
                <a:effectLst/>
                <a:latin typeface="Times New Roman" pitchFamily="18" charset="0"/>
                <a:ea typeface="+mn-ea"/>
                <a:cs typeface="Times New Roman" pitchFamily="18" charset="0"/>
              </a:rPr>
              <a:t>(6/30) </a:t>
            </a:r>
          </a:p>
          <a:p>
            <a:pPr lvl="0"/>
            <a:r>
              <a:rPr lang="fr-CA" sz="1200" b="1" kern="1200" dirty="0" smtClean="0">
                <a:solidFill>
                  <a:schemeClr val="tx1"/>
                </a:solidFill>
                <a:effectLst/>
                <a:latin typeface="Times New Roman" pitchFamily="18" charset="0"/>
                <a:ea typeface="+mn-ea"/>
                <a:cs typeface="Times New Roman" pitchFamily="18" charset="0"/>
              </a:rPr>
              <a:t>un problème de consommation de drogues ou alcool (5/30) </a:t>
            </a:r>
          </a:p>
          <a:p>
            <a:pPr lvl="0"/>
            <a:r>
              <a:rPr lang="fr-FR" sz="1200" b="1" kern="1200" dirty="0" smtClean="0">
                <a:solidFill>
                  <a:schemeClr val="tx1"/>
                </a:solidFill>
                <a:effectLst/>
                <a:latin typeface="Times New Roman" pitchFamily="18" charset="0"/>
                <a:ea typeface="+mn-ea"/>
                <a:cs typeface="Times New Roman" pitchFamily="18" charset="0"/>
              </a:rPr>
              <a:t>l’affect plat </a:t>
            </a:r>
            <a:r>
              <a:rPr lang="fr-CA" sz="1200" b="1" kern="1200" dirty="0" smtClean="0">
                <a:solidFill>
                  <a:schemeClr val="tx1"/>
                </a:solidFill>
                <a:effectLst/>
                <a:latin typeface="Times New Roman" pitchFamily="18" charset="0"/>
                <a:ea typeface="+mn-ea"/>
                <a:cs typeface="Times New Roman" pitchFamily="18" charset="0"/>
              </a:rPr>
              <a:t>(4/30) </a:t>
            </a:r>
          </a:p>
          <a:p>
            <a:pPr lvl="0"/>
            <a:r>
              <a:rPr lang="fr-FR" sz="1200" b="1" kern="1200" dirty="0" smtClean="0">
                <a:solidFill>
                  <a:schemeClr val="tx1"/>
                </a:solidFill>
                <a:effectLst/>
                <a:latin typeface="Times New Roman" pitchFamily="18" charset="0"/>
                <a:ea typeface="+mn-ea"/>
                <a:cs typeface="Times New Roman" pitchFamily="18" charset="0"/>
              </a:rPr>
              <a:t>l’obsession </a:t>
            </a:r>
            <a:r>
              <a:rPr lang="fr-CA" sz="1200" b="1" kern="1200" dirty="0" smtClean="0">
                <a:solidFill>
                  <a:schemeClr val="tx1"/>
                </a:solidFill>
                <a:effectLst/>
                <a:latin typeface="Times New Roman" pitchFamily="18" charset="0"/>
                <a:ea typeface="+mn-ea"/>
                <a:cs typeface="Times New Roman" pitchFamily="18" charset="0"/>
              </a:rPr>
              <a:t>(4/30)</a:t>
            </a:r>
          </a:p>
          <a:p>
            <a:pPr lvl="0"/>
            <a:r>
              <a:rPr lang="fr-FR" sz="1200" b="1" kern="1200" dirty="0" smtClean="0">
                <a:solidFill>
                  <a:schemeClr val="tx1"/>
                </a:solidFill>
                <a:effectLst/>
                <a:latin typeface="Times New Roman" pitchFamily="18" charset="0"/>
                <a:ea typeface="+mn-ea"/>
                <a:cs typeface="Times New Roman" pitchFamily="18" charset="0"/>
              </a:rPr>
              <a:t>l’idéation d’infanticide </a:t>
            </a:r>
            <a:r>
              <a:rPr lang="fr-CA" sz="1200" b="1" kern="1200" dirty="0" smtClean="0">
                <a:solidFill>
                  <a:schemeClr val="tx1"/>
                </a:solidFill>
                <a:effectLst/>
                <a:latin typeface="Times New Roman" pitchFamily="18" charset="0"/>
                <a:ea typeface="+mn-ea"/>
                <a:cs typeface="Times New Roman" pitchFamily="18" charset="0"/>
              </a:rPr>
              <a:t>(3/30)</a:t>
            </a:r>
          </a:p>
          <a:p>
            <a:endParaRPr lang="fr-F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639272-B9B2-42CA-ADF7-70440DBF2936}" type="slidenum">
              <a:rPr lang="fr-CA"/>
              <a:pPr/>
              <a:t>32</a:t>
            </a:fld>
            <a:endParaRPr lang="fr-CA"/>
          </a:p>
        </p:txBody>
      </p:sp>
      <p:sp>
        <p:nvSpPr>
          <p:cNvPr id="31746"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31747"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r>
              <a:rPr lang="fr-CA" sz="1200" kern="1200" dirty="0" smtClean="0">
                <a:solidFill>
                  <a:schemeClr val="tx1"/>
                </a:solidFill>
                <a:effectLst/>
                <a:latin typeface="Times New Roman" pitchFamily="18" charset="0"/>
                <a:ea typeface="+mn-ea"/>
                <a:cs typeface="Times New Roman" pitchFamily="18" charset="0"/>
              </a:rPr>
              <a:t>Tous les parents participant à la recherche ont mentionné avoir connu, à une période ou une autre, des difficultés dans l’exercice du rôle parental qu’ils attribuaient à la symptomatologie.</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 </a:t>
            </a:r>
          </a:p>
          <a:p>
            <a:r>
              <a:rPr lang="fr-FR" sz="1200" b="1" kern="1200" dirty="0" smtClean="0">
                <a:solidFill>
                  <a:schemeClr val="tx1"/>
                </a:solidFill>
                <a:effectLst/>
                <a:latin typeface="Times New Roman" pitchFamily="18" charset="0"/>
                <a:ea typeface="+mn-ea"/>
                <a:cs typeface="Times New Roman" pitchFamily="18" charset="0"/>
              </a:rPr>
              <a:t>L</a:t>
            </a:r>
            <a:r>
              <a:rPr lang="fr-CA" sz="1200" b="1" kern="1200" dirty="0" smtClean="0">
                <a:solidFill>
                  <a:schemeClr val="tx1"/>
                </a:solidFill>
                <a:effectLst/>
                <a:latin typeface="Times New Roman" pitchFamily="18" charset="0"/>
                <a:ea typeface="+mn-ea"/>
                <a:cs typeface="Times New Roman" pitchFamily="18" charset="0"/>
              </a:rPr>
              <a:t>es manifestations les plus souvent nommées comme ayant eu des effets négatifs sur les soins à donner</a:t>
            </a:r>
          </a:p>
          <a:p>
            <a:endParaRPr lang="fr-F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6AE0F9-BBFE-4304-978A-FDC752548D71}" type="slidenum">
              <a:rPr lang="fr-CA"/>
              <a:pPr/>
              <a:t>33</a:t>
            </a:fld>
            <a:endParaRPr lang="fr-CA"/>
          </a:p>
        </p:txBody>
      </p:sp>
      <p:sp>
        <p:nvSpPr>
          <p:cNvPr id="33794"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33795"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F1D702-2031-4E6D-8A18-5DED288E952B}" type="slidenum">
              <a:rPr lang="fr-CA"/>
              <a:pPr/>
              <a:t>34</a:t>
            </a:fld>
            <a:endParaRPr lang="fr-CA"/>
          </a:p>
        </p:txBody>
      </p:sp>
      <p:sp>
        <p:nvSpPr>
          <p:cNvPr id="35842"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35843"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8E42FD-A151-4175-87E7-188F5A473E07}" type="slidenum">
              <a:rPr lang="fr-CA"/>
              <a:pPr/>
              <a:t>35</a:t>
            </a:fld>
            <a:endParaRPr lang="fr-CA"/>
          </a:p>
        </p:txBody>
      </p:sp>
      <p:sp>
        <p:nvSpPr>
          <p:cNvPr id="3789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37891"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r>
              <a:rPr lang="fr-CA" sz="1200" b="1" kern="1200" dirty="0" smtClean="0">
                <a:solidFill>
                  <a:schemeClr val="tx1"/>
                </a:solidFill>
                <a:effectLst/>
                <a:latin typeface="Times New Roman" pitchFamily="18" charset="0"/>
                <a:ea typeface="+mn-ea"/>
                <a:cs typeface="Times New Roman" pitchFamily="18" charset="0"/>
              </a:rPr>
              <a:t> </a:t>
            </a:r>
          </a:p>
          <a:p>
            <a:pPr lvl="0"/>
            <a:r>
              <a:rPr lang="fr-CA" sz="1200" b="0" kern="1200" dirty="0" smtClean="0">
                <a:solidFill>
                  <a:schemeClr val="tx1"/>
                </a:solidFill>
                <a:effectLst/>
                <a:latin typeface="Times New Roman" pitchFamily="18" charset="0"/>
                <a:ea typeface="+mn-ea"/>
                <a:cs typeface="Times New Roman" pitchFamily="18" charset="0"/>
              </a:rPr>
              <a:t>Les </a:t>
            </a:r>
            <a:r>
              <a:rPr lang="fr-CA" sz="1200" b="0" u="sng" kern="1200" dirty="0" smtClean="0">
                <a:solidFill>
                  <a:schemeClr val="tx1"/>
                </a:solidFill>
                <a:effectLst/>
                <a:latin typeface="Times New Roman" pitchFamily="18" charset="0"/>
                <a:ea typeface="+mn-ea"/>
                <a:cs typeface="Times New Roman" pitchFamily="18" charset="0"/>
              </a:rPr>
              <a:t>idées délirantes</a:t>
            </a:r>
            <a:r>
              <a:rPr lang="fr-CA" sz="1200" b="0" kern="1200" dirty="0" smtClean="0">
                <a:solidFill>
                  <a:schemeClr val="tx1"/>
                </a:solidFill>
                <a:effectLst/>
                <a:latin typeface="Times New Roman" pitchFamily="18" charset="0"/>
                <a:ea typeface="+mn-ea"/>
                <a:cs typeface="Times New Roman" pitchFamily="18" charset="0"/>
              </a:rPr>
              <a:t>, bien que moins présentes, ont des conséquences sur les soins à donner aux enfants car les parents qui sont aux prises avec ces manifestations sont </a:t>
            </a:r>
            <a:r>
              <a:rPr lang="fr-CA" sz="1200" b="0" u="sng" kern="1200" dirty="0" smtClean="0">
                <a:solidFill>
                  <a:schemeClr val="tx1"/>
                </a:solidFill>
                <a:effectLst/>
                <a:latin typeface="Times New Roman" pitchFamily="18" charset="0"/>
                <a:ea typeface="+mn-ea"/>
                <a:cs typeface="Times New Roman" pitchFamily="18" charset="0"/>
              </a:rPr>
              <a:t>moins disponibles</a:t>
            </a:r>
            <a:r>
              <a:rPr lang="fr-CA" sz="1200" b="0" kern="1200" dirty="0" smtClean="0">
                <a:solidFill>
                  <a:schemeClr val="tx1"/>
                </a:solidFill>
                <a:effectLst/>
                <a:latin typeface="Times New Roman" pitchFamily="18" charset="0"/>
                <a:ea typeface="+mn-ea"/>
                <a:cs typeface="Times New Roman" pitchFamily="18" charset="0"/>
              </a:rPr>
              <a:t> pour eux.</a:t>
            </a:r>
          </a:p>
          <a:p>
            <a:r>
              <a:rPr lang="fr-FR" sz="1200" b="0" kern="1200" dirty="0" smtClean="0">
                <a:solidFill>
                  <a:schemeClr val="tx1"/>
                </a:solidFill>
                <a:effectLst/>
                <a:latin typeface="Times New Roman" pitchFamily="18" charset="0"/>
                <a:ea typeface="+mn-ea"/>
                <a:cs typeface="Times New Roman" pitchFamily="18" charset="0"/>
              </a:rPr>
              <a:t> </a:t>
            </a:r>
            <a:endParaRPr lang="fr-CA" sz="1200" b="0" kern="1200" dirty="0" smtClean="0">
              <a:solidFill>
                <a:schemeClr val="tx1"/>
              </a:solidFill>
              <a:effectLst/>
              <a:latin typeface="Times New Roman" pitchFamily="18" charset="0"/>
              <a:ea typeface="+mn-ea"/>
              <a:cs typeface="Times New Roman" pitchFamily="18" charset="0"/>
            </a:endParaRPr>
          </a:p>
          <a:p>
            <a:pPr lvl="0"/>
            <a:r>
              <a:rPr lang="fr-CA" sz="1200" b="0" kern="1200" dirty="0" smtClean="0">
                <a:solidFill>
                  <a:schemeClr val="tx1"/>
                </a:solidFill>
                <a:effectLst/>
                <a:latin typeface="Times New Roman" pitchFamily="18" charset="0"/>
                <a:ea typeface="+mn-ea"/>
                <a:cs typeface="Times New Roman" pitchFamily="18" charset="0"/>
              </a:rPr>
              <a:t>Ils ont de la difficulté à reconnaître l’individualité de l’enfant car ils peuvent, dans certains cas, inclure l’enfant dans </a:t>
            </a:r>
            <a:r>
              <a:rPr lang="fr-FR" sz="1200" b="0" kern="1200" dirty="0" smtClean="0">
                <a:solidFill>
                  <a:schemeClr val="tx1"/>
                </a:solidFill>
                <a:effectLst/>
                <a:latin typeface="Times New Roman" pitchFamily="18" charset="0"/>
                <a:ea typeface="+mn-ea"/>
                <a:cs typeface="Times New Roman" pitchFamily="18" charset="0"/>
              </a:rPr>
              <a:t>c</a:t>
            </a:r>
            <a:r>
              <a:rPr lang="fr-CA" sz="1200" b="0" kern="1200" dirty="0" smtClean="0">
                <a:solidFill>
                  <a:schemeClr val="tx1"/>
                </a:solidFill>
                <a:effectLst/>
                <a:latin typeface="Times New Roman" pitchFamily="18" charset="0"/>
                <a:ea typeface="+mn-ea"/>
                <a:cs typeface="Times New Roman" pitchFamily="18" charset="0"/>
              </a:rPr>
              <a:t>es idées délirantes et même devenir suspicieux à son endroit.</a:t>
            </a:r>
          </a:p>
          <a:p>
            <a:r>
              <a:rPr lang="fr-FR" sz="1200" b="0" kern="1200" dirty="0" smtClean="0">
                <a:solidFill>
                  <a:schemeClr val="tx1"/>
                </a:solidFill>
                <a:effectLst/>
                <a:latin typeface="Times New Roman" pitchFamily="18" charset="0"/>
                <a:ea typeface="+mn-ea"/>
                <a:cs typeface="Times New Roman" pitchFamily="18" charset="0"/>
              </a:rPr>
              <a:t> </a:t>
            </a:r>
            <a:endParaRPr lang="fr-CA" sz="1200" b="0" kern="1200" dirty="0" smtClean="0">
              <a:solidFill>
                <a:schemeClr val="tx1"/>
              </a:solidFill>
              <a:effectLst/>
              <a:latin typeface="Times New Roman" pitchFamily="18" charset="0"/>
              <a:ea typeface="+mn-ea"/>
              <a:cs typeface="Times New Roman" pitchFamily="18" charset="0"/>
            </a:endParaRPr>
          </a:p>
          <a:p>
            <a:pPr lvl="0"/>
            <a:r>
              <a:rPr lang="fr-CA" sz="1200" b="0" kern="1200" dirty="0" smtClean="0">
                <a:solidFill>
                  <a:schemeClr val="tx1"/>
                </a:solidFill>
                <a:effectLst/>
                <a:latin typeface="Times New Roman" pitchFamily="18" charset="0"/>
                <a:ea typeface="+mn-ea"/>
                <a:cs typeface="Times New Roman" pitchFamily="18" charset="0"/>
              </a:rPr>
              <a:t>« La peur de tout, je pouvais les priver de pas mal de choses. Boire de l'eau, c'était difficile. L'eau, il y avait pas de contrôle là-dessus, ça venait de l'extérieur. La nourriture en général; c'était plus difficile de les nourrir, c'est clair. Pendant la crise aussi…  » (Jacqueline Gr TP) </a:t>
            </a:r>
          </a:p>
          <a:p>
            <a:r>
              <a:rPr lang="fr-CA" sz="1200" b="0" kern="1200" dirty="0" smtClean="0">
                <a:solidFill>
                  <a:schemeClr val="tx1"/>
                </a:solidFill>
                <a:effectLst/>
                <a:latin typeface="Times New Roman" pitchFamily="18" charset="0"/>
                <a:ea typeface="+mn-ea"/>
                <a:cs typeface="Times New Roman" pitchFamily="18" charset="0"/>
              </a:rPr>
              <a:t> </a:t>
            </a:r>
          </a:p>
          <a:p>
            <a:r>
              <a:rPr lang="fr-CA" sz="1200" b="0" kern="1200" dirty="0" smtClean="0">
                <a:solidFill>
                  <a:schemeClr val="tx1"/>
                </a:solidFill>
                <a:effectLst/>
                <a:latin typeface="Times New Roman" pitchFamily="18" charset="0"/>
                <a:ea typeface="+mn-ea"/>
                <a:cs typeface="Times New Roman" pitchFamily="18" charset="0"/>
              </a:rPr>
              <a:t> </a:t>
            </a:r>
          </a:p>
          <a:p>
            <a:pPr lvl="0"/>
            <a:r>
              <a:rPr lang="fr-FR" sz="1200" b="0" kern="1200" dirty="0" smtClean="0">
                <a:solidFill>
                  <a:schemeClr val="tx1"/>
                </a:solidFill>
                <a:effectLst/>
                <a:latin typeface="Times New Roman" pitchFamily="18" charset="0"/>
                <a:ea typeface="+mn-ea"/>
                <a:cs typeface="Times New Roman" pitchFamily="18" charset="0"/>
              </a:rPr>
              <a:t>La</a:t>
            </a:r>
            <a:r>
              <a:rPr lang="fr-CA" sz="1200" b="0" kern="1200" dirty="0" smtClean="0">
                <a:solidFill>
                  <a:schemeClr val="tx1"/>
                </a:solidFill>
                <a:effectLst/>
                <a:latin typeface="Times New Roman" pitchFamily="18" charset="0"/>
                <a:ea typeface="+mn-ea"/>
                <a:cs typeface="Times New Roman" pitchFamily="18" charset="0"/>
              </a:rPr>
              <a:t> tristesse les amène à s’isoler et à démontrer plus difficilement de l’intérêt à l’enfant. Ils ont alors de la difficulté à respecter une routine, à offrir une régularité à l’enfant, à accomplir les tâches quotidiennes, à démontrer de la chaleur et de la disponibilité.</a:t>
            </a:r>
          </a:p>
          <a:p>
            <a:r>
              <a:rPr lang="fr-FR" sz="1200" b="0" kern="1200" dirty="0" smtClean="0">
                <a:solidFill>
                  <a:schemeClr val="tx1"/>
                </a:solidFill>
                <a:effectLst/>
                <a:latin typeface="Times New Roman" pitchFamily="18" charset="0"/>
                <a:ea typeface="+mn-ea"/>
                <a:cs typeface="Times New Roman" pitchFamily="18" charset="0"/>
              </a:rPr>
              <a:t> </a:t>
            </a:r>
            <a:endParaRPr lang="fr-CA" sz="1200" b="0" kern="1200" dirty="0" smtClean="0">
              <a:solidFill>
                <a:schemeClr val="tx1"/>
              </a:solidFill>
              <a:effectLst/>
              <a:latin typeface="Times New Roman" pitchFamily="18" charset="0"/>
              <a:ea typeface="+mn-ea"/>
              <a:cs typeface="Times New Roman" pitchFamily="18" charset="0"/>
            </a:endParaRPr>
          </a:p>
          <a:p>
            <a:pPr lvl="0"/>
            <a:r>
              <a:rPr lang="fr-CA" sz="1200" b="0" kern="1200" dirty="0" smtClean="0">
                <a:solidFill>
                  <a:schemeClr val="tx1"/>
                </a:solidFill>
                <a:effectLst/>
                <a:latin typeface="Times New Roman" pitchFamily="18" charset="0"/>
                <a:ea typeface="+mn-ea"/>
                <a:cs typeface="Times New Roman" pitchFamily="18" charset="0"/>
              </a:rPr>
              <a:t>« La différence au niveau je dirais de bien suivre la routine, quand je suis dans un bon </a:t>
            </a:r>
            <a:r>
              <a:rPr lang="fr-CA" sz="1200" b="0" i="1" kern="1200" dirty="0" smtClean="0">
                <a:solidFill>
                  <a:schemeClr val="tx1"/>
                </a:solidFill>
                <a:effectLst/>
                <a:latin typeface="Times New Roman" pitchFamily="18" charset="0"/>
                <a:ea typeface="+mn-ea"/>
                <a:cs typeface="Times New Roman" pitchFamily="18" charset="0"/>
              </a:rPr>
              <a:t>high</a:t>
            </a:r>
            <a:r>
              <a:rPr lang="fr-CA" sz="1200" b="0" kern="1200" dirty="0" smtClean="0">
                <a:solidFill>
                  <a:schemeClr val="tx1"/>
                </a:solidFill>
                <a:effectLst/>
                <a:latin typeface="Times New Roman" pitchFamily="18" charset="0"/>
                <a:ea typeface="+mn-ea"/>
                <a:cs typeface="Times New Roman" pitchFamily="18" charset="0"/>
              </a:rPr>
              <a:t> ou une bonne propension… la routine est là s'installe et le bien-être de l'enfant est tout établi puis </a:t>
            </a:r>
            <a:r>
              <a:rPr lang="fr-CA" sz="1200" b="0" u="sng" kern="1200" dirty="0" smtClean="0">
                <a:solidFill>
                  <a:schemeClr val="tx1"/>
                </a:solidFill>
                <a:effectLst/>
                <a:latin typeface="Times New Roman" pitchFamily="18" charset="0"/>
                <a:ea typeface="+mn-ea"/>
                <a:cs typeface="Times New Roman" pitchFamily="18" charset="0"/>
              </a:rPr>
              <a:t>quand le </a:t>
            </a:r>
            <a:r>
              <a:rPr lang="fr-CA" sz="1200" b="0" i="1" u="sng" kern="1200" dirty="0" smtClean="0">
                <a:solidFill>
                  <a:schemeClr val="tx1"/>
                </a:solidFill>
                <a:effectLst/>
                <a:latin typeface="Times New Roman" pitchFamily="18" charset="0"/>
                <a:ea typeface="+mn-ea"/>
                <a:cs typeface="Times New Roman" pitchFamily="18" charset="0"/>
              </a:rPr>
              <a:t>down</a:t>
            </a:r>
            <a:r>
              <a:rPr lang="fr-CA" sz="1200" b="0" u="sng" kern="1200" dirty="0" smtClean="0">
                <a:solidFill>
                  <a:schemeClr val="tx1"/>
                </a:solidFill>
                <a:effectLst/>
                <a:latin typeface="Times New Roman" pitchFamily="18" charset="0"/>
                <a:ea typeface="+mn-ea"/>
                <a:cs typeface="Times New Roman" pitchFamily="18" charset="0"/>
              </a:rPr>
              <a:t> est là, il se passe comme une négligence</a:t>
            </a:r>
            <a:r>
              <a:rPr lang="fr-CA" sz="1200" b="0" kern="1200" dirty="0" smtClean="0">
                <a:solidFill>
                  <a:schemeClr val="tx1"/>
                </a:solidFill>
                <a:effectLst/>
                <a:latin typeface="Times New Roman" pitchFamily="18" charset="0"/>
                <a:ea typeface="+mn-ea"/>
                <a:cs typeface="Times New Roman" pitchFamily="18" charset="0"/>
              </a:rPr>
              <a:t> face à l'enfant. » Paul; Gr TP </a:t>
            </a:r>
          </a:p>
          <a:p>
            <a:endParaRPr lang="fr-F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703BA-B397-4078-970E-1B0050CBF4C4}" type="slidenum">
              <a:rPr lang="fr-CA"/>
              <a:pPr/>
              <a:t>36</a:t>
            </a:fld>
            <a:endParaRPr lang="fr-CA"/>
          </a:p>
        </p:txBody>
      </p:sp>
      <p:sp>
        <p:nvSpPr>
          <p:cNvPr id="39938"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39939"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r>
              <a:rPr lang="fr-FR" sz="1200" b="1" kern="1200" dirty="0" smtClean="0">
                <a:solidFill>
                  <a:schemeClr val="tx1"/>
                </a:solidFill>
                <a:effectLst/>
                <a:latin typeface="Times New Roman" pitchFamily="18" charset="0"/>
                <a:ea typeface="+mn-ea"/>
                <a:cs typeface="Times New Roman" pitchFamily="18" charset="0"/>
              </a:rPr>
              <a:t/>
            </a:r>
            <a:br>
              <a:rPr lang="fr-FR" sz="1200" b="1" kern="1200" dirty="0" smtClean="0">
                <a:solidFill>
                  <a:schemeClr val="tx1"/>
                </a:solidFill>
                <a:effectLst/>
                <a:latin typeface="Times New Roman" pitchFamily="18" charset="0"/>
                <a:ea typeface="+mn-ea"/>
                <a:cs typeface="Times New Roman" pitchFamily="18" charset="0"/>
              </a:rPr>
            </a:br>
            <a:r>
              <a:rPr lang="fr-CA" sz="1200" b="1" kern="1200" dirty="0" smtClean="0">
                <a:solidFill>
                  <a:schemeClr val="tx1"/>
                </a:solidFill>
                <a:effectLst/>
                <a:latin typeface="Times New Roman" pitchFamily="18" charset="0"/>
                <a:ea typeface="+mn-ea"/>
                <a:cs typeface="Times New Roman" pitchFamily="18" charset="0"/>
              </a:rPr>
              <a:t>Les facteurs influençant la satisfaction des  besoins des enfants dans ces familles </a:t>
            </a:r>
          </a:p>
          <a:p>
            <a:r>
              <a:rPr lang="fr-CA" sz="1200" kern="1200" dirty="0" smtClean="0">
                <a:solidFill>
                  <a:schemeClr val="tx1"/>
                </a:solidFill>
                <a:effectLst/>
                <a:latin typeface="Times New Roman" pitchFamily="18" charset="0"/>
                <a:ea typeface="+mn-ea"/>
                <a:cs typeface="Times New Roman" pitchFamily="18" charset="0"/>
              </a:rPr>
              <a:t> </a:t>
            </a:r>
          </a:p>
          <a:p>
            <a:pPr lvl="0"/>
            <a:r>
              <a:rPr lang="fr-CA" sz="1200" b="1" kern="1200" dirty="0" smtClean="0">
                <a:solidFill>
                  <a:schemeClr val="tx1"/>
                </a:solidFill>
                <a:effectLst/>
                <a:latin typeface="Times New Roman" pitchFamily="18" charset="0"/>
                <a:ea typeface="+mn-ea"/>
                <a:cs typeface="Times New Roman" pitchFamily="18" charset="0"/>
              </a:rPr>
              <a:t>Les facteurs environnementaux sont plus présents</a:t>
            </a:r>
          </a:p>
          <a:p>
            <a:pPr lvl="0"/>
            <a:r>
              <a:rPr lang="fr-CA" sz="1200" b="1" kern="1200" dirty="0" smtClean="0">
                <a:solidFill>
                  <a:schemeClr val="tx1"/>
                </a:solidFill>
                <a:effectLst/>
                <a:latin typeface="Times New Roman" pitchFamily="18" charset="0"/>
                <a:ea typeface="+mn-ea"/>
                <a:cs typeface="Times New Roman" pitchFamily="18" charset="0"/>
              </a:rPr>
              <a:t>25</a:t>
            </a:r>
            <a:r>
              <a:rPr lang="fr-FR" sz="1200" b="1" kern="1200" dirty="0" smtClean="0">
                <a:solidFill>
                  <a:schemeClr val="tx1"/>
                </a:solidFill>
                <a:effectLst/>
                <a:latin typeface="Times New Roman" pitchFamily="18" charset="0"/>
                <a:ea typeface="+mn-ea"/>
                <a:cs typeface="Times New Roman" pitchFamily="18" charset="0"/>
              </a:rPr>
              <a:t>0</a:t>
            </a:r>
            <a:r>
              <a:rPr lang="fr-CA" sz="1200" b="1" kern="1200" dirty="0" smtClean="0">
                <a:solidFill>
                  <a:schemeClr val="tx1"/>
                </a:solidFill>
                <a:effectLst/>
                <a:latin typeface="Times New Roman" pitchFamily="18" charset="0"/>
                <a:ea typeface="+mn-ea"/>
                <a:cs typeface="Times New Roman" pitchFamily="18" charset="0"/>
              </a:rPr>
              <a:t> mentions, toutes catégories confondues, ont été relevées concernant les facteurs qui influencent la capacité des participants à dispenser directement les soins à leurs enfants ou du moins à répondre aux besoins de leurs enfants lorsqu‘ils vont moins bien. </a:t>
            </a:r>
          </a:p>
          <a:p>
            <a:pPr lvl="0"/>
            <a:r>
              <a:rPr lang="fr-CA" sz="1200" b="1" kern="1200" dirty="0" smtClean="0">
                <a:solidFill>
                  <a:schemeClr val="tx1"/>
                </a:solidFill>
                <a:effectLst/>
                <a:latin typeface="Times New Roman" pitchFamily="18" charset="0"/>
                <a:ea typeface="+mn-ea"/>
                <a:cs typeface="Times New Roman" pitchFamily="18" charset="0"/>
              </a:rPr>
              <a:t>De ces 25</a:t>
            </a:r>
            <a:r>
              <a:rPr lang="fr-FR" sz="1200" b="1" kern="1200" dirty="0" smtClean="0">
                <a:solidFill>
                  <a:schemeClr val="tx1"/>
                </a:solidFill>
                <a:effectLst/>
                <a:latin typeface="Times New Roman" pitchFamily="18" charset="0"/>
                <a:ea typeface="+mn-ea"/>
                <a:cs typeface="Times New Roman" pitchFamily="18" charset="0"/>
              </a:rPr>
              <a:t>0</a:t>
            </a:r>
            <a:r>
              <a:rPr lang="fr-CA" sz="1200" b="1" kern="1200" dirty="0" smtClean="0">
                <a:solidFill>
                  <a:schemeClr val="tx1"/>
                </a:solidFill>
                <a:effectLst/>
                <a:latin typeface="Times New Roman" pitchFamily="18" charset="0"/>
                <a:ea typeface="+mn-ea"/>
                <a:cs typeface="Times New Roman" pitchFamily="18" charset="0"/>
              </a:rPr>
              <a:t> mentions, </a:t>
            </a:r>
          </a:p>
          <a:p>
            <a:pPr lvl="0"/>
            <a:r>
              <a:rPr lang="fr-CA" sz="1200" b="1" kern="1200" dirty="0" smtClean="0">
                <a:solidFill>
                  <a:schemeClr val="tx1"/>
                </a:solidFill>
                <a:effectLst/>
                <a:latin typeface="Times New Roman" pitchFamily="18" charset="0"/>
                <a:ea typeface="+mn-ea"/>
                <a:cs typeface="Times New Roman" pitchFamily="18" charset="0"/>
              </a:rPr>
              <a:t>87, soit 34,</a:t>
            </a:r>
            <a:r>
              <a:rPr lang="fr-FR" sz="1200" b="1" kern="1200" dirty="0" smtClean="0">
                <a:solidFill>
                  <a:schemeClr val="tx1"/>
                </a:solidFill>
                <a:effectLst/>
                <a:latin typeface="Times New Roman" pitchFamily="18" charset="0"/>
                <a:ea typeface="+mn-ea"/>
                <a:cs typeface="Times New Roman" pitchFamily="18" charset="0"/>
              </a:rPr>
              <a:t>8</a:t>
            </a:r>
            <a:r>
              <a:rPr lang="fr-CA" sz="1200" b="1" kern="1200" dirty="0" smtClean="0">
                <a:solidFill>
                  <a:schemeClr val="tx1"/>
                </a:solidFill>
                <a:effectLst/>
                <a:latin typeface="Times New Roman" pitchFamily="18" charset="0"/>
                <a:ea typeface="+mn-ea"/>
                <a:cs typeface="Times New Roman" pitchFamily="18" charset="0"/>
              </a:rPr>
              <a:t> % touchent des facteurs personnels </a:t>
            </a:r>
          </a:p>
          <a:p>
            <a:pPr lvl="0"/>
            <a:r>
              <a:rPr lang="fr-CA" sz="1200" b="1" kern="1200" dirty="0" smtClean="0">
                <a:solidFill>
                  <a:schemeClr val="tx1"/>
                </a:solidFill>
                <a:effectLst/>
                <a:latin typeface="Times New Roman" pitchFamily="18" charset="0"/>
                <a:ea typeface="+mn-ea"/>
                <a:cs typeface="Times New Roman" pitchFamily="18" charset="0"/>
              </a:rPr>
              <a:t>et 16</a:t>
            </a:r>
            <a:r>
              <a:rPr lang="fr-FR" sz="1200" b="1" kern="1200" dirty="0" smtClean="0">
                <a:solidFill>
                  <a:schemeClr val="tx1"/>
                </a:solidFill>
                <a:effectLst/>
                <a:latin typeface="Times New Roman" pitchFamily="18" charset="0"/>
                <a:ea typeface="+mn-ea"/>
                <a:cs typeface="Times New Roman" pitchFamily="18" charset="0"/>
              </a:rPr>
              <a:t>3</a:t>
            </a:r>
            <a:r>
              <a:rPr lang="fr-CA" sz="1200" b="1" kern="1200" dirty="0" smtClean="0">
                <a:solidFill>
                  <a:schemeClr val="tx1"/>
                </a:solidFill>
                <a:effectLst/>
                <a:latin typeface="Times New Roman" pitchFamily="18" charset="0"/>
                <a:ea typeface="+mn-ea"/>
                <a:cs typeface="Times New Roman" pitchFamily="18" charset="0"/>
              </a:rPr>
              <a:t>, soit 65,</a:t>
            </a:r>
            <a:r>
              <a:rPr lang="fr-FR" sz="1200" b="1" kern="1200" dirty="0" smtClean="0">
                <a:solidFill>
                  <a:schemeClr val="tx1"/>
                </a:solidFill>
                <a:effectLst/>
                <a:latin typeface="Times New Roman" pitchFamily="18" charset="0"/>
                <a:ea typeface="+mn-ea"/>
                <a:cs typeface="Times New Roman" pitchFamily="18" charset="0"/>
              </a:rPr>
              <a:t>2</a:t>
            </a:r>
            <a:r>
              <a:rPr lang="fr-CA" sz="1200" b="1" kern="1200" dirty="0" smtClean="0">
                <a:solidFill>
                  <a:schemeClr val="tx1"/>
                </a:solidFill>
                <a:effectLst/>
                <a:latin typeface="Times New Roman" pitchFamily="18" charset="0"/>
                <a:ea typeface="+mn-ea"/>
                <a:cs typeface="Times New Roman" pitchFamily="18" charset="0"/>
              </a:rPr>
              <a:t> %, portent sur des facteurs environnementaux.</a:t>
            </a:r>
          </a:p>
          <a:p>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smtClean="0"/>
          </a:p>
          <a:p>
            <a:pPr lvl="1">
              <a:lnSpc>
                <a:spcPct val="60000"/>
              </a:lnSpc>
              <a:buFontTx/>
              <a:buNone/>
            </a:pPr>
            <a:endParaRPr lang="en-CA" sz="2000" dirty="0" smtClean="0"/>
          </a:p>
          <a:p>
            <a:pPr lvl="1">
              <a:lnSpc>
                <a:spcPct val="60000"/>
              </a:lnSpc>
            </a:pPr>
            <a:r>
              <a:rPr lang="fr-FR" sz="2000" dirty="0" smtClean="0"/>
              <a:t>Constat du peu de soutien aux familles - </a:t>
            </a:r>
            <a:r>
              <a:rPr lang="fr-CA" sz="1800" i="1" dirty="0" smtClean="0"/>
              <a:t>Bilan d’implantation de la politique en santé mentale</a:t>
            </a:r>
            <a:r>
              <a:rPr lang="fr-FR" sz="1800" dirty="0" smtClean="0"/>
              <a:t> </a:t>
            </a:r>
            <a:r>
              <a:rPr lang="fr-CA" sz="1800" i="1" dirty="0" smtClean="0"/>
              <a:t>(1997)</a:t>
            </a:r>
            <a:r>
              <a:rPr lang="fr-CA" sz="1800" dirty="0" smtClean="0"/>
              <a:t> </a:t>
            </a:r>
            <a:endParaRPr lang="fr-FR" sz="1800" dirty="0" smtClean="0"/>
          </a:p>
          <a:p>
            <a:endParaRPr lang="fr-FR" sz="1200" kern="1200" dirty="0" smtClean="0">
              <a:solidFill>
                <a:schemeClr val="tx1"/>
              </a:solidFill>
              <a:effectLst/>
              <a:latin typeface="Times New Roman" pitchFamily="18" charset="0"/>
              <a:ea typeface="+mn-ea"/>
              <a:cs typeface="Times New Roman" pitchFamily="18" charset="0"/>
            </a:endParaRPr>
          </a:p>
          <a:p>
            <a:r>
              <a:rPr lang="fr-FR" sz="1200" kern="1200" dirty="0" smtClean="0">
                <a:solidFill>
                  <a:schemeClr val="tx1"/>
                </a:solidFill>
                <a:effectLst/>
                <a:latin typeface="Times New Roman" pitchFamily="18" charset="0"/>
                <a:ea typeface="+mn-ea"/>
                <a:cs typeface="Times New Roman" pitchFamily="18" charset="0"/>
              </a:rPr>
              <a:t>Sujet qui émerge d’une pratique professionnelle</a:t>
            </a:r>
          </a:p>
          <a:p>
            <a:endParaRPr lang="fr-FR" sz="1200" kern="1200" dirty="0" smtClean="0">
              <a:solidFill>
                <a:schemeClr val="tx1"/>
              </a:solidFill>
              <a:effectLst/>
              <a:latin typeface="Times New Roman" pitchFamily="18" charset="0"/>
              <a:ea typeface="+mn-ea"/>
              <a:cs typeface="Times New Roman" pitchFamily="18" charset="0"/>
            </a:endParaRPr>
          </a:p>
          <a:p>
            <a:r>
              <a:rPr lang="fr-FR" sz="1200" kern="1200" dirty="0" smtClean="0">
                <a:solidFill>
                  <a:schemeClr val="tx1"/>
                </a:solidFill>
                <a:effectLst/>
                <a:latin typeface="Times New Roman" pitchFamily="18" charset="0"/>
                <a:ea typeface="+mn-ea"/>
                <a:cs typeface="Times New Roman" pitchFamily="18" charset="0"/>
              </a:rPr>
              <a:t>Je constatais le peu d’intervention pour soutenir le rôle parentale dans le domaine de la santé mentale</a:t>
            </a:r>
            <a:endParaRPr lang="fr-CA" sz="1200" kern="1200" dirty="0" smtClean="0">
              <a:solidFill>
                <a:schemeClr val="tx1"/>
              </a:solidFill>
              <a:effectLst/>
              <a:latin typeface="Times New Roman" pitchFamily="18" charset="0"/>
              <a:ea typeface="+mn-ea"/>
              <a:cs typeface="Times New Roman" pitchFamily="18" charset="0"/>
            </a:endParaRPr>
          </a:p>
          <a:p>
            <a:r>
              <a:rPr lang="fr-FR" sz="1200" kern="1200" dirty="0" smtClean="0">
                <a:solidFill>
                  <a:schemeClr val="tx1"/>
                </a:solidFill>
                <a:effectLst/>
                <a:latin typeface="Times New Roman" pitchFamily="18" charset="0"/>
                <a:ea typeface="+mn-ea"/>
                <a:cs typeface="Times New Roman" pitchFamily="18" charset="0"/>
              </a:rPr>
              <a:t> </a:t>
            </a:r>
            <a:endParaRPr lang="fr-CA" sz="1200" kern="1200" dirty="0" smtClean="0">
              <a:solidFill>
                <a:schemeClr val="tx1"/>
              </a:solidFill>
              <a:effectLst/>
              <a:latin typeface="Times New Roman" pitchFamily="18" charset="0"/>
              <a:ea typeface="+mn-ea"/>
              <a:cs typeface="Times New Roman" pitchFamily="18" charset="0"/>
            </a:endParaRPr>
          </a:p>
          <a:p>
            <a:r>
              <a:rPr lang="fr-FR" sz="1200" kern="1200" dirty="0" smtClean="0">
                <a:solidFill>
                  <a:schemeClr val="tx1"/>
                </a:solidFill>
                <a:effectLst/>
                <a:latin typeface="Times New Roman" pitchFamily="18" charset="0"/>
                <a:ea typeface="+mn-ea"/>
                <a:cs typeface="Times New Roman" pitchFamily="18" charset="0"/>
              </a:rPr>
              <a:t> </a:t>
            </a:r>
            <a:endParaRPr lang="fr-CA" sz="1200" kern="1200" dirty="0" smtClean="0">
              <a:solidFill>
                <a:schemeClr val="tx1"/>
              </a:solidFill>
              <a:effectLst/>
              <a:latin typeface="Times New Roman" pitchFamily="18" charset="0"/>
              <a:ea typeface="+mn-ea"/>
              <a:cs typeface="Times New Roman" pitchFamily="18" charset="0"/>
            </a:endParaRPr>
          </a:p>
          <a:p>
            <a:r>
              <a:rPr lang="fr-FR" sz="1200" kern="1200" dirty="0" smtClean="0">
                <a:solidFill>
                  <a:schemeClr val="tx1"/>
                </a:solidFill>
                <a:effectLst/>
                <a:latin typeface="Times New Roman" pitchFamily="18" charset="0"/>
                <a:ea typeface="+mn-ea"/>
                <a:cs typeface="Times New Roman" pitchFamily="18" charset="0"/>
              </a:rPr>
              <a:t>Vraiment peu de choses      pour soutenir les enfants dans ces familles</a:t>
            </a:r>
            <a:endParaRPr lang="fr-CA" sz="1200" kern="1200" dirty="0" smtClean="0">
              <a:solidFill>
                <a:schemeClr val="tx1"/>
              </a:solidFill>
              <a:effectLst/>
              <a:latin typeface="Times New Roman" pitchFamily="18" charset="0"/>
              <a:ea typeface="+mn-ea"/>
              <a:cs typeface="Times New Roman" pitchFamily="18" charset="0"/>
            </a:endParaRPr>
          </a:p>
          <a:p>
            <a:r>
              <a:rPr lang="fr-FR" sz="1200" kern="1200" dirty="0" smtClean="0">
                <a:solidFill>
                  <a:schemeClr val="tx1"/>
                </a:solidFill>
                <a:effectLst/>
                <a:latin typeface="Times New Roman" pitchFamily="18" charset="0"/>
                <a:ea typeface="+mn-ea"/>
                <a:cs typeface="Times New Roman" pitchFamily="18" charset="0"/>
              </a:rPr>
              <a:t> </a:t>
            </a:r>
            <a:endParaRPr lang="fr-CA" sz="1200" kern="1200" dirty="0" smtClean="0">
              <a:solidFill>
                <a:schemeClr val="tx1"/>
              </a:solidFill>
              <a:effectLst/>
              <a:latin typeface="Times New Roman" pitchFamily="18" charset="0"/>
              <a:ea typeface="+mn-ea"/>
              <a:cs typeface="Times New Roman" pitchFamily="18" charset="0"/>
            </a:endParaRPr>
          </a:p>
          <a:p>
            <a:r>
              <a:rPr lang="fr-FR" sz="1200" kern="1200" dirty="0" smtClean="0">
                <a:solidFill>
                  <a:schemeClr val="tx1"/>
                </a:solidFill>
                <a:effectLst/>
                <a:latin typeface="Times New Roman" pitchFamily="18" charset="0"/>
                <a:ea typeface="+mn-ea"/>
                <a:cs typeface="Times New Roman" pitchFamily="18" charset="0"/>
              </a:rPr>
              <a:t>Si vous avez à vous présenter dans une clinique de psychiatrie adulte, vous constaterez  qu’il n’y a pas de section de jeu pour les enfants </a:t>
            </a:r>
            <a:endParaRPr lang="fr-CA" sz="1200" kern="1200" dirty="0" smtClean="0">
              <a:solidFill>
                <a:schemeClr val="tx1"/>
              </a:solidFill>
              <a:effectLst/>
              <a:latin typeface="Times New Roman" pitchFamily="18" charset="0"/>
              <a:ea typeface="+mn-ea"/>
              <a:cs typeface="Times New Roman" pitchFamily="18" charset="0"/>
            </a:endParaRPr>
          </a:p>
          <a:p>
            <a:r>
              <a:rPr lang="fr-FR" sz="1200" kern="1200" dirty="0" smtClean="0">
                <a:solidFill>
                  <a:schemeClr val="tx1"/>
                </a:solidFill>
                <a:effectLst/>
                <a:latin typeface="Times New Roman" pitchFamily="18" charset="0"/>
                <a:ea typeface="+mn-ea"/>
                <a:cs typeface="Times New Roman" pitchFamily="18" charset="0"/>
              </a:rPr>
              <a:t>Ils sont absents</a:t>
            </a:r>
            <a:endParaRPr lang="fr-CA" sz="1200" kern="1200" dirty="0" smtClean="0">
              <a:solidFill>
                <a:schemeClr val="tx1"/>
              </a:solidFill>
              <a:effectLst/>
              <a:latin typeface="Times New Roman" pitchFamily="18" charset="0"/>
              <a:ea typeface="+mn-ea"/>
              <a:cs typeface="Times New Roman" pitchFamily="18" charset="0"/>
            </a:endParaRPr>
          </a:p>
          <a:p>
            <a:r>
              <a:rPr lang="fr-FR" sz="1200" kern="1200" dirty="0" smtClean="0">
                <a:solidFill>
                  <a:schemeClr val="tx1"/>
                </a:solidFill>
                <a:effectLst/>
                <a:latin typeface="Times New Roman" pitchFamily="18" charset="0"/>
                <a:ea typeface="+mn-ea"/>
                <a:cs typeface="Times New Roman" pitchFamily="18" charset="0"/>
              </a:rPr>
              <a:t>La même chose dans les hôpitaux, il n’y a pas de section pour leurs visite</a:t>
            </a:r>
            <a:endParaRPr lang="fr-CA" sz="1200" kern="1200" dirty="0" smtClean="0">
              <a:solidFill>
                <a:schemeClr val="tx1"/>
              </a:solidFill>
              <a:effectLst/>
              <a:latin typeface="Times New Roman" pitchFamily="18" charset="0"/>
              <a:ea typeface="+mn-ea"/>
              <a:cs typeface="Times New Roman" pitchFamily="18" charset="0"/>
            </a:endParaRPr>
          </a:p>
          <a:p>
            <a:r>
              <a:rPr lang="fr-FR" sz="1200" kern="1200" dirty="0" smtClean="0">
                <a:solidFill>
                  <a:schemeClr val="tx1"/>
                </a:solidFill>
                <a:effectLst/>
                <a:latin typeface="Times New Roman" pitchFamily="18" charset="0"/>
                <a:ea typeface="+mn-ea"/>
                <a:cs typeface="Times New Roman" pitchFamily="18" charset="0"/>
              </a:rPr>
              <a:t> </a:t>
            </a:r>
            <a:br>
              <a:rPr lang="fr-FR" sz="1200" kern="1200" dirty="0" smtClean="0">
                <a:solidFill>
                  <a:schemeClr val="tx1"/>
                </a:solidFill>
                <a:effectLst/>
                <a:latin typeface="Times New Roman" pitchFamily="18" charset="0"/>
                <a:ea typeface="+mn-ea"/>
                <a:cs typeface="Times New Roman" pitchFamily="18" charset="0"/>
              </a:rPr>
            </a:br>
            <a:endParaRPr lang="fr-CA" dirty="0"/>
          </a:p>
        </p:txBody>
      </p:sp>
      <p:sp>
        <p:nvSpPr>
          <p:cNvPr id="4" name="Espace réservé du numéro de diapositive 3"/>
          <p:cNvSpPr>
            <a:spLocks noGrp="1"/>
          </p:cNvSpPr>
          <p:nvPr>
            <p:ph type="sldNum" sz="quarter" idx="10"/>
          </p:nvPr>
        </p:nvSpPr>
        <p:spPr/>
        <p:txBody>
          <a:bodyPr/>
          <a:lstStyle/>
          <a:p>
            <a:fld id="{EB0AF193-8824-4F16-889B-048EE6D32243}" type="slidenum">
              <a:rPr lang="fr-CA" smtClean="0"/>
              <a:pPr/>
              <a:t>3</a:t>
            </a:fld>
            <a:endParaRPr lang="fr-CA"/>
          </a:p>
        </p:txBody>
      </p:sp>
    </p:spTree>
    <p:extLst>
      <p:ext uri="{BB962C8B-B14F-4D97-AF65-F5344CB8AC3E}">
        <p14:creationId xmlns:p14="http://schemas.microsoft.com/office/powerpoint/2010/main" val="22680519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C51E11-C408-4BD6-92BE-AFC49A0F0523}" type="slidenum">
              <a:rPr lang="fr-CA"/>
              <a:pPr/>
              <a:t>37</a:t>
            </a:fld>
            <a:endParaRPr lang="fr-CA"/>
          </a:p>
        </p:txBody>
      </p:sp>
      <p:sp>
        <p:nvSpPr>
          <p:cNvPr id="41986"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41987"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338E70-E6D2-4843-98E7-C8CF6B50DC25}" type="slidenum">
              <a:rPr lang="fr-CA"/>
              <a:pPr/>
              <a:t>38</a:t>
            </a:fld>
            <a:endParaRPr lang="fr-CA"/>
          </a:p>
        </p:txBody>
      </p:sp>
      <p:sp>
        <p:nvSpPr>
          <p:cNvPr id="46082"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46083"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2E9732-3129-4FA0-AC0E-27F923FE154B}" type="slidenum">
              <a:rPr lang="fr-CA"/>
              <a:pPr/>
              <a:t>39</a:t>
            </a:fld>
            <a:endParaRPr lang="fr-CA"/>
          </a:p>
        </p:txBody>
      </p:sp>
      <p:sp>
        <p:nvSpPr>
          <p:cNvPr id="4813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A7D7E9-49B9-49C2-A408-991B95C154FE}" type="slidenum">
              <a:rPr lang="fr-CA"/>
              <a:pPr/>
              <a:t>40</a:t>
            </a:fld>
            <a:endParaRPr lang="fr-CA"/>
          </a:p>
        </p:txBody>
      </p:sp>
      <p:sp>
        <p:nvSpPr>
          <p:cNvPr id="52226"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52227"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F97D01-B026-483C-9665-056362BC0DA2}" type="slidenum">
              <a:rPr lang="fr-CA"/>
              <a:pPr/>
              <a:t>41</a:t>
            </a:fld>
            <a:endParaRPr lang="fr-CA"/>
          </a:p>
        </p:txBody>
      </p:sp>
      <p:sp>
        <p:nvSpPr>
          <p:cNvPr id="54274"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54275"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7F0450-1F55-46FF-BCB2-8883FEB22BE5}" type="slidenum">
              <a:rPr lang="fr-CA"/>
              <a:pPr/>
              <a:t>42</a:t>
            </a:fld>
            <a:endParaRPr lang="fr-CA"/>
          </a:p>
        </p:txBody>
      </p:sp>
      <p:sp>
        <p:nvSpPr>
          <p:cNvPr id="56322"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56323"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FA5ED-F19A-4BE4-B617-9D9677414FD3}" type="slidenum">
              <a:rPr lang="fr-CA"/>
              <a:pPr/>
              <a:t>43</a:t>
            </a:fld>
            <a:endParaRPr lang="fr-CA"/>
          </a:p>
        </p:txBody>
      </p:sp>
      <p:sp>
        <p:nvSpPr>
          <p:cNvPr id="5837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58371"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59C5BF-83E0-4675-9CCC-83D23491100B}" type="slidenum">
              <a:rPr lang="fr-CA"/>
              <a:pPr/>
              <a:t>44</a:t>
            </a:fld>
            <a:endParaRPr lang="fr-CA"/>
          </a:p>
        </p:txBody>
      </p:sp>
      <p:sp>
        <p:nvSpPr>
          <p:cNvPr id="60418"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60419"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7F5BAE-7C56-4F35-ABCC-BE62EA1193ED}" type="slidenum">
              <a:rPr lang="fr-CA"/>
              <a:pPr/>
              <a:t>45</a:t>
            </a:fld>
            <a:endParaRPr lang="fr-CA"/>
          </a:p>
        </p:txBody>
      </p:sp>
      <p:sp>
        <p:nvSpPr>
          <p:cNvPr id="62466"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62467"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r>
              <a:rPr lang="fr-CA" sz="1200" kern="1200" dirty="0" smtClean="0">
                <a:solidFill>
                  <a:schemeClr val="tx1"/>
                </a:solidFill>
                <a:effectLst/>
                <a:latin typeface="Times New Roman" pitchFamily="18" charset="0"/>
                <a:ea typeface="+mn-ea"/>
                <a:cs typeface="Times New Roman" pitchFamily="18" charset="0"/>
              </a:rPr>
              <a:t>Assez souvent, les participants parlent de ces facteurs comme ayant eu un effet positif et les ayant aidés. Ceux-ci semblent contribuer à leur bien-être et même avoir un effet de rétroaction sur leur santé mentale. Dans ce cas, la capacité à dispenser les soins à leurs enfants est améliorée ce qui agit directement sur la satisfaction de leurs besoins. Dans d’autres situations, il peut s’avérer que ces mêmes facteurs sont plutôt défavorables. Ils ont alors un effet de rétroaction négative sur leur santé mentale (soit une détérioration de la santé mentale et une amplification de la symptomatologie), et agissent négativement sur la satisfaction des besoins de leurs enfants. </a:t>
            </a:r>
            <a:endParaRPr lang="fr-CA" sz="1200" kern="1200" dirty="0">
              <a:solidFill>
                <a:schemeClr val="tx1"/>
              </a:solidFill>
              <a:effectLst/>
              <a:latin typeface="Times New Roman" pitchFamily="18" charset="0"/>
              <a:ea typeface="+mn-ea"/>
              <a:cs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DFAD84-8CF5-4F22-A0DC-BE828ABF0125}" type="slidenum">
              <a:rPr lang="fr-CA"/>
              <a:pPr/>
              <a:t>48</a:t>
            </a:fld>
            <a:endParaRPr lang="fr-CA"/>
          </a:p>
        </p:txBody>
      </p:sp>
      <p:sp>
        <p:nvSpPr>
          <p:cNvPr id="7373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73731"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CA" sz="1200" dirty="0" smtClean="0"/>
              <a:t>Quelques mots de la représentante d’organismes communautaires</a:t>
            </a:r>
          </a:p>
          <a:p>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46C0CF-3205-4341-8563-C718214E6302}" type="slidenum">
              <a:rPr lang="fr-CA"/>
              <a:pPr/>
              <a:t>4</a:t>
            </a:fld>
            <a:endParaRPr lang="fr-CA"/>
          </a:p>
        </p:txBody>
      </p:sp>
      <p:sp>
        <p:nvSpPr>
          <p:cNvPr id="11266"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1267"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r>
              <a:rPr lang="fr-FR" sz="1200" kern="1200" dirty="0" smtClean="0">
                <a:solidFill>
                  <a:schemeClr val="tx1"/>
                </a:solidFill>
                <a:effectLst/>
                <a:latin typeface="Times New Roman" pitchFamily="18" charset="0"/>
                <a:ea typeface="+mn-ea"/>
                <a:cs typeface="Times New Roman" pitchFamily="18" charset="0"/>
              </a:rPr>
              <a:t>Un sujet à l’interface de deux domaines de recherche </a:t>
            </a:r>
            <a:endParaRPr lang="fr-CA" sz="1200" kern="1200" dirty="0" smtClean="0">
              <a:solidFill>
                <a:schemeClr val="tx1"/>
              </a:solidFill>
              <a:effectLst/>
              <a:latin typeface="Times New Roman" pitchFamily="18" charset="0"/>
              <a:ea typeface="+mn-ea"/>
              <a:cs typeface="Times New Roman" pitchFamily="18" charset="0"/>
            </a:endParaRPr>
          </a:p>
          <a:p>
            <a:pPr lvl="0"/>
            <a:r>
              <a:rPr lang="fr-FR" sz="1200" kern="1200" dirty="0" smtClean="0">
                <a:solidFill>
                  <a:schemeClr val="tx1"/>
                </a:solidFill>
                <a:effectLst/>
                <a:latin typeface="Times New Roman" pitchFamily="18" charset="0"/>
                <a:ea typeface="+mn-ea"/>
                <a:cs typeface="Times New Roman" pitchFamily="18" charset="0"/>
              </a:rPr>
              <a:t>la santé mentale </a:t>
            </a:r>
            <a:endParaRPr lang="fr-CA" sz="1200" kern="1200" dirty="0" smtClean="0">
              <a:solidFill>
                <a:schemeClr val="tx1"/>
              </a:solidFill>
              <a:effectLst/>
              <a:latin typeface="Times New Roman" pitchFamily="18" charset="0"/>
              <a:ea typeface="+mn-ea"/>
              <a:cs typeface="Times New Roman" pitchFamily="18" charset="0"/>
            </a:endParaRPr>
          </a:p>
          <a:p>
            <a:pPr lvl="0"/>
            <a:r>
              <a:rPr lang="fr-FR" sz="1200" kern="1200" dirty="0" smtClean="0">
                <a:solidFill>
                  <a:schemeClr val="tx1"/>
                </a:solidFill>
                <a:effectLst/>
                <a:latin typeface="Times New Roman" pitchFamily="18" charset="0"/>
                <a:ea typeface="+mn-ea"/>
                <a:cs typeface="Times New Roman" pitchFamily="18" charset="0"/>
              </a:rPr>
              <a:t>la négligence parentale </a:t>
            </a:r>
            <a:endParaRPr lang="fr-CA" sz="1200" kern="1200" dirty="0" smtClean="0">
              <a:solidFill>
                <a:schemeClr val="tx1"/>
              </a:solidFill>
              <a:effectLst/>
              <a:latin typeface="Times New Roman" pitchFamily="18" charset="0"/>
              <a:ea typeface="+mn-ea"/>
              <a:cs typeface="Times New Roman" pitchFamily="18" charset="0"/>
            </a:endParaRPr>
          </a:p>
          <a:p>
            <a:r>
              <a:rPr lang="fr-CA" sz="1200" kern="1200" dirty="0" smtClean="0">
                <a:solidFill>
                  <a:schemeClr val="tx1"/>
                </a:solidFill>
                <a:effectLst/>
                <a:latin typeface="Times New Roman" pitchFamily="18" charset="0"/>
                <a:ea typeface="+mn-ea"/>
                <a:cs typeface="Times New Roman" pitchFamily="18" charset="0"/>
              </a:rPr>
              <a:t>Deux univers qui se retournent la responsabilité d’agir</a:t>
            </a:r>
          </a:p>
          <a:p>
            <a:endParaRPr lang="fr-CA" sz="1200" kern="1200" dirty="0" smtClean="0">
              <a:solidFill>
                <a:schemeClr val="tx1"/>
              </a:solidFill>
              <a:effectLst/>
              <a:latin typeface="Times New Roman" pitchFamily="18" charset="0"/>
              <a:ea typeface="+mn-ea"/>
              <a:cs typeface="Times New Roman" pitchFamily="18" charset="0"/>
            </a:endParaRPr>
          </a:p>
          <a:p>
            <a:r>
              <a:rPr lang="fr-CA" sz="2000" dirty="0" smtClean="0"/>
              <a:t>La recension</a:t>
            </a:r>
          </a:p>
          <a:p>
            <a:pPr lvl="1">
              <a:lnSpc>
                <a:spcPct val="90000"/>
              </a:lnSpc>
            </a:pPr>
            <a:r>
              <a:rPr lang="fr-CA" sz="2000" dirty="0" smtClean="0"/>
              <a:t>800 documents recensés, ceux disponibles en français ou en anglais ont été lus.  </a:t>
            </a:r>
            <a:endParaRPr lang="en-CA" sz="2000" dirty="0" smtClean="0"/>
          </a:p>
          <a:p>
            <a:pPr lvl="1">
              <a:lnSpc>
                <a:spcPct val="90000"/>
              </a:lnSpc>
            </a:pPr>
            <a:r>
              <a:rPr lang="fr-CA" sz="2000" dirty="0" smtClean="0"/>
              <a:t>Ils ont par la suite été et classés selon leur pertinence </a:t>
            </a:r>
          </a:p>
          <a:p>
            <a:pPr lvl="1">
              <a:lnSpc>
                <a:spcPct val="90000"/>
              </a:lnSpc>
            </a:pPr>
            <a:r>
              <a:rPr lang="fr-CA" sz="2000" dirty="0" smtClean="0"/>
              <a:t>Près de 180 documents ont été retenus</a:t>
            </a:r>
          </a:p>
          <a:p>
            <a:pPr lvl="1">
              <a:lnSpc>
                <a:spcPct val="90000"/>
              </a:lnSpc>
            </a:pPr>
            <a:endParaRPr lang="fr-CA" sz="2000" dirty="0" smtClean="0"/>
          </a:p>
          <a:p>
            <a:pPr lvl="1">
              <a:lnSpc>
                <a:spcPct val="90000"/>
              </a:lnSpc>
            </a:pPr>
            <a:endParaRPr lang="fr-CA" sz="2000" dirty="0" smtClean="0"/>
          </a:p>
          <a:p>
            <a:r>
              <a:rPr lang="fr-CA" sz="1200" kern="1200" dirty="0" smtClean="0">
                <a:solidFill>
                  <a:schemeClr val="tx1"/>
                </a:solidFill>
                <a:effectLst/>
                <a:latin typeface="Times New Roman" pitchFamily="18" charset="0"/>
                <a:ea typeface="+mn-ea"/>
                <a:cs typeface="Times New Roman" pitchFamily="18" charset="0"/>
              </a:rPr>
              <a:t>Peu de données sur l’ampleur en santé mentale</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Une étude menée à partir de la clientèle du </a:t>
            </a:r>
            <a:r>
              <a:rPr lang="fr-CA" sz="1200" i="1" kern="1200" dirty="0" smtClean="0">
                <a:solidFill>
                  <a:schemeClr val="tx1"/>
                </a:solidFill>
                <a:effectLst/>
                <a:latin typeface="Times New Roman" pitchFamily="18" charset="0"/>
                <a:ea typeface="+mn-ea"/>
                <a:cs typeface="Times New Roman" pitchFamily="18" charset="0"/>
              </a:rPr>
              <a:t>New York State Office of Mental </a:t>
            </a:r>
            <a:r>
              <a:rPr lang="fr-CA" sz="1200" i="1" kern="1200" dirty="0" err="1" smtClean="0">
                <a:solidFill>
                  <a:schemeClr val="tx1"/>
                </a:solidFill>
                <a:effectLst/>
                <a:latin typeface="Times New Roman" pitchFamily="18" charset="0"/>
                <a:ea typeface="+mn-ea"/>
                <a:cs typeface="Times New Roman" pitchFamily="18" charset="0"/>
              </a:rPr>
              <a:t>Health</a:t>
            </a:r>
            <a:r>
              <a:rPr lang="fr-CA" sz="1200" i="1" kern="1200" dirty="0" smtClean="0">
                <a:solidFill>
                  <a:schemeClr val="tx1"/>
                </a:solidFill>
                <a:effectLst/>
                <a:latin typeface="Times New Roman" pitchFamily="18" charset="0"/>
                <a:ea typeface="+mn-ea"/>
                <a:cs typeface="Times New Roman" pitchFamily="18" charset="0"/>
              </a:rPr>
              <a:t> Intensive Case Management Program</a:t>
            </a:r>
            <a:r>
              <a:rPr lang="fr-CA" sz="1200" kern="1200" dirty="0" smtClean="0">
                <a:solidFill>
                  <a:schemeClr val="tx1"/>
                </a:solidFill>
                <a:effectLst/>
                <a:latin typeface="Times New Roman" pitchFamily="18" charset="0"/>
                <a:ea typeface="+mn-ea"/>
                <a:cs typeface="Times New Roman" pitchFamily="18" charset="0"/>
              </a:rPr>
              <a:t> montre que, parmi les femmes de moins de 35 ans recevant des services de l’agence, 45% ont au moins un enfant de moins de 18 ans (</a:t>
            </a:r>
            <a:r>
              <a:rPr lang="fr-CA" sz="1200" kern="1200" dirty="0" err="1" smtClean="0">
                <a:solidFill>
                  <a:schemeClr val="tx1"/>
                </a:solidFill>
                <a:effectLst/>
                <a:latin typeface="Times New Roman" pitchFamily="18" charset="0"/>
                <a:ea typeface="+mn-ea"/>
                <a:cs typeface="Times New Roman" pitchFamily="18" charset="0"/>
              </a:rPr>
              <a:t>Blanch</a:t>
            </a:r>
            <a:r>
              <a:rPr lang="fr-CA" sz="1200" kern="1200" dirty="0" smtClean="0">
                <a:solidFill>
                  <a:schemeClr val="tx1"/>
                </a:solidFill>
                <a:effectLst/>
                <a:latin typeface="Times New Roman" pitchFamily="18" charset="0"/>
                <a:ea typeface="+mn-ea"/>
                <a:cs typeface="Times New Roman" pitchFamily="18" charset="0"/>
              </a:rPr>
              <a:t> &amp; </a:t>
            </a:r>
            <a:r>
              <a:rPr lang="fr-FR" sz="1200" kern="1200" dirty="0" err="1" smtClean="0">
                <a:solidFill>
                  <a:schemeClr val="tx1"/>
                </a:solidFill>
                <a:effectLst/>
                <a:latin typeface="Times New Roman" pitchFamily="18" charset="0"/>
                <a:ea typeface="+mn-ea"/>
                <a:cs typeface="Times New Roman" pitchFamily="18" charset="0"/>
              </a:rPr>
              <a:t>Surles</a:t>
            </a:r>
            <a:r>
              <a:rPr lang="fr-CA" sz="1200" kern="1200" dirty="0" smtClean="0">
                <a:solidFill>
                  <a:schemeClr val="tx1"/>
                </a:solidFill>
                <a:effectLst/>
                <a:latin typeface="Times New Roman" pitchFamily="18" charset="0"/>
                <a:ea typeface="+mn-ea"/>
                <a:cs typeface="Times New Roman" pitchFamily="18" charset="0"/>
              </a:rPr>
              <a:t>, 1994).</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Les données viennent de la protection de l’enfance</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Les études provenant des services de protection de l’enfance avancent qu’entre 16% et 24% des enfants faisant l’objet d’un signalement ont un de leurs parents qui présente un trouble mental </a:t>
            </a:r>
          </a:p>
          <a:p>
            <a:endParaRPr lang="fr-CA" sz="1200" kern="1200" dirty="0" smtClean="0">
              <a:solidFill>
                <a:schemeClr val="tx1"/>
              </a:solidFill>
              <a:effectLst/>
              <a:latin typeface="Times New Roman" pitchFamily="18" charset="0"/>
              <a:ea typeface="+mn-ea"/>
              <a:cs typeface="Times New Roman" pitchFamily="18" charset="0"/>
            </a:endParaRPr>
          </a:p>
          <a:p>
            <a:r>
              <a:rPr lang="fr-FR" sz="1200" kern="1200" dirty="0" smtClean="0">
                <a:solidFill>
                  <a:schemeClr val="tx1"/>
                </a:solidFill>
                <a:effectLst/>
                <a:latin typeface="Times New Roman" pitchFamily="18" charset="0"/>
                <a:ea typeface="+mn-ea"/>
                <a:cs typeface="Times New Roman" pitchFamily="18" charset="0"/>
              </a:rPr>
              <a:t>Une recherche exploratoire réalisée au Québec auprès d’intervenants des services de la protection de l’enfance révèle cependant que 39% des enfants à leur charge ont au moins un parent aux prises avec des troubles mentaux.</a:t>
            </a:r>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Nous savons cela depuis plusieurs années</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La parentalité est perçue comme une expérience positive aussi bien par les mères que par les pères aux prises avec un trouble mental grave </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Les statistiques relevées dans diverses études indiquent qu’aux États-Unis comme dans plusieurs pays, entre 60% et 80% des parents ayant un trouble mental n’élèvent pas leurs enfants ou en perdent la garde légale définitivement.</a:t>
            </a:r>
            <a:r>
              <a:rPr lang="fr-CA" sz="1200" b="1" kern="1200" dirty="0" smtClean="0">
                <a:solidFill>
                  <a:schemeClr val="tx1"/>
                </a:solidFill>
                <a:effectLst/>
                <a:latin typeface="Times New Roman" pitchFamily="18" charset="0"/>
                <a:ea typeface="+mn-ea"/>
                <a:cs typeface="Times New Roman" pitchFamily="18" charset="0"/>
              </a:rPr>
              <a:t> </a:t>
            </a:r>
            <a:endParaRPr lang="fr-CA" sz="1200" kern="1200" dirty="0" smtClean="0">
              <a:solidFill>
                <a:schemeClr val="tx1"/>
              </a:solidFill>
              <a:effectLst/>
              <a:latin typeface="Times New Roman" pitchFamily="18" charset="0"/>
              <a:ea typeface="+mn-ea"/>
              <a:cs typeface="Times New Roman" pitchFamily="18" charset="0"/>
            </a:endParaRPr>
          </a:p>
          <a:p>
            <a:r>
              <a:rPr lang="fr-CA" sz="1200" b="1" kern="1200" dirty="0" smtClean="0">
                <a:solidFill>
                  <a:schemeClr val="tx1"/>
                </a:solidFill>
                <a:effectLst/>
                <a:latin typeface="Times New Roman" pitchFamily="18" charset="0"/>
                <a:ea typeface="+mn-ea"/>
                <a:cs typeface="Times New Roman" pitchFamily="18" charset="0"/>
              </a:rPr>
              <a:t> </a:t>
            </a:r>
            <a:endParaRPr lang="fr-CA" sz="1200" kern="1200" dirty="0" smtClean="0">
              <a:solidFill>
                <a:schemeClr val="tx1"/>
              </a:solidFill>
              <a:effectLst/>
              <a:latin typeface="Times New Roman" pitchFamily="18" charset="0"/>
              <a:ea typeface="+mn-ea"/>
              <a:cs typeface="Times New Roman" pitchFamily="18" charset="0"/>
            </a:endParaRPr>
          </a:p>
          <a:p>
            <a:r>
              <a:rPr lang="fr-CA" sz="1200" b="1" kern="1200" dirty="0" err="1" smtClean="0">
                <a:solidFill>
                  <a:schemeClr val="tx1"/>
                </a:solidFill>
                <a:effectLst/>
                <a:latin typeface="Times New Roman" pitchFamily="18" charset="0"/>
                <a:ea typeface="+mn-ea"/>
                <a:cs typeface="Times New Roman" pitchFamily="18" charset="0"/>
              </a:rPr>
              <a:t>Fast</a:t>
            </a:r>
            <a:r>
              <a:rPr lang="fr-CA" sz="1200" b="1" kern="1200" dirty="0" smtClean="0">
                <a:solidFill>
                  <a:schemeClr val="tx1"/>
                </a:solidFill>
                <a:effectLst/>
                <a:latin typeface="Times New Roman" pitchFamily="18" charset="0"/>
                <a:ea typeface="+mn-ea"/>
                <a:cs typeface="Times New Roman" pitchFamily="18" charset="0"/>
              </a:rPr>
              <a:t> </a:t>
            </a:r>
            <a:r>
              <a:rPr lang="fr-CA" sz="1200" b="1" kern="1200" dirty="0" err="1" smtClean="0">
                <a:solidFill>
                  <a:schemeClr val="tx1"/>
                </a:solidFill>
                <a:effectLst/>
                <a:latin typeface="Times New Roman" pitchFamily="18" charset="0"/>
                <a:ea typeface="+mn-ea"/>
                <a:cs typeface="Times New Roman" pitchFamily="18" charset="0"/>
              </a:rPr>
              <a:t>track</a:t>
            </a:r>
            <a:r>
              <a:rPr lang="fr-CA" sz="1200" b="1" kern="1200" dirty="0" smtClean="0">
                <a:solidFill>
                  <a:schemeClr val="tx1"/>
                </a:solidFill>
                <a:effectLst/>
                <a:latin typeface="Times New Roman" pitchFamily="18" charset="0"/>
                <a:ea typeface="+mn-ea"/>
                <a:cs typeface="Times New Roman" pitchFamily="18" charset="0"/>
              </a:rPr>
              <a:t> certains États américains …..</a:t>
            </a:r>
          </a:p>
          <a:p>
            <a:endParaRPr lang="fr-CA" sz="20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fr-CA" sz="1200" dirty="0" smtClean="0"/>
              <a:t>La perception des personnes aux prises avec des troubles mentaux</a:t>
            </a:r>
          </a:p>
          <a:p>
            <a:pPr marL="171450" indent="-171450">
              <a:buFontTx/>
              <a:buChar char="-"/>
            </a:pPr>
            <a:r>
              <a:rPr lang="fr-FR" dirty="0" smtClean="0"/>
              <a:t>La réalité</a:t>
            </a:r>
          </a:p>
          <a:p>
            <a:pPr marL="171450" indent="-171450">
              <a:buFontTx/>
              <a:buChar char="-"/>
            </a:pPr>
            <a:r>
              <a:rPr lang="fr-FR" dirty="0" smtClean="0"/>
              <a:t>Qu’en est-il de l’impact de la nouvelle Loi</a:t>
            </a:r>
            <a:r>
              <a:rPr lang="fr-FR" baseline="0" dirty="0" smtClean="0"/>
              <a:t> de la protection de la jeunesse</a:t>
            </a:r>
            <a:endParaRPr lang="fr-F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F06BFB38-3503-46A4-AAAF-EB8F60808F36}" type="slidenum">
              <a:rPr lang="fr-FR" sz="1200" smtClean="0"/>
              <a:pPr/>
              <a:t>50</a:t>
            </a:fld>
            <a:endParaRPr lang="fr-FR" sz="1200" smtClean="0"/>
          </a:p>
        </p:txBody>
      </p:sp>
      <p:sp>
        <p:nvSpPr>
          <p:cNvPr id="51203" name="Rectangle 1026"/>
          <p:cNvSpPr>
            <a:spLocks noGrp="1" noRot="1" noChangeAspect="1" noChangeArrowheads="1" noTextEdit="1"/>
          </p:cNvSpPr>
          <p:nvPr>
            <p:ph type="sldImg"/>
          </p:nvPr>
        </p:nvSpPr>
        <p:spPr>
          <a:solidFill>
            <a:srgbClr val="FFFFFF"/>
          </a:solidFill>
          <a:ln/>
        </p:spPr>
      </p:sp>
      <p:sp>
        <p:nvSpPr>
          <p:cNvPr id="51204"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fr-CA"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350F90-CB30-4DF7-AB16-3EFC3BA5A00D}" type="slidenum">
              <a:rPr lang="fr-CA"/>
              <a:pPr/>
              <a:t>5</a:t>
            </a:fld>
            <a:endParaRPr lang="fr-CA"/>
          </a:p>
        </p:txBody>
      </p:sp>
      <p:sp>
        <p:nvSpPr>
          <p:cNvPr id="13314"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3315" name="Rectangle 3"/>
          <p:cNvSpPr>
            <a:spLocks noGrp="1" noChangeArrowheads="1"/>
          </p:cNvSpPr>
          <p:nvPr>
            <p:ph type="body" idx="1"/>
          </p:nvPr>
        </p:nvSpPr>
        <p:spPr bwMode="auto">
          <a:xfrm>
            <a:off x="906357" y="4715907"/>
            <a:ext cx="4984962" cy="4467701"/>
          </a:xfrm>
          <a:prstGeom prst="rect">
            <a:avLst/>
          </a:prstGeom>
          <a:solidFill>
            <a:srgbClr val="FFFFFF"/>
          </a:solidFill>
          <a:ln>
            <a:solidFill>
              <a:srgbClr val="000000"/>
            </a:solidFill>
            <a:miter lim="800000"/>
            <a:headEnd/>
            <a:tailEnd/>
          </a:ln>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556FD4E0-6168-45BF-8044-9CBB1594B8CA}" type="slidenum">
              <a:rPr lang="fr-CA" sz="1200"/>
              <a:pPr eaLnBrk="1" hangingPunct="1"/>
              <a:t>9</a:t>
            </a:fld>
            <a:endParaRPr lang="fr-CA" sz="1200"/>
          </a:p>
        </p:txBody>
      </p:sp>
      <p:sp>
        <p:nvSpPr>
          <p:cNvPr id="68611" name="Rectangle 2"/>
          <p:cNvSpPr>
            <a:spLocks noGrp="1" noRot="1" noChangeAspect="1" noChangeArrowheads="1" noTextEdit="1"/>
          </p:cNvSpPr>
          <p:nvPr>
            <p:ph type="sldImg"/>
          </p:nvPr>
        </p:nvSpPr>
        <p:spPr>
          <a:solidFill>
            <a:srgbClr val="FFFFFF"/>
          </a:solidFill>
          <a:ln/>
        </p:spPr>
      </p:sp>
      <p:sp>
        <p:nvSpPr>
          <p:cNvPr id="68612" name="Rectangle 3"/>
          <p:cNvSpPr>
            <a:spLocks noGrp="1" noChangeArrowheads="1"/>
          </p:cNvSpPr>
          <p:nvPr>
            <p:ph type="body" idx="1"/>
          </p:nvPr>
        </p:nvSpPr>
        <p:spPr>
          <a:xfrm>
            <a:off x="679450" y="4716463"/>
            <a:ext cx="5438775" cy="4467225"/>
          </a:xfrm>
          <a:solidFill>
            <a:srgbClr val="FFFFFF"/>
          </a:solidFill>
          <a:ln>
            <a:solidFill>
              <a:srgbClr val="000000"/>
            </a:solidFill>
            <a:miter lim="800000"/>
            <a:headEnd/>
            <a:tailEnd/>
          </a:ln>
        </p:spPr>
        <p:txBody>
          <a:bodyPr lIns="91438" tIns="45719" rIns="91438" bIns="45719"/>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FF64D6-CEF2-45E0-80DE-880E73CC8D0A}" type="slidenum">
              <a:rPr lang="fr-CA"/>
              <a:pPr/>
              <a:t>10</a:t>
            </a:fld>
            <a:endParaRPr lang="fr-CA"/>
          </a:p>
        </p:txBody>
      </p:sp>
      <p:sp>
        <p:nvSpPr>
          <p:cNvPr id="15362"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5363" name="Rectangle 3"/>
          <p:cNvSpPr>
            <a:spLocks noGrp="1" noChangeArrowheads="1"/>
          </p:cNvSpPr>
          <p:nvPr>
            <p:ph type="body" idx="1"/>
          </p:nvPr>
        </p:nvSpPr>
        <p:spPr bwMode="auto">
          <a:xfrm>
            <a:off x="679768" y="4715907"/>
            <a:ext cx="5438140" cy="4467701"/>
          </a:xfrm>
          <a:prstGeom prst="rect">
            <a:avLst/>
          </a:prstGeom>
          <a:solidFill>
            <a:srgbClr val="FFFFFF"/>
          </a:solidFill>
          <a:ln>
            <a:solidFill>
              <a:srgbClr val="000000"/>
            </a:solidFill>
            <a:miter lim="800000"/>
            <a:headEnd/>
            <a:tailEnd/>
          </a:ln>
        </p:spPr>
        <p:txBody>
          <a:bodyPr lIns="91438" tIns="45719" rIns="91438" bIns="45719"/>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CA" sz="1200" kern="1200" dirty="0" smtClean="0">
                <a:solidFill>
                  <a:schemeClr val="tx1"/>
                </a:solidFill>
                <a:effectLst/>
                <a:latin typeface="Times New Roman" pitchFamily="18" charset="0"/>
                <a:ea typeface="+mn-ea"/>
                <a:cs typeface="Times New Roman" pitchFamily="18" charset="0"/>
              </a:rPr>
              <a:t>Sur le </a:t>
            </a:r>
            <a:r>
              <a:rPr lang="fr-FR" sz="1200" kern="1200" dirty="0" smtClean="0">
                <a:solidFill>
                  <a:schemeClr val="tx1"/>
                </a:solidFill>
                <a:effectLst/>
                <a:latin typeface="Times New Roman" pitchFamily="18" charset="0"/>
                <a:ea typeface="+mn-ea"/>
                <a:cs typeface="Times New Roman" pitchFamily="18" charset="0"/>
              </a:rPr>
              <a:t>plan </a:t>
            </a:r>
            <a:r>
              <a:rPr lang="fr-CA" sz="1200" kern="1200" dirty="0" smtClean="0">
                <a:solidFill>
                  <a:schemeClr val="tx1"/>
                </a:solidFill>
                <a:effectLst/>
                <a:latin typeface="Times New Roman" pitchFamily="18" charset="0"/>
                <a:ea typeface="+mn-ea"/>
                <a:cs typeface="Times New Roman" pitchFamily="18" charset="0"/>
              </a:rPr>
              <a:t>AFFECTIF</a:t>
            </a:r>
          </a:p>
          <a:p>
            <a:pPr lvl="0"/>
            <a:r>
              <a:rPr lang="fr-CA" sz="1200" kern="1200" dirty="0" smtClean="0">
                <a:solidFill>
                  <a:schemeClr val="tx1"/>
                </a:solidFill>
                <a:effectLst/>
                <a:latin typeface="Times New Roman" pitchFamily="18" charset="0"/>
                <a:ea typeface="+mn-ea"/>
                <a:cs typeface="Times New Roman" pitchFamily="18" charset="0"/>
              </a:rPr>
              <a:t>La majorité des personnes interrogées expriment que leurs parents avaient des difficultés à répondre à leurs besoins affectifs</a:t>
            </a:r>
          </a:p>
          <a:p>
            <a:pPr lvl="0"/>
            <a:r>
              <a:rPr lang="fr-CA" sz="1200" i="1" kern="1200" dirty="0" smtClean="0">
                <a:solidFill>
                  <a:schemeClr val="tx1"/>
                </a:solidFill>
                <a:effectLst/>
                <a:latin typeface="Times New Roman" pitchFamily="18" charset="0"/>
                <a:ea typeface="+mn-ea"/>
                <a:cs typeface="Times New Roman" pitchFamily="18" charset="0"/>
              </a:rPr>
              <a:t>Cécile : ma mère n'en donnait pas d'affection... c'est pour ça que quand on arrivait chez ma grand-mère, c'était un cadeau d'avoir un bec avant de se coucher, d'être bordé. </a:t>
            </a:r>
            <a:endParaRPr lang="fr-CA" sz="1200" kern="1200" dirty="0" smtClean="0">
              <a:solidFill>
                <a:schemeClr val="tx1"/>
              </a:solidFill>
              <a:effectLst/>
              <a:latin typeface="Times New Roman" pitchFamily="18" charset="0"/>
              <a:ea typeface="+mn-ea"/>
              <a:cs typeface="Times New Roman" pitchFamily="18" charset="0"/>
            </a:endParaRPr>
          </a:p>
          <a:p>
            <a:r>
              <a:rPr lang="fr-CA" sz="1200" kern="1200" dirty="0" smtClean="0">
                <a:solidFill>
                  <a:schemeClr val="tx1"/>
                </a:solidFill>
                <a:effectLst/>
                <a:latin typeface="Times New Roman" pitchFamily="18" charset="0"/>
                <a:ea typeface="+mn-ea"/>
                <a:cs typeface="Times New Roman" pitchFamily="18" charset="0"/>
              </a:rPr>
              <a:t> </a:t>
            </a:r>
          </a:p>
          <a:p>
            <a:pPr lvl="0"/>
            <a:r>
              <a:rPr lang="fr-CA" sz="1200" kern="1200" dirty="0" smtClean="0">
                <a:solidFill>
                  <a:schemeClr val="tx1"/>
                </a:solidFill>
                <a:effectLst/>
                <a:latin typeface="Times New Roman" pitchFamily="18" charset="0"/>
                <a:ea typeface="+mn-ea"/>
                <a:cs typeface="Times New Roman" pitchFamily="18" charset="0"/>
              </a:rPr>
              <a:t>Absence de rapport affectif, pour certains</a:t>
            </a:r>
          </a:p>
          <a:p>
            <a:pPr lvl="0"/>
            <a:endParaRPr lang="fr-CA" sz="1200" kern="1200" dirty="0" smtClean="0">
              <a:solidFill>
                <a:schemeClr val="tx1"/>
              </a:solidFill>
              <a:effectLst/>
              <a:latin typeface="Times New Roman" pitchFamily="18" charset="0"/>
              <a:ea typeface="+mn-ea"/>
              <a:cs typeface="Times New Roman" pitchFamily="18" charset="0"/>
            </a:endParaRPr>
          </a:p>
          <a:p>
            <a:pPr lvl="0"/>
            <a:r>
              <a:rPr lang="fr-FR" sz="1200" kern="1200" dirty="0" smtClean="0">
                <a:solidFill>
                  <a:schemeClr val="tx1"/>
                </a:solidFill>
                <a:effectLst/>
                <a:latin typeface="Times New Roman" pitchFamily="18" charset="0"/>
                <a:ea typeface="+mn-ea"/>
                <a:cs typeface="Times New Roman" pitchFamily="18" charset="0"/>
              </a:rPr>
              <a:t>sur le plan </a:t>
            </a:r>
            <a:r>
              <a:rPr lang="fr-CA" sz="1200" kern="1200" dirty="0" smtClean="0">
                <a:solidFill>
                  <a:schemeClr val="tx1"/>
                </a:solidFill>
                <a:effectLst/>
                <a:latin typeface="Times New Roman" pitchFamily="18" charset="0"/>
                <a:ea typeface="+mn-ea"/>
                <a:cs typeface="Times New Roman" pitchFamily="18" charset="0"/>
              </a:rPr>
              <a:t>COGNITIF</a:t>
            </a:r>
            <a:br>
              <a:rPr lang="fr-CA" sz="1200" kern="1200" dirty="0" smtClean="0">
                <a:solidFill>
                  <a:schemeClr val="tx1"/>
                </a:solidFill>
                <a:effectLst/>
                <a:latin typeface="Times New Roman" pitchFamily="18" charset="0"/>
                <a:ea typeface="+mn-ea"/>
                <a:cs typeface="Times New Roman" pitchFamily="18" charset="0"/>
              </a:rPr>
            </a:br>
            <a:endParaRPr lang="fr-CA" sz="1200" kern="1200" dirty="0" smtClean="0">
              <a:solidFill>
                <a:schemeClr val="tx1"/>
              </a:solidFill>
              <a:effectLst/>
              <a:latin typeface="Times New Roman" pitchFamily="18" charset="0"/>
              <a:ea typeface="+mn-ea"/>
              <a:cs typeface="Times New Roman" pitchFamily="18" charset="0"/>
            </a:endParaRPr>
          </a:p>
          <a:p>
            <a:pPr lvl="0"/>
            <a:r>
              <a:rPr lang="fr-CA" sz="1200" kern="1200" dirty="0" smtClean="0">
                <a:solidFill>
                  <a:schemeClr val="tx1"/>
                </a:solidFill>
                <a:effectLst/>
                <a:latin typeface="Times New Roman" pitchFamily="18" charset="0"/>
                <a:ea typeface="+mn-ea"/>
                <a:cs typeface="Times New Roman" pitchFamily="18" charset="0"/>
              </a:rPr>
              <a:t>Tous les enfants interrogés </a:t>
            </a:r>
          </a:p>
          <a:p>
            <a:pPr lvl="0"/>
            <a:r>
              <a:rPr lang="fr-CA" sz="1200" kern="1200" dirty="0" smtClean="0">
                <a:solidFill>
                  <a:schemeClr val="tx1"/>
                </a:solidFill>
                <a:effectLst/>
                <a:latin typeface="Times New Roman" pitchFamily="18" charset="0"/>
                <a:ea typeface="+mn-ea"/>
                <a:cs typeface="Times New Roman" pitchFamily="18" charset="0"/>
              </a:rPr>
              <a:t>Témoins que le parent éprouve des difficultés à établir des raisonnements lui permettant d’adapter ses gestes aux circonstances de façon appropriée.</a:t>
            </a:r>
          </a:p>
          <a:p>
            <a:r>
              <a:rPr lang="fr-CA" sz="1200" kern="1200" dirty="0" smtClean="0">
                <a:solidFill>
                  <a:schemeClr val="tx1"/>
                </a:solidFill>
                <a:effectLst/>
                <a:latin typeface="Times New Roman" pitchFamily="18" charset="0"/>
                <a:ea typeface="+mn-ea"/>
                <a:cs typeface="Times New Roman" pitchFamily="18" charset="0"/>
              </a:rPr>
              <a:t> </a:t>
            </a:r>
          </a:p>
          <a:p>
            <a:r>
              <a:rPr lang="fr-CA" sz="1200" i="1" kern="1200" dirty="0" smtClean="0">
                <a:solidFill>
                  <a:schemeClr val="tx1"/>
                </a:solidFill>
                <a:effectLst/>
                <a:latin typeface="Times New Roman" pitchFamily="18" charset="0"/>
                <a:ea typeface="+mn-ea"/>
                <a:cs typeface="Times New Roman" pitchFamily="18" charset="0"/>
              </a:rPr>
              <a:t>Nicolas: ... tu te fais réveiller en pleine nuit pour voir si on est vivant... Tu te rends compte que ta mère est pas normale.   </a:t>
            </a:r>
            <a:endParaRPr lang="fr-CA" sz="1200" kern="1200" dirty="0" smtClean="0">
              <a:solidFill>
                <a:schemeClr val="tx1"/>
              </a:solidFill>
              <a:effectLst/>
              <a:latin typeface="Times New Roman" pitchFamily="18" charset="0"/>
              <a:ea typeface="+mn-ea"/>
              <a:cs typeface="Times New Roman" pitchFamily="18" charset="0"/>
            </a:endParaRPr>
          </a:p>
          <a:p>
            <a:r>
              <a:rPr lang="fr-CA" sz="1200" kern="1200" dirty="0" smtClean="0">
                <a:solidFill>
                  <a:schemeClr val="tx1"/>
                </a:solidFill>
                <a:effectLst/>
                <a:latin typeface="Times New Roman" pitchFamily="18" charset="0"/>
                <a:ea typeface="+mn-ea"/>
                <a:cs typeface="Times New Roman" pitchFamily="18" charset="0"/>
              </a:rPr>
              <a:t> </a:t>
            </a:r>
          </a:p>
          <a:p>
            <a:pPr lvl="0"/>
            <a:r>
              <a:rPr lang="fr-FR" sz="1200" kern="1200" dirty="0" smtClean="0">
                <a:solidFill>
                  <a:schemeClr val="tx1"/>
                </a:solidFill>
                <a:effectLst/>
                <a:latin typeface="Times New Roman" pitchFamily="18" charset="0"/>
                <a:ea typeface="+mn-ea"/>
                <a:cs typeface="Times New Roman" pitchFamily="18" charset="0"/>
              </a:rPr>
              <a:t>sur le plan </a:t>
            </a:r>
            <a:r>
              <a:rPr lang="fr-CA" sz="1200" kern="1200" dirty="0" smtClean="0">
                <a:solidFill>
                  <a:schemeClr val="tx1"/>
                </a:solidFill>
                <a:effectLst/>
                <a:latin typeface="Times New Roman" pitchFamily="18" charset="0"/>
                <a:ea typeface="+mn-ea"/>
                <a:cs typeface="Times New Roman" pitchFamily="18" charset="0"/>
              </a:rPr>
              <a:t>COGNITIF</a:t>
            </a:r>
          </a:p>
          <a:p>
            <a:r>
              <a:rPr lang="fr-CA" sz="1200" kern="1200" dirty="0" smtClean="0">
                <a:solidFill>
                  <a:schemeClr val="tx1"/>
                </a:solidFill>
                <a:effectLst/>
                <a:latin typeface="Times New Roman" pitchFamily="18" charset="0"/>
                <a:ea typeface="+mn-ea"/>
                <a:cs typeface="Times New Roman" pitchFamily="18" charset="0"/>
              </a:rPr>
              <a:t>EFFETS POUR L’ENFANT OU LA FAMILLE </a:t>
            </a:r>
          </a:p>
          <a:p>
            <a:pPr lvl="0"/>
            <a:r>
              <a:rPr lang="fr-CA" sz="1200" kern="1200" dirty="0" smtClean="0">
                <a:solidFill>
                  <a:schemeClr val="tx1"/>
                </a:solidFill>
                <a:effectLst/>
                <a:latin typeface="Times New Roman" pitchFamily="18" charset="0"/>
                <a:ea typeface="+mn-ea"/>
                <a:cs typeface="Times New Roman" pitchFamily="18" charset="0"/>
              </a:rPr>
              <a:t>La perception de la réalité chez l’enfant peut être perturbée par la présence d’un délire du parent.</a:t>
            </a:r>
          </a:p>
          <a:p>
            <a:r>
              <a:rPr lang="fr-CA" sz="1200" i="1" kern="1200" dirty="0" smtClean="0">
                <a:solidFill>
                  <a:schemeClr val="tx1"/>
                </a:solidFill>
                <a:effectLst/>
                <a:latin typeface="Times New Roman" pitchFamily="18" charset="0"/>
                <a:ea typeface="+mn-ea"/>
                <a:cs typeface="Times New Roman" pitchFamily="18" charset="0"/>
              </a:rPr>
              <a:t>. 	J'allais à l'école et puis quand je parlais avec mes petites amies, c'était pas, on joues-tu aux élastiques; c’est, savais-tu que la fin du monde s'en vient (délire du parent). </a:t>
            </a:r>
            <a:endParaRPr lang="fr-CA" sz="1200" kern="1200" dirty="0" smtClean="0">
              <a:solidFill>
                <a:schemeClr val="tx1"/>
              </a:solidFill>
              <a:effectLst/>
              <a:latin typeface="Times New Roman" pitchFamily="18" charset="0"/>
              <a:ea typeface="+mn-ea"/>
              <a:cs typeface="Times New Roman" pitchFamily="18" charset="0"/>
            </a:endParaRPr>
          </a:p>
          <a:p>
            <a:pPr lvl="0"/>
            <a:r>
              <a:rPr lang="en-CA" sz="1200" kern="1200" dirty="0" smtClean="0">
                <a:solidFill>
                  <a:schemeClr val="tx1"/>
                </a:solidFill>
                <a:effectLst/>
                <a:latin typeface="Times New Roman" pitchFamily="18" charset="0"/>
                <a:ea typeface="+mn-ea"/>
                <a:cs typeface="Times New Roman" pitchFamily="18" charset="0"/>
              </a:rPr>
              <a:t>Phase 1- </a:t>
            </a:r>
            <a:r>
              <a:rPr lang="en-CA" sz="1200" kern="1200" dirty="0" err="1" smtClean="0">
                <a:solidFill>
                  <a:schemeClr val="tx1"/>
                </a:solidFill>
                <a:effectLst/>
                <a:latin typeface="Times New Roman" pitchFamily="18" charset="0"/>
                <a:ea typeface="+mn-ea"/>
                <a:cs typeface="Times New Roman" pitchFamily="18" charset="0"/>
              </a:rPr>
              <a:t>Ce</a:t>
            </a:r>
            <a:r>
              <a:rPr lang="en-CA" sz="1200" kern="1200" dirty="0" smtClean="0">
                <a:solidFill>
                  <a:schemeClr val="tx1"/>
                </a:solidFill>
                <a:effectLst/>
                <a:latin typeface="Times New Roman" pitchFamily="18" charset="0"/>
                <a:ea typeface="+mn-ea"/>
                <a:cs typeface="Times New Roman" pitchFamily="18" charset="0"/>
              </a:rPr>
              <a:t> </a:t>
            </a:r>
            <a:r>
              <a:rPr lang="en-CA" sz="1200" kern="1200" dirty="0" err="1" smtClean="0">
                <a:solidFill>
                  <a:schemeClr val="tx1"/>
                </a:solidFill>
                <a:effectLst/>
                <a:latin typeface="Times New Roman" pitchFamily="18" charset="0"/>
                <a:ea typeface="+mn-ea"/>
                <a:cs typeface="Times New Roman" pitchFamily="18" charset="0"/>
              </a:rPr>
              <a:t>que</a:t>
            </a:r>
            <a:r>
              <a:rPr lang="en-CA" sz="1200" kern="1200" dirty="0" smtClean="0">
                <a:solidFill>
                  <a:schemeClr val="tx1"/>
                </a:solidFill>
                <a:effectLst/>
                <a:latin typeface="Times New Roman" pitchFamily="18" charset="0"/>
                <a:ea typeface="+mn-ea"/>
                <a:cs typeface="Times New Roman" pitchFamily="18" charset="0"/>
              </a:rPr>
              <a:t> </a:t>
            </a:r>
            <a:r>
              <a:rPr lang="en-CA" sz="1200" kern="1200" dirty="0" err="1" smtClean="0">
                <a:solidFill>
                  <a:schemeClr val="tx1"/>
                </a:solidFill>
                <a:effectLst/>
                <a:latin typeface="Times New Roman" pitchFamily="18" charset="0"/>
                <a:ea typeface="+mn-ea"/>
                <a:cs typeface="Times New Roman" pitchFamily="18" charset="0"/>
              </a:rPr>
              <a:t>vivent</a:t>
            </a:r>
            <a:r>
              <a:rPr lang="en-CA" sz="1200" kern="1200" dirty="0" smtClean="0">
                <a:solidFill>
                  <a:schemeClr val="tx1"/>
                </a:solidFill>
                <a:effectLst/>
                <a:latin typeface="Times New Roman" pitchFamily="18" charset="0"/>
                <a:ea typeface="+mn-ea"/>
                <a:cs typeface="Times New Roman" pitchFamily="18" charset="0"/>
              </a:rPr>
              <a:t> les</a:t>
            </a:r>
            <a:r>
              <a:rPr lang="fr-CA" sz="1200" kern="1200" dirty="0" smtClean="0">
                <a:solidFill>
                  <a:schemeClr val="tx1"/>
                </a:solidFill>
                <a:effectLst/>
                <a:latin typeface="Times New Roman" pitchFamily="18" charset="0"/>
                <a:ea typeface="+mn-ea"/>
                <a:cs typeface="Times New Roman" pitchFamily="18" charset="0"/>
              </a:rPr>
              <a:t> enfants</a:t>
            </a:r>
            <a:r>
              <a:rPr lang="fr-FR" sz="1200" kern="1200" dirty="0" smtClean="0">
                <a:solidFill>
                  <a:schemeClr val="tx1"/>
                </a:solidFill>
                <a:effectLst/>
                <a:latin typeface="Times New Roman" pitchFamily="18" charset="0"/>
                <a:ea typeface="+mn-ea"/>
                <a:cs typeface="Times New Roman" pitchFamily="18" charset="0"/>
              </a:rPr>
              <a:t> </a:t>
            </a:r>
            <a:br>
              <a:rPr lang="fr-FR" sz="1200" kern="1200" dirty="0" smtClean="0">
                <a:solidFill>
                  <a:schemeClr val="tx1"/>
                </a:solidFill>
                <a:effectLst/>
                <a:latin typeface="Times New Roman" pitchFamily="18" charset="0"/>
                <a:ea typeface="+mn-ea"/>
                <a:cs typeface="Times New Roman" pitchFamily="18" charset="0"/>
              </a:rPr>
            </a:br>
            <a:endParaRPr lang="fr-CA" sz="1200" kern="1200" dirty="0" smtClean="0">
              <a:solidFill>
                <a:schemeClr val="tx1"/>
              </a:solidFill>
              <a:effectLst/>
              <a:latin typeface="Times New Roman" pitchFamily="18" charset="0"/>
              <a:ea typeface="+mn-ea"/>
              <a:cs typeface="Times New Roman" pitchFamily="18" charset="0"/>
            </a:endParaRPr>
          </a:p>
          <a:p>
            <a:pPr lvl="0"/>
            <a:r>
              <a:rPr lang="fr-FR" sz="1200" kern="1200" dirty="0" smtClean="0">
                <a:solidFill>
                  <a:schemeClr val="tx1"/>
                </a:solidFill>
                <a:effectLst/>
                <a:latin typeface="Times New Roman" pitchFamily="18" charset="0"/>
                <a:ea typeface="+mn-ea"/>
                <a:cs typeface="Times New Roman" pitchFamily="18" charset="0"/>
              </a:rPr>
              <a:t>sur le plan </a:t>
            </a:r>
            <a:r>
              <a:rPr lang="fr-CA" sz="1200" kern="1200" dirty="0" smtClean="0">
                <a:solidFill>
                  <a:schemeClr val="tx1"/>
                </a:solidFill>
                <a:effectLst/>
                <a:latin typeface="Times New Roman" pitchFamily="18" charset="0"/>
                <a:ea typeface="+mn-ea"/>
                <a:cs typeface="Times New Roman" pitchFamily="18" charset="0"/>
              </a:rPr>
              <a:t>RELATIONNEL</a:t>
            </a:r>
          </a:p>
          <a:p>
            <a:pPr lvl="0"/>
            <a:r>
              <a:rPr lang="fr-CA" sz="1200" kern="1200" dirty="0" smtClean="0">
                <a:solidFill>
                  <a:schemeClr val="tx1"/>
                </a:solidFill>
                <a:effectLst/>
                <a:latin typeface="Times New Roman" pitchFamily="18" charset="0"/>
                <a:ea typeface="+mn-ea"/>
                <a:cs typeface="Times New Roman" pitchFamily="18" charset="0"/>
              </a:rPr>
              <a:t>La majorité des enfants interrogés ont vécu des situations où le parent, à cause de son état mental, a éprouvé des difficultés de façon ponctuelle, prolongée ou chronique, à composer avec l’environnement de façon appropriée</a:t>
            </a:r>
          </a:p>
          <a:p>
            <a:r>
              <a:rPr lang="fr-CA" sz="1200" kern="1200" dirty="0" smtClean="0">
                <a:solidFill>
                  <a:schemeClr val="tx1"/>
                </a:solidFill>
                <a:effectLst/>
                <a:latin typeface="Times New Roman" pitchFamily="18" charset="0"/>
                <a:ea typeface="+mn-ea"/>
                <a:cs typeface="Times New Roman" pitchFamily="18" charset="0"/>
              </a:rPr>
              <a:t> </a:t>
            </a:r>
          </a:p>
          <a:p>
            <a:pPr lvl="0"/>
            <a:r>
              <a:rPr lang="fr-CA" sz="1200" i="1" kern="1200" dirty="0" smtClean="0">
                <a:solidFill>
                  <a:schemeClr val="tx1"/>
                </a:solidFill>
                <a:effectLst/>
                <a:latin typeface="Times New Roman" pitchFamily="18" charset="0"/>
                <a:ea typeface="+mn-ea"/>
                <a:cs typeface="Times New Roman" pitchFamily="18" charset="0"/>
              </a:rPr>
              <a:t>Nathalie : Un rien la bousculait.  Fallait pas que tu fasses quelque chose de travers, était beaucoup fatiguée, elle  paniquait à rien…. Elle était vraiment fatiguée, agressive, vraiment triste, ça n’allait pas bien.</a:t>
            </a:r>
            <a:endParaRPr lang="fr-CA" sz="1200" kern="1200" dirty="0" smtClean="0">
              <a:solidFill>
                <a:schemeClr val="tx1"/>
              </a:solidFill>
              <a:effectLst/>
              <a:latin typeface="Times New Roman" pitchFamily="18" charset="0"/>
              <a:ea typeface="+mn-ea"/>
              <a:cs typeface="Times New Roman" pitchFamily="18" charset="0"/>
            </a:endParaRPr>
          </a:p>
          <a:p>
            <a:pPr lvl="0"/>
            <a:r>
              <a:rPr lang="fr-CA" sz="1200" kern="1200" dirty="0" smtClean="0">
                <a:solidFill>
                  <a:schemeClr val="tx1"/>
                </a:solidFill>
                <a:effectLst/>
                <a:latin typeface="Times New Roman" pitchFamily="18" charset="0"/>
                <a:ea typeface="+mn-ea"/>
                <a:cs typeface="Times New Roman" pitchFamily="18" charset="0"/>
              </a:rPr>
              <a:t>indifférence </a:t>
            </a:r>
          </a:p>
          <a:p>
            <a:pPr lvl="0"/>
            <a:r>
              <a:rPr lang="fr-CA" sz="1200" kern="1200" dirty="0" smtClean="0">
                <a:solidFill>
                  <a:schemeClr val="tx1"/>
                </a:solidFill>
                <a:effectLst/>
                <a:latin typeface="Times New Roman" pitchFamily="18" charset="0"/>
                <a:ea typeface="+mn-ea"/>
                <a:cs typeface="Times New Roman" pitchFamily="18" charset="0"/>
              </a:rPr>
              <a:t>absence d’interaction </a:t>
            </a:r>
          </a:p>
          <a:p>
            <a:pPr lvl="0"/>
            <a:endParaRPr lang="fr-CA" sz="1200" kern="1200" dirty="0" smtClean="0">
              <a:solidFill>
                <a:schemeClr val="tx1"/>
              </a:solidFill>
              <a:effectLst/>
              <a:latin typeface="Times New Roman" pitchFamily="18" charset="0"/>
              <a:ea typeface="+mn-ea"/>
              <a:cs typeface="Times New Roman" pitchFamily="18" charset="0"/>
            </a:endParaRPr>
          </a:p>
          <a:p>
            <a:pPr lvl="0"/>
            <a:r>
              <a:rPr lang="fr-FR" sz="1200" kern="1200" dirty="0" smtClean="0">
                <a:solidFill>
                  <a:schemeClr val="tx1"/>
                </a:solidFill>
                <a:effectLst/>
                <a:latin typeface="Times New Roman" pitchFamily="18" charset="0"/>
                <a:ea typeface="+mn-ea"/>
                <a:cs typeface="Times New Roman" pitchFamily="18" charset="0"/>
              </a:rPr>
              <a:t>sur le plan </a:t>
            </a:r>
            <a:r>
              <a:rPr lang="fr-CA" sz="1200" kern="1200" dirty="0" smtClean="0">
                <a:solidFill>
                  <a:schemeClr val="tx1"/>
                </a:solidFill>
                <a:effectLst/>
                <a:latin typeface="Times New Roman" pitchFamily="18" charset="0"/>
                <a:ea typeface="+mn-ea"/>
                <a:cs typeface="Times New Roman" pitchFamily="18" charset="0"/>
              </a:rPr>
              <a:t>RELATIONNEL</a:t>
            </a:r>
          </a:p>
          <a:p>
            <a:r>
              <a:rPr lang="fr-CA" sz="1200" kern="1200" dirty="0" smtClean="0">
                <a:solidFill>
                  <a:schemeClr val="tx1"/>
                </a:solidFill>
                <a:effectLst/>
                <a:latin typeface="Times New Roman" pitchFamily="18" charset="0"/>
                <a:ea typeface="+mn-ea"/>
                <a:cs typeface="Times New Roman" pitchFamily="18" charset="0"/>
              </a:rPr>
              <a:t>EFFETS POUR L’ENFANT OU LA FAMILLE </a:t>
            </a:r>
          </a:p>
          <a:p>
            <a:pPr lvl="0"/>
            <a:r>
              <a:rPr lang="fr-CA" sz="1200" kern="1200" dirty="0" smtClean="0">
                <a:solidFill>
                  <a:schemeClr val="tx1"/>
                </a:solidFill>
                <a:effectLst/>
                <a:latin typeface="Times New Roman" pitchFamily="18" charset="0"/>
                <a:ea typeface="+mn-ea"/>
                <a:cs typeface="Times New Roman" pitchFamily="18" charset="0"/>
              </a:rPr>
              <a:t>le plus vieux de la famille va se sacrifier pour protéger les plus jeunes.</a:t>
            </a:r>
          </a:p>
          <a:p>
            <a:pPr lvl="0"/>
            <a:r>
              <a:rPr lang="fr-CA" sz="1200" kern="1200" dirty="0" smtClean="0">
                <a:solidFill>
                  <a:schemeClr val="tx1"/>
                </a:solidFill>
                <a:effectLst/>
                <a:latin typeface="Times New Roman" pitchFamily="18" charset="0"/>
                <a:ea typeface="+mn-ea"/>
                <a:cs typeface="Times New Roman" pitchFamily="18" charset="0"/>
              </a:rPr>
              <a:t>l’inversion du rôle parental particulièrement chez  les enfants de sexe féminin.</a:t>
            </a:r>
          </a:p>
          <a:p>
            <a:pPr lvl="0"/>
            <a:r>
              <a:rPr lang="fr-CA" sz="1200" i="1" kern="1200" dirty="0" smtClean="0">
                <a:solidFill>
                  <a:schemeClr val="tx1"/>
                </a:solidFill>
                <a:effectLst/>
                <a:latin typeface="Times New Roman" pitchFamily="18" charset="0"/>
                <a:ea typeface="+mn-ea"/>
                <a:cs typeface="Times New Roman" pitchFamily="18" charset="0"/>
              </a:rPr>
              <a:t>Lucie: j’étais la plus vieille, j’essayais de prendre ça sur mon dos, j’essayais de l’entourer, de l’aider pour pas qu’elle fasse mal à mes </a:t>
            </a:r>
            <a:r>
              <a:rPr lang="fr-CA" sz="1200" i="1" kern="1200" dirty="0" err="1" smtClean="0">
                <a:solidFill>
                  <a:schemeClr val="tx1"/>
                </a:solidFill>
                <a:effectLst/>
                <a:latin typeface="Times New Roman" pitchFamily="18" charset="0"/>
                <a:ea typeface="+mn-ea"/>
                <a:cs typeface="Times New Roman" pitchFamily="18" charset="0"/>
              </a:rPr>
              <a:t>soeurs</a:t>
            </a:r>
            <a:r>
              <a:rPr lang="fr-CA" sz="1200" i="1" kern="1200" dirty="0" smtClean="0">
                <a:solidFill>
                  <a:schemeClr val="tx1"/>
                </a:solidFill>
                <a:effectLst/>
                <a:latin typeface="Times New Roman" pitchFamily="18" charset="0"/>
                <a:ea typeface="+mn-ea"/>
                <a:cs typeface="Times New Roman" pitchFamily="18" charset="0"/>
              </a:rPr>
              <a:t>. </a:t>
            </a:r>
            <a:endParaRPr lang="fr-CA" sz="1200" kern="1200" dirty="0" smtClean="0">
              <a:solidFill>
                <a:schemeClr val="tx1"/>
              </a:solidFill>
              <a:effectLst/>
              <a:latin typeface="Times New Roman" pitchFamily="18" charset="0"/>
              <a:ea typeface="+mn-ea"/>
              <a:cs typeface="Times New Roman" pitchFamily="18" charset="0"/>
            </a:endParaRPr>
          </a:p>
          <a:p>
            <a:endParaRPr lang="fr-CA" dirty="0"/>
          </a:p>
        </p:txBody>
      </p:sp>
      <p:sp>
        <p:nvSpPr>
          <p:cNvPr id="4" name="Espace réservé du numéro de diapositive 3"/>
          <p:cNvSpPr>
            <a:spLocks noGrp="1"/>
          </p:cNvSpPr>
          <p:nvPr>
            <p:ph type="sldNum" sz="quarter" idx="10"/>
          </p:nvPr>
        </p:nvSpPr>
        <p:spPr/>
        <p:txBody>
          <a:bodyPr/>
          <a:lstStyle/>
          <a:p>
            <a:fld id="{EB0AF193-8824-4F16-889B-048EE6D32243}" type="slidenum">
              <a:rPr lang="fr-CA" smtClean="0"/>
              <a:pPr/>
              <a:t>11</a:t>
            </a:fld>
            <a:endParaRPr lang="fr-CA"/>
          </a:p>
        </p:txBody>
      </p:sp>
    </p:spTree>
    <p:extLst>
      <p:ext uri="{BB962C8B-B14F-4D97-AF65-F5344CB8AC3E}">
        <p14:creationId xmlns:p14="http://schemas.microsoft.com/office/powerpoint/2010/main" val="2591982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kern="1200" dirty="0" smtClean="0">
                <a:solidFill>
                  <a:schemeClr val="tx1"/>
                </a:solidFill>
                <a:effectLst/>
                <a:latin typeface="Times New Roman" pitchFamily="18" charset="0"/>
                <a:ea typeface="+mn-ea"/>
                <a:cs typeface="Times New Roman" pitchFamily="18" charset="0"/>
              </a:rPr>
              <a:t>Sentiments de peur ou de crainte </a:t>
            </a:r>
          </a:p>
          <a:p>
            <a:pPr lvl="0"/>
            <a:r>
              <a:rPr lang="fr-CA" sz="1200" kern="1200" dirty="0" smtClean="0">
                <a:solidFill>
                  <a:schemeClr val="tx1"/>
                </a:solidFill>
                <a:effectLst/>
                <a:latin typeface="Times New Roman" pitchFamily="18" charset="0"/>
                <a:ea typeface="+mn-ea"/>
                <a:cs typeface="Times New Roman" pitchFamily="18" charset="0"/>
              </a:rPr>
              <a:t>des manifestations de la maladie mentale du parent;</a:t>
            </a:r>
          </a:p>
          <a:p>
            <a:pPr lvl="0"/>
            <a:r>
              <a:rPr lang="fr-CA" sz="1200" kern="1200" dirty="0" smtClean="0">
                <a:solidFill>
                  <a:schemeClr val="tx1"/>
                </a:solidFill>
                <a:effectLst/>
                <a:latin typeface="Times New Roman" pitchFamily="18" charset="0"/>
                <a:ea typeface="+mn-ea"/>
                <a:cs typeface="Times New Roman" pitchFamily="18" charset="0"/>
              </a:rPr>
              <a:t>de la décompensation; </a:t>
            </a:r>
          </a:p>
          <a:p>
            <a:pPr lvl="0"/>
            <a:r>
              <a:rPr lang="fr-CA" sz="1200" kern="1200" dirty="0" smtClean="0">
                <a:solidFill>
                  <a:schemeClr val="tx1"/>
                </a:solidFill>
                <a:effectLst/>
                <a:latin typeface="Times New Roman" pitchFamily="18" charset="0"/>
                <a:ea typeface="+mn-ea"/>
                <a:cs typeface="Times New Roman" pitchFamily="18" charset="0"/>
              </a:rPr>
              <a:t>de la rechute;</a:t>
            </a:r>
          </a:p>
          <a:p>
            <a:pPr lvl="0"/>
            <a:r>
              <a:rPr lang="fr-CA" sz="1200" kern="1200" dirty="0" smtClean="0">
                <a:solidFill>
                  <a:schemeClr val="tx1"/>
                </a:solidFill>
                <a:effectLst/>
                <a:latin typeface="Times New Roman" pitchFamily="18" charset="0"/>
                <a:ea typeface="+mn-ea"/>
                <a:cs typeface="Times New Roman" pitchFamily="18" charset="0"/>
              </a:rPr>
              <a:t>que la situation du parent se détériore.</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Sentiment de tristesse </a:t>
            </a:r>
          </a:p>
          <a:p>
            <a:pPr lvl="0"/>
            <a:r>
              <a:rPr lang="fr-CA" sz="1200" kern="1200" dirty="0" smtClean="0">
                <a:solidFill>
                  <a:schemeClr val="tx1"/>
                </a:solidFill>
                <a:effectLst/>
                <a:latin typeface="Times New Roman" pitchFamily="18" charset="0"/>
                <a:ea typeface="+mn-ea"/>
                <a:cs typeface="Times New Roman" pitchFamily="18" charset="0"/>
              </a:rPr>
              <a:t>devant l’impuissance du parent à s’en sortir; </a:t>
            </a:r>
          </a:p>
          <a:p>
            <a:pPr lvl="0"/>
            <a:r>
              <a:rPr lang="fr-CA" sz="1200" kern="1200" dirty="0" smtClean="0">
                <a:solidFill>
                  <a:schemeClr val="tx1"/>
                </a:solidFill>
                <a:effectLst/>
                <a:latin typeface="Times New Roman" pitchFamily="18" charset="0"/>
                <a:ea typeface="+mn-ea"/>
                <a:cs typeface="Times New Roman" pitchFamily="18" charset="0"/>
              </a:rPr>
              <a:t>devant leur propre incapacité à prendre la relève;</a:t>
            </a:r>
          </a:p>
          <a:p>
            <a:pPr lvl="0"/>
            <a:r>
              <a:rPr lang="fr-CA" sz="1200" kern="1200" dirty="0" smtClean="0">
                <a:solidFill>
                  <a:schemeClr val="tx1"/>
                </a:solidFill>
                <a:effectLst/>
                <a:latin typeface="Times New Roman" pitchFamily="18" charset="0"/>
                <a:ea typeface="+mn-ea"/>
                <a:cs typeface="Times New Roman" pitchFamily="18" charset="0"/>
              </a:rPr>
              <a:t>les gestes suicidaires du parent ou le suicide.</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Sentiment de solitude </a:t>
            </a:r>
          </a:p>
          <a:p>
            <a:pPr lvl="0"/>
            <a:r>
              <a:rPr lang="fr-CA" sz="1200" kern="1200" dirty="0" smtClean="0">
                <a:solidFill>
                  <a:schemeClr val="tx1"/>
                </a:solidFill>
                <a:effectLst/>
                <a:latin typeface="Times New Roman" pitchFamily="18" charset="0"/>
                <a:ea typeface="+mn-ea"/>
                <a:cs typeface="Times New Roman" pitchFamily="18" charset="0"/>
              </a:rPr>
              <a:t>cessation ou absence d’interaction avec le parent;</a:t>
            </a:r>
          </a:p>
          <a:p>
            <a:pPr lvl="0"/>
            <a:r>
              <a:rPr lang="fr-CA" sz="1200" kern="1200" dirty="0" smtClean="0">
                <a:solidFill>
                  <a:schemeClr val="tx1"/>
                </a:solidFill>
                <a:effectLst/>
                <a:latin typeface="Times New Roman" pitchFamily="18" charset="0"/>
                <a:ea typeface="+mn-ea"/>
                <a:cs typeface="Times New Roman" pitchFamily="18" charset="0"/>
              </a:rPr>
              <a:t>deuil du parent qui ne répond plus à ses besoins </a:t>
            </a:r>
          </a:p>
          <a:p>
            <a:pPr lvl="0"/>
            <a:r>
              <a:rPr lang="fr-CA" sz="1200" kern="1200" dirty="0" smtClean="0">
                <a:solidFill>
                  <a:schemeClr val="tx1"/>
                </a:solidFill>
                <a:effectLst/>
                <a:latin typeface="Times New Roman" pitchFamily="18" charset="0"/>
                <a:ea typeface="+mn-ea"/>
                <a:cs typeface="Times New Roman" pitchFamily="18" charset="0"/>
              </a:rPr>
              <a:t>absence de soutien de l’environnement incluant le réseau des services, particulièrement les services  psychiatriques </a:t>
            </a: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Sentiments de découragement et de désespoir devant </a:t>
            </a:r>
          </a:p>
          <a:p>
            <a:pPr lvl="0"/>
            <a:r>
              <a:rPr lang="fr-CA" sz="1200" kern="1200" dirty="0" smtClean="0">
                <a:solidFill>
                  <a:schemeClr val="tx1"/>
                </a:solidFill>
                <a:effectLst/>
                <a:latin typeface="Times New Roman" pitchFamily="18" charset="0"/>
                <a:ea typeface="+mn-ea"/>
                <a:cs typeface="Times New Roman" pitchFamily="18" charset="0"/>
              </a:rPr>
              <a:t>l’amplitude des problèmes; </a:t>
            </a:r>
          </a:p>
          <a:p>
            <a:pPr lvl="0"/>
            <a:r>
              <a:rPr lang="fr-CA" sz="1200" kern="1200" dirty="0" smtClean="0">
                <a:solidFill>
                  <a:schemeClr val="tx1"/>
                </a:solidFill>
                <a:effectLst/>
                <a:latin typeface="Times New Roman" pitchFamily="18" charset="0"/>
                <a:ea typeface="+mn-ea"/>
                <a:cs typeface="Times New Roman" pitchFamily="18" charset="0"/>
              </a:rPr>
              <a:t>la dégradation de la situation du parent et de la famille;</a:t>
            </a:r>
          </a:p>
          <a:p>
            <a:pPr lvl="0"/>
            <a:r>
              <a:rPr lang="fr-CA" sz="1200" kern="1200" dirty="0" smtClean="0">
                <a:solidFill>
                  <a:schemeClr val="tx1"/>
                </a:solidFill>
                <a:effectLst/>
                <a:latin typeface="Times New Roman" pitchFamily="18" charset="0"/>
                <a:ea typeface="+mn-ea"/>
                <a:cs typeface="Times New Roman" pitchFamily="18" charset="0"/>
              </a:rPr>
              <a:t>l’abandon</a:t>
            </a:r>
            <a:r>
              <a:rPr lang="en-CA" sz="1200" kern="1200" dirty="0" smtClean="0">
                <a:solidFill>
                  <a:schemeClr val="tx1"/>
                </a:solidFill>
                <a:effectLst/>
                <a:latin typeface="Times New Roman" pitchFamily="18" charset="0"/>
                <a:ea typeface="+mn-ea"/>
                <a:cs typeface="Times New Roman" pitchFamily="18" charset="0"/>
              </a:rPr>
              <a:t> (</a:t>
            </a:r>
            <a:r>
              <a:rPr lang="en-CA" sz="1200" kern="1200" dirty="0" err="1" smtClean="0">
                <a:solidFill>
                  <a:schemeClr val="tx1"/>
                </a:solidFill>
                <a:effectLst/>
                <a:latin typeface="Times New Roman" pitchFamily="18" charset="0"/>
                <a:ea typeface="+mn-ea"/>
                <a:cs typeface="Times New Roman" pitchFamily="18" charset="0"/>
              </a:rPr>
              <a:t>désespoir</a:t>
            </a:r>
            <a:r>
              <a:rPr lang="en-CA" sz="1200" kern="1200" dirty="0" smtClean="0">
                <a:solidFill>
                  <a:schemeClr val="tx1"/>
                </a:solidFill>
                <a:effectLst/>
                <a:latin typeface="Times New Roman" pitchFamily="18" charset="0"/>
                <a:ea typeface="+mn-ea"/>
                <a:cs typeface="Times New Roman" pitchFamily="18" charset="0"/>
              </a:rPr>
              <a:t>)</a:t>
            </a:r>
            <a:endParaRPr lang="fr-CA" sz="1200" kern="1200" dirty="0" smtClean="0">
              <a:solidFill>
                <a:schemeClr val="tx1"/>
              </a:solidFill>
              <a:effectLst/>
              <a:latin typeface="Times New Roman" pitchFamily="18" charset="0"/>
              <a:ea typeface="+mn-ea"/>
              <a:cs typeface="Times New Roman" pitchFamily="18" charset="0"/>
            </a:endParaRPr>
          </a:p>
          <a:p>
            <a:r>
              <a:rPr lang="fr-CA" sz="1200" kern="1200" dirty="0" smtClean="0">
                <a:solidFill>
                  <a:schemeClr val="tx1"/>
                </a:solidFill>
                <a:effectLst/>
                <a:latin typeface="Times New Roman" pitchFamily="18" charset="0"/>
                <a:ea typeface="+mn-ea"/>
                <a:cs typeface="Times New Roman" pitchFamily="18" charset="0"/>
              </a:rPr>
              <a:t> </a:t>
            </a:r>
          </a:p>
          <a:p>
            <a:r>
              <a:rPr lang="fr-CA" sz="1200" kern="1200" dirty="0" smtClean="0">
                <a:solidFill>
                  <a:schemeClr val="tx1"/>
                </a:solidFill>
                <a:effectLst/>
                <a:latin typeface="Times New Roman" pitchFamily="18" charset="0"/>
                <a:ea typeface="+mn-ea"/>
                <a:cs typeface="Times New Roman" pitchFamily="18" charset="0"/>
              </a:rPr>
              <a:t>Comportement d’évitement </a:t>
            </a:r>
          </a:p>
          <a:p>
            <a:pPr lvl="0"/>
            <a:r>
              <a:rPr lang="fr-CA" sz="1200" kern="1200" dirty="0" smtClean="0">
                <a:solidFill>
                  <a:schemeClr val="tx1"/>
                </a:solidFill>
                <a:effectLst/>
                <a:latin typeface="Times New Roman" pitchFamily="18" charset="0"/>
                <a:ea typeface="+mn-ea"/>
                <a:cs typeface="Times New Roman" pitchFamily="18" charset="0"/>
              </a:rPr>
              <a:t>envers le parent malade;</a:t>
            </a:r>
          </a:p>
          <a:p>
            <a:pPr lvl="0"/>
            <a:r>
              <a:rPr lang="fr-CA" sz="1200" kern="1200" dirty="0" smtClean="0">
                <a:solidFill>
                  <a:schemeClr val="tx1"/>
                </a:solidFill>
                <a:effectLst/>
                <a:latin typeface="Times New Roman" pitchFamily="18" charset="0"/>
                <a:ea typeface="+mn-ea"/>
                <a:cs typeface="Times New Roman" pitchFamily="18" charset="0"/>
              </a:rPr>
              <a:t>envers l’entourage.</a:t>
            </a:r>
          </a:p>
          <a:p>
            <a:endParaRPr lang="fr-CA" dirty="0"/>
          </a:p>
        </p:txBody>
      </p:sp>
      <p:sp>
        <p:nvSpPr>
          <p:cNvPr id="4" name="Espace réservé du numéro de diapositive 3"/>
          <p:cNvSpPr>
            <a:spLocks noGrp="1"/>
          </p:cNvSpPr>
          <p:nvPr>
            <p:ph type="sldNum" sz="quarter" idx="10"/>
          </p:nvPr>
        </p:nvSpPr>
        <p:spPr/>
        <p:txBody>
          <a:bodyPr/>
          <a:lstStyle/>
          <a:p>
            <a:fld id="{EB0AF193-8824-4F16-889B-048EE6D32243}" type="slidenum">
              <a:rPr lang="fr-CA" smtClean="0"/>
              <a:pPr/>
              <a:t>12</a:t>
            </a:fld>
            <a:endParaRPr lang="fr-CA"/>
          </a:p>
        </p:txBody>
      </p:sp>
    </p:spTree>
    <p:extLst>
      <p:ext uri="{BB962C8B-B14F-4D97-AF65-F5344CB8AC3E}">
        <p14:creationId xmlns:p14="http://schemas.microsoft.com/office/powerpoint/2010/main" val="3484261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r>
              <a:rPr lang="fr-FR" smtClean="0"/>
              <a:t>Marc Boily, Ph.D., t.s. UQAR</a:t>
            </a:r>
            <a:endParaRPr lang="fr-CA"/>
          </a:p>
        </p:txBody>
      </p:sp>
      <p:sp>
        <p:nvSpPr>
          <p:cNvPr id="5" name="Espace réservé du pied de page 4"/>
          <p:cNvSpPr>
            <a:spLocks noGrp="1"/>
          </p:cNvSpPr>
          <p:nvPr>
            <p:ph type="ftr" sz="quarter" idx="11"/>
          </p:nvPr>
        </p:nvSpPr>
        <p:spPr/>
        <p:txBody>
          <a:bodyPr/>
          <a:lstStyle>
            <a:lvl1pPr>
              <a:defRPr/>
            </a:lvl1pPr>
          </a:lstStyle>
          <a:p>
            <a:r>
              <a:rPr lang="fr-CA" smtClean="0"/>
              <a:t>JASM mai 2012</a:t>
            </a:r>
            <a:endParaRPr lang="fr-CA"/>
          </a:p>
        </p:txBody>
      </p:sp>
      <p:sp>
        <p:nvSpPr>
          <p:cNvPr id="6" name="Espace réservé du numéro de diapositive 5"/>
          <p:cNvSpPr>
            <a:spLocks noGrp="1"/>
          </p:cNvSpPr>
          <p:nvPr>
            <p:ph type="sldNum" sz="quarter" idx="12"/>
          </p:nvPr>
        </p:nvSpPr>
        <p:spPr/>
        <p:txBody>
          <a:bodyPr/>
          <a:lstStyle>
            <a:lvl1pPr>
              <a:defRPr/>
            </a:lvl1pPr>
          </a:lstStyle>
          <a:p>
            <a:fld id="{16F8A010-4E46-4D6A-A28D-255889EE7F67}" type="slidenum">
              <a:rPr lang="fr-CA"/>
              <a:pPr/>
              <a:t>‹#›</a:t>
            </a:fld>
            <a:endParaRPr lang="fr-CA"/>
          </a:p>
        </p:txBody>
      </p:sp>
    </p:spTree>
    <p:extLst>
      <p:ext uri="{BB962C8B-B14F-4D97-AF65-F5344CB8AC3E}">
        <p14:creationId xmlns:p14="http://schemas.microsoft.com/office/powerpoint/2010/main" val="3909321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r>
              <a:rPr lang="fr-FR" smtClean="0"/>
              <a:t>Marc Boily, Ph.D., t.s. UQAR</a:t>
            </a:r>
            <a:endParaRPr lang="fr-CA"/>
          </a:p>
        </p:txBody>
      </p:sp>
      <p:sp>
        <p:nvSpPr>
          <p:cNvPr id="5" name="Espace réservé du pied de page 4"/>
          <p:cNvSpPr>
            <a:spLocks noGrp="1"/>
          </p:cNvSpPr>
          <p:nvPr>
            <p:ph type="ftr" sz="quarter" idx="11"/>
          </p:nvPr>
        </p:nvSpPr>
        <p:spPr/>
        <p:txBody>
          <a:bodyPr/>
          <a:lstStyle>
            <a:lvl1pPr>
              <a:defRPr/>
            </a:lvl1pPr>
          </a:lstStyle>
          <a:p>
            <a:r>
              <a:rPr lang="fr-CA" smtClean="0"/>
              <a:t>JASM mai 2012</a:t>
            </a:r>
            <a:endParaRPr lang="fr-CA"/>
          </a:p>
        </p:txBody>
      </p:sp>
      <p:sp>
        <p:nvSpPr>
          <p:cNvPr id="6" name="Espace réservé du numéro de diapositive 5"/>
          <p:cNvSpPr>
            <a:spLocks noGrp="1"/>
          </p:cNvSpPr>
          <p:nvPr>
            <p:ph type="sldNum" sz="quarter" idx="12"/>
          </p:nvPr>
        </p:nvSpPr>
        <p:spPr/>
        <p:txBody>
          <a:bodyPr/>
          <a:lstStyle>
            <a:lvl1pPr>
              <a:defRPr/>
            </a:lvl1pPr>
          </a:lstStyle>
          <a:p>
            <a:fld id="{CFC9E550-FD9C-4F79-8A98-DA2E9258CE7F}" type="slidenum">
              <a:rPr lang="fr-CA"/>
              <a:pPr/>
              <a:t>‹#›</a:t>
            </a:fld>
            <a:endParaRPr lang="fr-CA"/>
          </a:p>
        </p:txBody>
      </p:sp>
    </p:spTree>
    <p:extLst>
      <p:ext uri="{BB962C8B-B14F-4D97-AF65-F5344CB8AC3E}">
        <p14:creationId xmlns:p14="http://schemas.microsoft.com/office/powerpoint/2010/main" val="278398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r>
              <a:rPr lang="fr-FR" smtClean="0"/>
              <a:t>Marc Boily, Ph.D., t.s. UQAR</a:t>
            </a:r>
            <a:endParaRPr lang="fr-CA"/>
          </a:p>
        </p:txBody>
      </p:sp>
      <p:sp>
        <p:nvSpPr>
          <p:cNvPr id="5" name="Espace réservé du pied de page 4"/>
          <p:cNvSpPr>
            <a:spLocks noGrp="1"/>
          </p:cNvSpPr>
          <p:nvPr>
            <p:ph type="ftr" sz="quarter" idx="11"/>
          </p:nvPr>
        </p:nvSpPr>
        <p:spPr/>
        <p:txBody>
          <a:bodyPr/>
          <a:lstStyle>
            <a:lvl1pPr>
              <a:defRPr/>
            </a:lvl1pPr>
          </a:lstStyle>
          <a:p>
            <a:r>
              <a:rPr lang="fr-CA" smtClean="0"/>
              <a:t>JASM mai 2012</a:t>
            </a:r>
            <a:endParaRPr lang="fr-CA"/>
          </a:p>
        </p:txBody>
      </p:sp>
      <p:sp>
        <p:nvSpPr>
          <p:cNvPr id="6" name="Espace réservé du numéro de diapositive 5"/>
          <p:cNvSpPr>
            <a:spLocks noGrp="1"/>
          </p:cNvSpPr>
          <p:nvPr>
            <p:ph type="sldNum" sz="quarter" idx="12"/>
          </p:nvPr>
        </p:nvSpPr>
        <p:spPr/>
        <p:txBody>
          <a:bodyPr/>
          <a:lstStyle>
            <a:lvl1pPr>
              <a:defRPr/>
            </a:lvl1pPr>
          </a:lstStyle>
          <a:p>
            <a:fld id="{2FFF83F3-B91A-4D05-9A95-28831B12C8A2}" type="slidenum">
              <a:rPr lang="fr-CA"/>
              <a:pPr/>
              <a:t>‹#›</a:t>
            </a:fld>
            <a:endParaRPr lang="fr-CA"/>
          </a:p>
        </p:txBody>
      </p:sp>
    </p:spTree>
    <p:extLst>
      <p:ext uri="{BB962C8B-B14F-4D97-AF65-F5344CB8AC3E}">
        <p14:creationId xmlns:p14="http://schemas.microsoft.com/office/powerpoint/2010/main" val="979612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1143000"/>
          </a:xfrm>
        </p:spPr>
        <p:txBody>
          <a:bodyPr/>
          <a:lstStyle/>
          <a:p>
            <a:r>
              <a:rPr lang="fr-FR" smtClean="0"/>
              <a:t>Modifiez le style du titre</a:t>
            </a:r>
            <a:endParaRPr lang="fr-CA"/>
          </a:p>
        </p:txBody>
      </p:sp>
      <p:sp>
        <p:nvSpPr>
          <p:cNvPr id="3" name="Espace réservé du tableau 2"/>
          <p:cNvSpPr>
            <a:spLocks noGrp="1"/>
          </p:cNvSpPr>
          <p:nvPr>
            <p:ph type="tbl" idx="1"/>
          </p:nvPr>
        </p:nvSpPr>
        <p:spPr>
          <a:xfrm>
            <a:off x="685800" y="1981200"/>
            <a:ext cx="7772400" cy="4114800"/>
          </a:xfrm>
        </p:spPr>
        <p:txBody>
          <a:bodyPr/>
          <a:lstStyle/>
          <a:p>
            <a:endParaRPr lang="fr-CA"/>
          </a:p>
        </p:txBody>
      </p:sp>
      <p:sp>
        <p:nvSpPr>
          <p:cNvPr id="4" name="Espace réservé de la date 3"/>
          <p:cNvSpPr>
            <a:spLocks noGrp="1"/>
          </p:cNvSpPr>
          <p:nvPr>
            <p:ph type="dt" sz="half" idx="10"/>
          </p:nvPr>
        </p:nvSpPr>
        <p:spPr>
          <a:xfrm>
            <a:off x="685800" y="6248400"/>
            <a:ext cx="1905000" cy="457200"/>
          </a:xfrm>
        </p:spPr>
        <p:txBody>
          <a:bodyPr/>
          <a:lstStyle>
            <a:lvl1pPr>
              <a:defRPr/>
            </a:lvl1pPr>
          </a:lstStyle>
          <a:p>
            <a:r>
              <a:rPr lang="fr-FR" smtClean="0"/>
              <a:t>Marc Boily, Ph.D., t.s. UQAR</a:t>
            </a:r>
            <a:endParaRPr lang="fr-CA"/>
          </a:p>
        </p:txBody>
      </p:sp>
      <p:sp>
        <p:nvSpPr>
          <p:cNvPr id="5" name="Espace réservé du pied de page 4"/>
          <p:cNvSpPr>
            <a:spLocks noGrp="1"/>
          </p:cNvSpPr>
          <p:nvPr>
            <p:ph type="ftr" sz="quarter" idx="11"/>
          </p:nvPr>
        </p:nvSpPr>
        <p:spPr>
          <a:xfrm>
            <a:off x="3124200" y="6248400"/>
            <a:ext cx="2895600" cy="457200"/>
          </a:xfrm>
        </p:spPr>
        <p:txBody>
          <a:bodyPr/>
          <a:lstStyle>
            <a:lvl1pPr>
              <a:defRPr/>
            </a:lvl1pPr>
          </a:lstStyle>
          <a:p>
            <a:r>
              <a:rPr lang="fr-CA" smtClean="0"/>
              <a:t>JASM mai 2012</a:t>
            </a:r>
            <a:endParaRPr lang="fr-CA"/>
          </a:p>
        </p:txBody>
      </p:sp>
      <p:sp>
        <p:nvSpPr>
          <p:cNvPr id="6" name="Espace réservé du numéro de diapositive 5"/>
          <p:cNvSpPr>
            <a:spLocks noGrp="1"/>
          </p:cNvSpPr>
          <p:nvPr>
            <p:ph type="sldNum" sz="quarter" idx="12"/>
          </p:nvPr>
        </p:nvSpPr>
        <p:spPr>
          <a:xfrm>
            <a:off x="6553200" y="6248400"/>
            <a:ext cx="1905000" cy="457200"/>
          </a:xfrm>
        </p:spPr>
        <p:txBody>
          <a:bodyPr/>
          <a:lstStyle>
            <a:lvl1pPr>
              <a:defRPr/>
            </a:lvl1pPr>
          </a:lstStyle>
          <a:p>
            <a:fld id="{20AD70EA-90A5-4D02-9090-1A3A8F747889}" type="slidenum">
              <a:rPr lang="fr-CA"/>
              <a:pPr/>
              <a:t>‹#›</a:t>
            </a:fld>
            <a:endParaRPr lang="fr-CA"/>
          </a:p>
        </p:txBody>
      </p:sp>
    </p:spTree>
    <p:extLst>
      <p:ext uri="{BB962C8B-B14F-4D97-AF65-F5344CB8AC3E}">
        <p14:creationId xmlns:p14="http://schemas.microsoft.com/office/powerpoint/2010/main" val="329497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r>
              <a:rPr lang="fr-FR" smtClean="0"/>
              <a:t>Marc Boily, Ph.D., t.s. UQAR</a:t>
            </a:r>
            <a:endParaRPr lang="fr-CA"/>
          </a:p>
        </p:txBody>
      </p:sp>
      <p:sp>
        <p:nvSpPr>
          <p:cNvPr id="5" name="Espace réservé du pied de page 4"/>
          <p:cNvSpPr>
            <a:spLocks noGrp="1"/>
          </p:cNvSpPr>
          <p:nvPr>
            <p:ph type="ftr" sz="quarter" idx="11"/>
          </p:nvPr>
        </p:nvSpPr>
        <p:spPr/>
        <p:txBody>
          <a:bodyPr/>
          <a:lstStyle>
            <a:lvl1pPr>
              <a:defRPr/>
            </a:lvl1pPr>
          </a:lstStyle>
          <a:p>
            <a:r>
              <a:rPr lang="fr-CA" smtClean="0"/>
              <a:t>JASM mai 2012</a:t>
            </a:r>
            <a:endParaRPr lang="fr-CA"/>
          </a:p>
        </p:txBody>
      </p:sp>
      <p:sp>
        <p:nvSpPr>
          <p:cNvPr id="6" name="Espace réservé du numéro de diapositive 5"/>
          <p:cNvSpPr>
            <a:spLocks noGrp="1"/>
          </p:cNvSpPr>
          <p:nvPr>
            <p:ph type="sldNum" sz="quarter" idx="12"/>
          </p:nvPr>
        </p:nvSpPr>
        <p:spPr/>
        <p:txBody>
          <a:bodyPr/>
          <a:lstStyle>
            <a:lvl1pPr>
              <a:defRPr/>
            </a:lvl1pPr>
          </a:lstStyle>
          <a:p>
            <a:fld id="{511924F6-C25D-49F2-B2C5-4043FAF36955}" type="slidenum">
              <a:rPr lang="fr-CA"/>
              <a:pPr/>
              <a:t>‹#›</a:t>
            </a:fld>
            <a:endParaRPr lang="fr-CA"/>
          </a:p>
        </p:txBody>
      </p:sp>
    </p:spTree>
    <p:extLst>
      <p:ext uri="{BB962C8B-B14F-4D97-AF65-F5344CB8AC3E}">
        <p14:creationId xmlns:p14="http://schemas.microsoft.com/office/powerpoint/2010/main" val="367822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r>
              <a:rPr lang="fr-FR" smtClean="0"/>
              <a:t>Marc Boily, Ph.D., t.s. UQAR</a:t>
            </a:r>
            <a:endParaRPr lang="fr-CA"/>
          </a:p>
        </p:txBody>
      </p:sp>
      <p:sp>
        <p:nvSpPr>
          <p:cNvPr id="5" name="Espace réservé du pied de page 4"/>
          <p:cNvSpPr>
            <a:spLocks noGrp="1"/>
          </p:cNvSpPr>
          <p:nvPr>
            <p:ph type="ftr" sz="quarter" idx="11"/>
          </p:nvPr>
        </p:nvSpPr>
        <p:spPr/>
        <p:txBody>
          <a:bodyPr/>
          <a:lstStyle>
            <a:lvl1pPr>
              <a:defRPr/>
            </a:lvl1pPr>
          </a:lstStyle>
          <a:p>
            <a:r>
              <a:rPr lang="fr-CA" smtClean="0"/>
              <a:t>JASM mai 2012</a:t>
            </a:r>
            <a:endParaRPr lang="fr-CA"/>
          </a:p>
        </p:txBody>
      </p:sp>
      <p:sp>
        <p:nvSpPr>
          <p:cNvPr id="6" name="Espace réservé du numéro de diapositive 5"/>
          <p:cNvSpPr>
            <a:spLocks noGrp="1"/>
          </p:cNvSpPr>
          <p:nvPr>
            <p:ph type="sldNum" sz="quarter" idx="12"/>
          </p:nvPr>
        </p:nvSpPr>
        <p:spPr/>
        <p:txBody>
          <a:bodyPr/>
          <a:lstStyle>
            <a:lvl1pPr>
              <a:defRPr/>
            </a:lvl1pPr>
          </a:lstStyle>
          <a:p>
            <a:fld id="{DB59FC66-23CD-4E92-B01F-238170E49E3E}" type="slidenum">
              <a:rPr lang="fr-CA"/>
              <a:pPr/>
              <a:t>‹#›</a:t>
            </a:fld>
            <a:endParaRPr lang="fr-CA"/>
          </a:p>
        </p:txBody>
      </p:sp>
    </p:spTree>
    <p:extLst>
      <p:ext uri="{BB962C8B-B14F-4D97-AF65-F5344CB8AC3E}">
        <p14:creationId xmlns:p14="http://schemas.microsoft.com/office/powerpoint/2010/main" val="66975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lvl1pPr>
              <a:defRPr/>
            </a:lvl1pPr>
          </a:lstStyle>
          <a:p>
            <a:r>
              <a:rPr lang="fr-FR" smtClean="0"/>
              <a:t>Marc Boily, Ph.D., t.s. UQAR</a:t>
            </a:r>
            <a:endParaRPr lang="fr-CA"/>
          </a:p>
        </p:txBody>
      </p:sp>
      <p:sp>
        <p:nvSpPr>
          <p:cNvPr id="6" name="Espace réservé du pied de page 5"/>
          <p:cNvSpPr>
            <a:spLocks noGrp="1"/>
          </p:cNvSpPr>
          <p:nvPr>
            <p:ph type="ftr" sz="quarter" idx="11"/>
          </p:nvPr>
        </p:nvSpPr>
        <p:spPr/>
        <p:txBody>
          <a:bodyPr/>
          <a:lstStyle>
            <a:lvl1pPr>
              <a:defRPr/>
            </a:lvl1pPr>
          </a:lstStyle>
          <a:p>
            <a:r>
              <a:rPr lang="fr-CA" smtClean="0"/>
              <a:t>JASM mai 2012</a:t>
            </a:r>
            <a:endParaRPr lang="fr-CA"/>
          </a:p>
        </p:txBody>
      </p:sp>
      <p:sp>
        <p:nvSpPr>
          <p:cNvPr id="7" name="Espace réservé du numéro de diapositive 6"/>
          <p:cNvSpPr>
            <a:spLocks noGrp="1"/>
          </p:cNvSpPr>
          <p:nvPr>
            <p:ph type="sldNum" sz="quarter" idx="12"/>
          </p:nvPr>
        </p:nvSpPr>
        <p:spPr/>
        <p:txBody>
          <a:bodyPr/>
          <a:lstStyle>
            <a:lvl1pPr>
              <a:defRPr/>
            </a:lvl1pPr>
          </a:lstStyle>
          <a:p>
            <a:fld id="{41570941-D803-49F6-BEDE-9FCC62BA3E89}" type="slidenum">
              <a:rPr lang="fr-CA"/>
              <a:pPr/>
              <a:t>‹#›</a:t>
            </a:fld>
            <a:endParaRPr lang="fr-CA"/>
          </a:p>
        </p:txBody>
      </p:sp>
    </p:spTree>
    <p:extLst>
      <p:ext uri="{BB962C8B-B14F-4D97-AF65-F5344CB8AC3E}">
        <p14:creationId xmlns:p14="http://schemas.microsoft.com/office/powerpoint/2010/main" val="1334064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lvl1pPr>
              <a:defRPr/>
            </a:lvl1pPr>
          </a:lstStyle>
          <a:p>
            <a:r>
              <a:rPr lang="fr-FR" smtClean="0"/>
              <a:t>Marc Boily, Ph.D., t.s. UQAR</a:t>
            </a:r>
            <a:endParaRPr lang="fr-CA"/>
          </a:p>
        </p:txBody>
      </p:sp>
      <p:sp>
        <p:nvSpPr>
          <p:cNvPr id="8" name="Espace réservé du pied de page 7"/>
          <p:cNvSpPr>
            <a:spLocks noGrp="1"/>
          </p:cNvSpPr>
          <p:nvPr>
            <p:ph type="ftr" sz="quarter" idx="11"/>
          </p:nvPr>
        </p:nvSpPr>
        <p:spPr/>
        <p:txBody>
          <a:bodyPr/>
          <a:lstStyle>
            <a:lvl1pPr>
              <a:defRPr/>
            </a:lvl1pPr>
          </a:lstStyle>
          <a:p>
            <a:r>
              <a:rPr lang="fr-CA" smtClean="0"/>
              <a:t>JASM mai 2012</a:t>
            </a:r>
            <a:endParaRPr lang="fr-CA"/>
          </a:p>
        </p:txBody>
      </p:sp>
      <p:sp>
        <p:nvSpPr>
          <p:cNvPr id="9" name="Espace réservé du numéro de diapositive 8"/>
          <p:cNvSpPr>
            <a:spLocks noGrp="1"/>
          </p:cNvSpPr>
          <p:nvPr>
            <p:ph type="sldNum" sz="quarter" idx="12"/>
          </p:nvPr>
        </p:nvSpPr>
        <p:spPr/>
        <p:txBody>
          <a:bodyPr/>
          <a:lstStyle>
            <a:lvl1pPr>
              <a:defRPr/>
            </a:lvl1pPr>
          </a:lstStyle>
          <a:p>
            <a:fld id="{23D150F0-B703-4841-A74C-9F1C88C6B50E}" type="slidenum">
              <a:rPr lang="fr-CA"/>
              <a:pPr/>
              <a:t>‹#›</a:t>
            </a:fld>
            <a:endParaRPr lang="fr-CA"/>
          </a:p>
        </p:txBody>
      </p:sp>
    </p:spTree>
    <p:extLst>
      <p:ext uri="{BB962C8B-B14F-4D97-AF65-F5344CB8AC3E}">
        <p14:creationId xmlns:p14="http://schemas.microsoft.com/office/powerpoint/2010/main" val="4151496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lvl1pPr>
              <a:defRPr/>
            </a:lvl1pPr>
          </a:lstStyle>
          <a:p>
            <a:r>
              <a:rPr lang="fr-FR" smtClean="0"/>
              <a:t>Marc Boily, Ph.D., t.s. UQAR</a:t>
            </a:r>
            <a:endParaRPr lang="fr-CA"/>
          </a:p>
        </p:txBody>
      </p:sp>
      <p:sp>
        <p:nvSpPr>
          <p:cNvPr id="4" name="Espace réservé du pied de page 3"/>
          <p:cNvSpPr>
            <a:spLocks noGrp="1"/>
          </p:cNvSpPr>
          <p:nvPr>
            <p:ph type="ftr" sz="quarter" idx="11"/>
          </p:nvPr>
        </p:nvSpPr>
        <p:spPr/>
        <p:txBody>
          <a:bodyPr/>
          <a:lstStyle>
            <a:lvl1pPr>
              <a:defRPr/>
            </a:lvl1pPr>
          </a:lstStyle>
          <a:p>
            <a:r>
              <a:rPr lang="fr-CA" smtClean="0"/>
              <a:t>JASM mai 2012</a:t>
            </a:r>
            <a:endParaRPr lang="fr-CA"/>
          </a:p>
        </p:txBody>
      </p:sp>
      <p:sp>
        <p:nvSpPr>
          <p:cNvPr id="5" name="Espace réservé du numéro de diapositive 4"/>
          <p:cNvSpPr>
            <a:spLocks noGrp="1"/>
          </p:cNvSpPr>
          <p:nvPr>
            <p:ph type="sldNum" sz="quarter" idx="12"/>
          </p:nvPr>
        </p:nvSpPr>
        <p:spPr/>
        <p:txBody>
          <a:bodyPr/>
          <a:lstStyle>
            <a:lvl1pPr>
              <a:defRPr/>
            </a:lvl1pPr>
          </a:lstStyle>
          <a:p>
            <a:fld id="{8C4D0447-3DB6-498C-A471-E1B9646A20D6}" type="slidenum">
              <a:rPr lang="fr-CA"/>
              <a:pPr/>
              <a:t>‹#›</a:t>
            </a:fld>
            <a:endParaRPr lang="fr-CA"/>
          </a:p>
        </p:txBody>
      </p:sp>
    </p:spTree>
    <p:extLst>
      <p:ext uri="{BB962C8B-B14F-4D97-AF65-F5344CB8AC3E}">
        <p14:creationId xmlns:p14="http://schemas.microsoft.com/office/powerpoint/2010/main" val="2571391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r>
              <a:rPr lang="fr-FR" smtClean="0"/>
              <a:t>Marc Boily, Ph.D., t.s. UQAR</a:t>
            </a:r>
            <a:endParaRPr lang="fr-CA"/>
          </a:p>
        </p:txBody>
      </p:sp>
      <p:sp>
        <p:nvSpPr>
          <p:cNvPr id="3" name="Espace réservé du pied de page 2"/>
          <p:cNvSpPr>
            <a:spLocks noGrp="1"/>
          </p:cNvSpPr>
          <p:nvPr>
            <p:ph type="ftr" sz="quarter" idx="11"/>
          </p:nvPr>
        </p:nvSpPr>
        <p:spPr/>
        <p:txBody>
          <a:bodyPr/>
          <a:lstStyle>
            <a:lvl1pPr>
              <a:defRPr/>
            </a:lvl1pPr>
          </a:lstStyle>
          <a:p>
            <a:r>
              <a:rPr lang="fr-CA" smtClean="0"/>
              <a:t>JASM mai 2012</a:t>
            </a:r>
            <a:endParaRPr lang="fr-CA"/>
          </a:p>
        </p:txBody>
      </p:sp>
      <p:sp>
        <p:nvSpPr>
          <p:cNvPr id="4" name="Espace réservé du numéro de diapositive 3"/>
          <p:cNvSpPr>
            <a:spLocks noGrp="1"/>
          </p:cNvSpPr>
          <p:nvPr>
            <p:ph type="sldNum" sz="quarter" idx="12"/>
          </p:nvPr>
        </p:nvSpPr>
        <p:spPr/>
        <p:txBody>
          <a:bodyPr/>
          <a:lstStyle>
            <a:lvl1pPr>
              <a:defRPr/>
            </a:lvl1pPr>
          </a:lstStyle>
          <a:p>
            <a:fld id="{B03A63DA-0E93-4419-BB13-AD28FCBA0FA6}" type="slidenum">
              <a:rPr lang="fr-CA"/>
              <a:pPr/>
              <a:t>‹#›</a:t>
            </a:fld>
            <a:endParaRPr lang="fr-CA"/>
          </a:p>
        </p:txBody>
      </p:sp>
    </p:spTree>
    <p:extLst>
      <p:ext uri="{BB962C8B-B14F-4D97-AF65-F5344CB8AC3E}">
        <p14:creationId xmlns:p14="http://schemas.microsoft.com/office/powerpoint/2010/main" val="884246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r>
              <a:rPr lang="fr-FR" smtClean="0"/>
              <a:t>Marc Boily, Ph.D., t.s. UQAR</a:t>
            </a:r>
            <a:endParaRPr lang="fr-CA"/>
          </a:p>
        </p:txBody>
      </p:sp>
      <p:sp>
        <p:nvSpPr>
          <p:cNvPr id="6" name="Espace réservé du pied de page 5"/>
          <p:cNvSpPr>
            <a:spLocks noGrp="1"/>
          </p:cNvSpPr>
          <p:nvPr>
            <p:ph type="ftr" sz="quarter" idx="11"/>
          </p:nvPr>
        </p:nvSpPr>
        <p:spPr/>
        <p:txBody>
          <a:bodyPr/>
          <a:lstStyle>
            <a:lvl1pPr>
              <a:defRPr/>
            </a:lvl1pPr>
          </a:lstStyle>
          <a:p>
            <a:r>
              <a:rPr lang="fr-CA" smtClean="0"/>
              <a:t>JASM mai 2012</a:t>
            </a:r>
            <a:endParaRPr lang="fr-CA"/>
          </a:p>
        </p:txBody>
      </p:sp>
      <p:sp>
        <p:nvSpPr>
          <p:cNvPr id="7" name="Espace réservé du numéro de diapositive 6"/>
          <p:cNvSpPr>
            <a:spLocks noGrp="1"/>
          </p:cNvSpPr>
          <p:nvPr>
            <p:ph type="sldNum" sz="quarter" idx="12"/>
          </p:nvPr>
        </p:nvSpPr>
        <p:spPr/>
        <p:txBody>
          <a:bodyPr/>
          <a:lstStyle>
            <a:lvl1pPr>
              <a:defRPr/>
            </a:lvl1pPr>
          </a:lstStyle>
          <a:p>
            <a:fld id="{DF93EB78-084D-429B-9B6C-D8D21C5D66FD}" type="slidenum">
              <a:rPr lang="fr-CA"/>
              <a:pPr/>
              <a:t>‹#›</a:t>
            </a:fld>
            <a:endParaRPr lang="fr-CA"/>
          </a:p>
        </p:txBody>
      </p:sp>
    </p:spTree>
    <p:extLst>
      <p:ext uri="{BB962C8B-B14F-4D97-AF65-F5344CB8AC3E}">
        <p14:creationId xmlns:p14="http://schemas.microsoft.com/office/powerpoint/2010/main" val="93363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r>
              <a:rPr lang="fr-FR" smtClean="0"/>
              <a:t>Marc Boily, Ph.D., t.s. UQAR</a:t>
            </a:r>
            <a:endParaRPr lang="fr-CA"/>
          </a:p>
        </p:txBody>
      </p:sp>
      <p:sp>
        <p:nvSpPr>
          <p:cNvPr id="6" name="Espace réservé du pied de page 5"/>
          <p:cNvSpPr>
            <a:spLocks noGrp="1"/>
          </p:cNvSpPr>
          <p:nvPr>
            <p:ph type="ftr" sz="quarter" idx="11"/>
          </p:nvPr>
        </p:nvSpPr>
        <p:spPr/>
        <p:txBody>
          <a:bodyPr/>
          <a:lstStyle>
            <a:lvl1pPr>
              <a:defRPr/>
            </a:lvl1pPr>
          </a:lstStyle>
          <a:p>
            <a:r>
              <a:rPr lang="fr-CA" smtClean="0"/>
              <a:t>JASM mai 2012</a:t>
            </a:r>
            <a:endParaRPr lang="fr-CA"/>
          </a:p>
        </p:txBody>
      </p:sp>
      <p:sp>
        <p:nvSpPr>
          <p:cNvPr id="7" name="Espace réservé du numéro de diapositive 6"/>
          <p:cNvSpPr>
            <a:spLocks noGrp="1"/>
          </p:cNvSpPr>
          <p:nvPr>
            <p:ph type="sldNum" sz="quarter" idx="12"/>
          </p:nvPr>
        </p:nvSpPr>
        <p:spPr/>
        <p:txBody>
          <a:bodyPr/>
          <a:lstStyle>
            <a:lvl1pPr>
              <a:defRPr/>
            </a:lvl1pPr>
          </a:lstStyle>
          <a:p>
            <a:fld id="{C52B7F8C-97B7-4E8F-A041-D1577531DEC4}" type="slidenum">
              <a:rPr lang="fr-CA"/>
              <a:pPr/>
              <a:t>‹#›</a:t>
            </a:fld>
            <a:endParaRPr lang="fr-CA"/>
          </a:p>
        </p:txBody>
      </p:sp>
    </p:spTree>
    <p:extLst>
      <p:ext uri="{BB962C8B-B14F-4D97-AF65-F5344CB8AC3E}">
        <p14:creationId xmlns:p14="http://schemas.microsoft.com/office/powerpoint/2010/main" val="3370900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CA" smtClean="0"/>
              <a:t>Cliquez pour modifier le style du titre du masque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fr-FR" smtClean="0"/>
              <a:t>Marc Boily, Ph.D., t.s. UQAR</a:t>
            </a:r>
            <a:endParaRPr lang="fr-CA"/>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fr-CA" smtClean="0"/>
              <a:t>JASM mai 2012</a:t>
            </a:r>
            <a:endParaRPr lang="fr-CA"/>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6D3FE3A-811D-46CF-9446-735FA9679118}" type="slidenum">
              <a:rPr lang="fr-CA"/>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Visuel_Page1"/>
          <p:cNvPicPr>
            <a:picLocks noChangeAspect="1" noChangeArrowheads="1"/>
          </p:cNvPicPr>
          <p:nvPr/>
        </p:nvPicPr>
        <p:blipFill>
          <a:blip r:embed="rId3">
            <a:lum bright="-4000"/>
            <a:extLst>
              <a:ext uri="{28A0092B-C50C-407E-A947-70E740481C1C}">
                <a14:useLocalDpi xmlns:a14="http://schemas.microsoft.com/office/drawing/2010/main" val="0"/>
              </a:ext>
            </a:extLst>
          </a:blip>
          <a:srcRect/>
          <a:stretch>
            <a:fillRect/>
          </a:stretch>
        </p:blipFill>
        <p:spPr bwMode="auto">
          <a:xfrm>
            <a:off x="-1588" y="222250"/>
            <a:ext cx="9145588"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Line 3"/>
          <p:cNvSpPr>
            <a:spLocks noChangeShapeType="1"/>
          </p:cNvSpPr>
          <p:nvPr/>
        </p:nvSpPr>
        <p:spPr bwMode="auto">
          <a:xfrm>
            <a:off x="8153400" y="1600200"/>
            <a:ext cx="0" cy="457200"/>
          </a:xfrm>
          <a:prstGeom prst="line">
            <a:avLst/>
          </a:prstGeom>
          <a:noFill/>
          <a:ln w="139700">
            <a:solidFill>
              <a:srgbClr val="FB002B"/>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pic>
        <p:nvPicPr>
          <p:cNvPr id="3076" name="Picture 4" descr="logo UQ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813" y="-152400"/>
            <a:ext cx="28686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Line 5"/>
          <p:cNvSpPr>
            <a:spLocks noChangeShapeType="1"/>
          </p:cNvSpPr>
          <p:nvPr/>
        </p:nvSpPr>
        <p:spPr bwMode="auto">
          <a:xfrm>
            <a:off x="533400" y="5791200"/>
            <a:ext cx="0" cy="1295400"/>
          </a:xfrm>
          <a:prstGeom prst="line">
            <a:avLst/>
          </a:prstGeom>
          <a:noFill/>
          <a:ln w="111125">
            <a:solidFill>
              <a:srgbClr val="FB002B"/>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2054" name="Rectangle 6"/>
          <p:cNvSpPr>
            <a:spLocks noChangeArrowheads="1"/>
          </p:cNvSpPr>
          <p:nvPr/>
        </p:nvSpPr>
        <p:spPr bwMode="auto">
          <a:xfrm>
            <a:off x="685800" y="6324600"/>
            <a:ext cx="194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a:solidFill>
                  <a:schemeClr val="bg1"/>
                </a:solidFill>
              </a:rPr>
              <a:t>www.uqar.ca</a:t>
            </a:r>
          </a:p>
        </p:txBody>
      </p:sp>
      <p:pic>
        <p:nvPicPr>
          <p:cNvPr id="307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2438400"/>
            <a:ext cx="289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Line 8"/>
          <p:cNvSpPr>
            <a:spLocks noChangeShapeType="1"/>
          </p:cNvSpPr>
          <p:nvPr/>
        </p:nvSpPr>
        <p:spPr bwMode="auto">
          <a:xfrm>
            <a:off x="6248400" y="0"/>
            <a:ext cx="0" cy="68580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081" name="Line 9"/>
          <p:cNvSpPr>
            <a:spLocks noChangeShapeType="1"/>
          </p:cNvSpPr>
          <p:nvPr/>
        </p:nvSpPr>
        <p:spPr bwMode="auto">
          <a:xfrm flipH="1">
            <a:off x="0" y="2438400"/>
            <a:ext cx="9144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3082" name="Line 10"/>
          <p:cNvSpPr>
            <a:spLocks noChangeShapeType="1"/>
          </p:cNvSpPr>
          <p:nvPr/>
        </p:nvSpPr>
        <p:spPr bwMode="auto">
          <a:xfrm flipH="1">
            <a:off x="0" y="4267200"/>
            <a:ext cx="9144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fr-CA"/>
          </a:p>
        </p:txBody>
      </p:sp>
      <p:sp>
        <p:nvSpPr>
          <p:cNvPr id="2" name="Rectangle 1"/>
          <p:cNvSpPr/>
          <p:nvPr/>
        </p:nvSpPr>
        <p:spPr>
          <a:xfrm>
            <a:off x="395536" y="2731592"/>
            <a:ext cx="5314669" cy="1200329"/>
          </a:xfrm>
          <a:prstGeom prst="rect">
            <a:avLst/>
          </a:prstGeom>
        </p:spPr>
        <p:txBody>
          <a:bodyPr wrap="square">
            <a:spAutoFit/>
          </a:bodyPr>
          <a:lstStyle/>
          <a:p>
            <a:r>
              <a:rPr lang="fr-CA" b="1" dirty="0">
                <a:solidFill>
                  <a:schemeClr val="bg1"/>
                </a:solidFill>
              </a:rPr>
              <a:t>Les difficultés au contour de l’exercice du rôle parental chez les personnes aux prises avec des troubles mentaux</a:t>
            </a:r>
          </a:p>
        </p:txBody>
      </p:sp>
      <p:sp>
        <p:nvSpPr>
          <p:cNvPr id="3" name="Rectangle 2"/>
          <p:cNvSpPr/>
          <p:nvPr/>
        </p:nvSpPr>
        <p:spPr>
          <a:xfrm>
            <a:off x="6551712" y="4560093"/>
            <a:ext cx="2592288" cy="2031325"/>
          </a:xfrm>
          <a:prstGeom prst="rect">
            <a:avLst/>
          </a:prstGeom>
        </p:spPr>
        <p:txBody>
          <a:bodyPr wrap="square">
            <a:spAutoFit/>
          </a:bodyPr>
          <a:lstStyle/>
          <a:p>
            <a:r>
              <a:rPr lang="en-CA" sz="1400" b="1" dirty="0">
                <a:solidFill>
                  <a:schemeClr val="bg1">
                    <a:lumMod val="95000"/>
                  </a:schemeClr>
                </a:solidFill>
              </a:rPr>
              <a:t>Marc </a:t>
            </a:r>
            <a:r>
              <a:rPr lang="en-CA" sz="1400" b="1" dirty="0" err="1">
                <a:solidFill>
                  <a:schemeClr val="bg1">
                    <a:lumMod val="95000"/>
                  </a:schemeClr>
                </a:solidFill>
              </a:rPr>
              <a:t>Boily</a:t>
            </a:r>
            <a:r>
              <a:rPr lang="en-CA" sz="1400" b="1" dirty="0">
                <a:solidFill>
                  <a:schemeClr val="bg1">
                    <a:lumMod val="95000"/>
                  </a:schemeClr>
                </a:solidFill>
              </a:rPr>
              <a:t> Ph.D., </a:t>
            </a:r>
            <a:r>
              <a:rPr lang="en-CA" sz="1400" b="1" dirty="0" err="1">
                <a:solidFill>
                  <a:schemeClr val="bg1">
                    <a:lumMod val="95000"/>
                  </a:schemeClr>
                </a:solidFill>
              </a:rPr>
              <a:t>t.s</a:t>
            </a:r>
            <a:r>
              <a:rPr lang="en-CA" sz="1400" b="1" dirty="0">
                <a:solidFill>
                  <a:schemeClr val="bg1">
                    <a:lumMod val="95000"/>
                  </a:schemeClr>
                </a:solidFill>
              </a:rPr>
              <a:t>. </a:t>
            </a:r>
            <a:endParaRPr lang="en-CA" sz="1400" b="1" dirty="0" smtClean="0">
              <a:solidFill>
                <a:schemeClr val="bg1">
                  <a:lumMod val="95000"/>
                </a:schemeClr>
              </a:solidFill>
            </a:endParaRPr>
          </a:p>
          <a:p>
            <a:r>
              <a:rPr lang="en-CA" sz="1400" b="1" dirty="0">
                <a:solidFill>
                  <a:schemeClr val="bg1">
                    <a:lumMod val="95000"/>
                  </a:schemeClr>
                </a:solidFill>
              </a:rPr>
              <a:t/>
            </a:r>
            <a:br>
              <a:rPr lang="en-CA" sz="1400" b="1" dirty="0">
                <a:solidFill>
                  <a:schemeClr val="bg1">
                    <a:lumMod val="95000"/>
                  </a:schemeClr>
                </a:solidFill>
              </a:rPr>
            </a:br>
            <a:r>
              <a:rPr lang="en-CA" sz="1400" dirty="0">
                <a:solidFill>
                  <a:schemeClr val="bg1">
                    <a:lumMod val="95000"/>
                  </a:schemeClr>
                </a:solidFill>
              </a:rPr>
              <a:t> Module de travail</a:t>
            </a:r>
            <a:r>
              <a:rPr lang="fr-CA" sz="1400" dirty="0">
                <a:solidFill>
                  <a:schemeClr val="bg1">
                    <a:lumMod val="95000"/>
                  </a:schemeClr>
                </a:solidFill>
              </a:rPr>
              <a:t> social</a:t>
            </a:r>
            <a:br>
              <a:rPr lang="fr-CA" sz="1400" dirty="0">
                <a:solidFill>
                  <a:schemeClr val="bg1">
                    <a:lumMod val="95000"/>
                  </a:schemeClr>
                </a:solidFill>
              </a:rPr>
            </a:br>
            <a:r>
              <a:rPr lang="fr-CA" sz="1400" dirty="0" smtClean="0">
                <a:solidFill>
                  <a:schemeClr val="bg1">
                    <a:lumMod val="95000"/>
                  </a:schemeClr>
                </a:solidFill>
              </a:rPr>
              <a:t>(418</a:t>
            </a:r>
            <a:r>
              <a:rPr lang="fr-CA" sz="1400" dirty="0">
                <a:solidFill>
                  <a:schemeClr val="bg1">
                    <a:lumMod val="95000"/>
                  </a:schemeClr>
                </a:solidFill>
              </a:rPr>
              <a:t>) 723-1986 poste 1591</a:t>
            </a:r>
            <a:r>
              <a:rPr lang="en-CA" sz="1400" dirty="0">
                <a:solidFill>
                  <a:schemeClr val="bg1">
                    <a:lumMod val="95000"/>
                  </a:schemeClr>
                </a:solidFill>
              </a:rPr>
              <a:t/>
            </a:r>
            <a:br>
              <a:rPr lang="en-CA" sz="1400" dirty="0">
                <a:solidFill>
                  <a:schemeClr val="bg1">
                    <a:lumMod val="95000"/>
                  </a:schemeClr>
                </a:solidFill>
              </a:rPr>
            </a:br>
            <a:r>
              <a:rPr lang="en-CA" sz="1400" dirty="0">
                <a:solidFill>
                  <a:schemeClr val="bg1">
                    <a:lumMod val="95000"/>
                  </a:schemeClr>
                </a:solidFill>
              </a:rPr>
              <a:t>Sans </a:t>
            </a:r>
            <a:r>
              <a:rPr lang="en-CA" sz="1400" dirty="0" err="1">
                <a:solidFill>
                  <a:schemeClr val="bg1">
                    <a:lumMod val="95000"/>
                  </a:schemeClr>
                </a:solidFill>
              </a:rPr>
              <a:t>frais</a:t>
            </a:r>
            <a:r>
              <a:rPr lang="en-CA" sz="1400" dirty="0">
                <a:solidFill>
                  <a:schemeClr val="bg1">
                    <a:lumMod val="95000"/>
                  </a:schemeClr>
                </a:solidFill>
              </a:rPr>
              <a:t> 1 (800) 511-3382 poste </a:t>
            </a:r>
            <a:r>
              <a:rPr lang="en-CA" sz="1400" dirty="0" smtClean="0">
                <a:solidFill>
                  <a:schemeClr val="bg1">
                    <a:lumMod val="95000"/>
                  </a:schemeClr>
                </a:solidFill>
              </a:rPr>
              <a:t>1591</a:t>
            </a:r>
          </a:p>
          <a:p>
            <a:r>
              <a:rPr lang="fr-FR" sz="1400" dirty="0">
                <a:solidFill>
                  <a:schemeClr val="bg1">
                    <a:lumMod val="95000"/>
                  </a:schemeClr>
                </a:solidFill>
              </a:rPr>
              <a:t/>
            </a:r>
            <a:br>
              <a:rPr lang="fr-FR" sz="1400" dirty="0">
                <a:solidFill>
                  <a:schemeClr val="bg1">
                    <a:lumMod val="95000"/>
                  </a:schemeClr>
                </a:solidFill>
              </a:rPr>
            </a:br>
            <a:r>
              <a:rPr lang="fr-CA" sz="1400" dirty="0">
                <a:solidFill>
                  <a:schemeClr val="bg1">
                    <a:lumMod val="95000"/>
                  </a:schemeClr>
                </a:solidFill>
              </a:rPr>
              <a:t> </a:t>
            </a:r>
            <a:r>
              <a:rPr lang="fr-CA" sz="1400" dirty="0" smtClean="0">
                <a:solidFill>
                  <a:schemeClr val="bg1">
                    <a:lumMod val="95000"/>
                  </a:schemeClr>
                </a:solidFill>
              </a:rPr>
              <a:t>marc_boily@uqar.c</a:t>
            </a:r>
            <a:r>
              <a:rPr lang="fr-CA" sz="1400" b="1" dirty="0" smtClean="0">
                <a:solidFill>
                  <a:schemeClr val="bg1">
                    <a:lumMod val="95000"/>
                  </a:schemeClr>
                </a:solidFill>
              </a:rPr>
              <a:t>a </a:t>
            </a:r>
            <a:r>
              <a:rPr lang="en-CA" sz="1400" b="1" dirty="0">
                <a:solidFill>
                  <a:schemeClr val="bg1"/>
                </a:solidFill>
              </a:rPr>
              <a:t/>
            </a:r>
            <a:br>
              <a:rPr lang="en-CA" sz="1400" b="1" dirty="0">
                <a:solidFill>
                  <a:schemeClr val="bg1"/>
                </a:solidFill>
              </a:rPr>
            </a:br>
            <a:endParaRPr lang="fr-CA" sz="1400" dirty="0">
              <a:solidFill>
                <a:schemeClr val="bg1"/>
              </a:solidFill>
            </a:endParaRPr>
          </a:p>
        </p:txBody>
      </p:sp>
      <p:sp>
        <p:nvSpPr>
          <p:cNvPr id="4" name="Rectangle 3"/>
          <p:cNvSpPr/>
          <p:nvPr/>
        </p:nvSpPr>
        <p:spPr>
          <a:xfrm>
            <a:off x="514350" y="4521993"/>
            <a:ext cx="5674569" cy="1323439"/>
          </a:xfrm>
          <a:prstGeom prst="rect">
            <a:avLst/>
          </a:prstGeom>
        </p:spPr>
        <p:txBody>
          <a:bodyPr wrap="square">
            <a:spAutoFit/>
          </a:bodyPr>
          <a:lstStyle/>
          <a:p>
            <a:pPr algn="ctr"/>
            <a:r>
              <a:rPr lang="fr-CA" sz="2000" b="1" dirty="0">
                <a:solidFill>
                  <a:schemeClr val="bg1"/>
                </a:solidFill>
              </a:rPr>
              <a:t>Journées annuelles de santé mentale 2012 </a:t>
            </a:r>
            <a:endParaRPr lang="fr-CA" sz="2000" b="1" dirty="0" smtClean="0">
              <a:solidFill>
                <a:schemeClr val="bg1"/>
              </a:solidFill>
            </a:endParaRPr>
          </a:p>
          <a:p>
            <a:pPr algn="ctr"/>
            <a:r>
              <a:rPr lang="fr-CA" sz="2000" b="1" dirty="0" smtClean="0">
                <a:solidFill>
                  <a:schemeClr val="bg1"/>
                </a:solidFill>
              </a:rPr>
              <a:t> </a:t>
            </a:r>
            <a:r>
              <a:rPr lang="fr-CA" sz="2000" b="1" dirty="0">
                <a:solidFill>
                  <a:schemeClr val="bg1"/>
                </a:solidFill>
              </a:rPr>
              <a:t>De la rupture à la </a:t>
            </a:r>
            <a:r>
              <a:rPr lang="fr-CA" sz="2000" b="1" dirty="0" smtClean="0">
                <a:solidFill>
                  <a:schemeClr val="bg1"/>
                </a:solidFill>
              </a:rPr>
              <a:t>croissance</a:t>
            </a:r>
          </a:p>
          <a:p>
            <a:pPr algn="ctr"/>
            <a:endParaRPr lang="fr-CA" sz="2000" b="1" dirty="0" smtClean="0">
              <a:solidFill>
                <a:schemeClr val="bg1"/>
              </a:solidFill>
            </a:endParaRPr>
          </a:p>
          <a:p>
            <a:pPr algn="ctr"/>
            <a:r>
              <a:rPr lang="fr-CA" sz="2000" b="1" dirty="0" smtClean="0">
                <a:solidFill>
                  <a:schemeClr val="bg1"/>
                </a:solidFill>
              </a:rPr>
              <a:t>14 au 16 mai 2012</a:t>
            </a:r>
            <a:endParaRPr lang="fr-CA" sz="2000" b="1" dirty="0">
              <a:solidFill>
                <a:schemeClr val="bg1"/>
              </a:solidFill>
            </a:endParaRPr>
          </a:p>
        </p:txBody>
      </p:sp>
      <p:sp>
        <p:nvSpPr>
          <p:cNvPr id="6" name="Espace réservé du numéro de diapositive 5"/>
          <p:cNvSpPr>
            <a:spLocks noGrp="1"/>
          </p:cNvSpPr>
          <p:nvPr>
            <p:ph type="sldNum" sz="quarter" idx="12"/>
          </p:nvPr>
        </p:nvSpPr>
        <p:spPr/>
        <p:txBody>
          <a:bodyPr/>
          <a:lstStyle/>
          <a:p>
            <a:fld id="{B03A63DA-0E93-4419-BB13-AD28FCBA0FA6}" type="slidenum">
              <a:rPr lang="fr-CA" smtClean="0"/>
              <a:pPr/>
              <a:t>1</a:t>
            </a:fld>
            <a:endParaRPr lang="fr-CA"/>
          </a:p>
        </p:txBody>
      </p:sp>
      <p:sp>
        <p:nvSpPr>
          <p:cNvPr id="7" name="Espace réservé du pied de page 6"/>
          <p:cNvSpPr>
            <a:spLocks noGrp="1"/>
          </p:cNvSpPr>
          <p:nvPr>
            <p:ph type="ftr" sz="quarter" idx="11"/>
          </p:nvPr>
        </p:nvSpPr>
        <p:spPr/>
        <p:txBody>
          <a:bodyPr/>
          <a:lstStyle/>
          <a:p>
            <a:r>
              <a:rPr lang="fr-CA" smtClean="0"/>
              <a:t>JASM mai 2012</a:t>
            </a:r>
            <a:endParaRPr lang="fr-CA" dirty="0"/>
          </a:p>
        </p:txBody>
      </p:sp>
      <p:sp>
        <p:nvSpPr>
          <p:cNvPr id="5" name="Espace réservé de la date 4"/>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34024761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081"/>
                                        </p:tgtEl>
                                        <p:attrNameLst>
                                          <p:attrName>style.visibility</p:attrName>
                                        </p:attrNameLst>
                                      </p:cBhvr>
                                      <p:to>
                                        <p:strVal val="visible"/>
                                      </p:to>
                                    </p:set>
                                    <p:anim calcmode="lin" valueType="num">
                                      <p:cBhvr additive="base">
                                        <p:cTn id="7" dur="1000" fill="hold"/>
                                        <p:tgtEl>
                                          <p:spTgt spid="3081"/>
                                        </p:tgtEl>
                                        <p:attrNameLst>
                                          <p:attrName>ppt_x</p:attrName>
                                        </p:attrNameLst>
                                      </p:cBhvr>
                                      <p:tavLst>
                                        <p:tav tm="0">
                                          <p:val>
                                            <p:strVal val="#ppt_x"/>
                                          </p:val>
                                        </p:tav>
                                        <p:tav tm="100000">
                                          <p:val>
                                            <p:strVal val="#ppt_x"/>
                                          </p:val>
                                        </p:tav>
                                      </p:tavLst>
                                    </p:anim>
                                    <p:anim calcmode="lin" valueType="num">
                                      <p:cBhvr additive="base">
                                        <p:cTn id="8" dur="1000" fill="hold"/>
                                        <p:tgtEl>
                                          <p:spTgt spid="308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82"/>
                                        </p:tgtEl>
                                        <p:attrNameLst>
                                          <p:attrName>style.visibility</p:attrName>
                                        </p:attrNameLst>
                                      </p:cBhvr>
                                      <p:to>
                                        <p:strVal val="visible"/>
                                      </p:to>
                                    </p:set>
                                    <p:anim calcmode="lin" valueType="num">
                                      <p:cBhvr additive="base">
                                        <p:cTn id="11" dur="1000" fill="hold"/>
                                        <p:tgtEl>
                                          <p:spTgt spid="3082"/>
                                        </p:tgtEl>
                                        <p:attrNameLst>
                                          <p:attrName>ppt_x</p:attrName>
                                        </p:attrNameLst>
                                      </p:cBhvr>
                                      <p:tavLst>
                                        <p:tav tm="0">
                                          <p:val>
                                            <p:strVal val="#ppt_x"/>
                                          </p:val>
                                        </p:tav>
                                        <p:tav tm="100000">
                                          <p:val>
                                            <p:strVal val="#ppt_x"/>
                                          </p:val>
                                        </p:tav>
                                      </p:tavLst>
                                    </p:anim>
                                    <p:anim calcmode="lin" valueType="num">
                                      <p:cBhvr additive="base">
                                        <p:cTn id="12" dur="1000" fill="hold"/>
                                        <p:tgtEl>
                                          <p:spTgt spid="3082"/>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7" presetClass="entr" presetSubtype="2" fill="hold" nodeType="afterEffect">
                                  <p:stCondLst>
                                    <p:cond delay="0"/>
                                  </p:stCondLst>
                                  <p:childTnLst>
                                    <p:set>
                                      <p:cBhvr>
                                        <p:cTn id="15" dur="1" fill="hold">
                                          <p:stCondLst>
                                            <p:cond delay="0"/>
                                          </p:stCondLst>
                                        </p:cTn>
                                        <p:tgtEl>
                                          <p:spTgt spid="3079"/>
                                        </p:tgtEl>
                                        <p:attrNameLst>
                                          <p:attrName>style.visibility</p:attrName>
                                        </p:attrNameLst>
                                      </p:cBhvr>
                                      <p:to>
                                        <p:strVal val="visible"/>
                                      </p:to>
                                    </p:set>
                                    <p:anim calcmode="lin" valueType="num">
                                      <p:cBhvr additive="base">
                                        <p:cTn id="16" dur="1000" fill="hold"/>
                                        <p:tgtEl>
                                          <p:spTgt spid="3079"/>
                                        </p:tgtEl>
                                        <p:attrNameLst>
                                          <p:attrName>ppt_x</p:attrName>
                                        </p:attrNameLst>
                                      </p:cBhvr>
                                      <p:tavLst>
                                        <p:tav tm="0">
                                          <p:val>
                                            <p:strVal val="1+#ppt_w/2"/>
                                          </p:val>
                                        </p:tav>
                                        <p:tav tm="100000">
                                          <p:val>
                                            <p:strVal val="#ppt_x"/>
                                          </p:val>
                                        </p:tav>
                                      </p:tavLst>
                                    </p:anim>
                                    <p:anim calcmode="lin" valueType="num">
                                      <p:cBhvr additive="base">
                                        <p:cTn id="17" dur="1000" fill="hold"/>
                                        <p:tgtEl>
                                          <p:spTgt spid="3079"/>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2000"/>
                            </p:stCondLst>
                            <p:childTnLst>
                              <p:par>
                                <p:cTn id="19" presetID="7" presetClass="entr" presetSubtype="8" fill="hold" grpId="0" nodeType="afterEffect">
                                  <p:stCondLst>
                                    <p:cond delay="0"/>
                                  </p:stCondLst>
                                  <p:childTnLst>
                                    <p:set>
                                      <p:cBhvr>
                                        <p:cTn id="20" dur="1" fill="hold">
                                          <p:stCondLst>
                                            <p:cond delay="0"/>
                                          </p:stCondLst>
                                        </p:cTn>
                                        <p:tgtEl>
                                          <p:spTgt spid="3080"/>
                                        </p:tgtEl>
                                        <p:attrNameLst>
                                          <p:attrName>style.visibility</p:attrName>
                                        </p:attrNameLst>
                                      </p:cBhvr>
                                      <p:to>
                                        <p:strVal val="visible"/>
                                      </p:to>
                                    </p:set>
                                    <p:anim calcmode="lin" valueType="num">
                                      <p:cBhvr additive="base">
                                        <p:cTn id="21" dur="1000" fill="hold"/>
                                        <p:tgtEl>
                                          <p:spTgt spid="3080"/>
                                        </p:tgtEl>
                                        <p:attrNameLst>
                                          <p:attrName>ppt_x</p:attrName>
                                        </p:attrNameLst>
                                      </p:cBhvr>
                                      <p:tavLst>
                                        <p:tav tm="0">
                                          <p:val>
                                            <p:strVal val="0-#ppt_w/2"/>
                                          </p:val>
                                        </p:tav>
                                        <p:tav tm="100000">
                                          <p:val>
                                            <p:strVal val="#ppt_x"/>
                                          </p:val>
                                        </p:tav>
                                      </p:tavLst>
                                    </p:anim>
                                    <p:anim calcmode="lin" valueType="num">
                                      <p:cBhvr additive="base">
                                        <p:cTn id="22" dur="1000" fill="hold"/>
                                        <p:tgtEl>
                                          <p:spTgt spid="3080"/>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3000"/>
                            </p:stCondLst>
                            <p:childTnLst>
                              <p:par>
                                <p:cTn id="24" presetID="7" presetClass="entr" presetSubtype="1" fill="hold" grpId="0" nodeType="afterEffect">
                                  <p:stCondLst>
                                    <p:cond delay="0"/>
                                  </p:stCondLst>
                                  <p:childTnLst>
                                    <p:set>
                                      <p:cBhvr>
                                        <p:cTn id="25" dur="1" fill="hold">
                                          <p:stCondLst>
                                            <p:cond delay="0"/>
                                          </p:stCondLst>
                                        </p:cTn>
                                        <p:tgtEl>
                                          <p:spTgt spid="3075"/>
                                        </p:tgtEl>
                                        <p:attrNameLst>
                                          <p:attrName>style.visibility</p:attrName>
                                        </p:attrNameLst>
                                      </p:cBhvr>
                                      <p:to>
                                        <p:strVal val="visible"/>
                                      </p:to>
                                    </p:set>
                                    <p:anim calcmode="lin" valueType="num">
                                      <p:cBhvr additive="base">
                                        <p:cTn id="26" dur="1000" fill="hold"/>
                                        <p:tgtEl>
                                          <p:spTgt spid="3075"/>
                                        </p:tgtEl>
                                        <p:attrNameLst>
                                          <p:attrName>ppt_x</p:attrName>
                                        </p:attrNameLst>
                                      </p:cBhvr>
                                      <p:tavLst>
                                        <p:tav tm="0">
                                          <p:val>
                                            <p:strVal val="#ppt_x"/>
                                          </p:val>
                                        </p:tav>
                                        <p:tav tm="100000">
                                          <p:val>
                                            <p:strVal val="#ppt_x"/>
                                          </p:val>
                                        </p:tav>
                                      </p:tavLst>
                                    </p:anim>
                                    <p:anim calcmode="lin" valueType="num">
                                      <p:cBhvr additive="base">
                                        <p:cTn id="27" dur="1000" fill="hold"/>
                                        <p:tgtEl>
                                          <p:spTgt spid="3075"/>
                                        </p:tgtEl>
                                        <p:attrNameLst>
                                          <p:attrName>ppt_y</p:attrName>
                                        </p:attrNameLst>
                                      </p:cBhvr>
                                      <p:tavLst>
                                        <p:tav tm="0">
                                          <p:val>
                                            <p:strVal val="0-#ppt_h/2"/>
                                          </p:val>
                                        </p:tav>
                                        <p:tav tm="100000">
                                          <p:val>
                                            <p:strVal val="#ppt_y"/>
                                          </p:val>
                                        </p:tav>
                                      </p:tavLst>
                                    </p:anim>
                                  </p:childTnLst>
                                </p:cTn>
                              </p:par>
                            </p:childTnLst>
                          </p:cTn>
                        </p:par>
                        <p:par>
                          <p:cTn id="28" fill="hold" nodeType="afterGroup">
                            <p:stCondLst>
                              <p:cond delay="4000"/>
                            </p:stCondLst>
                            <p:childTnLst>
                              <p:par>
                                <p:cTn id="29" presetID="1" presetClass="entr" presetSubtype="0" fill="hold" grpId="0" nodeType="afterEffect">
                                  <p:stCondLst>
                                    <p:cond delay="0"/>
                                  </p:stCondLst>
                                  <p:childTnLst>
                                    <p:set>
                                      <p:cBhvr>
                                        <p:cTn id="30" dur="1" fill="hold">
                                          <p:stCondLst>
                                            <p:cond delay="0"/>
                                          </p:stCondLst>
                                        </p:cTn>
                                        <p:tgtEl>
                                          <p:spTgt spid="307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7" grpId="0" animBg="1"/>
      <p:bldP spid="3080" grpId="0" animBg="1"/>
      <p:bldP spid="3081" grpId="0" animBg="1"/>
      <p:bldP spid="308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1498600"/>
          </a:xfrm>
        </p:spPr>
        <p:txBody>
          <a:bodyPr/>
          <a:lstStyle/>
          <a:p>
            <a:r>
              <a:rPr lang="fr-FR" sz="3600" dirty="0">
                <a:cs typeface="Tahoma" pitchFamily="34" charset="0"/>
              </a:rPr>
              <a:t>2- </a:t>
            </a:r>
            <a:r>
              <a:rPr lang="fr-CA" sz="3600" dirty="0"/>
              <a:t>État des connaissances</a:t>
            </a:r>
          </a:p>
        </p:txBody>
      </p:sp>
      <p:sp>
        <p:nvSpPr>
          <p:cNvPr id="14339" name="Rectangle 3"/>
          <p:cNvSpPr>
            <a:spLocks noGrp="1" noChangeArrowheads="1"/>
          </p:cNvSpPr>
          <p:nvPr>
            <p:ph type="body" idx="1"/>
          </p:nvPr>
        </p:nvSpPr>
        <p:spPr>
          <a:xfrm>
            <a:off x="685800" y="2006600"/>
            <a:ext cx="7772400" cy="3698875"/>
          </a:xfrm>
        </p:spPr>
        <p:txBody>
          <a:bodyPr/>
          <a:lstStyle/>
          <a:p>
            <a:r>
              <a:rPr lang="fr-CA" sz="2000"/>
              <a:t>Plusieurs auteurs considèrent que  …les </a:t>
            </a:r>
            <a:r>
              <a:rPr lang="fr-CA" sz="2000" u="sng"/>
              <a:t>manifestations</a:t>
            </a:r>
            <a:r>
              <a:rPr lang="fr-CA" sz="2000"/>
              <a:t> et dimensions de la maladie parentale ont souvent une </a:t>
            </a:r>
            <a:r>
              <a:rPr lang="fr-CA" sz="2000" u="sng"/>
              <a:t>plus grande valeur prédictive</a:t>
            </a:r>
            <a:r>
              <a:rPr lang="fr-CA" sz="2000"/>
              <a:t> que le fait que la pathologie corresponde ou non à une catégorie diagnostique particulière</a:t>
            </a:r>
            <a:r>
              <a:rPr lang="fr-CA" sz="2000" i="1"/>
              <a:t> </a:t>
            </a:r>
            <a:r>
              <a:rPr lang="fr-CA" sz="2000"/>
              <a:t>(Campbell et al., 1995; Seifer, 1996).</a:t>
            </a:r>
          </a:p>
          <a:p>
            <a:endParaRPr lang="fr-CA" sz="2000"/>
          </a:p>
          <a:p>
            <a:r>
              <a:rPr lang="fr-CA" sz="2000"/>
              <a:t>Le parent aux prises avec des troubles mentaux a parfois temporairement perdu  ses pleines </a:t>
            </a:r>
            <a:r>
              <a:rPr lang="fr-CA" sz="2000" b="1"/>
              <a:t>capacités</a:t>
            </a:r>
            <a:r>
              <a:rPr lang="fr-CA" sz="2000"/>
              <a:t> parentales </a:t>
            </a:r>
            <a:r>
              <a:rPr lang="fr-CA" sz="2000" b="1"/>
              <a:t>sans avoir perdu ses compétences</a:t>
            </a:r>
            <a:r>
              <a:rPr lang="fr-CA" sz="2000"/>
              <a:t>. </a:t>
            </a:r>
            <a:endParaRPr lang="en-CA" sz="2000"/>
          </a:p>
          <a:p>
            <a:endParaRPr lang="en-CA" sz="2000"/>
          </a:p>
          <a:p>
            <a:r>
              <a:rPr lang="fr-CA" sz="2000"/>
              <a:t>Il peut donc s'agir de </a:t>
            </a:r>
            <a:r>
              <a:rPr lang="fr-CA" sz="2000" b="1" u="sng"/>
              <a:t>négligence transitoire</a:t>
            </a:r>
            <a:r>
              <a:rPr lang="fr-CA" sz="2000"/>
              <a:t> </a:t>
            </a:r>
            <a:endParaRPr lang="en-CA" sz="2000"/>
          </a:p>
          <a:p>
            <a:endParaRPr lang="fr-CA" sz="2000"/>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u numéro de diapositive 2"/>
          <p:cNvSpPr>
            <a:spLocks noGrp="1"/>
          </p:cNvSpPr>
          <p:nvPr>
            <p:ph type="sldNum" sz="quarter" idx="12"/>
          </p:nvPr>
        </p:nvSpPr>
        <p:spPr/>
        <p:txBody>
          <a:bodyPr/>
          <a:lstStyle/>
          <a:p>
            <a:fld id="{511924F6-C25D-49F2-B2C5-4043FAF36955}" type="slidenum">
              <a:rPr lang="fr-CA" smtClean="0"/>
              <a:pPr/>
              <a:t>10</a:t>
            </a:fld>
            <a:endParaRPr lang="fr-CA"/>
          </a:p>
        </p:txBody>
      </p:sp>
      <p:sp>
        <p:nvSpPr>
          <p:cNvPr id="4" name="Espace réservé de la date 3"/>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a date 3"/>
          <p:cNvSpPr>
            <a:spLocks noGrp="1"/>
          </p:cNvSpPr>
          <p:nvPr>
            <p:ph type="dt" sz="quarter" idx="10"/>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FR" sz="1400" smtClean="0"/>
              <a:t>Marc Boily, Ph.D., t.s. UQAR</a:t>
            </a:r>
            <a:endParaRPr lang="fr-CA" sz="1400"/>
          </a:p>
        </p:txBody>
      </p:sp>
      <p:sp>
        <p:nvSpPr>
          <p:cNvPr id="11267" name="Espace réservé du pied de page 4"/>
          <p:cNvSpPr>
            <a:spLocks noGrp="1"/>
          </p:cNvSpPr>
          <p:nvPr>
            <p:ph type="ftr" sz="quarter" idx="11"/>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CA" sz="1400" smtClean="0"/>
              <a:t>JASM mai 2012</a:t>
            </a:r>
            <a:endParaRPr lang="fr-CA" sz="1400"/>
          </a:p>
        </p:txBody>
      </p:sp>
      <p:sp>
        <p:nvSpPr>
          <p:cNvPr id="11268" name="Espace réservé du numéro de diapositive 5"/>
          <p:cNvSpPr>
            <a:spLocks noGrp="1"/>
          </p:cNvSpPr>
          <p:nvPr>
            <p:ph type="sldNum" sz="quarter" idx="12"/>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16B82FCC-ED02-4F35-AC6B-F2856B1D930B}" type="slidenum">
              <a:rPr lang="fr-CA" sz="1400"/>
              <a:pPr eaLnBrk="1" hangingPunct="1"/>
              <a:t>11</a:t>
            </a:fld>
            <a:endParaRPr lang="fr-CA" sz="1400"/>
          </a:p>
        </p:txBody>
      </p:sp>
      <p:sp>
        <p:nvSpPr>
          <p:cNvPr id="11269" name="Rectangle 2"/>
          <p:cNvSpPr>
            <a:spLocks noGrp="1" noChangeArrowheads="1"/>
          </p:cNvSpPr>
          <p:nvPr>
            <p:ph type="title"/>
          </p:nvPr>
        </p:nvSpPr>
        <p:spPr>
          <a:xfrm>
            <a:off x="533400" y="304800"/>
            <a:ext cx="8382000" cy="1143000"/>
          </a:xfrm>
        </p:spPr>
        <p:txBody>
          <a:bodyPr/>
          <a:lstStyle/>
          <a:p>
            <a:pPr eaLnBrk="1" hangingPunct="1"/>
            <a:r>
              <a:rPr lang="en-CA" sz="4000" smtClean="0"/>
              <a:t>Phase 1- Ce que vivent les</a:t>
            </a:r>
            <a:r>
              <a:rPr lang="fr-CA" sz="4000" smtClean="0"/>
              <a:t> enfants</a:t>
            </a:r>
          </a:p>
        </p:txBody>
      </p:sp>
      <p:sp>
        <p:nvSpPr>
          <p:cNvPr id="11270" name="Rectangle 3"/>
          <p:cNvSpPr>
            <a:spLocks noGrp="1" noChangeArrowheads="1"/>
          </p:cNvSpPr>
          <p:nvPr>
            <p:ph type="body" idx="1"/>
          </p:nvPr>
        </p:nvSpPr>
        <p:spPr>
          <a:xfrm>
            <a:off x="914400" y="1600200"/>
            <a:ext cx="8027988" cy="4565104"/>
          </a:xfrm>
        </p:spPr>
        <p:txBody>
          <a:bodyPr/>
          <a:lstStyle/>
          <a:p>
            <a:pPr marL="0" indent="0">
              <a:buNone/>
            </a:pPr>
            <a:r>
              <a:rPr lang="fr-CA" dirty="0" smtClean="0"/>
              <a:t>Situations </a:t>
            </a:r>
            <a:r>
              <a:rPr lang="fr-CA" dirty="0"/>
              <a:t>particulières vécues par certains enfants lors de phase aiguë</a:t>
            </a:r>
            <a:br>
              <a:rPr lang="fr-CA" dirty="0"/>
            </a:br>
            <a:endParaRPr lang="fr-CA" sz="900" dirty="0" smtClean="0"/>
          </a:p>
          <a:p>
            <a:pPr marL="0" indent="0">
              <a:buNone/>
            </a:pPr>
            <a:r>
              <a:rPr lang="fr-CA" i="1" dirty="0" smtClean="0"/>
              <a:t>Analyse des situations du point de vue de ceux qui les subissent  </a:t>
            </a:r>
            <a:endParaRPr lang="fr-CA" dirty="0" smtClean="0"/>
          </a:p>
          <a:p>
            <a:pPr eaLnBrk="1" hangingPunct="1"/>
            <a:r>
              <a:rPr lang="fr-CA" dirty="0" smtClean="0"/>
              <a:t>les dimensions de la négligence parentale </a:t>
            </a:r>
          </a:p>
          <a:p>
            <a:pPr eaLnBrk="1" hangingPunct="1"/>
            <a:r>
              <a:rPr lang="fr-CA" dirty="0" smtClean="0"/>
              <a:t>les dimensions de la détresse psychologique</a:t>
            </a:r>
          </a:p>
          <a:p>
            <a:pPr marL="0" indent="0" eaLnBrk="1" hangingPunct="1">
              <a:buNone/>
            </a:pPr>
            <a:r>
              <a:rPr lang="fr-CA" sz="900" dirty="0" smtClean="0"/>
              <a:t> </a:t>
            </a:r>
          </a:p>
          <a:p>
            <a:r>
              <a:rPr lang="fr-FR" sz="1600" b="1" dirty="0"/>
              <a:t>Boily, M.,</a:t>
            </a:r>
            <a:r>
              <a:rPr lang="fr-FR" sz="1600" dirty="0"/>
              <a:t> </a:t>
            </a:r>
            <a:r>
              <a:rPr lang="fr-FR" sz="1600" dirty="0" err="1"/>
              <a:t>Lew</a:t>
            </a:r>
            <a:r>
              <a:rPr lang="fr-FR" sz="1600" dirty="0"/>
              <a:t>, V., &amp; Morissette, P. (2001). </a:t>
            </a:r>
            <a:r>
              <a:rPr lang="fr-CA" sz="1600" dirty="0"/>
              <a:t>Les difficultés psychosociales vécues par les enfants mineurs de personnes atteintes de maladie mentale, </a:t>
            </a:r>
            <a:r>
              <a:rPr lang="fr-CA" sz="1600" i="1" dirty="0"/>
              <a:t>Service social</a:t>
            </a:r>
            <a:r>
              <a:rPr lang="fr-CA" sz="1600" dirty="0"/>
              <a:t>, </a:t>
            </a:r>
            <a:r>
              <a:rPr lang="fr-CA" sz="1600" i="1" dirty="0"/>
              <a:t>47</a:t>
            </a:r>
            <a:r>
              <a:rPr lang="fr-CA" sz="1600" dirty="0"/>
              <a:t>, 24</a:t>
            </a:r>
          </a:p>
          <a:p>
            <a:pPr eaLnBrk="1" hangingPunct="1"/>
            <a:endParaRPr lang="fr-CA" dirty="0" smtClean="0"/>
          </a:p>
          <a:p>
            <a:pPr>
              <a:buNone/>
            </a:pPr>
            <a:endParaRPr lang="fr-FR" sz="2000" b="1" dirty="0" smtClean="0"/>
          </a:p>
          <a:p>
            <a:pPr eaLnBrk="1" hangingPunct="1">
              <a:buFontTx/>
              <a:buNone/>
            </a:pPr>
            <a:endParaRPr lang="fr-CA" sz="2000" dirty="0" smtClean="0"/>
          </a:p>
        </p:txBody>
      </p:sp>
    </p:spTree>
    <p:extLst>
      <p:ext uri="{BB962C8B-B14F-4D97-AF65-F5344CB8AC3E}">
        <p14:creationId xmlns:p14="http://schemas.microsoft.com/office/powerpoint/2010/main" val="3178472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a date 3"/>
          <p:cNvSpPr>
            <a:spLocks noGrp="1"/>
          </p:cNvSpPr>
          <p:nvPr>
            <p:ph type="dt" sz="quarter" idx="10"/>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FR" sz="1400" smtClean="0"/>
              <a:t>Marc Boily, Ph.D., t.s. UQAR</a:t>
            </a:r>
            <a:endParaRPr lang="fr-CA" sz="1400"/>
          </a:p>
        </p:txBody>
      </p:sp>
      <p:sp>
        <p:nvSpPr>
          <p:cNvPr id="17411" name="Espace réservé du pied de page 4"/>
          <p:cNvSpPr>
            <a:spLocks noGrp="1"/>
          </p:cNvSpPr>
          <p:nvPr>
            <p:ph type="ftr" sz="quarter" idx="11"/>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CA" sz="1400" smtClean="0"/>
              <a:t>JASM mai 2012</a:t>
            </a:r>
            <a:endParaRPr lang="fr-CA" sz="1400"/>
          </a:p>
        </p:txBody>
      </p:sp>
      <p:sp>
        <p:nvSpPr>
          <p:cNvPr id="17412" name="Espace réservé du numéro de diapositive 5"/>
          <p:cNvSpPr>
            <a:spLocks noGrp="1"/>
          </p:cNvSpPr>
          <p:nvPr>
            <p:ph type="sldNum" sz="quarter" idx="12"/>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94ED4383-7624-47E6-92B4-87E37212947D}" type="slidenum">
              <a:rPr lang="fr-CA" sz="1400"/>
              <a:pPr eaLnBrk="1" hangingPunct="1"/>
              <a:t>12</a:t>
            </a:fld>
            <a:endParaRPr lang="fr-CA" sz="1400"/>
          </a:p>
        </p:txBody>
      </p:sp>
      <p:sp>
        <p:nvSpPr>
          <p:cNvPr id="17413" name="Rectangle 2"/>
          <p:cNvSpPr>
            <a:spLocks noGrp="1" noChangeArrowheads="1"/>
          </p:cNvSpPr>
          <p:nvPr>
            <p:ph type="title"/>
          </p:nvPr>
        </p:nvSpPr>
        <p:spPr>
          <a:noFill/>
        </p:spPr>
        <p:txBody>
          <a:bodyPr lIns="92075" tIns="46038" rIns="92075" bIns="46038"/>
          <a:lstStyle/>
          <a:p>
            <a:pPr eaLnBrk="1" hangingPunct="1"/>
            <a:r>
              <a:rPr lang="en-CA" sz="4000" smtClean="0"/>
              <a:t>Phase 1- Ce que vivent les</a:t>
            </a:r>
            <a:r>
              <a:rPr lang="fr-CA" sz="4000" smtClean="0"/>
              <a:t> enfants</a:t>
            </a:r>
            <a:r>
              <a:rPr lang="fr-FR" sz="3600" smtClean="0"/>
              <a:t> </a:t>
            </a:r>
            <a:br>
              <a:rPr lang="fr-FR" sz="3600" smtClean="0"/>
            </a:br>
            <a:r>
              <a:rPr lang="fr-FR" sz="2400" smtClean="0"/>
              <a:t>Les difficultés dans l’exercice du rôle parental</a:t>
            </a:r>
            <a:r>
              <a:rPr lang="fr-CA" sz="2400" smtClean="0"/>
              <a:t> : DÉTRESSE PSYCHOLOGIQUE VÉCUE PAR LES ENFANTS</a:t>
            </a:r>
          </a:p>
        </p:txBody>
      </p:sp>
      <p:sp>
        <p:nvSpPr>
          <p:cNvPr id="17414" name="Rectangle 3"/>
          <p:cNvSpPr>
            <a:spLocks noGrp="1" noChangeArrowheads="1"/>
          </p:cNvSpPr>
          <p:nvPr>
            <p:ph type="body" idx="1"/>
          </p:nvPr>
        </p:nvSpPr>
        <p:spPr>
          <a:noFill/>
        </p:spPr>
        <p:txBody>
          <a:bodyPr lIns="92075" tIns="46038" rIns="92075" bIns="46038"/>
          <a:lstStyle/>
          <a:p>
            <a:pPr eaLnBrk="1" hangingPunct="1">
              <a:lnSpc>
                <a:spcPct val="90000"/>
              </a:lnSpc>
            </a:pPr>
            <a:r>
              <a:rPr lang="fr-CA" sz="2800" smtClean="0"/>
              <a:t>sentiments de peurs ou de craintes, </a:t>
            </a:r>
          </a:p>
          <a:p>
            <a:pPr eaLnBrk="1" hangingPunct="1">
              <a:lnSpc>
                <a:spcPct val="90000"/>
              </a:lnSpc>
            </a:pPr>
            <a:r>
              <a:rPr lang="fr-CA" sz="2800" smtClean="0"/>
              <a:t>de tristesse, </a:t>
            </a:r>
          </a:p>
          <a:p>
            <a:pPr eaLnBrk="1" hangingPunct="1">
              <a:lnSpc>
                <a:spcPct val="90000"/>
              </a:lnSpc>
            </a:pPr>
            <a:r>
              <a:rPr lang="fr-CA" sz="2800" smtClean="0"/>
              <a:t>de solitude, </a:t>
            </a:r>
          </a:p>
          <a:p>
            <a:pPr eaLnBrk="1" hangingPunct="1">
              <a:lnSpc>
                <a:spcPct val="90000"/>
              </a:lnSpc>
            </a:pPr>
            <a:r>
              <a:rPr lang="fr-CA" sz="2800" smtClean="0"/>
              <a:t>de découragement, </a:t>
            </a:r>
          </a:p>
          <a:p>
            <a:pPr eaLnBrk="1" hangingPunct="1">
              <a:lnSpc>
                <a:spcPct val="90000"/>
              </a:lnSpc>
            </a:pPr>
            <a:r>
              <a:rPr lang="fr-CA" sz="2800" smtClean="0"/>
              <a:t>de désespoir, </a:t>
            </a:r>
          </a:p>
          <a:p>
            <a:pPr eaLnBrk="1" hangingPunct="1">
              <a:lnSpc>
                <a:spcPct val="90000"/>
              </a:lnSpc>
            </a:pPr>
            <a:r>
              <a:rPr lang="fr-CA" sz="2800" smtClean="0"/>
              <a:t>de comportement d’évitement. </a:t>
            </a:r>
          </a:p>
          <a:p>
            <a:pPr eaLnBrk="1" hangingPunct="1">
              <a:lnSpc>
                <a:spcPct val="90000"/>
              </a:lnSpc>
              <a:buFontTx/>
              <a:buNone/>
            </a:pPr>
            <a:endParaRPr lang="fr-CA" sz="2800" smtClean="0"/>
          </a:p>
          <a:p>
            <a:pPr eaLnBrk="1" hangingPunct="1">
              <a:lnSpc>
                <a:spcPct val="90000"/>
              </a:lnSpc>
              <a:buFontTx/>
              <a:buNone/>
            </a:pPr>
            <a:r>
              <a:rPr lang="fr-CA" sz="2000" smtClean="0"/>
              <a:t>Selon certaines variables de l’index de symptômes psychiatriques (Tousignant et Kovess, 1985)</a:t>
            </a:r>
            <a:r>
              <a:rPr lang="fr-CA" sz="2800" smtClean="0"/>
              <a:t> </a:t>
            </a:r>
          </a:p>
          <a:p>
            <a:pPr eaLnBrk="1" hangingPunct="1">
              <a:lnSpc>
                <a:spcPct val="90000"/>
              </a:lnSpc>
              <a:buFontTx/>
              <a:buNone/>
            </a:pPr>
            <a:endParaRPr lang="fr-CA" sz="2800" smtClean="0"/>
          </a:p>
        </p:txBody>
      </p:sp>
    </p:spTree>
    <p:extLst>
      <p:ext uri="{BB962C8B-B14F-4D97-AF65-F5344CB8AC3E}">
        <p14:creationId xmlns:p14="http://schemas.microsoft.com/office/powerpoint/2010/main" val="3860336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a date 3"/>
          <p:cNvSpPr>
            <a:spLocks noGrp="1"/>
          </p:cNvSpPr>
          <p:nvPr>
            <p:ph type="dt" sz="quarter" idx="10"/>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FR" sz="1400" smtClean="0"/>
              <a:t>Marc Boily, Ph.D., t.s. UQAR</a:t>
            </a:r>
            <a:endParaRPr lang="fr-CA" sz="1400"/>
          </a:p>
        </p:txBody>
      </p:sp>
      <p:sp>
        <p:nvSpPr>
          <p:cNvPr id="23555" name="Espace réservé du pied de page 4"/>
          <p:cNvSpPr>
            <a:spLocks noGrp="1"/>
          </p:cNvSpPr>
          <p:nvPr>
            <p:ph type="ftr" sz="quarter" idx="11"/>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CA" sz="1400" smtClean="0"/>
              <a:t>JASM mai 2012</a:t>
            </a:r>
            <a:endParaRPr lang="fr-CA" sz="1400"/>
          </a:p>
        </p:txBody>
      </p:sp>
      <p:sp>
        <p:nvSpPr>
          <p:cNvPr id="23556" name="Espace réservé du numéro de diapositive 5"/>
          <p:cNvSpPr>
            <a:spLocks noGrp="1"/>
          </p:cNvSpPr>
          <p:nvPr>
            <p:ph type="sldNum" sz="quarter" idx="12"/>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5382FF08-B30A-417E-B453-BE740CEFFBB5}" type="slidenum">
              <a:rPr lang="fr-CA" sz="1400"/>
              <a:pPr eaLnBrk="1" hangingPunct="1"/>
              <a:t>13</a:t>
            </a:fld>
            <a:endParaRPr lang="fr-CA" sz="1400"/>
          </a:p>
        </p:txBody>
      </p:sp>
      <p:sp>
        <p:nvSpPr>
          <p:cNvPr id="23557" name="Rectangle 2"/>
          <p:cNvSpPr>
            <a:spLocks noGrp="1" noChangeArrowheads="1"/>
          </p:cNvSpPr>
          <p:nvPr>
            <p:ph type="title"/>
          </p:nvPr>
        </p:nvSpPr>
        <p:spPr/>
        <p:txBody>
          <a:bodyPr/>
          <a:lstStyle/>
          <a:p>
            <a:pPr eaLnBrk="1" hangingPunct="1"/>
            <a:r>
              <a:rPr lang="en-CA" sz="4000" smtClean="0"/>
              <a:t>Phase 1- Ce que vivent les</a:t>
            </a:r>
            <a:r>
              <a:rPr lang="fr-CA" sz="4000" smtClean="0"/>
              <a:t> enfants</a:t>
            </a:r>
          </a:p>
        </p:txBody>
      </p:sp>
      <p:sp>
        <p:nvSpPr>
          <p:cNvPr id="23558" name="Rectangle 3"/>
          <p:cNvSpPr>
            <a:spLocks noGrp="1" noChangeArrowheads="1"/>
          </p:cNvSpPr>
          <p:nvPr>
            <p:ph type="body" idx="1"/>
          </p:nvPr>
        </p:nvSpPr>
        <p:spPr/>
        <p:txBody>
          <a:bodyPr/>
          <a:lstStyle/>
          <a:p>
            <a:pPr eaLnBrk="1" hangingPunct="1"/>
            <a:r>
              <a:rPr lang="en-CA" sz="1600" b="1" smtClean="0">
                <a:latin typeface="Arial" pitchFamily="34" charset="0"/>
              </a:rPr>
              <a:t>Le d</a:t>
            </a:r>
            <a:r>
              <a:rPr lang="en-CA" sz="1600" b="1" smtClean="0"/>
              <a:t>é</a:t>
            </a:r>
            <a:r>
              <a:rPr lang="en-CA" sz="1600" b="1" smtClean="0">
                <a:latin typeface="Arial" pitchFamily="34" charset="0"/>
              </a:rPr>
              <a:t>veloppement d</a:t>
            </a:r>
            <a:r>
              <a:rPr lang="en-CA" sz="1600" b="1" smtClean="0"/>
              <a:t>’</a:t>
            </a:r>
            <a:r>
              <a:rPr lang="en-CA" sz="1600" b="1" smtClean="0">
                <a:latin typeface="Arial" pitchFamily="34" charset="0"/>
              </a:rPr>
              <a:t>un protocole d</a:t>
            </a:r>
            <a:r>
              <a:rPr lang="en-CA" sz="1600" b="1" smtClean="0"/>
              <a:t>’</a:t>
            </a:r>
            <a:r>
              <a:rPr lang="en-CA" sz="1600" b="1" smtClean="0">
                <a:latin typeface="Arial" pitchFamily="34" charset="0"/>
              </a:rPr>
              <a:t>intervention</a:t>
            </a:r>
          </a:p>
          <a:p>
            <a:pPr eaLnBrk="1" hangingPunct="1">
              <a:buFontTx/>
              <a:buNone/>
            </a:pPr>
            <a:endParaRPr lang="en-CA" sz="1600" b="1" smtClean="0">
              <a:latin typeface="Arial" pitchFamily="34" charset="0"/>
            </a:endParaRPr>
          </a:p>
          <a:p>
            <a:pPr eaLnBrk="1" hangingPunct="1"/>
            <a:r>
              <a:rPr lang="fr-CA" sz="1600" smtClean="0">
                <a:latin typeface="Arial" pitchFamily="34" charset="0"/>
                <a:cs typeface="Arial" pitchFamily="34" charset="0"/>
              </a:rPr>
              <a:t>Lew, V., &amp; Boily M. (1999). Les risques psychosociaux chez les enfants de personnes atteintes de maladie mentale. Dans Habimana, E., </a:t>
            </a:r>
            <a:r>
              <a:rPr lang="fr-CA" sz="1600" smtClean="0">
                <a:cs typeface="Arial" pitchFamily="34" charset="0"/>
              </a:rPr>
              <a:t>É</a:t>
            </a:r>
            <a:r>
              <a:rPr lang="fr-CA" sz="1600" smtClean="0">
                <a:latin typeface="Arial" pitchFamily="34" charset="0"/>
                <a:cs typeface="Arial" pitchFamily="34" charset="0"/>
              </a:rPr>
              <a:t>thier, L. S., Petot, D. et Tousignant, M., </a:t>
            </a:r>
            <a:r>
              <a:rPr lang="fr-CA" sz="1600" i="1" smtClean="0">
                <a:latin typeface="Arial" pitchFamily="34" charset="0"/>
                <a:cs typeface="Arial" pitchFamily="34" charset="0"/>
              </a:rPr>
              <a:t>Psychopathologie de l'enfant  et de l'adolescent: Approche int</a:t>
            </a:r>
            <a:r>
              <a:rPr lang="fr-CA" sz="1600" i="1" smtClean="0">
                <a:cs typeface="Arial" pitchFamily="34" charset="0"/>
              </a:rPr>
              <a:t>é</a:t>
            </a:r>
            <a:r>
              <a:rPr lang="fr-CA" sz="1600" i="1" smtClean="0">
                <a:latin typeface="Arial" pitchFamily="34" charset="0"/>
                <a:cs typeface="Arial" pitchFamily="34" charset="0"/>
              </a:rPr>
              <a:t>grative </a:t>
            </a:r>
            <a:r>
              <a:rPr lang="fr-CA" sz="1600" smtClean="0">
                <a:latin typeface="Arial" pitchFamily="34" charset="0"/>
                <a:cs typeface="Arial" pitchFamily="34" charset="0"/>
              </a:rPr>
              <a:t>(pp.</a:t>
            </a:r>
            <a:r>
              <a:rPr lang="fr-CA" sz="1600" i="1" smtClean="0">
                <a:latin typeface="Arial" pitchFamily="34" charset="0"/>
                <a:cs typeface="Arial" pitchFamily="34" charset="0"/>
              </a:rPr>
              <a:t> </a:t>
            </a:r>
            <a:r>
              <a:rPr lang="fr-CA" sz="1600" smtClean="0">
                <a:latin typeface="Arial" pitchFamily="34" charset="0"/>
                <a:cs typeface="Arial" pitchFamily="34" charset="0"/>
              </a:rPr>
              <a:t>555-576) eds, Ga</a:t>
            </a:r>
            <a:r>
              <a:rPr lang="fr-CA" sz="1600" smtClean="0">
                <a:cs typeface="Arial" pitchFamily="34" charset="0"/>
              </a:rPr>
              <a:t>ë</a:t>
            </a:r>
            <a:r>
              <a:rPr lang="fr-CA" sz="1600" smtClean="0">
                <a:latin typeface="Arial" pitchFamily="34" charset="0"/>
                <a:cs typeface="Arial" pitchFamily="34" charset="0"/>
              </a:rPr>
              <a:t>tan Morin. Boucherville. </a:t>
            </a:r>
            <a:endParaRPr lang="en-CA" sz="1600" smtClean="0">
              <a:latin typeface="Arial" pitchFamily="34" charset="0"/>
              <a:cs typeface="Arial" pitchFamily="34" charset="0"/>
            </a:endParaRPr>
          </a:p>
          <a:p>
            <a:pPr algn="just" eaLnBrk="1" hangingPunct="1"/>
            <a:endParaRPr lang="en-CA" sz="1600" b="1" smtClean="0">
              <a:latin typeface="Arial" pitchFamily="34" charset="0"/>
            </a:endParaRPr>
          </a:p>
          <a:p>
            <a:pPr algn="just" eaLnBrk="1" hangingPunct="1"/>
            <a:r>
              <a:rPr lang="fr-CA" sz="1600" b="1" smtClean="0">
                <a:latin typeface="Arial" pitchFamily="34" charset="0"/>
              </a:rPr>
              <a:t>Document audiovisuel </a:t>
            </a:r>
            <a:endParaRPr lang="fr-CA" sz="1600" b="1" smtClean="0"/>
          </a:p>
          <a:p>
            <a:pPr algn="just" eaLnBrk="1" hangingPunct="1">
              <a:buFontTx/>
              <a:buNone/>
            </a:pPr>
            <a:endParaRPr lang="fr-CA" sz="1600" smtClean="0">
              <a:latin typeface="Palatino"/>
            </a:endParaRPr>
          </a:p>
          <a:p>
            <a:pPr algn="just" eaLnBrk="1" hangingPunct="1"/>
            <a:r>
              <a:rPr lang="fr-CA" sz="1600" smtClean="0">
                <a:latin typeface="Arial" pitchFamily="34" charset="0"/>
              </a:rPr>
              <a:t>Lew, V., &amp; Boily, M. (1996).  </a:t>
            </a:r>
            <a:r>
              <a:rPr lang="fr-CA" sz="1600" i="1" smtClean="0">
                <a:latin typeface="Arial" pitchFamily="34" charset="0"/>
              </a:rPr>
              <a:t>O</a:t>
            </a:r>
            <a:r>
              <a:rPr lang="fr-CA" sz="1600" i="1" smtClean="0"/>
              <a:t>ù</a:t>
            </a:r>
            <a:r>
              <a:rPr lang="fr-CA" sz="1600" i="1" smtClean="0">
                <a:latin typeface="Arial" pitchFamily="34" charset="0"/>
              </a:rPr>
              <a:t> sont pass</a:t>
            </a:r>
            <a:r>
              <a:rPr lang="fr-CA" sz="1600" i="1" smtClean="0"/>
              <a:t>é</a:t>
            </a:r>
            <a:r>
              <a:rPr lang="fr-CA" sz="1600" i="1" smtClean="0">
                <a:latin typeface="Arial" pitchFamily="34" charset="0"/>
              </a:rPr>
              <a:t>s les enfants ? les oubli</a:t>
            </a:r>
            <a:r>
              <a:rPr lang="fr-CA" sz="1600" i="1" smtClean="0"/>
              <a:t>é</a:t>
            </a:r>
            <a:r>
              <a:rPr lang="fr-CA" sz="1600" i="1" smtClean="0">
                <a:latin typeface="Arial" pitchFamily="34" charset="0"/>
              </a:rPr>
              <a:t>s de la psychiatrie adulte</a:t>
            </a:r>
            <a:r>
              <a:rPr lang="fr-CA" sz="1600" smtClean="0">
                <a:latin typeface="Arial" pitchFamily="34" charset="0"/>
              </a:rPr>
              <a:t>.  Production Hôpital Louis-H. Lafontaine, no. 356,  Montr</a:t>
            </a:r>
            <a:r>
              <a:rPr lang="fr-CA" sz="1600" smtClean="0"/>
              <a:t>é</a:t>
            </a:r>
            <a:r>
              <a:rPr lang="fr-CA" sz="1600" smtClean="0">
                <a:latin typeface="Arial" pitchFamily="34" charset="0"/>
              </a:rPr>
              <a:t>al. (35 minutes)</a:t>
            </a:r>
            <a:endParaRPr lang="fr-CA" sz="1600" smtClean="0">
              <a:latin typeface="Palatino"/>
            </a:endParaRPr>
          </a:p>
          <a:p>
            <a:pPr algn="just" eaLnBrk="1" hangingPunct="1">
              <a:buFontTx/>
              <a:buNone/>
            </a:pPr>
            <a:r>
              <a:rPr lang="fr-CA" sz="1600" smtClean="0">
                <a:latin typeface="Arial" pitchFamily="34" charset="0"/>
              </a:rPr>
              <a:t>						</a:t>
            </a:r>
            <a:endParaRPr lang="fr-CA" sz="1600" smtClean="0">
              <a:latin typeface="Palatino"/>
            </a:endParaRPr>
          </a:p>
          <a:p>
            <a:pPr eaLnBrk="1" hangingPunct="1"/>
            <a:endParaRPr lang="fr-CA" sz="1600" smtClean="0"/>
          </a:p>
        </p:txBody>
      </p:sp>
    </p:spTree>
    <p:extLst>
      <p:ext uri="{BB962C8B-B14F-4D97-AF65-F5344CB8AC3E}">
        <p14:creationId xmlns:p14="http://schemas.microsoft.com/office/powerpoint/2010/main" val="2999222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a date 3"/>
          <p:cNvSpPr>
            <a:spLocks noGrp="1"/>
          </p:cNvSpPr>
          <p:nvPr>
            <p:ph type="dt" sz="quarter" idx="10"/>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FR" sz="1400" smtClean="0"/>
              <a:t>Marc Boily, Ph.D., t.s. UQAR</a:t>
            </a:r>
            <a:endParaRPr lang="fr-CA" sz="1400"/>
          </a:p>
        </p:txBody>
      </p:sp>
      <p:sp>
        <p:nvSpPr>
          <p:cNvPr id="24579" name="Espace réservé du pied de page 4"/>
          <p:cNvSpPr>
            <a:spLocks noGrp="1"/>
          </p:cNvSpPr>
          <p:nvPr>
            <p:ph type="ftr" sz="quarter" idx="11"/>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CA" sz="1400" smtClean="0"/>
              <a:t>JASM mai 2012</a:t>
            </a:r>
            <a:endParaRPr lang="fr-CA" sz="1400"/>
          </a:p>
        </p:txBody>
      </p:sp>
      <p:sp>
        <p:nvSpPr>
          <p:cNvPr id="24580" name="Espace réservé du numéro de diapositive 5"/>
          <p:cNvSpPr>
            <a:spLocks noGrp="1"/>
          </p:cNvSpPr>
          <p:nvPr>
            <p:ph type="sldNum" sz="quarter" idx="12"/>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F617B0D8-D907-481F-9A3D-37DDEA799E9E}" type="slidenum">
              <a:rPr lang="fr-CA" sz="1400"/>
              <a:pPr eaLnBrk="1" hangingPunct="1"/>
              <a:t>14</a:t>
            </a:fld>
            <a:endParaRPr lang="fr-CA" sz="1400"/>
          </a:p>
        </p:txBody>
      </p:sp>
      <p:sp>
        <p:nvSpPr>
          <p:cNvPr id="24581" name="Rectangle 2"/>
          <p:cNvSpPr>
            <a:spLocks noGrp="1" noChangeArrowheads="1"/>
          </p:cNvSpPr>
          <p:nvPr>
            <p:ph type="title"/>
          </p:nvPr>
        </p:nvSpPr>
        <p:spPr/>
        <p:txBody>
          <a:bodyPr/>
          <a:lstStyle/>
          <a:p>
            <a:pPr eaLnBrk="1" hangingPunct="1"/>
            <a:r>
              <a:rPr lang="en-CA" sz="4000" smtClean="0"/>
              <a:t>Phase 2- Mandat du Comité de la santé mentale du Québec</a:t>
            </a:r>
            <a:endParaRPr lang="fr-CA" sz="4000" smtClean="0"/>
          </a:p>
        </p:txBody>
      </p:sp>
      <p:sp>
        <p:nvSpPr>
          <p:cNvPr id="24582" name="Rectangle 3"/>
          <p:cNvSpPr>
            <a:spLocks noGrp="1" noChangeArrowheads="1"/>
          </p:cNvSpPr>
          <p:nvPr>
            <p:ph type="body" idx="1"/>
          </p:nvPr>
        </p:nvSpPr>
        <p:spPr>
          <a:xfrm>
            <a:off x="685800" y="2286000"/>
            <a:ext cx="7772400" cy="3810000"/>
          </a:xfrm>
        </p:spPr>
        <p:txBody>
          <a:bodyPr/>
          <a:lstStyle/>
          <a:p>
            <a:pPr lvl="1" eaLnBrk="1" hangingPunct="1"/>
            <a:r>
              <a:rPr lang="fr-CA" sz="2200" b="1" dirty="0" smtClean="0"/>
              <a:t>Documenter les phénomènes entourant la parentalité chez les personnes aux prises avec des troubles mentaux en tenant compte des réalités vécues par les parents et leurs enfants</a:t>
            </a:r>
          </a:p>
          <a:p>
            <a:pPr lvl="1" eaLnBrk="1" hangingPunct="1"/>
            <a:r>
              <a:rPr lang="fr-CA" sz="2200" b="1" dirty="0" smtClean="0"/>
              <a:t>Faire une réflexion portant sur l’état de la situation quant aux besoins de ces familles </a:t>
            </a:r>
            <a:r>
              <a:rPr lang="en-CA" sz="2200" b="1" dirty="0" smtClean="0"/>
              <a:t>et </a:t>
            </a:r>
            <a:r>
              <a:rPr lang="fr-FR" sz="2200" b="1" dirty="0" smtClean="0"/>
              <a:t>les stratégies d’aide susceptibles de les soutenir (politiques, programmes et interventions)</a:t>
            </a:r>
          </a:p>
          <a:p>
            <a:pPr marL="457200" lvl="1" indent="0" eaLnBrk="1" hangingPunct="1">
              <a:buNone/>
            </a:pPr>
            <a:endParaRPr lang="fr-FR" sz="2200" b="1" dirty="0" smtClean="0"/>
          </a:p>
          <a:p>
            <a:pPr marL="457200" lvl="1" indent="0">
              <a:buNone/>
            </a:pPr>
            <a:r>
              <a:rPr lang="fr-FR" sz="1200" dirty="0"/>
              <a:t>Boily, M., St-</a:t>
            </a:r>
            <a:r>
              <a:rPr lang="fr-FR" sz="1200" dirty="0" err="1"/>
              <a:t>Onge</a:t>
            </a:r>
            <a:r>
              <a:rPr lang="fr-FR" sz="1200" dirty="0"/>
              <a:t>, M. &amp; </a:t>
            </a:r>
            <a:r>
              <a:rPr lang="fr-FR" sz="1200" dirty="0" err="1"/>
              <a:t>Toutant</a:t>
            </a:r>
            <a:r>
              <a:rPr lang="fr-FR" sz="1200" dirty="0"/>
              <a:t>, M.T. (2006) </a:t>
            </a:r>
            <a:r>
              <a:rPr lang="fr-CA" sz="1200" i="1" dirty="0"/>
              <a:t>Au-delà des troubles mentaux, la vie familiale. Regard  sur la parentalité</a:t>
            </a:r>
            <a:r>
              <a:rPr lang="fr-FR" sz="1200" dirty="0"/>
              <a:t>. Comité de la santé mentale du Québec.</a:t>
            </a:r>
            <a:r>
              <a:rPr lang="fr-CA" sz="1200" dirty="0"/>
              <a:t> Collection INTERVENIR. Les Éditions du CHU Sainte-Justine, Montréal. </a:t>
            </a:r>
          </a:p>
          <a:p>
            <a:pPr lvl="1" eaLnBrk="1" hangingPunct="1"/>
            <a:endParaRPr lang="fr-CA" sz="2400" b="1" dirty="0" smtClean="0"/>
          </a:p>
          <a:p>
            <a:pPr eaLnBrk="1" hangingPunct="1"/>
            <a:endParaRPr lang="fr-CA" dirty="0" smtClean="0"/>
          </a:p>
        </p:txBody>
      </p:sp>
    </p:spTree>
    <p:extLst>
      <p:ext uri="{BB962C8B-B14F-4D97-AF65-F5344CB8AC3E}">
        <p14:creationId xmlns:p14="http://schemas.microsoft.com/office/powerpoint/2010/main" val="622788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fr-CA" smtClean="0"/>
              <a:t>JASM mai 2012</a:t>
            </a:r>
            <a:endParaRPr lang="fr-CA"/>
          </a:p>
        </p:txBody>
      </p:sp>
      <p:sp>
        <p:nvSpPr>
          <p:cNvPr id="6" name="Espace réservé du numéro de diapositive 5"/>
          <p:cNvSpPr>
            <a:spLocks noGrp="1"/>
          </p:cNvSpPr>
          <p:nvPr>
            <p:ph type="sldNum" sz="quarter" idx="12"/>
          </p:nvPr>
        </p:nvSpPr>
        <p:spPr/>
        <p:txBody>
          <a:bodyPr/>
          <a:lstStyle/>
          <a:p>
            <a:fld id="{F17DA4FB-2C2E-480F-A364-10AB53615B97}" type="slidenum">
              <a:rPr lang="fr-CA"/>
              <a:pPr/>
              <a:t>15</a:t>
            </a:fld>
            <a:endParaRPr lang="fr-CA"/>
          </a:p>
        </p:txBody>
      </p:sp>
      <p:sp>
        <p:nvSpPr>
          <p:cNvPr id="94210" name="Rectangle 2"/>
          <p:cNvSpPr>
            <a:spLocks noGrp="1" noChangeArrowheads="1"/>
          </p:cNvSpPr>
          <p:nvPr>
            <p:ph type="title"/>
          </p:nvPr>
        </p:nvSpPr>
        <p:spPr/>
        <p:txBody>
          <a:bodyPr/>
          <a:lstStyle/>
          <a:p>
            <a:r>
              <a:rPr lang="en-CA" sz="4000" dirty="0"/>
              <a:t>Phase 2- </a:t>
            </a:r>
            <a:r>
              <a:rPr lang="en-CA" sz="4000" dirty="0" err="1"/>
              <a:t>Mandat</a:t>
            </a:r>
            <a:r>
              <a:rPr lang="en-CA" sz="4000" dirty="0"/>
              <a:t> du </a:t>
            </a:r>
            <a:r>
              <a:rPr lang="en-CA" sz="4000" dirty="0" err="1"/>
              <a:t>Comité</a:t>
            </a:r>
            <a:r>
              <a:rPr lang="en-CA" sz="4000" dirty="0"/>
              <a:t> de la santé </a:t>
            </a:r>
            <a:r>
              <a:rPr lang="en-CA" sz="4000" dirty="0" err="1"/>
              <a:t>mentale</a:t>
            </a:r>
            <a:r>
              <a:rPr lang="en-CA" sz="4000" dirty="0"/>
              <a:t> du Québec</a:t>
            </a:r>
            <a:endParaRPr lang="fr-CA" sz="4000" dirty="0"/>
          </a:p>
        </p:txBody>
      </p:sp>
      <p:sp>
        <p:nvSpPr>
          <p:cNvPr id="94211" name="Rectangle 3"/>
          <p:cNvSpPr>
            <a:spLocks noGrp="1" noChangeArrowheads="1"/>
          </p:cNvSpPr>
          <p:nvPr>
            <p:ph type="body" idx="1"/>
          </p:nvPr>
        </p:nvSpPr>
        <p:spPr/>
        <p:txBody>
          <a:bodyPr/>
          <a:lstStyle/>
          <a:p>
            <a:pPr>
              <a:lnSpc>
                <a:spcPct val="80000"/>
              </a:lnSpc>
              <a:buFontTx/>
              <a:buNone/>
            </a:pPr>
            <a:r>
              <a:rPr lang="fr-FR" sz="2400" dirty="0" smtClean="0"/>
              <a:t>Ce que vivent les parents</a:t>
            </a:r>
            <a:endParaRPr lang="fr-CA" sz="2400" dirty="0"/>
          </a:p>
          <a:p>
            <a:pPr>
              <a:lnSpc>
                <a:spcPct val="80000"/>
              </a:lnSpc>
              <a:buFontTx/>
              <a:buNone/>
            </a:pPr>
            <a:r>
              <a:rPr lang="fr-FR" sz="2400" dirty="0" smtClean="0"/>
              <a:t>Ce </a:t>
            </a:r>
            <a:r>
              <a:rPr lang="fr-FR" sz="2400" dirty="0"/>
              <a:t>que vivent les </a:t>
            </a:r>
            <a:r>
              <a:rPr lang="fr-FR" sz="2400" dirty="0" smtClean="0"/>
              <a:t>enfants</a:t>
            </a:r>
            <a:endParaRPr lang="fr-CA" sz="2400" dirty="0"/>
          </a:p>
          <a:p>
            <a:pPr>
              <a:lnSpc>
                <a:spcPct val="80000"/>
              </a:lnSpc>
              <a:buFontTx/>
              <a:buNone/>
            </a:pPr>
            <a:r>
              <a:rPr lang="fr-FR" sz="2400" dirty="0" smtClean="0"/>
              <a:t>Les </a:t>
            </a:r>
            <a:r>
              <a:rPr lang="fr-FR" sz="2400" dirty="0"/>
              <a:t>stratégies d’intervention </a:t>
            </a:r>
            <a:r>
              <a:rPr lang="fr-FR" sz="2400" dirty="0" smtClean="0"/>
              <a:t>efficaces</a:t>
            </a:r>
            <a:endParaRPr lang="fr-CA" sz="2400" dirty="0"/>
          </a:p>
          <a:p>
            <a:pPr>
              <a:lnSpc>
                <a:spcPct val="80000"/>
              </a:lnSpc>
              <a:buFontTx/>
              <a:buNone/>
            </a:pPr>
            <a:r>
              <a:rPr lang="fr-FR" sz="2400" dirty="0" smtClean="0"/>
              <a:t>Des </a:t>
            </a:r>
            <a:r>
              <a:rPr lang="fr-FR" sz="2400" dirty="0"/>
              <a:t>pistes d’action </a:t>
            </a:r>
            <a:r>
              <a:rPr lang="fr-FR" sz="2400" dirty="0" smtClean="0"/>
              <a:t>nécessaires</a:t>
            </a:r>
            <a:endParaRPr lang="fr-FR" sz="2400" dirty="0"/>
          </a:p>
        </p:txBody>
      </p:sp>
      <p:sp>
        <p:nvSpPr>
          <p:cNvPr id="2" name="Espace réservé de la date 1"/>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2401040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CA" sz="2400" dirty="0"/>
              <a:t>Phase 2- </a:t>
            </a:r>
            <a:r>
              <a:rPr lang="en-CA" sz="2400" dirty="0" err="1"/>
              <a:t>Mandat</a:t>
            </a:r>
            <a:r>
              <a:rPr lang="en-CA" sz="2400" dirty="0"/>
              <a:t> du </a:t>
            </a:r>
            <a:r>
              <a:rPr lang="en-CA" sz="2400" dirty="0" err="1"/>
              <a:t>Comité</a:t>
            </a:r>
            <a:r>
              <a:rPr lang="en-CA" sz="2400" dirty="0"/>
              <a:t> de la santé </a:t>
            </a:r>
            <a:r>
              <a:rPr lang="en-CA" sz="2400" dirty="0" err="1"/>
              <a:t>mentale</a:t>
            </a:r>
            <a:r>
              <a:rPr lang="en-CA" sz="2400" dirty="0"/>
              <a:t> du Québec</a:t>
            </a:r>
            <a:r>
              <a:rPr lang="fr-CA" sz="2400" dirty="0">
                <a:solidFill>
                  <a:schemeClr val="tx1"/>
                </a:solidFill>
              </a:rPr>
              <a:t> </a:t>
            </a:r>
            <a:r>
              <a:rPr lang="en-CA" sz="2400" dirty="0">
                <a:solidFill>
                  <a:schemeClr val="tx1"/>
                </a:solidFill>
              </a:rPr>
              <a:t/>
            </a:r>
            <a:br>
              <a:rPr lang="en-CA" sz="2400" dirty="0">
                <a:solidFill>
                  <a:schemeClr val="tx1"/>
                </a:solidFill>
              </a:rPr>
            </a:br>
            <a:r>
              <a:rPr lang="fr-CA" sz="2400" dirty="0" smtClean="0">
                <a:solidFill>
                  <a:schemeClr val="tx1"/>
                </a:solidFill>
              </a:rPr>
              <a:t>Ce que vivent les parents</a:t>
            </a:r>
          </a:p>
        </p:txBody>
      </p:sp>
      <p:sp>
        <p:nvSpPr>
          <p:cNvPr id="24579" name="Rectangle 3"/>
          <p:cNvSpPr>
            <a:spLocks noGrp="1" noChangeArrowheads="1"/>
          </p:cNvSpPr>
          <p:nvPr>
            <p:ph type="body" idx="1"/>
          </p:nvPr>
        </p:nvSpPr>
        <p:spPr/>
        <p:txBody>
          <a:bodyPr/>
          <a:lstStyle/>
          <a:p>
            <a:pPr eaLnBrk="1" hangingPunct="1">
              <a:buFontTx/>
              <a:buNone/>
              <a:defRPr/>
            </a:pPr>
            <a:r>
              <a:rPr lang="fr-CA" sz="2400" b="1" smtClean="0"/>
              <a:t>Phénomènes particuliers que vivent les parents</a:t>
            </a:r>
            <a:r>
              <a:rPr lang="fr-CA" sz="2400" smtClean="0"/>
              <a:t> </a:t>
            </a:r>
          </a:p>
          <a:p>
            <a:pPr eaLnBrk="1" hangingPunct="1">
              <a:defRPr/>
            </a:pPr>
            <a:r>
              <a:rPr lang="fr-CA" sz="2400" smtClean="0"/>
              <a:t>Expérience normative du fait d’être parent</a:t>
            </a:r>
          </a:p>
          <a:p>
            <a:pPr eaLnBrk="1" hangingPunct="1">
              <a:defRPr/>
            </a:pPr>
            <a:r>
              <a:rPr lang="fr-CA" sz="2400" smtClean="0"/>
              <a:t>Stigmatisation sociale</a:t>
            </a:r>
          </a:p>
          <a:p>
            <a:pPr eaLnBrk="1" hangingPunct="1">
              <a:defRPr/>
            </a:pPr>
            <a:endParaRPr lang="fr-CA" sz="2400" smtClean="0"/>
          </a:p>
          <a:p>
            <a:pPr eaLnBrk="1" hangingPunct="1">
              <a:buFontTx/>
              <a:buNone/>
              <a:defRPr/>
            </a:pPr>
            <a:r>
              <a:rPr lang="fr-CA" sz="2400" b="1" smtClean="0"/>
              <a:t>Événements stressants</a:t>
            </a:r>
          </a:p>
          <a:p>
            <a:pPr eaLnBrk="1" hangingPunct="1">
              <a:defRPr/>
            </a:pPr>
            <a:r>
              <a:rPr lang="fr-CA" sz="2400" smtClean="0"/>
              <a:t>Hospitalisation (avant et après)</a:t>
            </a:r>
          </a:p>
          <a:p>
            <a:pPr eaLnBrk="1" hangingPunct="1">
              <a:defRPr/>
            </a:pPr>
            <a:r>
              <a:rPr lang="fr-CA" sz="2400" smtClean="0"/>
              <a:t>Peur de perdre la garde</a:t>
            </a:r>
          </a:p>
          <a:p>
            <a:pPr eaLnBrk="1" hangingPunct="1">
              <a:defRPr/>
            </a:pPr>
            <a:r>
              <a:rPr lang="fr-CA" sz="2400" smtClean="0"/>
              <a:t>Placement de l’enfant</a:t>
            </a:r>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u numéro de diapositive 2"/>
          <p:cNvSpPr>
            <a:spLocks noGrp="1"/>
          </p:cNvSpPr>
          <p:nvPr>
            <p:ph type="sldNum" sz="quarter" idx="12"/>
          </p:nvPr>
        </p:nvSpPr>
        <p:spPr/>
        <p:txBody>
          <a:bodyPr/>
          <a:lstStyle/>
          <a:p>
            <a:fld id="{511924F6-C25D-49F2-B2C5-4043FAF36955}" type="slidenum">
              <a:rPr lang="fr-CA" smtClean="0"/>
              <a:pPr/>
              <a:t>16</a:t>
            </a:fld>
            <a:endParaRPr lang="fr-CA"/>
          </a:p>
        </p:txBody>
      </p:sp>
      <p:sp>
        <p:nvSpPr>
          <p:cNvPr id="4" name="Espace réservé de la date 3"/>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3827043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numéro de diapositive 5"/>
          <p:cNvSpPr>
            <a:spLocks noGrp="1"/>
          </p:cNvSpPr>
          <p:nvPr>
            <p:ph type="sldNum" sz="quarter" idx="12"/>
          </p:nvPr>
        </p:nvSpPr>
        <p:spPr>
          <a:noFill/>
        </p:spPr>
        <p:txBody>
          <a:bodyPr/>
          <a:lstStyle>
            <a:lvl1pPr eaLnBrk="0" hangingPunct="0">
              <a:defRPr sz="1600">
                <a:solidFill>
                  <a:schemeClr val="tx1"/>
                </a:solidFill>
                <a:latin typeface="Garamond" pitchFamily="18" charset="0"/>
                <a:cs typeface="Times New Roman" pitchFamily="18" charset="0"/>
              </a:defRPr>
            </a:lvl1pPr>
            <a:lvl2pPr marL="742950" indent="-285750" eaLnBrk="0" hangingPunct="0">
              <a:defRPr sz="1600">
                <a:solidFill>
                  <a:schemeClr val="tx1"/>
                </a:solidFill>
                <a:latin typeface="Garamond" pitchFamily="18" charset="0"/>
                <a:cs typeface="Times New Roman" pitchFamily="18" charset="0"/>
              </a:defRPr>
            </a:lvl2pPr>
            <a:lvl3pPr marL="1143000" indent="-228600" eaLnBrk="0" hangingPunct="0">
              <a:defRPr sz="1600">
                <a:solidFill>
                  <a:schemeClr val="tx1"/>
                </a:solidFill>
                <a:latin typeface="Garamond" pitchFamily="18" charset="0"/>
                <a:cs typeface="Times New Roman" pitchFamily="18" charset="0"/>
              </a:defRPr>
            </a:lvl3pPr>
            <a:lvl4pPr marL="1600200" indent="-228600" eaLnBrk="0" hangingPunct="0">
              <a:defRPr sz="1600">
                <a:solidFill>
                  <a:schemeClr val="tx1"/>
                </a:solidFill>
                <a:latin typeface="Garamond" pitchFamily="18" charset="0"/>
                <a:cs typeface="Times New Roman" pitchFamily="18" charset="0"/>
              </a:defRPr>
            </a:lvl4pPr>
            <a:lvl5pPr marL="2057400" indent="-228600" eaLnBrk="0" hangingPunct="0">
              <a:defRPr sz="1600">
                <a:solidFill>
                  <a:schemeClr val="tx1"/>
                </a:solidFill>
                <a:latin typeface="Garamond" pitchFamily="18" charset="0"/>
                <a:cs typeface="Times New Roman" pitchFamily="18" charset="0"/>
              </a:defRPr>
            </a:lvl5pPr>
            <a:lvl6pPr marL="2514600" indent="-228600" eaLnBrk="0" fontAlgn="base" hangingPunct="0">
              <a:spcBef>
                <a:spcPct val="0"/>
              </a:spcBef>
              <a:spcAft>
                <a:spcPct val="0"/>
              </a:spcAft>
              <a:defRPr sz="1600">
                <a:solidFill>
                  <a:schemeClr val="tx1"/>
                </a:solidFill>
                <a:latin typeface="Garamond" pitchFamily="18" charset="0"/>
                <a:cs typeface="Times New Roman" pitchFamily="18" charset="0"/>
              </a:defRPr>
            </a:lvl6pPr>
            <a:lvl7pPr marL="2971800" indent="-228600" eaLnBrk="0" fontAlgn="base" hangingPunct="0">
              <a:spcBef>
                <a:spcPct val="0"/>
              </a:spcBef>
              <a:spcAft>
                <a:spcPct val="0"/>
              </a:spcAft>
              <a:defRPr sz="1600">
                <a:solidFill>
                  <a:schemeClr val="tx1"/>
                </a:solidFill>
                <a:latin typeface="Garamond" pitchFamily="18" charset="0"/>
                <a:cs typeface="Times New Roman" pitchFamily="18" charset="0"/>
              </a:defRPr>
            </a:lvl7pPr>
            <a:lvl8pPr marL="3429000" indent="-228600" eaLnBrk="0" fontAlgn="base" hangingPunct="0">
              <a:spcBef>
                <a:spcPct val="0"/>
              </a:spcBef>
              <a:spcAft>
                <a:spcPct val="0"/>
              </a:spcAft>
              <a:defRPr sz="1600">
                <a:solidFill>
                  <a:schemeClr val="tx1"/>
                </a:solidFill>
                <a:latin typeface="Garamond" pitchFamily="18" charset="0"/>
                <a:cs typeface="Times New Roman" pitchFamily="18" charset="0"/>
              </a:defRPr>
            </a:lvl8pPr>
            <a:lvl9pPr marL="3886200" indent="-228600" eaLnBrk="0" fontAlgn="base" hangingPunct="0">
              <a:spcBef>
                <a:spcPct val="0"/>
              </a:spcBef>
              <a:spcAft>
                <a:spcPct val="0"/>
              </a:spcAft>
              <a:defRPr sz="1600">
                <a:solidFill>
                  <a:schemeClr val="tx1"/>
                </a:solidFill>
                <a:latin typeface="Garamond" pitchFamily="18" charset="0"/>
                <a:cs typeface="Times New Roman" pitchFamily="18" charset="0"/>
              </a:defRPr>
            </a:lvl9pPr>
          </a:lstStyle>
          <a:p>
            <a:pPr eaLnBrk="1" hangingPunct="1"/>
            <a:fld id="{5B80F2A3-A8FF-41F6-AC5C-143CEC1D56C9}" type="slidenum">
              <a:rPr lang="fr-FR" sz="1200"/>
              <a:pPr eaLnBrk="1" hangingPunct="1"/>
              <a:t>17</a:t>
            </a:fld>
            <a:endParaRPr lang="fr-FR" sz="1200"/>
          </a:p>
        </p:txBody>
      </p:sp>
      <p:sp>
        <p:nvSpPr>
          <p:cNvPr id="81922" name="Rectangle 2"/>
          <p:cNvSpPr>
            <a:spLocks noGrp="1" noChangeArrowheads="1"/>
          </p:cNvSpPr>
          <p:nvPr>
            <p:ph type="title"/>
          </p:nvPr>
        </p:nvSpPr>
        <p:spPr>
          <a:xfrm>
            <a:off x="827584" y="620688"/>
            <a:ext cx="7772400" cy="1143000"/>
          </a:xfrm>
        </p:spPr>
        <p:txBody>
          <a:bodyPr/>
          <a:lstStyle/>
          <a:p>
            <a:pPr eaLnBrk="1" hangingPunct="1">
              <a:defRPr/>
            </a:pPr>
            <a:r>
              <a:rPr lang="en-CA" sz="3200" dirty="0"/>
              <a:t>Phase 2- </a:t>
            </a:r>
            <a:r>
              <a:rPr lang="en-CA" sz="3200" dirty="0" err="1"/>
              <a:t>Mandat</a:t>
            </a:r>
            <a:r>
              <a:rPr lang="en-CA" sz="3200" dirty="0"/>
              <a:t> du </a:t>
            </a:r>
            <a:r>
              <a:rPr lang="en-CA" sz="3200" dirty="0" err="1"/>
              <a:t>Comité</a:t>
            </a:r>
            <a:r>
              <a:rPr lang="en-CA" sz="3200" dirty="0"/>
              <a:t> de la santé </a:t>
            </a:r>
            <a:r>
              <a:rPr lang="en-CA" sz="3200" dirty="0" err="1"/>
              <a:t>mentale</a:t>
            </a:r>
            <a:r>
              <a:rPr lang="en-CA" sz="3200" dirty="0"/>
              <a:t> du Québec</a:t>
            </a:r>
            <a:r>
              <a:rPr lang="fr-CA" sz="3200" dirty="0">
                <a:solidFill>
                  <a:schemeClr val="tx1"/>
                </a:solidFill>
              </a:rPr>
              <a:t> </a:t>
            </a:r>
            <a:r>
              <a:rPr lang="fr-CA" sz="3200" dirty="0" smtClean="0">
                <a:solidFill>
                  <a:schemeClr val="tx1"/>
                </a:solidFill>
              </a:rPr>
              <a:t>- Notre manière d’aborder la question</a:t>
            </a:r>
          </a:p>
        </p:txBody>
      </p:sp>
      <p:sp>
        <p:nvSpPr>
          <p:cNvPr id="81923" name="Rectangle 3"/>
          <p:cNvSpPr>
            <a:spLocks noGrp="1" noChangeArrowheads="1"/>
          </p:cNvSpPr>
          <p:nvPr>
            <p:ph type="body" idx="1"/>
          </p:nvPr>
        </p:nvSpPr>
        <p:spPr>
          <a:xfrm>
            <a:off x="685800" y="2132856"/>
            <a:ext cx="7772400" cy="3963144"/>
          </a:xfrm>
        </p:spPr>
        <p:txBody>
          <a:bodyPr/>
          <a:lstStyle/>
          <a:p>
            <a:pPr eaLnBrk="1" hangingPunct="1">
              <a:defRPr/>
            </a:pPr>
            <a:r>
              <a:rPr lang="fr-FR" sz="2400" b="1" dirty="0" smtClean="0"/>
              <a:t>Mieux comprendre l’impact de la symptomatologie (les manifestations des troubles mentaux) sur le fonctionnement dans l’exercice du rôle parental.</a:t>
            </a:r>
          </a:p>
          <a:p>
            <a:pPr marL="0" indent="0" eaLnBrk="1" hangingPunct="1">
              <a:buNone/>
              <a:defRPr/>
            </a:pPr>
            <a:endParaRPr lang="fr-FR" sz="2400" b="1" dirty="0" smtClean="0"/>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3159188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7772400" cy="1082675"/>
          </a:xfrm>
        </p:spPr>
        <p:txBody>
          <a:bodyPr/>
          <a:lstStyle/>
          <a:p>
            <a:pPr eaLnBrk="1" hangingPunct="1">
              <a:defRPr/>
            </a:pPr>
            <a:r>
              <a:rPr lang="fr-CA" sz="3600" smtClean="0">
                <a:solidFill>
                  <a:schemeClr val="tx1"/>
                </a:solidFill>
              </a:rPr>
              <a:t>Notre manière d’aborder la question</a:t>
            </a:r>
          </a:p>
        </p:txBody>
      </p:sp>
      <p:graphicFrame>
        <p:nvGraphicFramePr>
          <p:cNvPr id="12291" name="Object 3"/>
          <p:cNvGraphicFramePr>
            <a:graphicFrameLocks noGrp="1" noChangeAspect="1"/>
          </p:cNvGraphicFramePr>
          <p:nvPr>
            <p:ph idx="1"/>
            <p:extLst>
              <p:ext uri="{D42A27DB-BD31-4B8C-83A1-F6EECF244321}">
                <p14:modId xmlns:p14="http://schemas.microsoft.com/office/powerpoint/2010/main" val="1480419692"/>
              </p:ext>
            </p:extLst>
          </p:nvPr>
        </p:nvGraphicFramePr>
        <p:xfrm>
          <a:off x="1044575" y="1196975"/>
          <a:ext cx="7250113" cy="4837113"/>
        </p:xfrm>
        <a:graphic>
          <a:graphicData uri="http://schemas.openxmlformats.org/presentationml/2006/ole">
            <mc:AlternateContent xmlns:mc="http://schemas.openxmlformats.org/markup-compatibility/2006">
              <mc:Choice xmlns:v="urn:schemas-microsoft-com:vml" Requires="v">
                <p:oleObj spid="_x0000_s76875" name="Diapositive" r:id="rId4" imgW="4544674" imgH="3031364" progId="PowerPoint.Slide.8">
                  <p:embed/>
                </p:oleObj>
              </mc:Choice>
              <mc:Fallback>
                <p:oleObj name="Diapositive" r:id="rId4" imgW="4544674" imgH="3031364" progId="PowerPoint.Slide.8">
                  <p:embed/>
                  <p:pic>
                    <p:nvPicPr>
                      <p:cNvPr id="0" name=""/>
                      <p:cNvPicPr>
                        <a:picLocks noChangeAspect="1" noChangeArrowheads="1"/>
                      </p:cNvPicPr>
                      <p:nvPr/>
                    </p:nvPicPr>
                    <p:blipFill>
                      <a:blip r:embed="rId5"/>
                      <a:srcRect/>
                      <a:stretch>
                        <a:fillRect/>
                      </a:stretch>
                    </p:blipFill>
                    <p:spPr bwMode="auto">
                      <a:xfrm>
                        <a:off x="1044575" y="1196975"/>
                        <a:ext cx="7250113" cy="4837113"/>
                      </a:xfrm>
                      <a:prstGeom prst="rect">
                        <a:avLst/>
                      </a:prstGeom>
                      <a:noFill/>
                      <a:ln w="9525">
                        <a:solidFill>
                          <a:srgbClr val="000000"/>
                        </a:solidFill>
                        <a:miter lim="800000"/>
                        <a:headEnd/>
                        <a:tailEnd/>
                      </a:ln>
                      <a:effectLst>
                        <a:outerShdw dist="71842" dir="13500000" algn="ctr" rotWithShape="0">
                          <a:srgbClr val="DDDDDD">
                            <a:alpha val="50000"/>
                          </a:srgbClr>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u numéro de diapositive 2"/>
          <p:cNvSpPr>
            <a:spLocks noGrp="1"/>
          </p:cNvSpPr>
          <p:nvPr>
            <p:ph type="sldNum" sz="quarter" idx="12"/>
          </p:nvPr>
        </p:nvSpPr>
        <p:spPr/>
        <p:txBody>
          <a:bodyPr/>
          <a:lstStyle/>
          <a:p>
            <a:fld id="{511924F6-C25D-49F2-B2C5-4043FAF36955}" type="slidenum">
              <a:rPr lang="fr-CA" smtClean="0"/>
              <a:pPr/>
              <a:t>18</a:t>
            </a:fld>
            <a:endParaRPr lang="fr-CA"/>
          </a:p>
        </p:txBody>
      </p:sp>
      <p:sp>
        <p:nvSpPr>
          <p:cNvPr id="4" name="Espace réservé de la date 3"/>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1500361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a:spLocks noGrp="1"/>
          </p:cNvSpPr>
          <p:nvPr>
            <p:ph type="sldNum" sz="quarter" idx="12"/>
          </p:nvPr>
        </p:nvSpPr>
        <p:spPr/>
        <p:txBody>
          <a:bodyPr/>
          <a:lstStyle/>
          <a:p>
            <a:fld id="{940569A7-948C-4169-8B94-7405A32153F5}" type="slidenum">
              <a:rPr lang="fr-CA"/>
              <a:pPr/>
              <a:t>19</a:t>
            </a:fld>
            <a:endParaRPr lang="fr-CA"/>
          </a:p>
        </p:txBody>
      </p:sp>
      <p:sp>
        <p:nvSpPr>
          <p:cNvPr id="117762" name="Rectangle 2"/>
          <p:cNvSpPr>
            <a:spLocks noGrp="1" noChangeArrowheads="1"/>
          </p:cNvSpPr>
          <p:nvPr>
            <p:ph type="title"/>
          </p:nvPr>
        </p:nvSpPr>
        <p:spPr/>
        <p:txBody>
          <a:bodyPr/>
          <a:lstStyle/>
          <a:p>
            <a:r>
              <a:rPr lang="fr-FR" sz="2800" dirty="0" smtClean="0">
                <a:cs typeface="Tahoma" pitchFamily="34" charset="0"/>
              </a:rPr>
              <a:t>Méthodologie</a:t>
            </a:r>
            <a:r>
              <a:rPr lang="fr-FR" sz="2800" dirty="0">
                <a:cs typeface="Tahoma" pitchFamily="34" charset="0"/>
              </a:rPr>
              <a:t>: </a:t>
            </a:r>
            <a:r>
              <a:rPr lang="fr-FR" sz="2800" dirty="0"/>
              <a:t>stratégie</a:t>
            </a:r>
            <a:r>
              <a:rPr lang="fr-CA" sz="2800" dirty="0"/>
              <a:t> de recherche retenue</a:t>
            </a:r>
            <a:r>
              <a:rPr lang="en-CA" sz="2800" dirty="0"/>
              <a:t/>
            </a:r>
            <a:br>
              <a:rPr lang="en-CA" sz="2800" dirty="0"/>
            </a:br>
            <a:r>
              <a:rPr lang="en-CA" sz="2800" dirty="0"/>
              <a:t>Pour </a:t>
            </a:r>
            <a:r>
              <a:rPr lang="en-CA" sz="2800" dirty="0" err="1"/>
              <a:t>l’analyse</a:t>
            </a:r>
            <a:r>
              <a:rPr lang="en-CA" sz="2800" dirty="0"/>
              <a:t> des </a:t>
            </a:r>
            <a:r>
              <a:rPr lang="en-CA" sz="2800" dirty="0" err="1"/>
              <a:t>données</a:t>
            </a:r>
            <a:endParaRPr lang="fr-CA" sz="2800" dirty="0"/>
          </a:p>
        </p:txBody>
      </p:sp>
      <p:graphicFrame>
        <p:nvGraphicFramePr>
          <p:cNvPr id="117763" name="Object 3"/>
          <p:cNvGraphicFramePr>
            <a:graphicFrameLocks noChangeAspect="1"/>
          </p:cNvGraphicFramePr>
          <p:nvPr/>
        </p:nvGraphicFramePr>
        <p:xfrm>
          <a:off x="1447800" y="1981200"/>
          <a:ext cx="6172200" cy="4267200"/>
        </p:xfrm>
        <a:graphic>
          <a:graphicData uri="http://schemas.openxmlformats.org/presentationml/2006/ole">
            <mc:AlternateContent xmlns:mc="http://schemas.openxmlformats.org/markup-compatibility/2006">
              <mc:Choice xmlns:v="urn:schemas-microsoft-com:vml" Requires="v">
                <p:oleObj spid="_x0000_s77899" name="Diapositive" r:id="rId4" imgW="4916520" imgH="3276720" progId="PowerPoint.Slide.8">
                  <p:embed/>
                </p:oleObj>
              </mc:Choice>
              <mc:Fallback>
                <p:oleObj name="Diapositive" r:id="rId4" imgW="4916520" imgH="3276720" progId="PowerPoint.Slid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981200"/>
                        <a:ext cx="6172200" cy="4267200"/>
                      </a:xfrm>
                      <a:prstGeom prst="rect">
                        <a:avLst/>
                      </a:prstGeom>
                      <a:noFill/>
                      <a:ln w="9525">
                        <a:solidFill>
                          <a:srgbClr val="000000"/>
                        </a:solidFill>
                        <a:miter lim="800000"/>
                        <a:headEnd/>
                        <a:tailEnd/>
                      </a:ln>
                      <a:effectLst>
                        <a:outerShdw dist="71842" dir="13500000" algn="ctr" rotWithShape="0">
                          <a:srgbClr val="DDDDDD">
                            <a:alpha val="50000"/>
                          </a:srgbClr>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2022557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2A940F79-EAF3-4931-BC4C-CBFAAEF47D5E}" type="slidenum">
              <a:rPr lang="fr-CA"/>
              <a:pPr/>
              <a:t>2</a:t>
            </a:fld>
            <a:endParaRPr lang="fr-CA"/>
          </a:p>
        </p:txBody>
      </p:sp>
      <p:sp>
        <p:nvSpPr>
          <p:cNvPr id="6146" name="Rectangle 2"/>
          <p:cNvSpPr>
            <a:spLocks noGrp="1" noChangeArrowheads="1"/>
          </p:cNvSpPr>
          <p:nvPr>
            <p:ph type="title"/>
          </p:nvPr>
        </p:nvSpPr>
        <p:spPr/>
        <p:txBody>
          <a:bodyPr/>
          <a:lstStyle/>
          <a:p>
            <a:r>
              <a:rPr lang="fr-FR" sz="3600"/>
              <a:t>Plan de présentation</a:t>
            </a:r>
            <a:r>
              <a:rPr lang="fr-CA"/>
              <a:t> </a:t>
            </a:r>
          </a:p>
        </p:txBody>
      </p:sp>
      <p:sp>
        <p:nvSpPr>
          <p:cNvPr id="6147" name="Rectangle 3"/>
          <p:cNvSpPr>
            <a:spLocks noGrp="1" noChangeArrowheads="1"/>
          </p:cNvSpPr>
          <p:nvPr>
            <p:ph type="body" idx="1"/>
          </p:nvPr>
        </p:nvSpPr>
        <p:spPr>
          <a:xfrm>
            <a:off x="685800" y="1700808"/>
            <a:ext cx="7772400" cy="4395192"/>
          </a:xfrm>
        </p:spPr>
        <p:txBody>
          <a:bodyPr/>
          <a:lstStyle/>
          <a:p>
            <a:pPr>
              <a:lnSpc>
                <a:spcPct val="90000"/>
              </a:lnSpc>
              <a:buFontTx/>
              <a:buNone/>
            </a:pPr>
            <a:r>
              <a:rPr lang="fr-FR" sz="1800" dirty="0">
                <a:cs typeface="Tahoma" pitchFamily="34" charset="0"/>
              </a:rPr>
              <a:t>1- </a:t>
            </a:r>
            <a:r>
              <a:rPr lang="fr-CA" sz="1800" dirty="0"/>
              <a:t>Objet de recherche et </a:t>
            </a:r>
            <a:r>
              <a:rPr lang="fr-CA" sz="1800" dirty="0" smtClean="0"/>
              <a:t>pertinence</a:t>
            </a:r>
          </a:p>
          <a:p>
            <a:pPr>
              <a:lnSpc>
                <a:spcPct val="90000"/>
              </a:lnSpc>
              <a:buFontTx/>
              <a:buNone/>
            </a:pPr>
            <a:r>
              <a:rPr lang="fr-CA" sz="1800" dirty="0" smtClean="0"/>
              <a:t>			Résumé </a:t>
            </a:r>
            <a:r>
              <a:rPr lang="fr-CA" sz="1800" dirty="0"/>
              <a:t>de la </a:t>
            </a:r>
            <a:r>
              <a:rPr lang="fr-CA" sz="1800" dirty="0" smtClean="0"/>
              <a:t>problématique</a:t>
            </a:r>
          </a:p>
          <a:p>
            <a:pPr>
              <a:lnSpc>
                <a:spcPct val="90000"/>
              </a:lnSpc>
              <a:buFontTx/>
              <a:buNone/>
            </a:pPr>
            <a:r>
              <a:rPr lang="fr-CA" sz="1800" dirty="0"/>
              <a:t>	</a:t>
            </a:r>
            <a:r>
              <a:rPr lang="fr-CA" sz="1800" dirty="0" smtClean="0"/>
              <a:t>		</a:t>
            </a:r>
            <a:r>
              <a:rPr lang="fr-CA" sz="1800" dirty="0"/>
              <a:t>La pertinence scientifique et sociale du projet </a:t>
            </a:r>
          </a:p>
          <a:p>
            <a:pPr>
              <a:lnSpc>
                <a:spcPct val="90000"/>
              </a:lnSpc>
              <a:buFontTx/>
              <a:buNone/>
            </a:pPr>
            <a:r>
              <a:rPr lang="fr-FR" sz="1800" dirty="0">
                <a:cs typeface="Tahoma" pitchFamily="34" charset="0"/>
              </a:rPr>
              <a:t>2- </a:t>
            </a:r>
            <a:r>
              <a:rPr lang="fr-CA" sz="1800" dirty="0"/>
              <a:t>État des </a:t>
            </a:r>
            <a:r>
              <a:rPr lang="fr-CA" sz="1800" dirty="0" smtClean="0"/>
              <a:t>connaissances</a:t>
            </a:r>
            <a:endParaRPr lang="en-CA" sz="1800" dirty="0"/>
          </a:p>
          <a:p>
            <a:pPr lvl="3">
              <a:lnSpc>
                <a:spcPct val="60000"/>
              </a:lnSpc>
            </a:pPr>
            <a:r>
              <a:rPr lang="en-CA" sz="1800" dirty="0"/>
              <a:t>Phase 1- </a:t>
            </a:r>
            <a:r>
              <a:rPr lang="en-CA" sz="1800" dirty="0" err="1"/>
              <a:t>Ce</a:t>
            </a:r>
            <a:r>
              <a:rPr lang="en-CA" sz="1800" dirty="0"/>
              <a:t> </a:t>
            </a:r>
            <a:r>
              <a:rPr lang="en-CA" sz="1800" dirty="0" err="1"/>
              <a:t>que</a:t>
            </a:r>
            <a:r>
              <a:rPr lang="en-CA" sz="1800" dirty="0"/>
              <a:t> </a:t>
            </a:r>
            <a:r>
              <a:rPr lang="en-CA" sz="1800" dirty="0" err="1"/>
              <a:t>vivent</a:t>
            </a:r>
            <a:r>
              <a:rPr lang="en-CA" sz="1800" dirty="0"/>
              <a:t> les</a:t>
            </a:r>
            <a:r>
              <a:rPr lang="fr-CA" sz="1800" dirty="0"/>
              <a:t> enfants</a:t>
            </a:r>
            <a:r>
              <a:rPr lang="fr-CA" sz="1600" dirty="0"/>
              <a:t/>
            </a:r>
            <a:br>
              <a:rPr lang="fr-CA" sz="1600" dirty="0"/>
            </a:br>
            <a:endParaRPr lang="en-CA" sz="1600" dirty="0"/>
          </a:p>
          <a:p>
            <a:pPr lvl="3">
              <a:lnSpc>
                <a:spcPct val="60000"/>
              </a:lnSpc>
            </a:pPr>
            <a:r>
              <a:rPr lang="en-CA" sz="1800" dirty="0"/>
              <a:t>Phase 2- </a:t>
            </a:r>
            <a:r>
              <a:rPr lang="en-CA" sz="1800" dirty="0" err="1"/>
              <a:t>Mandat</a:t>
            </a:r>
            <a:r>
              <a:rPr lang="en-CA" sz="1800" dirty="0"/>
              <a:t> du </a:t>
            </a:r>
            <a:r>
              <a:rPr lang="en-CA" sz="1800" dirty="0" err="1"/>
              <a:t>Comité</a:t>
            </a:r>
            <a:r>
              <a:rPr lang="en-CA" sz="1800" dirty="0"/>
              <a:t> de la santé </a:t>
            </a:r>
            <a:r>
              <a:rPr lang="en-CA" sz="1800" dirty="0" err="1"/>
              <a:t>mentale</a:t>
            </a:r>
            <a:r>
              <a:rPr lang="en-CA" sz="1800" dirty="0"/>
              <a:t> du Québec</a:t>
            </a:r>
          </a:p>
          <a:p>
            <a:pPr lvl="2">
              <a:lnSpc>
                <a:spcPct val="60000"/>
              </a:lnSpc>
              <a:buFontTx/>
              <a:buNone/>
            </a:pPr>
            <a:endParaRPr lang="en-CA" sz="2000" dirty="0"/>
          </a:p>
          <a:p>
            <a:pPr lvl="3">
              <a:lnSpc>
                <a:spcPct val="60000"/>
              </a:lnSpc>
            </a:pPr>
            <a:r>
              <a:rPr lang="en-CA" sz="1800" dirty="0"/>
              <a:t>Phase 3- Les </a:t>
            </a:r>
            <a:r>
              <a:rPr lang="en-CA" sz="1800" dirty="0" err="1"/>
              <a:t>facteurs</a:t>
            </a:r>
            <a:r>
              <a:rPr lang="en-CA" sz="1800" dirty="0"/>
              <a:t> qui </a:t>
            </a:r>
            <a:r>
              <a:rPr lang="en-CA" sz="1800" dirty="0" err="1"/>
              <a:t>influencent</a:t>
            </a:r>
            <a:r>
              <a:rPr lang="en-CA" sz="1800" dirty="0"/>
              <a:t> </a:t>
            </a:r>
            <a:r>
              <a:rPr lang="fr-CA" sz="1800" dirty="0"/>
              <a:t>l’exercice du rôle </a:t>
            </a:r>
            <a:r>
              <a:rPr lang="fr-CA" sz="1800" dirty="0" smtClean="0"/>
              <a:t>parental</a:t>
            </a:r>
          </a:p>
          <a:p>
            <a:pPr marL="1371600" lvl="3" indent="0">
              <a:lnSpc>
                <a:spcPct val="60000"/>
              </a:lnSpc>
              <a:buNone/>
            </a:pPr>
            <a:endParaRPr lang="fr-CA" sz="1800" dirty="0" smtClean="0"/>
          </a:p>
          <a:p>
            <a:pPr>
              <a:lnSpc>
                <a:spcPct val="90000"/>
              </a:lnSpc>
              <a:buFontTx/>
              <a:buNone/>
            </a:pPr>
            <a:r>
              <a:rPr lang="fr-CA" sz="1800" dirty="0" smtClean="0"/>
              <a:t>3- Le projet de recherche 2012</a:t>
            </a:r>
          </a:p>
          <a:p>
            <a:pPr>
              <a:lnSpc>
                <a:spcPct val="90000"/>
              </a:lnSpc>
              <a:buFontTx/>
              <a:buNone/>
            </a:pPr>
            <a:endParaRPr lang="fr-CA" sz="1800" dirty="0"/>
          </a:p>
          <a:p>
            <a:pPr marL="0" indent="0">
              <a:buNone/>
            </a:pPr>
            <a:r>
              <a:rPr lang="fr-CA" sz="1800" dirty="0" smtClean="0"/>
              <a:t>4- Échange</a:t>
            </a:r>
            <a:endParaRPr lang="fr-CA" sz="1800" dirty="0"/>
          </a:p>
          <a:p>
            <a:pPr>
              <a:lnSpc>
                <a:spcPct val="90000"/>
              </a:lnSpc>
              <a:buFontTx/>
              <a:buNone/>
            </a:pPr>
            <a:r>
              <a:rPr lang="fr-CA" sz="1800" dirty="0"/>
              <a:t> </a:t>
            </a:r>
            <a:endParaRPr lang="fr-CA" sz="1800" dirty="0" smtClean="0"/>
          </a:p>
        </p:txBody>
      </p:sp>
      <p:sp>
        <p:nvSpPr>
          <p:cNvPr id="2" name="Espace réservé du pied de page 1"/>
          <p:cNvSpPr>
            <a:spLocks noGrp="1"/>
          </p:cNvSpPr>
          <p:nvPr>
            <p:ph type="ftr" sz="quarter" idx="11"/>
          </p:nvPr>
        </p:nvSpPr>
        <p:spPr/>
        <p:txBody>
          <a:bodyPr/>
          <a:lstStyle/>
          <a:p>
            <a:r>
              <a:rPr lang="fr-CA" smtClean="0"/>
              <a:t>JASM mai 2012</a:t>
            </a:r>
            <a:endParaRPr lang="fr-CA" dirty="0"/>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6725" y="188913"/>
            <a:ext cx="8137525" cy="863600"/>
          </a:xfrm>
        </p:spPr>
        <p:txBody>
          <a:bodyPr/>
          <a:lstStyle/>
          <a:p>
            <a:r>
              <a:rPr lang="en-CA" sz="2000" dirty="0" smtClean="0"/>
              <a:t>Phase 2- </a:t>
            </a:r>
            <a:r>
              <a:rPr lang="en-CA" sz="2000" dirty="0" err="1" smtClean="0"/>
              <a:t>Mandat</a:t>
            </a:r>
            <a:r>
              <a:rPr lang="en-CA" sz="2000" dirty="0" smtClean="0"/>
              <a:t> du </a:t>
            </a:r>
            <a:r>
              <a:rPr lang="en-CA" sz="2000" dirty="0" err="1" smtClean="0"/>
              <a:t>Comité</a:t>
            </a:r>
            <a:r>
              <a:rPr lang="en-CA" sz="2000" dirty="0" smtClean="0"/>
              <a:t> de la santé </a:t>
            </a:r>
            <a:r>
              <a:rPr lang="en-CA" sz="2000" dirty="0" err="1" smtClean="0"/>
              <a:t>mentale</a:t>
            </a:r>
            <a:r>
              <a:rPr lang="en-CA" sz="2000" dirty="0" smtClean="0"/>
              <a:t> du Québec</a:t>
            </a:r>
            <a:r>
              <a:rPr lang="fr-CA" sz="2000" dirty="0" smtClean="0">
                <a:solidFill>
                  <a:schemeClr val="tx1"/>
                </a:solidFill>
              </a:rPr>
              <a:t> </a:t>
            </a:r>
            <a:r>
              <a:rPr lang="en-CA" sz="2000" dirty="0" smtClean="0">
                <a:solidFill>
                  <a:schemeClr val="tx1"/>
                </a:solidFill>
              </a:rPr>
              <a:t/>
            </a:r>
            <a:br>
              <a:rPr lang="en-CA" sz="2000" dirty="0" smtClean="0">
                <a:solidFill>
                  <a:schemeClr val="tx1"/>
                </a:solidFill>
              </a:rPr>
            </a:br>
            <a:r>
              <a:rPr lang="fr-CA" sz="2000" dirty="0" smtClean="0">
                <a:solidFill>
                  <a:schemeClr val="tx1"/>
                </a:solidFill>
              </a:rPr>
              <a:t>Ce que vivent </a:t>
            </a:r>
            <a:r>
              <a:rPr lang="fr-CA" sz="2000" b="1" dirty="0" smtClean="0">
                <a:solidFill>
                  <a:schemeClr val="tx1"/>
                </a:solidFill>
              </a:rPr>
              <a:t>les parents</a:t>
            </a:r>
            <a:r>
              <a:rPr lang="fr-CA" sz="2000" dirty="0" smtClean="0">
                <a:solidFill>
                  <a:schemeClr val="tx1"/>
                </a:solidFill>
              </a:rPr>
              <a:t>: Les </a:t>
            </a:r>
            <a:r>
              <a:rPr lang="fr-CA" sz="2000" dirty="0">
                <a:solidFill>
                  <a:schemeClr val="tx1"/>
                </a:solidFill>
              </a:rPr>
              <a:t>d</a:t>
            </a:r>
            <a:r>
              <a:rPr lang="fr-CA" sz="2000" dirty="0" smtClean="0">
                <a:solidFill>
                  <a:schemeClr val="tx1"/>
                </a:solidFill>
              </a:rPr>
              <a:t>ifficultés </a:t>
            </a:r>
            <a:r>
              <a:rPr lang="fr-CA" sz="2000" dirty="0">
                <a:solidFill>
                  <a:schemeClr val="tx1"/>
                </a:solidFill>
              </a:rPr>
              <a:t>dans la réponse </a:t>
            </a:r>
            <a:r>
              <a:rPr lang="fr-CA" sz="2000" b="1" dirty="0">
                <a:solidFill>
                  <a:schemeClr val="tx1"/>
                </a:solidFill>
              </a:rPr>
              <a:t>aux besoins de base </a:t>
            </a:r>
            <a:r>
              <a:rPr lang="fr-CA" sz="2000" dirty="0">
                <a:solidFill>
                  <a:schemeClr val="tx1"/>
                </a:solidFill>
              </a:rPr>
              <a:t>de l’enfant en lien avec les manifestations du </a:t>
            </a:r>
            <a:r>
              <a:rPr lang="fr-CA" sz="2000" dirty="0" smtClean="0">
                <a:solidFill>
                  <a:schemeClr val="tx1"/>
                </a:solidFill>
              </a:rPr>
              <a:t>TM      </a:t>
            </a:r>
            <a:r>
              <a:rPr lang="fr-CA" sz="2000" b="1" dirty="0" smtClean="0">
                <a:solidFill>
                  <a:srgbClr val="FF0000"/>
                </a:solidFill>
              </a:rPr>
              <a:t>Exemple </a:t>
            </a:r>
            <a:endParaRPr lang="fr-CA" sz="2000" b="1" dirty="0">
              <a:solidFill>
                <a:srgbClr val="FF0000"/>
              </a:solidFill>
            </a:endParaRPr>
          </a:p>
        </p:txBody>
      </p:sp>
      <p:graphicFrame>
        <p:nvGraphicFramePr>
          <p:cNvPr id="26660" name="Group 36"/>
          <p:cNvGraphicFramePr>
            <a:graphicFrameLocks noGrp="1"/>
          </p:cNvGraphicFramePr>
          <p:nvPr>
            <p:ph idx="1"/>
            <p:extLst>
              <p:ext uri="{D42A27DB-BD31-4B8C-83A1-F6EECF244321}">
                <p14:modId xmlns:p14="http://schemas.microsoft.com/office/powerpoint/2010/main" val="357522861"/>
              </p:ext>
            </p:extLst>
          </p:nvPr>
        </p:nvGraphicFramePr>
        <p:xfrm>
          <a:off x="250825" y="1196975"/>
          <a:ext cx="8675688" cy="5389880"/>
        </p:xfrm>
        <a:graphic>
          <a:graphicData uri="http://schemas.openxmlformats.org/drawingml/2006/table">
            <a:tbl>
              <a:tblPr/>
              <a:tblGrid>
                <a:gridCol w="3500438"/>
                <a:gridCol w="5175250"/>
              </a:tblGrid>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400" b="1" i="0" u="none" strike="noStrike" cap="none" normalizeH="0" baseline="0" dirty="0" smtClean="0">
                          <a:ln>
                            <a:noFill/>
                          </a:ln>
                          <a:solidFill>
                            <a:schemeClr val="tx1"/>
                          </a:solidFill>
                          <a:effectLst/>
                          <a:latin typeface="Tahoma" pitchFamily="34" charset="0"/>
                        </a:rPr>
                        <a:t>Difficultés spécifiques sur le plan des soins à l’enfant</a:t>
                      </a:r>
                      <a:r>
                        <a:rPr kumimoji="0" lang="fr-CA" sz="1600" b="1" i="0" u="none" strike="noStrike" cap="none" normalizeH="0" baseline="0" dirty="0" smtClean="0">
                          <a:ln>
                            <a:noFill/>
                          </a:ln>
                          <a:solidFill>
                            <a:schemeClr val="tx1"/>
                          </a:solidFill>
                          <a:effectLst/>
                          <a:latin typeface="Garamond"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1600" b="1" i="0" u="none" strike="noStrike" cap="none" normalizeH="0" baseline="0" dirty="0" smtClean="0">
                          <a:ln>
                            <a:noFill/>
                          </a:ln>
                          <a:solidFill>
                            <a:schemeClr val="tx1"/>
                          </a:solidFill>
                          <a:effectLst/>
                          <a:latin typeface="Garamond" pitchFamily="18" charset="0"/>
                        </a:rPr>
                        <a:t>Fonctions mentales ou troubles mentaux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8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dirty="0" smtClean="0">
                          <a:ln>
                            <a:noFill/>
                          </a:ln>
                          <a:solidFill>
                            <a:schemeClr val="tx1"/>
                          </a:solidFill>
                          <a:effectLst/>
                          <a:latin typeface="Tahoma" pitchFamily="34" charset="0"/>
                        </a:rPr>
                        <a:t>Déficit dans les soins physiques (oublis, soins moins adéquats )</a:t>
                      </a:r>
                      <a:r>
                        <a:rPr kumimoji="0" lang="fr-CA" sz="1000" b="0" i="0" u="none" strike="noStrike" cap="none" normalizeH="0" baseline="0" dirty="0" smtClean="0">
                          <a:ln>
                            <a:noFill/>
                          </a:ln>
                          <a:solidFill>
                            <a:schemeClr val="tx1"/>
                          </a:solidFill>
                          <a:effectLst/>
                          <a:latin typeface="Garamond"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Tx/>
                        <a:buFontTx/>
                        <a:buChar char="•"/>
                        <a:tabLst/>
                      </a:pPr>
                      <a:r>
                        <a:rPr kumimoji="0" lang="fr-FR" sz="1200" b="0" i="0" u="none" strike="noStrike" cap="none" normalizeH="0" baseline="0" dirty="0" smtClean="0">
                          <a:ln>
                            <a:noFill/>
                          </a:ln>
                          <a:solidFill>
                            <a:schemeClr val="tx1"/>
                          </a:solidFill>
                          <a:effectLst/>
                          <a:latin typeface="Tahoma" pitchFamily="34" charset="0"/>
                        </a:rPr>
                        <a:t> Fonctions cognitives : difficulté à composer avec les événements et l’organisation de la vie quotidienne(</a:t>
                      </a:r>
                      <a:r>
                        <a:rPr kumimoji="0" lang="fr-FR" sz="1200" b="0" i="0" u="none" strike="noStrike" cap="none" normalizeH="0" baseline="0" dirty="0" err="1" smtClean="0">
                          <a:ln>
                            <a:noFill/>
                          </a:ln>
                          <a:solidFill>
                            <a:schemeClr val="tx1"/>
                          </a:solidFill>
                          <a:effectLst/>
                          <a:latin typeface="Tahoma" pitchFamily="34" charset="0"/>
                        </a:rPr>
                        <a:t>Anyaegbunam</a:t>
                      </a:r>
                      <a:r>
                        <a:rPr kumimoji="0" lang="fr-FR" sz="1200" b="0" i="0" u="none" strike="noStrike" cap="none" normalizeH="0" baseline="0" dirty="0" smtClean="0">
                          <a:ln>
                            <a:noFill/>
                          </a:ln>
                          <a:solidFill>
                            <a:schemeClr val="tx1"/>
                          </a:solidFill>
                          <a:effectLst/>
                          <a:latin typeface="Tahoma" pitchFamily="34" charset="0"/>
                        </a:rPr>
                        <a:t>, 2001); </a:t>
                      </a:r>
                      <a:endParaRPr kumimoji="0" lang="fr-CA" sz="1200" b="0" i="0" u="none" strike="noStrike" cap="none" normalizeH="0" baseline="0" dirty="0" smtClean="0">
                        <a:ln>
                          <a:noFill/>
                        </a:ln>
                        <a:solidFill>
                          <a:schemeClr val="tx1"/>
                        </a:solidFill>
                        <a:effectLst/>
                        <a:latin typeface="Garamond" pitchFamily="18" charset="0"/>
                      </a:endParaRPr>
                    </a:p>
                    <a:p>
                      <a:pPr marL="0" marR="0" lvl="0" indent="0" algn="l" defTabSz="914400" rtl="0" eaLnBrk="1" fontAlgn="base" latinLnBrk="0" hangingPunct="1">
                        <a:lnSpc>
                          <a:spcPct val="120000"/>
                        </a:lnSpc>
                        <a:spcBef>
                          <a:spcPct val="20000"/>
                        </a:spcBef>
                        <a:spcAft>
                          <a:spcPct val="0"/>
                        </a:spcAft>
                        <a:buClr>
                          <a:schemeClr val="hlink"/>
                        </a:buClr>
                        <a:buSzTx/>
                        <a:buFontTx/>
                        <a:buChar char="•"/>
                        <a:tabLst/>
                      </a:pPr>
                      <a:r>
                        <a:rPr kumimoji="0" lang="fr-FR" sz="1200" b="0" i="0" u="none" strike="noStrike" cap="none" normalizeH="0" baseline="0" dirty="0" smtClean="0">
                          <a:ln>
                            <a:noFill/>
                          </a:ln>
                          <a:solidFill>
                            <a:schemeClr val="tx1"/>
                          </a:solidFill>
                          <a:effectLst/>
                          <a:latin typeface="Tahoma" pitchFamily="34" charset="0"/>
                        </a:rPr>
                        <a:t> Fonctions de la mémoire : déficit de la mémoire (</a:t>
                      </a:r>
                      <a:r>
                        <a:rPr kumimoji="0" lang="fr-CA" sz="1200" b="0" i="0" u="none" strike="noStrike" cap="none" normalizeH="0" baseline="0" dirty="0" smtClean="0">
                          <a:ln>
                            <a:noFill/>
                          </a:ln>
                          <a:solidFill>
                            <a:schemeClr val="tx1"/>
                          </a:solidFill>
                          <a:effectLst/>
                          <a:latin typeface="Tahoma" pitchFamily="34" charset="0"/>
                        </a:rPr>
                        <a:t>Benjamin et coll., 1998)</a:t>
                      </a:r>
                      <a:endParaRPr kumimoji="0" lang="fr-CA" sz="1200" b="0" i="0" u="none" strike="noStrike" cap="none" normalizeH="0" baseline="0" dirty="0" smtClean="0">
                        <a:ln>
                          <a:noFill/>
                        </a:ln>
                        <a:solidFill>
                          <a:schemeClr val="tx1"/>
                        </a:solidFill>
                        <a:effectLst/>
                        <a:latin typeface="Garamond" pitchFamily="18" charset="0"/>
                      </a:endParaRPr>
                    </a:p>
                    <a:p>
                      <a:pPr marL="0" marR="0" lvl="0" indent="0" algn="l" defTabSz="914400" rtl="0" eaLnBrk="1" fontAlgn="base" latinLnBrk="0" hangingPunct="1">
                        <a:lnSpc>
                          <a:spcPct val="120000"/>
                        </a:lnSpc>
                        <a:spcBef>
                          <a:spcPct val="20000"/>
                        </a:spcBef>
                        <a:spcAft>
                          <a:spcPct val="0"/>
                        </a:spcAft>
                        <a:buClr>
                          <a:schemeClr val="hlink"/>
                        </a:buClr>
                        <a:buSzTx/>
                        <a:buFontTx/>
                        <a:buChar char="•"/>
                        <a:tabLst/>
                      </a:pPr>
                      <a:r>
                        <a:rPr kumimoji="0" lang="fr-FR" sz="1200" b="0" i="0" u="none" strike="noStrike" cap="none" normalizeH="0" baseline="0" dirty="0" smtClean="0">
                          <a:ln>
                            <a:noFill/>
                          </a:ln>
                          <a:solidFill>
                            <a:schemeClr val="tx1"/>
                          </a:solidFill>
                          <a:effectLst/>
                          <a:latin typeface="Tahoma" pitchFamily="34" charset="0"/>
                        </a:rPr>
                        <a:t> Fonctions du tempérament et de la personnalité : retrait social (</a:t>
                      </a:r>
                      <a:r>
                        <a:rPr kumimoji="0" lang="fr-CA" sz="1200" b="0" i="0" u="none" strike="noStrike" cap="none" normalizeH="0" baseline="0" dirty="0" smtClean="0">
                          <a:ln>
                            <a:noFill/>
                          </a:ln>
                          <a:solidFill>
                            <a:schemeClr val="tx1"/>
                          </a:solidFill>
                          <a:effectLst/>
                          <a:latin typeface="Tahoma" pitchFamily="34" charset="0"/>
                        </a:rPr>
                        <a:t>Thomas et coll., 2003);</a:t>
                      </a:r>
                      <a:endParaRPr kumimoji="0" lang="fr-CA" sz="1200" b="0" i="0" u="none" strike="noStrike" cap="none" normalizeH="0" baseline="0" dirty="0" smtClean="0">
                        <a:ln>
                          <a:noFill/>
                        </a:ln>
                        <a:solidFill>
                          <a:schemeClr val="tx1"/>
                        </a:solidFill>
                        <a:effectLst/>
                        <a:latin typeface="Garamond" pitchFamily="18" charset="0"/>
                      </a:endParaRPr>
                    </a:p>
                    <a:p>
                      <a:pPr marL="0" marR="0" lvl="0" indent="0" algn="l" defTabSz="914400" rtl="0" eaLnBrk="1" fontAlgn="base" latinLnBrk="0" hangingPunct="1">
                        <a:lnSpc>
                          <a:spcPct val="120000"/>
                        </a:lnSpc>
                        <a:spcBef>
                          <a:spcPct val="20000"/>
                        </a:spcBef>
                        <a:spcAft>
                          <a:spcPct val="0"/>
                        </a:spcAft>
                        <a:buClr>
                          <a:schemeClr val="hlink"/>
                        </a:buClr>
                        <a:buSzTx/>
                        <a:buFontTx/>
                        <a:buChar char="•"/>
                        <a:tabLst/>
                      </a:pPr>
                      <a:r>
                        <a:rPr kumimoji="0" lang="fr-FR" sz="1200" b="0" i="0" u="none" strike="noStrike" cap="none" normalizeH="0" baseline="0" dirty="0" smtClean="0">
                          <a:ln>
                            <a:noFill/>
                          </a:ln>
                          <a:solidFill>
                            <a:schemeClr val="tx1"/>
                          </a:solidFill>
                          <a:effectLst/>
                          <a:latin typeface="Tahoma" pitchFamily="34" charset="0"/>
                        </a:rPr>
                        <a:t> Fonctions de l’énergie et des pulsions : faible degré d’activité (</a:t>
                      </a:r>
                      <a:r>
                        <a:rPr kumimoji="0" lang="fr-CA" sz="1200" b="0" i="0" u="none" strike="noStrike" cap="none" normalizeH="0" baseline="0" dirty="0" smtClean="0">
                          <a:ln>
                            <a:noFill/>
                          </a:ln>
                          <a:solidFill>
                            <a:schemeClr val="tx1"/>
                          </a:solidFill>
                          <a:effectLst/>
                          <a:latin typeface="Tahoma" pitchFamily="34" charset="0"/>
                        </a:rPr>
                        <a:t>Thomas et coll., 2003)</a:t>
                      </a:r>
                      <a:r>
                        <a:rPr kumimoji="0" lang="fr-CA" sz="1200" b="0" i="0" u="none" strike="noStrike" cap="none" normalizeH="0" baseline="0" dirty="0" smtClean="0">
                          <a:ln>
                            <a:noFill/>
                          </a:ln>
                          <a:solidFill>
                            <a:schemeClr val="tx1"/>
                          </a:solidFill>
                          <a:effectLst/>
                          <a:latin typeface="Garamond"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9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FR" sz="1200" b="0" i="0" u="none" strike="noStrike" cap="none" normalizeH="0" baseline="0" smtClean="0">
                          <a:ln>
                            <a:noFill/>
                          </a:ln>
                          <a:solidFill>
                            <a:schemeClr val="tx1"/>
                          </a:solidFill>
                          <a:effectLst/>
                          <a:latin typeface="Tahoma" pitchFamily="34" charset="0"/>
                        </a:rPr>
                        <a:t>Moins bonnes conscience, sensibilité ou compréhension des besoins physiques de l’enfant </a:t>
                      </a:r>
                      <a:endParaRPr kumimoji="0" lang="fr-CA" sz="12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Char char="•"/>
                        <a:tabLst/>
                      </a:pPr>
                      <a:r>
                        <a:rPr kumimoji="0" lang="fr-FR" sz="1200" b="0" i="0" u="none" strike="noStrike" cap="none" normalizeH="0" baseline="0" smtClean="0">
                          <a:ln>
                            <a:noFill/>
                          </a:ln>
                          <a:solidFill>
                            <a:schemeClr val="tx1"/>
                          </a:solidFill>
                          <a:effectLst/>
                          <a:latin typeface="Tahoma" pitchFamily="34" charset="0"/>
                        </a:rPr>
                        <a:t> Fonctions de l’attention : manque de concentration (Murray et coll., 2003); </a:t>
                      </a:r>
                      <a:endParaRPr kumimoji="0" lang="fr-CA" sz="1200" b="0" i="0" u="none" strike="noStrike" cap="none" normalizeH="0" baseline="0" smtClean="0">
                        <a:ln>
                          <a:noFill/>
                        </a:ln>
                        <a:solidFill>
                          <a:schemeClr val="tx1"/>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hlink"/>
                        </a:buClr>
                        <a:buSzTx/>
                        <a:buFontTx/>
                        <a:buChar char="•"/>
                        <a:tabLst/>
                      </a:pPr>
                      <a:r>
                        <a:rPr kumimoji="0" lang="fr-FR" sz="1200" b="0" i="0" u="none" strike="noStrike" cap="none" normalizeH="0" baseline="0" smtClean="0">
                          <a:ln>
                            <a:noFill/>
                          </a:ln>
                          <a:solidFill>
                            <a:schemeClr val="tx1"/>
                          </a:solidFill>
                          <a:effectLst/>
                          <a:latin typeface="Tahoma" pitchFamily="34" charset="0"/>
                        </a:rPr>
                        <a:t> Fonctions de la pensée : altération de la pensée ; </a:t>
                      </a:r>
                      <a:endParaRPr kumimoji="0" lang="fr-CA" sz="1200" b="0" i="0" u="none" strike="noStrike" cap="none" normalizeH="0" baseline="0" smtClean="0">
                        <a:ln>
                          <a:noFill/>
                        </a:ln>
                        <a:solidFill>
                          <a:schemeClr val="tx1"/>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hlink"/>
                        </a:buClr>
                        <a:buSzTx/>
                        <a:buFontTx/>
                        <a:buChar char="•"/>
                        <a:tabLst/>
                      </a:pPr>
                      <a:r>
                        <a:rPr kumimoji="0" lang="fr-FR" sz="1200" b="0" i="0" u="none" strike="noStrike" cap="none" normalizeH="0" baseline="0" smtClean="0">
                          <a:ln>
                            <a:noFill/>
                          </a:ln>
                          <a:solidFill>
                            <a:schemeClr val="tx1"/>
                          </a:solidFill>
                          <a:effectLst/>
                          <a:latin typeface="Tahoma" pitchFamily="34" charset="0"/>
                        </a:rPr>
                        <a:t> Fonctions cognitives : altération du jugement ;</a:t>
                      </a:r>
                      <a:endParaRPr kumimoji="0" lang="fr-CA" sz="1200" b="0" i="0" u="none" strike="noStrike" cap="none" normalizeH="0" baseline="0" smtClean="0">
                        <a:ln>
                          <a:noFill/>
                        </a:ln>
                        <a:solidFill>
                          <a:schemeClr val="tx1"/>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hlink"/>
                        </a:buClr>
                        <a:buSzTx/>
                        <a:buFontTx/>
                        <a:buChar char="•"/>
                        <a:tabLst/>
                      </a:pPr>
                      <a:r>
                        <a:rPr kumimoji="0" lang="fr-FR" sz="1200" b="0" i="0" u="none" strike="noStrike" cap="none" normalizeH="0" baseline="0" smtClean="0">
                          <a:ln>
                            <a:noFill/>
                          </a:ln>
                          <a:solidFill>
                            <a:schemeClr val="tx1"/>
                          </a:solidFill>
                          <a:effectLst/>
                          <a:latin typeface="Tahoma" pitchFamily="34" charset="0"/>
                        </a:rPr>
                        <a:t> Fonctions de l’énergie et des pulsions : fatigue; agitation; baisse d’énergie (Murray et coll., 2003)</a:t>
                      </a:r>
                      <a:endParaRPr kumimoji="0" lang="fr-CA" sz="1200" b="0" i="0" u="none" strike="noStrike" cap="none" normalizeH="0" baseline="0" smtClean="0">
                        <a:ln>
                          <a:noFill/>
                        </a:ln>
                        <a:solidFill>
                          <a:schemeClr val="tx1"/>
                        </a:solidFill>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hlink"/>
                        </a:buClr>
                        <a:buSzTx/>
                        <a:buFontTx/>
                        <a:buChar char="•"/>
                        <a:tabLst/>
                      </a:pPr>
                      <a:r>
                        <a:rPr kumimoji="0" lang="fr-FR" sz="1200" b="0" i="0" u="none" strike="noStrike" cap="none" normalizeH="0" baseline="0" smtClean="0">
                          <a:ln>
                            <a:noFill/>
                          </a:ln>
                          <a:solidFill>
                            <a:schemeClr val="tx1"/>
                          </a:solidFill>
                          <a:effectLst/>
                          <a:latin typeface="Tahoma" pitchFamily="34" charset="0"/>
                        </a:rPr>
                        <a:t> Trouble mental : psychose post-partum (Murray et coll., 2003)</a:t>
                      </a:r>
                      <a:r>
                        <a:rPr kumimoji="0" lang="fr-CA" sz="1200" b="0" i="0" u="none" strike="noStrike" cap="none" normalizeH="0" baseline="0" smtClean="0">
                          <a:ln>
                            <a:noFill/>
                          </a:ln>
                          <a:solidFill>
                            <a:schemeClr val="tx1"/>
                          </a:solidFill>
                          <a:effectLst/>
                          <a:latin typeface="Garamond"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45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1200" b="0" i="0" u="none" strike="noStrike" cap="none" normalizeH="0" baseline="0" smtClean="0">
                          <a:ln>
                            <a:noFill/>
                          </a:ln>
                          <a:solidFill>
                            <a:schemeClr val="tx1"/>
                          </a:solidFill>
                          <a:effectLst/>
                          <a:latin typeface="Tahoma" pitchFamily="34" charset="0"/>
                        </a:rPr>
                        <a:t>Comportements associés à des perturbations dans le sommeil (ex: tendance à donner des boires durant la nuit, ne pas mettre l’enfant au lit lorsqu’il est réveillé, dormir avec lui, etc)</a:t>
                      </a:r>
                      <a:r>
                        <a:rPr kumimoji="0" lang="fr-CA" sz="1000" b="0" i="0" u="none" strike="noStrike" cap="none" normalizeH="0" baseline="0" smtClean="0">
                          <a:ln>
                            <a:noFill/>
                          </a:ln>
                          <a:solidFill>
                            <a:schemeClr val="tx1"/>
                          </a:solidFill>
                          <a:effectLst/>
                          <a:latin typeface="Tahoma"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20000"/>
                        </a:spcBef>
                        <a:spcAft>
                          <a:spcPct val="0"/>
                        </a:spcAft>
                        <a:buClr>
                          <a:schemeClr val="hlink"/>
                        </a:buClr>
                        <a:buSzTx/>
                        <a:buFontTx/>
                        <a:buNone/>
                        <a:tabLst/>
                      </a:pPr>
                      <a:endParaRPr kumimoji="0" lang="fr-FR" sz="1200" b="0" i="0" u="none" strike="noStrike" cap="none" normalizeH="0" baseline="0" smtClean="0">
                        <a:ln>
                          <a:noFill/>
                        </a:ln>
                        <a:solidFill>
                          <a:schemeClr val="tx1"/>
                        </a:solidFill>
                        <a:effectLst/>
                        <a:latin typeface="Tahoma" pitchFamily="34" charset="0"/>
                      </a:endParaRPr>
                    </a:p>
                    <a:p>
                      <a:pPr marL="171450" marR="0" lvl="0" indent="-171450" algn="l" defTabSz="914400" rtl="0" eaLnBrk="1" fontAlgn="base" latinLnBrk="0" hangingPunct="1">
                        <a:lnSpc>
                          <a:spcPct val="100000"/>
                        </a:lnSpc>
                        <a:spcBef>
                          <a:spcPct val="20000"/>
                        </a:spcBef>
                        <a:spcAft>
                          <a:spcPct val="0"/>
                        </a:spcAft>
                        <a:buClr>
                          <a:schemeClr val="hlink"/>
                        </a:buClr>
                        <a:buSzTx/>
                        <a:buFontTx/>
                        <a:buChar char="•"/>
                        <a:tabLst/>
                      </a:pPr>
                      <a:r>
                        <a:rPr kumimoji="0" lang="fr-FR" sz="1200" b="0" i="0" u="none" strike="noStrike" cap="none" normalizeH="0" baseline="0" smtClean="0">
                          <a:ln>
                            <a:noFill/>
                          </a:ln>
                          <a:solidFill>
                            <a:schemeClr val="tx1"/>
                          </a:solidFill>
                          <a:effectLst/>
                          <a:latin typeface="Tahoma" pitchFamily="34" charset="0"/>
                        </a:rPr>
                        <a:t>Trouble mental : trouble panique (Warren et coll., 2003)</a:t>
                      </a:r>
                      <a:r>
                        <a:rPr kumimoji="0" lang="fr-CA" sz="1200" b="0" i="0" u="none" strike="noStrike" cap="none" normalizeH="0" baseline="0" smtClean="0">
                          <a:ln>
                            <a:noFill/>
                          </a:ln>
                          <a:solidFill>
                            <a:schemeClr val="tx1"/>
                          </a:solidFill>
                          <a:effectLst/>
                          <a:latin typeface="Garamond" pitchFamily="18" charset="0"/>
                        </a:rPr>
                        <a:t>, </a:t>
                      </a:r>
                      <a:r>
                        <a:rPr kumimoji="0" lang="fr-CA" sz="1200" b="0" i="0" u="none" strike="noStrike" cap="none" normalizeH="0" baseline="0" smtClean="0">
                          <a:ln>
                            <a:noFill/>
                          </a:ln>
                          <a:solidFill>
                            <a:schemeClr val="tx1"/>
                          </a:solidFill>
                          <a:effectLst/>
                          <a:latin typeface="Tahoma" pitchFamily="34" charset="0"/>
                        </a:rPr>
                        <a:t>certains troubles de personnalité</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1200" b="0" i="0" u="none" strike="noStrike" cap="none" normalizeH="0" baseline="0" smtClean="0">
                          <a:ln>
                            <a:noFill/>
                          </a:ln>
                          <a:solidFill>
                            <a:schemeClr val="tx1"/>
                          </a:solidFill>
                          <a:effectLst/>
                          <a:latin typeface="Tahoma" pitchFamily="34" charset="0"/>
                        </a:rPr>
                        <a:t>Soins d’hygiènes excessifs (ex: lavages de mains trop fréquents)</a:t>
                      </a:r>
                      <a:r>
                        <a:rPr kumimoji="0" lang="fr-CA" sz="1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Tx/>
                        <a:buFontTx/>
                        <a:buChar char="•"/>
                        <a:tabLst/>
                      </a:pPr>
                      <a:r>
                        <a:rPr kumimoji="0" lang="fr-FR" sz="1200" b="0" i="0" u="none" strike="noStrike" cap="none" normalizeH="0" baseline="0" dirty="0" smtClean="0">
                          <a:ln>
                            <a:noFill/>
                          </a:ln>
                          <a:solidFill>
                            <a:schemeClr val="tx1"/>
                          </a:solidFill>
                          <a:effectLst/>
                          <a:latin typeface="Tahoma" pitchFamily="34" charset="0"/>
                        </a:rPr>
                        <a:t>Fonctions de la pensée : obsessions et compulsions (</a:t>
                      </a:r>
                      <a:r>
                        <a:rPr kumimoji="0" lang="fr-FR" sz="1200" b="0" i="0" u="none" strike="noStrike" cap="none" normalizeH="0" baseline="0" dirty="0" err="1" smtClean="0">
                          <a:ln>
                            <a:noFill/>
                          </a:ln>
                          <a:solidFill>
                            <a:schemeClr val="tx1"/>
                          </a:solidFill>
                          <a:effectLst/>
                          <a:latin typeface="Tahoma" pitchFamily="34" charset="0"/>
                        </a:rPr>
                        <a:t>Buist</a:t>
                      </a:r>
                      <a:r>
                        <a:rPr kumimoji="0" lang="fr-FR" sz="1200" b="0" i="0" u="none" strike="noStrike" cap="none" normalizeH="0" baseline="0" dirty="0" smtClean="0">
                          <a:ln>
                            <a:noFill/>
                          </a:ln>
                          <a:solidFill>
                            <a:schemeClr val="tx1"/>
                          </a:solidFill>
                          <a:effectLst/>
                          <a:latin typeface="Tahoma" pitchFamily="34" charset="0"/>
                        </a:rPr>
                        <a:t>, 1998) </a:t>
                      </a:r>
                      <a:endParaRPr kumimoji="0" lang="fr-CA" sz="1200" b="0" i="0" u="none" strike="noStrike" cap="none" normalizeH="0" baseline="0" dirty="0" smtClean="0">
                        <a:ln>
                          <a:noFill/>
                        </a:ln>
                        <a:solidFill>
                          <a:schemeClr val="tx1"/>
                        </a:solidFill>
                        <a:effectLst/>
                        <a:latin typeface="Garamond" pitchFamily="18" charset="0"/>
                      </a:endParaRPr>
                    </a:p>
                    <a:p>
                      <a:pPr marL="533400" marR="0" lvl="0" indent="-533400" algn="l" defTabSz="914400" rtl="0" eaLnBrk="1" fontAlgn="base" latinLnBrk="0" hangingPunct="1">
                        <a:lnSpc>
                          <a:spcPct val="100000"/>
                        </a:lnSpc>
                        <a:spcBef>
                          <a:spcPct val="20000"/>
                        </a:spcBef>
                        <a:spcAft>
                          <a:spcPct val="0"/>
                        </a:spcAft>
                        <a:buClr>
                          <a:schemeClr val="hlink"/>
                        </a:buClr>
                        <a:buSzTx/>
                        <a:buFontTx/>
                        <a:buChar char="•"/>
                        <a:tabLst/>
                      </a:pPr>
                      <a:r>
                        <a:rPr kumimoji="0" lang="fr-FR" sz="1200" b="0" i="0" u="none" strike="noStrike" cap="none" normalizeH="0" baseline="0" dirty="0" smtClean="0">
                          <a:ln>
                            <a:noFill/>
                          </a:ln>
                          <a:solidFill>
                            <a:schemeClr val="tx1"/>
                          </a:solidFill>
                          <a:effectLst/>
                          <a:latin typeface="Tahoma" pitchFamily="34" charset="0"/>
                        </a:rPr>
                        <a:t>Trouble mental : trouble obsessionnel-compulsif </a:t>
                      </a:r>
                      <a:endParaRPr kumimoji="0" lang="fr-CA" sz="12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u numéro de diapositive 2"/>
          <p:cNvSpPr>
            <a:spLocks noGrp="1"/>
          </p:cNvSpPr>
          <p:nvPr>
            <p:ph type="sldNum" sz="quarter" idx="12"/>
          </p:nvPr>
        </p:nvSpPr>
        <p:spPr/>
        <p:txBody>
          <a:bodyPr/>
          <a:lstStyle/>
          <a:p>
            <a:fld id="{20AD70EA-90A5-4D02-9090-1A3A8F747889}" type="slidenum">
              <a:rPr lang="fr-CA" smtClean="0"/>
              <a:pPr/>
              <a:t>20</a:t>
            </a:fld>
            <a:endParaRPr lang="fr-CA"/>
          </a:p>
        </p:txBody>
      </p:sp>
      <p:sp>
        <p:nvSpPr>
          <p:cNvPr id="4" name="Espace réservé de la date 3"/>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4208641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85800" y="457200"/>
            <a:ext cx="7772400" cy="777875"/>
          </a:xfrm>
        </p:spPr>
        <p:txBody>
          <a:bodyPr/>
          <a:lstStyle/>
          <a:p>
            <a:r>
              <a:rPr lang="en-CA" sz="2400" dirty="0"/>
              <a:t>Phase 2- </a:t>
            </a:r>
            <a:r>
              <a:rPr lang="en-CA" sz="2400" dirty="0" err="1"/>
              <a:t>Mandat</a:t>
            </a:r>
            <a:r>
              <a:rPr lang="en-CA" sz="2400" dirty="0"/>
              <a:t> du </a:t>
            </a:r>
            <a:r>
              <a:rPr lang="en-CA" sz="2400" dirty="0" err="1"/>
              <a:t>Comité</a:t>
            </a:r>
            <a:r>
              <a:rPr lang="en-CA" sz="2400" dirty="0"/>
              <a:t> de la santé </a:t>
            </a:r>
            <a:r>
              <a:rPr lang="en-CA" sz="2400" dirty="0" err="1"/>
              <a:t>mentale</a:t>
            </a:r>
            <a:r>
              <a:rPr lang="en-CA" sz="2400" dirty="0"/>
              <a:t> du Québec</a:t>
            </a:r>
            <a:r>
              <a:rPr lang="fr-CA" sz="2400" dirty="0">
                <a:solidFill>
                  <a:schemeClr val="tx1"/>
                </a:solidFill>
              </a:rPr>
              <a:t> </a:t>
            </a:r>
            <a:r>
              <a:rPr lang="en-CA" sz="2400" dirty="0">
                <a:solidFill>
                  <a:schemeClr val="tx1"/>
                </a:solidFill>
              </a:rPr>
              <a:t/>
            </a:r>
            <a:br>
              <a:rPr lang="en-CA" sz="2400" dirty="0">
                <a:solidFill>
                  <a:schemeClr val="tx1"/>
                </a:solidFill>
              </a:rPr>
            </a:br>
            <a:r>
              <a:rPr lang="fr-CA" sz="2400" dirty="0">
                <a:solidFill>
                  <a:schemeClr val="tx1"/>
                </a:solidFill>
              </a:rPr>
              <a:t>Ce que vivent </a:t>
            </a:r>
            <a:r>
              <a:rPr lang="fr-CA" sz="2400" b="1" dirty="0">
                <a:solidFill>
                  <a:schemeClr val="tx1"/>
                </a:solidFill>
              </a:rPr>
              <a:t>les </a:t>
            </a:r>
            <a:r>
              <a:rPr lang="fr-CA" sz="2400" b="1" dirty="0" smtClean="0">
                <a:solidFill>
                  <a:schemeClr val="tx1"/>
                </a:solidFill>
              </a:rPr>
              <a:t>enfants          </a:t>
            </a:r>
            <a:r>
              <a:rPr lang="fr-CA" sz="2400" b="1" dirty="0" smtClean="0">
                <a:solidFill>
                  <a:srgbClr val="FF0000"/>
                </a:solidFill>
              </a:rPr>
              <a:t>Exemple</a:t>
            </a:r>
            <a:endParaRPr lang="fr-CA" sz="2400" b="1" dirty="0">
              <a:solidFill>
                <a:srgbClr val="FF0000"/>
              </a:solidFill>
            </a:endParaRPr>
          </a:p>
        </p:txBody>
      </p:sp>
      <p:graphicFrame>
        <p:nvGraphicFramePr>
          <p:cNvPr id="97283" name="Group 3"/>
          <p:cNvGraphicFramePr>
            <a:graphicFrameLocks noGrp="1"/>
          </p:cNvGraphicFramePr>
          <p:nvPr>
            <p:ph idx="1"/>
          </p:nvPr>
        </p:nvGraphicFramePr>
        <p:xfrm>
          <a:off x="304800" y="1268413"/>
          <a:ext cx="8382000" cy="5164709"/>
        </p:xfrm>
        <a:graphic>
          <a:graphicData uri="http://schemas.openxmlformats.org/drawingml/2006/table">
            <a:tbl>
              <a:tblPr/>
              <a:tblGrid>
                <a:gridCol w="4483100"/>
                <a:gridCol w="3898900"/>
              </a:tblGrid>
              <a:tr h="720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800" b="1" i="0" u="none" strike="noStrike" cap="none" normalizeH="0" baseline="0" dirty="0" smtClean="0">
                          <a:ln>
                            <a:noFill/>
                          </a:ln>
                          <a:solidFill>
                            <a:schemeClr val="tx1"/>
                          </a:solidFill>
                          <a:effectLst/>
                          <a:latin typeface="Times New Roman" pitchFamily="18" charset="0"/>
                          <a:cs typeface="Times New Roman" pitchFamily="18" charset="0"/>
                        </a:rPr>
                        <a:t>Impacts au plan émotionnel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800" b="1" i="0" u="none" strike="noStrike" cap="none" normalizeH="0" baseline="0" smtClean="0">
                          <a:ln>
                            <a:noFill/>
                          </a:ln>
                          <a:solidFill>
                            <a:schemeClr val="tx1"/>
                          </a:solidFill>
                          <a:effectLst/>
                          <a:latin typeface="Times New Roman" pitchFamily="18" charset="0"/>
                          <a:cs typeface="Times New Roman" pitchFamily="18" charset="0"/>
                        </a:rPr>
                        <a:t>Facteurs de protection pour atténuer ces sentiments</a:t>
                      </a:r>
                      <a:r>
                        <a:rPr kumimoji="0" lang="fr-CA" sz="1800" b="0" i="0" u="none" strike="noStrike" cap="none" normalizeH="0" baseline="0" smtClean="0">
                          <a:ln>
                            <a:noFill/>
                          </a:ln>
                          <a:solidFill>
                            <a:schemeClr val="tx1"/>
                          </a:solidFill>
                          <a:effectLst/>
                          <a:latin typeface="Times New Roman" pitchFamily="18" charset="0"/>
                          <a:cs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Tahoma" pitchFamily="34" charset="0"/>
                          <a:cs typeface="Times New Roman" pitchFamily="18" charset="0"/>
                        </a:rPr>
                        <a:t>La peur</a:t>
                      </a: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ahoma" pitchFamily="34" charset="0"/>
                          <a:cs typeface="Times New Roman" pitchFamily="18" charset="0"/>
                        </a:rPr>
                        <a:t> Occasionn</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e par la d</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t</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rioration du parent et qui peut entra</a:t>
                      </a:r>
                      <a:r>
                        <a:rPr kumimoji="0" lang="fr-CA" sz="1400" b="0" i="0" u="none" strike="noStrike" cap="none" normalizeH="0" baseline="0" smtClean="0">
                          <a:ln>
                            <a:noFill/>
                          </a:ln>
                          <a:solidFill>
                            <a:schemeClr val="tx1"/>
                          </a:solidFill>
                          <a:effectLst/>
                          <a:latin typeface="Times New Roman"/>
                          <a:cs typeface="Times New Roman" pitchFamily="18" charset="0"/>
                        </a:rPr>
                        <a:t>î</a:t>
                      </a:r>
                      <a:r>
                        <a:rPr kumimoji="0" lang="fr-CA" sz="1400" b="0" i="0" u="none" strike="noStrike" cap="none" normalizeH="0" baseline="0" smtClean="0">
                          <a:ln>
                            <a:noFill/>
                          </a:ln>
                          <a:solidFill>
                            <a:schemeClr val="tx1"/>
                          </a:solidFill>
                          <a:effectLst/>
                          <a:latin typeface="Tahoma" pitchFamily="34" charset="0"/>
                          <a:cs typeface="Times New Roman" pitchFamily="18" charset="0"/>
                        </a:rPr>
                        <a:t>ner un comportement docile, effac</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 d</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sesp</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r</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 Par ex. </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viter de transgresser les consignes, d</a:t>
                      </a:r>
                      <a:r>
                        <a:rPr kumimoji="0" lang="fr-CA" sz="1400" b="0" i="0" u="none" strike="noStrike" cap="none" normalizeH="0" baseline="0" smtClean="0">
                          <a:ln>
                            <a:noFill/>
                          </a:ln>
                          <a:solidFill>
                            <a:schemeClr val="tx1"/>
                          </a:solidFill>
                          <a:effectLst/>
                          <a:latin typeface="Times New Roman"/>
                          <a:cs typeface="Times New Roman" pitchFamily="18" charset="0"/>
                        </a:rPr>
                        <a:t>’</a:t>
                      </a:r>
                      <a:r>
                        <a:rPr kumimoji="0" lang="fr-CA" sz="1400" b="0" i="0" u="none" strike="noStrike" cap="none" normalizeH="0" baseline="0" smtClean="0">
                          <a:ln>
                            <a:noFill/>
                          </a:ln>
                          <a:solidFill>
                            <a:schemeClr val="tx1"/>
                          </a:solidFill>
                          <a:effectLst/>
                          <a:latin typeface="Tahoma" pitchFamily="34" charset="0"/>
                          <a:cs typeface="Times New Roman" pitchFamily="18" charset="0"/>
                        </a:rPr>
                        <a:t>inviter des amis, de faire du bruit.</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fr-CA" sz="1400" b="1" i="0" u="none" strike="noStrike" cap="none" normalizeH="0" baseline="0" smtClean="0">
                        <a:ln>
                          <a:noFill/>
                        </a:ln>
                        <a:solidFill>
                          <a:schemeClr val="tx1"/>
                        </a:solidFill>
                        <a:effectLst/>
                        <a:latin typeface="Tahoma"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Tahoma" pitchFamily="34" charset="0"/>
                          <a:cs typeface="Times New Roman" pitchFamily="18" charset="0"/>
                        </a:rPr>
                        <a:t>l</a:t>
                      </a:r>
                      <a:r>
                        <a:rPr kumimoji="0" lang="fr-CA" sz="1400" b="1" i="0" u="none" strike="noStrike" cap="none" normalizeH="0" baseline="0" smtClean="0">
                          <a:ln>
                            <a:noFill/>
                          </a:ln>
                          <a:solidFill>
                            <a:schemeClr val="tx1"/>
                          </a:solidFill>
                          <a:effectLst/>
                          <a:latin typeface="Times New Roman"/>
                          <a:cs typeface="Times New Roman" pitchFamily="18" charset="0"/>
                        </a:rPr>
                        <a:t>’</a:t>
                      </a:r>
                      <a:r>
                        <a:rPr kumimoji="0" lang="fr-CA" sz="1400" b="1" i="0" u="none" strike="noStrike" cap="none" normalizeH="0" baseline="0" smtClean="0">
                          <a:ln>
                            <a:noFill/>
                          </a:ln>
                          <a:solidFill>
                            <a:schemeClr val="tx1"/>
                          </a:solidFill>
                          <a:effectLst/>
                          <a:latin typeface="Tahoma" pitchFamily="34" charset="0"/>
                          <a:cs typeface="Times New Roman" pitchFamily="18" charset="0"/>
                        </a:rPr>
                        <a:t>anxi</a:t>
                      </a:r>
                      <a:r>
                        <a:rPr kumimoji="0" lang="fr-CA" sz="1400" b="1" i="0" u="none" strike="noStrike" cap="none" normalizeH="0" baseline="0" smtClean="0">
                          <a:ln>
                            <a:noFill/>
                          </a:ln>
                          <a:solidFill>
                            <a:schemeClr val="tx1"/>
                          </a:solidFill>
                          <a:effectLst/>
                          <a:latin typeface="Times New Roman"/>
                          <a:cs typeface="Times New Roman" pitchFamily="18" charset="0"/>
                        </a:rPr>
                        <a:t>é</a:t>
                      </a:r>
                      <a:r>
                        <a:rPr kumimoji="0" lang="fr-CA" sz="1400" b="1" i="0" u="none" strike="noStrike" cap="none" normalizeH="0" baseline="0" smtClean="0">
                          <a:ln>
                            <a:noFill/>
                          </a:ln>
                          <a:solidFill>
                            <a:schemeClr val="tx1"/>
                          </a:solidFill>
                          <a:effectLst/>
                          <a:latin typeface="Tahoma" pitchFamily="34" charset="0"/>
                          <a:cs typeface="Times New Roman" pitchFamily="18" charset="0"/>
                        </a:rPr>
                        <a:t>t</a:t>
                      </a:r>
                      <a:r>
                        <a:rPr kumimoji="0" lang="fr-CA" sz="1400" b="1" i="0" u="none" strike="noStrike" cap="none" normalizeH="0" baseline="0" smtClean="0">
                          <a:ln>
                            <a:noFill/>
                          </a:ln>
                          <a:solidFill>
                            <a:schemeClr val="tx1"/>
                          </a:solidFill>
                          <a:effectLst/>
                          <a:latin typeface="Times New Roman"/>
                          <a:cs typeface="Times New Roman" pitchFamily="18" charset="0"/>
                        </a:rPr>
                        <a:t>é</a:t>
                      </a:r>
                      <a:r>
                        <a:rPr kumimoji="0" lang="fr-CA" sz="1400" b="1" i="0" u="none" strike="noStrike" cap="none" normalizeH="0" baseline="0" smtClean="0">
                          <a:ln>
                            <a:noFill/>
                          </a:ln>
                          <a:solidFill>
                            <a:schemeClr val="tx1"/>
                          </a:solidFill>
                          <a:effectLst/>
                          <a:latin typeface="Tahoma" pitchFamily="34" charset="0"/>
                          <a:cs typeface="Times New Roman" pitchFamily="18" charset="0"/>
                        </a:rPr>
                        <a:t> et la confusion	</a:t>
                      </a:r>
                      <a:endParaRPr kumimoji="0" lang="fr-CA"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ahoma" pitchFamily="34" charset="0"/>
                          <a:cs typeface="Times New Roman" pitchFamily="18" charset="0"/>
                        </a:rPr>
                        <a:t> Occasionn</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e par l'alt</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ration du fonctionnement </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motionnel ou l</a:t>
                      </a:r>
                      <a:r>
                        <a:rPr kumimoji="0" lang="fr-CA" sz="1400" b="0" i="0" u="none" strike="noStrike" cap="none" normalizeH="0" baseline="0" smtClean="0">
                          <a:ln>
                            <a:noFill/>
                          </a:ln>
                          <a:solidFill>
                            <a:schemeClr val="tx1"/>
                          </a:solidFill>
                          <a:effectLst/>
                          <a:latin typeface="Times New Roman"/>
                          <a:cs typeface="Times New Roman" pitchFamily="18" charset="0"/>
                        </a:rPr>
                        <a:t>’</a:t>
                      </a:r>
                      <a:r>
                        <a:rPr kumimoji="0" lang="fr-CA" sz="1400" b="0" i="0" u="none" strike="noStrike" cap="none" normalizeH="0" baseline="0" smtClean="0">
                          <a:ln>
                            <a:noFill/>
                          </a:ln>
                          <a:solidFill>
                            <a:schemeClr val="tx1"/>
                          </a:solidFill>
                          <a:effectLst/>
                          <a:latin typeface="Tahoma" pitchFamily="34" charset="0"/>
                          <a:cs typeface="Times New Roman" pitchFamily="18" charset="0"/>
                        </a:rPr>
                        <a:t>impr</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visibilit</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 du parent.  Par ex. difficult</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 </a:t>
                      </a:r>
                      <a:r>
                        <a:rPr kumimoji="0" lang="fr-CA" sz="1400" b="0" i="0" u="none" strike="noStrike" cap="none" normalizeH="0" baseline="0" smtClean="0">
                          <a:ln>
                            <a:noFill/>
                          </a:ln>
                          <a:solidFill>
                            <a:schemeClr val="tx1"/>
                          </a:solidFill>
                          <a:effectLst/>
                          <a:latin typeface="Times New Roman"/>
                          <a:cs typeface="Times New Roman" pitchFamily="18" charset="0"/>
                        </a:rPr>
                        <a:t>à</a:t>
                      </a:r>
                      <a:r>
                        <a:rPr kumimoji="0" lang="fr-CA" sz="1400" b="0" i="0" u="none" strike="noStrike" cap="none" normalizeH="0" baseline="0" smtClean="0">
                          <a:ln>
                            <a:noFill/>
                          </a:ln>
                          <a:solidFill>
                            <a:schemeClr val="tx1"/>
                          </a:solidFill>
                          <a:effectLst/>
                          <a:latin typeface="Tahoma" pitchFamily="34" charset="0"/>
                          <a:cs typeface="Times New Roman" pitchFamily="18" charset="0"/>
                        </a:rPr>
                        <a:t> anticiper les </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v</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nements.</a:t>
                      </a:r>
                      <a:r>
                        <a:rPr kumimoji="0" lang="fr-FR" sz="1400" b="0" i="0" u="none" strike="noStrike" cap="none" normalizeH="0" baseline="0" smtClean="0">
                          <a:ln>
                            <a:noFill/>
                          </a:ln>
                          <a:solidFill>
                            <a:schemeClr val="tx1"/>
                          </a:solidFill>
                          <a:effectLst/>
                          <a:latin typeface="Tahoma" pitchFamily="34" charset="0"/>
                          <a:cs typeface="Times New Roman" pitchFamily="18" charset="0"/>
                        </a:rPr>
                        <a:t> (Rottman,</a:t>
                      </a:r>
                      <a:r>
                        <a:rPr kumimoji="0" lang="fr-FR" sz="1400" b="0" i="0" u="none" strike="noStrike" cap="none" normalizeH="0" baseline="0" smtClean="0">
                          <a:ln>
                            <a:noFill/>
                          </a:ln>
                          <a:solidFill>
                            <a:schemeClr val="tx1"/>
                          </a:solidFill>
                          <a:effectLst/>
                          <a:latin typeface="Times New Roman"/>
                          <a:cs typeface="Times New Roman" pitchFamily="18" charset="0"/>
                        </a:rPr>
                        <a:t> </a:t>
                      </a:r>
                      <a:r>
                        <a:rPr kumimoji="0" lang="fr-FR" sz="1400" b="0" i="0" u="none" strike="noStrike" cap="none" normalizeH="0" baseline="0" smtClean="0">
                          <a:ln>
                            <a:noFill/>
                          </a:ln>
                          <a:solidFill>
                            <a:schemeClr val="tx1"/>
                          </a:solidFill>
                          <a:effectLst/>
                          <a:latin typeface="Tahoma" pitchFamily="34" charset="0"/>
                          <a:cs typeface="Times New Roman" pitchFamily="18" charset="0"/>
                        </a:rPr>
                        <a:t>2001; Davenport et coll., 1984)</a:t>
                      </a:r>
                      <a:endParaRPr kumimoji="0" lang="fr-CA"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Times New Roman"/>
                          <a:cs typeface="Times New Roman" pitchFamily="18" charset="0"/>
                        </a:rPr>
                        <a:t> </a:t>
                      </a:r>
                      <a:endParaRPr kumimoji="0" lang="fr-CA"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a:t>
                      </a:r>
                      <a:r>
                        <a:rPr kumimoji="0" lang="fr-CA" sz="1400" b="1" i="0" u="none" strike="noStrike" cap="none" normalizeH="0" baseline="0" smtClean="0">
                          <a:ln>
                            <a:noFill/>
                          </a:ln>
                          <a:solidFill>
                            <a:schemeClr val="tx1"/>
                          </a:solidFill>
                          <a:effectLst/>
                          <a:latin typeface="Tahoma" pitchFamily="34" charset="0"/>
                          <a:cs typeface="Times New Roman" pitchFamily="18" charset="0"/>
                        </a:rPr>
                        <a:t>la solitude</a:t>
                      </a:r>
                      <a:r>
                        <a:rPr kumimoji="0" lang="fr-CA" sz="1400" b="0" i="0" u="none" strike="noStrike" cap="none" normalizeH="0" baseline="0" smtClean="0">
                          <a:ln>
                            <a:noFill/>
                          </a:ln>
                          <a:solidFill>
                            <a:schemeClr val="tx1"/>
                          </a:solidFill>
                          <a:effectLst/>
                          <a:latin typeface="Tahoma" pitchFamily="34" charset="0"/>
                          <a:cs typeface="Times New Roman" pitchFamily="18" charset="0"/>
                        </a:rPr>
                        <a:t>	</a:t>
                      </a:r>
                      <a:endParaRPr kumimoji="0" lang="fr-CA"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1400" b="0" i="0" u="none" strike="noStrike" cap="none" normalizeH="0" baseline="0" smtClean="0">
                          <a:ln>
                            <a:noFill/>
                          </a:ln>
                          <a:solidFill>
                            <a:schemeClr val="tx1"/>
                          </a:solidFill>
                          <a:effectLst/>
                          <a:latin typeface="Tahoma" pitchFamily="34" charset="0"/>
                          <a:cs typeface="Times New Roman" pitchFamily="18" charset="0"/>
                        </a:rPr>
                        <a:t> Occasionn</a:t>
                      </a:r>
                      <a:r>
                        <a:rPr kumimoji="0" lang="fr-FR" sz="1400" b="0" i="0" u="none" strike="noStrike" cap="none" normalizeH="0" baseline="0" smtClean="0">
                          <a:ln>
                            <a:noFill/>
                          </a:ln>
                          <a:solidFill>
                            <a:schemeClr val="tx1"/>
                          </a:solidFill>
                          <a:effectLst/>
                          <a:latin typeface="Times New Roman"/>
                          <a:cs typeface="Times New Roman" pitchFamily="18" charset="0"/>
                        </a:rPr>
                        <a:t>é</a:t>
                      </a:r>
                      <a:r>
                        <a:rPr kumimoji="0" lang="fr-FR" sz="1400" b="0" i="0" u="none" strike="noStrike" cap="none" normalizeH="0" baseline="0" smtClean="0">
                          <a:ln>
                            <a:noFill/>
                          </a:ln>
                          <a:solidFill>
                            <a:schemeClr val="tx1"/>
                          </a:solidFill>
                          <a:effectLst/>
                          <a:latin typeface="Tahoma" pitchFamily="34" charset="0"/>
                          <a:cs typeface="Times New Roman" pitchFamily="18" charset="0"/>
                        </a:rPr>
                        <a:t>e par la grande attention port</a:t>
                      </a:r>
                      <a:r>
                        <a:rPr kumimoji="0" lang="fr-FR" sz="1400" b="0" i="0" u="none" strike="noStrike" cap="none" normalizeH="0" baseline="0" smtClean="0">
                          <a:ln>
                            <a:noFill/>
                          </a:ln>
                          <a:solidFill>
                            <a:schemeClr val="tx1"/>
                          </a:solidFill>
                          <a:effectLst/>
                          <a:latin typeface="Times New Roman"/>
                          <a:cs typeface="Times New Roman" pitchFamily="18" charset="0"/>
                        </a:rPr>
                        <a:t>é</a:t>
                      </a:r>
                      <a:r>
                        <a:rPr kumimoji="0" lang="fr-FR" sz="1400" b="0" i="0" u="none" strike="noStrike" cap="none" normalizeH="0" baseline="0" smtClean="0">
                          <a:ln>
                            <a:noFill/>
                          </a:ln>
                          <a:solidFill>
                            <a:schemeClr val="tx1"/>
                          </a:solidFill>
                          <a:effectLst/>
                          <a:latin typeface="Tahoma" pitchFamily="34" charset="0"/>
                          <a:cs typeface="Times New Roman" pitchFamily="18" charset="0"/>
                        </a:rPr>
                        <a:t>e au parent malade, par l</a:t>
                      </a:r>
                      <a:r>
                        <a:rPr kumimoji="0" lang="fr-FR" sz="1400" b="0" i="0" u="none" strike="noStrike" cap="none" normalizeH="0" baseline="0" smtClean="0">
                          <a:ln>
                            <a:noFill/>
                          </a:ln>
                          <a:solidFill>
                            <a:schemeClr val="tx1"/>
                          </a:solidFill>
                          <a:effectLst/>
                          <a:latin typeface="Times New Roman"/>
                          <a:cs typeface="Times New Roman" pitchFamily="18" charset="0"/>
                        </a:rPr>
                        <a:t>’</a:t>
                      </a:r>
                      <a:r>
                        <a:rPr kumimoji="0" lang="fr-FR" sz="1400" b="0" i="0" u="none" strike="noStrike" cap="none" normalizeH="0" baseline="0" smtClean="0">
                          <a:ln>
                            <a:noFill/>
                          </a:ln>
                          <a:solidFill>
                            <a:schemeClr val="tx1"/>
                          </a:solidFill>
                          <a:effectLst/>
                          <a:latin typeface="Tahoma" pitchFamily="34" charset="0"/>
                          <a:cs typeface="Times New Roman" pitchFamily="18" charset="0"/>
                        </a:rPr>
                        <a:t>isolement qu</a:t>
                      </a:r>
                      <a:r>
                        <a:rPr kumimoji="0" lang="fr-FR" sz="1400" b="0" i="0" u="none" strike="noStrike" cap="none" normalizeH="0" baseline="0" smtClean="0">
                          <a:ln>
                            <a:noFill/>
                          </a:ln>
                          <a:solidFill>
                            <a:schemeClr val="tx1"/>
                          </a:solidFill>
                          <a:effectLst/>
                          <a:latin typeface="Times New Roman"/>
                          <a:cs typeface="Times New Roman" pitchFamily="18" charset="0"/>
                        </a:rPr>
                        <a:t>’</a:t>
                      </a:r>
                      <a:r>
                        <a:rPr kumimoji="0" lang="fr-FR" sz="1400" b="0" i="0" u="none" strike="noStrike" cap="none" normalizeH="0" baseline="0" smtClean="0">
                          <a:ln>
                            <a:noFill/>
                          </a:ln>
                          <a:solidFill>
                            <a:schemeClr val="tx1"/>
                          </a:solidFill>
                          <a:effectLst/>
                          <a:latin typeface="Tahoma" pitchFamily="34" charset="0"/>
                          <a:cs typeface="Times New Roman" pitchFamily="18" charset="0"/>
                        </a:rPr>
                        <a:t>engendre la stigmatisation sociale, par le secret entourant la maladie du parent. (Beardslee et coll., 1983; Clausen et coll., 1979; Mordoch et coll., 2002; Sant</a:t>
                      </a:r>
                      <a:r>
                        <a:rPr kumimoji="0" lang="fr-FR" sz="1400" b="0" i="0" u="none" strike="noStrike" cap="none" normalizeH="0" baseline="0" smtClean="0">
                          <a:ln>
                            <a:noFill/>
                          </a:ln>
                          <a:solidFill>
                            <a:schemeClr val="tx1"/>
                          </a:solidFill>
                          <a:effectLst/>
                          <a:latin typeface="Times New Roman"/>
                          <a:cs typeface="Times New Roman" pitchFamily="18" charset="0"/>
                        </a:rPr>
                        <a:t>é</a:t>
                      </a:r>
                      <a:r>
                        <a:rPr kumimoji="0" lang="fr-FR" sz="1400" b="0" i="0" u="none" strike="noStrike" cap="none" normalizeH="0" baseline="0" smtClean="0">
                          <a:ln>
                            <a:noFill/>
                          </a:ln>
                          <a:solidFill>
                            <a:schemeClr val="tx1"/>
                          </a:solidFill>
                          <a:effectLst/>
                          <a:latin typeface="Tahoma" pitchFamily="34" charset="0"/>
                          <a:cs typeface="Times New Roman" pitchFamily="18" charset="0"/>
                        </a:rPr>
                        <a:t> Canada, 1999)</a:t>
                      </a: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6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Pr</a:t>
                      </a:r>
                      <a:r>
                        <a:rPr kumimoji="0" lang="fr-CA" sz="1600" b="0" i="0" u="none" strike="noStrike" cap="none" normalizeH="0" baseline="0" dirty="0" smtClean="0">
                          <a:ln>
                            <a:noFill/>
                          </a:ln>
                          <a:solidFill>
                            <a:schemeClr val="tx1"/>
                          </a:solidFill>
                          <a:effectLst/>
                          <a:latin typeface="Times New Roman"/>
                          <a:cs typeface="Times New Roman" pitchFamily="18" charset="0"/>
                        </a:rPr>
                        <a:t>é</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sence attentive aupr</a:t>
                      </a:r>
                      <a:r>
                        <a:rPr kumimoji="0" lang="fr-CA" sz="1600" b="0" i="0" u="none" strike="noStrike" cap="none" normalizeH="0" baseline="0" dirty="0" smtClean="0">
                          <a:ln>
                            <a:noFill/>
                          </a:ln>
                          <a:solidFill>
                            <a:schemeClr val="tx1"/>
                          </a:solidFill>
                          <a:effectLst/>
                          <a:latin typeface="Times New Roman"/>
                          <a:cs typeface="Times New Roman" pitchFamily="18" charset="0"/>
                        </a:rPr>
                        <a:t>è</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s de l</a:t>
                      </a:r>
                      <a:r>
                        <a:rPr kumimoji="0" lang="fr-CA" sz="1600" b="0" i="0" u="none" strike="noStrike" cap="none" normalizeH="0" baseline="0" dirty="0" smtClean="0">
                          <a:ln>
                            <a:noFill/>
                          </a:ln>
                          <a:solidFill>
                            <a:schemeClr val="tx1"/>
                          </a:solidFill>
                          <a:effectLst/>
                          <a:latin typeface="Times New Roman"/>
                          <a:cs typeface="Times New Roman" pitchFamily="18" charset="0"/>
                        </a:rPr>
                        <a:t>’</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enfant de l</a:t>
                      </a:r>
                      <a:r>
                        <a:rPr kumimoji="0" lang="fr-CA" sz="1600" b="0" i="0" u="none" strike="noStrike" cap="none" normalizeH="0" baseline="0" dirty="0" smtClean="0">
                          <a:ln>
                            <a:noFill/>
                          </a:ln>
                          <a:solidFill>
                            <a:schemeClr val="tx1"/>
                          </a:solidFill>
                          <a:effectLst/>
                          <a:latin typeface="Times New Roman"/>
                          <a:cs typeface="Times New Roman" pitchFamily="18" charset="0"/>
                        </a:rPr>
                        <a:t>’</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autre parent ou d</a:t>
                      </a:r>
                      <a:r>
                        <a:rPr kumimoji="0" lang="fr-CA" sz="1600" b="0" i="0" u="none" strike="noStrike" cap="none" normalizeH="0" baseline="0" dirty="0" smtClean="0">
                          <a:ln>
                            <a:noFill/>
                          </a:ln>
                          <a:solidFill>
                            <a:schemeClr val="tx1"/>
                          </a:solidFill>
                          <a:effectLst/>
                          <a:latin typeface="Times New Roman"/>
                          <a:cs typeface="Times New Roman" pitchFamily="18" charset="0"/>
                        </a:rPr>
                        <a:t>’</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un proche</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fr-CA" sz="1600" b="0" i="0" u="none" strike="noStrike" cap="none" normalizeH="0" baseline="0" dirty="0" smtClean="0">
                        <a:ln>
                          <a:noFill/>
                        </a:ln>
                        <a:solidFill>
                          <a:schemeClr val="tx1"/>
                        </a:solidFill>
                        <a:effectLst/>
                        <a:latin typeface="Tahoma" pitchFamily="34"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 Information rendue disponible aupr</a:t>
                      </a:r>
                      <a:r>
                        <a:rPr kumimoji="0" lang="fr-CA" sz="1600" b="0" i="0" u="none" strike="noStrike" cap="none" normalizeH="0" baseline="0" dirty="0" smtClean="0">
                          <a:ln>
                            <a:noFill/>
                          </a:ln>
                          <a:solidFill>
                            <a:schemeClr val="tx1"/>
                          </a:solidFill>
                          <a:effectLst/>
                          <a:latin typeface="Times New Roman"/>
                          <a:cs typeface="Times New Roman" pitchFamily="18" charset="0"/>
                        </a:rPr>
                        <a:t>è</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s de l</a:t>
                      </a:r>
                      <a:r>
                        <a:rPr kumimoji="0" lang="fr-CA" sz="1600" b="0" i="0" u="none" strike="noStrike" cap="none" normalizeH="0" baseline="0" dirty="0" smtClean="0">
                          <a:ln>
                            <a:noFill/>
                          </a:ln>
                          <a:solidFill>
                            <a:schemeClr val="tx1"/>
                          </a:solidFill>
                          <a:effectLst/>
                          <a:latin typeface="Times New Roman"/>
                          <a:cs typeface="Times New Roman" pitchFamily="18" charset="0"/>
                        </a:rPr>
                        <a:t>’</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enfant sur la nature du trouble mental parental afin qu</a:t>
                      </a:r>
                      <a:r>
                        <a:rPr kumimoji="0" lang="fr-CA" sz="1600" b="0" i="0" u="none" strike="noStrike" cap="none" normalizeH="0" baseline="0" dirty="0" smtClean="0">
                          <a:ln>
                            <a:noFill/>
                          </a:ln>
                          <a:solidFill>
                            <a:schemeClr val="tx1"/>
                          </a:solidFill>
                          <a:effectLst/>
                          <a:latin typeface="Times New Roman"/>
                          <a:cs typeface="Times New Roman" pitchFamily="18" charset="0"/>
                        </a:rPr>
                        <a:t>’</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il puisse comprendre la cause des changements dans les comportements du parent et pour </a:t>
                      </a:r>
                      <a:r>
                        <a:rPr kumimoji="0" lang="fr-CA" sz="1600" b="0" i="0" u="none" strike="noStrike" cap="none" normalizeH="0" baseline="0" dirty="0" smtClean="0">
                          <a:ln>
                            <a:noFill/>
                          </a:ln>
                          <a:solidFill>
                            <a:schemeClr val="tx1"/>
                          </a:solidFill>
                          <a:effectLst/>
                          <a:latin typeface="Times New Roman"/>
                          <a:cs typeface="Times New Roman" pitchFamily="18" charset="0"/>
                        </a:rPr>
                        <a:t>é</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viter que l'enfant s'en sente responsable.</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fr-CA" sz="1600" b="0" i="0" u="none" strike="noStrike" cap="none" normalizeH="0" baseline="0" dirty="0" smtClean="0">
                        <a:ln>
                          <a:noFill/>
                        </a:ln>
                        <a:solidFill>
                          <a:schemeClr val="tx1"/>
                        </a:solidFill>
                        <a:effectLst/>
                        <a:latin typeface="Tahoma" pitchFamily="34"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fr-CA" sz="1600" b="0" i="0" u="none" strike="noStrike" cap="none" normalizeH="0" baseline="0" dirty="0" smtClean="0">
                        <a:ln>
                          <a:noFill/>
                        </a:ln>
                        <a:solidFill>
                          <a:schemeClr val="tx1"/>
                        </a:solidFill>
                        <a:effectLst/>
                        <a:latin typeface="Tahoma" pitchFamily="34"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 Pr</a:t>
                      </a:r>
                      <a:r>
                        <a:rPr kumimoji="0" lang="fr-CA" sz="1600" b="0" i="0" u="none" strike="noStrike" cap="none" normalizeH="0" baseline="0" dirty="0" smtClean="0">
                          <a:ln>
                            <a:noFill/>
                          </a:ln>
                          <a:solidFill>
                            <a:schemeClr val="tx1"/>
                          </a:solidFill>
                          <a:effectLst/>
                          <a:latin typeface="Times New Roman"/>
                          <a:cs typeface="Times New Roman" pitchFamily="18" charset="0"/>
                        </a:rPr>
                        <a:t>é</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sence de contacts </a:t>
                      </a:r>
                      <a:r>
                        <a:rPr kumimoji="0" lang="fr-CA" sz="1600" b="0" i="0" u="none" strike="noStrike" cap="none" normalizeH="0" baseline="0" dirty="0" smtClean="0">
                          <a:ln>
                            <a:noFill/>
                          </a:ln>
                          <a:solidFill>
                            <a:schemeClr val="tx1"/>
                          </a:solidFill>
                          <a:effectLst/>
                          <a:latin typeface="Times New Roman"/>
                          <a:cs typeface="Times New Roman" pitchFamily="18" charset="0"/>
                        </a:rPr>
                        <a:t>à</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 l</a:t>
                      </a:r>
                      <a:r>
                        <a:rPr kumimoji="0" lang="fr-CA" sz="1600" b="0" i="0" u="none" strike="noStrike" cap="none" normalizeH="0" baseline="0" dirty="0" smtClean="0">
                          <a:ln>
                            <a:noFill/>
                          </a:ln>
                          <a:solidFill>
                            <a:schemeClr val="tx1"/>
                          </a:solidFill>
                          <a:effectLst/>
                          <a:latin typeface="Times New Roman"/>
                          <a:cs typeface="Times New Roman" pitchFamily="18" charset="0"/>
                        </a:rPr>
                        <a:t>’</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ext</a:t>
                      </a:r>
                      <a:r>
                        <a:rPr kumimoji="0" lang="fr-CA" sz="1600" b="0" i="0" u="none" strike="noStrike" cap="none" normalizeH="0" baseline="0" dirty="0" smtClean="0">
                          <a:ln>
                            <a:noFill/>
                          </a:ln>
                          <a:solidFill>
                            <a:schemeClr val="tx1"/>
                          </a:solidFill>
                          <a:effectLst/>
                          <a:latin typeface="Times New Roman"/>
                          <a:cs typeface="Times New Roman" pitchFamily="18" charset="0"/>
                        </a:rPr>
                        <a:t>é</a:t>
                      </a:r>
                      <a:r>
                        <a:rPr kumimoji="0" lang="fr-CA" sz="1600" b="0" i="0" u="none" strike="noStrike" cap="none" normalizeH="0" baseline="0" dirty="0" smtClean="0">
                          <a:ln>
                            <a:noFill/>
                          </a:ln>
                          <a:solidFill>
                            <a:schemeClr val="tx1"/>
                          </a:solidFill>
                          <a:effectLst/>
                          <a:latin typeface="Tahoma" pitchFamily="34" charset="0"/>
                          <a:cs typeface="Times New Roman" pitchFamily="18" charset="0"/>
                        </a:rPr>
                        <a:t>rieur de la famille</a:t>
                      </a:r>
                      <a:r>
                        <a:rPr kumimoji="0" lang="fr-CA" sz="1400" b="0" i="0" u="none" strike="noStrike" cap="none" normalizeH="0" baseline="0" dirty="0" smtClean="0">
                          <a:ln>
                            <a:noFill/>
                          </a:ln>
                          <a:solidFill>
                            <a:schemeClr val="tx1"/>
                          </a:solidFill>
                          <a:effectLst/>
                          <a:latin typeface="Tahoma" pitchFamily="34" charset="0"/>
                          <a:cs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u numéro de diapositive 2"/>
          <p:cNvSpPr>
            <a:spLocks noGrp="1"/>
          </p:cNvSpPr>
          <p:nvPr>
            <p:ph type="sldNum" sz="quarter" idx="12"/>
          </p:nvPr>
        </p:nvSpPr>
        <p:spPr/>
        <p:txBody>
          <a:bodyPr/>
          <a:lstStyle/>
          <a:p>
            <a:fld id="{20AD70EA-90A5-4D02-9090-1A3A8F747889}" type="slidenum">
              <a:rPr lang="fr-CA" smtClean="0"/>
              <a:pPr/>
              <a:t>21</a:t>
            </a:fld>
            <a:endParaRPr lang="fr-CA"/>
          </a:p>
        </p:txBody>
      </p:sp>
      <p:sp>
        <p:nvSpPr>
          <p:cNvPr id="4" name="Espace réservé de la date 3"/>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899667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026"/>
          <p:cNvSpPr>
            <a:spLocks noGrp="1" noChangeArrowheads="1"/>
          </p:cNvSpPr>
          <p:nvPr>
            <p:ph type="title"/>
          </p:nvPr>
        </p:nvSpPr>
        <p:spPr>
          <a:xfrm>
            <a:off x="685800" y="304800"/>
            <a:ext cx="7772400" cy="706438"/>
          </a:xfrm>
        </p:spPr>
        <p:txBody>
          <a:bodyPr/>
          <a:lstStyle/>
          <a:p>
            <a:r>
              <a:rPr lang="en-CA" sz="2400" dirty="0"/>
              <a:t>Phase 2- </a:t>
            </a:r>
            <a:r>
              <a:rPr lang="en-CA" sz="2400" dirty="0" err="1"/>
              <a:t>Mandat</a:t>
            </a:r>
            <a:r>
              <a:rPr lang="en-CA" sz="2400" dirty="0"/>
              <a:t> du </a:t>
            </a:r>
            <a:r>
              <a:rPr lang="en-CA" sz="2400" dirty="0" err="1"/>
              <a:t>Comité</a:t>
            </a:r>
            <a:r>
              <a:rPr lang="en-CA" sz="2400" dirty="0"/>
              <a:t> de la santé </a:t>
            </a:r>
            <a:r>
              <a:rPr lang="en-CA" sz="2400" dirty="0" err="1"/>
              <a:t>mentale</a:t>
            </a:r>
            <a:r>
              <a:rPr lang="en-CA" sz="2400" dirty="0"/>
              <a:t> du Québec</a:t>
            </a:r>
            <a:r>
              <a:rPr lang="fr-CA" sz="2400" dirty="0">
                <a:solidFill>
                  <a:schemeClr val="tx1"/>
                </a:solidFill>
              </a:rPr>
              <a:t> </a:t>
            </a:r>
            <a:r>
              <a:rPr lang="en-CA" sz="2400" dirty="0">
                <a:solidFill>
                  <a:schemeClr val="tx1"/>
                </a:solidFill>
              </a:rPr>
              <a:t/>
            </a:r>
            <a:br>
              <a:rPr lang="en-CA" sz="2400" dirty="0">
                <a:solidFill>
                  <a:schemeClr val="tx1"/>
                </a:solidFill>
              </a:rPr>
            </a:br>
            <a:r>
              <a:rPr lang="fr-CA" sz="2400" dirty="0">
                <a:solidFill>
                  <a:schemeClr val="tx1"/>
                </a:solidFill>
              </a:rPr>
              <a:t>Ce que vivent les enfants</a:t>
            </a:r>
            <a:r>
              <a:rPr lang="en-CA" sz="2400" dirty="0">
                <a:solidFill>
                  <a:schemeClr val="tx1"/>
                </a:solidFill>
              </a:rPr>
              <a:t> </a:t>
            </a:r>
            <a:r>
              <a:rPr lang="fr-CA" sz="2400" dirty="0">
                <a:solidFill>
                  <a:schemeClr val="tx1"/>
                </a:solidFill>
              </a:rPr>
              <a:t>(suite </a:t>
            </a:r>
            <a:r>
              <a:rPr lang="fr-CA" sz="2400" dirty="0" smtClean="0">
                <a:solidFill>
                  <a:schemeClr val="tx1"/>
                </a:solidFill>
              </a:rPr>
              <a:t>…)      </a:t>
            </a:r>
            <a:r>
              <a:rPr lang="fr-CA" sz="2400" b="1" dirty="0" smtClean="0">
                <a:solidFill>
                  <a:srgbClr val="FF0000"/>
                </a:solidFill>
              </a:rPr>
              <a:t>Exemple</a:t>
            </a:r>
            <a:endParaRPr lang="fr-CA" sz="2400" b="1" dirty="0">
              <a:solidFill>
                <a:srgbClr val="FF0000"/>
              </a:solidFill>
            </a:endParaRPr>
          </a:p>
        </p:txBody>
      </p:sp>
      <p:graphicFrame>
        <p:nvGraphicFramePr>
          <p:cNvPr id="105475" name="Group 1027"/>
          <p:cNvGraphicFramePr>
            <a:graphicFrameLocks noGrp="1"/>
          </p:cNvGraphicFramePr>
          <p:nvPr>
            <p:ph idx="1"/>
            <p:extLst>
              <p:ext uri="{D42A27DB-BD31-4B8C-83A1-F6EECF244321}">
                <p14:modId xmlns:p14="http://schemas.microsoft.com/office/powerpoint/2010/main" val="3460915786"/>
              </p:ext>
            </p:extLst>
          </p:nvPr>
        </p:nvGraphicFramePr>
        <p:xfrm>
          <a:off x="468313" y="1052513"/>
          <a:ext cx="8229600" cy="4791456"/>
        </p:xfrm>
        <a:graphic>
          <a:graphicData uri="http://schemas.openxmlformats.org/drawingml/2006/table">
            <a:tbl>
              <a:tblPr/>
              <a:tblGrid>
                <a:gridCol w="4895850"/>
                <a:gridCol w="3333750"/>
              </a:tblGrid>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400" b="1" i="0" u="none" strike="noStrike" cap="none" normalizeH="0" baseline="0" dirty="0" smtClean="0">
                          <a:ln>
                            <a:noFill/>
                          </a:ln>
                          <a:solidFill>
                            <a:schemeClr val="tx1"/>
                          </a:solidFill>
                          <a:effectLst/>
                          <a:latin typeface="Times New Roman" pitchFamily="18" charset="0"/>
                          <a:cs typeface="Times New Roman" pitchFamily="18" charset="0"/>
                        </a:rPr>
                        <a:t>Événements stressants (suite)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Times New Roman" pitchFamily="18" charset="0"/>
                          <a:cs typeface="Times New Roman" pitchFamily="18" charset="0"/>
                        </a:rPr>
                        <a:t>Facteurs de protection pour atténuer les impacts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6363">
                <a:tc>
                  <a:txBody>
                    <a:bodyPr/>
                    <a:lstStyle/>
                    <a:p>
                      <a:pPr marL="533400" marR="0" lvl="0" indent="-533400" algn="l" defTabSz="914400" rtl="0" eaLnBrk="1" fontAlgn="base" latinLnBrk="0" hangingPunct="1">
                        <a:lnSpc>
                          <a:spcPct val="100000"/>
                        </a:lnSpc>
                        <a:spcBef>
                          <a:spcPct val="20000"/>
                        </a:spcBef>
                        <a:spcAft>
                          <a:spcPct val="0"/>
                        </a:spcAft>
                        <a:buClr>
                          <a:schemeClr val="tx1"/>
                        </a:buClr>
                        <a:buSzTx/>
                        <a:buFontTx/>
                        <a:buNone/>
                        <a:tabLst/>
                      </a:pPr>
                      <a:r>
                        <a:rPr kumimoji="0" lang="fr-CA" sz="1800" b="1" i="0" u="none" strike="noStrike" cap="none" normalizeH="0" baseline="0" dirty="0" smtClean="0">
                          <a:ln>
                            <a:noFill/>
                          </a:ln>
                          <a:solidFill>
                            <a:schemeClr val="tx1"/>
                          </a:solidFill>
                          <a:effectLst/>
                          <a:latin typeface="Times New Roman" pitchFamily="18" charset="0"/>
                          <a:cs typeface="Times New Roman" pitchFamily="18" charset="0"/>
                        </a:rPr>
                        <a:t>Placement	</a:t>
                      </a:r>
                      <a:endParaRPr kumimoji="0" lang="fr-CA"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La chronicit</a:t>
                      </a:r>
                      <a:r>
                        <a:rPr kumimoji="0" lang="fr-FR" sz="1400" b="0" i="0" u="none" strike="noStrike" cap="none" normalizeH="0" baseline="0" dirty="0" smtClean="0">
                          <a:ln>
                            <a:noFill/>
                          </a:ln>
                          <a:solidFill>
                            <a:schemeClr val="tx1"/>
                          </a:solidFill>
                          <a:effectLst/>
                          <a:latin typeface="Times New Roman"/>
                          <a:cs typeface="Times New Roman" pitchFamily="18" charset="0"/>
                        </a:rPr>
                        <a:t>é</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 et la gravit</a:t>
                      </a:r>
                      <a:r>
                        <a:rPr kumimoji="0" lang="fr-FR" sz="1400" b="0" i="0" u="none" strike="noStrike" cap="none" normalizeH="0" baseline="0" dirty="0" smtClean="0">
                          <a:ln>
                            <a:noFill/>
                          </a:ln>
                          <a:solidFill>
                            <a:schemeClr val="tx1"/>
                          </a:solidFill>
                          <a:effectLst/>
                          <a:latin typeface="Times New Roman"/>
                          <a:cs typeface="Times New Roman" pitchFamily="18" charset="0"/>
                        </a:rPr>
                        <a:t>é</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 du trouble mental influencent le recours au placement, lequel peut entra</a:t>
                      </a:r>
                      <a:r>
                        <a:rPr kumimoji="0" lang="fr-FR" sz="1400" b="0" i="0" u="none" strike="noStrike" cap="none" normalizeH="0" baseline="0" dirty="0" smtClean="0">
                          <a:ln>
                            <a:noFill/>
                          </a:ln>
                          <a:solidFill>
                            <a:schemeClr val="tx1"/>
                          </a:solidFill>
                          <a:effectLst/>
                          <a:latin typeface="Times New Roman"/>
                          <a:cs typeface="Times New Roman" pitchFamily="18" charset="0"/>
                        </a:rPr>
                        <a:t>î</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ner une s</a:t>
                      </a:r>
                      <a:r>
                        <a:rPr kumimoji="0" lang="fr-FR" sz="1400" b="0" i="0" u="none" strike="noStrike" cap="none" normalizeH="0" baseline="0" dirty="0" smtClean="0">
                          <a:ln>
                            <a:noFill/>
                          </a:ln>
                          <a:solidFill>
                            <a:schemeClr val="tx1"/>
                          </a:solidFill>
                          <a:effectLst/>
                          <a:latin typeface="Times New Roman"/>
                          <a:cs typeface="Times New Roman" pitchFamily="18" charset="0"/>
                        </a:rPr>
                        <a:t>é</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paration plus ou moins longue du milieu familial. (</a:t>
                      </a:r>
                      <a:r>
                        <a:rPr kumimoji="0" lang="fr-FR" sz="1400" b="0" i="0" u="none" strike="noStrike" cap="none" normalizeH="0" baseline="0" dirty="0" err="1" smtClean="0">
                          <a:ln>
                            <a:noFill/>
                          </a:ln>
                          <a:solidFill>
                            <a:schemeClr val="tx1"/>
                          </a:solidFill>
                          <a:effectLst/>
                          <a:latin typeface="Tahoma" pitchFamily="34" charset="0"/>
                          <a:cs typeface="Times New Roman" pitchFamily="18" charset="0"/>
                        </a:rPr>
                        <a:t>Mowbray</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 </a:t>
                      </a:r>
                      <a:r>
                        <a:rPr kumimoji="0" lang="fr-FR" sz="1400" b="0" i="0" u="none" strike="noStrike" cap="none" normalizeH="0" baseline="0" dirty="0" err="1" smtClean="0">
                          <a:ln>
                            <a:noFill/>
                          </a:ln>
                          <a:solidFill>
                            <a:schemeClr val="tx1"/>
                          </a:solidFill>
                          <a:effectLst/>
                          <a:latin typeface="Tahoma" pitchFamily="34" charset="0"/>
                          <a:cs typeface="Times New Roman" pitchFamily="18" charset="0"/>
                        </a:rPr>
                        <a:t>Oyserman</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 </a:t>
                      </a:r>
                      <a:r>
                        <a:rPr kumimoji="0" lang="fr-FR" sz="1400" b="0" i="0" u="none" strike="noStrike" cap="none" normalizeH="0" baseline="0" dirty="0" err="1" smtClean="0">
                          <a:ln>
                            <a:noFill/>
                          </a:ln>
                          <a:solidFill>
                            <a:schemeClr val="tx1"/>
                          </a:solidFill>
                          <a:effectLst/>
                          <a:latin typeface="Tahoma" pitchFamily="34" charset="0"/>
                          <a:cs typeface="Times New Roman" pitchFamily="18" charset="0"/>
                        </a:rPr>
                        <a:t>Zemencuk</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 et coll., 1995)</a:t>
                      </a:r>
                      <a:endParaRPr kumimoji="0" lang="fr-CA"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Des sentiments d</a:t>
                      </a:r>
                      <a:r>
                        <a:rPr kumimoji="0" lang="fr-FR" sz="1400" b="0" i="0" u="none" strike="noStrike" cap="none" normalizeH="0" baseline="0" dirty="0" smtClean="0">
                          <a:ln>
                            <a:noFill/>
                          </a:ln>
                          <a:solidFill>
                            <a:schemeClr val="tx1"/>
                          </a:solidFill>
                          <a:effectLst/>
                          <a:latin typeface="Times New Roman"/>
                          <a:cs typeface="Times New Roman" pitchFamily="18" charset="0"/>
                        </a:rPr>
                        <a:t>’</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abandon et de pertes sont ressentis par l</a:t>
                      </a:r>
                      <a:r>
                        <a:rPr kumimoji="0" lang="fr-FR" sz="1400" b="0" i="0" u="none" strike="noStrike" cap="none" normalizeH="0" baseline="0" dirty="0" smtClean="0">
                          <a:ln>
                            <a:noFill/>
                          </a:ln>
                          <a:solidFill>
                            <a:schemeClr val="tx1"/>
                          </a:solidFill>
                          <a:effectLst/>
                          <a:latin typeface="Times New Roman"/>
                          <a:cs typeface="Times New Roman" pitchFamily="18" charset="0"/>
                        </a:rPr>
                        <a:t>’</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enfant, lesquels seront augment</a:t>
                      </a:r>
                      <a:r>
                        <a:rPr kumimoji="0" lang="fr-FR" sz="1400" b="0" i="0" u="none" strike="noStrike" cap="none" normalizeH="0" baseline="0" dirty="0" smtClean="0">
                          <a:ln>
                            <a:noFill/>
                          </a:ln>
                          <a:solidFill>
                            <a:schemeClr val="tx1"/>
                          </a:solidFill>
                          <a:effectLst/>
                          <a:latin typeface="Times New Roman"/>
                          <a:cs typeface="Times New Roman" pitchFamily="18" charset="0"/>
                        </a:rPr>
                        <a:t>é</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s si la s</a:t>
                      </a:r>
                      <a:r>
                        <a:rPr kumimoji="0" lang="fr-FR" sz="1400" b="0" i="0" u="none" strike="noStrike" cap="none" normalizeH="0" baseline="0" dirty="0" smtClean="0">
                          <a:ln>
                            <a:noFill/>
                          </a:ln>
                          <a:solidFill>
                            <a:schemeClr val="tx1"/>
                          </a:solidFill>
                          <a:effectLst/>
                          <a:latin typeface="Times New Roman"/>
                          <a:cs typeface="Times New Roman" pitchFamily="18" charset="0"/>
                        </a:rPr>
                        <a:t>é</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paration est prolong</a:t>
                      </a:r>
                      <a:r>
                        <a:rPr kumimoji="0" lang="fr-FR" sz="1400" b="0" i="0" u="none" strike="noStrike" cap="none" normalizeH="0" baseline="0" dirty="0" smtClean="0">
                          <a:ln>
                            <a:noFill/>
                          </a:ln>
                          <a:solidFill>
                            <a:schemeClr val="tx1"/>
                          </a:solidFill>
                          <a:effectLst/>
                          <a:latin typeface="Times New Roman"/>
                          <a:cs typeface="Times New Roman" pitchFamily="18" charset="0"/>
                        </a:rPr>
                        <a:t>é</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e ou si le lieu d</a:t>
                      </a:r>
                      <a:r>
                        <a:rPr kumimoji="0" lang="fr-FR" sz="1400" b="0" i="0" u="none" strike="noStrike" cap="none" normalizeH="0" baseline="0" dirty="0" smtClean="0">
                          <a:ln>
                            <a:noFill/>
                          </a:ln>
                          <a:solidFill>
                            <a:schemeClr val="tx1"/>
                          </a:solidFill>
                          <a:effectLst/>
                          <a:latin typeface="Times New Roman"/>
                          <a:cs typeface="Times New Roman" pitchFamily="18" charset="0"/>
                        </a:rPr>
                        <a:t>’</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accueil pr</a:t>
                      </a:r>
                      <a:r>
                        <a:rPr kumimoji="0" lang="fr-FR" sz="1400" b="0" i="0" u="none" strike="noStrike" cap="none" normalizeH="0" baseline="0" dirty="0" smtClean="0">
                          <a:ln>
                            <a:noFill/>
                          </a:ln>
                          <a:solidFill>
                            <a:schemeClr val="tx1"/>
                          </a:solidFill>
                          <a:effectLst/>
                          <a:latin typeface="Times New Roman"/>
                          <a:cs typeface="Times New Roman" pitchFamily="18" charset="0"/>
                        </a:rPr>
                        <a:t>é</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sente des lacunes ou de la n</a:t>
                      </a:r>
                      <a:r>
                        <a:rPr kumimoji="0" lang="fr-FR" sz="1400" b="0" i="0" u="none" strike="noStrike" cap="none" normalizeH="0" baseline="0" dirty="0" smtClean="0">
                          <a:ln>
                            <a:noFill/>
                          </a:ln>
                          <a:solidFill>
                            <a:schemeClr val="tx1"/>
                          </a:solidFill>
                          <a:effectLst/>
                          <a:latin typeface="Times New Roman"/>
                          <a:cs typeface="Times New Roman" pitchFamily="18" charset="0"/>
                        </a:rPr>
                        <a:t>é</a:t>
                      </a:r>
                      <a:r>
                        <a:rPr kumimoji="0" lang="fr-FR" sz="1400" b="0" i="0" u="none" strike="noStrike" cap="none" normalizeH="0" baseline="0" dirty="0" smtClean="0">
                          <a:ln>
                            <a:noFill/>
                          </a:ln>
                          <a:solidFill>
                            <a:schemeClr val="tx1"/>
                          </a:solidFill>
                          <a:effectLst/>
                          <a:latin typeface="Tahoma" pitchFamily="34" charset="0"/>
                          <a:cs typeface="Times New Roman" pitchFamily="18" charset="0"/>
                        </a:rPr>
                        <a:t>gligence. </a:t>
                      </a:r>
                      <a:endParaRPr kumimoji="0" lang="fr-CA"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Suivi étroit auprès du milieu d’accueil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Établissement de liens significatifs entre le parent et le milieu substitut</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Présence chez l’enfant de liens significatifs à l’extérieur du milieu familial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92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800" b="1" i="0" u="none" strike="noStrike" cap="none" normalizeH="0" baseline="0" smtClean="0">
                          <a:ln>
                            <a:noFill/>
                          </a:ln>
                          <a:solidFill>
                            <a:schemeClr val="tx1"/>
                          </a:solidFill>
                          <a:effectLst/>
                          <a:latin typeface="Times New Roman" pitchFamily="18" charset="0"/>
                          <a:cs typeface="Times New Roman" pitchFamily="18" charset="0"/>
                        </a:rPr>
                        <a:t>Inversion du rôle parental</a:t>
                      </a:r>
                      <a:r>
                        <a:rPr kumimoji="0" lang="fr-CA" sz="14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fr-CA"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a:t>
                      </a:r>
                      <a:r>
                        <a:rPr kumimoji="0" lang="fr-CA" sz="1400" b="0" i="0" u="none" strike="noStrike" cap="none" normalizeH="0" baseline="0" smtClean="0">
                          <a:ln>
                            <a:noFill/>
                          </a:ln>
                          <a:solidFill>
                            <a:schemeClr val="tx1"/>
                          </a:solidFill>
                          <a:effectLst/>
                          <a:latin typeface="Tahoma" pitchFamily="34" charset="0"/>
                          <a:cs typeface="Times New Roman" pitchFamily="18" charset="0"/>
                        </a:rPr>
                        <a:t>La prise en charge de responsabilit</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s trop lourdes pour l</a:t>
                      </a:r>
                      <a:r>
                        <a:rPr kumimoji="0" lang="fr-CA" sz="1400" b="0" i="0" u="none" strike="noStrike" cap="none" normalizeH="0" baseline="0" smtClean="0">
                          <a:ln>
                            <a:noFill/>
                          </a:ln>
                          <a:solidFill>
                            <a:schemeClr val="tx1"/>
                          </a:solidFill>
                          <a:effectLst/>
                          <a:latin typeface="Times New Roman"/>
                          <a:cs typeface="Times New Roman" pitchFamily="18" charset="0"/>
                        </a:rPr>
                        <a:t>’</a:t>
                      </a:r>
                      <a:r>
                        <a:rPr kumimoji="0" lang="fr-CA" sz="1400" b="0" i="0" u="none" strike="noStrike" cap="none" normalizeH="0" baseline="0" smtClean="0">
                          <a:ln>
                            <a:noFill/>
                          </a:ln>
                          <a:solidFill>
                            <a:schemeClr val="tx1"/>
                          </a:solidFill>
                          <a:effectLst/>
                          <a:latin typeface="Tahoma" pitchFamily="34" charset="0"/>
                          <a:cs typeface="Times New Roman" pitchFamily="18" charset="0"/>
                        </a:rPr>
                        <a:t>âge de l</a:t>
                      </a:r>
                      <a:r>
                        <a:rPr kumimoji="0" lang="fr-CA" sz="1400" b="0" i="0" u="none" strike="noStrike" cap="none" normalizeH="0" baseline="0" smtClean="0">
                          <a:ln>
                            <a:noFill/>
                          </a:ln>
                          <a:solidFill>
                            <a:schemeClr val="tx1"/>
                          </a:solidFill>
                          <a:effectLst/>
                          <a:latin typeface="Times New Roman"/>
                          <a:cs typeface="Times New Roman" pitchFamily="18" charset="0"/>
                        </a:rPr>
                        <a:t>’</a:t>
                      </a:r>
                      <a:r>
                        <a:rPr kumimoji="0" lang="fr-CA" sz="1400" b="0" i="0" u="none" strike="noStrike" cap="none" normalizeH="0" baseline="0" smtClean="0">
                          <a:ln>
                            <a:noFill/>
                          </a:ln>
                          <a:solidFill>
                            <a:schemeClr val="tx1"/>
                          </a:solidFill>
                          <a:effectLst/>
                          <a:latin typeface="Tahoma" pitchFamily="34" charset="0"/>
                          <a:cs typeface="Times New Roman" pitchFamily="18" charset="0"/>
                        </a:rPr>
                        <a:t>enfant peut entra</a:t>
                      </a:r>
                      <a:r>
                        <a:rPr kumimoji="0" lang="fr-CA" sz="1400" b="0" i="0" u="none" strike="noStrike" cap="none" normalizeH="0" baseline="0" smtClean="0">
                          <a:ln>
                            <a:noFill/>
                          </a:ln>
                          <a:solidFill>
                            <a:schemeClr val="tx1"/>
                          </a:solidFill>
                          <a:effectLst/>
                          <a:latin typeface="Times New Roman"/>
                          <a:cs typeface="Times New Roman" pitchFamily="18" charset="0"/>
                        </a:rPr>
                        <a:t>î</a:t>
                      </a:r>
                      <a:r>
                        <a:rPr kumimoji="0" lang="fr-CA" sz="1400" b="0" i="0" u="none" strike="noStrike" cap="none" normalizeH="0" baseline="0" smtClean="0">
                          <a:ln>
                            <a:noFill/>
                          </a:ln>
                          <a:solidFill>
                            <a:schemeClr val="tx1"/>
                          </a:solidFill>
                          <a:effectLst/>
                          <a:latin typeface="Tahoma" pitchFamily="34" charset="0"/>
                          <a:cs typeface="Times New Roman" pitchFamily="18" charset="0"/>
                        </a:rPr>
                        <a:t>ner de la d</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tresse de mani</a:t>
                      </a:r>
                      <a:r>
                        <a:rPr kumimoji="0" lang="fr-CA" sz="1400" b="0" i="0" u="none" strike="noStrike" cap="none" normalizeH="0" baseline="0" smtClean="0">
                          <a:ln>
                            <a:noFill/>
                          </a:ln>
                          <a:solidFill>
                            <a:schemeClr val="tx1"/>
                          </a:solidFill>
                          <a:effectLst/>
                          <a:latin typeface="Times New Roman"/>
                          <a:cs typeface="Times New Roman" pitchFamily="18" charset="0"/>
                        </a:rPr>
                        <a:t>è</a:t>
                      </a:r>
                      <a:r>
                        <a:rPr kumimoji="0" lang="fr-CA" sz="1400" b="0" i="0" u="none" strike="noStrike" cap="none" normalizeH="0" baseline="0" smtClean="0">
                          <a:ln>
                            <a:noFill/>
                          </a:ln>
                          <a:solidFill>
                            <a:schemeClr val="tx1"/>
                          </a:solidFill>
                          <a:effectLst/>
                          <a:latin typeface="Tahoma" pitchFamily="34" charset="0"/>
                          <a:cs typeface="Times New Roman" pitchFamily="18" charset="0"/>
                        </a:rPr>
                        <a:t>re importante et avoir des cons</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quences </a:t>
                      </a:r>
                      <a:r>
                        <a:rPr kumimoji="0" lang="fr-CA" sz="1400" b="0" i="0" u="none" strike="noStrike" cap="none" normalizeH="0" baseline="0" smtClean="0">
                          <a:ln>
                            <a:noFill/>
                          </a:ln>
                          <a:solidFill>
                            <a:schemeClr val="tx1"/>
                          </a:solidFill>
                          <a:effectLst/>
                          <a:latin typeface="Times New Roman"/>
                          <a:cs typeface="Times New Roman" pitchFamily="18" charset="0"/>
                        </a:rPr>
                        <a:t>à</a:t>
                      </a:r>
                      <a:r>
                        <a:rPr kumimoji="0" lang="fr-CA" sz="1400" b="0" i="0" u="none" strike="noStrike" cap="none" normalizeH="0" baseline="0" smtClean="0">
                          <a:ln>
                            <a:noFill/>
                          </a:ln>
                          <a:solidFill>
                            <a:schemeClr val="tx1"/>
                          </a:solidFill>
                          <a:effectLst/>
                          <a:latin typeface="Tahoma" pitchFamily="34" charset="0"/>
                          <a:cs typeface="Times New Roman" pitchFamily="18" charset="0"/>
                        </a:rPr>
                        <a:t> court et </a:t>
                      </a:r>
                      <a:r>
                        <a:rPr kumimoji="0" lang="fr-CA" sz="1400" b="0" i="0" u="none" strike="noStrike" cap="none" normalizeH="0" baseline="0" smtClean="0">
                          <a:ln>
                            <a:noFill/>
                          </a:ln>
                          <a:solidFill>
                            <a:schemeClr val="tx1"/>
                          </a:solidFill>
                          <a:effectLst/>
                          <a:latin typeface="Times New Roman"/>
                          <a:cs typeface="Times New Roman" pitchFamily="18" charset="0"/>
                        </a:rPr>
                        <a:t>à</a:t>
                      </a:r>
                      <a:r>
                        <a:rPr kumimoji="0" lang="fr-CA" sz="1400" b="0" i="0" u="none" strike="noStrike" cap="none" normalizeH="0" baseline="0" smtClean="0">
                          <a:ln>
                            <a:noFill/>
                          </a:ln>
                          <a:solidFill>
                            <a:schemeClr val="tx1"/>
                          </a:solidFill>
                          <a:effectLst/>
                          <a:latin typeface="Tahoma" pitchFamily="34" charset="0"/>
                          <a:cs typeface="Times New Roman" pitchFamily="18" charset="0"/>
                        </a:rPr>
                        <a:t> long terme</a:t>
                      </a:r>
                      <a:r>
                        <a:rPr kumimoji="0" lang="fr-CA" sz="1400" b="0" i="0" u="none" strike="noStrike" cap="none" normalizeH="0" baseline="0" smtClean="0">
                          <a:ln>
                            <a:noFill/>
                          </a:ln>
                          <a:solidFill>
                            <a:schemeClr val="tx1"/>
                          </a:solidFill>
                          <a:effectLst/>
                          <a:latin typeface="Times New Roman"/>
                          <a:cs typeface="Times New Roman" pitchFamily="18" charset="0"/>
                        </a:rPr>
                        <a:t> </a:t>
                      </a:r>
                      <a:r>
                        <a:rPr kumimoji="0" lang="fr-CA" sz="1400" b="0" i="0" u="none" strike="noStrike" cap="none" normalizeH="0" baseline="0" smtClean="0">
                          <a:ln>
                            <a:noFill/>
                          </a:ln>
                          <a:solidFill>
                            <a:schemeClr val="tx1"/>
                          </a:solidFill>
                          <a:effectLst/>
                          <a:latin typeface="Tahoma" pitchFamily="34" charset="0"/>
                          <a:cs typeface="Times New Roman" pitchFamily="18" charset="0"/>
                        </a:rPr>
                        <a:t>: d</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veloppement d</a:t>
                      </a:r>
                      <a:r>
                        <a:rPr kumimoji="0" lang="fr-CA" sz="1400" b="0" i="0" u="none" strike="noStrike" cap="none" normalizeH="0" baseline="0" smtClean="0">
                          <a:ln>
                            <a:noFill/>
                          </a:ln>
                          <a:solidFill>
                            <a:schemeClr val="tx1"/>
                          </a:solidFill>
                          <a:effectLst/>
                          <a:latin typeface="Times New Roman"/>
                          <a:cs typeface="Times New Roman" pitchFamily="18" charset="0"/>
                        </a:rPr>
                        <a:t>’</a:t>
                      </a:r>
                      <a:r>
                        <a:rPr kumimoji="0" lang="fr-CA" sz="1400" b="0" i="0" u="none" strike="noStrike" cap="none" normalizeH="0" baseline="0" smtClean="0">
                          <a:ln>
                            <a:noFill/>
                          </a:ln>
                          <a:solidFill>
                            <a:schemeClr val="tx1"/>
                          </a:solidFill>
                          <a:effectLst/>
                          <a:latin typeface="Tahoma" pitchFamily="34" charset="0"/>
                          <a:cs typeface="Times New Roman" pitchFamily="18" charset="0"/>
                        </a:rPr>
                        <a:t>une autonomie allant au-del</a:t>
                      </a:r>
                      <a:r>
                        <a:rPr kumimoji="0" lang="fr-CA" sz="1400" b="0" i="0" u="none" strike="noStrike" cap="none" normalizeH="0" baseline="0" smtClean="0">
                          <a:ln>
                            <a:noFill/>
                          </a:ln>
                          <a:solidFill>
                            <a:schemeClr val="tx1"/>
                          </a:solidFill>
                          <a:effectLst/>
                          <a:latin typeface="Times New Roman"/>
                          <a:cs typeface="Times New Roman" pitchFamily="18" charset="0"/>
                        </a:rPr>
                        <a:t>à</a:t>
                      </a:r>
                      <a:r>
                        <a:rPr kumimoji="0" lang="fr-CA" sz="1400" b="0" i="0" u="none" strike="noStrike" cap="none" normalizeH="0" baseline="0" smtClean="0">
                          <a:ln>
                            <a:noFill/>
                          </a:ln>
                          <a:solidFill>
                            <a:schemeClr val="tx1"/>
                          </a:solidFill>
                          <a:effectLst/>
                          <a:latin typeface="Tahoma" pitchFamily="34" charset="0"/>
                          <a:cs typeface="Times New Roman" pitchFamily="18" charset="0"/>
                        </a:rPr>
                        <a:t> d</a:t>
                      </a:r>
                      <a:r>
                        <a:rPr kumimoji="0" lang="fr-CA" sz="1400" b="0" i="0" u="none" strike="noStrike" cap="none" normalizeH="0" baseline="0" smtClean="0">
                          <a:ln>
                            <a:noFill/>
                          </a:ln>
                          <a:solidFill>
                            <a:schemeClr val="tx1"/>
                          </a:solidFill>
                          <a:effectLst/>
                          <a:latin typeface="Times New Roman"/>
                          <a:cs typeface="Times New Roman" pitchFamily="18" charset="0"/>
                        </a:rPr>
                        <a:t>’</a:t>
                      </a:r>
                      <a:r>
                        <a:rPr kumimoji="0" lang="fr-CA" sz="1400" b="0" i="0" u="none" strike="noStrike" cap="none" normalizeH="0" baseline="0" smtClean="0">
                          <a:ln>
                            <a:noFill/>
                          </a:ln>
                          <a:solidFill>
                            <a:schemeClr val="tx1"/>
                          </a:solidFill>
                          <a:effectLst/>
                          <a:latin typeface="Tahoma" pitchFamily="34" charset="0"/>
                          <a:cs typeface="Times New Roman" pitchFamily="18" charset="0"/>
                        </a:rPr>
                        <a:t>un d</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veloppement normal, des difficult</a:t>
                      </a:r>
                      <a:r>
                        <a:rPr kumimoji="0" lang="fr-CA" sz="1400" b="0" i="0" u="none" strike="noStrike" cap="none" normalizeH="0" baseline="0" smtClean="0">
                          <a:ln>
                            <a:noFill/>
                          </a:ln>
                          <a:solidFill>
                            <a:schemeClr val="tx1"/>
                          </a:solidFill>
                          <a:effectLst/>
                          <a:latin typeface="Times New Roman"/>
                          <a:cs typeface="Times New Roman" pitchFamily="18" charset="0"/>
                        </a:rPr>
                        <a:t>é</a:t>
                      </a:r>
                      <a:r>
                        <a:rPr kumimoji="0" lang="fr-CA" sz="1400" b="0" i="0" u="none" strike="noStrike" cap="none" normalizeH="0" baseline="0" smtClean="0">
                          <a:ln>
                            <a:noFill/>
                          </a:ln>
                          <a:solidFill>
                            <a:schemeClr val="tx1"/>
                          </a:solidFill>
                          <a:effectLst/>
                          <a:latin typeface="Tahoma" pitchFamily="34" charset="0"/>
                          <a:cs typeface="Times New Roman" pitchFamily="18" charset="0"/>
                        </a:rPr>
                        <a:t>s </a:t>
                      </a:r>
                      <a:r>
                        <a:rPr kumimoji="0" lang="fr-CA" sz="1400" b="0" i="0" u="none" strike="noStrike" cap="none" normalizeH="0" baseline="0" smtClean="0">
                          <a:ln>
                            <a:noFill/>
                          </a:ln>
                          <a:solidFill>
                            <a:schemeClr val="tx1"/>
                          </a:solidFill>
                          <a:effectLst/>
                          <a:latin typeface="Times New Roman"/>
                          <a:cs typeface="Times New Roman" pitchFamily="18" charset="0"/>
                        </a:rPr>
                        <a:t>à</a:t>
                      </a:r>
                      <a:r>
                        <a:rPr kumimoji="0" lang="fr-CA" sz="1400" b="0" i="0" u="none" strike="noStrike" cap="none" normalizeH="0" baseline="0" smtClean="0">
                          <a:ln>
                            <a:noFill/>
                          </a:ln>
                          <a:solidFill>
                            <a:schemeClr val="tx1"/>
                          </a:solidFill>
                          <a:effectLst/>
                          <a:latin typeface="Tahoma" pitchFamily="34" charset="0"/>
                          <a:cs typeface="Times New Roman" pitchFamily="18" charset="0"/>
                        </a:rPr>
                        <a:t> l</a:t>
                      </a:r>
                      <a:r>
                        <a:rPr kumimoji="0" lang="fr-CA" sz="1400" b="0" i="0" u="none" strike="noStrike" cap="none" normalizeH="0" baseline="0" smtClean="0">
                          <a:ln>
                            <a:noFill/>
                          </a:ln>
                          <a:solidFill>
                            <a:schemeClr val="tx1"/>
                          </a:solidFill>
                          <a:effectLst/>
                          <a:latin typeface="Times New Roman"/>
                          <a:cs typeface="Times New Roman" pitchFamily="18" charset="0"/>
                        </a:rPr>
                        <a:t>’</a:t>
                      </a:r>
                      <a:r>
                        <a:rPr kumimoji="0" lang="fr-CA" sz="1400" b="0" i="0" u="none" strike="noStrike" cap="none" normalizeH="0" baseline="0" smtClean="0">
                          <a:ln>
                            <a:noFill/>
                          </a:ln>
                          <a:solidFill>
                            <a:schemeClr val="tx1"/>
                          </a:solidFill>
                          <a:effectLst/>
                          <a:latin typeface="Tahoma" pitchFamily="34" charset="0"/>
                          <a:cs typeface="Times New Roman" pitchFamily="18" charset="0"/>
                        </a:rPr>
                        <a:t>âge adulte </a:t>
                      </a:r>
                      <a:r>
                        <a:rPr kumimoji="0" lang="fr-CA" sz="1400" b="0" i="0" u="none" strike="noStrike" cap="none" normalizeH="0" baseline="0" smtClean="0">
                          <a:ln>
                            <a:noFill/>
                          </a:ln>
                          <a:solidFill>
                            <a:schemeClr val="tx1"/>
                          </a:solidFill>
                          <a:effectLst/>
                          <a:latin typeface="Times New Roman"/>
                          <a:cs typeface="Times New Roman" pitchFamily="18" charset="0"/>
                        </a:rPr>
                        <a:t>à</a:t>
                      </a:r>
                      <a:r>
                        <a:rPr kumimoji="0" lang="fr-CA" sz="1400" b="0" i="0" u="none" strike="noStrike" cap="none" normalizeH="0" baseline="0" smtClean="0">
                          <a:ln>
                            <a:noFill/>
                          </a:ln>
                          <a:solidFill>
                            <a:schemeClr val="tx1"/>
                          </a:solidFill>
                          <a:effectLst/>
                          <a:latin typeface="Tahoma" pitchFamily="34" charset="0"/>
                          <a:cs typeface="Times New Roman" pitchFamily="18" charset="0"/>
                        </a:rPr>
                        <a:t> s</a:t>
                      </a:r>
                      <a:r>
                        <a:rPr kumimoji="0" lang="fr-CA" sz="1400" b="0" i="0" u="none" strike="noStrike" cap="none" normalizeH="0" baseline="0" smtClean="0">
                          <a:ln>
                            <a:noFill/>
                          </a:ln>
                          <a:solidFill>
                            <a:schemeClr val="tx1"/>
                          </a:solidFill>
                          <a:effectLst/>
                          <a:latin typeface="Times New Roman"/>
                          <a:cs typeface="Times New Roman" pitchFamily="18" charset="0"/>
                        </a:rPr>
                        <a:t>’</a:t>
                      </a:r>
                      <a:r>
                        <a:rPr kumimoji="0" lang="fr-CA" sz="1400" b="0" i="0" u="none" strike="noStrike" cap="none" normalizeH="0" baseline="0" smtClean="0">
                          <a:ln>
                            <a:noFill/>
                          </a:ln>
                          <a:solidFill>
                            <a:schemeClr val="tx1"/>
                          </a:solidFill>
                          <a:effectLst/>
                          <a:latin typeface="Tahoma" pitchFamily="34" charset="0"/>
                          <a:cs typeface="Times New Roman" pitchFamily="18" charset="0"/>
                        </a:rPr>
                        <a:t>appuyer sur les autres et </a:t>
                      </a:r>
                      <a:r>
                        <a:rPr kumimoji="0" lang="fr-CA" sz="1400" b="0" i="0" u="none" strike="noStrike" cap="none" normalizeH="0" baseline="0" smtClean="0">
                          <a:ln>
                            <a:noFill/>
                          </a:ln>
                          <a:solidFill>
                            <a:schemeClr val="tx1"/>
                          </a:solidFill>
                          <a:effectLst/>
                          <a:latin typeface="Times New Roman"/>
                          <a:cs typeface="Times New Roman" pitchFamily="18" charset="0"/>
                        </a:rPr>
                        <a:t>à</a:t>
                      </a:r>
                      <a:r>
                        <a:rPr kumimoji="0" lang="fr-CA" sz="1400" b="0" i="0" u="none" strike="noStrike" cap="none" normalizeH="0" baseline="0" smtClean="0">
                          <a:ln>
                            <a:noFill/>
                          </a:ln>
                          <a:solidFill>
                            <a:schemeClr val="tx1"/>
                          </a:solidFill>
                          <a:effectLst/>
                          <a:latin typeface="Tahoma" pitchFamily="34" charset="0"/>
                          <a:cs typeface="Times New Roman" pitchFamily="18" charset="0"/>
                        </a:rPr>
                        <a:t> demander de l</a:t>
                      </a:r>
                      <a:r>
                        <a:rPr kumimoji="0" lang="fr-CA" sz="1400" b="0" i="0" u="none" strike="noStrike" cap="none" normalizeH="0" baseline="0" smtClean="0">
                          <a:ln>
                            <a:noFill/>
                          </a:ln>
                          <a:solidFill>
                            <a:schemeClr val="tx1"/>
                          </a:solidFill>
                          <a:effectLst/>
                          <a:latin typeface="Times New Roman"/>
                          <a:cs typeface="Times New Roman" pitchFamily="18" charset="0"/>
                        </a:rPr>
                        <a:t>’</a:t>
                      </a:r>
                      <a:r>
                        <a:rPr kumimoji="0" lang="fr-CA" sz="1400" b="0" i="0" u="none" strike="noStrike" cap="none" normalizeH="0" baseline="0" smtClean="0">
                          <a:ln>
                            <a:noFill/>
                          </a:ln>
                          <a:solidFill>
                            <a:schemeClr val="tx1"/>
                          </a:solidFill>
                          <a:effectLst/>
                          <a:latin typeface="Tahoma" pitchFamily="34" charset="0"/>
                          <a:cs typeface="Times New Roman" pitchFamily="18" charset="0"/>
                        </a:rPr>
                        <a:t>aide. </a:t>
                      </a:r>
                      <a:r>
                        <a:rPr kumimoji="0" lang="fr-FR" sz="1400" b="0" i="0" u="none" strike="noStrike" cap="none" normalizeH="0" baseline="0" smtClean="0">
                          <a:ln>
                            <a:noFill/>
                          </a:ln>
                          <a:solidFill>
                            <a:schemeClr val="tx1"/>
                          </a:solidFill>
                          <a:effectLst/>
                          <a:latin typeface="Tahoma" pitchFamily="34" charset="0"/>
                          <a:cs typeface="Times New Roman" pitchFamily="18" charset="0"/>
                        </a:rPr>
                        <a:t>(Azoulay, 1987</a:t>
                      </a:r>
                      <a:r>
                        <a:rPr kumimoji="0" lang="fr-FR" sz="1400" b="0" i="0" u="none" strike="noStrike" cap="none" normalizeH="0" baseline="0" smtClean="0">
                          <a:ln>
                            <a:noFill/>
                          </a:ln>
                          <a:solidFill>
                            <a:schemeClr val="tx1"/>
                          </a:solidFill>
                          <a:effectLst/>
                          <a:latin typeface="Times New Roman"/>
                          <a:cs typeface="Times New Roman" pitchFamily="18" charset="0"/>
                        </a:rPr>
                        <a:t> </a:t>
                      </a:r>
                      <a:r>
                        <a:rPr kumimoji="0" lang="fr-FR" sz="1400" b="0" i="0" u="none" strike="noStrike" cap="none" normalizeH="0" baseline="0" smtClean="0">
                          <a:ln>
                            <a:noFill/>
                          </a:ln>
                          <a:solidFill>
                            <a:schemeClr val="tx1"/>
                          </a:solidFill>
                          <a:effectLst/>
                          <a:latin typeface="Tahoma" pitchFamily="34" charset="0"/>
                          <a:cs typeface="Times New Roman" pitchFamily="18" charset="0"/>
                        </a:rPr>
                        <a:t>; Judge, 1994</a:t>
                      </a:r>
                      <a:r>
                        <a:rPr kumimoji="0" lang="fr-FR" sz="1400" b="0" i="0" u="none" strike="noStrike" cap="none" normalizeH="0" baseline="0" smtClean="0">
                          <a:ln>
                            <a:noFill/>
                          </a:ln>
                          <a:solidFill>
                            <a:schemeClr val="tx1"/>
                          </a:solidFill>
                          <a:effectLst/>
                          <a:latin typeface="Times New Roman"/>
                          <a:cs typeface="Times New Roman" pitchFamily="18" charset="0"/>
                        </a:rPr>
                        <a:t> </a:t>
                      </a:r>
                      <a:r>
                        <a:rPr kumimoji="0" lang="fr-FR" sz="1400" b="0" i="0" u="none" strike="noStrike" cap="none" normalizeH="0" baseline="0" smtClean="0">
                          <a:ln>
                            <a:noFill/>
                          </a:ln>
                          <a:solidFill>
                            <a:schemeClr val="tx1"/>
                          </a:solidFill>
                          <a:effectLst/>
                          <a:latin typeface="Tahoma" pitchFamily="34" charset="0"/>
                          <a:cs typeface="Times New Roman" pitchFamily="18" charset="0"/>
                        </a:rPr>
                        <a:t>; Boily et coll., 1997; Garley et coll., 1997</a:t>
                      </a:r>
                      <a:r>
                        <a:rPr kumimoji="0" lang="fr-FR" sz="1400" b="0" i="0" u="none" strike="noStrike" cap="none" normalizeH="0" baseline="0" smtClean="0">
                          <a:ln>
                            <a:noFill/>
                          </a:ln>
                          <a:solidFill>
                            <a:schemeClr val="tx1"/>
                          </a:solidFill>
                          <a:effectLst/>
                          <a:latin typeface="Times New Roman"/>
                          <a:cs typeface="Times New Roman" pitchFamily="18" charset="0"/>
                        </a:rPr>
                        <a:t> </a:t>
                      </a:r>
                      <a:r>
                        <a:rPr kumimoji="0" lang="fr-FR" sz="1400" b="0" i="0" u="none" strike="noStrike" cap="none" normalizeH="0" baseline="0" smtClean="0">
                          <a:ln>
                            <a:noFill/>
                          </a:ln>
                          <a:solidFill>
                            <a:schemeClr val="tx1"/>
                          </a:solidFill>
                          <a:effectLst/>
                          <a:latin typeface="Tahoma" pitchFamily="34" charset="0"/>
                          <a:cs typeface="Times New Roman" pitchFamily="18" charset="0"/>
                        </a:rPr>
                        <a:t>; Anthony, 1974 et 1987</a:t>
                      </a:r>
                      <a:r>
                        <a:rPr kumimoji="0" lang="fr-FR" sz="1400" b="0" i="0" u="none" strike="noStrike" cap="none" normalizeH="0" baseline="0" smtClean="0">
                          <a:ln>
                            <a:noFill/>
                          </a:ln>
                          <a:solidFill>
                            <a:schemeClr val="tx1"/>
                          </a:solidFill>
                          <a:effectLst/>
                          <a:latin typeface="Times New Roman"/>
                          <a:cs typeface="Times New Roman" pitchFamily="18" charset="0"/>
                        </a:rPr>
                        <a:t> </a:t>
                      </a:r>
                      <a:r>
                        <a:rPr kumimoji="0" lang="fr-FR" sz="1400" b="0" i="0" u="none" strike="noStrike" cap="none" normalizeH="0" baseline="0" smtClean="0">
                          <a:ln>
                            <a:noFill/>
                          </a:ln>
                          <a:solidFill>
                            <a:schemeClr val="tx1"/>
                          </a:solidFill>
                          <a:effectLst/>
                          <a:latin typeface="Tahoma" pitchFamily="34" charset="0"/>
                          <a:cs typeface="Times New Roman" pitchFamily="18" charset="0"/>
                        </a:rPr>
                        <a:t>; Boily et coll., 2001)</a:t>
                      </a:r>
                      <a:r>
                        <a:rPr kumimoji="0" lang="fr-CA" sz="1400" b="0" i="0" u="none" strike="noStrike" cap="none" normalizeH="0" baseline="0" smtClean="0">
                          <a:ln>
                            <a:noFill/>
                          </a:ln>
                          <a:solidFill>
                            <a:schemeClr val="tx1"/>
                          </a:solidFill>
                          <a:effectLst/>
                          <a:latin typeface="Tahoma" pitchFamily="34"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69863"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Présence d’un réseau de soutien fiable pour la famille</a:t>
                      </a:r>
                    </a:p>
                    <a:p>
                      <a:pPr marL="171450" marR="0" lvl="0" indent="-169863"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Accès à un groupe de soutien (ex: programmes à la Boussole, au Contrevent)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u numéro de diapositive 2"/>
          <p:cNvSpPr>
            <a:spLocks noGrp="1"/>
          </p:cNvSpPr>
          <p:nvPr>
            <p:ph type="sldNum" sz="quarter" idx="12"/>
          </p:nvPr>
        </p:nvSpPr>
        <p:spPr/>
        <p:txBody>
          <a:bodyPr/>
          <a:lstStyle/>
          <a:p>
            <a:fld id="{20AD70EA-90A5-4D02-9090-1A3A8F747889}" type="slidenum">
              <a:rPr lang="fr-CA" smtClean="0"/>
              <a:pPr/>
              <a:t>22</a:t>
            </a:fld>
            <a:endParaRPr lang="fr-CA"/>
          </a:p>
        </p:txBody>
      </p:sp>
      <p:sp>
        <p:nvSpPr>
          <p:cNvPr id="4" name="Espace réservé de la date 3"/>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356761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609600"/>
            <a:ext cx="7772400" cy="993775"/>
          </a:xfrm>
        </p:spPr>
        <p:txBody>
          <a:bodyPr/>
          <a:lstStyle/>
          <a:p>
            <a:r>
              <a:rPr lang="en-CA" sz="2400" dirty="0"/>
              <a:t>Phase 2- </a:t>
            </a:r>
            <a:r>
              <a:rPr lang="en-CA" sz="2400" dirty="0" err="1"/>
              <a:t>Mandat</a:t>
            </a:r>
            <a:r>
              <a:rPr lang="en-CA" sz="2400" dirty="0"/>
              <a:t> du </a:t>
            </a:r>
            <a:r>
              <a:rPr lang="en-CA" sz="2400" dirty="0" err="1"/>
              <a:t>Comité</a:t>
            </a:r>
            <a:r>
              <a:rPr lang="en-CA" sz="2400" dirty="0"/>
              <a:t> de la santé </a:t>
            </a:r>
            <a:r>
              <a:rPr lang="en-CA" sz="2400" dirty="0" err="1"/>
              <a:t>mentale</a:t>
            </a:r>
            <a:r>
              <a:rPr lang="en-CA" sz="2400" dirty="0"/>
              <a:t> du Québec</a:t>
            </a:r>
            <a:r>
              <a:rPr lang="fr-CA" sz="2400" dirty="0">
                <a:solidFill>
                  <a:schemeClr val="tx1"/>
                </a:solidFill>
              </a:rPr>
              <a:t> </a:t>
            </a:r>
            <a:r>
              <a:rPr lang="en-CA" sz="2400" dirty="0">
                <a:solidFill>
                  <a:schemeClr val="tx1"/>
                </a:solidFill>
              </a:rPr>
              <a:t/>
            </a:r>
            <a:br>
              <a:rPr lang="en-CA" sz="2400" dirty="0">
                <a:solidFill>
                  <a:schemeClr val="tx1"/>
                </a:solidFill>
              </a:rPr>
            </a:br>
            <a:r>
              <a:rPr lang="fr-CA" sz="2400" i="1" dirty="0" smtClean="0">
                <a:solidFill>
                  <a:schemeClr val="tx1"/>
                </a:solidFill>
              </a:rPr>
              <a:t>S</a:t>
            </a:r>
            <a:r>
              <a:rPr lang="fr-CA" sz="2400" dirty="0" smtClean="0">
                <a:solidFill>
                  <a:schemeClr val="tx1"/>
                </a:solidFill>
              </a:rPr>
              <a:t>tratégies </a:t>
            </a:r>
            <a:r>
              <a:rPr lang="fr-CA" sz="2400" dirty="0">
                <a:solidFill>
                  <a:schemeClr val="tx1"/>
                </a:solidFill>
              </a:rPr>
              <a:t>d’intervention efficaces découlant des besoins</a:t>
            </a:r>
            <a:r>
              <a:rPr lang="en-CA" sz="2400" dirty="0">
                <a:solidFill>
                  <a:schemeClr val="tx1"/>
                </a:solidFill>
              </a:rPr>
              <a:t> </a:t>
            </a:r>
            <a:r>
              <a:rPr lang="en-CA" sz="1200" dirty="0" err="1">
                <a:solidFill>
                  <a:schemeClr val="tx1"/>
                </a:solidFill>
              </a:rPr>
              <a:t>Boily</a:t>
            </a:r>
            <a:r>
              <a:rPr lang="en-CA" sz="1200" dirty="0">
                <a:solidFill>
                  <a:schemeClr val="tx1"/>
                </a:solidFill>
              </a:rPr>
              <a:t>, St-</a:t>
            </a:r>
            <a:r>
              <a:rPr lang="en-CA" sz="1200" dirty="0" err="1">
                <a:solidFill>
                  <a:schemeClr val="tx1"/>
                </a:solidFill>
              </a:rPr>
              <a:t>Onge</a:t>
            </a:r>
            <a:r>
              <a:rPr lang="en-CA" sz="1200" dirty="0">
                <a:solidFill>
                  <a:schemeClr val="tx1"/>
                </a:solidFill>
              </a:rPr>
              <a:t> et </a:t>
            </a:r>
            <a:r>
              <a:rPr lang="en-CA" sz="1200" dirty="0" err="1">
                <a:solidFill>
                  <a:schemeClr val="tx1"/>
                </a:solidFill>
              </a:rPr>
              <a:t>Toutant</a:t>
            </a:r>
            <a:r>
              <a:rPr lang="en-CA" sz="1200" dirty="0">
                <a:solidFill>
                  <a:schemeClr val="tx1"/>
                </a:solidFill>
              </a:rPr>
              <a:t> 2006</a:t>
            </a:r>
            <a:endParaRPr lang="fr-CA" sz="1200" dirty="0">
              <a:solidFill>
                <a:schemeClr val="tx1"/>
              </a:solidFill>
            </a:endParaRPr>
          </a:p>
        </p:txBody>
      </p:sp>
      <p:graphicFrame>
        <p:nvGraphicFramePr>
          <p:cNvPr id="66563" name="Group 3"/>
          <p:cNvGraphicFramePr>
            <a:graphicFrameLocks noGrp="1"/>
          </p:cNvGraphicFramePr>
          <p:nvPr>
            <p:ph idx="1"/>
          </p:nvPr>
        </p:nvGraphicFramePr>
        <p:xfrm>
          <a:off x="771525" y="2006600"/>
          <a:ext cx="7600950" cy="4276727"/>
        </p:xfrm>
        <a:graphic>
          <a:graphicData uri="http://schemas.openxmlformats.org/drawingml/2006/table">
            <a:tbl>
              <a:tblPr/>
              <a:tblGrid>
                <a:gridCol w="7600950"/>
              </a:tblGrid>
              <a:tr h="398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800" b="1" i="0" u="none" strike="noStrike" cap="none" normalizeH="0" baseline="0" smtClean="0">
                          <a:ln>
                            <a:noFill/>
                          </a:ln>
                          <a:solidFill>
                            <a:schemeClr val="tx1"/>
                          </a:solidFill>
                          <a:effectLst/>
                          <a:latin typeface="Times New Roman" pitchFamily="18" charset="0"/>
                          <a:cs typeface="Times New Roman" pitchFamily="18" charset="0"/>
                        </a:rPr>
                        <a:t>Parents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57438">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Identification précoce. Par ex. : identification automatique par le milieu de la santé, du statut de parent d’enfants mineurs; dépistage rapide des troubles mentaux pendant la grossesse ou lors de l’accouchement.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Évaluation en début de traitement des symptômes pouvant affecter les aptitudes pour l’exercice du rôle parental</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CA" sz="1400" b="0" i="0" u="none" strike="noStrike" cap="none" normalizeH="0" baseline="0" smtClean="0">
                          <a:ln>
                            <a:noFill/>
                          </a:ln>
                          <a:solidFill>
                            <a:schemeClr val="tx1"/>
                          </a:solidFill>
                          <a:effectLst/>
                          <a:latin typeface="Times New Roman" pitchFamily="18" charset="0"/>
                          <a:cs typeface="Times New Roman" pitchFamily="18" charset="0"/>
                        </a:rPr>
                        <a:t>Groupes</a:t>
                      </a: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 de soutien et de discussion pour les parents atteints d’un trouble</a:t>
                      </a:r>
                      <a:endParaRPr kumimoji="0" lang="fr-CA"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Intervention visant à maintenir les aptitudes à l’exercice du rôle parental</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Interventions adaptées aux besoins et à la réalité des pères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800" b="1" i="0" u="none" strike="noStrike" cap="none" normalizeH="0" baseline="0" smtClean="0">
                          <a:ln>
                            <a:noFill/>
                          </a:ln>
                          <a:solidFill>
                            <a:schemeClr val="tx1"/>
                          </a:solidFill>
                          <a:effectLst/>
                          <a:latin typeface="Times New Roman" pitchFamily="18" charset="0"/>
                          <a:cs typeface="Times New Roman" pitchFamily="18" charset="0"/>
                        </a:rPr>
                        <a:t>Enfants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2363">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 Soutien et explications données aux enfants concernant les troubles mentaux du parent</a:t>
                      </a:r>
                      <a:endParaRPr kumimoji="0" lang="fr-CA"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Aide adéquate de l’entourage (e.g. famille, institution scolaire…) pourrait contribuer à combler ces manques au niveau de l’éducation et du développement des habiletés et compétences de l’enfant.</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smtClean="0">
                          <a:ln>
                            <a:noFill/>
                          </a:ln>
                          <a:solidFill>
                            <a:schemeClr val="tx1"/>
                          </a:solidFill>
                          <a:effectLst/>
                          <a:latin typeface="Times New Roman" pitchFamily="18" charset="0"/>
                          <a:cs typeface="Times New Roman" pitchFamily="18" charset="0"/>
                        </a:rPr>
                        <a:t> Maintenir le lien durant l’hospitalisation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u numéro de diapositive 2"/>
          <p:cNvSpPr>
            <a:spLocks noGrp="1"/>
          </p:cNvSpPr>
          <p:nvPr>
            <p:ph type="sldNum" sz="quarter" idx="12"/>
          </p:nvPr>
        </p:nvSpPr>
        <p:spPr/>
        <p:txBody>
          <a:bodyPr/>
          <a:lstStyle/>
          <a:p>
            <a:fld id="{20AD70EA-90A5-4D02-9090-1A3A8F747889}" type="slidenum">
              <a:rPr lang="fr-CA" smtClean="0"/>
              <a:pPr/>
              <a:t>23</a:t>
            </a:fld>
            <a:endParaRPr lang="fr-CA"/>
          </a:p>
        </p:txBody>
      </p:sp>
      <p:sp>
        <p:nvSpPr>
          <p:cNvPr id="4" name="Espace réservé de la date 3"/>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20168254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404664"/>
            <a:ext cx="7772400" cy="1127274"/>
          </a:xfrm>
        </p:spPr>
        <p:txBody>
          <a:bodyPr/>
          <a:lstStyle/>
          <a:p>
            <a:r>
              <a:rPr lang="en-CA" sz="2000" dirty="0"/>
              <a:t>Phase 2- </a:t>
            </a:r>
            <a:r>
              <a:rPr lang="en-CA" sz="2000" dirty="0" err="1"/>
              <a:t>Mandat</a:t>
            </a:r>
            <a:r>
              <a:rPr lang="en-CA" sz="2000" dirty="0"/>
              <a:t> du </a:t>
            </a:r>
            <a:r>
              <a:rPr lang="en-CA" sz="2000" dirty="0" err="1"/>
              <a:t>Comité</a:t>
            </a:r>
            <a:r>
              <a:rPr lang="en-CA" sz="2000" dirty="0"/>
              <a:t> de la santé </a:t>
            </a:r>
            <a:r>
              <a:rPr lang="en-CA" sz="2000" dirty="0" err="1"/>
              <a:t>mentale</a:t>
            </a:r>
            <a:r>
              <a:rPr lang="en-CA" sz="2000" dirty="0"/>
              <a:t> du Québec</a:t>
            </a:r>
            <a:r>
              <a:rPr lang="fr-CA" sz="2000" dirty="0">
                <a:solidFill>
                  <a:schemeClr val="tx1"/>
                </a:solidFill>
              </a:rPr>
              <a:t> </a:t>
            </a:r>
            <a:r>
              <a:rPr lang="en-CA" sz="2000" dirty="0">
                <a:solidFill>
                  <a:schemeClr val="tx1"/>
                </a:solidFill>
              </a:rPr>
              <a:t/>
            </a:r>
            <a:br>
              <a:rPr lang="en-CA" sz="2000" dirty="0">
                <a:solidFill>
                  <a:schemeClr val="tx1"/>
                </a:solidFill>
              </a:rPr>
            </a:br>
            <a:r>
              <a:rPr lang="fr-CA" sz="2000" i="1" dirty="0" smtClean="0">
                <a:solidFill>
                  <a:schemeClr val="tx1"/>
                </a:solidFill>
              </a:rPr>
              <a:t>S</a:t>
            </a:r>
            <a:r>
              <a:rPr lang="fr-CA" sz="2000" dirty="0" smtClean="0">
                <a:solidFill>
                  <a:schemeClr val="tx1"/>
                </a:solidFill>
              </a:rPr>
              <a:t>tratégies </a:t>
            </a:r>
            <a:r>
              <a:rPr lang="fr-CA" sz="2000" dirty="0">
                <a:solidFill>
                  <a:schemeClr val="tx1"/>
                </a:solidFill>
              </a:rPr>
              <a:t>d’intervention efficaces découlant des besoins</a:t>
            </a:r>
            <a:r>
              <a:rPr lang="en-CA" sz="2000" dirty="0">
                <a:solidFill>
                  <a:schemeClr val="tx1"/>
                </a:solidFill>
              </a:rPr>
              <a:t> </a:t>
            </a:r>
            <a:r>
              <a:rPr lang="fr-CA" sz="2000" dirty="0">
                <a:solidFill>
                  <a:schemeClr val="tx1"/>
                </a:solidFill>
              </a:rPr>
              <a:t>(suite …) </a:t>
            </a:r>
            <a:r>
              <a:rPr lang="en-CA" sz="1200" dirty="0" err="1">
                <a:solidFill>
                  <a:schemeClr val="tx1"/>
                </a:solidFill>
              </a:rPr>
              <a:t>Boily</a:t>
            </a:r>
            <a:r>
              <a:rPr lang="en-CA" sz="1200" dirty="0">
                <a:solidFill>
                  <a:schemeClr val="tx1"/>
                </a:solidFill>
              </a:rPr>
              <a:t>, St-</a:t>
            </a:r>
            <a:r>
              <a:rPr lang="en-CA" sz="1200" dirty="0" err="1">
                <a:solidFill>
                  <a:schemeClr val="tx1"/>
                </a:solidFill>
              </a:rPr>
              <a:t>Onge</a:t>
            </a:r>
            <a:r>
              <a:rPr lang="en-CA" sz="1200" dirty="0">
                <a:solidFill>
                  <a:schemeClr val="tx1"/>
                </a:solidFill>
              </a:rPr>
              <a:t> et </a:t>
            </a:r>
            <a:r>
              <a:rPr lang="en-CA" sz="1200" dirty="0" err="1">
                <a:solidFill>
                  <a:schemeClr val="tx1"/>
                </a:solidFill>
              </a:rPr>
              <a:t>Toutant</a:t>
            </a:r>
            <a:r>
              <a:rPr lang="en-CA" sz="1200" dirty="0">
                <a:solidFill>
                  <a:schemeClr val="tx1"/>
                </a:solidFill>
              </a:rPr>
              <a:t> 2006</a:t>
            </a:r>
          </a:p>
        </p:txBody>
      </p:sp>
      <p:graphicFrame>
        <p:nvGraphicFramePr>
          <p:cNvPr id="68611" name="Group 3"/>
          <p:cNvGraphicFramePr>
            <a:graphicFrameLocks noGrp="1"/>
          </p:cNvGraphicFramePr>
          <p:nvPr>
            <p:ph type="tbl" idx="1"/>
          </p:nvPr>
        </p:nvGraphicFramePr>
        <p:xfrm>
          <a:off x="468313" y="1412875"/>
          <a:ext cx="8229600" cy="4948428"/>
        </p:xfrm>
        <a:graphic>
          <a:graphicData uri="http://schemas.openxmlformats.org/drawingml/2006/table">
            <a:tbl>
              <a:tblPr/>
              <a:tblGrid>
                <a:gridCol w="8229600"/>
              </a:tblGrid>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800" b="1" i="0" u="none" strike="noStrike" cap="none" normalizeH="0" baseline="0" dirty="0" smtClean="0">
                          <a:ln>
                            <a:noFill/>
                          </a:ln>
                          <a:solidFill>
                            <a:schemeClr val="tx1"/>
                          </a:solidFill>
                          <a:effectLst/>
                          <a:latin typeface="Times New Roman" pitchFamily="18" charset="0"/>
                          <a:cs typeface="Times New Roman" pitchFamily="18" charset="0"/>
                        </a:rPr>
                        <a:t>Générales</a:t>
                      </a:r>
                      <a:endParaRPr kumimoji="0" lang="fr-CA"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60850">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CA" sz="1400" b="0" i="0" u="none" strike="noStrike" cap="none" normalizeH="0" baseline="0" dirty="0" err="1" smtClean="0">
                          <a:ln>
                            <a:noFill/>
                          </a:ln>
                          <a:solidFill>
                            <a:schemeClr val="tx1"/>
                          </a:solidFill>
                          <a:effectLst/>
                          <a:latin typeface="Times New Roman" pitchFamily="18" charset="0"/>
                          <a:cs typeface="Times New Roman" pitchFamily="18" charset="0"/>
                        </a:rPr>
                        <a:t>Traitement</a:t>
                      </a:r>
                      <a:r>
                        <a:rPr kumimoji="0" lang="fr-FR" sz="1400" b="0" i="0" u="none" strike="noStrike" cap="none" normalizeH="0" baseline="0" dirty="0" smtClean="0">
                          <a:ln>
                            <a:noFill/>
                          </a:ln>
                          <a:solidFill>
                            <a:schemeClr val="tx1"/>
                          </a:solidFill>
                          <a:effectLst/>
                          <a:latin typeface="Times New Roman" pitchFamily="18" charset="0"/>
                          <a:cs typeface="Times New Roman" pitchFamily="18" charset="0"/>
                        </a:rPr>
                        <a:t> médical et psychosocial dont un enseignement sur les troubles mentaux, leurs symptômes, les impacts sur le fonctionnement psychosocial et sur les difficultés spécifiques inhérentes à l’exercice du rôle parental.</a:t>
                      </a:r>
                      <a:endParaRPr kumimoji="0" lang="fr-CA"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dirty="0" smtClean="0">
                          <a:ln>
                            <a:noFill/>
                          </a:ln>
                          <a:solidFill>
                            <a:schemeClr val="tx1"/>
                          </a:solidFill>
                          <a:effectLst/>
                          <a:latin typeface="Times New Roman" pitchFamily="18" charset="0"/>
                          <a:cs typeface="Times New Roman" pitchFamily="18" charset="0"/>
                        </a:rPr>
                        <a:t> Interventions visant à développer et consolider le soutien des proches pour pallier aux déficiences dans la provision de soins.</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Times New Roman" pitchFamily="18" charset="0"/>
                          <a:cs typeface="Times New Roman" pitchFamily="18" charset="0"/>
                        </a:rPr>
                        <a:t> Soutien économique pour ces familles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fr-CA"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CA" sz="1400" b="1" i="0" u="sng" strike="noStrike" cap="none" normalizeH="0" baseline="0" dirty="0" smtClean="0">
                          <a:ln>
                            <a:noFill/>
                          </a:ln>
                          <a:solidFill>
                            <a:schemeClr val="tx1"/>
                          </a:solidFill>
                          <a:effectLst/>
                          <a:latin typeface="Times New Roman" pitchFamily="18" charset="0"/>
                          <a:cs typeface="Times New Roman" pitchFamily="18" charset="0"/>
                        </a:rPr>
                        <a:t>Nécessaire </a:t>
                      </a:r>
                      <a:r>
                        <a:rPr kumimoji="0" lang="fr-CA" sz="1400" b="1" i="0" u="sng" strike="noStrike" cap="none" normalizeH="0" baseline="0" dirty="0" smtClean="0">
                          <a:ln>
                            <a:noFill/>
                          </a:ln>
                          <a:solidFill>
                            <a:srgbClr val="FF0000"/>
                          </a:solidFill>
                          <a:effectLst/>
                          <a:latin typeface="Times New Roman" pitchFamily="18" charset="0"/>
                          <a:cs typeface="Times New Roman" pitchFamily="18" charset="0"/>
                        </a:rPr>
                        <a:t>arrimage dans le continuum des services</a:t>
                      </a:r>
                      <a:r>
                        <a:rPr kumimoji="0" lang="fr-CA" sz="1400" b="0" i="0" u="none" strike="noStrike" cap="none" normalizeH="0" baseline="0" dirty="0" smtClean="0">
                          <a:ln>
                            <a:noFill/>
                          </a:ln>
                          <a:solidFill>
                            <a:schemeClr val="tx1"/>
                          </a:solidFill>
                          <a:effectLst/>
                          <a:latin typeface="Times New Roman" pitchFamily="18" charset="0"/>
                          <a:cs typeface="Times New Roman" pitchFamily="18" charset="0"/>
                        </a:rPr>
                        <a:t> de santé mentale et des services sociaux à la famille. Développer des mécanismes de collaboration entre les différents services de santé mentale et des services sociaux à la famille afin de :</a:t>
                      </a:r>
                    </a:p>
                    <a:p>
                      <a:pPr marL="457200" marR="0" lvl="1"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dirty="0" smtClean="0">
                          <a:ln>
                            <a:noFill/>
                          </a:ln>
                          <a:solidFill>
                            <a:schemeClr val="tx1"/>
                          </a:solidFill>
                          <a:effectLst/>
                          <a:latin typeface="Times New Roman" pitchFamily="18" charset="0"/>
                          <a:cs typeface="Times New Roman" pitchFamily="18" charset="0"/>
                        </a:rPr>
                        <a:t>mieux adapter les interventions aux besoins des enfants et de leurs parents;</a:t>
                      </a:r>
                    </a:p>
                    <a:p>
                      <a:pPr marL="457200" marR="0" lvl="1"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dirty="0" smtClean="0">
                          <a:ln>
                            <a:noFill/>
                          </a:ln>
                          <a:solidFill>
                            <a:schemeClr val="tx1"/>
                          </a:solidFill>
                          <a:effectLst/>
                          <a:latin typeface="Times New Roman" pitchFamily="18" charset="0"/>
                          <a:cs typeface="Times New Roman" pitchFamily="18" charset="0"/>
                        </a:rPr>
                        <a:t>agir en amont des problèmes afin d’éviter que les situations ne se détériorent; </a:t>
                      </a:r>
                    </a:p>
                    <a:p>
                      <a:pPr marL="457200" marR="0" lvl="1"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dirty="0" smtClean="0">
                          <a:ln>
                            <a:noFill/>
                          </a:ln>
                          <a:solidFill>
                            <a:schemeClr val="tx1"/>
                          </a:solidFill>
                          <a:effectLst/>
                          <a:latin typeface="Times New Roman" pitchFamily="18" charset="0"/>
                          <a:cs typeface="Times New Roman" pitchFamily="18" charset="0"/>
                        </a:rPr>
                        <a:t>faire en sorte que les enfants et leur famille reçoivent une réponse rapide et adéquate;</a:t>
                      </a:r>
                    </a:p>
                    <a:p>
                      <a:pPr marL="457200" marR="0" lvl="1"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dirty="0" smtClean="0">
                          <a:ln>
                            <a:noFill/>
                          </a:ln>
                          <a:solidFill>
                            <a:schemeClr val="tx1"/>
                          </a:solidFill>
                          <a:effectLst/>
                          <a:latin typeface="Times New Roman" pitchFamily="18" charset="0"/>
                          <a:cs typeface="Times New Roman" pitchFamily="18" charset="0"/>
                        </a:rPr>
                        <a:t>assurer une continuité de services afin d'éviter que les enfants et leurs parents soient référés d'un service à l'autre sans recevoir d'aide ou se retrouvent « entre deux chaises » en raison d'un manque de communication entre les intervenants ou d'un manque de ressources des établissements.</a:t>
                      </a:r>
                    </a:p>
                    <a:p>
                      <a:pPr marL="457200" marR="0" lvl="1" indent="0" algn="l" defTabSz="914400" rtl="0" eaLnBrk="1" fontAlgn="base" latinLnBrk="0" hangingPunct="1">
                        <a:lnSpc>
                          <a:spcPct val="100000"/>
                        </a:lnSpc>
                        <a:spcBef>
                          <a:spcPct val="20000"/>
                        </a:spcBef>
                        <a:spcAft>
                          <a:spcPct val="0"/>
                        </a:spcAft>
                        <a:buClrTx/>
                        <a:buSzTx/>
                        <a:buFontTx/>
                        <a:buChar char="–"/>
                        <a:tabLst/>
                      </a:pPr>
                      <a:r>
                        <a:rPr kumimoji="0" lang="fr-CA" sz="1400" b="0" i="0" u="none" strike="noStrike" cap="none" normalizeH="0" baseline="0" dirty="0" smtClean="0">
                          <a:ln>
                            <a:noFill/>
                          </a:ln>
                          <a:solidFill>
                            <a:schemeClr val="tx1"/>
                          </a:solidFill>
                          <a:effectLst/>
                          <a:latin typeface="Times New Roman" pitchFamily="18" charset="0"/>
                          <a:cs typeface="Times New Roman" pitchFamily="18" charset="0"/>
                        </a:rPr>
                        <a:t>s'assurer de l'accessibilité aux services par les personnes aux prises avec des troubles mentaux graves et persistants et de la coordination des interventions entre les collaborateurs et les partenaires d'un même territoire.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u numéro de diapositive 2"/>
          <p:cNvSpPr>
            <a:spLocks noGrp="1"/>
          </p:cNvSpPr>
          <p:nvPr>
            <p:ph type="sldNum" sz="quarter" idx="12"/>
          </p:nvPr>
        </p:nvSpPr>
        <p:spPr/>
        <p:txBody>
          <a:bodyPr/>
          <a:lstStyle/>
          <a:p>
            <a:fld id="{20AD70EA-90A5-4D02-9090-1A3A8F747889}" type="slidenum">
              <a:rPr lang="fr-CA" smtClean="0"/>
              <a:pPr/>
              <a:t>24</a:t>
            </a:fld>
            <a:endParaRPr lang="fr-CA"/>
          </a:p>
        </p:txBody>
      </p:sp>
      <p:sp>
        <p:nvSpPr>
          <p:cNvPr id="4" name="Espace réservé de la date 3"/>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28344449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379509E5-D4D4-42AA-ABE5-0D756279BECF}" type="slidenum">
              <a:rPr lang="fr-CA"/>
              <a:pPr/>
              <a:t>25</a:t>
            </a:fld>
            <a:endParaRPr lang="fr-CA"/>
          </a:p>
        </p:txBody>
      </p:sp>
      <p:sp>
        <p:nvSpPr>
          <p:cNvPr id="16386" name="Rectangle 2"/>
          <p:cNvSpPr>
            <a:spLocks noGrp="1" noChangeArrowheads="1"/>
          </p:cNvSpPr>
          <p:nvPr>
            <p:ph type="title"/>
          </p:nvPr>
        </p:nvSpPr>
        <p:spPr/>
        <p:txBody>
          <a:bodyPr/>
          <a:lstStyle/>
          <a:p>
            <a:pPr lvl="3"/>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a:t>
            </a:r>
            <a:br>
              <a:rPr lang="fr-CA" sz="2800" dirty="0"/>
            </a:br>
            <a:r>
              <a:rPr lang="en-CA" sz="2000" dirty="0" smtClean="0"/>
              <a:t>But </a:t>
            </a:r>
            <a:r>
              <a:rPr lang="en-CA" sz="2000" dirty="0"/>
              <a:t>de la </a:t>
            </a:r>
            <a:r>
              <a:rPr lang="en-CA" sz="2000" dirty="0" err="1"/>
              <a:t>recherche</a:t>
            </a:r>
            <a:endParaRPr lang="fr-CA" sz="2000" dirty="0"/>
          </a:p>
        </p:txBody>
      </p:sp>
      <p:sp>
        <p:nvSpPr>
          <p:cNvPr id="16387" name="Rectangle 3"/>
          <p:cNvSpPr>
            <a:spLocks noGrp="1" noChangeArrowheads="1"/>
          </p:cNvSpPr>
          <p:nvPr>
            <p:ph type="body" idx="1"/>
          </p:nvPr>
        </p:nvSpPr>
        <p:spPr>
          <a:xfrm>
            <a:off x="685800" y="3200400"/>
            <a:ext cx="7772400" cy="2895600"/>
          </a:xfrm>
        </p:spPr>
        <p:txBody>
          <a:bodyPr/>
          <a:lstStyle/>
          <a:p>
            <a:r>
              <a:rPr lang="fr-CA" dirty="0"/>
              <a:t>Mieux comprendre les </a:t>
            </a:r>
            <a:r>
              <a:rPr lang="fr-CA" u="sng" dirty="0"/>
              <a:t>facteurs d’influence</a:t>
            </a:r>
            <a:r>
              <a:rPr lang="fr-CA" dirty="0"/>
              <a:t> sur l’exercice du rôle parental lorsqu’un parent souffre de troubles mentaux graves </a:t>
            </a:r>
            <a:endParaRPr lang="en-CA" dirty="0"/>
          </a:p>
          <a:p>
            <a:pPr>
              <a:buFontTx/>
              <a:buNone/>
            </a:pPr>
            <a:endParaRPr lang="fr-CA" dirty="0"/>
          </a:p>
        </p:txBody>
      </p:sp>
      <p:sp>
        <p:nvSpPr>
          <p:cNvPr id="2" name="Espace réservé du pied de page 1"/>
          <p:cNvSpPr>
            <a:spLocks noGrp="1"/>
          </p:cNvSpPr>
          <p:nvPr>
            <p:ph type="ftr" sz="quarter" idx="11"/>
          </p:nvPr>
        </p:nvSpPr>
        <p:spPr/>
        <p:txBody>
          <a:bodyPr/>
          <a:lstStyle/>
          <a:p>
            <a:r>
              <a:rPr lang="fr-CA" smtClean="0"/>
              <a:t>JASM mai 2012</a:t>
            </a:r>
            <a:endParaRPr lang="fr-CA" dirty="0"/>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1145203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01C8A28A-754D-4248-BBE4-61BD47F23F5F}" type="slidenum">
              <a:rPr lang="fr-CA"/>
              <a:pPr/>
              <a:t>26</a:t>
            </a:fld>
            <a:endParaRPr lang="fr-CA"/>
          </a:p>
        </p:txBody>
      </p:sp>
      <p:sp>
        <p:nvSpPr>
          <p:cNvPr id="18434" name="Rectangle 2"/>
          <p:cNvSpPr>
            <a:spLocks noGrp="1" noChangeArrowheads="1"/>
          </p:cNvSpPr>
          <p:nvPr>
            <p:ph type="title"/>
          </p:nvPr>
        </p:nvSpPr>
        <p:spPr/>
        <p:txBody>
          <a:bodyPr/>
          <a:lstStyle/>
          <a:p>
            <a:r>
              <a:rPr lang="en-CA" sz="3200" dirty="0"/>
              <a:t>Phase 3- Les </a:t>
            </a:r>
            <a:r>
              <a:rPr lang="en-CA" sz="3200" dirty="0" err="1"/>
              <a:t>facteurs</a:t>
            </a:r>
            <a:r>
              <a:rPr lang="en-CA" sz="3200" dirty="0"/>
              <a:t> qui </a:t>
            </a:r>
            <a:r>
              <a:rPr lang="en-CA" sz="3200" dirty="0" err="1"/>
              <a:t>influencent</a:t>
            </a:r>
            <a:r>
              <a:rPr lang="en-CA" sz="3200" dirty="0"/>
              <a:t> </a:t>
            </a:r>
            <a:r>
              <a:rPr lang="fr-CA" sz="3200" dirty="0"/>
              <a:t>l’exercice du rôle parental </a:t>
            </a:r>
            <a:r>
              <a:rPr lang="fr-FR" sz="3200" dirty="0" smtClean="0">
                <a:cs typeface="Tahoma" pitchFamily="34" charset="0"/>
              </a:rPr>
              <a:t>- </a:t>
            </a:r>
            <a:r>
              <a:rPr lang="fr-CA" sz="3200" dirty="0"/>
              <a:t>Cadre théorique</a:t>
            </a:r>
          </a:p>
        </p:txBody>
      </p:sp>
      <p:graphicFrame>
        <p:nvGraphicFramePr>
          <p:cNvPr id="18435" name="Object 3"/>
          <p:cNvGraphicFramePr>
            <a:graphicFrameLocks noGrp="1" noChangeAspect="1"/>
          </p:cNvGraphicFramePr>
          <p:nvPr>
            <p:ph type="body" idx="1"/>
          </p:nvPr>
        </p:nvGraphicFramePr>
        <p:xfrm>
          <a:off x="1485900" y="1981200"/>
          <a:ext cx="6172200" cy="4114800"/>
        </p:xfrm>
        <a:graphic>
          <a:graphicData uri="http://schemas.openxmlformats.org/presentationml/2006/ole">
            <mc:AlternateContent xmlns:mc="http://schemas.openxmlformats.org/markup-compatibility/2006">
              <mc:Choice xmlns:v="urn:schemas-microsoft-com:vml" Requires="v">
                <p:oleObj spid="_x0000_s18527" name="Diapositive" r:id="rId4" imgW="5134471" imgH="3422758" progId="PowerPoint.Slide.8">
                  <p:embed/>
                </p:oleObj>
              </mc:Choice>
              <mc:Fallback>
                <p:oleObj name="Diapositive" r:id="rId4" imgW="5134471" imgH="3422758" progId="PowerPoint.Slide.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5900" y="1981200"/>
                        <a:ext cx="6172200" cy="4114800"/>
                      </a:xfrm>
                      <a:prstGeom prst="rect">
                        <a:avLst/>
                      </a:prstGeom>
                      <a:noFill/>
                      <a:ln w="9525">
                        <a:solidFill>
                          <a:srgbClr val="000000"/>
                        </a:solidFill>
                        <a:miter lim="800000"/>
                        <a:headEnd/>
                        <a:tailEnd/>
                      </a:ln>
                      <a:effectLst>
                        <a:outerShdw dist="71842" dir="13500000" algn="ctr" rotWithShape="0">
                          <a:srgbClr val="DDDDDD">
                            <a:alpha val="50000"/>
                          </a:srgbClr>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05AB94CD-8207-4897-A8FC-DBA7D6C2E624}" type="slidenum">
              <a:rPr lang="fr-CA"/>
              <a:pPr/>
              <a:t>27</a:t>
            </a:fld>
            <a:endParaRPr lang="fr-CA"/>
          </a:p>
        </p:txBody>
      </p:sp>
      <p:sp>
        <p:nvSpPr>
          <p:cNvPr id="20482"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smtClean="0">
                <a:cs typeface="Tahoma" pitchFamily="34" charset="0"/>
              </a:rPr>
              <a:t>- </a:t>
            </a:r>
            <a:r>
              <a:rPr lang="fr-FR" sz="2800" dirty="0">
                <a:cs typeface="Tahoma" pitchFamily="34" charset="0"/>
              </a:rPr>
              <a:t>Questions de recherche</a:t>
            </a:r>
            <a:r>
              <a:rPr lang="fr-CA" sz="3600" dirty="0"/>
              <a:t/>
            </a:r>
            <a:br>
              <a:rPr lang="fr-CA" sz="3600" dirty="0"/>
            </a:br>
            <a:endParaRPr lang="fr-CA" sz="3600" dirty="0"/>
          </a:p>
        </p:txBody>
      </p:sp>
      <p:sp>
        <p:nvSpPr>
          <p:cNvPr id="20483" name="Rectangle 3"/>
          <p:cNvSpPr>
            <a:spLocks noGrp="1" noChangeArrowheads="1"/>
          </p:cNvSpPr>
          <p:nvPr>
            <p:ph type="body" idx="1"/>
          </p:nvPr>
        </p:nvSpPr>
        <p:spPr>
          <a:xfrm>
            <a:off x="685800" y="1600200"/>
            <a:ext cx="7772400" cy="4495800"/>
          </a:xfrm>
        </p:spPr>
        <p:txBody>
          <a:bodyPr/>
          <a:lstStyle/>
          <a:p>
            <a:pPr>
              <a:lnSpc>
                <a:spcPct val="90000"/>
              </a:lnSpc>
              <a:buFontTx/>
              <a:buNone/>
            </a:pPr>
            <a:r>
              <a:rPr lang="fr-CA" sz="2800" dirty="0"/>
              <a:t>1. Quels sont les symptômes ou les manifestations présents chez les parents lorsqu’ils se sentent moins bien ? </a:t>
            </a:r>
            <a:endParaRPr lang="en-CA" sz="2800" dirty="0"/>
          </a:p>
          <a:p>
            <a:pPr>
              <a:lnSpc>
                <a:spcPct val="90000"/>
              </a:lnSpc>
              <a:buFontTx/>
              <a:buNone/>
            </a:pPr>
            <a:r>
              <a:rPr lang="fr-CA" sz="2800" dirty="0"/>
              <a:t>2. Quelle</a:t>
            </a:r>
            <a:r>
              <a:rPr lang="en-CA" sz="2800" dirty="0"/>
              <a:t>s </a:t>
            </a:r>
            <a:r>
              <a:rPr lang="en-CA" sz="2800" dirty="0" err="1"/>
              <a:t>sont</a:t>
            </a:r>
            <a:r>
              <a:rPr lang="en-CA" sz="2800" dirty="0"/>
              <a:t> les influences</a:t>
            </a:r>
            <a:r>
              <a:rPr lang="fr-CA" sz="2800" dirty="0"/>
              <a:t> de ces manifestations sur les aptitudes de l’individu en ce qui a trait à l’exercice du rôle parental ? </a:t>
            </a:r>
            <a:endParaRPr lang="en-CA" sz="2800" dirty="0"/>
          </a:p>
          <a:p>
            <a:pPr>
              <a:lnSpc>
                <a:spcPct val="90000"/>
              </a:lnSpc>
              <a:buFontTx/>
              <a:buNone/>
            </a:pPr>
            <a:r>
              <a:rPr lang="fr-CA" sz="2800" b="1" dirty="0"/>
              <a:t>3. Lorsque les aptitudes sont altérées par les manifestations des troubles mentaux, qu’est-ce qui aide et qu’est-ce qui nuit à l’exercice du rôle parental ?</a:t>
            </a:r>
            <a:endParaRPr lang="fr-CA" sz="2800" dirty="0"/>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DB96A44D-BC2B-4C94-B7C2-3102F7371E9F}" type="slidenum">
              <a:rPr lang="fr-CA"/>
              <a:pPr/>
              <a:t>28</a:t>
            </a:fld>
            <a:endParaRPr lang="fr-CA"/>
          </a:p>
        </p:txBody>
      </p:sp>
      <p:sp>
        <p:nvSpPr>
          <p:cNvPr id="22530" name="Rectangle 2"/>
          <p:cNvSpPr>
            <a:spLocks noGrp="1" noChangeArrowheads="1"/>
          </p:cNvSpPr>
          <p:nvPr>
            <p:ph type="title"/>
          </p:nvPr>
        </p:nvSpPr>
        <p:spPr/>
        <p:txBody>
          <a:bodyPr/>
          <a:lstStyle/>
          <a:p>
            <a:r>
              <a:rPr lang="en-CA" sz="2400" dirty="0"/>
              <a:t>Phase 3- Les </a:t>
            </a:r>
            <a:r>
              <a:rPr lang="en-CA" sz="2400" dirty="0" err="1"/>
              <a:t>facteurs</a:t>
            </a:r>
            <a:r>
              <a:rPr lang="en-CA" sz="2400" dirty="0"/>
              <a:t> qui </a:t>
            </a:r>
            <a:r>
              <a:rPr lang="en-CA" sz="2400" dirty="0" err="1"/>
              <a:t>influencent</a:t>
            </a:r>
            <a:r>
              <a:rPr lang="en-CA" sz="2400" dirty="0"/>
              <a:t> </a:t>
            </a:r>
            <a:r>
              <a:rPr lang="fr-CA" sz="2400" dirty="0"/>
              <a:t>l’exercice du rôle parental </a:t>
            </a:r>
            <a:r>
              <a:rPr lang="fr-FR" sz="2400" dirty="0">
                <a:cs typeface="Tahoma" pitchFamily="34" charset="0"/>
              </a:rPr>
              <a:t>- Méthodologie: </a:t>
            </a:r>
            <a:r>
              <a:rPr lang="fr-FR" sz="2400" dirty="0"/>
              <a:t>stratégie</a:t>
            </a:r>
            <a:r>
              <a:rPr lang="fr-CA" sz="2400" dirty="0"/>
              <a:t> de recherche retenue</a:t>
            </a:r>
            <a:r>
              <a:rPr lang="en-CA" sz="2800" dirty="0"/>
              <a:t/>
            </a:r>
            <a:br>
              <a:rPr lang="en-CA" sz="2800" dirty="0"/>
            </a:br>
            <a:r>
              <a:rPr lang="en-CA" sz="2800" dirty="0"/>
              <a:t> Le </a:t>
            </a:r>
            <a:r>
              <a:rPr lang="en-CA" sz="2800" dirty="0" err="1"/>
              <a:t>devis</a:t>
            </a:r>
            <a:endParaRPr lang="fr-CA" sz="2800" dirty="0"/>
          </a:p>
        </p:txBody>
      </p:sp>
      <p:sp>
        <p:nvSpPr>
          <p:cNvPr id="22531" name="Rectangle 3"/>
          <p:cNvSpPr>
            <a:spLocks noGrp="1" noChangeArrowheads="1"/>
          </p:cNvSpPr>
          <p:nvPr>
            <p:ph type="body" idx="1"/>
          </p:nvPr>
        </p:nvSpPr>
        <p:spPr/>
        <p:txBody>
          <a:bodyPr/>
          <a:lstStyle/>
          <a:p>
            <a:pPr>
              <a:lnSpc>
                <a:spcPct val="90000"/>
              </a:lnSpc>
            </a:pPr>
            <a:r>
              <a:rPr lang="en-CA" sz="2400"/>
              <a:t>Perspective</a:t>
            </a:r>
            <a:r>
              <a:rPr lang="fr-CA" sz="2400"/>
              <a:t> d’une étude exploratoire-descriptive du phénomène</a:t>
            </a:r>
            <a:endParaRPr lang="en-CA" sz="2400" i="1"/>
          </a:p>
          <a:p>
            <a:pPr lvl="1" algn="just">
              <a:lnSpc>
                <a:spcPct val="90000"/>
              </a:lnSpc>
            </a:pPr>
            <a:r>
              <a:rPr lang="fr-CA" sz="2000"/>
              <a:t>l’utilisation d’une méthode qualitative</a:t>
            </a:r>
            <a:endParaRPr lang="en-CA" sz="2000"/>
          </a:p>
          <a:p>
            <a:pPr>
              <a:lnSpc>
                <a:spcPct val="90000"/>
              </a:lnSpc>
            </a:pPr>
            <a:r>
              <a:rPr lang="en-CA" sz="2000"/>
              <a:t>À l’étude</a:t>
            </a:r>
            <a:r>
              <a:rPr lang="fr-CA" sz="2000"/>
              <a:t> </a:t>
            </a:r>
            <a:endParaRPr lang="en-CA" sz="2000"/>
          </a:p>
          <a:p>
            <a:pPr lvl="1">
              <a:lnSpc>
                <a:spcPct val="90000"/>
              </a:lnSpc>
            </a:pPr>
            <a:r>
              <a:rPr lang="en-CA" sz="2000"/>
              <a:t>une</a:t>
            </a:r>
            <a:r>
              <a:rPr lang="fr-CA" sz="2000"/>
              <a:t> population clinique</a:t>
            </a:r>
            <a:r>
              <a:rPr lang="en-CA" sz="2000"/>
              <a:t>:</a:t>
            </a:r>
            <a:r>
              <a:rPr lang="fr-CA" sz="2000"/>
              <a:t> </a:t>
            </a:r>
            <a:r>
              <a:rPr lang="en-CA" sz="2000"/>
              <a:t>Hôpital Jean-Talon (Montréal)</a:t>
            </a:r>
            <a:r>
              <a:rPr lang="fr-CA" sz="2000"/>
              <a:t> </a:t>
            </a:r>
            <a:endParaRPr lang="en-CA" sz="2000"/>
          </a:p>
          <a:p>
            <a:pPr lvl="2">
              <a:lnSpc>
                <a:spcPct val="90000"/>
              </a:lnSpc>
            </a:pPr>
            <a:r>
              <a:rPr lang="fr-CA" sz="2000"/>
              <a:t>trente (30) sujets, vingt (20) de sexe féminin et  dix (10) de sexe masculin </a:t>
            </a:r>
            <a:endParaRPr lang="en-CA" sz="2000"/>
          </a:p>
          <a:p>
            <a:pPr lvl="2">
              <a:lnSpc>
                <a:spcPct val="90000"/>
              </a:lnSpc>
            </a:pPr>
            <a:r>
              <a:rPr lang="fr-CA" sz="2000"/>
              <a:t>ayant un diagnostic principal de </a:t>
            </a:r>
            <a:endParaRPr lang="en-CA" sz="2000"/>
          </a:p>
          <a:p>
            <a:pPr lvl="3">
              <a:lnSpc>
                <a:spcPct val="90000"/>
              </a:lnSpc>
            </a:pPr>
            <a:r>
              <a:rPr lang="en-CA"/>
              <a:t>t</a:t>
            </a:r>
            <a:r>
              <a:rPr lang="fr-CA"/>
              <a:t>rouble de l’humeur</a:t>
            </a:r>
            <a:endParaRPr lang="en-CA"/>
          </a:p>
          <a:p>
            <a:pPr lvl="3">
              <a:lnSpc>
                <a:spcPct val="90000"/>
              </a:lnSpc>
            </a:pPr>
            <a:r>
              <a:rPr lang="fr-CA"/>
              <a:t>trouble psychotique </a:t>
            </a:r>
            <a:endParaRPr lang="en-CA"/>
          </a:p>
          <a:p>
            <a:pPr lvl="3">
              <a:lnSpc>
                <a:spcPct val="90000"/>
              </a:lnSpc>
            </a:pPr>
            <a:r>
              <a:rPr lang="fr-CA"/>
              <a:t>ou trouble anxieux</a:t>
            </a:r>
            <a:endParaRPr lang="en-CA"/>
          </a:p>
          <a:p>
            <a:pPr lvl="2">
              <a:lnSpc>
                <a:spcPct val="90000"/>
              </a:lnSpc>
            </a:pPr>
            <a:r>
              <a:rPr lang="fr-CA" sz="2000"/>
              <a:t>parents d’enfants de moins de 18 an</a:t>
            </a:r>
            <a:r>
              <a:rPr lang="en-CA" sz="2000"/>
              <a:t>s</a:t>
            </a:r>
          </a:p>
          <a:p>
            <a:pPr lvl="2">
              <a:lnSpc>
                <a:spcPct val="90000"/>
              </a:lnSpc>
            </a:pPr>
            <a:endParaRPr lang="en-CA"/>
          </a:p>
          <a:p>
            <a:pPr lvl="3">
              <a:lnSpc>
                <a:spcPct val="90000"/>
              </a:lnSpc>
            </a:pPr>
            <a:endParaRPr lang="fr-CA" sz="1800"/>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a:spLocks noGrp="1"/>
          </p:cNvSpPr>
          <p:nvPr>
            <p:ph type="sldNum" sz="quarter" idx="12"/>
          </p:nvPr>
        </p:nvSpPr>
        <p:spPr/>
        <p:txBody>
          <a:bodyPr/>
          <a:lstStyle/>
          <a:p>
            <a:fld id="{4B9714AD-7B61-462C-BED9-ACD81E99FDA8}" type="slidenum">
              <a:rPr lang="fr-CA"/>
              <a:pPr/>
              <a:t>29</a:t>
            </a:fld>
            <a:endParaRPr lang="fr-CA"/>
          </a:p>
        </p:txBody>
      </p:sp>
      <p:sp>
        <p:nvSpPr>
          <p:cNvPr id="24578" name="Rectangle 2"/>
          <p:cNvSpPr>
            <a:spLocks noGrp="1" noChangeArrowheads="1"/>
          </p:cNvSpPr>
          <p:nvPr>
            <p:ph type="title"/>
          </p:nvPr>
        </p:nvSpPr>
        <p:spPr/>
        <p:txBody>
          <a:bodyPr/>
          <a:lstStyle/>
          <a:p>
            <a:r>
              <a:rPr lang="en-CA" sz="2000" dirty="0"/>
              <a:t>Phase 3- Les </a:t>
            </a:r>
            <a:r>
              <a:rPr lang="en-CA" sz="2000" dirty="0" err="1"/>
              <a:t>facteurs</a:t>
            </a:r>
            <a:r>
              <a:rPr lang="en-CA" sz="2000" dirty="0"/>
              <a:t> qui </a:t>
            </a:r>
            <a:r>
              <a:rPr lang="en-CA" sz="2000" dirty="0" err="1"/>
              <a:t>influencent</a:t>
            </a:r>
            <a:r>
              <a:rPr lang="en-CA" sz="2000" dirty="0"/>
              <a:t> </a:t>
            </a:r>
            <a:r>
              <a:rPr lang="fr-CA" sz="2000" dirty="0"/>
              <a:t>l’exercice du rôle parental </a:t>
            </a:r>
            <a:r>
              <a:rPr lang="fr-FR" sz="2000" dirty="0" smtClean="0">
                <a:cs typeface="Tahoma" pitchFamily="34" charset="0"/>
              </a:rPr>
              <a:t>- </a:t>
            </a:r>
            <a:r>
              <a:rPr lang="fr-FR" sz="2000" dirty="0">
                <a:cs typeface="Tahoma" pitchFamily="34" charset="0"/>
              </a:rPr>
              <a:t>Méthodologie: </a:t>
            </a:r>
            <a:r>
              <a:rPr lang="fr-FR" sz="2000" dirty="0"/>
              <a:t>stratégie</a:t>
            </a:r>
            <a:r>
              <a:rPr lang="fr-CA" sz="2000" dirty="0"/>
              <a:t> de recherche retenue</a:t>
            </a:r>
            <a:r>
              <a:rPr lang="en-CA" sz="2000" dirty="0"/>
              <a:t/>
            </a:r>
            <a:br>
              <a:rPr lang="en-CA" sz="2000" dirty="0"/>
            </a:br>
            <a:r>
              <a:rPr lang="en-CA" sz="2000" dirty="0" smtClean="0"/>
              <a:t>pour </a:t>
            </a:r>
            <a:r>
              <a:rPr lang="en-CA" sz="2000" dirty="0" err="1"/>
              <a:t>l’analyse</a:t>
            </a:r>
            <a:r>
              <a:rPr lang="en-CA" sz="2000" dirty="0"/>
              <a:t> des </a:t>
            </a:r>
            <a:r>
              <a:rPr lang="en-CA" sz="2000" dirty="0" err="1"/>
              <a:t>données</a:t>
            </a:r>
            <a:endParaRPr lang="fr-CA" sz="2000" dirty="0"/>
          </a:p>
        </p:txBody>
      </p:sp>
      <p:graphicFrame>
        <p:nvGraphicFramePr>
          <p:cNvPr id="24579" name="Object 3"/>
          <p:cNvGraphicFramePr>
            <a:graphicFrameLocks noChangeAspect="1"/>
          </p:cNvGraphicFramePr>
          <p:nvPr/>
        </p:nvGraphicFramePr>
        <p:xfrm>
          <a:off x="1447800" y="1981200"/>
          <a:ext cx="6172200" cy="4267200"/>
        </p:xfrm>
        <a:graphic>
          <a:graphicData uri="http://schemas.openxmlformats.org/presentationml/2006/ole">
            <mc:AlternateContent xmlns:mc="http://schemas.openxmlformats.org/markup-compatibility/2006">
              <mc:Choice xmlns:v="urn:schemas-microsoft-com:vml" Requires="v">
                <p:oleObj spid="_x0000_s24671" name="Diapositive" r:id="rId4" imgW="4916520" imgH="3276720" progId="PowerPoint.Slide.8">
                  <p:embed/>
                </p:oleObj>
              </mc:Choice>
              <mc:Fallback>
                <p:oleObj name="Diapositive" r:id="rId4" imgW="4916520" imgH="3276720" progId="PowerPoint.Slide.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981200"/>
                        <a:ext cx="6172200" cy="4267200"/>
                      </a:xfrm>
                      <a:prstGeom prst="rect">
                        <a:avLst/>
                      </a:prstGeom>
                      <a:noFill/>
                      <a:ln w="9525">
                        <a:solidFill>
                          <a:srgbClr val="000000"/>
                        </a:solidFill>
                        <a:miter lim="800000"/>
                        <a:headEnd/>
                        <a:tailEnd/>
                      </a:ln>
                      <a:effectLst>
                        <a:outerShdw dist="71842" dir="13500000" algn="ctr" rotWithShape="0">
                          <a:srgbClr val="DDDDDD">
                            <a:alpha val="50000"/>
                          </a:srgbClr>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cs typeface="Tahoma" pitchFamily="34" charset="0"/>
              </a:rPr>
              <a:t>1- </a:t>
            </a:r>
            <a:r>
              <a:rPr lang="fr-CA" dirty="0" smtClean="0"/>
              <a:t>Objet de recherche et pertinence</a:t>
            </a:r>
            <a:endParaRPr lang="fr-CA" dirty="0"/>
          </a:p>
        </p:txBody>
      </p:sp>
      <p:sp>
        <p:nvSpPr>
          <p:cNvPr id="3" name="Espace réservé du contenu 2"/>
          <p:cNvSpPr>
            <a:spLocks noGrp="1"/>
          </p:cNvSpPr>
          <p:nvPr>
            <p:ph idx="1"/>
          </p:nvPr>
        </p:nvSpPr>
        <p:spPr>
          <a:xfrm>
            <a:off x="685800" y="1844824"/>
            <a:ext cx="7772400" cy="4251176"/>
          </a:xfrm>
        </p:spPr>
        <p:txBody>
          <a:bodyPr/>
          <a:lstStyle/>
          <a:p>
            <a:pPr lvl="1">
              <a:lnSpc>
                <a:spcPct val="60000"/>
              </a:lnSpc>
              <a:buFontTx/>
              <a:buNone/>
            </a:pPr>
            <a:r>
              <a:rPr lang="en-CA" sz="2000" dirty="0" err="1" smtClean="0"/>
              <a:t>Politiques</a:t>
            </a:r>
            <a:r>
              <a:rPr lang="en-CA" sz="2000" dirty="0" smtClean="0"/>
              <a:t> sociales</a:t>
            </a:r>
          </a:p>
          <a:p>
            <a:pPr lvl="1" eaLnBrk="1" hangingPunct="1">
              <a:lnSpc>
                <a:spcPct val="90000"/>
              </a:lnSpc>
            </a:pPr>
            <a:r>
              <a:rPr lang="fr-CA" sz="2400" b="1" dirty="0"/>
              <a:t>Politique de santé et bien-être</a:t>
            </a:r>
            <a:endParaRPr lang="fr-CA" sz="2400" dirty="0"/>
          </a:p>
          <a:p>
            <a:pPr lvl="2" eaLnBrk="1" hangingPunct="1">
              <a:lnSpc>
                <a:spcPct val="90000"/>
              </a:lnSpc>
            </a:pPr>
            <a:r>
              <a:rPr lang="fr-CA" sz="1800" dirty="0"/>
              <a:t>« diminuer les situations qu’engendre un handicap pour les personnes ayant des incapacités, quelles que soient l’origine et la nature de ces incapacités » (MSSS, 1992</a:t>
            </a:r>
            <a:r>
              <a:rPr lang="fr-CA" sz="1800" dirty="0" smtClean="0"/>
              <a:t>).</a:t>
            </a:r>
          </a:p>
          <a:p>
            <a:pPr marL="914400" lvl="2" indent="0" eaLnBrk="1" hangingPunct="1">
              <a:lnSpc>
                <a:spcPct val="90000"/>
              </a:lnSpc>
              <a:buNone/>
            </a:pPr>
            <a:endParaRPr lang="fr-CA" sz="2000" dirty="0"/>
          </a:p>
          <a:p>
            <a:pPr lvl="1">
              <a:lnSpc>
                <a:spcPct val="60000"/>
              </a:lnSpc>
            </a:pPr>
            <a:r>
              <a:rPr lang="en-CA" sz="2000" b="1" dirty="0"/>
              <a:t>Plan </a:t>
            </a:r>
            <a:r>
              <a:rPr lang="en-CA" sz="2000" b="1" dirty="0" err="1"/>
              <a:t>d’action</a:t>
            </a:r>
            <a:r>
              <a:rPr lang="en-CA" sz="2000" b="1" dirty="0"/>
              <a:t> en</a:t>
            </a:r>
            <a:r>
              <a:rPr lang="fr-CA" sz="2000" b="1" dirty="0"/>
              <a:t> santé mentale </a:t>
            </a:r>
            <a:endParaRPr lang="en-CA" sz="2000" b="1" dirty="0"/>
          </a:p>
          <a:p>
            <a:pPr lvl="1">
              <a:lnSpc>
                <a:spcPct val="60000"/>
              </a:lnSpc>
            </a:pPr>
            <a:endParaRPr lang="en-CA" sz="2000" dirty="0" smtClean="0">
              <a:cs typeface="Arial" charset="0"/>
            </a:endParaRPr>
          </a:p>
          <a:p>
            <a:pPr lvl="1">
              <a:lnSpc>
                <a:spcPct val="60000"/>
              </a:lnSpc>
            </a:pPr>
            <a:r>
              <a:rPr lang="en-CA" sz="1800" dirty="0" err="1" smtClean="0">
                <a:cs typeface="Arial" charset="0"/>
              </a:rPr>
              <a:t>Appuyer</a:t>
            </a:r>
            <a:r>
              <a:rPr lang="fr-CA" sz="1800" dirty="0" smtClean="0">
                <a:cs typeface="Arial" charset="0"/>
              </a:rPr>
              <a:t> les familles dont un des membres souffre d’un trouble mental</a:t>
            </a:r>
            <a:r>
              <a:rPr lang="en-CA" sz="1800" dirty="0" smtClean="0">
                <a:cs typeface="Arial" charset="0"/>
              </a:rPr>
              <a:t> - </a:t>
            </a:r>
            <a:r>
              <a:rPr lang="fr-CA" sz="1800" dirty="0" smtClean="0">
                <a:cs typeface="Arial" charset="0"/>
              </a:rPr>
              <a:t>Politique de santé mentale (1988)</a:t>
            </a:r>
            <a:r>
              <a:rPr lang="en-CA" sz="1800" dirty="0" smtClean="0"/>
              <a:t> </a:t>
            </a:r>
            <a:endParaRPr lang="en-CA" sz="1800" dirty="0" smtClean="0">
              <a:cs typeface="Arial" charset="0"/>
            </a:endParaRPr>
          </a:p>
          <a:p>
            <a:pPr lvl="1">
              <a:lnSpc>
                <a:spcPct val="60000"/>
              </a:lnSpc>
              <a:buFontTx/>
              <a:buNone/>
            </a:pPr>
            <a:endParaRPr lang="en-CA" sz="1800" dirty="0" smtClean="0"/>
          </a:p>
          <a:p>
            <a:pPr lvl="1">
              <a:lnSpc>
                <a:spcPct val="60000"/>
              </a:lnSpc>
            </a:pPr>
            <a:r>
              <a:rPr lang="fr-CA" sz="1800" dirty="0" smtClean="0">
                <a:cs typeface="Arial" charset="0"/>
              </a:rPr>
              <a:t>S’assurer que les ressources soient disponibles pour les mères</a:t>
            </a:r>
            <a:r>
              <a:rPr lang="en-CA" sz="1800" dirty="0" smtClean="0">
                <a:cs typeface="Arial" charset="0"/>
              </a:rPr>
              <a:t> - </a:t>
            </a:r>
            <a:r>
              <a:rPr lang="fr-CA" sz="1800" dirty="0" smtClean="0">
                <a:cs typeface="Arial" charset="0"/>
              </a:rPr>
              <a:t>Plan d’action pour la transformation des services en santé mentale (1998) </a:t>
            </a:r>
            <a:endParaRPr lang="en-CA" sz="1800" dirty="0" smtClean="0"/>
          </a:p>
          <a:p>
            <a:pPr lvl="1">
              <a:lnSpc>
                <a:spcPct val="60000"/>
              </a:lnSpc>
              <a:buFontTx/>
              <a:buNone/>
            </a:pPr>
            <a:endParaRPr lang="en-CA" sz="1800" dirty="0" smtClean="0"/>
          </a:p>
          <a:p>
            <a:pPr lvl="1">
              <a:lnSpc>
                <a:spcPct val="60000"/>
              </a:lnSpc>
            </a:pPr>
            <a:r>
              <a:rPr lang="fr-CA" sz="1800" dirty="0" smtClean="0">
                <a:cs typeface="Arial" charset="0"/>
              </a:rPr>
              <a:t>Soutenir les enfants dans ces familles</a:t>
            </a:r>
            <a:r>
              <a:rPr lang="fr-CA" sz="1800" dirty="0" smtClean="0"/>
              <a:t> </a:t>
            </a:r>
            <a:r>
              <a:rPr lang="en-CA" sz="1800" dirty="0" smtClean="0"/>
              <a:t>- </a:t>
            </a:r>
            <a:r>
              <a:rPr lang="fr-CA" sz="1800" dirty="0" smtClean="0">
                <a:cs typeface="Arial" charset="0"/>
              </a:rPr>
              <a:t>Plan d'action en santé mentale 2005-2010 </a:t>
            </a:r>
            <a:r>
              <a:rPr lang="en-CA" sz="1800" dirty="0" smtClean="0">
                <a:cs typeface="Arial" charset="0"/>
              </a:rPr>
              <a:t>(2005)</a:t>
            </a:r>
            <a:r>
              <a:rPr lang="fr-CA" sz="1800" dirty="0" smtClean="0">
                <a:cs typeface="Arial" charset="0"/>
              </a:rPr>
              <a:t> </a:t>
            </a:r>
            <a:endParaRPr lang="en-CA" sz="1800" dirty="0" smtClean="0">
              <a:cs typeface="Arial" charset="0"/>
            </a:endParaRPr>
          </a:p>
          <a:p>
            <a:endParaRPr lang="fr-CA" dirty="0"/>
          </a:p>
        </p:txBody>
      </p:sp>
      <p:sp>
        <p:nvSpPr>
          <p:cNvPr id="4" name="Espace réservé du numéro de diapositive 3"/>
          <p:cNvSpPr>
            <a:spLocks noGrp="1"/>
          </p:cNvSpPr>
          <p:nvPr>
            <p:ph type="sldNum" sz="quarter" idx="12"/>
          </p:nvPr>
        </p:nvSpPr>
        <p:spPr/>
        <p:txBody>
          <a:bodyPr/>
          <a:lstStyle/>
          <a:p>
            <a:fld id="{511924F6-C25D-49F2-B2C5-4043FAF36955}" type="slidenum">
              <a:rPr lang="fr-CA" smtClean="0"/>
              <a:pPr/>
              <a:t>3</a:t>
            </a:fld>
            <a:endParaRPr lang="fr-CA"/>
          </a:p>
        </p:txBody>
      </p:sp>
      <p:sp>
        <p:nvSpPr>
          <p:cNvPr id="5" name="Espace réservé du pied de page 4"/>
          <p:cNvSpPr>
            <a:spLocks noGrp="1"/>
          </p:cNvSpPr>
          <p:nvPr>
            <p:ph type="ftr" sz="quarter" idx="11"/>
          </p:nvPr>
        </p:nvSpPr>
        <p:spPr/>
        <p:txBody>
          <a:bodyPr/>
          <a:lstStyle/>
          <a:p>
            <a:r>
              <a:rPr lang="fr-CA" smtClean="0"/>
              <a:t>JASM mai 2012</a:t>
            </a:r>
            <a:endParaRPr lang="fr-CA"/>
          </a:p>
        </p:txBody>
      </p:sp>
      <p:sp>
        <p:nvSpPr>
          <p:cNvPr id="6" name="Espace réservé de la date 5"/>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7884822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E8B7E52B-492B-4AD7-B29F-2A96B509B672}" type="slidenum">
              <a:rPr lang="fr-CA"/>
              <a:pPr/>
              <a:t>30</a:t>
            </a:fld>
            <a:endParaRPr lang="fr-CA"/>
          </a:p>
        </p:txBody>
      </p:sp>
      <p:sp>
        <p:nvSpPr>
          <p:cNvPr id="26626"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smtClean="0"/>
              <a:t>-</a:t>
            </a:r>
            <a:r>
              <a:rPr lang="fr-FR" sz="2800" b="1" dirty="0" smtClean="0"/>
              <a:t> </a:t>
            </a:r>
            <a:r>
              <a:rPr lang="fr-CA" sz="2800" dirty="0"/>
              <a:t>Présentation générale des participants </a:t>
            </a:r>
          </a:p>
        </p:txBody>
      </p:sp>
      <p:sp>
        <p:nvSpPr>
          <p:cNvPr id="26627" name="Rectangle 3"/>
          <p:cNvSpPr>
            <a:spLocks noGrp="1" noChangeArrowheads="1"/>
          </p:cNvSpPr>
          <p:nvPr>
            <p:ph type="body" idx="1"/>
          </p:nvPr>
        </p:nvSpPr>
        <p:spPr/>
        <p:txBody>
          <a:bodyPr/>
          <a:lstStyle/>
          <a:p>
            <a:pPr algn="just"/>
            <a:r>
              <a:rPr lang="fr-CA" sz="2000" dirty="0"/>
              <a:t>Au </a:t>
            </a:r>
            <a:r>
              <a:rPr lang="en-CA" sz="2000" dirty="0"/>
              <a:t>moment </a:t>
            </a:r>
            <a:r>
              <a:rPr lang="en-CA" sz="2000" dirty="0" err="1"/>
              <a:t>où</a:t>
            </a:r>
            <a:r>
              <a:rPr lang="en-CA" sz="2000" dirty="0"/>
              <a:t> la </a:t>
            </a:r>
            <a:r>
              <a:rPr lang="en-CA" sz="2000" dirty="0" err="1"/>
              <a:t>recherche</a:t>
            </a:r>
            <a:r>
              <a:rPr lang="en-CA" sz="2000" dirty="0"/>
              <a:t> </a:t>
            </a:r>
            <a:r>
              <a:rPr lang="en-CA" sz="2000" dirty="0" err="1"/>
              <a:t>est</a:t>
            </a:r>
            <a:r>
              <a:rPr lang="en-CA" sz="2000" dirty="0"/>
              <a:t> </a:t>
            </a:r>
            <a:r>
              <a:rPr lang="en-CA" sz="2000" dirty="0" err="1"/>
              <a:t>effectuée</a:t>
            </a:r>
            <a:r>
              <a:rPr lang="fr-CA" sz="2000" dirty="0"/>
              <a:t>, 1631 usagers sont inscrits à la clinique</a:t>
            </a:r>
            <a:r>
              <a:rPr lang="en-CA" sz="2000" dirty="0"/>
              <a:t>:</a:t>
            </a:r>
            <a:r>
              <a:rPr lang="fr-CA" sz="2000" dirty="0"/>
              <a:t> </a:t>
            </a:r>
            <a:endParaRPr lang="en-CA" sz="2000" dirty="0"/>
          </a:p>
          <a:p>
            <a:pPr lvl="1" algn="just"/>
            <a:r>
              <a:rPr lang="fr-CA" sz="2000" dirty="0"/>
              <a:t>21</a:t>
            </a:r>
            <a:r>
              <a:rPr lang="en-CA" sz="2000" dirty="0"/>
              <a:t>1 </a:t>
            </a:r>
            <a:r>
              <a:rPr lang="en-CA" sz="2000" dirty="0" err="1"/>
              <a:t>sont</a:t>
            </a:r>
            <a:r>
              <a:rPr lang="fr-CA" sz="2000" dirty="0"/>
              <a:t> parents d’enfants mineurs</a:t>
            </a:r>
            <a:r>
              <a:rPr lang="en-CA" sz="2000" dirty="0"/>
              <a:t> (</a:t>
            </a:r>
            <a:r>
              <a:rPr lang="fr-CA" sz="2000" dirty="0"/>
              <a:t>12,9%</a:t>
            </a:r>
            <a:r>
              <a:rPr lang="en-CA" sz="2000" dirty="0"/>
              <a:t>);</a:t>
            </a:r>
          </a:p>
          <a:p>
            <a:pPr lvl="1" algn="just"/>
            <a:r>
              <a:rPr lang="fr-CA" sz="2000" dirty="0"/>
              <a:t>167 répondent aux critères d’inclusion</a:t>
            </a:r>
            <a:r>
              <a:rPr lang="en-CA" sz="2000" dirty="0"/>
              <a:t>;</a:t>
            </a:r>
          </a:p>
          <a:p>
            <a:pPr lvl="1" algn="just"/>
            <a:r>
              <a:rPr lang="fr-CA" sz="2000" dirty="0"/>
              <a:t>55 usagers </a:t>
            </a:r>
            <a:r>
              <a:rPr lang="en-CA" sz="2000" dirty="0" err="1"/>
              <a:t>sont</a:t>
            </a:r>
            <a:r>
              <a:rPr lang="fr-CA" sz="2000" dirty="0"/>
              <a:t> disposés à participer à la recherche</a:t>
            </a:r>
            <a:r>
              <a:rPr lang="en-CA" sz="2000" dirty="0"/>
              <a:t>.</a:t>
            </a:r>
            <a:r>
              <a:rPr lang="fr-CA" sz="2000" dirty="0"/>
              <a:t> </a:t>
            </a:r>
            <a:endParaRPr lang="en-CA" sz="2000" dirty="0"/>
          </a:p>
          <a:p>
            <a:pPr lvl="1" algn="just"/>
            <a:endParaRPr lang="en-CA" sz="2000" dirty="0"/>
          </a:p>
          <a:p>
            <a:pPr lvl="1" algn="just"/>
            <a:r>
              <a:rPr lang="en-CA" sz="2000" dirty="0"/>
              <a:t>T</a:t>
            </a:r>
            <a:r>
              <a:rPr lang="fr-CA" sz="2000" dirty="0"/>
              <a:t>rois groupes de participants ont été constitués</a:t>
            </a:r>
            <a:r>
              <a:rPr lang="en-CA" sz="2000" dirty="0"/>
              <a:t>,</a:t>
            </a:r>
            <a:r>
              <a:rPr lang="fr-CA" sz="2000" dirty="0"/>
              <a:t> dont le trouble principal correspond à la catégorie des troubles de l’humeur (Gr TH), à la catégorie des troubles psychotiques (Gr TP) et à la catégorie des troubles anxieux (Gr TA). </a:t>
            </a:r>
            <a:endParaRPr lang="en-CA" sz="2000" dirty="0"/>
          </a:p>
          <a:p>
            <a:pPr lvl="1" algn="just"/>
            <a:r>
              <a:rPr lang="en-CA" sz="2000" dirty="0"/>
              <a:t>La </a:t>
            </a:r>
            <a:r>
              <a:rPr lang="en-CA" sz="2000" dirty="0" err="1"/>
              <a:t>majorité</a:t>
            </a:r>
            <a:r>
              <a:rPr lang="en-CA" sz="2000" dirty="0"/>
              <a:t> des</a:t>
            </a:r>
            <a:r>
              <a:rPr lang="fr-CA" sz="2000" dirty="0"/>
              <a:t> participants </a:t>
            </a:r>
            <a:r>
              <a:rPr lang="en-CA" sz="2000" dirty="0"/>
              <a:t>(</a:t>
            </a:r>
            <a:r>
              <a:rPr lang="fr-CA" sz="2000" dirty="0"/>
              <a:t>19</a:t>
            </a:r>
            <a:r>
              <a:rPr lang="en-CA" sz="2000" dirty="0"/>
              <a:t>) </a:t>
            </a:r>
            <a:r>
              <a:rPr lang="fr-CA" sz="2000" dirty="0"/>
              <a:t>ont </a:t>
            </a:r>
            <a:r>
              <a:rPr lang="fr-CA" sz="2000" u="sng" dirty="0"/>
              <a:t>différentes formes de cooccurrence</a:t>
            </a:r>
            <a:r>
              <a:rPr lang="en-CA" sz="2000" dirty="0"/>
              <a:t>. La </a:t>
            </a:r>
            <a:r>
              <a:rPr lang="en-CA" sz="2000" dirty="0" err="1"/>
              <a:t>majorité</a:t>
            </a:r>
            <a:r>
              <a:rPr lang="en-CA" sz="2000" dirty="0"/>
              <a:t> </a:t>
            </a:r>
            <a:r>
              <a:rPr lang="en-CA" sz="2000" dirty="0" err="1"/>
              <a:t>ont</a:t>
            </a:r>
            <a:r>
              <a:rPr lang="en-CA" sz="2000" dirty="0"/>
              <a:t> un diagnostic </a:t>
            </a:r>
            <a:r>
              <a:rPr lang="en-CA" sz="2000" dirty="0" err="1"/>
              <a:t>secondaire</a:t>
            </a:r>
            <a:r>
              <a:rPr lang="en-CA" sz="2000" dirty="0"/>
              <a:t> à </a:t>
            </a:r>
            <a:r>
              <a:rPr lang="en-CA" sz="2000" dirty="0" err="1"/>
              <a:t>l’axe</a:t>
            </a:r>
            <a:r>
              <a:rPr lang="en-CA" sz="2000" dirty="0"/>
              <a:t> I.</a:t>
            </a:r>
            <a:endParaRPr lang="fr-CA" sz="2000" dirty="0"/>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Espace réservé du numéro de diapositive 4"/>
          <p:cNvSpPr>
            <a:spLocks noGrp="1"/>
          </p:cNvSpPr>
          <p:nvPr>
            <p:ph type="sldNum" sz="quarter" idx="12"/>
          </p:nvPr>
        </p:nvSpPr>
        <p:spPr/>
        <p:txBody>
          <a:bodyPr/>
          <a:lstStyle/>
          <a:p>
            <a:fld id="{DE7DF521-3582-4EFE-A489-76FED5AB9B4A}" type="slidenum">
              <a:rPr lang="fr-CA"/>
              <a:pPr/>
              <a:t>31</a:t>
            </a:fld>
            <a:endParaRPr lang="fr-CA"/>
          </a:p>
        </p:txBody>
      </p:sp>
      <p:sp>
        <p:nvSpPr>
          <p:cNvPr id="28674" name="Rectangle 2"/>
          <p:cNvSpPr>
            <a:spLocks noGrp="1" noChangeArrowheads="1"/>
          </p:cNvSpPr>
          <p:nvPr>
            <p:ph type="title"/>
          </p:nvPr>
        </p:nvSpPr>
        <p:spPr>
          <a:xfrm>
            <a:off x="685800" y="404664"/>
            <a:ext cx="7772400" cy="1152128"/>
          </a:xfrm>
        </p:spPr>
        <p:txBody>
          <a:bodyPr/>
          <a:lstStyle/>
          <a:p>
            <a:r>
              <a:rPr lang="en-CA" sz="2400" dirty="0"/>
              <a:t>Phase 3- Les </a:t>
            </a:r>
            <a:r>
              <a:rPr lang="en-CA" sz="2400" dirty="0" err="1"/>
              <a:t>facteurs</a:t>
            </a:r>
            <a:r>
              <a:rPr lang="en-CA" sz="2400" dirty="0"/>
              <a:t> qui </a:t>
            </a:r>
            <a:r>
              <a:rPr lang="en-CA" sz="2400" dirty="0" err="1"/>
              <a:t>influencent</a:t>
            </a:r>
            <a:r>
              <a:rPr lang="en-CA" sz="2400" dirty="0"/>
              <a:t> </a:t>
            </a:r>
            <a:r>
              <a:rPr lang="fr-CA" sz="2400" dirty="0"/>
              <a:t>l’exercice du rôle parental </a:t>
            </a:r>
            <a:r>
              <a:rPr lang="fr-FR" sz="2400" dirty="0">
                <a:cs typeface="Tahoma" pitchFamily="34" charset="0"/>
              </a:rPr>
              <a:t>-</a:t>
            </a:r>
            <a:r>
              <a:rPr lang="fr-FR" sz="2400" dirty="0" smtClean="0">
                <a:cs typeface="Arial" charset="0"/>
              </a:rPr>
              <a:t> </a:t>
            </a:r>
            <a:r>
              <a:rPr lang="fr-FR" sz="2400" dirty="0">
                <a:cs typeface="Arial" charset="0"/>
              </a:rPr>
              <a:t>En réponse à la première question</a:t>
            </a:r>
            <a:r>
              <a:rPr lang="fr-CA" sz="2400" dirty="0"/>
              <a:t> </a:t>
            </a:r>
            <a:r>
              <a:rPr lang="en-CA" sz="2400" dirty="0"/>
              <a:t/>
            </a:r>
            <a:br>
              <a:rPr lang="en-CA" sz="2400" dirty="0"/>
            </a:br>
            <a:r>
              <a:rPr lang="en-CA" sz="2400" dirty="0"/>
              <a:t>les manifestations le plus </a:t>
            </a:r>
            <a:r>
              <a:rPr lang="en-CA" sz="2400" dirty="0" err="1"/>
              <a:t>souvent</a:t>
            </a:r>
            <a:r>
              <a:rPr lang="en-CA" sz="2400" dirty="0"/>
              <a:t> </a:t>
            </a:r>
            <a:r>
              <a:rPr lang="en-CA" sz="2400" dirty="0" err="1"/>
              <a:t>nommées</a:t>
            </a:r>
            <a:r>
              <a:rPr lang="en-CA" sz="2400" dirty="0"/>
              <a:t> </a:t>
            </a:r>
            <a:r>
              <a:rPr lang="en-CA" sz="1400" dirty="0"/>
              <a:t>/ </a:t>
            </a:r>
            <a:r>
              <a:rPr lang="en-CA" sz="1400" dirty="0" err="1"/>
              <a:t>selon</a:t>
            </a:r>
            <a:r>
              <a:rPr lang="en-CA" sz="1400" dirty="0"/>
              <a:t> les </a:t>
            </a:r>
            <a:r>
              <a:rPr lang="en-CA" sz="1400" dirty="0" err="1"/>
              <a:t>groupes</a:t>
            </a:r>
            <a:r>
              <a:rPr lang="en-CA" sz="1400" dirty="0"/>
              <a:t/>
            </a:r>
            <a:br>
              <a:rPr lang="en-CA" sz="1400" dirty="0"/>
            </a:br>
            <a:endParaRPr lang="fr-CA" sz="1400" dirty="0"/>
          </a:p>
        </p:txBody>
      </p:sp>
      <p:grpSp>
        <p:nvGrpSpPr>
          <p:cNvPr id="28675" name="Group 3"/>
          <p:cNvGrpSpPr>
            <a:grpSpLocks/>
          </p:cNvGrpSpPr>
          <p:nvPr/>
        </p:nvGrpSpPr>
        <p:grpSpPr bwMode="auto">
          <a:xfrm>
            <a:off x="762000" y="1484785"/>
            <a:ext cx="8001000" cy="4909084"/>
            <a:chOff x="-3" y="-3"/>
            <a:chExt cx="3977" cy="4253"/>
          </a:xfrm>
        </p:grpSpPr>
        <p:grpSp>
          <p:nvGrpSpPr>
            <p:cNvPr id="28676" name="Group 4"/>
            <p:cNvGrpSpPr>
              <a:grpSpLocks/>
            </p:cNvGrpSpPr>
            <p:nvPr/>
          </p:nvGrpSpPr>
          <p:grpSpPr bwMode="auto">
            <a:xfrm>
              <a:off x="0" y="0"/>
              <a:ext cx="3971" cy="4247"/>
              <a:chOff x="0" y="0"/>
              <a:chExt cx="3971" cy="4247"/>
            </a:xfrm>
          </p:grpSpPr>
          <p:grpSp>
            <p:nvGrpSpPr>
              <p:cNvPr id="28677" name="Group 5"/>
              <p:cNvGrpSpPr>
                <a:grpSpLocks/>
              </p:cNvGrpSpPr>
              <p:nvPr/>
            </p:nvGrpSpPr>
            <p:grpSpPr bwMode="auto">
              <a:xfrm>
                <a:off x="0" y="0"/>
                <a:ext cx="814" cy="596"/>
                <a:chOff x="0" y="0"/>
                <a:chExt cx="814" cy="596"/>
              </a:xfrm>
            </p:grpSpPr>
            <p:sp>
              <p:nvSpPr>
                <p:cNvPr id="28678" name="Rectangle 6"/>
                <p:cNvSpPr>
                  <a:spLocks noChangeArrowheads="1"/>
                </p:cNvSpPr>
                <p:nvPr/>
              </p:nvSpPr>
              <p:spPr bwMode="auto">
                <a:xfrm>
                  <a:off x="28" y="0"/>
                  <a:ext cx="758"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fr-CA" sz="1600" b="1" i="1">
                      <a:cs typeface="Tahoma" pitchFamily="34" charset="0"/>
                    </a:rPr>
                    <a:t>Manifestations</a:t>
                  </a:r>
                  <a:endParaRPr lang="fr-CA" sz="1600"/>
                </a:p>
                <a:p>
                  <a:pPr algn="ctr" eaLnBrk="0" hangingPunct="0"/>
                  <a:endParaRPr lang="fr-CA" sz="1600"/>
                </a:p>
              </p:txBody>
            </p:sp>
            <p:sp>
              <p:nvSpPr>
                <p:cNvPr id="28679" name="Rectangle 7"/>
                <p:cNvSpPr>
                  <a:spLocks noChangeArrowheads="1"/>
                </p:cNvSpPr>
                <p:nvPr/>
              </p:nvSpPr>
              <p:spPr bwMode="auto">
                <a:xfrm>
                  <a:off x="0" y="0"/>
                  <a:ext cx="814"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680" name="Group 8"/>
              <p:cNvGrpSpPr>
                <a:grpSpLocks/>
              </p:cNvGrpSpPr>
              <p:nvPr/>
            </p:nvGrpSpPr>
            <p:grpSpPr bwMode="auto">
              <a:xfrm>
                <a:off x="814" y="0"/>
                <a:ext cx="766" cy="596"/>
                <a:chOff x="814" y="0"/>
                <a:chExt cx="766" cy="596"/>
              </a:xfrm>
            </p:grpSpPr>
            <p:sp>
              <p:nvSpPr>
                <p:cNvPr id="28681" name="Rectangle 9"/>
                <p:cNvSpPr>
                  <a:spLocks noChangeArrowheads="1"/>
                </p:cNvSpPr>
                <p:nvPr/>
              </p:nvSpPr>
              <p:spPr bwMode="auto">
                <a:xfrm>
                  <a:off x="842" y="0"/>
                  <a:ext cx="710"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fr-CA" sz="1200" b="1" i="1">
                      <a:cs typeface="Tahoma" pitchFamily="34" charset="0"/>
                    </a:rPr>
                    <a:t>Fréquence exprimée selon les participants du Groupe TH</a:t>
                  </a:r>
                  <a:endParaRPr lang="fr-CA" sz="1200"/>
                </a:p>
                <a:p>
                  <a:pPr algn="ctr" eaLnBrk="0" hangingPunct="0"/>
                  <a:endParaRPr lang="fr-CA" sz="1600"/>
                </a:p>
              </p:txBody>
            </p:sp>
            <p:sp>
              <p:nvSpPr>
                <p:cNvPr id="28682" name="Rectangle 10"/>
                <p:cNvSpPr>
                  <a:spLocks noChangeArrowheads="1"/>
                </p:cNvSpPr>
                <p:nvPr/>
              </p:nvSpPr>
              <p:spPr bwMode="auto">
                <a:xfrm>
                  <a:off x="814" y="0"/>
                  <a:ext cx="766"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683" name="Group 11"/>
              <p:cNvGrpSpPr>
                <a:grpSpLocks/>
              </p:cNvGrpSpPr>
              <p:nvPr/>
            </p:nvGrpSpPr>
            <p:grpSpPr bwMode="auto">
              <a:xfrm>
                <a:off x="1580" y="0"/>
                <a:ext cx="766" cy="596"/>
                <a:chOff x="1580" y="0"/>
                <a:chExt cx="766" cy="596"/>
              </a:xfrm>
            </p:grpSpPr>
            <p:sp>
              <p:nvSpPr>
                <p:cNvPr id="28684" name="Rectangle 12"/>
                <p:cNvSpPr>
                  <a:spLocks noChangeArrowheads="1"/>
                </p:cNvSpPr>
                <p:nvPr/>
              </p:nvSpPr>
              <p:spPr bwMode="auto">
                <a:xfrm>
                  <a:off x="1608" y="0"/>
                  <a:ext cx="710"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fr-CA" sz="1200" b="1" i="1">
                      <a:cs typeface="Tahoma" pitchFamily="34" charset="0"/>
                    </a:rPr>
                    <a:t>Fréquence exprimée selon les participants du Groupe TP</a:t>
                  </a:r>
                  <a:endParaRPr lang="fr-CA" sz="1200"/>
                </a:p>
                <a:p>
                  <a:pPr algn="ctr" eaLnBrk="0" hangingPunct="0"/>
                  <a:endParaRPr lang="fr-CA" sz="1600"/>
                </a:p>
              </p:txBody>
            </p:sp>
            <p:sp>
              <p:nvSpPr>
                <p:cNvPr id="28685" name="Rectangle 13"/>
                <p:cNvSpPr>
                  <a:spLocks noChangeArrowheads="1"/>
                </p:cNvSpPr>
                <p:nvPr/>
              </p:nvSpPr>
              <p:spPr bwMode="auto">
                <a:xfrm>
                  <a:off x="1580" y="0"/>
                  <a:ext cx="766"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686" name="Group 14"/>
              <p:cNvGrpSpPr>
                <a:grpSpLocks/>
              </p:cNvGrpSpPr>
              <p:nvPr/>
            </p:nvGrpSpPr>
            <p:grpSpPr bwMode="auto">
              <a:xfrm>
                <a:off x="2346" y="0"/>
                <a:ext cx="835" cy="596"/>
                <a:chOff x="2346" y="0"/>
                <a:chExt cx="835" cy="596"/>
              </a:xfrm>
            </p:grpSpPr>
            <p:sp>
              <p:nvSpPr>
                <p:cNvPr id="28687" name="Rectangle 15"/>
                <p:cNvSpPr>
                  <a:spLocks noChangeArrowheads="1"/>
                </p:cNvSpPr>
                <p:nvPr/>
              </p:nvSpPr>
              <p:spPr bwMode="auto">
                <a:xfrm>
                  <a:off x="2374" y="0"/>
                  <a:ext cx="779"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200" b="1" i="1">
                      <a:cs typeface="Tahoma" pitchFamily="34" charset="0"/>
                    </a:rPr>
                    <a:t>Fréquence exprimée selon les participants du Groupe TA</a:t>
                  </a:r>
                  <a:endParaRPr lang="fr-CA" sz="1200"/>
                </a:p>
              </p:txBody>
            </p:sp>
            <p:sp>
              <p:nvSpPr>
                <p:cNvPr id="28688" name="Rectangle 16"/>
                <p:cNvSpPr>
                  <a:spLocks noChangeArrowheads="1"/>
                </p:cNvSpPr>
                <p:nvPr/>
              </p:nvSpPr>
              <p:spPr bwMode="auto">
                <a:xfrm>
                  <a:off x="2346" y="0"/>
                  <a:ext cx="835"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689" name="Group 17"/>
              <p:cNvGrpSpPr>
                <a:grpSpLocks/>
              </p:cNvGrpSpPr>
              <p:nvPr/>
            </p:nvGrpSpPr>
            <p:grpSpPr bwMode="auto">
              <a:xfrm>
                <a:off x="3181" y="0"/>
                <a:ext cx="790" cy="596"/>
                <a:chOff x="3181" y="0"/>
                <a:chExt cx="790" cy="596"/>
              </a:xfrm>
            </p:grpSpPr>
            <p:sp>
              <p:nvSpPr>
                <p:cNvPr id="28690" name="Rectangle 18"/>
                <p:cNvSpPr>
                  <a:spLocks noChangeArrowheads="1"/>
                </p:cNvSpPr>
                <p:nvPr/>
              </p:nvSpPr>
              <p:spPr bwMode="auto">
                <a:xfrm>
                  <a:off x="3209" y="0"/>
                  <a:ext cx="734"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fr-CA" sz="1200" b="1" i="1">
                      <a:cs typeface="Tahoma" pitchFamily="34" charset="0"/>
                    </a:rPr>
                    <a:t>Fréquence exprimée selon les participants des trois Groupes</a:t>
                  </a:r>
                  <a:endParaRPr lang="fr-CA" sz="1200"/>
                </a:p>
                <a:p>
                  <a:pPr algn="ctr" eaLnBrk="0" hangingPunct="0"/>
                  <a:endParaRPr lang="fr-CA" sz="1200"/>
                </a:p>
              </p:txBody>
            </p:sp>
            <p:sp>
              <p:nvSpPr>
                <p:cNvPr id="28691" name="Rectangle 19"/>
                <p:cNvSpPr>
                  <a:spLocks noChangeArrowheads="1"/>
                </p:cNvSpPr>
                <p:nvPr/>
              </p:nvSpPr>
              <p:spPr bwMode="auto">
                <a:xfrm>
                  <a:off x="3181" y="0"/>
                  <a:ext cx="790"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692" name="Group 20"/>
              <p:cNvGrpSpPr>
                <a:grpSpLocks/>
              </p:cNvGrpSpPr>
              <p:nvPr/>
            </p:nvGrpSpPr>
            <p:grpSpPr bwMode="auto">
              <a:xfrm>
                <a:off x="0" y="596"/>
                <a:ext cx="814" cy="403"/>
                <a:chOff x="0" y="596"/>
                <a:chExt cx="814" cy="403"/>
              </a:xfrm>
            </p:grpSpPr>
            <p:sp>
              <p:nvSpPr>
                <p:cNvPr id="28693" name="Rectangle 21"/>
                <p:cNvSpPr>
                  <a:spLocks noChangeArrowheads="1"/>
                </p:cNvSpPr>
                <p:nvPr/>
              </p:nvSpPr>
              <p:spPr bwMode="auto">
                <a:xfrm>
                  <a:off x="28" y="596"/>
                  <a:ext cx="758"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600"/>
                    <a:t> </a:t>
                  </a:r>
                </a:p>
                <a:p>
                  <a:pPr algn="ctr" eaLnBrk="0" hangingPunct="0"/>
                  <a:endParaRPr lang="fr-CA" sz="1600"/>
                </a:p>
              </p:txBody>
            </p:sp>
            <p:sp>
              <p:nvSpPr>
                <p:cNvPr id="28694" name="Rectangle 22"/>
                <p:cNvSpPr>
                  <a:spLocks noChangeArrowheads="1"/>
                </p:cNvSpPr>
                <p:nvPr/>
              </p:nvSpPr>
              <p:spPr bwMode="auto">
                <a:xfrm>
                  <a:off x="0" y="596"/>
                  <a:ext cx="814"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695" name="Group 23"/>
              <p:cNvGrpSpPr>
                <a:grpSpLocks/>
              </p:cNvGrpSpPr>
              <p:nvPr/>
            </p:nvGrpSpPr>
            <p:grpSpPr bwMode="auto">
              <a:xfrm>
                <a:off x="814" y="596"/>
                <a:ext cx="766" cy="403"/>
                <a:chOff x="814" y="596"/>
                <a:chExt cx="766" cy="403"/>
              </a:xfrm>
            </p:grpSpPr>
            <p:sp>
              <p:nvSpPr>
                <p:cNvPr id="28696" name="Rectangle 24"/>
                <p:cNvSpPr>
                  <a:spLocks noChangeArrowheads="1"/>
                </p:cNvSpPr>
                <p:nvPr/>
              </p:nvSpPr>
              <p:spPr bwMode="auto">
                <a:xfrm>
                  <a:off x="842" y="596"/>
                  <a:ext cx="710"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600"/>
                    <a:t> </a:t>
                  </a:r>
                </a:p>
                <a:p>
                  <a:pPr algn="ctr" eaLnBrk="0" hangingPunct="0"/>
                  <a:endParaRPr lang="fr-CA" sz="1600"/>
                </a:p>
              </p:txBody>
            </p:sp>
            <p:sp>
              <p:nvSpPr>
                <p:cNvPr id="28697" name="Rectangle 25"/>
                <p:cNvSpPr>
                  <a:spLocks noChangeArrowheads="1"/>
                </p:cNvSpPr>
                <p:nvPr/>
              </p:nvSpPr>
              <p:spPr bwMode="auto">
                <a:xfrm>
                  <a:off x="814" y="596"/>
                  <a:ext cx="766"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698" name="Group 26"/>
              <p:cNvGrpSpPr>
                <a:grpSpLocks/>
              </p:cNvGrpSpPr>
              <p:nvPr/>
            </p:nvGrpSpPr>
            <p:grpSpPr bwMode="auto">
              <a:xfrm>
                <a:off x="1580" y="596"/>
                <a:ext cx="766" cy="403"/>
                <a:chOff x="1580" y="596"/>
                <a:chExt cx="766" cy="403"/>
              </a:xfrm>
            </p:grpSpPr>
            <p:sp>
              <p:nvSpPr>
                <p:cNvPr id="28699" name="Rectangle 27"/>
                <p:cNvSpPr>
                  <a:spLocks noChangeArrowheads="1"/>
                </p:cNvSpPr>
                <p:nvPr/>
              </p:nvSpPr>
              <p:spPr bwMode="auto">
                <a:xfrm>
                  <a:off x="1608" y="596"/>
                  <a:ext cx="710"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600"/>
                    <a:t> </a:t>
                  </a:r>
                </a:p>
                <a:p>
                  <a:pPr algn="ctr" eaLnBrk="0" hangingPunct="0"/>
                  <a:endParaRPr lang="fr-CA" sz="1600"/>
                </a:p>
              </p:txBody>
            </p:sp>
            <p:sp>
              <p:nvSpPr>
                <p:cNvPr id="28700" name="Rectangle 28"/>
                <p:cNvSpPr>
                  <a:spLocks noChangeArrowheads="1"/>
                </p:cNvSpPr>
                <p:nvPr/>
              </p:nvSpPr>
              <p:spPr bwMode="auto">
                <a:xfrm>
                  <a:off x="1580" y="596"/>
                  <a:ext cx="766"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01" name="Group 29"/>
              <p:cNvGrpSpPr>
                <a:grpSpLocks/>
              </p:cNvGrpSpPr>
              <p:nvPr/>
            </p:nvGrpSpPr>
            <p:grpSpPr bwMode="auto">
              <a:xfrm>
                <a:off x="2346" y="596"/>
                <a:ext cx="835" cy="403"/>
                <a:chOff x="2346" y="596"/>
                <a:chExt cx="835" cy="403"/>
              </a:xfrm>
            </p:grpSpPr>
            <p:sp>
              <p:nvSpPr>
                <p:cNvPr id="28702" name="Rectangle 30"/>
                <p:cNvSpPr>
                  <a:spLocks noChangeArrowheads="1"/>
                </p:cNvSpPr>
                <p:nvPr/>
              </p:nvSpPr>
              <p:spPr bwMode="auto">
                <a:xfrm>
                  <a:off x="2374" y="596"/>
                  <a:ext cx="77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600"/>
                    <a:t> </a:t>
                  </a:r>
                </a:p>
                <a:p>
                  <a:pPr algn="ctr" eaLnBrk="0" hangingPunct="0"/>
                  <a:endParaRPr lang="fr-CA" sz="1600"/>
                </a:p>
              </p:txBody>
            </p:sp>
            <p:sp>
              <p:nvSpPr>
                <p:cNvPr id="28703" name="Rectangle 31"/>
                <p:cNvSpPr>
                  <a:spLocks noChangeArrowheads="1"/>
                </p:cNvSpPr>
                <p:nvPr/>
              </p:nvSpPr>
              <p:spPr bwMode="auto">
                <a:xfrm>
                  <a:off x="2346" y="596"/>
                  <a:ext cx="835"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04" name="Group 32"/>
              <p:cNvGrpSpPr>
                <a:grpSpLocks/>
              </p:cNvGrpSpPr>
              <p:nvPr/>
            </p:nvGrpSpPr>
            <p:grpSpPr bwMode="auto">
              <a:xfrm>
                <a:off x="3181" y="596"/>
                <a:ext cx="790" cy="403"/>
                <a:chOff x="3181" y="596"/>
                <a:chExt cx="790" cy="403"/>
              </a:xfrm>
            </p:grpSpPr>
            <p:sp>
              <p:nvSpPr>
                <p:cNvPr id="28705" name="Rectangle 33"/>
                <p:cNvSpPr>
                  <a:spLocks noChangeArrowheads="1"/>
                </p:cNvSpPr>
                <p:nvPr/>
              </p:nvSpPr>
              <p:spPr bwMode="auto">
                <a:xfrm>
                  <a:off x="3209" y="596"/>
                  <a:ext cx="734"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600"/>
                    <a:t> </a:t>
                  </a:r>
                </a:p>
                <a:p>
                  <a:pPr algn="ctr" eaLnBrk="0" hangingPunct="0"/>
                  <a:endParaRPr lang="fr-CA" sz="1600"/>
                </a:p>
              </p:txBody>
            </p:sp>
            <p:sp>
              <p:nvSpPr>
                <p:cNvPr id="28706" name="Rectangle 34"/>
                <p:cNvSpPr>
                  <a:spLocks noChangeArrowheads="1"/>
                </p:cNvSpPr>
                <p:nvPr/>
              </p:nvSpPr>
              <p:spPr bwMode="auto">
                <a:xfrm>
                  <a:off x="3181" y="596"/>
                  <a:ext cx="790"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07" name="Group 35"/>
              <p:cNvGrpSpPr>
                <a:grpSpLocks/>
              </p:cNvGrpSpPr>
              <p:nvPr/>
            </p:nvGrpSpPr>
            <p:grpSpPr bwMode="auto">
              <a:xfrm>
                <a:off x="0" y="999"/>
                <a:ext cx="814" cy="442"/>
                <a:chOff x="0" y="999"/>
                <a:chExt cx="814" cy="442"/>
              </a:xfrm>
            </p:grpSpPr>
            <p:sp>
              <p:nvSpPr>
                <p:cNvPr id="28708" name="Rectangle 36"/>
                <p:cNvSpPr>
                  <a:spLocks noChangeArrowheads="1"/>
                </p:cNvSpPr>
                <p:nvPr/>
              </p:nvSpPr>
              <p:spPr bwMode="auto">
                <a:xfrm>
                  <a:off x="28" y="999"/>
                  <a:ext cx="75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FR" sz="1600">
                      <a:cs typeface="Tahoma" pitchFamily="34" charset="0"/>
                    </a:rPr>
                    <a:t>Anxiété</a:t>
                  </a:r>
                  <a:endParaRPr lang="fr-CA" sz="1600"/>
                </a:p>
                <a:p>
                  <a:pPr algn="ctr" eaLnBrk="0" hangingPunct="0"/>
                  <a:endParaRPr lang="fr-CA" sz="1600"/>
                </a:p>
              </p:txBody>
            </p:sp>
            <p:sp>
              <p:nvSpPr>
                <p:cNvPr id="28709" name="Rectangle 37"/>
                <p:cNvSpPr>
                  <a:spLocks noChangeArrowheads="1"/>
                </p:cNvSpPr>
                <p:nvPr/>
              </p:nvSpPr>
              <p:spPr bwMode="auto">
                <a:xfrm>
                  <a:off x="0" y="999"/>
                  <a:ext cx="814"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10" name="Group 38"/>
              <p:cNvGrpSpPr>
                <a:grpSpLocks/>
              </p:cNvGrpSpPr>
              <p:nvPr/>
            </p:nvGrpSpPr>
            <p:grpSpPr bwMode="auto">
              <a:xfrm>
                <a:off x="814" y="999"/>
                <a:ext cx="766" cy="442"/>
                <a:chOff x="814" y="999"/>
                <a:chExt cx="766" cy="442"/>
              </a:xfrm>
            </p:grpSpPr>
            <p:sp>
              <p:nvSpPr>
                <p:cNvPr id="28711" name="Rectangle 39"/>
                <p:cNvSpPr>
                  <a:spLocks noChangeArrowheads="1"/>
                </p:cNvSpPr>
                <p:nvPr/>
              </p:nvSpPr>
              <p:spPr bwMode="auto">
                <a:xfrm>
                  <a:off x="842" y="999"/>
                  <a:ext cx="71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7/11</a:t>
                  </a:r>
                  <a:endParaRPr lang="fr-CA" sz="1600"/>
                </a:p>
                <a:p>
                  <a:pPr eaLnBrk="0" hangingPunct="0"/>
                  <a:endParaRPr lang="fr-CA" sz="1600"/>
                </a:p>
              </p:txBody>
            </p:sp>
            <p:sp>
              <p:nvSpPr>
                <p:cNvPr id="28712" name="Rectangle 40"/>
                <p:cNvSpPr>
                  <a:spLocks noChangeArrowheads="1"/>
                </p:cNvSpPr>
                <p:nvPr/>
              </p:nvSpPr>
              <p:spPr bwMode="auto">
                <a:xfrm>
                  <a:off x="814" y="999"/>
                  <a:ext cx="766"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13" name="Group 41"/>
              <p:cNvGrpSpPr>
                <a:grpSpLocks/>
              </p:cNvGrpSpPr>
              <p:nvPr/>
            </p:nvGrpSpPr>
            <p:grpSpPr bwMode="auto">
              <a:xfrm>
                <a:off x="1580" y="999"/>
                <a:ext cx="766" cy="442"/>
                <a:chOff x="1580" y="999"/>
                <a:chExt cx="766" cy="442"/>
              </a:xfrm>
            </p:grpSpPr>
            <p:sp>
              <p:nvSpPr>
                <p:cNvPr id="28714" name="Rectangle 42"/>
                <p:cNvSpPr>
                  <a:spLocks noChangeArrowheads="1"/>
                </p:cNvSpPr>
                <p:nvPr/>
              </p:nvSpPr>
              <p:spPr bwMode="auto">
                <a:xfrm>
                  <a:off x="1608" y="999"/>
                  <a:ext cx="71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8/9</a:t>
                  </a:r>
                  <a:endParaRPr lang="fr-CA" sz="1600"/>
                </a:p>
                <a:p>
                  <a:pPr eaLnBrk="0" hangingPunct="0"/>
                  <a:endParaRPr lang="fr-CA" sz="1600"/>
                </a:p>
              </p:txBody>
            </p:sp>
            <p:sp>
              <p:nvSpPr>
                <p:cNvPr id="28715" name="Rectangle 43"/>
                <p:cNvSpPr>
                  <a:spLocks noChangeArrowheads="1"/>
                </p:cNvSpPr>
                <p:nvPr/>
              </p:nvSpPr>
              <p:spPr bwMode="auto">
                <a:xfrm>
                  <a:off x="1580" y="999"/>
                  <a:ext cx="766"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16" name="Group 44"/>
              <p:cNvGrpSpPr>
                <a:grpSpLocks/>
              </p:cNvGrpSpPr>
              <p:nvPr/>
            </p:nvGrpSpPr>
            <p:grpSpPr bwMode="auto">
              <a:xfrm>
                <a:off x="2346" y="999"/>
                <a:ext cx="835" cy="442"/>
                <a:chOff x="2346" y="999"/>
                <a:chExt cx="835" cy="442"/>
              </a:xfrm>
            </p:grpSpPr>
            <p:sp>
              <p:nvSpPr>
                <p:cNvPr id="28717" name="Rectangle 45"/>
                <p:cNvSpPr>
                  <a:spLocks noChangeArrowheads="1"/>
                </p:cNvSpPr>
                <p:nvPr/>
              </p:nvSpPr>
              <p:spPr bwMode="auto">
                <a:xfrm>
                  <a:off x="2374" y="999"/>
                  <a:ext cx="779"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10/10</a:t>
                  </a:r>
                  <a:endParaRPr lang="fr-CA" sz="1600"/>
                </a:p>
                <a:p>
                  <a:pPr eaLnBrk="0" hangingPunct="0"/>
                  <a:endParaRPr lang="fr-CA" sz="1600"/>
                </a:p>
              </p:txBody>
            </p:sp>
            <p:sp>
              <p:nvSpPr>
                <p:cNvPr id="28718" name="Rectangle 46"/>
                <p:cNvSpPr>
                  <a:spLocks noChangeArrowheads="1"/>
                </p:cNvSpPr>
                <p:nvPr/>
              </p:nvSpPr>
              <p:spPr bwMode="auto">
                <a:xfrm>
                  <a:off x="2346" y="999"/>
                  <a:ext cx="835"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19" name="Group 47"/>
              <p:cNvGrpSpPr>
                <a:grpSpLocks/>
              </p:cNvGrpSpPr>
              <p:nvPr/>
            </p:nvGrpSpPr>
            <p:grpSpPr bwMode="auto">
              <a:xfrm>
                <a:off x="3181" y="999"/>
                <a:ext cx="790" cy="442"/>
                <a:chOff x="3181" y="999"/>
                <a:chExt cx="790" cy="442"/>
              </a:xfrm>
            </p:grpSpPr>
            <p:sp>
              <p:nvSpPr>
                <p:cNvPr id="28720" name="Rectangle 48"/>
                <p:cNvSpPr>
                  <a:spLocks noChangeArrowheads="1"/>
                </p:cNvSpPr>
                <p:nvPr/>
              </p:nvSpPr>
              <p:spPr bwMode="auto">
                <a:xfrm>
                  <a:off x="3209" y="999"/>
                  <a:ext cx="73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fr-CA" sz="1600">
                      <a:cs typeface="Tahoma" pitchFamily="34" charset="0"/>
                    </a:rPr>
                    <a:t>24/30</a:t>
                  </a:r>
                  <a:endParaRPr lang="fr-CA" sz="1600"/>
                </a:p>
                <a:p>
                  <a:pPr eaLnBrk="0" hangingPunct="0"/>
                  <a:endParaRPr lang="fr-CA" sz="1600"/>
                </a:p>
              </p:txBody>
            </p:sp>
            <p:sp>
              <p:nvSpPr>
                <p:cNvPr id="28721" name="Rectangle 49"/>
                <p:cNvSpPr>
                  <a:spLocks noChangeArrowheads="1"/>
                </p:cNvSpPr>
                <p:nvPr/>
              </p:nvSpPr>
              <p:spPr bwMode="auto">
                <a:xfrm>
                  <a:off x="3181" y="999"/>
                  <a:ext cx="790"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22" name="Group 50"/>
              <p:cNvGrpSpPr>
                <a:grpSpLocks/>
              </p:cNvGrpSpPr>
              <p:nvPr/>
            </p:nvGrpSpPr>
            <p:grpSpPr bwMode="auto">
              <a:xfrm>
                <a:off x="0" y="1441"/>
                <a:ext cx="814" cy="519"/>
                <a:chOff x="0" y="1441"/>
                <a:chExt cx="814" cy="519"/>
              </a:xfrm>
            </p:grpSpPr>
            <p:sp>
              <p:nvSpPr>
                <p:cNvPr id="28723" name="Rectangle 51"/>
                <p:cNvSpPr>
                  <a:spLocks noChangeArrowheads="1"/>
                </p:cNvSpPr>
                <p:nvPr/>
              </p:nvSpPr>
              <p:spPr bwMode="auto">
                <a:xfrm>
                  <a:off x="28" y="1441"/>
                  <a:ext cx="758"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600">
                      <a:cs typeface="Tahoma" pitchFamily="34" charset="0"/>
                    </a:rPr>
                    <a:t>La baisse de l’énergie</a:t>
                  </a:r>
                  <a:endParaRPr lang="fr-CA" sz="1600"/>
                </a:p>
                <a:p>
                  <a:pPr algn="ctr" eaLnBrk="0" hangingPunct="0"/>
                  <a:endParaRPr lang="fr-CA" sz="1600"/>
                </a:p>
              </p:txBody>
            </p:sp>
            <p:sp>
              <p:nvSpPr>
                <p:cNvPr id="28724" name="Rectangle 52"/>
                <p:cNvSpPr>
                  <a:spLocks noChangeArrowheads="1"/>
                </p:cNvSpPr>
                <p:nvPr/>
              </p:nvSpPr>
              <p:spPr bwMode="auto">
                <a:xfrm>
                  <a:off x="0" y="1441"/>
                  <a:ext cx="814" cy="51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25" name="Group 53"/>
              <p:cNvGrpSpPr>
                <a:grpSpLocks/>
              </p:cNvGrpSpPr>
              <p:nvPr/>
            </p:nvGrpSpPr>
            <p:grpSpPr bwMode="auto">
              <a:xfrm>
                <a:off x="814" y="1441"/>
                <a:ext cx="766" cy="519"/>
                <a:chOff x="814" y="1441"/>
                <a:chExt cx="766" cy="519"/>
              </a:xfrm>
            </p:grpSpPr>
            <p:sp>
              <p:nvSpPr>
                <p:cNvPr id="28726" name="Rectangle 54"/>
                <p:cNvSpPr>
                  <a:spLocks noChangeArrowheads="1"/>
                </p:cNvSpPr>
                <p:nvPr/>
              </p:nvSpPr>
              <p:spPr bwMode="auto">
                <a:xfrm>
                  <a:off x="842" y="1441"/>
                  <a:ext cx="710"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10/11</a:t>
                  </a:r>
                  <a:endParaRPr lang="fr-CA" sz="1600"/>
                </a:p>
                <a:p>
                  <a:pPr eaLnBrk="0" hangingPunct="0"/>
                  <a:endParaRPr lang="fr-CA" sz="1600"/>
                </a:p>
              </p:txBody>
            </p:sp>
            <p:sp>
              <p:nvSpPr>
                <p:cNvPr id="28727" name="Rectangle 55"/>
                <p:cNvSpPr>
                  <a:spLocks noChangeArrowheads="1"/>
                </p:cNvSpPr>
                <p:nvPr/>
              </p:nvSpPr>
              <p:spPr bwMode="auto">
                <a:xfrm>
                  <a:off x="814" y="1441"/>
                  <a:ext cx="766" cy="51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28" name="Group 56"/>
              <p:cNvGrpSpPr>
                <a:grpSpLocks/>
              </p:cNvGrpSpPr>
              <p:nvPr/>
            </p:nvGrpSpPr>
            <p:grpSpPr bwMode="auto">
              <a:xfrm>
                <a:off x="1580" y="1441"/>
                <a:ext cx="766" cy="519"/>
                <a:chOff x="1580" y="1441"/>
                <a:chExt cx="766" cy="519"/>
              </a:xfrm>
            </p:grpSpPr>
            <p:sp>
              <p:nvSpPr>
                <p:cNvPr id="28729" name="Rectangle 57"/>
                <p:cNvSpPr>
                  <a:spLocks noChangeArrowheads="1"/>
                </p:cNvSpPr>
                <p:nvPr/>
              </p:nvSpPr>
              <p:spPr bwMode="auto">
                <a:xfrm>
                  <a:off x="1608" y="1441"/>
                  <a:ext cx="710"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6/9</a:t>
                  </a:r>
                  <a:endParaRPr lang="fr-CA" sz="1600"/>
                </a:p>
                <a:p>
                  <a:pPr eaLnBrk="0" hangingPunct="0"/>
                  <a:endParaRPr lang="fr-CA" sz="1600"/>
                </a:p>
              </p:txBody>
            </p:sp>
            <p:sp>
              <p:nvSpPr>
                <p:cNvPr id="28730" name="Rectangle 58"/>
                <p:cNvSpPr>
                  <a:spLocks noChangeArrowheads="1"/>
                </p:cNvSpPr>
                <p:nvPr/>
              </p:nvSpPr>
              <p:spPr bwMode="auto">
                <a:xfrm>
                  <a:off x="1580" y="1441"/>
                  <a:ext cx="766" cy="51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31" name="Group 59"/>
              <p:cNvGrpSpPr>
                <a:grpSpLocks/>
              </p:cNvGrpSpPr>
              <p:nvPr/>
            </p:nvGrpSpPr>
            <p:grpSpPr bwMode="auto">
              <a:xfrm>
                <a:off x="2346" y="1441"/>
                <a:ext cx="835" cy="519"/>
                <a:chOff x="2346" y="1441"/>
                <a:chExt cx="835" cy="519"/>
              </a:xfrm>
            </p:grpSpPr>
            <p:sp>
              <p:nvSpPr>
                <p:cNvPr id="28732" name="Rectangle 60"/>
                <p:cNvSpPr>
                  <a:spLocks noChangeArrowheads="1"/>
                </p:cNvSpPr>
                <p:nvPr/>
              </p:nvSpPr>
              <p:spPr bwMode="auto">
                <a:xfrm>
                  <a:off x="2374" y="1441"/>
                  <a:ext cx="779"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7/10</a:t>
                  </a:r>
                  <a:endParaRPr lang="fr-CA" sz="1600"/>
                </a:p>
                <a:p>
                  <a:pPr eaLnBrk="0" hangingPunct="0"/>
                  <a:endParaRPr lang="fr-CA" sz="1600"/>
                </a:p>
              </p:txBody>
            </p:sp>
            <p:sp>
              <p:nvSpPr>
                <p:cNvPr id="28733" name="Rectangle 61"/>
                <p:cNvSpPr>
                  <a:spLocks noChangeArrowheads="1"/>
                </p:cNvSpPr>
                <p:nvPr/>
              </p:nvSpPr>
              <p:spPr bwMode="auto">
                <a:xfrm>
                  <a:off x="2346" y="1441"/>
                  <a:ext cx="835" cy="51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34" name="Group 62"/>
              <p:cNvGrpSpPr>
                <a:grpSpLocks/>
              </p:cNvGrpSpPr>
              <p:nvPr/>
            </p:nvGrpSpPr>
            <p:grpSpPr bwMode="auto">
              <a:xfrm>
                <a:off x="3181" y="1441"/>
                <a:ext cx="790" cy="519"/>
                <a:chOff x="3181" y="1441"/>
                <a:chExt cx="790" cy="519"/>
              </a:xfrm>
            </p:grpSpPr>
            <p:sp>
              <p:nvSpPr>
                <p:cNvPr id="28735" name="Rectangle 63"/>
                <p:cNvSpPr>
                  <a:spLocks noChangeArrowheads="1"/>
                </p:cNvSpPr>
                <p:nvPr/>
              </p:nvSpPr>
              <p:spPr bwMode="auto">
                <a:xfrm>
                  <a:off x="3209" y="1441"/>
                  <a:ext cx="734"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sz="1600"/>
                </a:p>
                <a:p>
                  <a:pPr eaLnBrk="0" hangingPunct="0"/>
                  <a:r>
                    <a:rPr lang="fr-CA" sz="1600">
                      <a:cs typeface="Tahoma" pitchFamily="34" charset="0"/>
                    </a:rPr>
                    <a:t>23/30</a:t>
                  </a:r>
                  <a:endParaRPr lang="fr-CA" sz="1600"/>
                </a:p>
                <a:p>
                  <a:pPr eaLnBrk="0" hangingPunct="0"/>
                  <a:endParaRPr lang="fr-CA" sz="1600"/>
                </a:p>
              </p:txBody>
            </p:sp>
            <p:sp>
              <p:nvSpPr>
                <p:cNvPr id="28736" name="Rectangle 64"/>
                <p:cNvSpPr>
                  <a:spLocks noChangeArrowheads="1"/>
                </p:cNvSpPr>
                <p:nvPr/>
              </p:nvSpPr>
              <p:spPr bwMode="auto">
                <a:xfrm>
                  <a:off x="3181" y="1441"/>
                  <a:ext cx="790" cy="51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37" name="Group 65"/>
              <p:cNvGrpSpPr>
                <a:grpSpLocks/>
              </p:cNvGrpSpPr>
              <p:nvPr/>
            </p:nvGrpSpPr>
            <p:grpSpPr bwMode="auto">
              <a:xfrm>
                <a:off x="0" y="1960"/>
                <a:ext cx="814" cy="519"/>
                <a:chOff x="0" y="1960"/>
                <a:chExt cx="814" cy="519"/>
              </a:xfrm>
            </p:grpSpPr>
            <p:sp>
              <p:nvSpPr>
                <p:cNvPr id="28738" name="Rectangle 66"/>
                <p:cNvSpPr>
                  <a:spLocks noChangeArrowheads="1"/>
                </p:cNvSpPr>
                <p:nvPr/>
              </p:nvSpPr>
              <p:spPr bwMode="auto">
                <a:xfrm>
                  <a:off x="28" y="1960"/>
                  <a:ext cx="758"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FR" sz="1600">
                      <a:cs typeface="Tahoma" pitchFamily="34" charset="0"/>
                    </a:rPr>
                    <a:t>Tristesse</a:t>
                  </a:r>
                  <a:endParaRPr lang="fr-CA" sz="1600"/>
                </a:p>
                <a:p>
                  <a:pPr algn="ctr" eaLnBrk="0" hangingPunct="0"/>
                  <a:endParaRPr lang="fr-CA" sz="1600"/>
                </a:p>
              </p:txBody>
            </p:sp>
            <p:sp>
              <p:nvSpPr>
                <p:cNvPr id="28739" name="Rectangle 67"/>
                <p:cNvSpPr>
                  <a:spLocks noChangeArrowheads="1"/>
                </p:cNvSpPr>
                <p:nvPr/>
              </p:nvSpPr>
              <p:spPr bwMode="auto">
                <a:xfrm>
                  <a:off x="0" y="1960"/>
                  <a:ext cx="814" cy="51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40" name="Group 68"/>
              <p:cNvGrpSpPr>
                <a:grpSpLocks/>
              </p:cNvGrpSpPr>
              <p:nvPr/>
            </p:nvGrpSpPr>
            <p:grpSpPr bwMode="auto">
              <a:xfrm>
                <a:off x="814" y="1960"/>
                <a:ext cx="766" cy="519"/>
                <a:chOff x="814" y="1960"/>
                <a:chExt cx="766" cy="519"/>
              </a:xfrm>
            </p:grpSpPr>
            <p:sp>
              <p:nvSpPr>
                <p:cNvPr id="28741" name="Rectangle 69"/>
                <p:cNvSpPr>
                  <a:spLocks noChangeArrowheads="1"/>
                </p:cNvSpPr>
                <p:nvPr/>
              </p:nvSpPr>
              <p:spPr bwMode="auto">
                <a:xfrm>
                  <a:off x="842" y="1960"/>
                  <a:ext cx="710"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sz="1600">
                      <a:cs typeface="Tahoma" pitchFamily="34" charset="0"/>
                    </a:rPr>
                    <a:t> </a:t>
                  </a:r>
                  <a:endParaRPr lang="fr-CA" sz="1600"/>
                </a:p>
                <a:p>
                  <a:pPr eaLnBrk="0" hangingPunct="0"/>
                  <a:r>
                    <a:rPr lang="en-CA" sz="1600">
                      <a:cs typeface="Tahoma" pitchFamily="34" charset="0"/>
                    </a:rPr>
                    <a:t>9/11</a:t>
                  </a:r>
                  <a:endParaRPr lang="fr-CA" sz="1600"/>
                </a:p>
                <a:p>
                  <a:pPr eaLnBrk="0" hangingPunct="0"/>
                  <a:endParaRPr lang="fr-CA" sz="1600"/>
                </a:p>
              </p:txBody>
            </p:sp>
            <p:sp>
              <p:nvSpPr>
                <p:cNvPr id="28742" name="Rectangle 70"/>
                <p:cNvSpPr>
                  <a:spLocks noChangeArrowheads="1"/>
                </p:cNvSpPr>
                <p:nvPr/>
              </p:nvSpPr>
              <p:spPr bwMode="auto">
                <a:xfrm>
                  <a:off x="814" y="1960"/>
                  <a:ext cx="766" cy="51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43" name="Group 71"/>
              <p:cNvGrpSpPr>
                <a:grpSpLocks/>
              </p:cNvGrpSpPr>
              <p:nvPr/>
            </p:nvGrpSpPr>
            <p:grpSpPr bwMode="auto">
              <a:xfrm>
                <a:off x="1580" y="1960"/>
                <a:ext cx="766" cy="519"/>
                <a:chOff x="1580" y="1960"/>
                <a:chExt cx="766" cy="519"/>
              </a:xfrm>
            </p:grpSpPr>
            <p:sp>
              <p:nvSpPr>
                <p:cNvPr id="28744" name="Rectangle 72"/>
                <p:cNvSpPr>
                  <a:spLocks noChangeArrowheads="1"/>
                </p:cNvSpPr>
                <p:nvPr/>
              </p:nvSpPr>
              <p:spPr bwMode="auto">
                <a:xfrm>
                  <a:off x="1608" y="1960"/>
                  <a:ext cx="710"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5/9</a:t>
                  </a:r>
                  <a:endParaRPr lang="fr-CA" sz="1600"/>
                </a:p>
                <a:p>
                  <a:pPr eaLnBrk="0" hangingPunct="0"/>
                  <a:endParaRPr lang="fr-CA" sz="1600"/>
                </a:p>
              </p:txBody>
            </p:sp>
            <p:sp>
              <p:nvSpPr>
                <p:cNvPr id="28745" name="Rectangle 73"/>
                <p:cNvSpPr>
                  <a:spLocks noChangeArrowheads="1"/>
                </p:cNvSpPr>
                <p:nvPr/>
              </p:nvSpPr>
              <p:spPr bwMode="auto">
                <a:xfrm>
                  <a:off x="1580" y="1960"/>
                  <a:ext cx="766" cy="51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46" name="Group 74"/>
              <p:cNvGrpSpPr>
                <a:grpSpLocks/>
              </p:cNvGrpSpPr>
              <p:nvPr/>
            </p:nvGrpSpPr>
            <p:grpSpPr bwMode="auto">
              <a:xfrm>
                <a:off x="2346" y="1960"/>
                <a:ext cx="835" cy="519"/>
                <a:chOff x="2346" y="1960"/>
                <a:chExt cx="835" cy="519"/>
              </a:xfrm>
            </p:grpSpPr>
            <p:sp>
              <p:nvSpPr>
                <p:cNvPr id="28747" name="Rectangle 75"/>
                <p:cNvSpPr>
                  <a:spLocks noChangeArrowheads="1"/>
                </p:cNvSpPr>
                <p:nvPr/>
              </p:nvSpPr>
              <p:spPr bwMode="auto">
                <a:xfrm>
                  <a:off x="2374" y="1960"/>
                  <a:ext cx="779"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fr-CA" sz="1600">
                      <a:cs typeface="Tahoma" pitchFamily="34" charset="0"/>
                    </a:rPr>
                    <a:t>7/10</a:t>
                  </a:r>
                  <a:endParaRPr lang="fr-CA" sz="1600"/>
                </a:p>
                <a:p>
                  <a:pPr eaLnBrk="0" hangingPunct="0"/>
                  <a:endParaRPr lang="fr-CA" sz="1600"/>
                </a:p>
              </p:txBody>
            </p:sp>
            <p:sp>
              <p:nvSpPr>
                <p:cNvPr id="28748" name="Rectangle 76"/>
                <p:cNvSpPr>
                  <a:spLocks noChangeArrowheads="1"/>
                </p:cNvSpPr>
                <p:nvPr/>
              </p:nvSpPr>
              <p:spPr bwMode="auto">
                <a:xfrm>
                  <a:off x="2346" y="1960"/>
                  <a:ext cx="835" cy="51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49" name="Group 77"/>
              <p:cNvGrpSpPr>
                <a:grpSpLocks/>
              </p:cNvGrpSpPr>
              <p:nvPr/>
            </p:nvGrpSpPr>
            <p:grpSpPr bwMode="auto">
              <a:xfrm>
                <a:off x="3181" y="1960"/>
                <a:ext cx="790" cy="519"/>
                <a:chOff x="3181" y="1960"/>
                <a:chExt cx="790" cy="519"/>
              </a:xfrm>
            </p:grpSpPr>
            <p:sp>
              <p:nvSpPr>
                <p:cNvPr id="28750" name="Rectangle 78"/>
                <p:cNvSpPr>
                  <a:spLocks noChangeArrowheads="1"/>
                </p:cNvSpPr>
                <p:nvPr/>
              </p:nvSpPr>
              <p:spPr bwMode="auto">
                <a:xfrm>
                  <a:off x="3209" y="1960"/>
                  <a:ext cx="734"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CA" sz="1600">
                      <a:cs typeface="Tahoma" pitchFamily="34" charset="0"/>
                    </a:rPr>
                    <a:t> </a:t>
                  </a:r>
                  <a:endParaRPr lang="fr-CA" sz="1600"/>
                </a:p>
                <a:p>
                  <a:pPr eaLnBrk="0" hangingPunct="0"/>
                  <a:r>
                    <a:rPr lang="fr-CA" sz="1600">
                      <a:cs typeface="Tahoma" pitchFamily="34" charset="0"/>
                    </a:rPr>
                    <a:t>21/30</a:t>
                  </a:r>
                  <a:endParaRPr lang="fr-CA" sz="1600"/>
                </a:p>
                <a:p>
                  <a:pPr eaLnBrk="0" hangingPunct="0"/>
                  <a:endParaRPr lang="fr-CA" sz="1600"/>
                </a:p>
              </p:txBody>
            </p:sp>
            <p:sp>
              <p:nvSpPr>
                <p:cNvPr id="28751" name="Rectangle 79"/>
                <p:cNvSpPr>
                  <a:spLocks noChangeArrowheads="1"/>
                </p:cNvSpPr>
                <p:nvPr/>
              </p:nvSpPr>
              <p:spPr bwMode="auto">
                <a:xfrm>
                  <a:off x="3181" y="1960"/>
                  <a:ext cx="790" cy="51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52" name="Group 80"/>
              <p:cNvGrpSpPr>
                <a:grpSpLocks/>
              </p:cNvGrpSpPr>
              <p:nvPr/>
            </p:nvGrpSpPr>
            <p:grpSpPr bwMode="auto">
              <a:xfrm>
                <a:off x="0" y="2479"/>
                <a:ext cx="814" cy="442"/>
                <a:chOff x="0" y="2479"/>
                <a:chExt cx="814" cy="442"/>
              </a:xfrm>
            </p:grpSpPr>
            <p:sp>
              <p:nvSpPr>
                <p:cNvPr id="28753" name="Rectangle 81"/>
                <p:cNvSpPr>
                  <a:spLocks noChangeArrowheads="1"/>
                </p:cNvSpPr>
                <p:nvPr/>
              </p:nvSpPr>
              <p:spPr bwMode="auto">
                <a:xfrm>
                  <a:off x="28" y="2479"/>
                  <a:ext cx="75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600">
                      <a:cs typeface="Tahoma" pitchFamily="34" charset="0"/>
                    </a:rPr>
                    <a:t>Le retrait social</a:t>
                  </a:r>
                  <a:endParaRPr lang="fr-CA" sz="1600"/>
                </a:p>
                <a:p>
                  <a:pPr algn="ctr" eaLnBrk="0" hangingPunct="0"/>
                  <a:endParaRPr lang="fr-CA" sz="1600"/>
                </a:p>
              </p:txBody>
            </p:sp>
            <p:sp>
              <p:nvSpPr>
                <p:cNvPr id="28754" name="Rectangle 82"/>
                <p:cNvSpPr>
                  <a:spLocks noChangeArrowheads="1"/>
                </p:cNvSpPr>
                <p:nvPr/>
              </p:nvSpPr>
              <p:spPr bwMode="auto">
                <a:xfrm>
                  <a:off x="0" y="2479"/>
                  <a:ext cx="814"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55" name="Group 83"/>
              <p:cNvGrpSpPr>
                <a:grpSpLocks/>
              </p:cNvGrpSpPr>
              <p:nvPr/>
            </p:nvGrpSpPr>
            <p:grpSpPr bwMode="auto">
              <a:xfrm>
                <a:off x="814" y="2479"/>
                <a:ext cx="766" cy="442"/>
                <a:chOff x="814" y="2479"/>
                <a:chExt cx="766" cy="442"/>
              </a:xfrm>
            </p:grpSpPr>
            <p:sp>
              <p:nvSpPr>
                <p:cNvPr id="28756" name="Rectangle 84"/>
                <p:cNvSpPr>
                  <a:spLocks noChangeArrowheads="1"/>
                </p:cNvSpPr>
                <p:nvPr/>
              </p:nvSpPr>
              <p:spPr bwMode="auto">
                <a:xfrm>
                  <a:off x="842" y="2479"/>
                  <a:ext cx="71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CA" sz="1600">
                      <a:cs typeface="Tahoma" pitchFamily="34" charset="0"/>
                    </a:rPr>
                    <a:t> </a:t>
                  </a:r>
                  <a:endParaRPr lang="fr-CA" sz="1600"/>
                </a:p>
                <a:p>
                  <a:pPr eaLnBrk="0" hangingPunct="0"/>
                  <a:r>
                    <a:rPr lang="en-CA" sz="1600">
                      <a:cs typeface="Tahoma" pitchFamily="34" charset="0"/>
                    </a:rPr>
                    <a:t>8/11</a:t>
                  </a:r>
                  <a:endParaRPr lang="fr-CA" sz="1600"/>
                </a:p>
                <a:p>
                  <a:pPr eaLnBrk="0" hangingPunct="0"/>
                  <a:endParaRPr lang="fr-CA" sz="1600"/>
                </a:p>
              </p:txBody>
            </p:sp>
            <p:sp>
              <p:nvSpPr>
                <p:cNvPr id="28757" name="Rectangle 85"/>
                <p:cNvSpPr>
                  <a:spLocks noChangeArrowheads="1"/>
                </p:cNvSpPr>
                <p:nvPr/>
              </p:nvSpPr>
              <p:spPr bwMode="auto">
                <a:xfrm>
                  <a:off x="814" y="2479"/>
                  <a:ext cx="766"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58" name="Group 86"/>
              <p:cNvGrpSpPr>
                <a:grpSpLocks/>
              </p:cNvGrpSpPr>
              <p:nvPr/>
            </p:nvGrpSpPr>
            <p:grpSpPr bwMode="auto">
              <a:xfrm>
                <a:off x="1580" y="2479"/>
                <a:ext cx="766" cy="442"/>
                <a:chOff x="1580" y="2479"/>
                <a:chExt cx="766" cy="442"/>
              </a:xfrm>
            </p:grpSpPr>
            <p:sp>
              <p:nvSpPr>
                <p:cNvPr id="28759" name="Rectangle 87"/>
                <p:cNvSpPr>
                  <a:spLocks noChangeArrowheads="1"/>
                </p:cNvSpPr>
                <p:nvPr/>
              </p:nvSpPr>
              <p:spPr bwMode="auto">
                <a:xfrm>
                  <a:off x="1608" y="2479"/>
                  <a:ext cx="71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CA" sz="1600">
                      <a:cs typeface="Tahoma" pitchFamily="34" charset="0"/>
                    </a:rPr>
                    <a:t> </a:t>
                  </a:r>
                  <a:endParaRPr lang="fr-CA" sz="1600"/>
                </a:p>
                <a:p>
                  <a:pPr eaLnBrk="0" hangingPunct="0"/>
                  <a:r>
                    <a:rPr lang="en-CA" sz="1600">
                      <a:cs typeface="Tahoma" pitchFamily="34" charset="0"/>
                    </a:rPr>
                    <a:t>6/9</a:t>
                  </a:r>
                  <a:endParaRPr lang="fr-CA" sz="1600"/>
                </a:p>
                <a:p>
                  <a:pPr eaLnBrk="0" hangingPunct="0"/>
                  <a:endParaRPr lang="fr-CA" sz="1600"/>
                </a:p>
              </p:txBody>
            </p:sp>
            <p:sp>
              <p:nvSpPr>
                <p:cNvPr id="28760" name="Rectangle 88"/>
                <p:cNvSpPr>
                  <a:spLocks noChangeArrowheads="1"/>
                </p:cNvSpPr>
                <p:nvPr/>
              </p:nvSpPr>
              <p:spPr bwMode="auto">
                <a:xfrm>
                  <a:off x="1580" y="2479"/>
                  <a:ext cx="766"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61" name="Group 89"/>
              <p:cNvGrpSpPr>
                <a:grpSpLocks/>
              </p:cNvGrpSpPr>
              <p:nvPr/>
            </p:nvGrpSpPr>
            <p:grpSpPr bwMode="auto">
              <a:xfrm>
                <a:off x="2346" y="2479"/>
                <a:ext cx="835" cy="442"/>
                <a:chOff x="2346" y="2479"/>
                <a:chExt cx="835" cy="442"/>
              </a:xfrm>
            </p:grpSpPr>
            <p:sp>
              <p:nvSpPr>
                <p:cNvPr id="28762" name="Rectangle 90"/>
                <p:cNvSpPr>
                  <a:spLocks noChangeArrowheads="1"/>
                </p:cNvSpPr>
                <p:nvPr/>
              </p:nvSpPr>
              <p:spPr bwMode="auto">
                <a:xfrm>
                  <a:off x="2374" y="2479"/>
                  <a:ext cx="779"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CA" sz="1600">
                      <a:cs typeface="Tahoma" pitchFamily="34" charset="0"/>
                    </a:rPr>
                    <a:t> </a:t>
                  </a:r>
                  <a:endParaRPr lang="fr-CA" sz="1600"/>
                </a:p>
                <a:p>
                  <a:pPr eaLnBrk="0" hangingPunct="0"/>
                  <a:r>
                    <a:rPr lang="en-CA" sz="1600">
                      <a:cs typeface="Tahoma" pitchFamily="34" charset="0"/>
                    </a:rPr>
                    <a:t>3/10</a:t>
                  </a:r>
                  <a:endParaRPr lang="fr-CA" sz="1600"/>
                </a:p>
                <a:p>
                  <a:pPr eaLnBrk="0" hangingPunct="0"/>
                  <a:endParaRPr lang="fr-CA" sz="1600"/>
                </a:p>
              </p:txBody>
            </p:sp>
            <p:sp>
              <p:nvSpPr>
                <p:cNvPr id="28763" name="Rectangle 91"/>
                <p:cNvSpPr>
                  <a:spLocks noChangeArrowheads="1"/>
                </p:cNvSpPr>
                <p:nvPr/>
              </p:nvSpPr>
              <p:spPr bwMode="auto">
                <a:xfrm>
                  <a:off x="2346" y="2479"/>
                  <a:ext cx="835"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64" name="Group 92"/>
              <p:cNvGrpSpPr>
                <a:grpSpLocks/>
              </p:cNvGrpSpPr>
              <p:nvPr/>
            </p:nvGrpSpPr>
            <p:grpSpPr bwMode="auto">
              <a:xfrm>
                <a:off x="3181" y="2479"/>
                <a:ext cx="790" cy="442"/>
                <a:chOff x="3181" y="2479"/>
                <a:chExt cx="790" cy="442"/>
              </a:xfrm>
            </p:grpSpPr>
            <p:sp>
              <p:nvSpPr>
                <p:cNvPr id="28765" name="Rectangle 93"/>
                <p:cNvSpPr>
                  <a:spLocks noChangeArrowheads="1"/>
                </p:cNvSpPr>
                <p:nvPr/>
              </p:nvSpPr>
              <p:spPr bwMode="auto">
                <a:xfrm>
                  <a:off x="3209" y="2479"/>
                  <a:ext cx="73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CA" sz="1600">
                      <a:cs typeface="Tahoma" pitchFamily="34" charset="0"/>
                    </a:rPr>
                    <a:t> </a:t>
                  </a:r>
                  <a:endParaRPr lang="fr-CA" sz="1600"/>
                </a:p>
                <a:p>
                  <a:pPr eaLnBrk="0" hangingPunct="0"/>
                  <a:r>
                    <a:rPr lang="fr-CA" sz="1600">
                      <a:cs typeface="Tahoma" pitchFamily="34" charset="0"/>
                    </a:rPr>
                    <a:t>17/30</a:t>
                  </a:r>
                  <a:endParaRPr lang="fr-CA" sz="1600"/>
                </a:p>
                <a:p>
                  <a:pPr eaLnBrk="0" hangingPunct="0"/>
                  <a:endParaRPr lang="fr-CA" sz="1600"/>
                </a:p>
              </p:txBody>
            </p:sp>
            <p:sp>
              <p:nvSpPr>
                <p:cNvPr id="28766" name="Rectangle 94"/>
                <p:cNvSpPr>
                  <a:spLocks noChangeArrowheads="1"/>
                </p:cNvSpPr>
                <p:nvPr/>
              </p:nvSpPr>
              <p:spPr bwMode="auto">
                <a:xfrm>
                  <a:off x="3181" y="2479"/>
                  <a:ext cx="790"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67" name="Group 95"/>
              <p:cNvGrpSpPr>
                <a:grpSpLocks/>
              </p:cNvGrpSpPr>
              <p:nvPr/>
            </p:nvGrpSpPr>
            <p:grpSpPr bwMode="auto">
              <a:xfrm>
                <a:off x="0" y="2921"/>
                <a:ext cx="814" cy="442"/>
                <a:chOff x="0" y="2921"/>
                <a:chExt cx="814" cy="442"/>
              </a:xfrm>
            </p:grpSpPr>
            <p:sp>
              <p:nvSpPr>
                <p:cNvPr id="28768" name="Rectangle 96"/>
                <p:cNvSpPr>
                  <a:spLocks noChangeArrowheads="1"/>
                </p:cNvSpPr>
                <p:nvPr/>
              </p:nvSpPr>
              <p:spPr bwMode="auto">
                <a:xfrm>
                  <a:off x="28" y="2921"/>
                  <a:ext cx="75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FR" sz="1600" i="1">
                      <a:cs typeface="Tahoma" pitchFamily="34" charset="0"/>
                    </a:rPr>
                    <a:t>L’idéation suicidaire</a:t>
                  </a:r>
                  <a:endParaRPr lang="fr-CA" sz="1600"/>
                </a:p>
                <a:p>
                  <a:pPr algn="ctr" eaLnBrk="0" hangingPunct="0"/>
                  <a:endParaRPr lang="fr-CA" sz="1600"/>
                </a:p>
              </p:txBody>
            </p:sp>
            <p:sp>
              <p:nvSpPr>
                <p:cNvPr id="28769" name="Rectangle 97"/>
                <p:cNvSpPr>
                  <a:spLocks noChangeArrowheads="1"/>
                </p:cNvSpPr>
                <p:nvPr/>
              </p:nvSpPr>
              <p:spPr bwMode="auto">
                <a:xfrm>
                  <a:off x="0" y="2921"/>
                  <a:ext cx="814"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70" name="Group 98"/>
              <p:cNvGrpSpPr>
                <a:grpSpLocks/>
              </p:cNvGrpSpPr>
              <p:nvPr/>
            </p:nvGrpSpPr>
            <p:grpSpPr bwMode="auto">
              <a:xfrm>
                <a:off x="814" y="2921"/>
                <a:ext cx="766" cy="442"/>
                <a:chOff x="814" y="2921"/>
                <a:chExt cx="766" cy="442"/>
              </a:xfrm>
            </p:grpSpPr>
            <p:sp>
              <p:nvSpPr>
                <p:cNvPr id="28771" name="Rectangle 99"/>
                <p:cNvSpPr>
                  <a:spLocks noChangeArrowheads="1"/>
                </p:cNvSpPr>
                <p:nvPr/>
              </p:nvSpPr>
              <p:spPr bwMode="auto">
                <a:xfrm>
                  <a:off x="842" y="2921"/>
                  <a:ext cx="71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7/11</a:t>
                  </a:r>
                  <a:endParaRPr lang="fr-CA" sz="1600"/>
                </a:p>
                <a:p>
                  <a:pPr eaLnBrk="0" hangingPunct="0"/>
                  <a:endParaRPr lang="fr-CA" sz="1600"/>
                </a:p>
              </p:txBody>
            </p:sp>
            <p:sp>
              <p:nvSpPr>
                <p:cNvPr id="28772" name="Rectangle 100"/>
                <p:cNvSpPr>
                  <a:spLocks noChangeArrowheads="1"/>
                </p:cNvSpPr>
                <p:nvPr/>
              </p:nvSpPr>
              <p:spPr bwMode="auto">
                <a:xfrm>
                  <a:off x="814" y="2921"/>
                  <a:ext cx="766"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73" name="Group 101"/>
              <p:cNvGrpSpPr>
                <a:grpSpLocks/>
              </p:cNvGrpSpPr>
              <p:nvPr/>
            </p:nvGrpSpPr>
            <p:grpSpPr bwMode="auto">
              <a:xfrm>
                <a:off x="1580" y="2921"/>
                <a:ext cx="766" cy="442"/>
                <a:chOff x="1580" y="2921"/>
                <a:chExt cx="766" cy="442"/>
              </a:xfrm>
            </p:grpSpPr>
            <p:sp>
              <p:nvSpPr>
                <p:cNvPr id="28774" name="Rectangle 102"/>
                <p:cNvSpPr>
                  <a:spLocks noChangeArrowheads="1"/>
                </p:cNvSpPr>
                <p:nvPr/>
              </p:nvSpPr>
              <p:spPr bwMode="auto">
                <a:xfrm>
                  <a:off x="1608" y="2921"/>
                  <a:ext cx="71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2/9</a:t>
                  </a:r>
                  <a:endParaRPr lang="fr-CA" sz="1600"/>
                </a:p>
                <a:p>
                  <a:pPr eaLnBrk="0" hangingPunct="0"/>
                  <a:endParaRPr lang="fr-CA" sz="1600"/>
                </a:p>
              </p:txBody>
            </p:sp>
            <p:sp>
              <p:nvSpPr>
                <p:cNvPr id="28775" name="Rectangle 103"/>
                <p:cNvSpPr>
                  <a:spLocks noChangeArrowheads="1"/>
                </p:cNvSpPr>
                <p:nvPr/>
              </p:nvSpPr>
              <p:spPr bwMode="auto">
                <a:xfrm>
                  <a:off x="1580" y="2921"/>
                  <a:ext cx="766"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76" name="Group 104"/>
              <p:cNvGrpSpPr>
                <a:grpSpLocks/>
              </p:cNvGrpSpPr>
              <p:nvPr/>
            </p:nvGrpSpPr>
            <p:grpSpPr bwMode="auto">
              <a:xfrm>
                <a:off x="2346" y="2921"/>
                <a:ext cx="835" cy="442"/>
                <a:chOff x="2346" y="2921"/>
                <a:chExt cx="835" cy="442"/>
              </a:xfrm>
            </p:grpSpPr>
            <p:sp>
              <p:nvSpPr>
                <p:cNvPr id="28777" name="Rectangle 105"/>
                <p:cNvSpPr>
                  <a:spLocks noChangeArrowheads="1"/>
                </p:cNvSpPr>
                <p:nvPr/>
              </p:nvSpPr>
              <p:spPr bwMode="auto">
                <a:xfrm>
                  <a:off x="2374" y="2921"/>
                  <a:ext cx="779"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8/10</a:t>
                  </a:r>
                  <a:endParaRPr lang="fr-CA" sz="1600"/>
                </a:p>
                <a:p>
                  <a:pPr eaLnBrk="0" hangingPunct="0"/>
                  <a:endParaRPr lang="fr-CA" sz="1600"/>
                </a:p>
              </p:txBody>
            </p:sp>
            <p:sp>
              <p:nvSpPr>
                <p:cNvPr id="28778" name="Rectangle 106"/>
                <p:cNvSpPr>
                  <a:spLocks noChangeArrowheads="1"/>
                </p:cNvSpPr>
                <p:nvPr/>
              </p:nvSpPr>
              <p:spPr bwMode="auto">
                <a:xfrm>
                  <a:off x="2346" y="2921"/>
                  <a:ext cx="835"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79" name="Group 107"/>
              <p:cNvGrpSpPr>
                <a:grpSpLocks/>
              </p:cNvGrpSpPr>
              <p:nvPr/>
            </p:nvGrpSpPr>
            <p:grpSpPr bwMode="auto">
              <a:xfrm>
                <a:off x="3181" y="2921"/>
                <a:ext cx="790" cy="442"/>
                <a:chOff x="3181" y="2921"/>
                <a:chExt cx="790" cy="442"/>
              </a:xfrm>
            </p:grpSpPr>
            <p:sp>
              <p:nvSpPr>
                <p:cNvPr id="28780" name="Rectangle 108"/>
                <p:cNvSpPr>
                  <a:spLocks noChangeArrowheads="1"/>
                </p:cNvSpPr>
                <p:nvPr/>
              </p:nvSpPr>
              <p:spPr bwMode="auto">
                <a:xfrm>
                  <a:off x="3209" y="2921"/>
                  <a:ext cx="73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fr-CA" sz="1600">
                      <a:cs typeface="Tahoma" pitchFamily="34" charset="0"/>
                    </a:rPr>
                    <a:t>17/30</a:t>
                  </a:r>
                  <a:endParaRPr lang="fr-CA" sz="1600"/>
                </a:p>
                <a:p>
                  <a:pPr eaLnBrk="0" hangingPunct="0"/>
                  <a:endParaRPr lang="fr-CA" sz="1600"/>
                </a:p>
              </p:txBody>
            </p:sp>
            <p:sp>
              <p:nvSpPr>
                <p:cNvPr id="28781" name="Rectangle 109"/>
                <p:cNvSpPr>
                  <a:spLocks noChangeArrowheads="1"/>
                </p:cNvSpPr>
                <p:nvPr/>
              </p:nvSpPr>
              <p:spPr bwMode="auto">
                <a:xfrm>
                  <a:off x="3181" y="2921"/>
                  <a:ext cx="790"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82" name="Group 110"/>
              <p:cNvGrpSpPr>
                <a:grpSpLocks/>
              </p:cNvGrpSpPr>
              <p:nvPr/>
            </p:nvGrpSpPr>
            <p:grpSpPr bwMode="auto">
              <a:xfrm>
                <a:off x="0" y="3363"/>
                <a:ext cx="814" cy="442"/>
                <a:chOff x="0" y="3363"/>
                <a:chExt cx="814" cy="442"/>
              </a:xfrm>
            </p:grpSpPr>
            <p:sp>
              <p:nvSpPr>
                <p:cNvPr id="28783" name="Rectangle 111"/>
                <p:cNvSpPr>
                  <a:spLocks noChangeArrowheads="1"/>
                </p:cNvSpPr>
                <p:nvPr/>
              </p:nvSpPr>
              <p:spPr bwMode="auto">
                <a:xfrm>
                  <a:off x="28" y="3363"/>
                  <a:ext cx="75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600">
                      <a:cs typeface="Tahoma" pitchFamily="34" charset="0"/>
                    </a:rPr>
                    <a:t>L’irritabilité</a:t>
                  </a:r>
                  <a:endParaRPr lang="fr-CA" sz="1600"/>
                </a:p>
                <a:p>
                  <a:pPr algn="ctr" eaLnBrk="0" hangingPunct="0"/>
                  <a:endParaRPr lang="fr-CA" sz="1600"/>
                </a:p>
              </p:txBody>
            </p:sp>
            <p:sp>
              <p:nvSpPr>
                <p:cNvPr id="28784" name="Rectangle 112"/>
                <p:cNvSpPr>
                  <a:spLocks noChangeArrowheads="1"/>
                </p:cNvSpPr>
                <p:nvPr/>
              </p:nvSpPr>
              <p:spPr bwMode="auto">
                <a:xfrm>
                  <a:off x="0" y="3363"/>
                  <a:ext cx="814"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85" name="Group 113"/>
              <p:cNvGrpSpPr>
                <a:grpSpLocks/>
              </p:cNvGrpSpPr>
              <p:nvPr/>
            </p:nvGrpSpPr>
            <p:grpSpPr bwMode="auto">
              <a:xfrm>
                <a:off x="814" y="3363"/>
                <a:ext cx="766" cy="442"/>
                <a:chOff x="814" y="3363"/>
                <a:chExt cx="766" cy="442"/>
              </a:xfrm>
            </p:grpSpPr>
            <p:sp>
              <p:nvSpPr>
                <p:cNvPr id="28786" name="Rectangle 114"/>
                <p:cNvSpPr>
                  <a:spLocks noChangeArrowheads="1"/>
                </p:cNvSpPr>
                <p:nvPr/>
              </p:nvSpPr>
              <p:spPr bwMode="auto">
                <a:xfrm>
                  <a:off x="842" y="3363"/>
                  <a:ext cx="71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6/11</a:t>
                  </a:r>
                  <a:endParaRPr lang="fr-CA" sz="1600"/>
                </a:p>
                <a:p>
                  <a:pPr eaLnBrk="0" hangingPunct="0"/>
                  <a:endParaRPr lang="fr-CA" sz="1600"/>
                </a:p>
              </p:txBody>
            </p:sp>
            <p:sp>
              <p:nvSpPr>
                <p:cNvPr id="28787" name="Rectangle 115"/>
                <p:cNvSpPr>
                  <a:spLocks noChangeArrowheads="1"/>
                </p:cNvSpPr>
                <p:nvPr/>
              </p:nvSpPr>
              <p:spPr bwMode="auto">
                <a:xfrm>
                  <a:off x="814" y="3363"/>
                  <a:ext cx="766"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88" name="Group 116"/>
              <p:cNvGrpSpPr>
                <a:grpSpLocks/>
              </p:cNvGrpSpPr>
              <p:nvPr/>
            </p:nvGrpSpPr>
            <p:grpSpPr bwMode="auto">
              <a:xfrm>
                <a:off x="1580" y="3363"/>
                <a:ext cx="766" cy="442"/>
                <a:chOff x="1580" y="3363"/>
                <a:chExt cx="766" cy="442"/>
              </a:xfrm>
            </p:grpSpPr>
            <p:sp>
              <p:nvSpPr>
                <p:cNvPr id="28789" name="Rectangle 117"/>
                <p:cNvSpPr>
                  <a:spLocks noChangeArrowheads="1"/>
                </p:cNvSpPr>
                <p:nvPr/>
              </p:nvSpPr>
              <p:spPr bwMode="auto">
                <a:xfrm>
                  <a:off x="1608" y="3363"/>
                  <a:ext cx="71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5/9</a:t>
                  </a:r>
                  <a:endParaRPr lang="fr-CA" sz="1600"/>
                </a:p>
                <a:p>
                  <a:pPr eaLnBrk="0" hangingPunct="0"/>
                  <a:endParaRPr lang="fr-CA" sz="1600"/>
                </a:p>
              </p:txBody>
            </p:sp>
            <p:sp>
              <p:nvSpPr>
                <p:cNvPr id="28790" name="Rectangle 118"/>
                <p:cNvSpPr>
                  <a:spLocks noChangeArrowheads="1"/>
                </p:cNvSpPr>
                <p:nvPr/>
              </p:nvSpPr>
              <p:spPr bwMode="auto">
                <a:xfrm>
                  <a:off x="1580" y="3363"/>
                  <a:ext cx="766"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91" name="Group 119"/>
              <p:cNvGrpSpPr>
                <a:grpSpLocks/>
              </p:cNvGrpSpPr>
              <p:nvPr/>
            </p:nvGrpSpPr>
            <p:grpSpPr bwMode="auto">
              <a:xfrm>
                <a:off x="2346" y="3363"/>
                <a:ext cx="835" cy="442"/>
                <a:chOff x="2346" y="3363"/>
                <a:chExt cx="835" cy="442"/>
              </a:xfrm>
            </p:grpSpPr>
            <p:sp>
              <p:nvSpPr>
                <p:cNvPr id="28792" name="Rectangle 120"/>
                <p:cNvSpPr>
                  <a:spLocks noChangeArrowheads="1"/>
                </p:cNvSpPr>
                <p:nvPr/>
              </p:nvSpPr>
              <p:spPr bwMode="auto">
                <a:xfrm>
                  <a:off x="2374" y="3363"/>
                  <a:ext cx="779"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5/10</a:t>
                  </a:r>
                  <a:endParaRPr lang="fr-CA" sz="1600"/>
                </a:p>
                <a:p>
                  <a:pPr eaLnBrk="0" hangingPunct="0"/>
                  <a:endParaRPr lang="fr-CA" sz="1600"/>
                </a:p>
              </p:txBody>
            </p:sp>
            <p:sp>
              <p:nvSpPr>
                <p:cNvPr id="28793" name="Rectangle 121"/>
                <p:cNvSpPr>
                  <a:spLocks noChangeArrowheads="1"/>
                </p:cNvSpPr>
                <p:nvPr/>
              </p:nvSpPr>
              <p:spPr bwMode="auto">
                <a:xfrm>
                  <a:off x="2346" y="3363"/>
                  <a:ext cx="835"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94" name="Group 122"/>
              <p:cNvGrpSpPr>
                <a:grpSpLocks/>
              </p:cNvGrpSpPr>
              <p:nvPr/>
            </p:nvGrpSpPr>
            <p:grpSpPr bwMode="auto">
              <a:xfrm>
                <a:off x="3181" y="3363"/>
                <a:ext cx="790" cy="442"/>
                <a:chOff x="3181" y="3363"/>
                <a:chExt cx="790" cy="442"/>
              </a:xfrm>
            </p:grpSpPr>
            <p:sp>
              <p:nvSpPr>
                <p:cNvPr id="28795" name="Rectangle 123"/>
                <p:cNvSpPr>
                  <a:spLocks noChangeArrowheads="1"/>
                </p:cNvSpPr>
                <p:nvPr/>
              </p:nvSpPr>
              <p:spPr bwMode="auto">
                <a:xfrm>
                  <a:off x="3209" y="3363"/>
                  <a:ext cx="73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fr-CA" sz="1600">
                      <a:cs typeface="Tahoma" pitchFamily="34" charset="0"/>
                    </a:rPr>
                    <a:t>16/30</a:t>
                  </a:r>
                  <a:endParaRPr lang="fr-CA" sz="1600"/>
                </a:p>
                <a:p>
                  <a:pPr eaLnBrk="0" hangingPunct="0"/>
                  <a:endParaRPr lang="fr-CA" sz="1600"/>
                </a:p>
              </p:txBody>
            </p:sp>
            <p:sp>
              <p:nvSpPr>
                <p:cNvPr id="28796" name="Rectangle 124"/>
                <p:cNvSpPr>
                  <a:spLocks noChangeArrowheads="1"/>
                </p:cNvSpPr>
                <p:nvPr/>
              </p:nvSpPr>
              <p:spPr bwMode="auto">
                <a:xfrm>
                  <a:off x="3181" y="3363"/>
                  <a:ext cx="790"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797" name="Group 125"/>
              <p:cNvGrpSpPr>
                <a:grpSpLocks/>
              </p:cNvGrpSpPr>
              <p:nvPr/>
            </p:nvGrpSpPr>
            <p:grpSpPr bwMode="auto">
              <a:xfrm>
                <a:off x="0" y="3805"/>
                <a:ext cx="814" cy="442"/>
                <a:chOff x="0" y="3805"/>
                <a:chExt cx="814" cy="442"/>
              </a:xfrm>
            </p:grpSpPr>
            <p:sp>
              <p:nvSpPr>
                <p:cNvPr id="28798" name="Rectangle 126"/>
                <p:cNvSpPr>
                  <a:spLocks noChangeArrowheads="1"/>
                </p:cNvSpPr>
                <p:nvPr/>
              </p:nvSpPr>
              <p:spPr bwMode="auto">
                <a:xfrm>
                  <a:off x="28" y="3805"/>
                  <a:ext cx="75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600">
                      <a:cs typeface="Tahoma" pitchFamily="34" charset="0"/>
                    </a:rPr>
                    <a:t>La baisse de l’intérêt</a:t>
                  </a:r>
                  <a:endParaRPr lang="fr-CA" sz="1600"/>
                </a:p>
                <a:p>
                  <a:pPr algn="ctr" eaLnBrk="0" hangingPunct="0"/>
                  <a:endParaRPr lang="fr-CA" sz="1600"/>
                </a:p>
              </p:txBody>
            </p:sp>
            <p:sp>
              <p:nvSpPr>
                <p:cNvPr id="28799" name="Rectangle 127"/>
                <p:cNvSpPr>
                  <a:spLocks noChangeArrowheads="1"/>
                </p:cNvSpPr>
                <p:nvPr/>
              </p:nvSpPr>
              <p:spPr bwMode="auto">
                <a:xfrm>
                  <a:off x="0" y="3805"/>
                  <a:ext cx="814"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800" name="Group 128"/>
              <p:cNvGrpSpPr>
                <a:grpSpLocks/>
              </p:cNvGrpSpPr>
              <p:nvPr/>
            </p:nvGrpSpPr>
            <p:grpSpPr bwMode="auto">
              <a:xfrm>
                <a:off x="814" y="3805"/>
                <a:ext cx="766" cy="442"/>
                <a:chOff x="814" y="3805"/>
                <a:chExt cx="766" cy="442"/>
              </a:xfrm>
            </p:grpSpPr>
            <p:sp>
              <p:nvSpPr>
                <p:cNvPr id="28801" name="Rectangle 129"/>
                <p:cNvSpPr>
                  <a:spLocks noChangeArrowheads="1"/>
                </p:cNvSpPr>
                <p:nvPr/>
              </p:nvSpPr>
              <p:spPr bwMode="auto">
                <a:xfrm>
                  <a:off x="842" y="3805"/>
                  <a:ext cx="71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9/11</a:t>
                  </a:r>
                  <a:endParaRPr lang="fr-CA" sz="1600"/>
                </a:p>
                <a:p>
                  <a:pPr eaLnBrk="0" hangingPunct="0"/>
                  <a:endParaRPr lang="fr-CA" sz="1600"/>
                </a:p>
              </p:txBody>
            </p:sp>
            <p:sp>
              <p:nvSpPr>
                <p:cNvPr id="28802" name="Rectangle 130"/>
                <p:cNvSpPr>
                  <a:spLocks noChangeArrowheads="1"/>
                </p:cNvSpPr>
                <p:nvPr/>
              </p:nvSpPr>
              <p:spPr bwMode="auto">
                <a:xfrm>
                  <a:off x="814" y="3805"/>
                  <a:ext cx="766"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803" name="Group 131"/>
              <p:cNvGrpSpPr>
                <a:grpSpLocks/>
              </p:cNvGrpSpPr>
              <p:nvPr/>
            </p:nvGrpSpPr>
            <p:grpSpPr bwMode="auto">
              <a:xfrm>
                <a:off x="1580" y="3805"/>
                <a:ext cx="766" cy="442"/>
                <a:chOff x="1580" y="3805"/>
                <a:chExt cx="766" cy="442"/>
              </a:xfrm>
            </p:grpSpPr>
            <p:sp>
              <p:nvSpPr>
                <p:cNvPr id="28804" name="Rectangle 132"/>
                <p:cNvSpPr>
                  <a:spLocks noChangeArrowheads="1"/>
                </p:cNvSpPr>
                <p:nvPr/>
              </p:nvSpPr>
              <p:spPr bwMode="auto">
                <a:xfrm>
                  <a:off x="1608" y="3805"/>
                  <a:ext cx="71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3/9</a:t>
                  </a:r>
                  <a:endParaRPr lang="fr-CA" sz="1600"/>
                </a:p>
                <a:p>
                  <a:pPr eaLnBrk="0" hangingPunct="0"/>
                  <a:endParaRPr lang="fr-CA" sz="1600"/>
                </a:p>
              </p:txBody>
            </p:sp>
            <p:sp>
              <p:nvSpPr>
                <p:cNvPr id="28805" name="Rectangle 133"/>
                <p:cNvSpPr>
                  <a:spLocks noChangeArrowheads="1"/>
                </p:cNvSpPr>
                <p:nvPr/>
              </p:nvSpPr>
              <p:spPr bwMode="auto">
                <a:xfrm>
                  <a:off x="1580" y="3805"/>
                  <a:ext cx="766"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806" name="Group 134"/>
              <p:cNvGrpSpPr>
                <a:grpSpLocks/>
              </p:cNvGrpSpPr>
              <p:nvPr/>
            </p:nvGrpSpPr>
            <p:grpSpPr bwMode="auto">
              <a:xfrm>
                <a:off x="2346" y="3805"/>
                <a:ext cx="835" cy="442"/>
                <a:chOff x="2346" y="3805"/>
                <a:chExt cx="835" cy="442"/>
              </a:xfrm>
            </p:grpSpPr>
            <p:sp>
              <p:nvSpPr>
                <p:cNvPr id="28807" name="Rectangle 135"/>
                <p:cNvSpPr>
                  <a:spLocks noChangeArrowheads="1"/>
                </p:cNvSpPr>
                <p:nvPr/>
              </p:nvSpPr>
              <p:spPr bwMode="auto">
                <a:xfrm>
                  <a:off x="2374" y="3805"/>
                  <a:ext cx="779"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en-CA" sz="1600">
                      <a:cs typeface="Tahoma" pitchFamily="34" charset="0"/>
                    </a:rPr>
                    <a:t>3/10</a:t>
                  </a:r>
                  <a:endParaRPr lang="fr-CA" sz="1600"/>
                </a:p>
                <a:p>
                  <a:pPr eaLnBrk="0" hangingPunct="0"/>
                  <a:endParaRPr lang="fr-CA" sz="1600"/>
                </a:p>
              </p:txBody>
            </p:sp>
            <p:sp>
              <p:nvSpPr>
                <p:cNvPr id="28808" name="Rectangle 136"/>
                <p:cNvSpPr>
                  <a:spLocks noChangeArrowheads="1"/>
                </p:cNvSpPr>
                <p:nvPr/>
              </p:nvSpPr>
              <p:spPr bwMode="auto">
                <a:xfrm>
                  <a:off x="2346" y="3805"/>
                  <a:ext cx="835"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28809" name="Group 137"/>
              <p:cNvGrpSpPr>
                <a:grpSpLocks/>
              </p:cNvGrpSpPr>
              <p:nvPr/>
            </p:nvGrpSpPr>
            <p:grpSpPr bwMode="auto">
              <a:xfrm>
                <a:off x="3181" y="3805"/>
                <a:ext cx="790" cy="442"/>
                <a:chOff x="3181" y="3805"/>
                <a:chExt cx="790" cy="442"/>
              </a:xfrm>
            </p:grpSpPr>
            <p:sp>
              <p:nvSpPr>
                <p:cNvPr id="28810" name="Rectangle 138"/>
                <p:cNvSpPr>
                  <a:spLocks noChangeArrowheads="1"/>
                </p:cNvSpPr>
                <p:nvPr/>
              </p:nvSpPr>
              <p:spPr bwMode="auto">
                <a:xfrm>
                  <a:off x="3209" y="3805"/>
                  <a:ext cx="73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sz="1600">
                      <a:cs typeface="Tahoma" pitchFamily="34" charset="0"/>
                    </a:rPr>
                    <a:t> </a:t>
                  </a:r>
                  <a:endParaRPr lang="fr-CA" sz="1600"/>
                </a:p>
                <a:p>
                  <a:pPr eaLnBrk="0" hangingPunct="0"/>
                  <a:r>
                    <a:rPr lang="fr-CA" sz="1600">
                      <a:cs typeface="Tahoma" pitchFamily="34" charset="0"/>
                    </a:rPr>
                    <a:t>15/30</a:t>
                  </a:r>
                  <a:endParaRPr lang="fr-CA" sz="1600"/>
                </a:p>
                <a:p>
                  <a:pPr eaLnBrk="0" hangingPunct="0"/>
                  <a:endParaRPr lang="fr-CA" sz="1600"/>
                </a:p>
              </p:txBody>
            </p:sp>
            <p:sp>
              <p:nvSpPr>
                <p:cNvPr id="28811" name="Rectangle 139"/>
                <p:cNvSpPr>
                  <a:spLocks noChangeArrowheads="1"/>
                </p:cNvSpPr>
                <p:nvPr/>
              </p:nvSpPr>
              <p:spPr bwMode="auto">
                <a:xfrm>
                  <a:off x="3181" y="3805"/>
                  <a:ext cx="790"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sp>
          <p:nvSpPr>
            <p:cNvPr id="28812" name="Rectangle 140"/>
            <p:cNvSpPr>
              <a:spLocks noChangeArrowheads="1"/>
            </p:cNvSpPr>
            <p:nvPr/>
          </p:nvSpPr>
          <p:spPr bwMode="auto">
            <a:xfrm>
              <a:off x="-3" y="-3"/>
              <a:ext cx="3977" cy="4253"/>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Espace réservé du numéro de diapositive 4"/>
          <p:cNvSpPr>
            <a:spLocks noGrp="1"/>
          </p:cNvSpPr>
          <p:nvPr>
            <p:ph type="sldNum" sz="quarter" idx="12"/>
          </p:nvPr>
        </p:nvSpPr>
        <p:spPr/>
        <p:txBody>
          <a:bodyPr/>
          <a:lstStyle/>
          <a:p>
            <a:fld id="{4EE51F5F-ECC3-4A98-A42D-0ADA900B32E5}" type="slidenum">
              <a:rPr lang="fr-CA"/>
              <a:pPr/>
              <a:t>32</a:t>
            </a:fld>
            <a:endParaRPr lang="fr-CA"/>
          </a:p>
        </p:txBody>
      </p:sp>
      <p:sp>
        <p:nvSpPr>
          <p:cNvPr id="30722" name="Rectangle 2"/>
          <p:cNvSpPr>
            <a:spLocks noGrp="1" noChangeArrowheads="1"/>
          </p:cNvSpPr>
          <p:nvPr>
            <p:ph type="title"/>
          </p:nvPr>
        </p:nvSpPr>
        <p:spPr/>
        <p:txBody>
          <a:bodyPr/>
          <a:lstStyle/>
          <a:p>
            <a:r>
              <a:rPr lang="en-CA" sz="2400" dirty="0"/>
              <a:t>Phase 3- Les </a:t>
            </a:r>
            <a:r>
              <a:rPr lang="en-CA" sz="2400" dirty="0" err="1"/>
              <a:t>facteurs</a:t>
            </a:r>
            <a:r>
              <a:rPr lang="en-CA" sz="2400" dirty="0"/>
              <a:t> qui </a:t>
            </a:r>
            <a:r>
              <a:rPr lang="en-CA" sz="2400" dirty="0" err="1"/>
              <a:t>influencent</a:t>
            </a:r>
            <a:r>
              <a:rPr lang="en-CA" sz="2400" dirty="0"/>
              <a:t> </a:t>
            </a:r>
            <a:r>
              <a:rPr lang="fr-CA" sz="2400" dirty="0"/>
              <a:t>l’exercice du rôle parental </a:t>
            </a:r>
            <a:r>
              <a:rPr lang="fr-FR" sz="2400" dirty="0">
                <a:cs typeface="Tahoma" pitchFamily="34" charset="0"/>
              </a:rPr>
              <a:t>- </a:t>
            </a:r>
            <a:r>
              <a:rPr lang="fr-FR" sz="2400" dirty="0" smtClean="0">
                <a:cs typeface="Arial" charset="0"/>
              </a:rPr>
              <a:t>En </a:t>
            </a:r>
            <a:r>
              <a:rPr lang="fr-FR" sz="2400" dirty="0">
                <a:cs typeface="Arial" charset="0"/>
              </a:rPr>
              <a:t>réponse à la seconde question</a:t>
            </a:r>
            <a:r>
              <a:rPr lang="fr-CA" sz="2400" dirty="0"/>
              <a:t> </a:t>
            </a:r>
            <a:r>
              <a:rPr lang="fr-FR" sz="2400" dirty="0"/>
              <a:t/>
            </a:r>
            <a:br>
              <a:rPr lang="fr-FR" sz="2400" dirty="0"/>
            </a:br>
            <a:r>
              <a:rPr lang="en-CA" sz="2400" dirty="0"/>
              <a:t>Les </a:t>
            </a:r>
            <a:r>
              <a:rPr lang="fr-CA" sz="2400" dirty="0"/>
              <a:t>conséquences </a:t>
            </a:r>
            <a:r>
              <a:rPr lang="en-CA" sz="2400" dirty="0"/>
              <a:t>des manifestations </a:t>
            </a:r>
            <a:r>
              <a:rPr lang="fr-CA" sz="2400" dirty="0"/>
              <a:t>sur les soins à donner</a:t>
            </a:r>
          </a:p>
        </p:txBody>
      </p:sp>
      <p:grpSp>
        <p:nvGrpSpPr>
          <p:cNvPr id="30723" name="Group 3"/>
          <p:cNvGrpSpPr>
            <a:grpSpLocks/>
          </p:cNvGrpSpPr>
          <p:nvPr/>
        </p:nvGrpSpPr>
        <p:grpSpPr bwMode="auto">
          <a:xfrm>
            <a:off x="609600" y="1828800"/>
            <a:ext cx="7772400" cy="4427538"/>
            <a:chOff x="-3" y="-3"/>
            <a:chExt cx="2332" cy="3561"/>
          </a:xfrm>
        </p:grpSpPr>
        <p:grpSp>
          <p:nvGrpSpPr>
            <p:cNvPr id="30724" name="Group 4"/>
            <p:cNvGrpSpPr>
              <a:grpSpLocks/>
            </p:cNvGrpSpPr>
            <p:nvPr/>
          </p:nvGrpSpPr>
          <p:grpSpPr bwMode="auto">
            <a:xfrm>
              <a:off x="0" y="0"/>
              <a:ext cx="2326" cy="3555"/>
              <a:chOff x="0" y="0"/>
              <a:chExt cx="2326" cy="3555"/>
            </a:xfrm>
          </p:grpSpPr>
          <p:grpSp>
            <p:nvGrpSpPr>
              <p:cNvPr id="30725" name="Group 5"/>
              <p:cNvGrpSpPr>
                <a:grpSpLocks/>
              </p:cNvGrpSpPr>
              <p:nvPr/>
            </p:nvGrpSpPr>
            <p:grpSpPr bwMode="auto">
              <a:xfrm>
                <a:off x="0" y="0"/>
                <a:ext cx="767" cy="827"/>
                <a:chOff x="0" y="0"/>
                <a:chExt cx="767" cy="827"/>
              </a:xfrm>
            </p:grpSpPr>
            <p:sp>
              <p:nvSpPr>
                <p:cNvPr id="30726" name="Rectangle 6"/>
                <p:cNvSpPr>
                  <a:spLocks noChangeArrowheads="1"/>
                </p:cNvSpPr>
                <p:nvPr/>
              </p:nvSpPr>
              <p:spPr bwMode="auto">
                <a:xfrm>
                  <a:off x="28" y="0"/>
                  <a:ext cx="711" cy="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CA" sz="1600"/>
                    <a:t> </a:t>
                  </a:r>
                </a:p>
                <a:p>
                  <a:pPr eaLnBrk="0" hangingPunct="0"/>
                  <a:endParaRPr lang="fr-CA" sz="1600"/>
                </a:p>
              </p:txBody>
            </p:sp>
            <p:sp>
              <p:nvSpPr>
                <p:cNvPr id="30727" name="Rectangle 7"/>
                <p:cNvSpPr>
                  <a:spLocks noChangeArrowheads="1"/>
                </p:cNvSpPr>
                <p:nvPr/>
              </p:nvSpPr>
              <p:spPr bwMode="auto">
                <a:xfrm>
                  <a:off x="0" y="0"/>
                  <a:ext cx="767" cy="8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28" name="Group 8"/>
              <p:cNvGrpSpPr>
                <a:grpSpLocks/>
              </p:cNvGrpSpPr>
              <p:nvPr/>
            </p:nvGrpSpPr>
            <p:grpSpPr bwMode="auto">
              <a:xfrm>
                <a:off x="767" y="0"/>
                <a:ext cx="211" cy="827"/>
                <a:chOff x="767" y="0"/>
                <a:chExt cx="211" cy="827"/>
              </a:xfrm>
            </p:grpSpPr>
            <p:sp>
              <p:nvSpPr>
                <p:cNvPr id="30729" name="Rectangle 9"/>
                <p:cNvSpPr>
                  <a:spLocks noChangeArrowheads="1"/>
                </p:cNvSpPr>
                <p:nvPr/>
              </p:nvSpPr>
              <p:spPr bwMode="auto">
                <a:xfrm>
                  <a:off x="795" y="0"/>
                  <a:ext cx="155" cy="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CA" sz="1200"/>
                    <a:t>L’irritabilité</a:t>
                  </a:r>
                </a:p>
                <a:p>
                  <a:pPr eaLnBrk="0" hangingPunct="0"/>
                  <a:endParaRPr lang="fr-CA" sz="1600"/>
                </a:p>
              </p:txBody>
            </p:sp>
            <p:sp>
              <p:nvSpPr>
                <p:cNvPr id="30730" name="Rectangle 10"/>
                <p:cNvSpPr>
                  <a:spLocks noChangeArrowheads="1"/>
                </p:cNvSpPr>
                <p:nvPr/>
              </p:nvSpPr>
              <p:spPr bwMode="auto">
                <a:xfrm>
                  <a:off x="767" y="0"/>
                  <a:ext cx="211" cy="8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31" name="Group 11"/>
              <p:cNvGrpSpPr>
                <a:grpSpLocks/>
              </p:cNvGrpSpPr>
              <p:nvPr/>
            </p:nvGrpSpPr>
            <p:grpSpPr bwMode="auto">
              <a:xfrm>
                <a:off x="978" y="0"/>
                <a:ext cx="211" cy="827"/>
                <a:chOff x="978" y="0"/>
                <a:chExt cx="211" cy="827"/>
              </a:xfrm>
            </p:grpSpPr>
            <p:sp>
              <p:nvSpPr>
                <p:cNvPr id="30732" name="Rectangle 12"/>
                <p:cNvSpPr>
                  <a:spLocks noChangeArrowheads="1"/>
                </p:cNvSpPr>
                <p:nvPr/>
              </p:nvSpPr>
              <p:spPr bwMode="auto">
                <a:xfrm>
                  <a:off x="1006" y="0"/>
                  <a:ext cx="155" cy="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CA" sz="1200"/>
                    <a:t>La baisse de l’énergie</a:t>
                  </a:r>
                </a:p>
                <a:p>
                  <a:pPr eaLnBrk="0" hangingPunct="0"/>
                  <a:endParaRPr lang="fr-CA" sz="1200"/>
                </a:p>
              </p:txBody>
            </p:sp>
            <p:sp>
              <p:nvSpPr>
                <p:cNvPr id="30733" name="Rectangle 13"/>
                <p:cNvSpPr>
                  <a:spLocks noChangeArrowheads="1"/>
                </p:cNvSpPr>
                <p:nvPr/>
              </p:nvSpPr>
              <p:spPr bwMode="auto">
                <a:xfrm>
                  <a:off x="978" y="0"/>
                  <a:ext cx="211" cy="8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34" name="Group 14"/>
              <p:cNvGrpSpPr>
                <a:grpSpLocks/>
              </p:cNvGrpSpPr>
              <p:nvPr/>
            </p:nvGrpSpPr>
            <p:grpSpPr bwMode="auto">
              <a:xfrm>
                <a:off x="1189" y="0"/>
                <a:ext cx="211" cy="827"/>
                <a:chOff x="1189" y="0"/>
                <a:chExt cx="211" cy="827"/>
              </a:xfrm>
            </p:grpSpPr>
            <p:sp>
              <p:nvSpPr>
                <p:cNvPr id="30735" name="Rectangle 15"/>
                <p:cNvSpPr>
                  <a:spLocks noChangeArrowheads="1"/>
                </p:cNvSpPr>
                <p:nvPr/>
              </p:nvSpPr>
              <p:spPr bwMode="auto">
                <a:xfrm>
                  <a:off x="1217" y="0"/>
                  <a:ext cx="155" cy="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FR" sz="1200"/>
                    <a:t>Anxiété</a:t>
                  </a:r>
                  <a:endParaRPr lang="fr-CA" sz="1200"/>
                </a:p>
              </p:txBody>
            </p:sp>
            <p:sp>
              <p:nvSpPr>
                <p:cNvPr id="30736" name="Rectangle 16"/>
                <p:cNvSpPr>
                  <a:spLocks noChangeArrowheads="1"/>
                </p:cNvSpPr>
                <p:nvPr/>
              </p:nvSpPr>
              <p:spPr bwMode="auto">
                <a:xfrm>
                  <a:off x="1189" y="0"/>
                  <a:ext cx="211" cy="8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37" name="Group 17"/>
              <p:cNvGrpSpPr>
                <a:grpSpLocks/>
              </p:cNvGrpSpPr>
              <p:nvPr/>
            </p:nvGrpSpPr>
            <p:grpSpPr bwMode="auto">
              <a:xfrm>
                <a:off x="1400" y="0"/>
                <a:ext cx="211" cy="827"/>
                <a:chOff x="1400" y="0"/>
                <a:chExt cx="211" cy="827"/>
              </a:xfrm>
            </p:grpSpPr>
            <p:sp>
              <p:nvSpPr>
                <p:cNvPr id="30738" name="Rectangle 18"/>
                <p:cNvSpPr>
                  <a:spLocks noChangeArrowheads="1"/>
                </p:cNvSpPr>
                <p:nvPr/>
              </p:nvSpPr>
              <p:spPr bwMode="auto">
                <a:xfrm>
                  <a:off x="1428" y="0"/>
                  <a:ext cx="155" cy="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FR" sz="1200"/>
                    <a:t>Tristesse</a:t>
                  </a:r>
                  <a:endParaRPr lang="fr-CA" sz="1200"/>
                </a:p>
                <a:p>
                  <a:pPr eaLnBrk="0" hangingPunct="0"/>
                  <a:endParaRPr lang="fr-CA" sz="1200"/>
                </a:p>
              </p:txBody>
            </p:sp>
            <p:sp>
              <p:nvSpPr>
                <p:cNvPr id="30739" name="Rectangle 19"/>
                <p:cNvSpPr>
                  <a:spLocks noChangeArrowheads="1"/>
                </p:cNvSpPr>
                <p:nvPr/>
              </p:nvSpPr>
              <p:spPr bwMode="auto">
                <a:xfrm>
                  <a:off x="1400" y="0"/>
                  <a:ext cx="211" cy="8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40" name="Group 20"/>
              <p:cNvGrpSpPr>
                <a:grpSpLocks/>
              </p:cNvGrpSpPr>
              <p:nvPr/>
            </p:nvGrpSpPr>
            <p:grpSpPr bwMode="auto">
              <a:xfrm>
                <a:off x="1611" y="0"/>
                <a:ext cx="211" cy="827"/>
                <a:chOff x="1611" y="0"/>
                <a:chExt cx="211" cy="827"/>
              </a:xfrm>
            </p:grpSpPr>
            <p:sp>
              <p:nvSpPr>
                <p:cNvPr id="30741" name="Rectangle 21"/>
                <p:cNvSpPr>
                  <a:spLocks noChangeArrowheads="1"/>
                </p:cNvSpPr>
                <p:nvPr/>
              </p:nvSpPr>
              <p:spPr bwMode="auto">
                <a:xfrm>
                  <a:off x="1639" y="0"/>
                  <a:ext cx="155" cy="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CA" sz="1200" i="1"/>
                    <a:t>Idées délirantes</a:t>
                  </a:r>
                  <a:endParaRPr lang="fr-CA" sz="1200"/>
                </a:p>
                <a:p>
                  <a:pPr eaLnBrk="0" hangingPunct="0"/>
                  <a:endParaRPr lang="fr-CA" sz="1200"/>
                </a:p>
              </p:txBody>
            </p:sp>
            <p:sp>
              <p:nvSpPr>
                <p:cNvPr id="30742" name="Rectangle 22"/>
                <p:cNvSpPr>
                  <a:spLocks noChangeArrowheads="1"/>
                </p:cNvSpPr>
                <p:nvPr/>
              </p:nvSpPr>
              <p:spPr bwMode="auto">
                <a:xfrm>
                  <a:off x="1611" y="0"/>
                  <a:ext cx="211" cy="8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43" name="Group 23"/>
              <p:cNvGrpSpPr>
                <a:grpSpLocks/>
              </p:cNvGrpSpPr>
              <p:nvPr/>
            </p:nvGrpSpPr>
            <p:grpSpPr bwMode="auto">
              <a:xfrm>
                <a:off x="1822" y="0"/>
                <a:ext cx="211" cy="827"/>
                <a:chOff x="1822" y="0"/>
                <a:chExt cx="211" cy="827"/>
              </a:xfrm>
            </p:grpSpPr>
            <p:sp>
              <p:nvSpPr>
                <p:cNvPr id="30744" name="Rectangle 24"/>
                <p:cNvSpPr>
                  <a:spLocks noChangeArrowheads="1"/>
                </p:cNvSpPr>
                <p:nvPr/>
              </p:nvSpPr>
              <p:spPr bwMode="auto">
                <a:xfrm>
                  <a:off x="1850" y="0"/>
                  <a:ext cx="155" cy="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FR" sz="1200"/>
                    <a:t>Obsession</a:t>
                  </a:r>
                  <a:endParaRPr lang="fr-CA" sz="1200"/>
                </a:p>
                <a:p>
                  <a:pPr eaLnBrk="0" hangingPunct="0"/>
                  <a:endParaRPr lang="fr-CA" sz="1600"/>
                </a:p>
              </p:txBody>
            </p:sp>
            <p:sp>
              <p:nvSpPr>
                <p:cNvPr id="30745" name="Rectangle 25"/>
                <p:cNvSpPr>
                  <a:spLocks noChangeArrowheads="1"/>
                </p:cNvSpPr>
                <p:nvPr/>
              </p:nvSpPr>
              <p:spPr bwMode="auto">
                <a:xfrm>
                  <a:off x="1822" y="0"/>
                  <a:ext cx="211" cy="8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46" name="Group 26"/>
              <p:cNvGrpSpPr>
                <a:grpSpLocks/>
              </p:cNvGrpSpPr>
              <p:nvPr/>
            </p:nvGrpSpPr>
            <p:grpSpPr bwMode="auto">
              <a:xfrm>
                <a:off x="2033" y="0"/>
                <a:ext cx="293" cy="827"/>
                <a:chOff x="2033" y="0"/>
                <a:chExt cx="293" cy="827"/>
              </a:xfrm>
            </p:grpSpPr>
            <p:sp>
              <p:nvSpPr>
                <p:cNvPr id="30747" name="Rectangle 27"/>
                <p:cNvSpPr>
                  <a:spLocks noChangeArrowheads="1"/>
                </p:cNvSpPr>
                <p:nvPr/>
              </p:nvSpPr>
              <p:spPr bwMode="auto">
                <a:xfrm>
                  <a:off x="2061" y="0"/>
                  <a:ext cx="237" cy="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FR" sz="1600" i="1">
                      <a:latin typeface="Tahoma" pitchFamily="34" charset="0"/>
                      <a:cs typeface="Tahoma" pitchFamily="34" charset="0"/>
                    </a:rPr>
                    <a:t>Total</a:t>
                  </a:r>
                  <a:endParaRPr lang="fr-CA" sz="1600"/>
                </a:p>
                <a:p>
                  <a:pPr eaLnBrk="0" hangingPunct="0"/>
                  <a:endParaRPr lang="fr-CA" sz="1600"/>
                </a:p>
              </p:txBody>
            </p:sp>
            <p:sp>
              <p:nvSpPr>
                <p:cNvPr id="30748" name="Rectangle 28"/>
                <p:cNvSpPr>
                  <a:spLocks noChangeArrowheads="1"/>
                </p:cNvSpPr>
                <p:nvPr/>
              </p:nvSpPr>
              <p:spPr bwMode="auto">
                <a:xfrm>
                  <a:off x="2033" y="0"/>
                  <a:ext cx="293" cy="8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49" name="Group 29"/>
              <p:cNvGrpSpPr>
                <a:grpSpLocks/>
              </p:cNvGrpSpPr>
              <p:nvPr/>
            </p:nvGrpSpPr>
            <p:grpSpPr bwMode="auto">
              <a:xfrm>
                <a:off x="0" y="827"/>
                <a:ext cx="767" cy="403"/>
                <a:chOff x="0" y="827"/>
                <a:chExt cx="767" cy="403"/>
              </a:xfrm>
            </p:grpSpPr>
            <p:sp>
              <p:nvSpPr>
                <p:cNvPr id="30750" name="Rectangle 30"/>
                <p:cNvSpPr>
                  <a:spLocks noChangeArrowheads="1"/>
                </p:cNvSpPr>
                <p:nvPr/>
              </p:nvSpPr>
              <p:spPr bwMode="auto">
                <a:xfrm>
                  <a:off x="28" y="827"/>
                  <a:ext cx="711"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CA" sz="1600" b="1"/>
                    <a:t>Soins généraux</a:t>
                  </a:r>
                  <a:endParaRPr lang="fr-CA" sz="1600"/>
                </a:p>
              </p:txBody>
            </p:sp>
            <p:sp>
              <p:nvSpPr>
                <p:cNvPr id="30751" name="Rectangle 31"/>
                <p:cNvSpPr>
                  <a:spLocks noChangeArrowheads="1"/>
                </p:cNvSpPr>
                <p:nvPr/>
              </p:nvSpPr>
              <p:spPr bwMode="auto">
                <a:xfrm>
                  <a:off x="0" y="827"/>
                  <a:ext cx="767"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52" name="Group 32"/>
              <p:cNvGrpSpPr>
                <a:grpSpLocks/>
              </p:cNvGrpSpPr>
              <p:nvPr/>
            </p:nvGrpSpPr>
            <p:grpSpPr bwMode="auto">
              <a:xfrm>
                <a:off x="767" y="827"/>
                <a:ext cx="211" cy="403"/>
                <a:chOff x="767" y="827"/>
                <a:chExt cx="211" cy="403"/>
              </a:xfrm>
            </p:grpSpPr>
            <p:sp>
              <p:nvSpPr>
                <p:cNvPr id="30753" name="Rectangle 33"/>
                <p:cNvSpPr>
                  <a:spLocks noChangeArrowheads="1"/>
                </p:cNvSpPr>
                <p:nvPr/>
              </p:nvSpPr>
              <p:spPr bwMode="auto">
                <a:xfrm>
                  <a:off x="795" y="827"/>
                  <a:ext cx="15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a:t>4</a:t>
                  </a:r>
                  <a:endParaRPr lang="fr-CA" sz="1600"/>
                </a:p>
              </p:txBody>
            </p:sp>
            <p:sp>
              <p:nvSpPr>
                <p:cNvPr id="30754" name="Rectangle 34"/>
                <p:cNvSpPr>
                  <a:spLocks noChangeArrowheads="1"/>
                </p:cNvSpPr>
                <p:nvPr/>
              </p:nvSpPr>
              <p:spPr bwMode="auto">
                <a:xfrm>
                  <a:off x="767" y="827"/>
                  <a:ext cx="21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55" name="Group 35"/>
              <p:cNvGrpSpPr>
                <a:grpSpLocks/>
              </p:cNvGrpSpPr>
              <p:nvPr/>
            </p:nvGrpSpPr>
            <p:grpSpPr bwMode="auto">
              <a:xfrm>
                <a:off x="978" y="827"/>
                <a:ext cx="211" cy="403"/>
                <a:chOff x="978" y="827"/>
                <a:chExt cx="211" cy="403"/>
              </a:xfrm>
            </p:grpSpPr>
            <p:sp>
              <p:nvSpPr>
                <p:cNvPr id="30756" name="Rectangle 36"/>
                <p:cNvSpPr>
                  <a:spLocks noChangeArrowheads="1"/>
                </p:cNvSpPr>
                <p:nvPr/>
              </p:nvSpPr>
              <p:spPr bwMode="auto">
                <a:xfrm>
                  <a:off x="1006" y="827"/>
                  <a:ext cx="15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a:t>4</a:t>
                  </a:r>
                  <a:endParaRPr lang="fr-CA" sz="1600"/>
                </a:p>
              </p:txBody>
            </p:sp>
            <p:sp>
              <p:nvSpPr>
                <p:cNvPr id="30757" name="Rectangle 37"/>
                <p:cNvSpPr>
                  <a:spLocks noChangeArrowheads="1"/>
                </p:cNvSpPr>
                <p:nvPr/>
              </p:nvSpPr>
              <p:spPr bwMode="auto">
                <a:xfrm>
                  <a:off x="978" y="827"/>
                  <a:ext cx="21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58" name="Group 38"/>
              <p:cNvGrpSpPr>
                <a:grpSpLocks/>
              </p:cNvGrpSpPr>
              <p:nvPr/>
            </p:nvGrpSpPr>
            <p:grpSpPr bwMode="auto">
              <a:xfrm>
                <a:off x="1189" y="827"/>
                <a:ext cx="211" cy="403"/>
                <a:chOff x="1189" y="827"/>
                <a:chExt cx="211" cy="403"/>
              </a:xfrm>
            </p:grpSpPr>
            <p:sp>
              <p:nvSpPr>
                <p:cNvPr id="30759" name="Rectangle 39"/>
                <p:cNvSpPr>
                  <a:spLocks noChangeArrowheads="1"/>
                </p:cNvSpPr>
                <p:nvPr/>
              </p:nvSpPr>
              <p:spPr bwMode="auto">
                <a:xfrm>
                  <a:off x="1217" y="827"/>
                  <a:ext cx="15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2</a:t>
                  </a:r>
                  <a:endParaRPr lang="fr-CA" sz="1600"/>
                </a:p>
              </p:txBody>
            </p:sp>
            <p:sp>
              <p:nvSpPr>
                <p:cNvPr id="30760" name="Rectangle 40"/>
                <p:cNvSpPr>
                  <a:spLocks noChangeArrowheads="1"/>
                </p:cNvSpPr>
                <p:nvPr/>
              </p:nvSpPr>
              <p:spPr bwMode="auto">
                <a:xfrm>
                  <a:off x="1189" y="827"/>
                  <a:ext cx="21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61" name="Group 41"/>
              <p:cNvGrpSpPr>
                <a:grpSpLocks/>
              </p:cNvGrpSpPr>
              <p:nvPr/>
            </p:nvGrpSpPr>
            <p:grpSpPr bwMode="auto">
              <a:xfrm>
                <a:off x="1400" y="827"/>
                <a:ext cx="211" cy="403"/>
                <a:chOff x="1400" y="827"/>
                <a:chExt cx="211" cy="403"/>
              </a:xfrm>
            </p:grpSpPr>
            <p:sp>
              <p:nvSpPr>
                <p:cNvPr id="30762" name="Rectangle 42"/>
                <p:cNvSpPr>
                  <a:spLocks noChangeArrowheads="1"/>
                </p:cNvSpPr>
                <p:nvPr/>
              </p:nvSpPr>
              <p:spPr bwMode="auto">
                <a:xfrm>
                  <a:off x="1428" y="827"/>
                  <a:ext cx="15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4</a:t>
                  </a:r>
                  <a:endParaRPr lang="fr-CA" sz="1600"/>
                </a:p>
              </p:txBody>
            </p:sp>
            <p:sp>
              <p:nvSpPr>
                <p:cNvPr id="30763" name="Rectangle 43"/>
                <p:cNvSpPr>
                  <a:spLocks noChangeArrowheads="1"/>
                </p:cNvSpPr>
                <p:nvPr/>
              </p:nvSpPr>
              <p:spPr bwMode="auto">
                <a:xfrm>
                  <a:off x="1400" y="827"/>
                  <a:ext cx="21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64" name="Group 44"/>
              <p:cNvGrpSpPr>
                <a:grpSpLocks/>
              </p:cNvGrpSpPr>
              <p:nvPr/>
            </p:nvGrpSpPr>
            <p:grpSpPr bwMode="auto">
              <a:xfrm>
                <a:off x="1611" y="827"/>
                <a:ext cx="211" cy="403"/>
                <a:chOff x="1611" y="827"/>
                <a:chExt cx="211" cy="403"/>
              </a:xfrm>
            </p:grpSpPr>
            <p:sp>
              <p:nvSpPr>
                <p:cNvPr id="30765" name="Rectangle 45"/>
                <p:cNvSpPr>
                  <a:spLocks noChangeArrowheads="1"/>
                </p:cNvSpPr>
                <p:nvPr/>
              </p:nvSpPr>
              <p:spPr bwMode="auto">
                <a:xfrm>
                  <a:off x="1639" y="827"/>
                  <a:ext cx="15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1</a:t>
                  </a:r>
                  <a:endParaRPr lang="fr-CA" sz="1600"/>
                </a:p>
              </p:txBody>
            </p:sp>
            <p:sp>
              <p:nvSpPr>
                <p:cNvPr id="30766" name="Rectangle 46"/>
                <p:cNvSpPr>
                  <a:spLocks noChangeArrowheads="1"/>
                </p:cNvSpPr>
                <p:nvPr/>
              </p:nvSpPr>
              <p:spPr bwMode="auto">
                <a:xfrm>
                  <a:off x="1611" y="827"/>
                  <a:ext cx="21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67" name="Group 47"/>
              <p:cNvGrpSpPr>
                <a:grpSpLocks/>
              </p:cNvGrpSpPr>
              <p:nvPr/>
            </p:nvGrpSpPr>
            <p:grpSpPr bwMode="auto">
              <a:xfrm>
                <a:off x="1822" y="827"/>
                <a:ext cx="211" cy="403"/>
                <a:chOff x="1822" y="827"/>
                <a:chExt cx="211" cy="403"/>
              </a:xfrm>
            </p:grpSpPr>
            <p:sp>
              <p:nvSpPr>
                <p:cNvPr id="30768" name="Rectangle 48"/>
                <p:cNvSpPr>
                  <a:spLocks noChangeArrowheads="1"/>
                </p:cNvSpPr>
                <p:nvPr/>
              </p:nvSpPr>
              <p:spPr bwMode="auto">
                <a:xfrm>
                  <a:off x="1850" y="827"/>
                  <a:ext cx="15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0</a:t>
                  </a:r>
                  <a:endParaRPr lang="fr-CA" sz="1600"/>
                </a:p>
              </p:txBody>
            </p:sp>
            <p:sp>
              <p:nvSpPr>
                <p:cNvPr id="30769" name="Rectangle 49"/>
                <p:cNvSpPr>
                  <a:spLocks noChangeArrowheads="1"/>
                </p:cNvSpPr>
                <p:nvPr/>
              </p:nvSpPr>
              <p:spPr bwMode="auto">
                <a:xfrm>
                  <a:off x="1822" y="827"/>
                  <a:ext cx="21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70" name="Group 50"/>
              <p:cNvGrpSpPr>
                <a:grpSpLocks/>
              </p:cNvGrpSpPr>
              <p:nvPr/>
            </p:nvGrpSpPr>
            <p:grpSpPr bwMode="auto">
              <a:xfrm>
                <a:off x="2033" y="827"/>
                <a:ext cx="293" cy="403"/>
                <a:chOff x="2033" y="827"/>
                <a:chExt cx="293" cy="403"/>
              </a:xfrm>
            </p:grpSpPr>
            <p:sp>
              <p:nvSpPr>
                <p:cNvPr id="30771" name="Rectangle 51"/>
                <p:cNvSpPr>
                  <a:spLocks noChangeArrowheads="1"/>
                </p:cNvSpPr>
                <p:nvPr/>
              </p:nvSpPr>
              <p:spPr bwMode="auto">
                <a:xfrm>
                  <a:off x="2061" y="827"/>
                  <a:ext cx="23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ctr"/>
                  <a:r>
                    <a:rPr lang="fr-FR" sz="1600" b="1"/>
                    <a:t>15/18</a:t>
                  </a:r>
                  <a:endParaRPr lang="fr-CA" sz="1600"/>
                </a:p>
              </p:txBody>
            </p:sp>
            <p:sp>
              <p:nvSpPr>
                <p:cNvPr id="30772" name="Rectangle 52"/>
                <p:cNvSpPr>
                  <a:spLocks noChangeArrowheads="1"/>
                </p:cNvSpPr>
                <p:nvPr/>
              </p:nvSpPr>
              <p:spPr bwMode="auto">
                <a:xfrm>
                  <a:off x="2033" y="827"/>
                  <a:ext cx="29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73" name="Group 53"/>
              <p:cNvGrpSpPr>
                <a:grpSpLocks/>
              </p:cNvGrpSpPr>
              <p:nvPr/>
            </p:nvGrpSpPr>
            <p:grpSpPr bwMode="auto">
              <a:xfrm>
                <a:off x="0" y="1230"/>
                <a:ext cx="767" cy="442"/>
                <a:chOff x="0" y="1230"/>
                <a:chExt cx="767" cy="442"/>
              </a:xfrm>
            </p:grpSpPr>
            <p:sp>
              <p:nvSpPr>
                <p:cNvPr id="30774" name="Rectangle 54"/>
                <p:cNvSpPr>
                  <a:spLocks noChangeArrowheads="1"/>
                </p:cNvSpPr>
                <p:nvPr/>
              </p:nvSpPr>
              <p:spPr bwMode="auto">
                <a:xfrm>
                  <a:off x="28" y="1230"/>
                  <a:ext cx="711"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CA" sz="1600" b="1"/>
                    <a:t>Soins de base</a:t>
                  </a:r>
                  <a:endParaRPr lang="en-CA" sz="1600" b="1"/>
                </a:p>
              </p:txBody>
            </p:sp>
            <p:sp>
              <p:nvSpPr>
                <p:cNvPr id="30775" name="Rectangle 55"/>
                <p:cNvSpPr>
                  <a:spLocks noChangeArrowheads="1"/>
                </p:cNvSpPr>
                <p:nvPr/>
              </p:nvSpPr>
              <p:spPr bwMode="auto">
                <a:xfrm>
                  <a:off x="0" y="1230"/>
                  <a:ext cx="767"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76" name="Group 56"/>
              <p:cNvGrpSpPr>
                <a:grpSpLocks/>
              </p:cNvGrpSpPr>
              <p:nvPr/>
            </p:nvGrpSpPr>
            <p:grpSpPr bwMode="auto">
              <a:xfrm>
                <a:off x="767" y="1230"/>
                <a:ext cx="211" cy="442"/>
                <a:chOff x="767" y="1230"/>
                <a:chExt cx="211" cy="442"/>
              </a:xfrm>
            </p:grpSpPr>
            <p:sp>
              <p:nvSpPr>
                <p:cNvPr id="30777" name="Rectangle 57"/>
                <p:cNvSpPr>
                  <a:spLocks noChangeArrowheads="1"/>
                </p:cNvSpPr>
                <p:nvPr/>
              </p:nvSpPr>
              <p:spPr bwMode="auto">
                <a:xfrm>
                  <a:off x="795" y="1230"/>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1</a:t>
                  </a:r>
                  <a:endParaRPr lang="fr-CA" sz="1600"/>
                </a:p>
              </p:txBody>
            </p:sp>
            <p:sp>
              <p:nvSpPr>
                <p:cNvPr id="30778" name="Rectangle 58"/>
                <p:cNvSpPr>
                  <a:spLocks noChangeArrowheads="1"/>
                </p:cNvSpPr>
                <p:nvPr/>
              </p:nvSpPr>
              <p:spPr bwMode="auto">
                <a:xfrm>
                  <a:off x="767" y="1230"/>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79" name="Group 59"/>
              <p:cNvGrpSpPr>
                <a:grpSpLocks/>
              </p:cNvGrpSpPr>
              <p:nvPr/>
            </p:nvGrpSpPr>
            <p:grpSpPr bwMode="auto">
              <a:xfrm>
                <a:off x="978" y="1230"/>
                <a:ext cx="211" cy="442"/>
                <a:chOff x="978" y="1230"/>
                <a:chExt cx="211" cy="442"/>
              </a:xfrm>
            </p:grpSpPr>
            <p:sp>
              <p:nvSpPr>
                <p:cNvPr id="30780" name="Rectangle 60"/>
                <p:cNvSpPr>
                  <a:spLocks noChangeArrowheads="1"/>
                </p:cNvSpPr>
                <p:nvPr/>
              </p:nvSpPr>
              <p:spPr bwMode="auto">
                <a:xfrm>
                  <a:off x="1006" y="1230"/>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solidFill>
                        <a:srgbClr val="FF0000"/>
                      </a:solidFill>
                    </a:rPr>
                    <a:t>26</a:t>
                  </a:r>
                  <a:endParaRPr lang="fr-CA" sz="1600">
                    <a:solidFill>
                      <a:srgbClr val="FF0000"/>
                    </a:solidFill>
                  </a:endParaRPr>
                </a:p>
              </p:txBody>
            </p:sp>
            <p:sp>
              <p:nvSpPr>
                <p:cNvPr id="30781" name="Rectangle 61"/>
                <p:cNvSpPr>
                  <a:spLocks noChangeArrowheads="1"/>
                </p:cNvSpPr>
                <p:nvPr/>
              </p:nvSpPr>
              <p:spPr bwMode="auto">
                <a:xfrm>
                  <a:off x="978" y="1230"/>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82" name="Group 62"/>
              <p:cNvGrpSpPr>
                <a:grpSpLocks/>
              </p:cNvGrpSpPr>
              <p:nvPr/>
            </p:nvGrpSpPr>
            <p:grpSpPr bwMode="auto">
              <a:xfrm>
                <a:off x="1189" y="1230"/>
                <a:ext cx="211" cy="442"/>
                <a:chOff x="1189" y="1230"/>
                <a:chExt cx="211" cy="442"/>
              </a:xfrm>
            </p:grpSpPr>
            <p:sp>
              <p:nvSpPr>
                <p:cNvPr id="30783" name="Rectangle 63"/>
                <p:cNvSpPr>
                  <a:spLocks noChangeArrowheads="1"/>
                </p:cNvSpPr>
                <p:nvPr/>
              </p:nvSpPr>
              <p:spPr bwMode="auto">
                <a:xfrm>
                  <a:off x="1217" y="1230"/>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9</a:t>
                  </a:r>
                  <a:endParaRPr lang="fr-CA" sz="1600"/>
                </a:p>
              </p:txBody>
            </p:sp>
            <p:sp>
              <p:nvSpPr>
                <p:cNvPr id="30784" name="Rectangle 64"/>
                <p:cNvSpPr>
                  <a:spLocks noChangeArrowheads="1"/>
                </p:cNvSpPr>
                <p:nvPr/>
              </p:nvSpPr>
              <p:spPr bwMode="auto">
                <a:xfrm>
                  <a:off x="1189" y="1230"/>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85" name="Group 65"/>
              <p:cNvGrpSpPr>
                <a:grpSpLocks/>
              </p:cNvGrpSpPr>
              <p:nvPr/>
            </p:nvGrpSpPr>
            <p:grpSpPr bwMode="auto">
              <a:xfrm>
                <a:off x="1400" y="1230"/>
                <a:ext cx="211" cy="442"/>
                <a:chOff x="1400" y="1230"/>
                <a:chExt cx="211" cy="442"/>
              </a:xfrm>
            </p:grpSpPr>
            <p:sp>
              <p:nvSpPr>
                <p:cNvPr id="30786" name="Rectangle 66"/>
                <p:cNvSpPr>
                  <a:spLocks noChangeArrowheads="1"/>
                </p:cNvSpPr>
                <p:nvPr/>
              </p:nvSpPr>
              <p:spPr bwMode="auto">
                <a:xfrm>
                  <a:off x="1428" y="1230"/>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3</a:t>
                  </a:r>
                  <a:endParaRPr lang="fr-CA" sz="1600"/>
                </a:p>
              </p:txBody>
            </p:sp>
            <p:sp>
              <p:nvSpPr>
                <p:cNvPr id="30787" name="Rectangle 67"/>
                <p:cNvSpPr>
                  <a:spLocks noChangeArrowheads="1"/>
                </p:cNvSpPr>
                <p:nvPr/>
              </p:nvSpPr>
              <p:spPr bwMode="auto">
                <a:xfrm>
                  <a:off x="1400" y="1230"/>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88" name="Group 68"/>
              <p:cNvGrpSpPr>
                <a:grpSpLocks/>
              </p:cNvGrpSpPr>
              <p:nvPr/>
            </p:nvGrpSpPr>
            <p:grpSpPr bwMode="auto">
              <a:xfrm>
                <a:off x="1611" y="1230"/>
                <a:ext cx="211" cy="442"/>
                <a:chOff x="1611" y="1230"/>
                <a:chExt cx="211" cy="442"/>
              </a:xfrm>
            </p:grpSpPr>
            <p:sp>
              <p:nvSpPr>
                <p:cNvPr id="30789" name="Rectangle 69"/>
                <p:cNvSpPr>
                  <a:spLocks noChangeArrowheads="1"/>
                </p:cNvSpPr>
                <p:nvPr/>
              </p:nvSpPr>
              <p:spPr bwMode="auto">
                <a:xfrm>
                  <a:off x="1639" y="1230"/>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7</a:t>
                  </a:r>
                  <a:endParaRPr lang="fr-CA" sz="1600"/>
                </a:p>
              </p:txBody>
            </p:sp>
            <p:sp>
              <p:nvSpPr>
                <p:cNvPr id="30790" name="Rectangle 70"/>
                <p:cNvSpPr>
                  <a:spLocks noChangeArrowheads="1"/>
                </p:cNvSpPr>
                <p:nvPr/>
              </p:nvSpPr>
              <p:spPr bwMode="auto">
                <a:xfrm>
                  <a:off x="1611" y="1230"/>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91" name="Group 71"/>
              <p:cNvGrpSpPr>
                <a:grpSpLocks/>
              </p:cNvGrpSpPr>
              <p:nvPr/>
            </p:nvGrpSpPr>
            <p:grpSpPr bwMode="auto">
              <a:xfrm>
                <a:off x="1822" y="1230"/>
                <a:ext cx="211" cy="442"/>
                <a:chOff x="1822" y="1230"/>
                <a:chExt cx="211" cy="442"/>
              </a:xfrm>
            </p:grpSpPr>
            <p:sp>
              <p:nvSpPr>
                <p:cNvPr id="30792" name="Rectangle 72"/>
                <p:cNvSpPr>
                  <a:spLocks noChangeArrowheads="1"/>
                </p:cNvSpPr>
                <p:nvPr/>
              </p:nvSpPr>
              <p:spPr bwMode="auto">
                <a:xfrm>
                  <a:off x="1850" y="1230"/>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4</a:t>
                  </a:r>
                  <a:endParaRPr lang="fr-CA" sz="1600"/>
                </a:p>
              </p:txBody>
            </p:sp>
            <p:sp>
              <p:nvSpPr>
                <p:cNvPr id="30793" name="Rectangle 73"/>
                <p:cNvSpPr>
                  <a:spLocks noChangeArrowheads="1"/>
                </p:cNvSpPr>
                <p:nvPr/>
              </p:nvSpPr>
              <p:spPr bwMode="auto">
                <a:xfrm>
                  <a:off x="1822" y="1230"/>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94" name="Group 74"/>
              <p:cNvGrpSpPr>
                <a:grpSpLocks/>
              </p:cNvGrpSpPr>
              <p:nvPr/>
            </p:nvGrpSpPr>
            <p:grpSpPr bwMode="auto">
              <a:xfrm>
                <a:off x="2033" y="1230"/>
                <a:ext cx="293" cy="442"/>
                <a:chOff x="2033" y="1230"/>
                <a:chExt cx="293" cy="442"/>
              </a:xfrm>
            </p:grpSpPr>
            <p:sp>
              <p:nvSpPr>
                <p:cNvPr id="30795" name="Rectangle 75"/>
                <p:cNvSpPr>
                  <a:spLocks noChangeArrowheads="1"/>
                </p:cNvSpPr>
                <p:nvPr/>
              </p:nvSpPr>
              <p:spPr bwMode="auto">
                <a:xfrm>
                  <a:off x="2061" y="1230"/>
                  <a:ext cx="237"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50/58</a:t>
                  </a:r>
                  <a:endParaRPr lang="fr-CA" sz="1600"/>
                </a:p>
              </p:txBody>
            </p:sp>
            <p:sp>
              <p:nvSpPr>
                <p:cNvPr id="30796" name="Rectangle 76"/>
                <p:cNvSpPr>
                  <a:spLocks noChangeArrowheads="1"/>
                </p:cNvSpPr>
                <p:nvPr/>
              </p:nvSpPr>
              <p:spPr bwMode="auto">
                <a:xfrm>
                  <a:off x="2033" y="1230"/>
                  <a:ext cx="293"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797" name="Group 77"/>
              <p:cNvGrpSpPr>
                <a:grpSpLocks/>
              </p:cNvGrpSpPr>
              <p:nvPr/>
            </p:nvGrpSpPr>
            <p:grpSpPr bwMode="auto">
              <a:xfrm>
                <a:off x="0" y="1672"/>
                <a:ext cx="767" cy="442"/>
                <a:chOff x="0" y="1672"/>
                <a:chExt cx="767" cy="442"/>
              </a:xfrm>
            </p:grpSpPr>
            <p:sp>
              <p:nvSpPr>
                <p:cNvPr id="30798" name="Rectangle 78"/>
                <p:cNvSpPr>
                  <a:spLocks noChangeArrowheads="1"/>
                </p:cNvSpPr>
                <p:nvPr/>
              </p:nvSpPr>
              <p:spPr bwMode="auto">
                <a:xfrm>
                  <a:off x="28" y="1672"/>
                  <a:ext cx="711"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CA" sz="1600" b="1"/>
                    <a:t>Soins affectifs</a:t>
                  </a:r>
                  <a:endParaRPr lang="en-CA" sz="1600" b="1"/>
                </a:p>
              </p:txBody>
            </p:sp>
            <p:sp>
              <p:nvSpPr>
                <p:cNvPr id="30799" name="Rectangle 79"/>
                <p:cNvSpPr>
                  <a:spLocks noChangeArrowheads="1"/>
                </p:cNvSpPr>
                <p:nvPr/>
              </p:nvSpPr>
              <p:spPr bwMode="auto">
                <a:xfrm>
                  <a:off x="0" y="1672"/>
                  <a:ext cx="767"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00" name="Group 80"/>
              <p:cNvGrpSpPr>
                <a:grpSpLocks/>
              </p:cNvGrpSpPr>
              <p:nvPr/>
            </p:nvGrpSpPr>
            <p:grpSpPr bwMode="auto">
              <a:xfrm>
                <a:off x="767" y="1672"/>
                <a:ext cx="211" cy="442"/>
                <a:chOff x="767" y="1672"/>
                <a:chExt cx="211" cy="442"/>
              </a:xfrm>
            </p:grpSpPr>
            <p:sp>
              <p:nvSpPr>
                <p:cNvPr id="30801" name="Rectangle 81"/>
                <p:cNvSpPr>
                  <a:spLocks noChangeArrowheads="1"/>
                </p:cNvSpPr>
                <p:nvPr/>
              </p:nvSpPr>
              <p:spPr bwMode="auto">
                <a:xfrm>
                  <a:off x="795" y="1672"/>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3</a:t>
                  </a:r>
                  <a:endParaRPr lang="fr-CA" sz="1600"/>
                </a:p>
              </p:txBody>
            </p:sp>
            <p:sp>
              <p:nvSpPr>
                <p:cNvPr id="30802" name="Rectangle 82"/>
                <p:cNvSpPr>
                  <a:spLocks noChangeArrowheads="1"/>
                </p:cNvSpPr>
                <p:nvPr/>
              </p:nvSpPr>
              <p:spPr bwMode="auto">
                <a:xfrm>
                  <a:off x="767" y="1672"/>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03" name="Group 83"/>
              <p:cNvGrpSpPr>
                <a:grpSpLocks/>
              </p:cNvGrpSpPr>
              <p:nvPr/>
            </p:nvGrpSpPr>
            <p:grpSpPr bwMode="auto">
              <a:xfrm>
                <a:off x="978" y="1672"/>
                <a:ext cx="211" cy="442"/>
                <a:chOff x="978" y="1672"/>
                <a:chExt cx="211" cy="442"/>
              </a:xfrm>
            </p:grpSpPr>
            <p:sp>
              <p:nvSpPr>
                <p:cNvPr id="30804" name="Rectangle 84"/>
                <p:cNvSpPr>
                  <a:spLocks noChangeArrowheads="1"/>
                </p:cNvSpPr>
                <p:nvPr/>
              </p:nvSpPr>
              <p:spPr bwMode="auto">
                <a:xfrm>
                  <a:off x="1006" y="1672"/>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7</a:t>
                  </a:r>
                  <a:endParaRPr lang="fr-CA" sz="1600"/>
                </a:p>
              </p:txBody>
            </p:sp>
            <p:sp>
              <p:nvSpPr>
                <p:cNvPr id="30805" name="Rectangle 85"/>
                <p:cNvSpPr>
                  <a:spLocks noChangeArrowheads="1"/>
                </p:cNvSpPr>
                <p:nvPr/>
              </p:nvSpPr>
              <p:spPr bwMode="auto">
                <a:xfrm>
                  <a:off x="978" y="1672"/>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06" name="Group 86"/>
              <p:cNvGrpSpPr>
                <a:grpSpLocks/>
              </p:cNvGrpSpPr>
              <p:nvPr/>
            </p:nvGrpSpPr>
            <p:grpSpPr bwMode="auto">
              <a:xfrm>
                <a:off x="1189" y="1672"/>
                <a:ext cx="211" cy="442"/>
                <a:chOff x="1189" y="1672"/>
                <a:chExt cx="211" cy="442"/>
              </a:xfrm>
            </p:grpSpPr>
            <p:sp>
              <p:nvSpPr>
                <p:cNvPr id="30807" name="Rectangle 87"/>
                <p:cNvSpPr>
                  <a:spLocks noChangeArrowheads="1"/>
                </p:cNvSpPr>
                <p:nvPr/>
              </p:nvSpPr>
              <p:spPr bwMode="auto">
                <a:xfrm>
                  <a:off x="1217" y="1672"/>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7</a:t>
                  </a:r>
                  <a:endParaRPr lang="fr-CA" sz="1600"/>
                </a:p>
              </p:txBody>
            </p:sp>
            <p:sp>
              <p:nvSpPr>
                <p:cNvPr id="30808" name="Rectangle 88"/>
                <p:cNvSpPr>
                  <a:spLocks noChangeArrowheads="1"/>
                </p:cNvSpPr>
                <p:nvPr/>
              </p:nvSpPr>
              <p:spPr bwMode="auto">
                <a:xfrm>
                  <a:off x="1189" y="1672"/>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09" name="Group 89"/>
              <p:cNvGrpSpPr>
                <a:grpSpLocks/>
              </p:cNvGrpSpPr>
              <p:nvPr/>
            </p:nvGrpSpPr>
            <p:grpSpPr bwMode="auto">
              <a:xfrm>
                <a:off x="1400" y="1672"/>
                <a:ext cx="211" cy="442"/>
                <a:chOff x="1400" y="1672"/>
                <a:chExt cx="211" cy="442"/>
              </a:xfrm>
            </p:grpSpPr>
            <p:sp>
              <p:nvSpPr>
                <p:cNvPr id="30810" name="Rectangle 90"/>
                <p:cNvSpPr>
                  <a:spLocks noChangeArrowheads="1"/>
                </p:cNvSpPr>
                <p:nvPr/>
              </p:nvSpPr>
              <p:spPr bwMode="auto">
                <a:xfrm>
                  <a:off x="1428" y="1672"/>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5</a:t>
                  </a:r>
                  <a:endParaRPr lang="fr-CA" sz="1600"/>
                </a:p>
              </p:txBody>
            </p:sp>
            <p:sp>
              <p:nvSpPr>
                <p:cNvPr id="30811" name="Rectangle 91"/>
                <p:cNvSpPr>
                  <a:spLocks noChangeArrowheads="1"/>
                </p:cNvSpPr>
                <p:nvPr/>
              </p:nvSpPr>
              <p:spPr bwMode="auto">
                <a:xfrm>
                  <a:off x="1400" y="1672"/>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12" name="Group 92"/>
              <p:cNvGrpSpPr>
                <a:grpSpLocks/>
              </p:cNvGrpSpPr>
              <p:nvPr/>
            </p:nvGrpSpPr>
            <p:grpSpPr bwMode="auto">
              <a:xfrm>
                <a:off x="1611" y="1672"/>
                <a:ext cx="211" cy="442"/>
                <a:chOff x="1611" y="1672"/>
                <a:chExt cx="211" cy="442"/>
              </a:xfrm>
            </p:grpSpPr>
            <p:sp>
              <p:nvSpPr>
                <p:cNvPr id="30813" name="Rectangle 93"/>
                <p:cNvSpPr>
                  <a:spLocks noChangeArrowheads="1"/>
                </p:cNvSpPr>
                <p:nvPr/>
              </p:nvSpPr>
              <p:spPr bwMode="auto">
                <a:xfrm>
                  <a:off x="1639" y="1672"/>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5</a:t>
                  </a:r>
                  <a:endParaRPr lang="fr-CA" sz="1600"/>
                </a:p>
              </p:txBody>
            </p:sp>
            <p:sp>
              <p:nvSpPr>
                <p:cNvPr id="30814" name="Rectangle 94"/>
                <p:cNvSpPr>
                  <a:spLocks noChangeArrowheads="1"/>
                </p:cNvSpPr>
                <p:nvPr/>
              </p:nvSpPr>
              <p:spPr bwMode="auto">
                <a:xfrm>
                  <a:off x="1611" y="1672"/>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15" name="Group 95"/>
              <p:cNvGrpSpPr>
                <a:grpSpLocks/>
              </p:cNvGrpSpPr>
              <p:nvPr/>
            </p:nvGrpSpPr>
            <p:grpSpPr bwMode="auto">
              <a:xfrm>
                <a:off x="1822" y="1672"/>
                <a:ext cx="211" cy="442"/>
                <a:chOff x="1822" y="1672"/>
                <a:chExt cx="211" cy="442"/>
              </a:xfrm>
            </p:grpSpPr>
            <p:sp>
              <p:nvSpPr>
                <p:cNvPr id="30816" name="Rectangle 96"/>
                <p:cNvSpPr>
                  <a:spLocks noChangeArrowheads="1"/>
                </p:cNvSpPr>
                <p:nvPr/>
              </p:nvSpPr>
              <p:spPr bwMode="auto">
                <a:xfrm>
                  <a:off x="1850" y="1672"/>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0</a:t>
                  </a:r>
                  <a:endParaRPr lang="fr-CA" sz="1600"/>
                </a:p>
              </p:txBody>
            </p:sp>
            <p:sp>
              <p:nvSpPr>
                <p:cNvPr id="30817" name="Rectangle 97"/>
                <p:cNvSpPr>
                  <a:spLocks noChangeArrowheads="1"/>
                </p:cNvSpPr>
                <p:nvPr/>
              </p:nvSpPr>
              <p:spPr bwMode="auto">
                <a:xfrm>
                  <a:off x="1822" y="1672"/>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18" name="Group 98"/>
              <p:cNvGrpSpPr>
                <a:grpSpLocks/>
              </p:cNvGrpSpPr>
              <p:nvPr/>
            </p:nvGrpSpPr>
            <p:grpSpPr bwMode="auto">
              <a:xfrm>
                <a:off x="2033" y="1672"/>
                <a:ext cx="293" cy="442"/>
                <a:chOff x="2033" y="1672"/>
                <a:chExt cx="293" cy="442"/>
              </a:xfrm>
            </p:grpSpPr>
            <p:sp>
              <p:nvSpPr>
                <p:cNvPr id="30819" name="Rectangle 99"/>
                <p:cNvSpPr>
                  <a:spLocks noChangeArrowheads="1"/>
                </p:cNvSpPr>
                <p:nvPr/>
              </p:nvSpPr>
              <p:spPr bwMode="auto">
                <a:xfrm>
                  <a:off x="2061" y="1672"/>
                  <a:ext cx="237"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27/30</a:t>
                  </a:r>
                  <a:endParaRPr lang="fr-CA" sz="1600"/>
                </a:p>
              </p:txBody>
            </p:sp>
            <p:sp>
              <p:nvSpPr>
                <p:cNvPr id="30820" name="Rectangle 100"/>
                <p:cNvSpPr>
                  <a:spLocks noChangeArrowheads="1"/>
                </p:cNvSpPr>
                <p:nvPr/>
              </p:nvSpPr>
              <p:spPr bwMode="auto">
                <a:xfrm>
                  <a:off x="2033" y="1672"/>
                  <a:ext cx="293"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21" name="Group 101"/>
              <p:cNvGrpSpPr>
                <a:grpSpLocks/>
              </p:cNvGrpSpPr>
              <p:nvPr/>
            </p:nvGrpSpPr>
            <p:grpSpPr bwMode="auto">
              <a:xfrm>
                <a:off x="0" y="2114"/>
                <a:ext cx="767" cy="442"/>
                <a:chOff x="0" y="2114"/>
                <a:chExt cx="767" cy="442"/>
              </a:xfrm>
            </p:grpSpPr>
            <p:sp>
              <p:nvSpPr>
                <p:cNvPr id="30822" name="Rectangle 102"/>
                <p:cNvSpPr>
                  <a:spLocks noChangeArrowheads="1"/>
                </p:cNvSpPr>
                <p:nvPr/>
              </p:nvSpPr>
              <p:spPr bwMode="auto">
                <a:xfrm>
                  <a:off x="28" y="2114"/>
                  <a:ext cx="711"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CA" sz="1600" b="1"/>
                    <a:t>Soins éducatifs</a:t>
                  </a:r>
                </a:p>
              </p:txBody>
            </p:sp>
            <p:sp>
              <p:nvSpPr>
                <p:cNvPr id="30823" name="Rectangle 103"/>
                <p:cNvSpPr>
                  <a:spLocks noChangeArrowheads="1"/>
                </p:cNvSpPr>
                <p:nvPr/>
              </p:nvSpPr>
              <p:spPr bwMode="auto">
                <a:xfrm>
                  <a:off x="0" y="2114"/>
                  <a:ext cx="767"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24" name="Group 104"/>
              <p:cNvGrpSpPr>
                <a:grpSpLocks/>
              </p:cNvGrpSpPr>
              <p:nvPr/>
            </p:nvGrpSpPr>
            <p:grpSpPr bwMode="auto">
              <a:xfrm>
                <a:off x="767" y="2114"/>
                <a:ext cx="211" cy="442"/>
                <a:chOff x="767" y="2114"/>
                <a:chExt cx="211" cy="442"/>
              </a:xfrm>
            </p:grpSpPr>
            <p:sp>
              <p:nvSpPr>
                <p:cNvPr id="30825" name="Rectangle 105"/>
                <p:cNvSpPr>
                  <a:spLocks noChangeArrowheads="1"/>
                </p:cNvSpPr>
                <p:nvPr/>
              </p:nvSpPr>
              <p:spPr bwMode="auto">
                <a:xfrm>
                  <a:off x="795" y="2114"/>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CA" sz="1600"/>
                    <a:t> </a:t>
                  </a:r>
                  <a:r>
                    <a:rPr lang="en-CA" sz="1600"/>
                    <a:t>0</a:t>
                  </a:r>
                  <a:endParaRPr lang="fr-CA" sz="1600"/>
                </a:p>
              </p:txBody>
            </p:sp>
            <p:sp>
              <p:nvSpPr>
                <p:cNvPr id="30826" name="Rectangle 106"/>
                <p:cNvSpPr>
                  <a:spLocks noChangeArrowheads="1"/>
                </p:cNvSpPr>
                <p:nvPr/>
              </p:nvSpPr>
              <p:spPr bwMode="auto">
                <a:xfrm>
                  <a:off x="767" y="2114"/>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27" name="Group 107"/>
              <p:cNvGrpSpPr>
                <a:grpSpLocks/>
              </p:cNvGrpSpPr>
              <p:nvPr/>
            </p:nvGrpSpPr>
            <p:grpSpPr bwMode="auto">
              <a:xfrm>
                <a:off x="978" y="2114"/>
                <a:ext cx="211" cy="442"/>
                <a:chOff x="978" y="2114"/>
                <a:chExt cx="211" cy="442"/>
              </a:xfrm>
            </p:grpSpPr>
            <p:sp>
              <p:nvSpPr>
                <p:cNvPr id="30828" name="Rectangle 108"/>
                <p:cNvSpPr>
                  <a:spLocks noChangeArrowheads="1"/>
                </p:cNvSpPr>
                <p:nvPr/>
              </p:nvSpPr>
              <p:spPr bwMode="auto">
                <a:xfrm>
                  <a:off x="1006" y="2114"/>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9</a:t>
                  </a:r>
                  <a:endParaRPr lang="fr-CA" sz="1600"/>
                </a:p>
              </p:txBody>
            </p:sp>
            <p:sp>
              <p:nvSpPr>
                <p:cNvPr id="30829" name="Rectangle 109"/>
                <p:cNvSpPr>
                  <a:spLocks noChangeArrowheads="1"/>
                </p:cNvSpPr>
                <p:nvPr/>
              </p:nvSpPr>
              <p:spPr bwMode="auto">
                <a:xfrm>
                  <a:off x="978" y="2114"/>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30" name="Group 110"/>
              <p:cNvGrpSpPr>
                <a:grpSpLocks/>
              </p:cNvGrpSpPr>
              <p:nvPr/>
            </p:nvGrpSpPr>
            <p:grpSpPr bwMode="auto">
              <a:xfrm>
                <a:off x="1189" y="2114"/>
                <a:ext cx="211" cy="442"/>
                <a:chOff x="1189" y="2114"/>
                <a:chExt cx="211" cy="442"/>
              </a:xfrm>
            </p:grpSpPr>
            <p:sp>
              <p:nvSpPr>
                <p:cNvPr id="30831" name="Rectangle 111"/>
                <p:cNvSpPr>
                  <a:spLocks noChangeArrowheads="1"/>
                </p:cNvSpPr>
                <p:nvPr/>
              </p:nvSpPr>
              <p:spPr bwMode="auto">
                <a:xfrm>
                  <a:off x="1217" y="2114"/>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5</a:t>
                  </a:r>
                  <a:endParaRPr lang="fr-CA" sz="1600"/>
                </a:p>
              </p:txBody>
            </p:sp>
            <p:sp>
              <p:nvSpPr>
                <p:cNvPr id="30832" name="Rectangle 112"/>
                <p:cNvSpPr>
                  <a:spLocks noChangeArrowheads="1"/>
                </p:cNvSpPr>
                <p:nvPr/>
              </p:nvSpPr>
              <p:spPr bwMode="auto">
                <a:xfrm>
                  <a:off x="1189" y="2114"/>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33" name="Group 113"/>
              <p:cNvGrpSpPr>
                <a:grpSpLocks/>
              </p:cNvGrpSpPr>
              <p:nvPr/>
            </p:nvGrpSpPr>
            <p:grpSpPr bwMode="auto">
              <a:xfrm>
                <a:off x="1400" y="2114"/>
                <a:ext cx="211" cy="442"/>
                <a:chOff x="1400" y="2114"/>
                <a:chExt cx="211" cy="442"/>
              </a:xfrm>
            </p:grpSpPr>
            <p:sp>
              <p:nvSpPr>
                <p:cNvPr id="30834" name="Rectangle 114"/>
                <p:cNvSpPr>
                  <a:spLocks noChangeArrowheads="1"/>
                </p:cNvSpPr>
                <p:nvPr/>
              </p:nvSpPr>
              <p:spPr bwMode="auto">
                <a:xfrm>
                  <a:off x="1428" y="2114"/>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1</a:t>
                  </a:r>
                  <a:endParaRPr lang="fr-CA" sz="1600"/>
                </a:p>
              </p:txBody>
            </p:sp>
            <p:sp>
              <p:nvSpPr>
                <p:cNvPr id="30835" name="Rectangle 115"/>
                <p:cNvSpPr>
                  <a:spLocks noChangeArrowheads="1"/>
                </p:cNvSpPr>
                <p:nvPr/>
              </p:nvSpPr>
              <p:spPr bwMode="auto">
                <a:xfrm>
                  <a:off x="1400" y="2114"/>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36" name="Group 116"/>
              <p:cNvGrpSpPr>
                <a:grpSpLocks/>
              </p:cNvGrpSpPr>
              <p:nvPr/>
            </p:nvGrpSpPr>
            <p:grpSpPr bwMode="auto">
              <a:xfrm>
                <a:off x="1611" y="2114"/>
                <a:ext cx="211" cy="442"/>
                <a:chOff x="1611" y="2114"/>
                <a:chExt cx="211" cy="442"/>
              </a:xfrm>
            </p:grpSpPr>
            <p:sp>
              <p:nvSpPr>
                <p:cNvPr id="30837" name="Rectangle 117"/>
                <p:cNvSpPr>
                  <a:spLocks noChangeArrowheads="1"/>
                </p:cNvSpPr>
                <p:nvPr/>
              </p:nvSpPr>
              <p:spPr bwMode="auto">
                <a:xfrm>
                  <a:off x="1639" y="2114"/>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3</a:t>
                  </a:r>
                  <a:endParaRPr lang="fr-CA" sz="1600"/>
                </a:p>
              </p:txBody>
            </p:sp>
            <p:sp>
              <p:nvSpPr>
                <p:cNvPr id="30838" name="Rectangle 118"/>
                <p:cNvSpPr>
                  <a:spLocks noChangeArrowheads="1"/>
                </p:cNvSpPr>
                <p:nvPr/>
              </p:nvSpPr>
              <p:spPr bwMode="auto">
                <a:xfrm>
                  <a:off x="1611" y="2114"/>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39" name="Group 119"/>
              <p:cNvGrpSpPr>
                <a:grpSpLocks/>
              </p:cNvGrpSpPr>
              <p:nvPr/>
            </p:nvGrpSpPr>
            <p:grpSpPr bwMode="auto">
              <a:xfrm>
                <a:off x="1822" y="2114"/>
                <a:ext cx="211" cy="442"/>
                <a:chOff x="1822" y="2114"/>
                <a:chExt cx="211" cy="442"/>
              </a:xfrm>
            </p:grpSpPr>
            <p:sp>
              <p:nvSpPr>
                <p:cNvPr id="30840" name="Rectangle 120"/>
                <p:cNvSpPr>
                  <a:spLocks noChangeArrowheads="1"/>
                </p:cNvSpPr>
                <p:nvPr/>
              </p:nvSpPr>
              <p:spPr bwMode="auto">
                <a:xfrm>
                  <a:off x="1850" y="2114"/>
                  <a:ext cx="15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2</a:t>
                  </a:r>
                  <a:endParaRPr lang="fr-CA" sz="1600"/>
                </a:p>
              </p:txBody>
            </p:sp>
            <p:sp>
              <p:nvSpPr>
                <p:cNvPr id="30841" name="Rectangle 121"/>
                <p:cNvSpPr>
                  <a:spLocks noChangeArrowheads="1"/>
                </p:cNvSpPr>
                <p:nvPr/>
              </p:nvSpPr>
              <p:spPr bwMode="auto">
                <a:xfrm>
                  <a:off x="1822" y="2114"/>
                  <a:ext cx="211"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42" name="Group 122"/>
              <p:cNvGrpSpPr>
                <a:grpSpLocks/>
              </p:cNvGrpSpPr>
              <p:nvPr/>
            </p:nvGrpSpPr>
            <p:grpSpPr bwMode="auto">
              <a:xfrm>
                <a:off x="2033" y="2114"/>
                <a:ext cx="293" cy="442"/>
                <a:chOff x="2033" y="2114"/>
                <a:chExt cx="293" cy="442"/>
              </a:xfrm>
            </p:grpSpPr>
            <p:sp>
              <p:nvSpPr>
                <p:cNvPr id="30843" name="Rectangle 123"/>
                <p:cNvSpPr>
                  <a:spLocks noChangeArrowheads="1"/>
                </p:cNvSpPr>
                <p:nvPr/>
              </p:nvSpPr>
              <p:spPr bwMode="auto">
                <a:xfrm>
                  <a:off x="2061" y="2114"/>
                  <a:ext cx="237"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ctr"/>
                  <a:r>
                    <a:rPr lang="fr-FR" sz="1600" b="1"/>
                    <a:t>20/24</a:t>
                  </a:r>
                  <a:endParaRPr lang="fr-CA" sz="1600"/>
                </a:p>
              </p:txBody>
            </p:sp>
            <p:sp>
              <p:nvSpPr>
                <p:cNvPr id="30844" name="Rectangle 124"/>
                <p:cNvSpPr>
                  <a:spLocks noChangeArrowheads="1"/>
                </p:cNvSpPr>
                <p:nvPr/>
              </p:nvSpPr>
              <p:spPr bwMode="auto">
                <a:xfrm>
                  <a:off x="2033" y="2114"/>
                  <a:ext cx="293" cy="44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45" name="Group 125"/>
              <p:cNvGrpSpPr>
                <a:grpSpLocks/>
              </p:cNvGrpSpPr>
              <p:nvPr/>
            </p:nvGrpSpPr>
            <p:grpSpPr bwMode="auto">
              <a:xfrm>
                <a:off x="0" y="2556"/>
                <a:ext cx="767" cy="596"/>
                <a:chOff x="0" y="2556"/>
                <a:chExt cx="767" cy="596"/>
              </a:xfrm>
            </p:grpSpPr>
            <p:sp>
              <p:nvSpPr>
                <p:cNvPr id="30846" name="Rectangle 126"/>
                <p:cNvSpPr>
                  <a:spLocks noChangeArrowheads="1"/>
                </p:cNvSpPr>
                <p:nvPr/>
              </p:nvSpPr>
              <p:spPr bwMode="auto">
                <a:xfrm>
                  <a:off x="28" y="2556"/>
                  <a:ext cx="711"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CA" sz="1600" b="1"/>
                    <a:t>Soins de supervision </a:t>
                  </a:r>
                  <a:r>
                    <a:rPr lang="fr-CA" sz="1600" i="1"/>
                    <a:t>(surveillance -discipline)</a:t>
                  </a:r>
                </a:p>
              </p:txBody>
            </p:sp>
            <p:sp>
              <p:nvSpPr>
                <p:cNvPr id="30847" name="Rectangle 127"/>
                <p:cNvSpPr>
                  <a:spLocks noChangeArrowheads="1"/>
                </p:cNvSpPr>
                <p:nvPr/>
              </p:nvSpPr>
              <p:spPr bwMode="auto">
                <a:xfrm>
                  <a:off x="0" y="2556"/>
                  <a:ext cx="76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48" name="Group 128"/>
              <p:cNvGrpSpPr>
                <a:grpSpLocks/>
              </p:cNvGrpSpPr>
              <p:nvPr/>
            </p:nvGrpSpPr>
            <p:grpSpPr bwMode="auto">
              <a:xfrm>
                <a:off x="767" y="2556"/>
                <a:ext cx="211" cy="596"/>
                <a:chOff x="767" y="2556"/>
                <a:chExt cx="211" cy="596"/>
              </a:xfrm>
            </p:grpSpPr>
            <p:sp>
              <p:nvSpPr>
                <p:cNvPr id="30849" name="Rectangle 129"/>
                <p:cNvSpPr>
                  <a:spLocks noChangeArrowheads="1"/>
                </p:cNvSpPr>
                <p:nvPr/>
              </p:nvSpPr>
              <p:spPr bwMode="auto">
                <a:xfrm>
                  <a:off x="795" y="2556"/>
                  <a:ext cx="155"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1</a:t>
                  </a:r>
                  <a:endParaRPr lang="fr-CA" sz="1600"/>
                </a:p>
                <a:p>
                  <a:pPr algn="ctr" eaLnBrk="0" hangingPunct="0"/>
                  <a:endParaRPr lang="fr-CA" sz="1600"/>
                </a:p>
              </p:txBody>
            </p:sp>
            <p:sp>
              <p:nvSpPr>
                <p:cNvPr id="30850" name="Rectangle 130"/>
                <p:cNvSpPr>
                  <a:spLocks noChangeArrowheads="1"/>
                </p:cNvSpPr>
                <p:nvPr/>
              </p:nvSpPr>
              <p:spPr bwMode="auto">
                <a:xfrm>
                  <a:off x="767" y="2556"/>
                  <a:ext cx="211"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51" name="Group 131"/>
              <p:cNvGrpSpPr>
                <a:grpSpLocks/>
              </p:cNvGrpSpPr>
              <p:nvPr/>
            </p:nvGrpSpPr>
            <p:grpSpPr bwMode="auto">
              <a:xfrm>
                <a:off x="978" y="2556"/>
                <a:ext cx="211" cy="596"/>
                <a:chOff x="978" y="2556"/>
                <a:chExt cx="211" cy="596"/>
              </a:xfrm>
            </p:grpSpPr>
            <p:sp>
              <p:nvSpPr>
                <p:cNvPr id="30852" name="Rectangle 132"/>
                <p:cNvSpPr>
                  <a:spLocks noChangeArrowheads="1"/>
                </p:cNvSpPr>
                <p:nvPr/>
              </p:nvSpPr>
              <p:spPr bwMode="auto">
                <a:xfrm>
                  <a:off x="1006" y="2556"/>
                  <a:ext cx="155"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9</a:t>
                  </a:r>
                  <a:endParaRPr lang="fr-CA" sz="1600"/>
                </a:p>
                <a:p>
                  <a:pPr algn="ctr" eaLnBrk="0" hangingPunct="0"/>
                  <a:endParaRPr lang="fr-CA" sz="1600"/>
                </a:p>
              </p:txBody>
            </p:sp>
            <p:sp>
              <p:nvSpPr>
                <p:cNvPr id="30853" name="Rectangle 133"/>
                <p:cNvSpPr>
                  <a:spLocks noChangeArrowheads="1"/>
                </p:cNvSpPr>
                <p:nvPr/>
              </p:nvSpPr>
              <p:spPr bwMode="auto">
                <a:xfrm>
                  <a:off x="978" y="2556"/>
                  <a:ext cx="211"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54" name="Group 134"/>
              <p:cNvGrpSpPr>
                <a:grpSpLocks/>
              </p:cNvGrpSpPr>
              <p:nvPr/>
            </p:nvGrpSpPr>
            <p:grpSpPr bwMode="auto">
              <a:xfrm>
                <a:off x="1189" y="2556"/>
                <a:ext cx="211" cy="596"/>
                <a:chOff x="1189" y="2556"/>
                <a:chExt cx="211" cy="596"/>
              </a:xfrm>
            </p:grpSpPr>
            <p:sp>
              <p:nvSpPr>
                <p:cNvPr id="30855" name="Rectangle 135"/>
                <p:cNvSpPr>
                  <a:spLocks noChangeArrowheads="1"/>
                </p:cNvSpPr>
                <p:nvPr/>
              </p:nvSpPr>
              <p:spPr bwMode="auto">
                <a:xfrm>
                  <a:off x="1217" y="2556"/>
                  <a:ext cx="155"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9</a:t>
                  </a:r>
                  <a:endParaRPr lang="fr-CA" sz="1600"/>
                </a:p>
                <a:p>
                  <a:pPr algn="ctr" eaLnBrk="0" hangingPunct="0"/>
                  <a:endParaRPr lang="fr-CA" sz="1600"/>
                </a:p>
              </p:txBody>
            </p:sp>
            <p:sp>
              <p:nvSpPr>
                <p:cNvPr id="30856" name="Rectangle 136"/>
                <p:cNvSpPr>
                  <a:spLocks noChangeArrowheads="1"/>
                </p:cNvSpPr>
                <p:nvPr/>
              </p:nvSpPr>
              <p:spPr bwMode="auto">
                <a:xfrm>
                  <a:off x="1189" y="2556"/>
                  <a:ext cx="211"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57" name="Group 137"/>
              <p:cNvGrpSpPr>
                <a:grpSpLocks/>
              </p:cNvGrpSpPr>
              <p:nvPr/>
            </p:nvGrpSpPr>
            <p:grpSpPr bwMode="auto">
              <a:xfrm>
                <a:off x="1400" y="2556"/>
                <a:ext cx="211" cy="596"/>
                <a:chOff x="1400" y="2556"/>
                <a:chExt cx="211" cy="596"/>
              </a:xfrm>
            </p:grpSpPr>
            <p:sp>
              <p:nvSpPr>
                <p:cNvPr id="30858" name="Rectangle 138"/>
                <p:cNvSpPr>
                  <a:spLocks noChangeArrowheads="1"/>
                </p:cNvSpPr>
                <p:nvPr/>
              </p:nvSpPr>
              <p:spPr bwMode="auto">
                <a:xfrm>
                  <a:off x="1428" y="2556"/>
                  <a:ext cx="155"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0</a:t>
                  </a:r>
                  <a:endParaRPr lang="fr-CA" sz="1600"/>
                </a:p>
                <a:p>
                  <a:pPr algn="ctr" eaLnBrk="0" hangingPunct="0"/>
                  <a:endParaRPr lang="fr-CA" sz="1600"/>
                </a:p>
              </p:txBody>
            </p:sp>
            <p:sp>
              <p:nvSpPr>
                <p:cNvPr id="30859" name="Rectangle 139"/>
                <p:cNvSpPr>
                  <a:spLocks noChangeArrowheads="1"/>
                </p:cNvSpPr>
                <p:nvPr/>
              </p:nvSpPr>
              <p:spPr bwMode="auto">
                <a:xfrm>
                  <a:off x="1400" y="2556"/>
                  <a:ext cx="211"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60" name="Group 140"/>
              <p:cNvGrpSpPr>
                <a:grpSpLocks/>
              </p:cNvGrpSpPr>
              <p:nvPr/>
            </p:nvGrpSpPr>
            <p:grpSpPr bwMode="auto">
              <a:xfrm>
                <a:off x="1611" y="2556"/>
                <a:ext cx="211" cy="596"/>
                <a:chOff x="1611" y="2556"/>
                <a:chExt cx="211" cy="596"/>
              </a:xfrm>
            </p:grpSpPr>
            <p:sp>
              <p:nvSpPr>
                <p:cNvPr id="30861" name="Rectangle 141"/>
                <p:cNvSpPr>
                  <a:spLocks noChangeArrowheads="1"/>
                </p:cNvSpPr>
                <p:nvPr/>
              </p:nvSpPr>
              <p:spPr bwMode="auto">
                <a:xfrm>
                  <a:off x="1639" y="2556"/>
                  <a:ext cx="155"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0</a:t>
                  </a:r>
                  <a:endParaRPr lang="fr-CA" sz="1600"/>
                </a:p>
                <a:p>
                  <a:pPr algn="ctr" eaLnBrk="0" hangingPunct="0"/>
                  <a:endParaRPr lang="fr-CA" sz="1600"/>
                </a:p>
              </p:txBody>
            </p:sp>
            <p:sp>
              <p:nvSpPr>
                <p:cNvPr id="30862" name="Rectangle 142"/>
                <p:cNvSpPr>
                  <a:spLocks noChangeArrowheads="1"/>
                </p:cNvSpPr>
                <p:nvPr/>
              </p:nvSpPr>
              <p:spPr bwMode="auto">
                <a:xfrm>
                  <a:off x="1611" y="2556"/>
                  <a:ext cx="211"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63" name="Group 143"/>
              <p:cNvGrpSpPr>
                <a:grpSpLocks/>
              </p:cNvGrpSpPr>
              <p:nvPr/>
            </p:nvGrpSpPr>
            <p:grpSpPr bwMode="auto">
              <a:xfrm>
                <a:off x="1822" y="2556"/>
                <a:ext cx="211" cy="596"/>
                <a:chOff x="1822" y="2556"/>
                <a:chExt cx="211" cy="596"/>
              </a:xfrm>
            </p:grpSpPr>
            <p:sp>
              <p:nvSpPr>
                <p:cNvPr id="30864" name="Rectangle 144"/>
                <p:cNvSpPr>
                  <a:spLocks noChangeArrowheads="1"/>
                </p:cNvSpPr>
                <p:nvPr/>
              </p:nvSpPr>
              <p:spPr bwMode="auto">
                <a:xfrm>
                  <a:off x="1850" y="2556"/>
                  <a:ext cx="155"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0</a:t>
                  </a:r>
                  <a:endParaRPr lang="fr-CA" sz="1600"/>
                </a:p>
                <a:p>
                  <a:pPr algn="ctr" eaLnBrk="0" hangingPunct="0"/>
                  <a:endParaRPr lang="fr-CA" sz="1600"/>
                </a:p>
              </p:txBody>
            </p:sp>
            <p:sp>
              <p:nvSpPr>
                <p:cNvPr id="30865" name="Rectangle 145"/>
                <p:cNvSpPr>
                  <a:spLocks noChangeArrowheads="1"/>
                </p:cNvSpPr>
                <p:nvPr/>
              </p:nvSpPr>
              <p:spPr bwMode="auto">
                <a:xfrm>
                  <a:off x="1822" y="2556"/>
                  <a:ext cx="211"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66" name="Group 146"/>
              <p:cNvGrpSpPr>
                <a:grpSpLocks/>
              </p:cNvGrpSpPr>
              <p:nvPr/>
            </p:nvGrpSpPr>
            <p:grpSpPr bwMode="auto">
              <a:xfrm>
                <a:off x="2033" y="2556"/>
                <a:ext cx="293" cy="596"/>
                <a:chOff x="2033" y="2556"/>
                <a:chExt cx="293" cy="596"/>
              </a:xfrm>
            </p:grpSpPr>
            <p:sp>
              <p:nvSpPr>
                <p:cNvPr id="30867" name="Rectangle 147"/>
                <p:cNvSpPr>
                  <a:spLocks noChangeArrowheads="1"/>
                </p:cNvSpPr>
                <p:nvPr/>
              </p:nvSpPr>
              <p:spPr bwMode="auto">
                <a:xfrm>
                  <a:off x="2061" y="2556"/>
                  <a:ext cx="237"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19/19</a:t>
                  </a:r>
                  <a:endParaRPr lang="fr-CA" sz="1600"/>
                </a:p>
                <a:p>
                  <a:pPr algn="ctr" eaLnBrk="0" hangingPunct="0"/>
                  <a:endParaRPr lang="fr-CA" sz="1600"/>
                </a:p>
              </p:txBody>
            </p:sp>
            <p:sp>
              <p:nvSpPr>
                <p:cNvPr id="30868" name="Rectangle 148"/>
                <p:cNvSpPr>
                  <a:spLocks noChangeArrowheads="1"/>
                </p:cNvSpPr>
                <p:nvPr/>
              </p:nvSpPr>
              <p:spPr bwMode="auto">
                <a:xfrm>
                  <a:off x="2033" y="2556"/>
                  <a:ext cx="293"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69" name="Group 149"/>
              <p:cNvGrpSpPr>
                <a:grpSpLocks/>
              </p:cNvGrpSpPr>
              <p:nvPr/>
            </p:nvGrpSpPr>
            <p:grpSpPr bwMode="auto">
              <a:xfrm>
                <a:off x="0" y="3152"/>
                <a:ext cx="767" cy="403"/>
                <a:chOff x="0" y="3152"/>
                <a:chExt cx="767" cy="403"/>
              </a:xfrm>
            </p:grpSpPr>
            <p:sp>
              <p:nvSpPr>
                <p:cNvPr id="30870" name="Rectangle 150"/>
                <p:cNvSpPr>
                  <a:spLocks noChangeArrowheads="1"/>
                </p:cNvSpPr>
                <p:nvPr/>
              </p:nvSpPr>
              <p:spPr bwMode="auto">
                <a:xfrm>
                  <a:off x="28" y="3152"/>
                  <a:ext cx="711"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fr-CA" sz="1600"/>
                    <a:t> </a:t>
                  </a:r>
                </a:p>
                <a:p>
                  <a:pPr eaLnBrk="0" hangingPunct="0"/>
                  <a:endParaRPr lang="fr-CA" sz="1600"/>
                </a:p>
              </p:txBody>
            </p:sp>
            <p:sp>
              <p:nvSpPr>
                <p:cNvPr id="30871" name="Rectangle 151"/>
                <p:cNvSpPr>
                  <a:spLocks noChangeArrowheads="1"/>
                </p:cNvSpPr>
                <p:nvPr/>
              </p:nvSpPr>
              <p:spPr bwMode="auto">
                <a:xfrm>
                  <a:off x="0" y="3152"/>
                  <a:ext cx="767"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72" name="Group 152"/>
              <p:cNvGrpSpPr>
                <a:grpSpLocks/>
              </p:cNvGrpSpPr>
              <p:nvPr/>
            </p:nvGrpSpPr>
            <p:grpSpPr bwMode="auto">
              <a:xfrm>
                <a:off x="767" y="3152"/>
                <a:ext cx="211" cy="403"/>
                <a:chOff x="767" y="3152"/>
                <a:chExt cx="211" cy="403"/>
              </a:xfrm>
            </p:grpSpPr>
            <p:sp>
              <p:nvSpPr>
                <p:cNvPr id="30873" name="Rectangle 153"/>
                <p:cNvSpPr>
                  <a:spLocks noChangeArrowheads="1"/>
                </p:cNvSpPr>
                <p:nvPr/>
              </p:nvSpPr>
              <p:spPr bwMode="auto">
                <a:xfrm>
                  <a:off x="795" y="3152"/>
                  <a:ext cx="15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9</a:t>
                  </a:r>
                  <a:endParaRPr lang="fr-CA" sz="1600"/>
                </a:p>
                <a:p>
                  <a:pPr algn="ctr" eaLnBrk="0" hangingPunct="0"/>
                  <a:endParaRPr lang="fr-CA" sz="1600"/>
                </a:p>
              </p:txBody>
            </p:sp>
            <p:sp>
              <p:nvSpPr>
                <p:cNvPr id="30874" name="Rectangle 154"/>
                <p:cNvSpPr>
                  <a:spLocks noChangeArrowheads="1"/>
                </p:cNvSpPr>
                <p:nvPr/>
              </p:nvSpPr>
              <p:spPr bwMode="auto">
                <a:xfrm>
                  <a:off x="767" y="3152"/>
                  <a:ext cx="21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75" name="Group 155"/>
              <p:cNvGrpSpPr>
                <a:grpSpLocks/>
              </p:cNvGrpSpPr>
              <p:nvPr/>
            </p:nvGrpSpPr>
            <p:grpSpPr bwMode="auto">
              <a:xfrm>
                <a:off x="978" y="3152"/>
                <a:ext cx="211" cy="403"/>
                <a:chOff x="978" y="3152"/>
                <a:chExt cx="211" cy="403"/>
              </a:xfrm>
            </p:grpSpPr>
            <p:sp>
              <p:nvSpPr>
                <p:cNvPr id="30876" name="Rectangle 156"/>
                <p:cNvSpPr>
                  <a:spLocks noChangeArrowheads="1"/>
                </p:cNvSpPr>
                <p:nvPr/>
              </p:nvSpPr>
              <p:spPr bwMode="auto">
                <a:xfrm>
                  <a:off x="1006" y="3152"/>
                  <a:ext cx="15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solidFill>
                        <a:srgbClr val="FF0000"/>
                      </a:solidFill>
                    </a:rPr>
                    <a:t>55</a:t>
                  </a:r>
                  <a:endParaRPr lang="fr-CA" sz="1600">
                    <a:solidFill>
                      <a:srgbClr val="FF0000"/>
                    </a:solidFill>
                  </a:endParaRPr>
                </a:p>
                <a:p>
                  <a:pPr algn="ctr" eaLnBrk="0" hangingPunct="0"/>
                  <a:endParaRPr lang="fr-CA" sz="1600">
                    <a:solidFill>
                      <a:srgbClr val="FF0000"/>
                    </a:solidFill>
                  </a:endParaRPr>
                </a:p>
              </p:txBody>
            </p:sp>
            <p:sp>
              <p:nvSpPr>
                <p:cNvPr id="30877" name="Rectangle 157"/>
                <p:cNvSpPr>
                  <a:spLocks noChangeArrowheads="1"/>
                </p:cNvSpPr>
                <p:nvPr/>
              </p:nvSpPr>
              <p:spPr bwMode="auto">
                <a:xfrm>
                  <a:off x="978" y="3152"/>
                  <a:ext cx="21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78" name="Group 158"/>
              <p:cNvGrpSpPr>
                <a:grpSpLocks/>
              </p:cNvGrpSpPr>
              <p:nvPr/>
            </p:nvGrpSpPr>
            <p:grpSpPr bwMode="auto">
              <a:xfrm>
                <a:off x="1189" y="3152"/>
                <a:ext cx="211" cy="403"/>
                <a:chOff x="1189" y="3152"/>
                <a:chExt cx="211" cy="403"/>
              </a:xfrm>
            </p:grpSpPr>
            <p:sp>
              <p:nvSpPr>
                <p:cNvPr id="30879" name="Rectangle 159"/>
                <p:cNvSpPr>
                  <a:spLocks noChangeArrowheads="1"/>
                </p:cNvSpPr>
                <p:nvPr/>
              </p:nvSpPr>
              <p:spPr bwMode="auto">
                <a:xfrm>
                  <a:off x="1217" y="3152"/>
                  <a:ext cx="15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solidFill>
                        <a:srgbClr val="FF0000"/>
                      </a:solidFill>
                    </a:rPr>
                    <a:t>32</a:t>
                  </a:r>
                  <a:endParaRPr lang="fr-CA" sz="1600">
                    <a:solidFill>
                      <a:srgbClr val="FF0000"/>
                    </a:solidFill>
                  </a:endParaRPr>
                </a:p>
                <a:p>
                  <a:pPr algn="ctr" eaLnBrk="0" hangingPunct="0"/>
                  <a:endParaRPr lang="fr-CA" sz="1600"/>
                </a:p>
              </p:txBody>
            </p:sp>
            <p:sp>
              <p:nvSpPr>
                <p:cNvPr id="30880" name="Rectangle 160"/>
                <p:cNvSpPr>
                  <a:spLocks noChangeArrowheads="1"/>
                </p:cNvSpPr>
                <p:nvPr/>
              </p:nvSpPr>
              <p:spPr bwMode="auto">
                <a:xfrm>
                  <a:off x="1189" y="3152"/>
                  <a:ext cx="21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81" name="Group 161"/>
              <p:cNvGrpSpPr>
                <a:grpSpLocks/>
              </p:cNvGrpSpPr>
              <p:nvPr/>
            </p:nvGrpSpPr>
            <p:grpSpPr bwMode="auto">
              <a:xfrm>
                <a:off x="1400" y="3152"/>
                <a:ext cx="211" cy="403"/>
                <a:chOff x="1400" y="3152"/>
                <a:chExt cx="211" cy="403"/>
              </a:xfrm>
            </p:grpSpPr>
            <p:sp>
              <p:nvSpPr>
                <p:cNvPr id="30882" name="Rectangle 162"/>
                <p:cNvSpPr>
                  <a:spLocks noChangeArrowheads="1"/>
                </p:cNvSpPr>
                <p:nvPr/>
              </p:nvSpPr>
              <p:spPr bwMode="auto">
                <a:xfrm>
                  <a:off x="1428" y="3152"/>
                  <a:ext cx="15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13</a:t>
                  </a:r>
                  <a:endParaRPr lang="fr-CA" sz="1600"/>
                </a:p>
                <a:p>
                  <a:pPr algn="ctr" eaLnBrk="0" hangingPunct="0"/>
                  <a:endParaRPr lang="fr-CA" sz="1600"/>
                </a:p>
              </p:txBody>
            </p:sp>
            <p:sp>
              <p:nvSpPr>
                <p:cNvPr id="30883" name="Rectangle 163"/>
                <p:cNvSpPr>
                  <a:spLocks noChangeArrowheads="1"/>
                </p:cNvSpPr>
                <p:nvPr/>
              </p:nvSpPr>
              <p:spPr bwMode="auto">
                <a:xfrm>
                  <a:off x="1400" y="3152"/>
                  <a:ext cx="21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84" name="Group 164"/>
              <p:cNvGrpSpPr>
                <a:grpSpLocks/>
              </p:cNvGrpSpPr>
              <p:nvPr/>
            </p:nvGrpSpPr>
            <p:grpSpPr bwMode="auto">
              <a:xfrm>
                <a:off x="1611" y="3152"/>
                <a:ext cx="211" cy="403"/>
                <a:chOff x="1611" y="3152"/>
                <a:chExt cx="211" cy="403"/>
              </a:xfrm>
            </p:grpSpPr>
            <p:sp>
              <p:nvSpPr>
                <p:cNvPr id="30885" name="Rectangle 165"/>
                <p:cNvSpPr>
                  <a:spLocks noChangeArrowheads="1"/>
                </p:cNvSpPr>
                <p:nvPr/>
              </p:nvSpPr>
              <p:spPr bwMode="auto">
                <a:xfrm>
                  <a:off x="1639" y="3152"/>
                  <a:ext cx="15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16</a:t>
                  </a:r>
                  <a:endParaRPr lang="fr-CA" sz="1600"/>
                </a:p>
                <a:p>
                  <a:pPr algn="ctr" eaLnBrk="0" hangingPunct="0"/>
                  <a:endParaRPr lang="fr-CA" sz="1600"/>
                </a:p>
              </p:txBody>
            </p:sp>
            <p:sp>
              <p:nvSpPr>
                <p:cNvPr id="30886" name="Rectangle 166"/>
                <p:cNvSpPr>
                  <a:spLocks noChangeArrowheads="1"/>
                </p:cNvSpPr>
                <p:nvPr/>
              </p:nvSpPr>
              <p:spPr bwMode="auto">
                <a:xfrm>
                  <a:off x="1611" y="3152"/>
                  <a:ext cx="21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87" name="Group 167"/>
              <p:cNvGrpSpPr>
                <a:grpSpLocks/>
              </p:cNvGrpSpPr>
              <p:nvPr/>
            </p:nvGrpSpPr>
            <p:grpSpPr bwMode="auto">
              <a:xfrm>
                <a:off x="1822" y="3152"/>
                <a:ext cx="211" cy="403"/>
                <a:chOff x="1822" y="3152"/>
                <a:chExt cx="211" cy="403"/>
              </a:xfrm>
            </p:grpSpPr>
            <p:sp>
              <p:nvSpPr>
                <p:cNvPr id="30888" name="Rectangle 168"/>
                <p:cNvSpPr>
                  <a:spLocks noChangeArrowheads="1"/>
                </p:cNvSpPr>
                <p:nvPr/>
              </p:nvSpPr>
              <p:spPr bwMode="auto">
                <a:xfrm>
                  <a:off x="1850" y="3152"/>
                  <a:ext cx="15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6</a:t>
                  </a:r>
                  <a:endParaRPr lang="fr-CA" sz="1600"/>
                </a:p>
                <a:p>
                  <a:pPr algn="ctr" eaLnBrk="0" hangingPunct="0"/>
                  <a:endParaRPr lang="fr-CA" sz="1600"/>
                </a:p>
              </p:txBody>
            </p:sp>
            <p:sp>
              <p:nvSpPr>
                <p:cNvPr id="30889" name="Rectangle 169"/>
                <p:cNvSpPr>
                  <a:spLocks noChangeArrowheads="1"/>
                </p:cNvSpPr>
                <p:nvPr/>
              </p:nvSpPr>
              <p:spPr bwMode="auto">
                <a:xfrm>
                  <a:off x="1822" y="3152"/>
                  <a:ext cx="21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nvGrpSpPr>
              <p:cNvPr id="30890" name="Group 170"/>
              <p:cNvGrpSpPr>
                <a:grpSpLocks/>
              </p:cNvGrpSpPr>
              <p:nvPr/>
            </p:nvGrpSpPr>
            <p:grpSpPr bwMode="auto">
              <a:xfrm>
                <a:off x="2033" y="3152"/>
                <a:ext cx="293" cy="403"/>
                <a:chOff x="2033" y="3152"/>
                <a:chExt cx="293" cy="403"/>
              </a:xfrm>
            </p:grpSpPr>
            <p:sp>
              <p:nvSpPr>
                <p:cNvPr id="30891" name="Rectangle 171"/>
                <p:cNvSpPr>
                  <a:spLocks noChangeArrowheads="1"/>
                </p:cNvSpPr>
                <p:nvPr/>
              </p:nvSpPr>
              <p:spPr bwMode="auto">
                <a:xfrm>
                  <a:off x="2061" y="3152"/>
                  <a:ext cx="23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a:r>
                    <a:rPr lang="fr-FR" sz="1600" b="1"/>
                    <a:t>131/149</a:t>
                  </a:r>
                  <a:endParaRPr lang="fr-CA" sz="1600"/>
                </a:p>
                <a:p>
                  <a:pPr algn="ctr" eaLnBrk="0" hangingPunct="0"/>
                  <a:endParaRPr lang="fr-CA" sz="1600"/>
                </a:p>
              </p:txBody>
            </p:sp>
            <p:sp>
              <p:nvSpPr>
                <p:cNvPr id="30892" name="Rectangle 172"/>
                <p:cNvSpPr>
                  <a:spLocks noChangeArrowheads="1"/>
                </p:cNvSpPr>
                <p:nvPr/>
              </p:nvSpPr>
              <p:spPr bwMode="auto">
                <a:xfrm>
                  <a:off x="2033" y="3152"/>
                  <a:ext cx="29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grpSp>
        <p:sp>
          <p:nvSpPr>
            <p:cNvPr id="30893" name="Rectangle 173"/>
            <p:cNvSpPr>
              <a:spLocks noChangeArrowheads="1"/>
            </p:cNvSpPr>
            <p:nvPr/>
          </p:nvSpPr>
          <p:spPr bwMode="auto">
            <a:xfrm>
              <a:off x="-3" y="-3"/>
              <a:ext cx="2332" cy="3561"/>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fr-CA"/>
            </a:p>
          </p:txBody>
        </p:sp>
      </p:gr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70C9CED6-77B1-4F59-842D-CC4C99953A23}" type="slidenum">
              <a:rPr lang="fr-CA"/>
              <a:pPr/>
              <a:t>33</a:t>
            </a:fld>
            <a:endParaRPr lang="fr-CA"/>
          </a:p>
        </p:txBody>
      </p:sp>
      <p:sp>
        <p:nvSpPr>
          <p:cNvPr id="32770"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a:cs typeface="Tahoma" pitchFamily="34" charset="0"/>
              </a:rPr>
              <a:t>- </a:t>
            </a:r>
            <a:r>
              <a:rPr lang="fr-FR" sz="2800" dirty="0" smtClean="0">
                <a:cs typeface="Arial" charset="0"/>
              </a:rPr>
              <a:t>En </a:t>
            </a:r>
            <a:r>
              <a:rPr lang="fr-FR" sz="2800" dirty="0">
                <a:cs typeface="Arial" charset="0"/>
              </a:rPr>
              <a:t>réponse à la seconde question</a:t>
            </a:r>
            <a:r>
              <a:rPr lang="fr-CA" sz="2800" dirty="0"/>
              <a:t> </a:t>
            </a:r>
            <a:r>
              <a:rPr lang="fr-FR" sz="3600" dirty="0"/>
              <a:t/>
            </a:r>
            <a:br>
              <a:rPr lang="fr-FR" sz="3600" dirty="0"/>
            </a:br>
            <a:r>
              <a:rPr lang="en-CA" sz="2400" dirty="0"/>
              <a:t>Les </a:t>
            </a:r>
            <a:r>
              <a:rPr lang="fr-CA" sz="2400" dirty="0"/>
              <a:t>conséquences </a:t>
            </a:r>
            <a:r>
              <a:rPr lang="en-CA" sz="2400" dirty="0"/>
              <a:t>des manifestations </a:t>
            </a:r>
            <a:r>
              <a:rPr lang="fr-CA" sz="2400" dirty="0"/>
              <a:t>sur les soins à donner</a:t>
            </a:r>
          </a:p>
        </p:txBody>
      </p:sp>
      <p:sp>
        <p:nvSpPr>
          <p:cNvPr id="32771" name="Rectangle 3"/>
          <p:cNvSpPr>
            <a:spLocks noGrp="1" noChangeArrowheads="1"/>
          </p:cNvSpPr>
          <p:nvPr>
            <p:ph type="body" idx="1"/>
          </p:nvPr>
        </p:nvSpPr>
        <p:spPr/>
        <p:txBody>
          <a:bodyPr/>
          <a:lstStyle/>
          <a:p>
            <a:r>
              <a:rPr lang="fr-CA" dirty="0"/>
              <a:t>la </a:t>
            </a:r>
            <a:r>
              <a:rPr lang="fr-CA" u="sng" dirty="0"/>
              <a:t>baisse de l’énergie</a:t>
            </a:r>
            <a:r>
              <a:rPr lang="en-CA" dirty="0"/>
              <a:t> a des </a:t>
            </a:r>
            <a:r>
              <a:rPr lang="en-CA" dirty="0" err="1"/>
              <a:t>conséquences</a:t>
            </a:r>
            <a:r>
              <a:rPr lang="en-CA" dirty="0"/>
              <a:t> </a:t>
            </a:r>
            <a:r>
              <a:rPr lang="en-CA" dirty="0" err="1"/>
              <a:t>sur</a:t>
            </a:r>
            <a:r>
              <a:rPr lang="en-CA" dirty="0"/>
              <a:t> </a:t>
            </a:r>
            <a:r>
              <a:rPr lang="en-CA" dirty="0" err="1"/>
              <a:t>l’ensemble</a:t>
            </a:r>
            <a:r>
              <a:rPr lang="en-CA" dirty="0"/>
              <a:t> des </a:t>
            </a:r>
            <a:r>
              <a:rPr lang="en-CA" dirty="0" err="1"/>
              <a:t>soins</a:t>
            </a:r>
            <a:endParaRPr lang="en-CA" dirty="0"/>
          </a:p>
          <a:p>
            <a:pPr>
              <a:buFontTx/>
              <a:buNone/>
            </a:pPr>
            <a:endParaRPr lang="en-CA" dirty="0"/>
          </a:p>
          <a:p>
            <a:pPr lvl="1"/>
            <a:r>
              <a:rPr lang="fr-CA" sz="2400" dirty="0"/>
              <a:t>« Je vais essayer de </a:t>
            </a:r>
            <a:r>
              <a:rPr lang="fr-CA" sz="2400" u="sng" dirty="0"/>
              <a:t>donner le minimum</a:t>
            </a:r>
            <a:r>
              <a:rPr lang="fr-CA" sz="2400" dirty="0"/>
              <a:t>. Je vais lui faire un repas pareil. Il va prendre son bain pareil, il va être propre.  S'il dit :  </a:t>
            </a:r>
            <a:r>
              <a:rPr lang="fr-CA" sz="2400" i="1" dirty="0"/>
              <a:t>maman viens-tu jouer!</a:t>
            </a:r>
            <a:r>
              <a:rPr lang="fr-CA" sz="2400" dirty="0"/>
              <a:t>  C’est non. Ça revient aux </a:t>
            </a:r>
            <a:r>
              <a:rPr lang="fr-CA" sz="2400" u="sng" dirty="0"/>
              <a:t>besoins de base</a:t>
            </a:r>
            <a:r>
              <a:rPr lang="fr-CA" sz="2400" dirty="0"/>
              <a:t>. C'est une montagne</a:t>
            </a:r>
            <a:r>
              <a:rPr lang="fr-CA" sz="2400" dirty="0" smtClean="0"/>
              <a:t>.» </a:t>
            </a:r>
            <a:r>
              <a:rPr lang="fr-FR" sz="1600" dirty="0"/>
              <a:t>Marie-Ève; Gr TH</a:t>
            </a:r>
            <a:r>
              <a:rPr lang="fr-CA" dirty="0"/>
              <a:t> </a:t>
            </a:r>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660CABD7-3CA6-45EF-B2BD-9F2AE14FECFB}" type="slidenum">
              <a:rPr lang="fr-CA"/>
              <a:pPr/>
              <a:t>34</a:t>
            </a:fld>
            <a:endParaRPr lang="fr-CA"/>
          </a:p>
        </p:txBody>
      </p:sp>
      <p:sp>
        <p:nvSpPr>
          <p:cNvPr id="34818"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a:cs typeface="Tahoma" pitchFamily="34" charset="0"/>
              </a:rPr>
              <a:t>- </a:t>
            </a:r>
            <a:r>
              <a:rPr lang="fr-FR" sz="2800" dirty="0" smtClean="0">
                <a:cs typeface="Arial" charset="0"/>
              </a:rPr>
              <a:t>En </a:t>
            </a:r>
            <a:r>
              <a:rPr lang="fr-FR" sz="2800" dirty="0">
                <a:cs typeface="Arial" charset="0"/>
              </a:rPr>
              <a:t>réponse à la seconde question</a:t>
            </a:r>
            <a:r>
              <a:rPr lang="fr-CA" sz="2800" dirty="0"/>
              <a:t> </a:t>
            </a:r>
            <a:r>
              <a:rPr lang="fr-FR" sz="3600" dirty="0"/>
              <a:t/>
            </a:r>
            <a:br>
              <a:rPr lang="fr-FR" sz="3600" dirty="0"/>
            </a:br>
            <a:r>
              <a:rPr lang="en-CA" sz="2400" dirty="0"/>
              <a:t>Les </a:t>
            </a:r>
            <a:r>
              <a:rPr lang="fr-CA" sz="2400" dirty="0"/>
              <a:t>conséquences </a:t>
            </a:r>
            <a:r>
              <a:rPr lang="en-CA" sz="2400" dirty="0"/>
              <a:t>des manifestations </a:t>
            </a:r>
            <a:r>
              <a:rPr lang="fr-CA" sz="2400" dirty="0"/>
              <a:t>sur les soins à donner</a:t>
            </a:r>
          </a:p>
        </p:txBody>
      </p:sp>
      <p:sp>
        <p:nvSpPr>
          <p:cNvPr id="34819" name="Rectangle 3"/>
          <p:cNvSpPr>
            <a:spLocks noGrp="1" noChangeArrowheads="1"/>
          </p:cNvSpPr>
          <p:nvPr>
            <p:ph type="body" idx="1"/>
          </p:nvPr>
        </p:nvSpPr>
        <p:spPr/>
        <p:txBody>
          <a:bodyPr/>
          <a:lstStyle/>
          <a:p>
            <a:r>
              <a:rPr lang="fr-CA" u="sng" dirty="0"/>
              <a:t>L’anxiété</a:t>
            </a:r>
            <a:r>
              <a:rPr lang="fr-CA" dirty="0"/>
              <a:t> </a:t>
            </a:r>
            <a:r>
              <a:rPr lang="en-CA" dirty="0"/>
              <a:t>a des </a:t>
            </a:r>
            <a:r>
              <a:rPr lang="en-CA" dirty="0" err="1"/>
              <a:t>conséquences</a:t>
            </a:r>
            <a:r>
              <a:rPr lang="en-CA" dirty="0"/>
              <a:t> </a:t>
            </a:r>
            <a:r>
              <a:rPr lang="en-CA" dirty="0" err="1"/>
              <a:t>sur</a:t>
            </a:r>
            <a:r>
              <a:rPr lang="en-CA" dirty="0"/>
              <a:t> les </a:t>
            </a:r>
            <a:r>
              <a:rPr lang="en-CA" dirty="0" err="1"/>
              <a:t>soins</a:t>
            </a:r>
            <a:r>
              <a:rPr lang="en-CA" dirty="0"/>
              <a:t> </a:t>
            </a:r>
          </a:p>
          <a:p>
            <a:pPr>
              <a:buFontTx/>
              <a:buNone/>
            </a:pPr>
            <a:endParaRPr lang="en-CA" sz="2400" dirty="0"/>
          </a:p>
          <a:p>
            <a:r>
              <a:rPr lang="en-CA" sz="2400" dirty="0" err="1"/>
              <a:t>Lorsqu</a:t>
            </a:r>
            <a:r>
              <a:rPr lang="fr-CA" sz="2400" dirty="0"/>
              <a:t>’elle est ressentie, </a:t>
            </a:r>
            <a:r>
              <a:rPr lang="en-CA" sz="2400" dirty="0" err="1"/>
              <a:t>l’anxiété</a:t>
            </a:r>
            <a:r>
              <a:rPr lang="en-CA" sz="2400" dirty="0"/>
              <a:t> </a:t>
            </a:r>
            <a:r>
              <a:rPr lang="fr-CA" sz="2400" dirty="0"/>
              <a:t>amène la majorité des participants à tenter de </a:t>
            </a:r>
            <a:r>
              <a:rPr lang="fr-CA" sz="2400" u="sng" dirty="0"/>
              <a:t>se soustraire de situations</a:t>
            </a:r>
            <a:r>
              <a:rPr lang="fr-CA" sz="2400" dirty="0"/>
              <a:t> pouvant causer l’augmentation de l’intensité de ce symptôme ou de situations perçues comme une source de stress. </a:t>
            </a:r>
            <a:endParaRPr lang="en-CA" sz="2400" dirty="0"/>
          </a:p>
          <a:p>
            <a:pPr lvl="1">
              <a:buFontTx/>
              <a:buNone/>
            </a:pPr>
            <a:endParaRPr lang="en-CA" sz="2000" dirty="0"/>
          </a:p>
          <a:p>
            <a:pPr lvl="1"/>
            <a:r>
              <a:rPr lang="fr-CA" sz="2400" dirty="0" smtClean="0"/>
              <a:t>« Je </a:t>
            </a:r>
            <a:r>
              <a:rPr lang="fr-CA" sz="2400" dirty="0"/>
              <a:t>ne peux pas l'envoyer chez personne, donc </a:t>
            </a:r>
            <a:r>
              <a:rPr lang="en-CA" sz="2400" dirty="0"/>
              <a:t>…</a:t>
            </a:r>
            <a:r>
              <a:rPr lang="fr-CA" sz="2400" dirty="0"/>
              <a:t>, je m'isole un peu de </a:t>
            </a:r>
            <a:r>
              <a:rPr lang="fr-CA" sz="2400" dirty="0" smtClean="0"/>
              <a:t>lui ».  </a:t>
            </a:r>
            <a:r>
              <a:rPr lang="fr-CA" sz="1600" dirty="0"/>
              <a:t>(Christine Gr TA) </a:t>
            </a:r>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A93838E3-B0D7-4BB0-A91B-095966AC7044}" type="slidenum">
              <a:rPr lang="fr-CA"/>
              <a:pPr/>
              <a:t>35</a:t>
            </a:fld>
            <a:endParaRPr lang="fr-CA" dirty="0"/>
          </a:p>
        </p:txBody>
      </p:sp>
      <p:sp>
        <p:nvSpPr>
          <p:cNvPr id="36866"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a:cs typeface="Tahoma" pitchFamily="34" charset="0"/>
              </a:rPr>
              <a:t>- </a:t>
            </a:r>
            <a:r>
              <a:rPr lang="fr-FR" sz="2800" dirty="0">
                <a:cs typeface="Arial" charset="0"/>
              </a:rPr>
              <a:t>En réponse à la seconde question</a:t>
            </a:r>
            <a:r>
              <a:rPr lang="fr-CA" sz="2800" dirty="0"/>
              <a:t> </a:t>
            </a:r>
            <a:r>
              <a:rPr lang="fr-FR" sz="3600" dirty="0"/>
              <a:t/>
            </a:r>
            <a:br>
              <a:rPr lang="fr-FR" sz="3600" dirty="0"/>
            </a:br>
            <a:r>
              <a:rPr lang="en-CA" sz="2000" dirty="0"/>
              <a:t>Les </a:t>
            </a:r>
            <a:r>
              <a:rPr lang="fr-CA" sz="2000" dirty="0"/>
              <a:t>conséquences </a:t>
            </a:r>
            <a:r>
              <a:rPr lang="en-CA" sz="2000" dirty="0"/>
              <a:t>des manifestations </a:t>
            </a:r>
            <a:r>
              <a:rPr lang="fr-CA" sz="2000" dirty="0"/>
              <a:t>sur les soins à donner</a:t>
            </a:r>
          </a:p>
        </p:txBody>
      </p:sp>
      <p:sp>
        <p:nvSpPr>
          <p:cNvPr id="36867" name="Rectangle 3"/>
          <p:cNvSpPr>
            <a:spLocks noGrp="1" noChangeArrowheads="1"/>
          </p:cNvSpPr>
          <p:nvPr>
            <p:ph type="body" idx="1"/>
          </p:nvPr>
        </p:nvSpPr>
        <p:spPr/>
        <p:txBody>
          <a:bodyPr/>
          <a:lstStyle/>
          <a:p>
            <a:pPr algn="just">
              <a:lnSpc>
                <a:spcPct val="90000"/>
              </a:lnSpc>
            </a:pPr>
            <a:r>
              <a:rPr lang="fr-CA" sz="2400" u="sng" dirty="0"/>
              <a:t>L’irritabilité,</a:t>
            </a:r>
            <a:r>
              <a:rPr lang="fr-CA" sz="2400" dirty="0"/>
              <a:t> comme le manque d’énergie, accompagne d’autres manifestations par exemple la tristesse, l’anxiété et la fatigue. Lorsqu’ils sont aux prises avec ce cocktail de  manifestations, la </a:t>
            </a:r>
            <a:r>
              <a:rPr lang="fr-CA" sz="2400" u="sng" dirty="0"/>
              <a:t>capacité de démontrer de l’attention ou de l’intérêt à l’enfant est significativement affectée</a:t>
            </a:r>
            <a:r>
              <a:rPr lang="fr-CA" sz="2400" dirty="0"/>
              <a:t>. </a:t>
            </a:r>
            <a:endParaRPr lang="en-CA" sz="2400" dirty="0"/>
          </a:p>
          <a:p>
            <a:pPr algn="just">
              <a:lnSpc>
                <a:spcPct val="90000"/>
              </a:lnSpc>
              <a:buFontTx/>
              <a:buNone/>
            </a:pPr>
            <a:endParaRPr lang="en-CA" sz="2400" dirty="0"/>
          </a:p>
          <a:p>
            <a:pPr lvl="1" algn="just">
              <a:lnSpc>
                <a:spcPct val="90000"/>
              </a:lnSpc>
            </a:pPr>
            <a:r>
              <a:rPr lang="fr-CA" sz="2200" dirty="0"/>
              <a:t>« Parfois à l'heure du coucher, on lit une petite histoire et elle pose plein de questions par rapport à l'histoire et ça m'énervait qu'elle me pose des questions. On lit le livre et c'est tout, après c'est dodo. J'essayais de lui faire comprendre que le moins d'effort mental qu'elle me demandait, mieux c'était. J'étais très expéditive, impatiente, </a:t>
            </a:r>
            <a:r>
              <a:rPr lang="fr-CA" sz="2200" dirty="0" smtClean="0"/>
              <a:t>irritable». </a:t>
            </a:r>
            <a:r>
              <a:rPr lang="fr-CA" sz="2000" dirty="0"/>
              <a:t>Marie-Ève; Gr TH </a:t>
            </a:r>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Espace réservé du numéro de diapositive 4"/>
          <p:cNvSpPr>
            <a:spLocks noGrp="1"/>
          </p:cNvSpPr>
          <p:nvPr>
            <p:ph type="sldNum" sz="quarter" idx="12"/>
          </p:nvPr>
        </p:nvSpPr>
        <p:spPr/>
        <p:txBody>
          <a:bodyPr/>
          <a:lstStyle/>
          <a:p>
            <a:fld id="{88877F4E-29BA-4973-9426-D942FC124684}" type="slidenum">
              <a:rPr lang="fr-CA"/>
              <a:pPr/>
              <a:t>36</a:t>
            </a:fld>
            <a:endParaRPr lang="fr-CA"/>
          </a:p>
        </p:txBody>
      </p:sp>
      <p:sp>
        <p:nvSpPr>
          <p:cNvPr id="38914" name="Rectangle 2"/>
          <p:cNvSpPr>
            <a:spLocks noGrp="1" noChangeArrowheads="1"/>
          </p:cNvSpPr>
          <p:nvPr>
            <p:ph type="title"/>
          </p:nvPr>
        </p:nvSpPr>
        <p:spPr/>
        <p:txBody>
          <a:bodyPr/>
          <a:lstStyle/>
          <a:p>
            <a:r>
              <a:rPr lang="en-CA" sz="3200" dirty="0"/>
              <a:t>Phase 3- Les </a:t>
            </a:r>
            <a:r>
              <a:rPr lang="en-CA" sz="3200" dirty="0" err="1"/>
              <a:t>facteurs</a:t>
            </a:r>
            <a:r>
              <a:rPr lang="en-CA" sz="3200" dirty="0"/>
              <a:t> qui </a:t>
            </a:r>
            <a:r>
              <a:rPr lang="en-CA" sz="3200" dirty="0" err="1"/>
              <a:t>influencent</a:t>
            </a:r>
            <a:r>
              <a:rPr lang="en-CA" sz="3200" dirty="0"/>
              <a:t> </a:t>
            </a:r>
            <a:r>
              <a:rPr lang="fr-CA" sz="3200" dirty="0"/>
              <a:t>l’exercice du rôle parental </a:t>
            </a:r>
            <a:r>
              <a:rPr lang="fr-FR" sz="3200" dirty="0">
                <a:cs typeface="Tahoma" pitchFamily="34" charset="0"/>
              </a:rPr>
              <a:t>- </a:t>
            </a:r>
            <a:r>
              <a:rPr lang="fr-FR" sz="3200" dirty="0" smtClean="0">
                <a:cs typeface="Arial" charset="0"/>
              </a:rPr>
              <a:t>En </a:t>
            </a:r>
            <a:r>
              <a:rPr lang="fr-FR" sz="3200" dirty="0">
                <a:cs typeface="Arial" charset="0"/>
              </a:rPr>
              <a:t>réponse à la </a:t>
            </a:r>
            <a:r>
              <a:rPr lang="fr-FR" sz="3200" dirty="0" smtClean="0">
                <a:cs typeface="Arial" charset="0"/>
              </a:rPr>
              <a:t>question</a:t>
            </a:r>
            <a:r>
              <a:rPr lang="en-CA" sz="3200" dirty="0"/>
              <a:t> </a:t>
            </a:r>
            <a:r>
              <a:rPr lang="en-CA" sz="3200" dirty="0" err="1" smtClean="0"/>
              <a:t>principale</a:t>
            </a:r>
            <a:r>
              <a:rPr lang="en-CA" sz="3600" dirty="0"/>
              <a:t/>
            </a:r>
            <a:br>
              <a:rPr lang="en-CA" sz="3600" dirty="0"/>
            </a:br>
            <a:r>
              <a:rPr lang="en-CA" sz="2400" dirty="0" err="1"/>
              <a:t>Ce</a:t>
            </a:r>
            <a:r>
              <a:rPr lang="en-CA" sz="2400" dirty="0"/>
              <a:t> qui aide et </a:t>
            </a:r>
            <a:r>
              <a:rPr lang="en-CA" sz="2400" dirty="0" err="1"/>
              <a:t>ce</a:t>
            </a:r>
            <a:r>
              <a:rPr lang="en-CA" sz="2400" dirty="0"/>
              <a:t> qui </a:t>
            </a:r>
            <a:r>
              <a:rPr lang="en-CA" sz="2400" dirty="0" err="1"/>
              <a:t>nuit</a:t>
            </a:r>
            <a:endParaRPr lang="fr-CA" sz="2400" dirty="0"/>
          </a:p>
        </p:txBody>
      </p:sp>
      <p:grpSp>
        <p:nvGrpSpPr>
          <p:cNvPr id="38915" name="Group 3"/>
          <p:cNvGrpSpPr>
            <a:grpSpLocks/>
          </p:cNvGrpSpPr>
          <p:nvPr/>
        </p:nvGrpSpPr>
        <p:grpSpPr bwMode="auto">
          <a:xfrm>
            <a:off x="1295400" y="2209800"/>
            <a:ext cx="6321425" cy="3940175"/>
            <a:chOff x="-3" y="-3"/>
            <a:chExt cx="3982" cy="2482"/>
          </a:xfrm>
        </p:grpSpPr>
        <p:grpSp>
          <p:nvGrpSpPr>
            <p:cNvPr id="38916" name="Group 4"/>
            <p:cNvGrpSpPr>
              <a:grpSpLocks/>
            </p:cNvGrpSpPr>
            <p:nvPr/>
          </p:nvGrpSpPr>
          <p:grpSpPr bwMode="auto">
            <a:xfrm>
              <a:off x="0" y="0"/>
              <a:ext cx="3976" cy="2476"/>
              <a:chOff x="0" y="0"/>
              <a:chExt cx="3976" cy="2476"/>
            </a:xfrm>
          </p:grpSpPr>
          <p:grpSp>
            <p:nvGrpSpPr>
              <p:cNvPr id="38917" name="Group 5"/>
              <p:cNvGrpSpPr>
                <a:grpSpLocks/>
              </p:cNvGrpSpPr>
              <p:nvPr/>
            </p:nvGrpSpPr>
            <p:grpSpPr bwMode="auto">
              <a:xfrm>
                <a:off x="0" y="0"/>
                <a:ext cx="1033" cy="596"/>
                <a:chOff x="0" y="0"/>
                <a:chExt cx="1033" cy="596"/>
              </a:xfrm>
            </p:grpSpPr>
            <p:sp>
              <p:nvSpPr>
                <p:cNvPr id="38918" name="Rectangle 6"/>
                <p:cNvSpPr>
                  <a:spLocks noChangeArrowheads="1"/>
                </p:cNvSpPr>
                <p:nvPr/>
              </p:nvSpPr>
              <p:spPr bwMode="auto">
                <a:xfrm>
                  <a:off x="28" y="0"/>
                  <a:ext cx="977"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CA" sz="1400"/>
                    <a:t> </a:t>
                  </a:r>
                </a:p>
                <a:p>
                  <a:pPr eaLnBrk="0" hangingPunct="0"/>
                  <a:endParaRPr lang="fr-CA" sz="1400"/>
                </a:p>
              </p:txBody>
            </p:sp>
            <p:sp>
              <p:nvSpPr>
                <p:cNvPr id="38919" name="Rectangle 7"/>
                <p:cNvSpPr>
                  <a:spLocks noChangeArrowheads="1"/>
                </p:cNvSpPr>
                <p:nvPr/>
              </p:nvSpPr>
              <p:spPr bwMode="auto">
                <a:xfrm>
                  <a:off x="0" y="0"/>
                  <a:ext cx="1033"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20" name="Group 8"/>
              <p:cNvGrpSpPr>
                <a:grpSpLocks/>
              </p:cNvGrpSpPr>
              <p:nvPr/>
            </p:nvGrpSpPr>
            <p:grpSpPr bwMode="auto">
              <a:xfrm>
                <a:off x="1033" y="0"/>
                <a:ext cx="712" cy="596"/>
                <a:chOff x="1033" y="0"/>
                <a:chExt cx="712" cy="596"/>
              </a:xfrm>
            </p:grpSpPr>
            <p:sp>
              <p:nvSpPr>
                <p:cNvPr id="38921" name="Rectangle 9"/>
                <p:cNvSpPr>
                  <a:spLocks noChangeArrowheads="1"/>
                </p:cNvSpPr>
                <p:nvPr/>
              </p:nvSpPr>
              <p:spPr bwMode="auto">
                <a:xfrm>
                  <a:off x="1061" y="0"/>
                  <a:ext cx="656"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fr-CA" sz="900" b="1" i="1">
                      <a:latin typeface="Tahoma" pitchFamily="34" charset="0"/>
                      <a:cs typeface="Tahoma" pitchFamily="34" charset="0"/>
                    </a:rPr>
                    <a:t>Nombre de mentions selon les participants du Groupe TH</a:t>
                  </a:r>
                  <a:endParaRPr lang="fr-CA" sz="900"/>
                </a:p>
                <a:p>
                  <a:pPr algn="ctr" eaLnBrk="0" hangingPunct="0"/>
                  <a:endParaRPr lang="fr-CA" sz="900"/>
                </a:p>
              </p:txBody>
            </p:sp>
            <p:sp>
              <p:nvSpPr>
                <p:cNvPr id="38922" name="Rectangle 10"/>
                <p:cNvSpPr>
                  <a:spLocks noChangeArrowheads="1"/>
                </p:cNvSpPr>
                <p:nvPr/>
              </p:nvSpPr>
              <p:spPr bwMode="auto">
                <a:xfrm>
                  <a:off x="1033" y="0"/>
                  <a:ext cx="712"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23" name="Group 11"/>
              <p:cNvGrpSpPr>
                <a:grpSpLocks/>
              </p:cNvGrpSpPr>
              <p:nvPr/>
            </p:nvGrpSpPr>
            <p:grpSpPr bwMode="auto">
              <a:xfrm>
                <a:off x="1745" y="0"/>
                <a:ext cx="713" cy="596"/>
                <a:chOff x="1745" y="0"/>
                <a:chExt cx="713" cy="596"/>
              </a:xfrm>
            </p:grpSpPr>
            <p:sp>
              <p:nvSpPr>
                <p:cNvPr id="38924" name="Rectangle 12"/>
                <p:cNvSpPr>
                  <a:spLocks noChangeArrowheads="1"/>
                </p:cNvSpPr>
                <p:nvPr/>
              </p:nvSpPr>
              <p:spPr bwMode="auto">
                <a:xfrm>
                  <a:off x="1773" y="0"/>
                  <a:ext cx="657"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fr-CA" sz="900" b="1" i="1">
                      <a:latin typeface="Tahoma" pitchFamily="34" charset="0"/>
                      <a:cs typeface="Tahoma" pitchFamily="34" charset="0"/>
                    </a:rPr>
                    <a:t>Nombre de mentions selon les participants du Groupe TP</a:t>
                  </a:r>
                  <a:endParaRPr lang="fr-CA" sz="900"/>
                </a:p>
                <a:p>
                  <a:pPr algn="ctr" eaLnBrk="0" hangingPunct="0"/>
                  <a:endParaRPr lang="fr-CA" sz="900"/>
                </a:p>
              </p:txBody>
            </p:sp>
            <p:sp>
              <p:nvSpPr>
                <p:cNvPr id="38925" name="Rectangle 13"/>
                <p:cNvSpPr>
                  <a:spLocks noChangeArrowheads="1"/>
                </p:cNvSpPr>
                <p:nvPr/>
              </p:nvSpPr>
              <p:spPr bwMode="auto">
                <a:xfrm>
                  <a:off x="1745" y="0"/>
                  <a:ext cx="713"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26" name="Group 14"/>
              <p:cNvGrpSpPr>
                <a:grpSpLocks/>
              </p:cNvGrpSpPr>
              <p:nvPr/>
            </p:nvGrpSpPr>
            <p:grpSpPr bwMode="auto">
              <a:xfrm>
                <a:off x="2458" y="0"/>
                <a:ext cx="782" cy="596"/>
                <a:chOff x="2458" y="0"/>
                <a:chExt cx="782" cy="596"/>
              </a:xfrm>
            </p:grpSpPr>
            <p:sp>
              <p:nvSpPr>
                <p:cNvPr id="38927" name="Rectangle 15"/>
                <p:cNvSpPr>
                  <a:spLocks noChangeArrowheads="1"/>
                </p:cNvSpPr>
                <p:nvPr/>
              </p:nvSpPr>
              <p:spPr bwMode="auto">
                <a:xfrm>
                  <a:off x="2486" y="0"/>
                  <a:ext cx="726"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900" b="1" i="1">
                      <a:latin typeface="Tahoma" pitchFamily="34" charset="0"/>
                      <a:cs typeface="Tahoma" pitchFamily="34" charset="0"/>
                    </a:rPr>
                    <a:t>Nombre de mentions selon les participants du Groupe TA</a:t>
                  </a:r>
                  <a:endParaRPr lang="fr-CA" sz="900"/>
                </a:p>
                <a:p>
                  <a:pPr algn="ctr" eaLnBrk="0" hangingPunct="0"/>
                  <a:endParaRPr lang="fr-CA" sz="1400"/>
                </a:p>
              </p:txBody>
            </p:sp>
            <p:sp>
              <p:nvSpPr>
                <p:cNvPr id="38928" name="Rectangle 16"/>
                <p:cNvSpPr>
                  <a:spLocks noChangeArrowheads="1"/>
                </p:cNvSpPr>
                <p:nvPr/>
              </p:nvSpPr>
              <p:spPr bwMode="auto">
                <a:xfrm>
                  <a:off x="2458" y="0"/>
                  <a:ext cx="782"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29" name="Group 17"/>
              <p:cNvGrpSpPr>
                <a:grpSpLocks/>
              </p:cNvGrpSpPr>
              <p:nvPr/>
            </p:nvGrpSpPr>
            <p:grpSpPr bwMode="auto">
              <a:xfrm>
                <a:off x="3240" y="0"/>
                <a:ext cx="736" cy="596"/>
                <a:chOff x="3240" y="0"/>
                <a:chExt cx="736" cy="596"/>
              </a:xfrm>
            </p:grpSpPr>
            <p:sp>
              <p:nvSpPr>
                <p:cNvPr id="38930" name="Rectangle 18"/>
                <p:cNvSpPr>
                  <a:spLocks noChangeArrowheads="1"/>
                </p:cNvSpPr>
                <p:nvPr/>
              </p:nvSpPr>
              <p:spPr bwMode="auto">
                <a:xfrm>
                  <a:off x="3268" y="0"/>
                  <a:ext cx="680"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fr-CA" sz="900" b="1" i="1">
                      <a:latin typeface="Tahoma" pitchFamily="34" charset="0"/>
                      <a:cs typeface="Tahoma" pitchFamily="34" charset="0"/>
                    </a:rPr>
                    <a:t>Nombre de mentions selon les participants des trois Groupes</a:t>
                  </a:r>
                  <a:endParaRPr lang="fr-CA" sz="900"/>
                </a:p>
              </p:txBody>
            </p:sp>
            <p:sp>
              <p:nvSpPr>
                <p:cNvPr id="38931" name="Rectangle 19"/>
                <p:cNvSpPr>
                  <a:spLocks noChangeArrowheads="1"/>
                </p:cNvSpPr>
                <p:nvPr/>
              </p:nvSpPr>
              <p:spPr bwMode="auto">
                <a:xfrm>
                  <a:off x="3240" y="0"/>
                  <a:ext cx="736"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32" name="Group 20"/>
              <p:cNvGrpSpPr>
                <a:grpSpLocks/>
              </p:cNvGrpSpPr>
              <p:nvPr/>
            </p:nvGrpSpPr>
            <p:grpSpPr bwMode="auto">
              <a:xfrm>
                <a:off x="0" y="596"/>
                <a:ext cx="1033" cy="403"/>
                <a:chOff x="0" y="596"/>
                <a:chExt cx="1033" cy="403"/>
              </a:xfrm>
            </p:grpSpPr>
            <p:sp>
              <p:nvSpPr>
                <p:cNvPr id="38933" name="Rectangle 21"/>
                <p:cNvSpPr>
                  <a:spLocks noChangeArrowheads="1"/>
                </p:cNvSpPr>
                <p:nvPr/>
              </p:nvSpPr>
              <p:spPr bwMode="auto">
                <a:xfrm>
                  <a:off x="28" y="596"/>
                  <a:ext cx="97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CA" sz="1400"/>
                    <a:t> </a:t>
                  </a:r>
                </a:p>
                <a:p>
                  <a:pPr eaLnBrk="0" hangingPunct="0"/>
                  <a:endParaRPr lang="fr-CA" sz="1400"/>
                </a:p>
              </p:txBody>
            </p:sp>
            <p:sp>
              <p:nvSpPr>
                <p:cNvPr id="38934" name="Rectangle 22"/>
                <p:cNvSpPr>
                  <a:spLocks noChangeArrowheads="1"/>
                </p:cNvSpPr>
                <p:nvPr/>
              </p:nvSpPr>
              <p:spPr bwMode="auto">
                <a:xfrm>
                  <a:off x="0" y="596"/>
                  <a:ext cx="103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35" name="Group 23"/>
              <p:cNvGrpSpPr>
                <a:grpSpLocks/>
              </p:cNvGrpSpPr>
              <p:nvPr/>
            </p:nvGrpSpPr>
            <p:grpSpPr bwMode="auto">
              <a:xfrm>
                <a:off x="1033" y="596"/>
                <a:ext cx="712" cy="403"/>
                <a:chOff x="1033" y="596"/>
                <a:chExt cx="712" cy="403"/>
              </a:xfrm>
            </p:grpSpPr>
            <p:sp>
              <p:nvSpPr>
                <p:cNvPr id="38936" name="Rectangle 24"/>
                <p:cNvSpPr>
                  <a:spLocks noChangeArrowheads="1"/>
                </p:cNvSpPr>
                <p:nvPr/>
              </p:nvSpPr>
              <p:spPr bwMode="auto">
                <a:xfrm>
                  <a:off x="1061" y="596"/>
                  <a:ext cx="65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400"/>
                    <a:t> </a:t>
                  </a:r>
                </a:p>
                <a:p>
                  <a:pPr algn="ctr" eaLnBrk="0" hangingPunct="0"/>
                  <a:endParaRPr lang="fr-CA" sz="1400"/>
                </a:p>
              </p:txBody>
            </p:sp>
            <p:sp>
              <p:nvSpPr>
                <p:cNvPr id="38937" name="Rectangle 25"/>
                <p:cNvSpPr>
                  <a:spLocks noChangeArrowheads="1"/>
                </p:cNvSpPr>
                <p:nvPr/>
              </p:nvSpPr>
              <p:spPr bwMode="auto">
                <a:xfrm>
                  <a:off x="1033" y="596"/>
                  <a:ext cx="71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38" name="Group 26"/>
              <p:cNvGrpSpPr>
                <a:grpSpLocks/>
              </p:cNvGrpSpPr>
              <p:nvPr/>
            </p:nvGrpSpPr>
            <p:grpSpPr bwMode="auto">
              <a:xfrm>
                <a:off x="1745" y="596"/>
                <a:ext cx="713" cy="403"/>
                <a:chOff x="1745" y="596"/>
                <a:chExt cx="713" cy="403"/>
              </a:xfrm>
            </p:grpSpPr>
            <p:sp>
              <p:nvSpPr>
                <p:cNvPr id="38939" name="Rectangle 27"/>
                <p:cNvSpPr>
                  <a:spLocks noChangeArrowheads="1"/>
                </p:cNvSpPr>
                <p:nvPr/>
              </p:nvSpPr>
              <p:spPr bwMode="auto">
                <a:xfrm>
                  <a:off x="1773" y="596"/>
                  <a:ext cx="65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400"/>
                    <a:t> </a:t>
                  </a:r>
                </a:p>
                <a:p>
                  <a:pPr algn="ctr" eaLnBrk="0" hangingPunct="0"/>
                  <a:endParaRPr lang="fr-CA" sz="1400"/>
                </a:p>
              </p:txBody>
            </p:sp>
            <p:sp>
              <p:nvSpPr>
                <p:cNvPr id="38940" name="Rectangle 28"/>
                <p:cNvSpPr>
                  <a:spLocks noChangeArrowheads="1"/>
                </p:cNvSpPr>
                <p:nvPr/>
              </p:nvSpPr>
              <p:spPr bwMode="auto">
                <a:xfrm>
                  <a:off x="1745" y="596"/>
                  <a:ext cx="71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41" name="Group 29"/>
              <p:cNvGrpSpPr>
                <a:grpSpLocks/>
              </p:cNvGrpSpPr>
              <p:nvPr/>
            </p:nvGrpSpPr>
            <p:grpSpPr bwMode="auto">
              <a:xfrm>
                <a:off x="2458" y="596"/>
                <a:ext cx="782" cy="403"/>
                <a:chOff x="2458" y="596"/>
                <a:chExt cx="782" cy="403"/>
              </a:xfrm>
            </p:grpSpPr>
            <p:sp>
              <p:nvSpPr>
                <p:cNvPr id="38942" name="Rectangle 30"/>
                <p:cNvSpPr>
                  <a:spLocks noChangeArrowheads="1"/>
                </p:cNvSpPr>
                <p:nvPr/>
              </p:nvSpPr>
              <p:spPr bwMode="auto">
                <a:xfrm>
                  <a:off x="2486" y="596"/>
                  <a:ext cx="72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400"/>
                    <a:t> </a:t>
                  </a:r>
                </a:p>
                <a:p>
                  <a:pPr algn="ctr" eaLnBrk="0" hangingPunct="0"/>
                  <a:endParaRPr lang="fr-CA" sz="1400"/>
                </a:p>
              </p:txBody>
            </p:sp>
            <p:sp>
              <p:nvSpPr>
                <p:cNvPr id="38943" name="Rectangle 31"/>
                <p:cNvSpPr>
                  <a:spLocks noChangeArrowheads="1"/>
                </p:cNvSpPr>
                <p:nvPr/>
              </p:nvSpPr>
              <p:spPr bwMode="auto">
                <a:xfrm>
                  <a:off x="2458" y="596"/>
                  <a:ext cx="78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44" name="Group 32"/>
              <p:cNvGrpSpPr>
                <a:grpSpLocks/>
              </p:cNvGrpSpPr>
              <p:nvPr/>
            </p:nvGrpSpPr>
            <p:grpSpPr bwMode="auto">
              <a:xfrm>
                <a:off x="3240" y="596"/>
                <a:ext cx="736" cy="403"/>
                <a:chOff x="3240" y="596"/>
                <a:chExt cx="736" cy="403"/>
              </a:xfrm>
            </p:grpSpPr>
            <p:sp>
              <p:nvSpPr>
                <p:cNvPr id="38945" name="Rectangle 33"/>
                <p:cNvSpPr>
                  <a:spLocks noChangeArrowheads="1"/>
                </p:cNvSpPr>
                <p:nvPr/>
              </p:nvSpPr>
              <p:spPr bwMode="auto">
                <a:xfrm>
                  <a:off x="3268" y="596"/>
                  <a:ext cx="680"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400"/>
                    <a:t> </a:t>
                  </a:r>
                </a:p>
                <a:p>
                  <a:pPr algn="ctr" eaLnBrk="0" hangingPunct="0"/>
                  <a:endParaRPr lang="fr-CA" sz="1400"/>
                </a:p>
              </p:txBody>
            </p:sp>
            <p:sp>
              <p:nvSpPr>
                <p:cNvPr id="38946" name="Rectangle 34"/>
                <p:cNvSpPr>
                  <a:spLocks noChangeArrowheads="1"/>
                </p:cNvSpPr>
                <p:nvPr/>
              </p:nvSpPr>
              <p:spPr bwMode="auto">
                <a:xfrm>
                  <a:off x="3240" y="596"/>
                  <a:ext cx="736"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47" name="Group 35"/>
              <p:cNvGrpSpPr>
                <a:grpSpLocks/>
              </p:cNvGrpSpPr>
              <p:nvPr/>
            </p:nvGrpSpPr>
            <p:grpSpPr bwMode="auto">
              <a:xfrm>
                <a:off x="0" y="999"/>
                <a:ext cx="1033" cy="557"/>
                <a:chOff x="0" y="999"/>
                <a:chExt cx="1033" cy="557"/>
              </a:xfrm>
            </p:grpSpPr>
            <p:sp>
              <p:nvSpPr>
                <p:cNvPr id="38948" name="Rectangle 36"/>
                <p:cNvSpPr>
                  <a:spLocks noChangeArrowheads="1"/>
                </p:cNvSpPr>
                <p:nvPr/>
              </p:nvSpPr>
              <p:spPr bwMode="auto">
                <a:xfrm>
                  <a:off x="28" y="999"/>
                  <a:ext cx="977" cy="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CA" sz="1400" b="1" u="sng">
                      <a:latin typeface="Tahoma" pitchFamily="34" charset="0"/>
                      <a:cs typeface="Tahoma" pitchFamily="34" charset="0"/>
                    </a:rPr>
                    <a:t>Facteurs personnels</a:t>
                  </a:r>
                  <a:r>
                    <a:rPr lang="fr-FR" sz="1400" b="1">
                      <a:latin typeface="Tahoma" pitchFamily="34" charset="0"/>
                      <a:cs typeface="Tahoma" pitchFamily="34" charset="0"/>
                    </a:rPr>
                    <a:t> </a:t>
                  </a:r>
                  <a:endParaRPr lang="fr-CA" sz="1400"/>
                </a:p>
                <a:p>
                  <a:pPr eaLnBrk="0" hangingPunct="0"/>
                  <a:r>
                    <a:rPr lang="fr-CA" sz="1400"/>
                    <a:t> </a:t>
                  </a:r>
                </a:p>
                <a:p>
                  <a:pPr eaLnBrk="0" hangingPunct="0"/>
                  <a:endParaRPr lang="fr-CA" sz="1400"/>
                </a:p>
              </p:txBody>
            </p:sp>
            <p:sp>
              <p:nvSpPr>
                <p:cNvPr id="38949" name="Rectangle 37"/>
                <p:cNvSpPr>
                  <a:spLocks noChangeArrowheads="1"/>
                </p:cNvSpPr>
                <p:nvPr/>
              </p:nvSpPr>
              <p:spPr bwMode="auto">
                <a:xfrm>
                  <a:off x="0" y="999"/>
                  <a:ext cx="1033" cy="55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50" name="Group 38"/>
              <p:cNvGrpSpPr>
                <a:grpSpLocks/>
              </p:cNvGrpSpPr>
              <p:nvPr/>
            </p:nvGrpSpPr>
            <p:grpSpPr bwMode="auto">
              <a:xfrm>
                <a:off x="1033" y="999"/>
                <a:ext cx="712" cy="557"/>
                <a:chOff x="1033" y="999"/>
                <a:chExt cx="712" cy="557"/>
              </a:xfrm>
            </p:grpSpPr>
            <p:sp>
              <p:nvSpPr>
                <p:cNvPr id="38951" name="Rectangle 39"/>
                <p:cNvSpPr>
                  <a:spLocks noChangeArrowheads="1"/>
                </p:cNvSpPr>
                <p:nvPr/>
              </p:nvSpPr>
              <p:spPr bwMode="auto">
                <a:xfrm>
                  <a:off x="1061" y="999"/>
                  <a:ext cx="656" cy="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FR" sz="1400">
                      <a:latin typeface="Times New Roman"/>
                      <a:cs typeface="Tahoma" pitchFamily="34" charset="0"/>
                    </a:rPr>
                    <a:t> </a:t>
                  </a:r>
                  <a:endParaRPr lang="fr-CA" sz="1400"/>
                </a:p>
                <a:p>
                  <a:pPr algn="ctr" eaLnBrk="0" hangingPunct="0"/>
                  <a:r>
                    <a:rPr lang="fr-FR" sz="1400">
                      <a:latin typeface="Tahoma" pitchFamily="34" charset="0"/>
                      <a:cs typeface="Tahoma" pitchFamily="34" charset="0"/>
                    </a:rPr>
                    <a:t>20</a:t>
                  </a:r>
                  <a:endParaRPr lang="fr-CA" sz="1400"/>
                </a:p>
                <a:p>
                  <a:pPr algn="ctr" eaLnBrk="0" hangingPunct="0"/>
                  <a:endParaRPr lang="fr-CA" sz="1400"/>
                </a:p>
              </p:txBody>
            </p:sp>
            <p:sp>
              <p:nvSpPr>
                <p:cNvPr id="38952" name="Rectangle 40"/>
                <p:cNvSpPr>
                  <a:spLocks noChangeArrowheads="1"/>
                </p:cNvSpPr>
                <p:nvPr/>
              </p:nvSpPr>
              <p:spPr bwMode="auto">
                <a:xfrm>
                  <a:off x="1033" y="999"/>
                  <a:ext cx="712" cy="55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53" name="Group 41"/>
              <p:cNvGrpSpPr>
                <a:grpSpLocks/>
              </p:cNvGrpSpPr>
              <p:nvPr/>
            </p:nvGrpSpPr>
            <p:grpSpPr bwMode="auto">
              <a:xfrm>
                <a:off x="1745" y="999"/>
                <a:ext cx="713" cy="557"/>
                <a:chOff x="1745" y="999"/>
                <a:chExt cx="713" cy="557"/>
              </a:xfrm>
            </p:grpSpPr>
            <p:sp>
              <p:nvSpPr>
                <p:cNvPr id="38954" name="Rectangle 42"/>
                <p:cNvSpPr>
                  <a:spLocks noChangeArrowheads="1"/>
                </p:cNvSpPr>
                <p:nvPr/>
              </p:nvSpPr>
              <p:spPr bwMode="auto">
                <a:xfrm>
                  <a:off x="1773" y="999"/>
                  <a:ext cx="657" cy="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FR" sz="1400">
                      <a:latin typeface="Times New Roman"/>
                      <a:cs typeface="Tahoma" pitchFamily="34" charset="0"/>
                    </a:rPr>
                    <a:t> </a:t>
                  </a:r>
                  <a:endParaRPr lang="fr-CA" sz="1400"/>
                </a:p>
                <a:p>
                  <a:pPr algn="ctr" eaLnBrk="0" hangingPunct="0"/>
                  <a:r>
                    <a:rPr lang="fr-FR" sz="1400">
                      <a:latin typeface="Tahoma" pitchFamily="34" charset="0"/>
                      <a:cs typeface="Tahoma" pitchFamily="34" charset="0"/>
                    </a:rPr>
                    <a:t>29</a:t>
                  </a:r>
                  <a:endParaRPr lang="fr-CA" sz="1400"/>
                </a:p>
                <a:p>
                  <a:pPr algn="ctr" eaLnBrk="0" hangingPunct="0"/>
                  <a:r>
                    <a:rPr lang="fr-CA" sz="1400"/>
                    <a:t> </a:t>
                  </a:r>
                </a:p>
                <a:p>
                  <a:pPr algn="ctr" eaLnBrk="0" hangingPunct="0"/>
                  <a:endParaRPr lang="fr-CA" sz="1400"/>
                </a:p>
              </p:txBody>
            </p:sp>
            <p:sp>
              <p:nvSpPr>
                <p:cNvPr id="38955" name="Rectangle 43"/>
                <p:cNvSpPr>
                  <a:spLocks noChangeArrowheads="1"/>
                </p:cNvSpPr>
                <p:nvPr/>
              </p:nvSpPr>
              <p:spPr bwMode="auto">
                <a:xfrm>
                  <a:off x="1745" y="999"/>
                  <a:ext cx="713" cy="55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56" name="Group 44"/>
              <p:cNvGrpSpPr>
                <a:grpSpLocks/>
              </p:cNvGrpSpPr>
              <p:nvPr/>
            </p:nvGrpSpPr>
            <p:grpSpPr bwMode="auto">
              <a:xfrm>
                <a:off x="2458" y="999"/>
                <a:ext cx="782" cy="557"/>
                <a:chOff x="2458" y="999"/>
                <a:chExt cx="782" cy="557"/>
              </a:xfrm>
            </p:grpSpPr>
            <p:sp>
              <p:nvSpPr>
                <p:cNvPr id="38957" name="Rectangle 45"/>
                <p:cNvSpPr>
                  <a:spLocks noChangeArrowheads="1"/>
                </p:cNvSpPr>
                <p:nvPr/>
              </p:nvSpPr>
              <p:spPr bwMode="auto">
                <a:xfrm>
                  <a:off x="2486" y="999"/>
                  <a:ext cx="726" cy="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FR" sz="1400" b="1">
                      <a:latin typeface="Tahoma" pitchFamily="34" charset="0"/>
                      <a:cs typeface="Tahoma" pitchFamily="34" charset="0"/>
                    </a:rPr>
                    <a:t>38</a:t>
                  </a:r>
                  <a:endParaRPr lang="fr-CA" sz="1400" b="1"/>
                </a:p>
                <a:p>
                  <a:pPr algn="ctr" eaLnBrk="0" hangingPunct="0"/>
                  <a:endParaRPr lang="fr-CA" sz="1400" b="1"/>
                </a:p>
              </p:txBody>
            </p:sp>
            <p:sp>
              <p:nvSpPr>
                <p:cNvPr id="38958" name="Rectangle 46"/>
                <p:cNvSpPr>
                  <a:spLocks noChangeArrowheads="1"/>
                </p:cNvSpPr>
                <p:nvPr/>
              </p:nvSpPr>
              <p:spPr bwMode="auto">
                <a:xfrm>
                  <a:off x="2458" y="999"/>
                  <a:ext cx="782" cy="55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59" name="Group 47"/>
              <p:cNvGrpSpPr>
                <a:grpSpLocks/>
              </p:cNvGrpSpPr>
              <p:nvPr/>
            </p:nvGrpSpPr>
            <p:grpSpPr bwMode="auto">
              <a:xfrm>
                <a:off x="3240" y="999"/>
                <a:ext cx="736" cy="557"/>
                <a:chOff x="3240" y="999"/>
                <a:chExt cx="736" cy="557"/>
              </a:xfrm>
            </p:grpSpPr>
            <p:sp>
              <p:nvSpPr>
                <p:cNvPr id="38960" name="Rectangle 48"/>
                <p:cNvSpPr>
                  <a:spLocks noChangeArrowheads="1"/>
                </p:cNvSpPr>
                <p:nvPr/>
              </p:nvSpPr>
              <p:spPr bwMode="auto">
                <a:xfrm>
                  <a:off x="3268" y="999"/>
                  <a:ext cx="680" cy="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400">
                      <a:latin typeface="Tahoma" pitchFamily="34" charset="0"/>
                      <a:cs typeface="Tahoma" pitchFamily="34" charset="0"/>
                    </a:rPr>
                    <a:t>87</a:t>
                  </a:r>
                  <a:endParaRPr lang="fr-CA" sz="1400"/>
                </a:p>
                <a:p>
                  <a:pPr algn="ctr" eaLnBrk="0" hangingPunct="0"/>
                  <a:endParaRPr lang="fr-CA" sz="1400"/>
                </a:p>
              </p:txBody>
            </p:sp>
            <p:sp>
              <p:nvSpPr>
                <p:cNvPr id="38961" name="Rectangle 49"/>
                <p:cNvSpPr>
                  <a:spLocks noChangeArrowheads="1"/>
                </p:cNvSpPr>
                <p:nvPr/>
              </p:nvSpPr>
              <p:spPr bwMode="auto">
                <a:xfrm>
                  <a:off x="3240" y="999"/>
                  <a:ext cx="736" cy="55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62" name="Group 50"/>
              <p:cNvGrpSpPr>
                <a:grpSpLocks/>
              </p:cNvGrpSpPr>
              <p:nvPr/>
            </p:nvGrpSpPr>
            <p:grpSpPr bwMode="auto">
              <a:xfrm>
                <a:off x="0" y="1556"/>
                <a:ext cx="1033" cy="546"/>
                <a:chOff x="0" y="1556"/>
                <a:chExt cx="1033" cy="546"/>
              </a:xfrm>
            </p:grpSpPr>
            <p:sp>
              <p:nvSpPr>
                <p:cNvPr id="38963" name="Rectangle 51"/>
                <p:cNvSpPr>
                  <a:spLocks noChangeArrowheads="1"/>
                </p:cNvSpPr>
                <p:nvPr/>
              </p:nvSpPr>
              <p:spPr bwMode="auto">
                <a:xfrm>
                  <a:off x="28" y="1556"/>
                  <a:ext cx="977" cy="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sz="1400" b="1" u="sng">
                      <a:latin typeface="Tahoma" pitchFamily="34" charset="0"/>
                      <a:cs typeface="Tahoma" pitchFamily="34" charset="0"/>
                    </a:rPr>
                    <a:t>Facteurs environnementaux</a:t>
                  </a:r>
                  <a:endParaRPr lang="fr-CA" sz="1400"/>
                </a:p>
                <a:p>
                  <a:pPr eaLnBrk="0" hangingPunct="0"/>
                  <a:r>
                    <a:rPr lang="fr-FR" sz="1400" b="1">
                      <a:latin typeface="Tahoma" pitchFamily="34" charset="0"/>
                      <a:cs typeface="Tahoma" pitchFamily="34" charset="0"/>
                    </a:rPr>
                    <a:t> </a:t>
                  </a:r>
                  <a:endParaRPr lang="fr-CA" sz="1400"/>
                </a:p>
                <a:p>
                  <a:pPr eaLnBrk="0" hangingPunct="0"/>
                  <a:r>
                    <a:rPr lang="fr-FR" sz="1400" b="1" u="sng">
                      <a:latin typeface="Tahoma" pitchFamily="34" charset="0"/>
                      <a:cs typeface="Tahoma" pitchFamily="34" charset="0"/>
                    </a:rPr>
                    <a:t>Facteurs d</a:t>
                  </a:r>
                  <a:r>
                    <a:rPr lang="fr-FR" sz="1400" b="1" u="sng">
                      <a:latin typeface="Times New Roman"/>
                      <a:cs typeface="Tahoma" pitchFamily="34" charset="0"/>
                    </a:rPr>
                    <a:t>’</a:t>
                  </a:r>
                  <a:r>
                    <a:rPr lang="fr-FR" sz="1400" b="1" u="sng">
                      <a:latin typeface="Tahoma" pitchFamily="34" charset="0"/>
                      <a:cs typeface="Tahoma" pitchFamily="34" charset="0"/>
                    </a:rPr>
                    <a:t>influence</a:t>
                  </a:r>
                  <a:endParaRPr lang="fr-CA" sz="1400" b="1" u="sng">
                    <a:latin typeface="Tahoma" pitchFamily="34" charset="0"/>
                    <a:cs typeface="Tahoma" pitchFamily="34" charset="0"/>
                  </a:endParaRPr>
                </a:p>
              </p:txBody>
            </p:sp>
            <p:sp>
              <p:nvSpPr>
                <p:cNvPr id="38964" name="Rectangle 52"/>
                <p:cNvSpPr>
                  <a:spLocks noChangeArrowheads="1"/>
                </p:cNvSpPr>
                <p:nvPr/>
              </p:nvSpPr>
              <p:spPr bwMode="auto">
                <a:xfrm>
                  <a:off x="0" y="1556"/>
                  <a:ext cx="1033" cy="54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65" name="Group 53"/>
              <p:cNvGrpSpPr>
                <a:grpSpLocks/>
              </p:cNvGrpSpPr>
              <p:nvPr/>
            </p:nvGrpSpPr>
            <p:grpSpPr bwMode="auto">
              <a:xfrm>
                <a:off x="1033" y="1556"/>
                <a:ext cx="712" cy="546"/>
                <a:chOff x="1033" y="1556"/>
                <a:chExt cx="712" cy="546"/>
              </a:xfrm>
            </p:grpSpPr>
            <p:sp>
              <p:nvSpPr>
                <p:cNvPr id="38966" name="Rectangle 54"/>
                <p:cNvSpPr>
                  <a:spLocks noChangeArrowheads="1"/>
                </p:cNvSpPr>
                <p:nvPr/>
              </p:nvSpPr>
              <p:spPr bwMode="auto">
                <a:xfrm>
                  <a:off x="1061" y="1556"/>
                  <a:ext cx="656" cy="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FR" sz="1400">
                      <a:latin typeface="Tahoma" pitchFamily="34" charset="0"/>
                      <a:cs typeface="Tahoma" pitchFamily="34" charset="0"/>
                    </a:rPr>
                    <a:t>39</a:t>
                  </a:r>
                  <a:endParaRPr lang="fr-CA" sz="1400"/>
                </a:p>
                <a:p>
                  <a:pPr algn="ctr" eaLnBrk="0" hangingPunct="0"/>
                  <a:endParaRPr lang="fr-CA" sz="1400"/>
                </a:p>
              </p:txBody>
            </p:sp>
            <p:sp>
              <p:nvSpPr>
                <p:cNvPr id="38967" name="Rectangle 55"/>
                <p:cNvSpPr>
                  <a:spLocks noChangeArrowheads="1"/>
                </p:cNvSpPr>
                <p:nvPr/>
              </p:nvSpPr>
              <p:spPr bwMode="auto">
                <a:xfrm>
                  <a:off x="1033" y="1556"/>
                  <a:ext cx="712" cy="54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68" name="Group 56"/>
              <p:cNvGrpSpPr>
                <a:grpSpLocks/>
              </p:cNvGrpSpPr>
              <p:nvPr/>
            </p:nvGrpSpPr>
            <p:grpSpPr bwMode="auto">
              <a:xfrm>
                <a:off x="1745" y="1556"/>
                <a:ext cx="713" cy="546"/>
                <a:chOff x="1745" y="1556"/>
                <a:chExt cx="713" cy="546"/>
              </a:xfrm>
            </p:grpSpPr>
            <p:sp>
              <p:nvSpPr>
                <p:cNvPr id="38969" name="Rectangle 57"/>
                <p:cNvSpPr>
                  <a:spLocks noChangeArrowheads="1"/>
                </p:cNvSpPr>
                <p:nvPr/>
              </p:nvSpPr>
              <p:spPr bwMode="auto">
                <a:xfrm>
                  <a:off x="1773" y="1556"/>
                  <a:ext cx="657" cy="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FR" sz="1400">
                      <a:latin typeface="Tahoma" pitchFamily="34" charset="0"/>
                      <a:cs typeface="Tahoma" pitchFamily="34" charset="0"/>
                    </a:rPr>
                    <a:t>46</a:t>
                  </a:r>
                  <a:endParaRPr lang="fr-CA" sz="1400"/>
                </a:p>
                <a:p>
                  <a:pPr algn="ctr" eaLnBrk="0" hangingPunct="0"/>
                  <a:endParaRPr lang="fr-CA" sz="1400"/>
                </a:p>
              </p:txBody>
            </p:sp>
            <p:sp>
              <p:nvSpPr>
                <p:cNvPr id="38970" name="Rectangle 58"/>
                <p:cNvSpPr>
                  <a:spLocks noChangeArrowheads="1"/>
                </p:cNvSpPr>
                <p:nvPr/>
              </p:nvSpPr>
              <p:spPr bwMode="auto">
                <a:xfrm>
                  <a:off x="1745" y="1556"/>
                  <a:ext cx="713" cy="54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71" name="Group 59"/>
              <p:cNvGrpSpPr>
                <a:grpSpLocks/>
              </p:cNvGrpSpPr>
              <p:nvPr/>
            </p:nvGrpSpPr>
            <p:grpSpPr bwMode="auto">
              <a:xfrm>
                <a:off x="2458" y="1556"/>
                <a:ext cx="782" cy="546"/>
                <a:chOff x="2458" y="1556"/>
                <a:chExt cx="782" cy="546"/>
              </a:xfrm>
            </p:grpSpPr>
            <p:sp>
              <p:nvSpPr>
                <p:cNvPr id="38972" name="Rectangle 60"/>
                <p:cNvSpPr>
                  <a:spLocks noChangeArrowheads="1"/>
                </p:cNvSpPr>
                <p:nvPr/>
              </p:nvSpPr>
              <p:spPr bwMode="auto">
                <a:xfrm>
                  <a:off x="2486" y="1556"/>
                  <a:ext cx="726" cy="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FR" sz="1400" b="1">
                      <a:latin typeface="Tahoma" pitchFamily="34" charset="0"/>
                      <a:cs typeface="Tahoma" pitchFamily="34" charset="0"/>
                    </a:rPr>
                    <a:t>78</a:t>
                  </a:r>
                  <a:endParaRPr lang="fr-CA" sz="1400" b="1"/>
                </a:p>
                <a:p>
                  <a:pPr algn="ctr" eaLnBrk="0" hangingPunct="0"/>
                  <a:endParaRPr lang="fr-CA" sz="1400" b="1"/>
                </a:p>
              </p:txBody>
            </p:sp>
            <p:sp>
              <p:nvSpPr>
                <p:cNvPr id="38973" name="Rectangle 61"/>
                <p:cNvSpPr>
                  <a:spLocks noChangeArrowheads="1"/>
                </p:cNvSpPr>
                <p:nvPr/>
              </p:nvSpPr>
              <p:spPr bwMode="auto">
                <a:xfrm>
                  <a:off x="2458" y="1556"/>
                  <a:ext cx="782" cy="54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74" name="Group 62"/>
              <p:cNvGrpSpPr>
                <a:grpSpLocks/>
              </p:cNvGrpSpPr>
              <p:nvPr/>
            </p:nvGrpSpPr>
            <p:grpSpPr bwMode="auto">
              <a:xfrm>
                <a:off x="3240" y="1556"/>
                <a:ext cx="736" cy="546"/>
                <a:chOff x="3240" y="1556"/>
                <a:chExt cx="736" cy="546"/>
              </a:xfrm>
            </p:grpSpPr>
            <p:sp>
              <p:nvSpPr>
                <p:cNvPr id="38975" name="Rectangle 63"/>
                <p:cNvSpPr>
                  <a:spLocks noChangeArrowheads="1"/>
                </p:cNvSpPr>
                <p:nvPr/>
              </p:nvSpPr>
              <p:spPr bwMode="auto">
                <a:xfrm>
                  <a:off x="3268" y="1556"/>
                  <a:ext cx="680" cy="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400" b="1">
                      <a:latin typeface="Tahoma" pitchFamily="34" charset="0"/>
                      <a:cs typeface="Tahoma" pitchFamily="34" charset="0"/>
                    </a:rPr>
                    <a:t>163</a:t>
                  </a:r>
                  <a:endParaRPr lang="fr-CA" sz="1400" b="1"/>
                </a:p>
                <a:p>
                  <a:pPr algn="ctr" eaLnBrk="0" hangingPunct="0"/>
                  <a:endParaRPr lang="fr-CA" sz="1400"/>
                </a:p>
              </p:txBody>
            </p:sp>
            <p:sp>
              <p:nvSpPr>
                <p:cNvPr id="38976" name="Rectangle 64"/>
                <p:cNvSpPr>
                  <a:spLocks noChangeArrowheads="1"/>
                </p:cNvSpPr>
                <p:nvPr/>
              </p:nvSpPr>
              <p:spPr bwMode="auto">
                <a:xfrm>
                  <a:off x="3240" y="1556"/>
                  <a:ext cx="736" cy="54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77" name="Group 65"/>
              <p:cNvGrpSpPr>
                <a:grpSpLocks/>
              </p:cNvGrpSpPr>
              <p:nvPr/>
            </p:nvGrpSpPr>
            <p:grpSpPr bwMode="auto">
              <a:xfrm>
                <a:off x="0" y="2102"/>
                <a:ext cx="1033" cy="374"/>
                <a:chOff x="0" y="2102"/>
                <a:chExt cx="1033" cy="374"/>
              </a:xfrm>
            </p:grpSpPr>
            <p:sp>
              <p:nvSpPr>
                <p:cNvPr id="38978" name="Rectangle 66"/>
                <p:cNvSpPr>
                  <a:spLocks noChangeArrowheads="1"/>
                </p:cNvSpPr>
                <p:nvPr/>
              </p:nvSpPr>
              <p:spPr bwMode="auto">
                <a:xfrm>
                  <a:off x="28" y="2102"/>
                  <a:ext cx="977"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sz="1400"/>
                </a:p>
                <a:p>
                  <a:pPr eaLnBrk="0" hangingPunct="0"/>
                  <a:endParaRPr lang="fr-CA" sz="1400"/>
                </a:p>
              </p:txBody>
            </p:sp>
            <p:sp>
              <p:nvSpPr>
                <p:cNvPr id="38979" name="Rectangle 67"/>
                <p:cNvSpPr>
                  <a:spLocks noChangeArrowheads="1"/>
                </p:cNvSpPr>
                <p:nvPr/>
              </p:nvSpPr>
              <p:spPr bwMode="auto">
                <a:xfrm>
                  <a:off x="0" y="2102"/>
                  <a:ext cx="1033"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80" name="Group 68"/>
              <p:cNvGrpSpPr>
                <a:grpSpLocks/>
              </p:cNvGrpSpPr>
              <p:nvPr/>
            </p:nvGrpSpPr>
            <p:grpSpPr bwMode="auto">
              <a:xfrm>
                <a:off x="1033" y="2102"/>
                <a:ext cx="712" cy="374"/>
                <a:chOff x="1033" y="2102"/>
                <a:chExt cx="712" cy="374"/>
              </a:xfrm>
            </p:grpSpPr>
            <p:sp>
              <p:nvSpPr>
                <p:cNvPr id="38981" name="Rectangle 69"/>
                <p:cNvSpPr>
                  <a:spLocks noChangeArrowheads="1"/>
                </p:cNvSpPr>
                <p:nvPr/>
              </p:nvSpPr>
              <p:spPr bwMode="auto">
                <a:xfrm>
                  <a:off x="1061" y="2102"/>
                  <a:ext cx="65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FR" sz="1400">
                      <a:latin typeface="Tahoma" pitchFamily="34" charset="0"/>
                      <a:cs typeface="Tahoma" pitchFamily="34" charset="0"/>
                    </a:rPr>
                    <a:t>59</a:t>
                  </a:r>
                  <a:endParaRPr lang="fr-CA" sz="1400"/>
                </a:p>
                <a:p>
                  <a:pPr algn="ctr" eaLnBrk="0" hangingPunct="0"/>
                  <a:endParaRPr lang="fr-CA" sz="1400"/>
                </a:p>
              </p:txBody>
            </p:sp>
            <p:sp>
              <p:nvSpPr>
                <p:cNvPr id="38982" name="Rectangle 70"/>
                <p:cNvSpPr>
                  <a:spLocks noChangeArrowheads="1"/>
                </p:cNvSpPr>
                <p:nvPr/>
              </p:nvSpPr>
              <p:spPr bwMode="auto">
                <a:xfrm>
                  <a:off x="1033" y="2102"/>
                  <a:ext cx="712"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83" name="Group 71"/>
              <p:cNvGrpSpPr>
                <a:grpSpLocks/>
              </p:cNvGrpSpPr>
              <p:nvPr/>
            </p:nvGrpSpPr>
            <p:grpSpPr bwMode="auto">
              <a:xfrm>
                <a:off x="1745" y="2102"/>
                <a:ext cx="713" cy="374"/>
                <a:chOff x="1745" y="2102"/>
                <a:chExt cx="713" cy="374"/>
              </a:xfrm>
            </p:grpSpPr>
            <p:sp>
              <p:nvSpPr>
                <p:cNvPr id="38984" name="Rectangle 72"/>
                <p:cNvSpPr>
                  <a:spLocks noChangeArrowheads="1"/>
                </p:cNvSpPr>
                <p:nvPr/>
              </p:nvSpPr>
              <p:spPr bwMode="auto">
                <a:xfrm>
                  <a:off x="1773" y="2102"/>
                  <a:ext cx="657"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FR" sz="1400">
                      <a:latin typeface="Tahoma" pitchFamily="34" charset="0"/>
                      <a:cs typeface="Tahoma" pitchFamily="34" charset="0"/>
                    </a:rPr>
                    <a:t>75</a:t>
                  </a:r>
                  <a:endParaRPr lang="fr-CA" sz="1400"/>
                </a:p>
                <a:p>
                  <a:pPr algn="ctr" eaLnBrk="0" hangingPunct="0"/>
                  <a:endParaRPr lang="fr-CA" sz="1400"/>
                </a:p>
              </p:txBody>
            </p:sp>
            <p:sp>
              <p:nvSpPr>
                <p:cNvPr id="38985" name="Rectangle 73"/>
                <p:cNvSpPr>
                  <a:spLocks noChangeArrowheads="1"/>
                </p:cNvSpPr>
                <p:nvPr/>
              </p:nvSpPr>
              <p:spPr bwMode="auto">
                <a:xfrm>
                  <a:off x="1745" y="2102"/>
                  <a:ext cx="713"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86" name="Group 74"/>
              <p:cNvGrpSpPr>
                <a:grpSpLocks/>
              </p:cNvGrpSpPr>
              <p:nvPr/>
            </p:nvGrpSpPr>
            <p:grpSpPr bwMode="auto">
              <a:xfrm>
                <a:off x="2458" y="2102"/>
                <a:ext cx="782" cy="374"/>
                <a:chOff x="2458" y="2102"/>
                <a:chExt cx="782" cy="374"/>
              </a:xfrm>
            </p:grpSpPr>
            <p:sp>
              <p:nvSpPr>
                <p:cNvPr id="38987" name="Rectangle 75"/>
                <p:cNvSpPr>
                  <a:spLocks noChangeArrowheads="1"/>
                </p:cNvSpPr>
                <p:nvPr/>
              </p:nvSpPr>
              <p:spPr bwMode="auto">
                <a:xfrm>
                  <a:off x="2486" y="2102"/>
                  <a:ext cx="72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400" b="1">
                      <a:latin typeface="Tahoma" pitchFamily="34" charset="0"/>
                      <a:cs typeface="Tahoma" pitchFamily="34" charset="0"/>
                    </a:rPr>
                    <a:t>116</a:t>
                  </a:r>
                  <a:endParaRPr lang="fr-CA" sz="1400" b="1"/>
                </a:p>
                <a:p>
                  <a:pPr algn="ctr" eaLnBrk="0" hangingPunct="0"/>
                  <a:endParaRPr lang="fr-CA" sz="1400" b="1"/>
                </a:p>
              </p:txBody>
            </p:sp>
            <p:sp>
              <p:nvSpPr>
                <p:cNvPr id="38988" name="Rectangle 76"/>
                <p:cNvSpPr>
                  <a:spLocks noChangeArrowheads="1"/>
                </p:cNvSpPr>
                <p:nvPr/>
              </p:nvSpPr>
              <p:spPr bwMode="auto">
                <a:xfrm>
                  <a:off x="2458" y="2102"/>
                  <a:ext cx="782"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nvGrpSpPr>
              <p:cNvPr id="38989" name="Group 77"/>
              <p:cNvGrpSpPr>
                <a:grpSpLocks/>
              </p:cNvGrpSpPr>
              <p:nvPr/>
            </p:nvGrpSpPr>
            <p:grpSpPr bwMode="auto">
              <a:xfrm>
                <a:off x="3240" y="2102"/>
                <a:ext cx="736" cy="374"/>
                <a:chOff x="3240" y="2102"/>
                <a:chExt cx="736" cy="374"/>
              </a:xfrm>
            </p:grpSpPr>
            <p:sp>
              <p:nvSpPr>
                <p:cNvPr id="38990" name="Rectangle 78"/>
                <p:cNvSpPr>
                  <a:spLocks noChangeArrowheads="1"/>
                </p:cNvSpPr>
                <p:nvPr/>
              </p:nvSpPr>
              <p:spPr bwMode="auto">
                <a:xfrm>
                  <a:off x="3268" y="2102"/>
                  <a:ext cx="680"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fr-CA" sz="1400">
                      <a:latin typeface="Tahoma" pitchFamily="34" charset="0"/>
                      <a:cs typeface="Tahoma" pitchFamily="34" charset="0"/>
                    </a:rPr>
                    <a:t>250</a:t>
                  </a:r>
                  <a:endParaRPr lang="fr-CA" sz="1400"/>
                </a:p>
                <a:p>
                  <a:pPr algn="ctr" eaLnBrk="0" hangingPunct="0"/>
                  <a:endParaRPr lang="fr-CA" sz="1400"/>
                </a:p>
              </p:txBody>
            </p:sp>
            <p:sp>
              <p:nvSpPr>
                <p:cNvPr id="38991" name="Rectangle 79"/>
                <p:cNvSpPr>
                  <a:spLocks noChangeArrowheads="1"/>
                </p:cNvSpPr>
                <p:nvPr/>
              </p:nvSpPr>
              <p:spPr bwMode="auto">
                <a:xfrm>
                  <a:off x="3240" y="2102"/>
                  <a:ext cx="736" cy="37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pSp>
        <p:sp>
          <p:nvSpPr>
            <p:cNvPr id="38992" name="Rectangle 80"/>
            <p:cNvSpPr>
              <a:spLocks noChangeArrowheads="1"/>
            </p:cNvSpPr>
            <p:nvPr/>
          </p:nvSpPr>
          <p:spPr bwMode="auto">
            <a:xfrm>
              <a:off x="-3" y="-3"/>
              <a:ext cx="3982" cy="2482"/>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numéro de diapositive 6"/>
          <p:cNvSpPr>
            <a:spLocks noGrp="1"/>
          </p:cNvSpPr>
          <p:nvPr>
            <p:ph type="sldNum" sz="quarter" idx="12"/>
          </p:nvPr>
        </p:nvSpPr>
        <p:spPr/>
        <p:txBody>
          <a:bodyPr/>
          <a:lstStyle/>
          <a:p>
            <a:fld id="{BA6E0ECB-4574-4B5E-AC37-FE4C2F10BD7C}" type="slidenum">
              <a:rPr lang="fr-CA"/>
              <a:pPr/>
              <a:t>37</a:t>
            </a:fld>
            <a:endParaRPr lang="fr-CA"/>
          </a:p>
        </p:txBody>
      </p:sp>
      <p:sp>
        <p:nvSpPr>
          <p:cNvPr id="40962"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a:cs typeface="Tahoma" pitchFamily="34" charset="0"/>
              </a:rPr>
              <a:t>- </a:t>
            </a:r>
            <a:r>
              <a:rPr lang="fr-FR" sz="2800" dirty="0">
                <a:cs typeface="Arial" charset="0"/>
              </a:rPr>
              <a:t>En réponse à la question</a:t>
            </a:r>
            <a:r>
              <a:rPr lang="en-CA" sz="2800" dirty="0"/>
              <a:t> </a:t>
            </a:r>
            <a:r>
              <a:rPr lang="en-CA" sz="2800" dirty="0" err="1" smtClean="0"/>
              <a:t>principale</a:t>
            </a:r>
            <a:r>
              <a:rPr lang="en-CA" sz="2800" dirty="0"/>
              <a:t/>
            </a:r>
            <a:br>
              <a:rPr lang="en-CA" sz="2800" dirty="0"/>
            </a:br>
            <a:r>
              <a:rPr lang="en-CA" sz="2400" b="1" dirty="0" err="1"/>
              <a:t>Ce</a:t>
            </a:r>
            <a:r>
              <a:rPr lang="en-CA" sz="2400" b="1" dirty="0"/>
              <a:t> qui aide </a:t>
            </a:r>
            <a:r>
              <a:rPr lang="fr-FR" sz="2400" dirty="0"/>
              <a:t>/ Les </a:t>
            </a:r>
            <a:r>
              <a:rPr lang="fr-FR" sz="2400" b="1" dirty="0"/>
              <a:t>facteurs personnels</a:t>
            </a:r>
            <a:endParaRPr lang="fr-CA" sz="2400" b="1" dirty="0"/>
          </a:p>
        </p:txBody>
      </p:sp>
      <p:sp>
        <p:nvSpPr>
          <p:cNvPr id="40963" name="Rectangle 3"/>
          <p:cNvSpPr>
            <a:spLocks noGrp="1" noChangeArrowheads="1"/>
          </p:cNvSpPr>
          <p:nvPr>
            <p:ph type="body" sz="half" idx="1"/>
          </p:nvPr>
        </p:nvSpPr>
        <p:spPr/>
        <p:txBody>
          <a:bodyPr/>
          <a:lstStyle/>
          <a:p>
            <a:pPr>
              <a:lnSpc>
                <a:spcPct val="90000"/>
              </a:lnSpc>
              <a:buFontTx/>
              <a:buNone/>
            </a:pPr>
            <a:r>
              <a:rPr lang="fr-CA" sz="1700" b="1" dirty="0"/>
              <a:t>La catégorie des caractéristiques personnelles en lien avec le trouble mental (TM) </a:t>
            </a:r>
          </a:p>
          <a:p>
            <a:pPr>
              <a:lnSpc>
                <a:spcPct val="90000"/>
              </a:lnSpc>
              <a:buFontTx/>
              <a:buNone/>
            </a:pPr>
            <a:r>
              <a:rPr lang="fr-CA" sz="1700" dirty="0"/>
              <a:t>La </a:t>
            </a:r>
            <a:r>
              <a:rPr lang="en-CA" sz="1700" dirty="0"/>
              <a:t>reconnaissance</a:t>
            </a:r>
            <a:r>
              <a:rPr lang="fr-CA" sz="1700" dirty="0"/>
              <a:t> du trouble mental</a:t>
            </a:r>
          </a:p>
          <a:p>
            <a:pPr>
              <a:lnSpc>
                <a:spcPct val="90000"/>
              </a:lnSpc>
              <a:buFontTx/>
              <a:buNone/>
            </a:pPr>
            <a:r>
              <a:rPr lang="fr-CA" sz="1700" dirty="0"/>
              <a:t>L’adhésion au traitement</a:t>
            </a:r>
          </a:p>
          <a:p>
            <a:pPr>
              <a:lnSpc>
                <a:spcPct val="90000"/>
              </a:lnSpc>
              <a:buFontTx/>
              <a:buNone/>
            </a:pPr>
            <a:r>
              <a:rPr lang="fr-CA" sz="1700" dirty="0"/>
              <a:t>La perception </a:t>
            </a:r>
            <a:r>
              <a:rPr lang="en-CA" sz="1700" dirty="0"/>
              <a:t>positive </a:t>
            </a:r>
            <a:r>
              <a:rPr lang="fr-CA" sz="1700" dirty="0"/>
              <a:t>des services pour les troubles mentaux</a:t>
            </a:r>
          </a:p>
          <a:p>
            <a:pPr>
              <a:lnSpc>
                <a:spcPct val="90000"/>
              </a:lnSpc>
              <a:buFontTx/>
              <a:buNone/>
            </a:pPr>
            <a:r>
              <a:rPr lang="fr-CA" sz="1700" dirty="0"/>
              <a:t>La perception de la période d’essai de la médication</a:t>
            </a:r>
            <a:r>
              <a:rPr lang="en-CA" sz="1700" dirty="0"/>
              <a:t> (accepter </a:t>
            </a:r>
            <a:r>
              <a:rPr lang="en-CA" sz="1700" dirty="0" err="1"/>
              <a:t>ses</a:t>
            </a:r>
            <a:r>
              <a:rPr lang="en-CA" sz="1700" dirty="0"/>
              <a:t> </a:t>
            </a:r>
            <a:r>
              <a:rPr lang="en-CA" sz="1700" dirty="0" err="1"/>
              <a:t>difficultés</a:t>
            </a:r>
            <a:r>
              <a:rPr lang="en-CA" sz="1700" dirty="0"/>
              <a:t>)</a:t>
            </a:r>
            <a:endParaRPr lang="fr-CA" sz="1700" dirty="0"/>
          </a:p>
          <a:p>
            <a:pPr>
              <a:lnSpc>
                <a:spcPct val="90000"/>
              </a:lnSpc>
              <a:buFontTx/>
              <a:buNone/>
            </a:pPr>
            <a:r>
              <a:rPr lang="fr-CA" sz="1700" b="1" dirty="0"/>
              <a:t>Le</a:t>
            </a:r>
            <a:r>
              <a:rPr lang="en-CA" sz="1700" b="1" dirty="0"/>
              <a:t> </a:t>
            </a:r>
            <a:r>
              <a:rPr lang="en-CA" sz="1700" b="1" dirty="0" err="1"/>
              <a:t>développement</a:t>
            </a:r>
            <a:r>
              <a:rPr lang="en-CA" sz="1700" b="1" dirty="0"/>
              <a:t> de</a:t>
            </a:r>
            <a:r>
              <a:rPr lang="fr-CA" sz="1700" b="1" dirty="0"/>
              <a:t> stratégies d’adaptation</a:t>
            </a:r>
            <a:endParaRPr lang="fr-CA" sz="1700" dirty="0"/>
          </a:p>
          <a:p>
            <a:pPr>
              <a:lnSpc>
                <a:spcPct val="90000"/>
              </a:lnSpc>
              <a:buFontTx/>
              <a:buNone/>
            </a:pPr>
            <a:r>
              <a:rPr lang="fr-CA" sz="1700" dirty="0"/>
              <a:t>Les stratégies pour pallier </a:t>
            </a:r>
            <a:r>
              <a:rPr lang="en-CA" sz="1700" dirty="0"/>
              <a:t>aux</a:t>
            </a:r>
            <a:r>
              <a:rPr lang="fr-CA" sz="1700" dirty="0"/>
              <a:t> conséquences de </a:t>
            </a:r>
            <a:r>
              <a:rPr lang="en-CA" sz="1700" dirty="0"/>
              <a:t>manifestations</a:t>
            </a:r>
            <a:endParaRPr lang="fr-CA" sz="1700" dirty="0"/>
          </a:p>
          <a:p>
            <a:pPr>
              <a:lnSpc>
                <a:spcPct val="90000"/>
              </a:lnSpc>
              <a:buFontTx/>
              <a:buNone/>
            </a:pPr>
            <a:r>
              <a:rPr lang="fr-CA" sz="1700" dirty="0"/>
              <a:t>Une stratégie générale : Établir des ententes avec leurs enfants </a:t>
            </a:r>
          </a:p>
        </p:txBody>
      </p:sp>
      <p:sp>
        <p:nvSpPr>
          <p:cNvPr id="40964" name="Rectangle 4"/>
          <p:cNvSpPr>
            <a:spLocks noGrp="1" noChangeArrowheads="1"/>
          </p:cNvSpPr>
          <p:nvPr>
            <p:ph type="body" sz="half" idx="2"/>
          </p:nvPr>
        </p:nvSpPr>
        <p:spPr/>
        <p:txBody>
          <a:bodyPr/>
          <a:lstStyle/>
          <a:p>
            <a:pPr>
              <a:buFontTx/>
              <a:buNone/>
            </a:pPr>
            <a:r>
              <a:rPr lang="fr-CA" sz="1600" b="1" dirty="0"/>
              <a:t>La catégorie relation parent-enfant</a:t>
            </a:r>
          </a:p>
          <a:p>
            <a:pPr>
              <a:buFontTx/>
              <a:buNone/>
            </a:pPr>
            <a:r>
              <a:rPr lang="fr-CA" sz="1600" dirty="0"/>
              <a:t>La perception </a:t>
            </a:r>
            <a:r>
              <a:rPr lang="en-CA" sz="1600" dirty="0"/>
              <a:t>positive </a:t>
            </a:r>
            <a:r>
              <a:rPr lang="fr-CA" sz="1600" dirty="0"/>
              <a:t>de la parentalité</a:t>
            </a:r>
          </a:p>
          <a:p>
            <a:pPr>
              <a:buFontTx/>
              <a:buNone/>
            </a:pPr>
            <a:r>
              <a:rPr lang="fr-CA" sz="1600" dirty="0"/>
              <a:t>La perception </a:t>
            </a:r>
            <a:r>
              <a:rPr lang="en-CA" sz="1600" dirty="0"/>
              <a:t>positive </a:t>
            </a:r>
            <a:r>
              <a:rPr lang="fr-CA" sz="1600" dirty="0"/>
              <a:t>de l’enfant, de la relation avec l’enfant et de la mobilisation pour l’enfant</a:t>
            </a:r>
          </a:p>
          <a:p>
            <a:pPr>
              <a:buFontTx/>
              <a:buNone/>
            </a:pPr>
            <a:r>
              <a:rPr lang="fr-CA" sz="1600" dirty="0"/>
              <a:t> </a:t>
            </a:r>
          </a:p>
          <a:p>
            <a:pPr>
              <a:buFontTx/>
              <a:buNone/>
            </a:pPr>
            <a:r>
              <a:rPr lang="fr-CA" sz="1600" b="1" dirty="0"/>
              <a:t>Les caractéristiques  personnelles générales</a:t>
            </a:r>
          </a:p>
          <a:p>
            <a:pPr>
              <a:buFontTx/>
              <a:buNone/>
            </a:pPr>
            <a:r>
              <a:rPr lang="fr-CA" sz="1600" dirty="0"/>
              <a:t>La capacité d’introspection</a:t>
            </a:r>
          </a:p>
          <a:p>
            <a:pPr>
              <a:buFontTx/>
              <a:buNone/>
            </a:pPr>
            <a:r>
              <a:rPr lang="fr-CA" sz="1600" dirty="0"/>
              <a:t>Autres thèmes la foi, le sport, les loisirs </a:t>
            </a:r>
            <a:endParaRPr lang="en-CA" sz="1600" dirty="0"/>
          </a:p>
          <a:p>
            <a:pPr>
              <a:buFontTx/>
              <a:buNone/>
            </a:pPr>
            <a:endParaRPr lang="fr-CA" sz="1600" dirty="0"/>
          </a:p>
        </p:txBody>
      </p:sp>
      <p:grpSp>
        <p:nvGrpSpPr>
          <p:cNvPr id="40965" name="Group 5"/>
          <p:cNvGrpSpPr>
            <a:grpSpLocks/>
          </p:cNvGrpSpPr>
          <p:nvPr/>
        </p:nvGrpSpPr>
        <p:grpSpPr bwMode="auto">
          <a:xfrm>
            <a:off x="7772400" y="228600"/>
            <a:ext cx="762000" cy="1295400"/>
            <a:chOff x="4013" y="570"/>
            <a:chExt cx="1270" cy="3402"/>
          </a:xfrm>
        </p:grpSpPr>
        <p:sp>
          <p:nvSpPr>
            <p:cNvPr id="40966" name="AutoShape 6" descr="Grands confettis"/>
            <p:cNvSpPr>
              <a:spLocks noChangeArrowheads="1"/>
            </p:cNvSpPr>
            <p:nvPr/>
          </p:nvSpPr>
          <p:spPr bwMode="auto">
            <a:xfrm>
              <a:off x="4013" y="570"/>
              <a:ext cx="1270" cy="3402"/>
            </a:xfrm>
            <a:prstGeom prst="roundRect">
              <a:avLst>
                <a:gd name="adj" fmla="val 16667"/>
              </a:avLst>
            </a:prstGeom>
            <a:pattFill prst="lgConfetti">
              <a:fgClr>
                <a:schemeClr val="accent2"/>
              </a:fgClr>
              <a:bgClr>
                <a:schemeClr val="bg2"/>
              </a:bgClr>
            </a:pattFill>
            <a:ln w="9525">
              <a:solidFill>
                <a:schemeClr val="tx1"/>
              </a:solidFill>
              <a:round/>
              <a:headEnd/>
              <a:tailEnd/>
            </a:ln>
            <a:effectLst>
              <a:outerShdw dist="35921" dir="2700000" algn="ctr" rotWithShape="0">
                <a:schemeClr val="bg2"/>
              </a:outerShdw>
            </a:effectLst>
          </p:spPr>
          <p:txBody>
            <a:bodyPr wrap="none" anchor="ctr"/>
            <a:lstStyle/>
            <a:p>
              <a:endParaRPr lang="fr-CA"/>
            </a:p>
          </p:txBody>
        </p:sp>
        <p:sp>
          <p:nvSpPr>
            <p:cNvPr id="40967" name="Oval 7" descr="75 %"/>
            <p:cNvSpPr>
              <a:spLocks noChangeArrowheads="1"/>
            </p:cNvSpPr>
            <p:nvPr/>
          </p:nvSpPr>
          <p:spPr bwMode="auto">
            <a:xfrm>
              <a:off x="4195" y="663"/>
              <a:ext cx="953" cy="952"/>
            </a:xfrm>
            <a:prstGeom prst="ellipse">
              <a:avLst/>
            </a:prstGeom>
            <a:pattFill prst="pct75">
              <a:fgClr>
                <a:srgbClr val="FF3300"/>
              </a:fgClr>
              <a:bgClr>
                <a:schemeClr val="bg1"/>
              </a:bgClr>
            </a:pattFill>
            <a:ln w="9525">
              <a:solidFill>
                <a:schemeClr val="tx1"/>
              </a:solidFill>
              <a:round/>
              <a:headEnd/>
              <a:tailEnd/>
            </a:ln>
            <a:effectLst>
              <a:outerShdw dist="85194" dir="3806097" algn="ctr" rotWithShape="0">
                <a:srgbClr val="808080"/>
              </a:outerShdw>
            </a:effectLst>
          </p:spPr>
          <p:txBody>
            <a:bodyPr wrap="none" anchor="ctr"/>
            <a:lstStyle/>
            <a:p>
              <a:endParaRPr lang="fr-CA"/>
            </a:p>
          </p:txBody>
        </p:sp>
        <p:sp>
          <p:nvSpPr>
            <p:cNvPr id="40968" name="Oval 8"/>
            <p:cNvSpPr>
              <a:spLocks noChangeArrowheads="1"/>
            </p:cNvSpPr>
            <p:nvPr/>
          </p:nvSpPr>
          <p:spPr bwMode="auto">
            <a:xfrm>
              <a:off x="4175" y="664"/>
              <a:ext cx="953" cy="952"/>
            </a:xfrm>
            <a:prstGeom prst="ellipse">
              <a:avLst/>
            </a:prstGeom>
            <a:solidFill>
              <a:srgbClr val="AC0000"/>
            </a:solidFill>
            <a:ln w="9525">
              <a:solidFill>
                <a:schemeClr val="tx1"/>
              </a:solidFill>
              <a:round/>
              <a:headEnd/>
              <a:tailEnd/>
            </a:ln>
            <a:effectLst>
              <a:outerShdw dist="85194" dir="3806097" algn="ctr" rotWithShape="0">
                <a:srgbClr val="808080"/>
              </a:outerShdw>
            </a:effectLst>
          </p:spPr>
          <p:txBody>
            <a:bodyPr wrap="none" anchor="ctr"/>
            <a:lstStyle/>
            <a:p>
              <a:endParaRPr lang="fr-CA"/>
            </a:p>
          </p:txBody>
        </p:sp>
        <p:sp>
          <p:nvSpPr>
            <p:cNvPr id="40969" name="Oval 9"/>
            <p:cNvSpPr>
              <a:spLocks noChangeArrowheads="1"/>
            </p:cNvSpPr>
            <p:nvPr/>
          </p:nvSpPr>
          <p:spPr bwMode="auto">
            <a:xfrm>
              <a:off x="4169" y="1726"/>
              <a:ext cx="953" cy="952"/>
            </a:xfrm>
            <a:prstGeom prst="ellipse">
              <a:avLst/>
            </a:prstGeom>
            <a:solidFill>
              <a:srgbClr val="918E00"/>
            </a:solidFill>
            <a:ln w="9525">
              <a:solidFill>
                <a:schemeClr val="tx1"/>
              </a:solidFill>
              <a:round/>
              <a:headEnd/>
              <a:tailEnd/>
            </a:ln>
            <a:effectLst>
              <a:outerShdw dist="89803" dir="2700000" algn="ctr" rotWithShape="0">
                <a:srgbClr val="808080"/>
              </a:outerShdw>
            </a:effectLst>
          </p:spPr>
          <p:txBody>
            <a:bodyPr wrap="none" anchor="ctr"/>
            <a:lstStyle/>
            <a:p>
              <a:endParaRPr lang="fr-CA"/>
            </a:p>
          </p:txBody>
        </p:sp>
        <p:sp>
          <p:nvSpPr>
            <p:cNvPr id="40970" name="AutoShape 10"/>
            <p:cNvSpPr>
              <a:spLocks noChangeArrowheads="1"/>
            </p:cNvSpPr>
            <p:nvPr/>
          </p:nvSpPr>
          <p:spPr bwMode="auto">
            <a:xfrm>
              <a:off x="4090" y="2761"/>
              <a:ext cx="1149" cy="1123"/>
            </a:xfrm>
            <a:prstGeom prst="star32">
              <a:avLst>
                <a:gd name="adj" fmla="val 37500"/>
              </a:avLst>
            </a:prstGeom>
            <a:solidFill>
              <a:srgbClr val="33CC33"/>
            </a:solidFill>
            <a:ln w="9525">
              <a:solidFill>
                <a:schemeClr val="tx1"/>
              </a:solidFill>
              <a:miter lim="800000"/>
              <a:headEnd/>
              <a:tailEnd/>
            </a:ln>
            <a:effectLst>
              <a:outerShdw dist="71842" dir="2700000" algn="ctr" rotWithShape="0">
                <a:srgbClr val="808080"/>
              </a:outerShdw>
            </a:effectLst>
          </p:spPr>
          <p:txBody>
            <a:bodyPr wrap="none" anchor="ctr"/>
            <a:lstStyle/>
            <a:p>
              <a:endParaRPr lang="fr-CA"/>
            </a:p>
          </p:txBody>
        </p:sp>
      </p:gr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numéro de diapositive 5"/>
          <p:cNvSpPr>
            <a:spLocks noGrp="1"/>
          </p:cNvSpPr>
          <p:nvPr>
            <p:ph type="sldNum" sz="quarter" idx="12"/>
          </p:nvPr>
        </p:nvSpPr>
        <p:spPr/>
        <p:txBody>
          <a:bodyPr/>
          <a:lstStyle/>
          <a:p>
            <a:fld id="{6E270F6F-A906-423B-8671-BA06FC5D4306}" type="slidenum">
              <a:rPr lang="fr-CA"/>
              <a:pPr/>
              <a:t>38</a:t>
            </a:fld>
            <a:endParaRPr lang="fr-CA"/>
          </a:p>
        </p:txBody>
      </p:sp>
      <p:sp>
        <p:nvSpPr>
          <p:cNvPr id="45058"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a:cs typeface="Tahoma" pitchFamily="34" charset="0"/>
              </a:rPr>
              <a:t>- </a:t>
            </a:r>
            <a:r>
              <a:rPr lang="fr-FR" sz="2800" dirty="0">
                <a:cs typeface="Arial" charset="0"/>
              </a:rPr>
              <a:t>En réponse à la question</a:t>
            </a:r>
            <a:r>
              <a:rPr lang="en-CA" sz="2800" dirty="0"/>
              <a:t> </a:t>
            </a:r>
            <a:r>
              <a:rPr lang="en-CA" sz="2800" dirty="0" err="1" smtClean="0"/>
              <a:t>principale</a:t>
            </a:r>
            <a:r>
              <a:rPr lang="en-CA" sz="3600" dirty="0"/>
              <a:t/>
            </a:r>
            <a:br>
              <a:rPr lang="en-CA" sz="3600" dirty="0"/>
            </a:br>
            <a:r>
              <a:rPr lang="en-CA" sz="2400" b="1" dirty="0" err="1"/>
              <a:t>Ce</a:t>
            </a:r>
            <a:r>
              <a:rPr lang="en-CA" sz="2400" b="1" dirty="0"/>
              <a:t> qui aide </a:t>
            </a:r>
            <a:r>
              <a:rPr lang="fr-FR" sz="2400" dirty="0"/>
              <a:t>/ Les </a:t>
            </a:r>
            <a:r>
              <a:rPr lang="fr-FR" sz="2400" b="1" dirty="0"/>
              <a:t>facteurs personnels</a:t>
            </a:r>
            <a:endParaRPr lang="fr-CA" sz="2400" b="1" dirty="0"/>
          </a:p>
        </p:txBody>
      </p:sp>
      <p:sp>
        <p:nvSpPr>
          <p:cNvPr id="45059" name="Rectangle 3"/>
          <p:cNvSpPr>
            <a:spLocks noGrp="1" noChangeArrowheads="1"/>
          </p:cNvSpPr>
          <p:nvPr>
            <p:ph type="body" idx="1"/>
          </p:nvPr>
        </p:nvSpPr>
        <p:spPr/>
        <p:txBody>
          <a:bodyPr/>
          <a:lstStyle/>
          <a:p>
            <a:pPr lvl="2">
              <a:lnSpc>
                <a:spcPct val="90000"/>
              </a:lnSpc>
            </a:pPr>
            <a:r>
              <a:rPr lang="fr-CA" sz="2000" dirty="0"/>
              <a:t>Les stratégies pour pallier les conséquences </a:t>
            </a:r>
            <a:r>
              <a:rPr lang="en-CA" sz="2000" dirty="0"/>
              <a:t>de manifestations</a:t>
            </a:r>
          </a:p>
          <a:p>
            <a:pPr lvl="3">
              <a:lnSpc>
                <a:spcPct val="90000"/>
              </a:lnSpc>
            </a:pPr>
            <a:r>
              <a:rPr lang="en-CA" sz="1800" dirty="0"/>
              <a:t>Se </a:t>
            </a:r>
            <a:r>
              <a:rPr lang="en-CA" sz="1800" dirty="0" err="1"/>
              <a:t>retirer</a:t>
            </a:r>
            <a:r>
              <a:rPr lang="en-CA" sz="1800" dirty="0"/>
              <a:t> pour </a:t>
            </a:r>
            <a:r>
              <a:rPr lang="en-CA" sz="1800" dirty="0" err="1"/>
              <a:t>protéger</a:t>
            </a:r>
            <a:r>
              <a:rPr lang="en-CA" sz="1800" dirty="0"/>
              <a:t> </a:t>
            </a:r>
            <a:r>
              <a:rPr lang="en-CA" dirty="0" err="1"/>
              <a:t>vs</a:t>
            </a:r>
            <a:r>
              <a:rPr lang="en-CA" sz="1800" dirty="0"/>
              <a:t> le </a:t>
            </a:r>
            <a:r>
              <a:rPr lang="en-CA" sz="1800" dirty="0" err="1"/>
              <a:t>retrait</a:t>
            </a:r>
            <a:r>
              <a:rPr lang="en-CA" sz="1800" dirty="0"/>
              <a:t> social</a:t>
            </a:r>
          </a:p>
          <a:p>
            <a:pPr lvl="3">
              <a:lnSpc>
                <a:spcPct val="90000"/>
              </a:lnSpc>
            </a:pPr>
            <a:r>
              <a:rPr lang="en-CA" sz="1800" dirty="0"/>
              <a:t>Prolonger les </a:t>
            </a:r>
            <a:r>
              <a:rPr lang="en-CA" sz="1800" dirty="0" err="1"/>
              <a:t>heures</a:t>
            </a:r>
            <a:r>
              <a:rPr lang="en-CA" sz="1800" dirty="0"/>
              <a:t> de </a:t>
            </a:r>
            <a:r>
              <a:rPr lang="en-CA" sz="1800" dirty="0" err="1"/>
              <a:t>garderie</a:t>
            </a:r>
            <a:endParaRPr lang="en-CA" sz="1800" dirty="0"/>
          </a:p>
          <a:p>
            <a:pPr lvl="3">
              <a:lnSpc>
                <a:spcPct val="90000"/>
              </a:lnSpc>
            </a:pPr>
            <a:r>
              <a:rPr lang="en-CA" sz="1800" dirty="0" err="1"/>
              <a:t>Accomplir</a:t>
            </a:r>
            <a:r>
              <a:rPr lang="en-CA" sz="1800" dirty="0"/>
              <a:t> les </a:t>
            </a:r>
            <a:r>
              <a:rPr lang="en-CA" sz="1800" dirty="0" err="1"/>
              <a:t>tâches</a:t>
            </a:r>
            <a:r>
              <a:rPr lang="en-CA" sz="1800" dirty="0"/>
              <a:t> à </a:t>
            </a:r>
            <a:r>
              <a:rPr lang="en-CA" sz="1800" dirty="0" err="1"/>
              <a:t>d’autres</a:t>
            </a:r>
            <a:r>
              <a:rPr lang="en-CA" sz="1800" dirty="0"/>
              <a:t> moments (les </a:t>
            </a:r>
            <a:r>
              <a:rPr lang="en-CA" sz="1800" dirty="0" err="1"/>
              <a:t>repas</a:t>
            </a:r>
            <a:r>
              <a:rPr lang="en-CA" sz="1800" dirty="0"/>
              <a:t>)</a:t>
            </a:r>
          </a:p>
          <a:p>
            <a:pPr lvl="2">
              <a:lnSpc>
                <a:spcPct val="90000"/>
              </a:lnSpc>
            </a:pPr>
            <a:r>
              <a:rPr lang="fr-CA" sz="2000" dirty="0"/>
              <a:t>Les stratégies pour pallier les conséquences </a:t>
            </a:r>
            <a:r>
              <a:rPr lang="en-CA" sz="2000" dirty="0"/>
              <a:t>de la </a:t>
            </a:r>
            <a:r>
              <a:rPr lang="en-CA" sz="2000" dirty="0" err="1"/>
              <a:t>baisse</a:t>
            </a:r>
            <a:r>
              <a:rPr lang="en-CA" sz="2000" dirty="0"/>
              <a:t> </a:t>
            </a:r>
            <a:r>
              <a:rPr lang="en-CA" sz="2000" dirty="0" err="1" smtClean="0"/>
              <a:t>d’énergie</a:t>
            </a:r>
            <a:endParaRPr lang="en-CA" sz="2000" dirty="0" smtClean="0"/>
          </a:p>
          <a:p>
            <a:pPr marL="914400" lvl="2" indent="0">
              <a:lnSpc>
                <a:spcPct val="90000"/>
              </a:lnSpc>
              <a:buNone/>
            </a:pPr>
            <a:endParaRPr lang="en-CA" sz="2000" dirty="0"/>
          </a:p>
          <a:p>
            <a:pPr>
              <a:lnSpc>
                <a:spcPct val="90000"/>
              </a:lnSpc>
            </a:pPr>
            <a:r>
              <a:rPr lang="fr-CA" sz="2400" dirty="0" smtClean="0"/>
              <a:t>« Il </a:t>
            </a:r>
            <a:r>
              <a:rPr lang="fr-CA" sz="2400" dirty="0"/>
              <a:t>a besoin d'être stimulé, une motivation parce que moi j'en ai pas beaucoup […] Je me dis, il faut qu'il aille la chercher ailleurs. […] J'essaie de provoquer ça. Aussitôt que j'entends qu'il y a une activité là, je l'inscris et j'essaie de le tenir dans le </a:t>
            </a:r>
            <a:r>
              <a:rPr lang="fr-CA" sz="2400" dirty="0" smtClean="0"/>
              <a:t>mouvement ». </a:t>
            </a:r>
            <a:r>
              <a:rPr lang="en-CA" sz="1800" dirty="0"/>
              <a:t>(</a:t>
            </a:r>
            <a:r>
              <a:rPr lang="en-CA" sz="1800" dirty="0" err="1"/>
              <a:t>Odile</a:t>
            </a:r>
            <a:r>
              <a:rPr lang="en-CA" sz="1800" dirty="0"/>
              <a:t>; Gr TH)</a:t>
            </a:r>
            <a:r>
              <a:rPr lang="fr-CA" sz="2800" dirty="0"/>
              <a:t> </a:t>
            </a:r>
          </a:p>
        </p:txBody>
      </p:sp>
      <p:grpSp>
        <p:nvGrpSpPr>
          <p:cNvPr id="45060" name="Group 4"/>
          <p:cNvGrpSpPr>
            <a:grpSpLocks/>
          </p:cNvGrpSpPr>
          <p:nvPr/>
        </p:nvGrpSpPr>
        <p:grpSpPr bwMode="auto">
          <a:xfrm>
            <a:off x="7772400" y="228600"/>
            <a:ext cx="762000" cy="1295400"/>
            <a:chOff x="4013" y="570"/>
            <a:chExt cx="1270" cy="3402"/>
          </a:xfrm>
        </p:grpSpPr>
        <p:sp>
          <p:nvSpPr>
            <p:cNvPr id="45061" name="AutoShape 5" descr="Grands confettis"/>
            <p:cNvSpPr>
              <a:spLocks noChangeArrowheads="1"/>
            </p:cNvSpPr>
            <p:nvPr/>
          </p:nvSpPr>
          <p:spPr bwMode="auto">
            <a:xfrm>
              <a:off x="4013" y="570"/>
              <a:ext cx="1270" cy="3402"/>
            </a:xfrm>
            <a:prstGeom prst="roundRect">
              <a:avLst>
                <a:gd name="adj" fmla="val 16667"/>
              </a:avLst>
            </a:prstGeom>
            <a:pattFill prst="lgConfetti">
              <a:fgClr>
                <a:schemeClr val="accent2"/>
              </a:fgClr>
              <a:bgClr>
                <a:schemeClr val="bg2"/>
              </a:bgClr>
            </a:pattFill>
            <a:ln w="9525">
              <a:solidFill>
                <a:schemeClr val="tx1"/>
              </a:solidFill>
              <a:round/>
              <a:headEnd/>
              <a:tailEnd/>
            </a:ln>
            <a:effectLst>
              <a:outerShdw dist="35921" dir="2700000" algn="ctr" rotWithShape="0">
                <a:schemeClr val="bg2"/>
              </a:outerShdw>
            </a:effectLst>
          </p:spPr>
          <p:txBody>
            <a:bodyPr wrap="none" anchor="ctr"/>
            <a:lstStyle/>
            <a:p>
              <a:endParaRPr lang="fr-CA"/>
            </a:p>
          </p:txBody>
        </p:sp>
        <p:sp>
          <p:nvSpPr>
            <p:cNvPr id="45062" name="Oval 6" descr="75 %"/>
            <p:cNvSpPr>
              <a:spLocks noChangeArrowheads="1"/>
            </p:cNvSpPr>
            <p:nvPr/>
          </p:nvSpPr>
          <p:spPr bwMode="auto">
            <a:xfrm>
              <a:off x="4195" y="663"/>
              <a:ext cx="953" cy="952"/>
            </a:xfrm>
            <a:prstGeom prst="ellipse">
              <a:avLst/>
            </a:prstGeom>
            <a:pattFill prst="pct75">
              <a:fgClr>
                <a:srgbClr val="FF3300"/>
              </a:fgClr>
              <a:bgClr>
                <a:schemeClr val="bg1"/>
              </a:bgClr>
            </a:pattFill>
            <a:ln w="9525">
              <a:solidFill>
                <a:schemeClr val="tx1"/>
              </a:solidFill>
              <a:round/>
              <a:headEnd/>
              <a:tailEnd/>
            </a:ln>
            <a:effectLst>
              <a:outerShdw dist="85194" dir="3806097" algn="ctr" rotWithShape="0">
                <a:srgbClr val="808080"/>
              </a:outerShdw>
            </a:effectLst>
          </p:spPr>
          <p:txBody>
            <a:bodyPr wrap="none" anchor="ctr"/>
            <a:lstStyle/>
            <a:p>
              <a:endParaRPr lang="fr-CA"/>
            </a:p>
          </p:txBody>
        </p:sp>
        <p:sp>
          <p:nvSpPr>
            <p:cNvPr id="45063" name="Oval 7"/>
            <p:cNvSpPr>
              <a:spLocks noChangeArrowheads="1"/>
            </p:cNvSpPr>
            <p:nvPr/>
          </p:nvSpPr>
          <p:spPr bwMode="auto">
            <a:xfrm>
              <a:off x="4175" y="664"/>
              <a:ext cx="953" cy="952"/>
            </a:xfrm>
            <a:prstGeom prst="ellipse">
              <a:avLst/>
            </a:prstGeom>
            <a:solidFill>
              <a:srgbClr val="AC0000"/>
            </a:solidFill>
            <a:ln w="9525">
              <a:solidFill>
                <a:schemeClr val="tx1"/>
              </a:solidFill>
              <a:round/>
              <a:headEnd/>
              <a:tailEnd/>
            </a:ln>
            <a:effectLst>
              <a:outerShdw dist="85194" dir="3806097" algn="ctr" rotWithShape="0">
                <a:srgbClr val="808080"/>
              </a:outerShdw>
            </a:effectLst>
          </p:spPr>
          <p:txBody>
            <a:bodyPr wrap="none" anchor="ctr"/>
            <a:lstStyle/>
            <a:p>
              <a:endParaRPr lang="fr-CA"/>
            </a:p>
          </p:txBody>
        </p:sp>
        <p:sp>
          <p:nvSpPr>
            <p:cNvPr id="45064" name="Oval 8"/>
            <p:cNvSpPr>
              <a:spLocks noChangeArrowheads="1"/>
            </p:cNvSpPr>
            <p:nvPr/>
          </p:nvSpPr>
          <p:spPr bwMode="auto">
            <a:xfrm>
              <a:off x="4169" y="1726"/>
              <a:ext cx="953" cy="952"/>
            </a:xfrm>
            <a:prstGeom prst="ellipse">
              <a:avLst/>
            </a:prstGeom>
            <a:solidFill>
              <a:srgbClr val="918E00"/>
            </a:solidFill>
            <a:ln w="9525">
              <a:solidFill>
                <a:schemeClr val="tx1"/>
              </a:solidFill>
              <a:round/>
              <a:headEnd/>
              <a:tailEnd/>
            </a:ln>
            <a:effectLst>
              <a:outerShdw dist="89803" dir="2700000" algn="ctr" rotWithShape="0">
                <a:srgbClr val="808080"/>
              </a:outerShdw>
            </a:effectLst>
          </p:spPr>
          <p:txBody>
            <a:bodyPr wrap="none" anchor="ctr"/>
            <a:lstStyle/>
            <a:p>
              <a:endParaRPr lang="fr-CA"/>
            </a:p>
          </p:txBody>
        </p:sp>
        <p:sp>
          <p:nvSpPr>
            <p:cNvPr id="45065" name="AutoShape 9"/>
            <p:cNvSpPr>
              <a:spLocks noChangeArrowheads="1"/>
            </p:cNvSpPr>
            <p:nvPr/>
          </p:nvSpPr>
          <p:spPr bwMode="auto">
            <a:xfrm>
              <a:off x="4090" y="2761"/>
              <a:ext cx="1149" cy="1123"/>
            </a:xfrm>
            <a:prstGeom prst="star32">
              <a:avLst>
                <a:gd name="adj" fmla="val 37500"/>
              </a:avLst>
            </a:prstGeom>
            <a:solidFill>
              <a:srgbClr val="33CC33"/>
            </a:solidFill>
            <a:ln w="9525">
              <a:solidFill>
                <a:schemeClr val="tx1"/>
              </a:solidFill>
              <a:miter lim="800000"/>
              <a:headEnd/>
              <a:tailEnd/>
            </a:ln>
            <a:effectLst>
              <a:outerShdw dist="71842" dir="2700000" algn="ctr" rotWithShape="0">
                <a:srgbClr val="808080"/>
              </a:outerShdw>
            </a:effectLst>
          </p:spPr>
          <p:txBody>
            <a:bodyPr wrap="none" anchor="ctr"/>
            <a:lstStyle/>
            <a:p>
              <a:endParaRPr lang="fr-CA"/>
            </a:p>
          </p:txBody>
        </p:sp>
      </p:gr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numéro de diapositive 5"/>
          <p:cNvSpPr>
            <a:spLocks noGrp="1"/>
          </p:cNvSpPr>
          <p:nvPr>
            <p:ph type="sldNum" sz="quarter" idx="12"/>
          </p:nvPr>
        </p:nvSpPr>
        <p:spPr/>
        <p:txBody>
          <a:bodyPr/>
          <a:lstStyle/>
          <a:p>
            <a:fld id="{9254BA8D-020E-49E4-B9FC-FC1E48E4750E}" type="slidenum">
              <a:rPr lang="fr-CA"/>
              <a:pPr/>
              <a:t>39</a:t>
            </a:fld>
            <a:endParaRPr lang="fr-CA"/>
          </a:p>
        </p:txBody>
      </p:sp>
      <p:sp>
        <p:nvSpPr>
          <p:cNvPr id="47106"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a:cs typeface="Tahoma" pitchFamily="34" charset="0"/>
              </a:rPr>
              <a:t>- </a:t>
            </a:r>
            <a:r>
              <a:rPr lang="fr-FR" sz="2800" dirty="0">
                <a:cs typeface="Arial" charset="0"/>
              </a:rPr>
              <a:t>En réponse à la question</a:t>
            </a:r>
            <a:r>
              <a:rPr lang="en-CA" sz="2800" dirty="0"/>
              <a:t> </a:t>
            </a:r>
            <a:r>
              <a:rPr lang="en-CA" sz="2800" dirty="0" err="1"/>
              <a:t>principale</a:t>
            </a:r>
            <a:r>
              <a:rPr lang="en-CA" sz="3600" dirty="0"/>
              <a:t/>
            </a:r>
            <a:br>
              <a:rPr lang="en-CA" sz="3600" dirty="0"/>
            </a:br>
            <a:r>
              <a:rPr lang="en-CA" sz="2400" dirty="0" err="1"/>
              <a:t>Ce</a:t>
            </a:r>
            <a:r>
              <a:rPr lang="en-CA" sz="2400" dirty="0"/>
              <a:t> qui aide </a:t>
            </a:r>
            <a:r>
              <a:rPr lang="fr-FR" sz="2400" dirty="0"/>
              <a:t>/ Les facteurs personnels</a:t>
            </a:r>
            <a:endParaRPr lang="fr-CA" sz="2400" dirty="0"/>
          </a:p>
        </p:txBody>
      </p:sp>
      <p:sp>
        <p:nvSpPr>
          <p:cNvPr id="47107" name="Rectangle 3"/>
          <p:cNvSpPr>
            <a:spLocks noGrp="1" noChangeArrowheads="1"/>
          </p:cNvSpPr>
          <p:nvPr>
            <p:ph type="body" idx="1"/>
          </p:nvPr>
        </p:nvSpPr>
        <p:spPr/>
        <p:txBody>
          <a:bodyPr/>
          <a:lstStyle/>
          <a:p>
            <a:pPr>
              <a:lnSpc>
                <a:spcPct val="90000"/>
              </a:lnSpc>
            </a:pPr>
            <a:r>
              <a:rPr lang="fr-CA" dirty="0"/>
              <a:t>Les stratégies pour pallier les conséquences de l’irritabilité </a:t>
            </a:r>
            <a:endParaRPr lang="en-CA" dirty="0"/>
          </a:p>
          <a:p>
            <a:pPr lvl="2">
              <a:lnSpc>
                <a:spcPct val="90000"/>
              </a:lnSpc>
            </a:pPr>
            <a:r>
              <a:rPr lang="en-CA" dirty="0"/>
              <a:t>Se </a:t>
            </a:r>
            <a:r>
              <a:rPr lang="en-CA" dirty="0" err="1"/>
              <a:t>retirer</a:t>
            </a:r>
            <a:r>
              <a:rPr lang="en-CA" dirty="0"/>
              <a:t> pour </a:t>
            </a:r>
            <a:r>
              <a:rPr lang="en-CA" dirty="0" err="1"/>
              <a:t>protéger</a:t>
            </a:r>
            <a:r>
              <a:rPr lang="en-CA" dirty="0"/>
              <a:t> </a:t>
            </a:r>
            <a:r>
              <a:rPr lang="en-CA" sz="2800" dirty="0" err="1"/>
              <a:t>vs</a:t>
            </a:r>
            <a:r>
              <a:rPr lang="en-CA" dirty="0"/>
              <a:t> le </a:t>
            </a:r>
            <a:r>
              <a:rPr lang="en-CA" dirty="0" err="1"/>
              <a:t>retrait</a:t>
            </a:r>
            <a:r>
              <a:rPr lang="en-CA" dirty="0"/>
              <a:t> </a:t>
            </a:r>
            <a:r>
              <a:rPr lang="en-CA" dirty="0" smtClean="0"/>
              <a:t>social</a:t>
            </a:r>
          </a:p>
          <a:p>
            <a:pPr marL="914400" lvl="2" indent="0">
              <a:lnSpc>
                <a:spcPct val="90000"/>
              </a:lnSpc>
              <a:buNone/>
            </a:pPr>
            <a:endParaRPr lang="en-CA" dirty="0"/>
          </a:p>
          <a:p>
            <a:pPr lvl="1">
              <a:lnSpc>
                <a:spcPct val="90000"/>
              </a:lnSpc>
            </a:pPr>
            <a:r>
              <a:rPr lang="fr-CA" sz="2400" dirty="0" smtClean="0"/>
              <a:t>« Ben </a:t>
            </a:r>
            <a:r>
              <a:rPr lang="fr-CA" sz="2400" dirty="0"/>
              <a:t>là, je m'énervais : je ne pouvais plus rester dans la même pièce que lui parce que je ne savais pas quoi faire avec lui. […] C'est ça. C'est ça : aller dans une autre pièce, me calmer, […] puis attendre. […] C'est de prendre un peu de </a:t>
            </a:r>
            <a:r>
              <a:rPr lang="fr-CA" sz="2400" dirty="0" smtClean="0"/>
              <a:t>recul ». </a:t>
            </a:r>
            <a:r>
              <a:rPr lang="fr-CA" sz="1600" dirty="0"/>
              <a:t>(Marie; Gr TA)  </a:t>
            </a:r>
          </a:p>
        </p:txBody>
      </p:sp>
      <p:grpSp>
        <p:nvGrpSpPr>
          <p:cNvPr id="47108" name="Group 4"/>
          <p:cNvGrpSpPr>
            <a:grpSpLocks/>
          </p:cNvGrpSpPr>
          <p:nvPr/>
        </p:nvGrpSpPr>
        <p:grpSpPr bwMode="auto">
          <a:xfrm>
            <a:off x="7772400" y="228600"/>
            <a:ext cx="762000" cy="1295400"/>
            <a:chOff x="4013" y="570"/>
            <a:chExt cx="1270" cy="3402"/>
          </a:xfrm>
        </p:grpSpPr>
        <p:sp>
          <p:nvSpPr>
            <p:cNvPr id="47109" name="AutoShape 5" descr="Grands confettis"/>
            <p:cNvSpPr>
              <a:spLocks noChangeArrowheads="1"/>
            </p:cNvSpPr>
            <p:nvPr/>
          </p:nvSpPr>
          <p:spPr bwMode="auto">
            <a:xfrm>
              <a:off x="4013" y="570"/>
              <a:ext cx="1270" cy="3402"/>
            </a:xfrm>
            <a:prstGeom prst="roundRect">
              <a:avLst>
                <a:gd name="adj" fmla="val 16667"/>
              </a:avLst>
            </a:prstGeom>
            <a:pattFill prst="lgConfetti">
              <a:fgClr>
                <a:schemeClr val="accent2"/>
              </a:fgClr>
              <a:bgClr>
                <a:schemeClr val="bg2"/>
              </a:bgClr>
            </a:pattFill>
            <a:ln w="9525">
              <a:solidFill>
                <a:schemeClr val="tx1"/>
              </a:solidFill>
              <a:round/>
              <a:headEnd/>
              <a:tailEnd/>
            </a:ln>
            <a:effectLst>
              <a:outerShdw dist="35921" dir="2700000" algn="ctr" rotWithShape="0">
                <a:schemeClr val="bg2"/>
              </a:outerShdw>
            </a:effectLst>
          </p:spPr>
          <p:txBody>
            <a:bodyPr wrap="none" anchor="ctr"/>
            <a:lstStyle/>
            <a:p>
              <a:endParaRPr lang="fr-CA"/>
            </a:p>
          </p:txBody>
        </p:sp>
        <p:sp>
          <p:nvSpPr>
            <p:cNvPr id="47110" name="Oval 6" descr="75 %"/>
            <p:cNvSpPr>
              <a:spLocks noChangeArrowheads="1"/>
            </p:cNvSpPr>
            <p:nvPr/>
          </p:nvSpPr>
          <p:spPr bwMode="auto">
            <a:xfrm>
              <a:off x="4195" y="663"/>
              <a:ext cx="953" cy="952"/>
            </a:xfrm>
            <a:prstGeom prst="ellipse">
              <a:avLst/>
            </a:prstGeom>
            <a:pattFill prst="pct75">
              <a:fgClr>
                <a:srgbClr val="FF3300"/>
              </a:fgClr>
              <a:bgClr>
                <a:schemeClr val="bg1"/>
              </a:bgClr>
            </a:pattFill>
            <a:ln w="9525">
              <a:solidFill>
                <a:schemeClr val="tx1"/>
              </a:solidFill>
              <a:round/>
              <a:headEnd/>
              <a:tailEnd/>
            </a:ln>
            <a:effectLst>
              <a:outerShdw dist="85194" dir="3806097" algn="ctr" rotWithShape="0">
                <a:srgbClr val="808080"/>
              </a:outerShdw>
            </a:effectLst>
          </p:spPr>
          <p:txBody>
            <a:bodyPr wrap="none" anchor="ctr"/>
            <a:lstStyle/>
            <a:p>
              <a:endParaRPr lang="fr-CA"/>
            </a:p>
          </p:txBody>
        </p:sp>
        <p:sp>
          <p:nvSpPr>
            <p:cNvPr id="47111" name="Oval 7"/>
            <p:cNvSpPr>
              <a:spLocks noChangeArrowheads="1"/>
            </p:cNvSpPr>
            <p:nvPr/>
          </p:nvSpPr>
          <p:spPr bwMode="auto">
            <a:xfrm>
              <a:off x="4175" y="664"/>
              <a:ext cx="953" cy="952"/>
            </a:xfrm>
            <a:prstGeom prst="ellipse">
              <a:avLst/>
            </a:prstGeom>
            <a:solidFill>
              <a:srgbClr val="AC0000"/>
            </a:solidFill>
            <a:ln w="9525">
              <a:solidFill>
                <a:schemeClr val="tx1"/>
              </a:solidFill>
              <a:round/>
              <a:headEnd/>
              <a:tailEnd/>
            </a:ln>
            <a:effectLst>
              <a:outerShdw dist="85194" dir="3806097" algn="ctr" rotWithShape="0">
                <a:srgbClr val="808080"/>
              </a:outerShdw>
            </a:effectLst>
          </p:spPr>
          <p:txBody>
            <a:bodyPr wrap="none" anchor="ctr"/>
            <a:lstStyle/>
            <a:p>
              <a:endParaRPr lang="fr-CA"/>
            </a:p>
          </p:txBody>
        </p:sp>
        <p:sp>
          <p:nvSpPr>
            <p:cNvPr id="47112" name="Oval 8"/>
            <p:cNvSpPr>
              <a:spLocks noChangeArrowheads="1"/>
            </p:cNvSpPr>
            <p:nvPr/>
          </p:nvSpPr>
          <p:spPr bwMode="auto">
            <a:xfrm>
              <a:off x="4169" y="1726"/>
              <a:ext cx="953" cy="952"/>
            </a:xfrm>
            <a:prstGeom prst="ellipse">
              <a:avLst/>
            </a:prstGeom>
            <a:solidFill>
              <a:srgbClr val="918E00"/>
            </a:solidFill>
            <a:ln w="9525">
              <a:solidFill>
                <a:schemeClr val="tx1"/>
              </a:solidFill>
              <a:round/>
              <a:headEnd/>
              <a:tailEnd/>
            </a:ln>
            <a:effectLst>
              <a:outerShdw dist="89803" dir="2700000" algn="ctr" rotWithShape="0">
                <a:srgbClr val="808080"/>
              </a:outerShdw>
            </a:effectLst>
          </p:spPr>
          <p:txBody>
            <a:bodyPr wrap="none" anchor="ctr"/>
            <a:lstStyle/>
            <a:p>
              <a:endParaRPr lang="fr-CA"/>
            </a:p>
          </p:txBody>
        </p:sp>
        <p:sp>
          <p:nvSpPr>
            <p:cNvPr id="47113" name="AutoShape 9"/>
            <p:cNvSpPr>
              <a:spLocks noChangeArrowheads="1"/>
            </p:cNvSpPr>
            <p:nvPr/>
          </p:nvSpPr>
          <p:spPr bwMode="auto">
            <a:xfrm>
              <a:off x="4090" y="2761"/>
              <a:ext cx="1149" cy="1123"/>
            </a:xfrm>
            <a:prstGeom prst="star32">
              <a:avLst>
                <a:gd name="adj" fmla="val 37500"/>
              </a:avLst>
            </a:prstGeom>
            <a:solidFill>
              <a:srgbClr val="33CC33"/>
            </a:solidFill>
            <a:ln w="9525">
              <a:solidFill>
                <a:schemeClr val="tx1"/>
              </a:solidFill>
              <a:miter lim="800000"/>
              <a:headEnd/>
              <a:tailEnd/>
            </a:ln>
            <a:effectLst>
              <a:outerShdw dist="71842" dir="2700000" algn="ctr" rotWithShape="0">
                <a:srgbClr val="808080"/>
              </a:outerShdw>
            </a:effectLst>
          </p:spPr>
          <p:txBody>
            <a:bodyPr wrap="none" anchor="ctr"/>
            <a:lstStyle/>
            <a:p>
              <a:endParaRPr lang="fr-CA"/>
            </a:p>
          </p:txBody>
        </p:sp>
      </p:gr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FE4D2A29-6DAA-4DEF-8EFC-4C63326EF97F}" type="slidenum">
              <a:rPr lang="fr-CA"/>
              <a:pPr/>
              <a:t>4</a:t>
            </a:fld>
            <a:endParaRPr lang="fr-CA"/>
          </a:p>
        </p:txBody>
      </p:sp>
      <p:sp>
        <p:nvSpPr>
          <p:cNvPr id="10242" name="Rectangle 2"/>
          <p:cNvSpPr>
            <a:spLocks noGrp="1" noChangeArrowheads="1"/>
          </p:cNvSpPr>
          <p:nvPr>
            <p:ph type="title"/>
          </p:nvPr>
        </p:nvSpPr>
        <p:spPr/>
        <p:txBody>
          <a:bodyPr/>
          <a:lstStyle/>
          <a:p>
            <a:r>
              <a:rPr lang="fr-FR" sz="3600">
                <a:cs typeface="Tahoma" pitchFamily="34" charset="0"/>
              </a:rPr>
              <a:t>2- </a:t>
            </a:r>
            <a:r>
              <a:rPr lang="fr-CA" sz="3600"/>
              <a:t>État des connaissances</a:t>
            </a:r>
          </a:p>
        </p:txBody>
      </p:sp>
      <p:sp>
        <p:nvSpPr>
          <p:cNvPr id="10243" name="Rectangle 3"/>
          <p:cNvSpPr>
            <a:spLocks noGrp="1" noChangeArrowheads="1"/>
          </p:cNvSpPr>
          <p:nvPr>
            <p:ph type="body" idx="1"/>
          </p:nvPr>
        </p:nvSpPr>
        <p:spPr/>
        <p:txBody>
          <a:bodyPr/>
          <a:lstStyle/>
          <a:p>
            <a:pPr marL="457200" lvl="1" indent="0">
              <a:lnSpc>
                <a:spcPct val="90000"/>
              </a:lnSpc>
              <a:buNone/>
            </a:pPr>
            <a:r>
              <a:rPr lang="en-CA" sz="2400" dirty="0"/>
              <a:t>Un </a:t>
            </a:r>
            <a:r>
              <a:rPr lang="en-CA" sz="2400" dirty="0" err="1"/>
              <a:t>sujet</a:t>
            </a:r>
            <a:r>
              <a:rPr lang="en-CA" sz="2400" dirty="0"/>
              <a:t> à </a:t>
            </a:r>
            <a:r>
              <a:rPr lang="en-CA" sz="2400" dirty="0" err="1"/>
              <a:t>l’interface</a:t>
            </a:r>
            <a:r>
              <a:rPr lang="en-CA" sz="2400" dirty="0"/>
              <a:t> des </a:t>
            </a:r>
            <a:r>
              <a:rPr lang="en-CA" sz="2400" dirty="0" err="1"/>
              <a:t>domaines</a:t>
            </a:r>
            <a:r>
              <a:rPr lang="en-CA" sz="2400" dirty="0"/>
              <a:t> de </a:t>
            </a:r>
            <a:r>
              <a:rPr lang="en-CA" sz="2400" dirty="0" err="1"/>
              <a:t>recherche</a:t>
            </a:r>
            <a:endParaRPr lang="en-CA" sz="2400" dirty="0"/>
          </a:p>
          <a:p>
            <a:pPr lvl="2">
              <a:lnSpc>
                <a:spcPct val="90000"/>
              </a:lnSpc>
            </a:pPr>
            <a:r>
              <a:rPr lang="en-CA" sz="2000" dirty="0"/>
              <a:t>santé </a:t>
            </a:r>
            <a:r>
              <a:rPr lang="en-CA" sz="2000" dirty="0" err="1"/>
              <a:t>mentale</a:t>
            </a:r>
            <a:r>
              <a:rPr lang="en-CA" sz="2000" dirty="0"/>
              <a:t> </a:t>
            </a:r>
          </a:p>
          <a:p>
            <a:pPr lvl="2">
              <a:lnSpc>
                <a:spcPct val="90000"/>
              </a:lnSpc>
            </a:pPr>
            <a:r>
              <a:rPr lang="en-CA" sz="2000" dirty="0" err="1"/>
              <a:t>négligence</a:t>
            </a:r>
            <a:r>
              <a:rPr lang="en-CA" sz="2000" dirty="0"/>
              <a:t> </a:t>
            </a:r>
            <a:r>
              <a:rPr lang="en-CA" sz="2000" dirty="0" err="1"/>
              <a:t>parentale</a:t>
            </a:r>
            <a:endParaRPr lang="en-CA" sz="2000" dirty="0"/>
          </a:p>
          <a:p>
            <a:pPr>
              <a:lnSpc>
                <a:spcPct val="90000"/>
              </a:lnSpc>
            </a:pPr>
            <a:r>
              <a:rPr lang="en-CA" sz="2400" dirty="0" smtClean="0"/>
              <a:t>La </a:t>
            </a:r>
            <a:r>
              <a:rPr lang="en-CA" sz="2400" dirty="0" err="1" smtClean="0"/>
              <a:t>recension</a:t>
            </a:r>
            <a:endParaRPr lang="fr-CA" sz="2000" dirty="0" smtClean="0"/>
          </a:p>
          <a:p>
            <a:r>
              <a:rPr lang="fr-CA" sz="2000" dirty="0" smtClean="0"/>
              <a:t>L’ampleur </a:t>
            </a:r>
            <a:r>
              <a:rPr lang="fr-CA" sz="2000" dirty="0"/>
              <a:t>du phénomène</a:t>
            </a:r>
            <a:endParaRPr lang="en-CA" sz="2000" dirty="0"/>
          </a:p>
          <a:p>
            <a:r>
              <a:rPr lang="fr-CA" sz="2000" dirty="0"/>
              <a:t>Les limitations attribuables aux troubles mentaux </a:t>
            </a:r>
            <a:r>
              <a:rPr lang="en-CA" sz="2000" dirty="0"/>
              <a:t>de </a:t>
            </a:r>
            <a:r>
              <a:rPr lang="en-CA" sz="2000" dirty="0" err="1"/>
              <a:t>ces</a:t>
            </a:r>
            <a:r>
              <a:rPr lang="en-CA" sz="2000" dirty="0"/>
              <a:t> parents</a:t>
            </a:r>
          </a:p>
          <a:p>
            <a:r>
              <a:rPr lang="fr-CA" sz="2000" dirty="0"/>
              <a:t>Les enfants exposés à ces facteurs sont plus à risque de vivre des difficultés </a:t>
            </a:r>
          </a:p>
          <a:p>
            <a:r>
              <a:rPr lang="fr-CA" sz="2000" dirty="0"/>
              <a:t>La perception des personnes aux prises avec des troubles mentaux</a:t>
            </a:r>
          </a:p>
          <a:p>
            <a:pPr lvl="1"/>
            <a:r>
              <a:rPr lang="fr-CA" sz="2000" dirty="0"/>
              <a:t>La réalité</a:t>
            </a:r>
          </a:p>
          <a:p>
            <a:pPr>
              <a:buFontTx/>
              <a:buNone/>
            </a:pPr>
            <a:endParaRPr lang="fr-CA" sz="2000" dirty="0"/>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numéro de diapositive 6"/>
          <p:cNvSpPr>
            <a:spLocks noGrp="1"/>
          </p:cNvSpPr>
          <p:nvPr>
            <p:ph type="sldNum" sz="quarter" idx="12"/>
          </p:nvPr>
        </p:nvSpPr>
        <p:spPr/>
        <p:txBody>
          <a:bodyPr/>
          <a:lstStyle/>
          <a:p>
            <a:fld id="{2577FCF2-7475-4CB0-8051-0A59F985F643}" type="slidenum">
              <a:rPr lang="fr-CA"/>
              <a:pPr/>
              <a:t>40</a:t>
            </a:fld>
            <a:endParaRPr lang="fr-CA"/>
          </a:p>
        </p:txBody>
      </p:sp>
      <p:sp>
        <p:nvSpPr>
          <p:cNvPr id="51202"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a:cs typeface="Tahoma" pitchFamily="34" charset="0"/>
              </a:rPr>
              <a:t>- </a:t>
            </a:r>
            <a:r>
              <a:rPr lang="fr-FR" sz="2800" dirty="0">
                <a:cs typeface="Arial" charset="0"/>
              </a:rPr>
              <a:t>En réponse à la question</a:t>
            </a:r>
            <a:r>
              <a:rPr lang="en-CA" sz="2800" dirty="0"/>
              <a:t> </a:t>
            </a:r>
            <a:r>
              <a:rPr lang="en-CA" sz="2800" dirty="0" err="1"/>
              <a:t>principale</a:t>
            </a:r>
            <a:r>
              <a:rPr lang="en-CA" sz="2800" dirty="0"/>
              <a:t> </a:t>
            </a:r>
            <a:r>
              <a:rPr lang="en-CA" sz="3200" dirty="0" smtClean="0"/>
              <a:t/>
            </a:r>
            <a:br>
              <a:rPr lang="en-CA" sz="3200" dirty="0" smtClean="0"/>
            </a:br>
            <a:r>
              <a:rPr lang="en-CA" sz="2400" b="1" dirty="0" err="1" smtClean="0"/>
              <a:t>Ce</a:t>
            </a:r>
            <a:r>
              <a:rPr lang="en-CA" sz="2400" b="1" dirty="0" smtClean="0"/>
              <a:t> </a:t>
            </a:r>
            <a:r>
              <a:rPr lang="en-CA" sz="2400" b="1" dirty="0"/>
              <a:t>qui </a:t>
            </a:r>
            <a:r>
              <a:rPr lang="en-CA" sz="2400" b="1" dirty="0" err="1"/>
              <a:t>nuit</a:t>
            </a:r>
            <a:r>
              <a:rPr lang="en-CA" sz="2400" b="1" dirty="0"/>
              <a:t> </a:t>
            </a:r>
            <a:r>
              <a:rPr lang="fr-FR" sz="2400" dirty="0"/>
              <a:t>/ Les </a:t>
            </a:r>
            <a:r>
              <a:rPr lang="fr-FR" sz="2400" b="1" dirty="0"/>
              <a:t>facteurs environnementaux</a:t>
            </a:r>
            <a:r>
              <a:rPr lang="fr-FR" b="1" dirty="0"/>
              <a:t> </a:t>
            </a:r>
            <a:endParaRPr lang="fr-CA" sz="2400" b="1" dirty="0"/>
          </a:p>
        </p:txBody>
      </p:sp>
      <p:sp>
        <p:nvSpPr>
          <p:cNvPr id="51203" name="Rectangle 3"/>
          <p:cNvSpPr>
            <a:spLocks noGrp="1" noChangeArrowheads="1"/>
          </p:cNvSpPr>
          <p:nvPr>
            <p:ph type="body" sz="half" idx="1"/>
          </p:nvPr>
        </p:nvSpPr>
        <p:spPr/>
        <p:txBody>
          <a:bodyPr/>
          <a:lstStyle/>
          <a:p>
            <a:pPr>
              <a:lnSpc>
                <a:spcPct val="90000"/>
              </a:lnSpc>
              <a:buFontTx/>
              <a:buNone/>
            </a:pPr>
            <a:r>
              <a:rPr lang="fr-CA" sz="1800" b="1" dirty="0"/>
              <a:t>Le soutien et les relations</a:t>
            </a:r>
          </a:p>
          <a:p>
            <a:pPr>
              <a:lnSpc>
                <a:spcPct val="90000"/>
              </a:lnSpc>
              <a:buFontTx/>
              <a:buNone/>
            </a:pPr>
            <a:r>
              <a:rPr lang="fr-CA" sz="1800" dirty="0"/>
              <a:t>L</a:t>
            </a:r>
            <a:r>
              <a:rPr lang="en-CA" sz="1800" dirty="0"/>
              <a:t>’absence de</a:t>
            </a:r>
            <a:r>
              <a:rPr lang="fr-CA" sz="1800" dirty="0"/>
              <a:t> relations de soutien des proches</a:t>
            </a:r>
            <a:r>
              <a:rPr lang="en-CA" sz="1800" dirty="0"/>
              <a:t> </a:t>
            </a:r>
            <a:r>
              <a:rPr lang="en-CA" sz="1800" dirty="0" err="1"/>
              <a:t>ou</a:t>
            </a:r>
            <a:r>
              <a:rPr lang="en-CA" sz="1800" dirty="0"/>
              <a:t> des relations </a:t>
            </a:r>
            <a:r>
              <a:rPr lang="en-CA" sz="1800" dirty="0" err="1"/>
              <a:t>négatives</a:t>
            </a:r>
            <a:endParaRPr lang="fr-CA" sz="1800" dirty="0"/>
          </a:p>
          <a:p>
            <a:pPr>
              <a:lnSpc>
                <a:spcPct val="90000"/>
              </a:lnSpc>
              <a:buFontTx/>
              <a:buNone/>
            </a:pPr>
            <a:r>
              <a:rPr lang="fr-CA" sz="1800" dirty="0"/>
              <a:t>L</a:t>
            </a:r>
            <a:r>
              <a:rPr lang="en-CA" sz="1800" dirty="0"/>
              <a:t>’absence de</a:t>
            </a:r>
            <a:r>
              <a:rPr lang="fr-CA" sz="1800" dirty="0"/>
              <a:t> relations de soutien de l’autre parent</a:t>
            </a:r>
            <a:r>
              <a:rPr lang="en-CA" sz="1800" dirty="0"/>
              <a:t> </a:t>
            </a:r>
            <a:r>
              <a:rPr lang="en-CA" sz="1800" dirty="0" err="1"/>
              <a:t>ou</a:t>
            </a:r>
            <a:r>
              <a:rPr lang="en-CA" sz="1800" dirty="0"/>
              <a:t> des relations </a:t>
            </a:r>
            <a:r>
              <a:rPr lang="en-CA" sz="1800" dirty="0" err="1"/>
              <a:t>négatives</a:t>
            </a:r>
            <a:r>
              <a:rPr lang="fr-CA" sz="1800" dirty="0"/>
              <a:t> </a:t>
            </a:r>
            <a:endParaRPr lang="en-CA" sz="1800" dirty="0"/>
          </a:p>
          <a:p>
            <a:pPr>
              <a:lnSpc>
                <a:spcPct val="90000"/>
              </a:lnSpc>
              <a:buFontTx/>
              <a:buNone/>
            </a:pPr>
            <a:r>
              <a:rPr lang="fr-CA" sz="1800" dirty="0"/>
              <a:t>L</a:t>
            </a:r>
            <a:r>
              <a:rPr lang="en-CA" sz="1800" dirty="0"/>
              <a:t>’absence de</a:t>
            </a:r>
            <a:r>
              <a:rPr lang="fr-CA" sz="1800" dirty="0"/>
              <a:t> stratégies d’adaptation développées par leurs proches</a:t>
            </a:r>
          </a:p>
          <a:p>
            <a:pPr>
              <a:lnSpc>
                <a:spcPct val="90000"/>
              </a:lnSpc>
              <a:buFontTx/>
              <a:buNone/>
            </a:pPr>
            <a:r>
              <a:rPr lang="fr-CA" sz="1800" dirty="0"/>
              <a:t>Les </a:t>
            </a:r>
            <a:r>
              <a:rPr lang="fr-CA" sz="1800" b="1" dirty="0"/>
              <a:t>caractéristiques des enfants</a:t>
            </a:r>
            <a:endParaRPr lang="en-CA" sz="1800" b="1" dirty="0"/>
          </a:p>
          <a:p>
            <a:pPr>
              <a:lnSpc>
                <a:spcPct val="90000"/>
              </a:lnSpc>
              <a:buFontTx/>
              <a:buNone/>
            </a:pPr>
            <a:r>
              <a:rPr lang="en-CA" sz="1400" dirty="0"/>
              <a:t>(</a:t>
            </a:r>
            <a:r>
              <a:rPr lang="en-CA" sz="1400" dirty="0" err="1"/>
              <a:t>enfants</a:t>
            </a:r>
            <a:r>
              <a:rPr lang="en-CA" sz="1400" dirty="0"/>
              <a:t> </a:t>
            </a:r>
            <a:r>
              <a:rPr lang="en-CA" sz="1400" dirty="0" err="1"/>
              <a:t>moins</a:t>
            </a:r>
            <a:r>
              <a:rPr lang="en-CA" sz="1400" dirty="0"/>
              <a:t> </a:t>
            </a:r>
            <a:r>
              <a:rPr lang="en-CA" sz="1400" dirty="0" err="1"/>
              <a:t>autonomes</a:t>
            </a:r>
            <a:r>
              <a:rPr lang="en-CA" sz="1400" dirty="0"/>
              <a:t>, avec </a:t>
            </a:r>
            <a:r>
              <a:rPr lang="en-CA" sz="1400" dirty="0" err="1"/>
              <a:t>problèmes</a:t>
            </a:r>
            <a:r>
              <a:rPr lang="en-CA" sz="1400" dirty="0"/>
              <a:t> de santé </a:t>
            </a:r>
            <a:r>
              <a:rPr lang="en-CA" sz="1400" dirty="0" err="1"/>
              <a:t>ou</a:t>
            </a:r>
            <a:r>
              <a:rPr lang="en-CA" sz="1400" dirty="0"/>
              <a:t> de </a:t>
            </a:r>
            <a:r>
              <a:rPr lang="en-CA" sz="1400" dirty="0" err="1"/>
              <a:t>comportements</a:t>
            </a:r>
            <a:r>
              <a:rPr lang="en-CA" sz="1400" dirty="0"/>
              <a:t>, etc.)</a:t>
            </a:r>
            <a:endParaRPr lang="fr-CA" sz="1400" dirty="0"/>
          </a:p>
          <a:p>
            <a:pPr>
              <a:lnSpc>
                <a:spcPct val="90000"/>
              </a:lnSpc>
              <a:buFontTx/>
              <a:buNone/>
            </a:pPr>
            <a:r>
              <a:rPr lang="fr-CA" sz="1800" dirty="0"/>
              <a:t>L</a:t>
            </a:r>
            <a:r>
              <a:rPr lang="en-CA" sz="1800" dirty="0"/>
              <a:t>’absence de</a:t>
            </a:r>
            <a:r>
              <a:rPr lang="fr-CA" sz="1800" dirty="0"/>
              <a:t> stratégies d’adaptation développées par leurs enfants</a:t>
            </a:r>
          </a:p>
          <a:p>
            <a:pPr>
              <a:lnSpc>
                <a:spcPct val="90000"/>
              </a:lnSpc>
              <a:buFontTx/>
              <a:buNone/>
            </a:pPr>
            <a:r>
              <a:rPr lang="fr-CA" sz="1800" dirty="0"/>
              <a:t>Les </a:t>
            </a:r>
            <a:r>
              <a:rPr lang="fr-CA" sz="1800" b="1" dirty="0"/>
              <a:t>attitudes de leurs proches</a:t>
            </a:r>
          </a:p>
          <a:p>
            <a:pPr>
              <a:lnSpc>
                <a:spcPct val="90000"/>
              </a:lnSpc>
              <a:buFontTx/>
              <a:buNone/>
            </a:pPr>
            <a:r>
              <a:rPr lang="fr-CA" sz="1800" dirty="0"/>
              <a:t>Le manque de compréhension</a:t>
            </a:r>
          </a:p>
          <a:p>
            <a:pPr>
              <a:lnSpc>
                <a:spcPct val="90000"/>
              </a:lnSpc>
              <a:buFontTx/>
              <a:buNone/>
            </a:pPr>
            <a:r>
              <a:rPr lang="fr-CA" sz="1800" dirty="0"/>
              <a:t>Le déni </a:t>
            </a:r>
          </a:p>
        </p:txBody>
      </p:sp>
      <p:sp>
        <p:nvSpPr>
          <p:cNvPr id="51204" name="Rectangle 4"/>
          <p:cNvSpPr>
            <a:spLocks noGrp="1" noChangeArrowheads="1"/>
          </p:cNvSpPr>
          <p:nvPr>
            <p:ph type="body" sz="half" idx="2"/>
          </p:nvPr>
        </p:nvSpPr>
        <p:spPr/>
        <p:txBody>
          <a:bodyPr/>
          <a:lstStyle/>
          <a:p>
            <a:pPr>
              <a:lnSpc>
                <a:spcPct val="90000"/>
              </a:lnSpc>
              <a:buFontTx/>
              <a:buNone/>
            </a:pPr>
            <a:r>
              <a:rPr lang="fr-CA" sz="1600" b="1"/>
              <a:t>Les services, systèmes et politiques</a:t>
            </a:r>
          </a:p>
          <a:p>
            <a:pPr>
              <a:lnSpc>
                <a:spcPct val="90000"/>
              </a:lnSpc>
              <a:buFontTx/>
              <a:buNone/>
            </a:pPr>
            <a:r>
              <a:rPr lang="en-CA" sz="1600"/>
              <a:t>L’absence</a:t>
            </a:r>
            <a:r>
              <a:rPr lang="fr-CA" sz="1600"/>
              <a:t> </a:t>
            </a:r>
            <a:r>
              <a:rPr lang="en-CA" sz="1600"/>
              <a:t>ou l’insuffisance </a:t>
            </a:r>
            <a:r>
              <a:rPr lang="fr-CA" sz="1600"/>
              <a:t>de services </a:t>
            </a:r>
            <a:r>
              <a:rPr lang="en-CA" sz="1600"/>
              <a:t>de santé</a:t>
            </a:r>
            <a:r>
              <a:rPr lang="fr-CA" sz="1600"/>
              <a:t> mental</a:t>
            </a:r>
            <a:r>
              <a:rPr lang="en-CA" sz="1600"/>
              <a:t>e</a:t>
            </a:r>
            <a:endParaRPr lang="fr-CA" sz="1600"/>
          </a:p>
          <a:p>
            <a:pPr>
              <a:lnSpc>
                <a:spcPct val="90000"/>
              </a:lnSpc>
              <a:buFontTx/>
              <a:buNone/>
            </a:pPr>
            <a:r>
              <a:rPr lang="fr-CA" sz="1600"/>
              <a:t>Les relations </a:t>
            </a:r>
            <a:r>
              <a:rPr lang="en-CA" sz="1600"/>
              <a:t>négatives </a:t>
            </a:r>
            <a:r>
              <a:rPr lang="fr-CA" sz="1600"/>
              <a:t>avec les professionnels de services </a:t>
            </a:r>
            <a:r>
              <a:rPr lang="en-CA" sz="1600"/>
              <a:t>de santé</a:t>
            </a:r>
            <a:r>
              <a:rPr lang="fr-CA" sz="1600"/>
              <a:t> mental</a:t>
            </a:r>
            <a:r>
              <a:rPr lang="en-CA" sz="1600"/>
              <a:t>e</a:t>
            </a:r>
            <a:r>
              <a:rPr lang="fr-CA" sz="1600"/>
              <a:t> </a:t>
            </a:r>
            <a:endParaRPr lang="en-CA" sz="1600"/>
          </a:p>
          <a:p>
            <a:pPr>
              <a:lnSpc>
                <a:spcPct val="90000"/>
              </a:lnSpc>
              <a:buFontTx/>
              <a:buNone/>
            </a:pPr>
            <a:r>
              <a:rPr lang="en-CA" sz="1600"/>
              <a:t>L’absence</a:t>
            </a:r>
            <a:r>
              <a:rPr lang="fr-CA" sz="1600"/>
              <a:t> </a:t>
            </a:r>
            <a:r>
              <a:rPr lang="en-CA" sz="1600"/>
              <a:t>ou l’insuffisance </a:t>
            </a:r>
            <a:r>
              <a:rPr lang="fr-CA" sz="1600"/>
              <a:t>de soutien durant la période d’essai et de dosage des médicaments</a:t>
            </a:r>
          </a:p>
          <a:p>
            <a:pPr>
              <a:lnSpc>
                <a:spcPct val="90000"/>
              </a:lnSpc>
              <a:buFontTx/>
              <a:buNone/>
            </a:pPr>
            <a:r>
              <a:rPr lang="en-CA" sz="1600"/>
              <a:t>L’absence d</a:t>
            </a:r>
            <a:r>
              <a:rPr lang="fr-CA" sz="1600"/>
              <a:t>’information transmise aux proches</a:t>
            </a:r>
          </a:p>
          <a:p>
            <a:pPr>
              <a:lnSpc>
                <a:spcPct val="90000"/>
              </a:lnSpc>
              <a:buFontTx/>
              <a:buNone/>
            </a:pPr>
            <a:r>
              <a:rPr lang="fr-CA" sz="1600"/>
              <a:t>Les autres services dans la communauté</a:t>
            </a:r>
          </a:p>
          <a:p>
            <a:pPr>
              <a:lnSpc>
                <a:spcPct val="90000"/>
              </a:lnSpc>
              <a:buFontTx/>
              <a:buNone/>
            </a:pPr>
            <a:r>
              <a:rPr lang="fr-CA" sz="1600"/>
              <a:t>L</a:t>
            </a:r>
            <a:r>
              <a:rPr lang="en-CA" sz="1600"/>
              <a:t>a non possibilité d’obtenir d</a:t>
            </a:r>
            <a:r>
              <a:rPr lang="fr-CA" sz="1600"/>
              <a:t>es services de soutien à domicile</a:t>
            </a:r>
          </a:p>
          <a:p>
            <a:pPr>
              <a:lnSpc>
                <a:spcPct val="90000"/>
              </a:lnSpc>
              <a:buFontTx/>
              <a:buNone/>
            </a:pPr>
            <a:r>
              <a:rPr lang="fr-CA" sz="1600"/>
              <a:t>L</a:t>
            </a:r>
            <a:r>
              <a:rPr lang="en-CA" sz="1600"/>
              <a:t>a non possibilité d’obtenir d</a:t>
            </a:r>
            <a:r>
              <a:rPr lang="fr-CA" sz="1600"/>
              <a:t>es services de soutien à l’exercice du rôle parental</a:t>
            </a:r>
          </a:p>
          <a:p>
            <a:pPr>
              <a:lnSpc>
                <a:spcPct val="90000"/>
              </a:lnSpc>
              <a:buFontTx/>
              <a:buNone/>
            </a:pPr>
            <a:r>
              <a:rPr lang="fr-CA" sz="1600"/>
              <a:t> </a:t>
            </a:r>
          </a:p>
          <a:p>
            <a:pPr>
              <a:lnSpc>
                <a:spcPct val="90000"/>
              </a:lnSpc>
              <a:buFontTx/>
              <a:buNone/>
            </a:pPr>
            <a:r>
              <a:rPr lang="en-CA" sz="1600" b="1"/>
              <a:t>L</a:t>
            </a:r>
            <a:r>
              <a:rPr lang="fr-CA" sz="1600" b="1"/>
              <a:t>es conditions financières et matérielles</a:t>
            </a:r>
            <a:r>
              <a:rPr lang="fr-CA" sz="1600"/>
              <a:t> </a:t>
            </a:r>
            <a:endParaRPr lang="en-CA" sz="1600"/>
          </a:p>
          <a:p>
            <a:pPr>
              <a:lnSpc>
                <a:spcPct val="90000"/>
              </a:lnSpc>
              <a:buFontTx/>
              <a:buNone/>
            </a:pPr>
            <a:r>
              <a:rPr lang="en-CA" sz="1600"/>
              <a:t>	La présence de difficultés financières</a:t>
            </a:r>
            <a:r>
              <a:rPr lang="fr-CA" sz="1600"/>
              <a:t> </a:t>
            </a:r>
          </a:p>
        </p:txBody>
      </p:sp>
      <p:grpSp>
        <p:nvGrpSpPr>
          <p:cNvPr id="51205" name="Group 5"/>
          <p:cNvGrpSpPr>
            <a:grpSpLocks/>
          </p:cNvGrpSpPr>
          <p:nvPr/>
        </p:nvGrpSpPr>
        <p:grpSpPr bwMode="auto">
          <a:xfrm>
            <a:off x="7848600" y="228600"/>
            <a:ext cx="830263" cy="1477963"/>
            <a:chOff x="340" y="618"/>
            <a:chExt cx="1270" cy="3402"/>
          </a:xfrm>
        </p:grpSpPr>
        <p:sp>
          <p:nvSpPr>
            <p:cNvPr id="51206" name="AutoShape 6" descr="Grands confettis"/>
            <p:cNvSpPr>
              <a:spLocks noChangeArrowheads="1"/>
            </p:cNvSpPr>
            <p:nvPr/>
          </p:nvSpPr>
          <p:spPr bwMode="auto">
            <a:xfrm>
              <a:off x="340" y="618"/>
              <a:ext cx="1270" cy="3402"/>
            </a:xfrm>
            <a:prstGeom prst="roundRect">
              <a:avLst>
                <a:gd name="adj" fmla="val 16667"/>
              </a:avLst>
            </a:prstGeom>
            <a:pattFill prst="lgConfetti">
              <a:fgClr>
                <a:schemeClr val="accent2"/>
              </a:fgClr>
              <a:bgClr>
                <a:schemeClr val="bg2"/>
              </a:bgClr>
            </a:pattFill>
            <a:ln w="9525">
              <a:solidFill>
                <a:schemeClr val="tx1"/>
              </a:solidFill>
              <a:round/>
              <a:headEnd/>
              <a:tailEnd/>
            </a:ln>
            <a:effectLst>
              <a:outerShdw dist="35921" dir="2700000" algn="ctr" rotWithShape="0">
                <a:schemeClr val="bg2"/>
              </a:outerShdw>
            </a:effectLst>
          </p:spPr>
          <p:txBody>
            <a:bodyPr wrap="none" anchor="ctr"/>
            <a:lstStyle/>
            <a:p>
              <a:endParaRPr lang="fr-CA"/>
            </a:p>
          </p:txBody>
        </p:sp>
        <p:sp>
          <p:nvSpPr>
            <p:cNvPr id="51207" name="Oval 7"/>
            <p:cNvSpPr>
              <a:spLocks noChangeArrowheads="1"/>
            </p:cNvSpPr>
            <p:nvPr/>
          </p:nvSpPr>
          <p:spPr bwMode="auto">
            <a:xfrm>
              <a:off x="491" y="1837"/>
              <a:ext cx="953" cy="952"/>
            </a:xfrm>
            <a:prstGeom prst="ellipse">
              <a:avLst/>
            </a:prstGeom>
            <a:solidFill>
              <a:srgbClr val="918E00"/>
            </a:solidFill>
            <a:ln w="9525">
              <a:solidFill>
                <a:schemeClr val="tx1"/>
              </a:solidFill>
              <a:round/>
              <a:headEnd/>
              <a:tailEnd/>
            </a:ln>
            <a:effectLst>
              <a:outerShdw dist="89803" dir="2700000" algn="ctr" rotWithShape="0">
                <a:srgbClr val="808080"/>
              </a:outerShdw>
            </a:effectLst>
          </p:spPr>
          <p:txBody>
            <a:bodyPr wrap="none" anchor="ctr"/>
            <a:lstStyle/>
            <a:p>
              <a:endParaRPr lang="fr-CA"/>
            </a:p>
          </p:txBody>
        </p:sp>
        <p:sp>
          <p:nvSpPr>
            <p:cNvPr id="51208" name="Oval 8"/>
            <p:cNvSpPr>
              <a:spLocks noChangeArrowheads="1"/>
            </p:cNvSpPr>
            <p:nvPr/>
          </p:nvSpPr>
          <p:spPr bwMode="auto">
            <a:xfrm>
              <a:off x="496" y="2905"/>
              <a:ext cx="953" cy="952"/>
            </a:xfrm>
            <a:prstGeom prst="ellipse">
              <a:avLst/>
            </a:prstGeom>
            <a:solidFill>
              <a:srgbClr val="336600"/>
            </a:solidFill>
            <a:ln w="9525">
              <a:solidFill>
                <a:schemeClr val="tx1"/>
              </a:solidFill>
              <a:round/>
              <a:headEnd/>
              <a:tailEnd/>
            </a:ln>
            <a:effectLst>
              <a:outerShdw dist="89803" dir="2700000" algn="ctr" rotWithShape="0">
                <a:srgbClr val="808080"/>
              </a:outerShdw>
            </a:effectLst>
          </p:spPr>
          <p:txBody>
            <a:bodyPr wrap="none" anchor="ctr"/>
            <a:lstStyle/>
            <a:p>
              <a:endParaRPr lang="fr-CA"/>
            </a:p>
          </p:txBody>
        </p:sp>
        <p:sp>
          <p:nvSpPr>
            <p:cNvPr id="51209" name="AutoShape 9"/>
            <p:cNvSpPr>
              <a:spLocks noChangeArrowheads="1"/>
            </p:cNvSpPr>
            <p:nvPr/>
          </p:nvSpPr>
          <p:spPr bwMode="auto">
            <a:xfrm>
              <a:off x="401" y="679"/>
              <a:ext cx="1149" cy="1123"/>
            </a:xfrm>
            <a:prstGeom prst="star32">
              <a:avLst>
                <a:gd name="adj" fmla="val 37500"/>
              </a:avLst>
            </a:prstGeom>
            <a:solidFill>
              <a:srgbClr val="FF0000"/>
            </a:solidFill>
            <a:ln w="9525">
              <a:solidFill>
                <a:schemeClr val="tx1"/>
              </a:solidFill>
              <a:miter lim="800000"/>
              <a:headEnd/>
              <a:tailEnd/>
            </a:ln>
            <a:effectLst>
              <a:outerShdw dist="71842" dir="2700000" algn="ctr" rotWithShape="0">
                <a:srgbClr val="808080"/>
              </a:outerShdw>
            </a:effectLst>
          </p:spPr>
          <p:txBody>
            <a:bodyPr wrap="none" anchor="ctr"/>
            <a:lstStyle/>
            <a:p>
              <a:endParaRPr lang="fr-CA"/>
            </a:p>
          </p:txBody>
        </p:sp>
      </p:gr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numéro de diapositive 5"/>
          <p:cNvSpPr>
            <a:spLocks noGrp="1"/>
          </p:cNvSpPr>
          <p:nvPr>
            <p:ph type="sldNum" sz="quarter" idx="12"/>
          </p:nvPr>
        </p:nvSpPr>
        <p:spPr/>
        <p:txBody>
          <a:bodyPr/>
          <a:lstStyle/>
          <a:p>
            <a:fld id="{8586DD7C-64C1-4227-A6B4-2CA9F9FBE58C}" type="slidenum">
              <a:rPr lang="fr-CA"/>
              <a:pPr/>
              <a:t>41</a:t>
            </a:fld>
            <a:endParaRPr lang="fr-CA"/>
          </a:p>
        </p:txBody>
      </p:sp>
      <p:sp>
        <p:nvSpPr>
          <p:cNvPr id="53250"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a:cs typeface="Tahoma" pitchFamily="34" charset="0"/>
              </a:rPr>
              <a:t>- </a:t>
            </a:r>
            <a:r>
              <a:rPr lang="fr-FR" sz="2800" dirty="0">
                <a:cs typeface="Arial" charset="0"/>
              </a:rPr>
              <a:t>En réponse à la question</a:t>
            </a:r>
            <a:r>
              <a:rPr lang="en-CA" sz="2800" dirty="0"/>
              <a:t> </a:t>
            </a:r>
            <a:r>
              <a:rPr lang="en-CA" sz="2800" dirty="0" err="1"/>
              <a:t>principale</a:t>
            </a:r>
            <a:r>
              <a:rPr lang="en-CA" sz="3600" dirty="0"/>
              <a:t/>
            </a:r>
            <a:br>
              <a:rPr lang="en-CA" sz="3600" dirty="0"/>
            </a:br>
            <a:r>
              <a:rPr lang="en-CA" sz="2400" b="1" dirty="0" err="1"/>
              <a:t>Ce</a:t>
            </a:r>
            <a:r>
              <a:rPr lang="en-CA" sz="2400" b="1" dirty="0"/>
              <a:t> qui aide </a:t>
            </a:r>
            <a:r>
              <a:rPr lang="fr-FR" sz="2400" dirty="0"/>
              <a:t>/ Les </a:t>
            </a:r>
            <a:r>
              <a:rPr lang="fr-FR" sz="2400" b="1" dirty="0"/>
              <a:t>facteurs environnementaux</a:t>
            </a:r>
            <a:endParaRPr lang="fr-CA" sz="2400" b="1" dirty="0"/>
          </a:p>
        </p:txBody>
      </p:sp>
      <p:sp>
        <p:nvSpPr>
          <p:cNvPr id="53251" name="Rectangle 3"/>
          <p:cNvSpPr>
            <a:spLocks noGrp="1" noChangeArrowheads="1"/>
          </p:cNvSpPr>
          <p:nvPr>
            <p:ph type="body" idx="1"/>
          </p:nvPr>
        </p:nvSpPr>
        <p:spPr/>
        <p:txBody>
          <a:bodyPr/>
          <a:lstStyle/>
          <a:p>
            <a:r>
              <a:rPr lang="fr-CA" dirty="0"/>
              <a:t>le soutien et les relations</a:t>
            </a:r>
            <a:endParaRPr lang="en-CA" dirty="0"/>
          </a:p>
          <a:p>
            <a:pPr lvl="1"/>
            <a:r>
              <a:rPr lang="en-CA" dirty="0" err="1"/>
              <a:t>Obtenir</a:t>
            </a:r>
            <a:r>
              <a:rPr lang="en-CA" dirty="0"/>
              <a:t> le </a:t>
            </a:r>
            <a:r>
              <a:rPr lang="en-CA" dirty="0" err="1"/>
              <a:t>soutien</a:t>
            </a:r>
            <a:r>
              <a:rPr lang="en-CA" dirty="0"/>
              <a:t> d’un </a:t>
            </a:r>
            <a:r>
              <a:rPr lang="en-CA" dirty="0" err="1"/>
              <a:t>proche</a:t>
            </a:r>
            <a:r>
              <a:rPr lang="en-CA" dirty="0"/>
              <a:t> </a:t>
            </a:r>
            <a:r>
              <a:rPr lang="en-CA" dirty="0" err="1"/>
              <a:t>quand</a:t>
            </a:r>
            <a:r>
              <a:rPr lang="en-CA" dirty="0"/>
              <a:t> </a:t>
            </a:r>
            <a:r>
              <a:rPr lang="en-CA" dirty="0" err="1"/>
              <a:t>ça</a:t>
            </a:r>
            <a:r>
              <a:rPr lang="en-CA" dirty="0"/>
              <a:t> ne </a:t>
            </a:r>
            <a:r>
              <a:rPr lang="en-CA" dirty="0" err="1"/>
              <a:t>va</a:t>
            </a:r>
            <a:r>
              <a:rPr lang="en-CA" dirty="0"/>
              <a:t> pas</a:t>
            </a:r>
          </a:p>
          <a:p>
            <a:pPr lvl="1">
              <a:buFontTx/>
              <a:buNone/>
            </a:pPr>
            <a:endParaRPr lang="en-CA" dirty="0"/>
          </a:p>
          <a:p>
            <a:pPr lvl="2"/>
            <a:r>
              <a:rPr lang="fr-CA" dirty="0"/>
              <a:t>« Quand je ne vais pas bien…il </a:t>
            </a:r>
            <a:r>
              <a:rPr lang="fr-CA" dirty="0">
                <a:sym typeface="Symbol" pitchFamily="18" charset="2"/>
              </a:rPr>
              <a:t></a:t>
            </a:r>
            <a:r>
              <a:rPr lang="fr-CA" dirty="0"/>
              <a:t>l’enfant</a:t>
            </a:r>
            <a:r>
              <a:rPr lang="fr-CA" dirty="0">
                <a:sym typeface="Symbol" pitchFamily="18" charset="2"/>
              </a:rPr>
              <a:t></a:t>
            </a:r>
            <a:r>
              <a:rPr lang="fr-CA" dirty="0"/>
              <a:t> est tout désorienté,… puis il a le réflexe d’aller vers son père, …mon mari comble ce que j'ai pas </a:t>
            </a:r>
            <a:r>
              <a:rPr lang="fr-CA" dirty="0">
                <a:sym typeface="Symbol" pitchFamily="18" charset="2"/>
              </a:rPr>
              <a:t></a:t>
            </a:r>
            <a:r>
              <a:rPr lang="fr-CA" dirty="0"/>
              <a:t>dans ces moments</a:t>
            </a:r>
            <a:r>
              <a:rPr lang="fr-CA" dirty="0">
                <a:sym typeface="Symbol" pitchFamily="18" charset="2"/>
              </a:rPr>
              <a:t></a:t>
            </a:r>
            <a:r>
              <a:rPr lang="fr-CA" dirty="0"/>
              <a:t>… » </a:t>
            </a:r>
            <a:r>
              <a:rPr lang="fr-CA" sz="1400" dirty="0"/>
              <a:t>Anne-Laure; Gr TP</a:t>
            </a:r>
            <a:r>
              <a:rPr lang="fr-CA" sz="2000" dirty="0"/>
              <a:t> </a:t>
            </a:r>
          </a:p>
        </p:txBody>
      </p:sp>
      <p:grpSp>
        <p:nvGrpSpPr>
          <p:cNvPr id="53252" name="Group 4"/>
          <p:cNvGrpSpPr>
            <a:grpSpLocks/>
          </p:cNvGrpSpPr>
          <p:nvPr/>
        </p:nvGrpSpPr>
        <p:grpSpPr bwMode="auto">
          <a:xfrm>
            <a:off x="7772400" y="228600"/>
            <a:ext cx="762000" cy="1295400"/>
            <a:chOff x="4013" y="570"/>
            <a:chExt cx="1270" cy="3402"/>
          </a:xfrm>
        </p:grpSpPr>
        <p:sp>
          <p:nvSpPr>
            <p:cNvPr id="53253" name="AutoShape 5" descr="Grands confettis"/>
            <p:cNvSpPr>
              <a:spLocks noChangeArrowheads="1"/>
            </p:cNvSpPr>
            <p:nvPr/>
          </p:nvSpPr>
          <p:spPr bwMode="auto">
            <a:xfrm>
              <a:off x="4013" y="570"/>
              <a:ext cx="1270" cy="3402"/>
            </a:xfrm>
            <a:prstGeom prst="roundRect">
              <a:avLst>
                <a:gd name="adj" fmla="val 16667"/>
              </a:avLst>
            </a:prstGeom>
            <a:pattFill prst="lgConfetti">
              <a:fgClr>
                <a:schemeClr val="accent2"/>
              </a:fgClr>
              <a:bgClr>
                <a:schemeClr val="bg2"/>
              </a:bgClr>
            </a:pattFill>
            <a:ln w="9525">
              <a:solidFill>
                <a:schemeClr val="tx1"/>
              </a:solidFill>
              <a:round/>
              <a:headEnd/>
              <a:tailEnd/>
            </a:ln>
            <a:effectLst>
              <a:outerShdw dist="35921" dir="2700000" algn="ctr" rotWithShape="0">
                <a:schemeClr val="bg2"/>
              </a:outerShdw>
            </a:effectLst>
          </p:spPr>
          <p:txBody>
            <a:bodyPr wrap="none" anchor="ctr"/>
            <a:lstStyle/>
            <a:p>
              <a:endParaRPr lang="fr-CA"/>
            </a:p>
          </p:txBody>
        </p:sp>
        <p:sp>
          <p:nvSpPr>
            <p:cNvPr id="53254" name="Oval 6" descr="75 %"/>
            <p:cNvSpPr>
              <a:spLocks noChangeArrowheads="1"/>
            </p:cNvSpPr>
            <p:nvPr/>
          </p:nvSpPr>
          <p:spPr bwMode="auto">
            <a:xfrm>
              <a:off x="4195" y="663"/>
              <a:ext cx="953" cy="952"/>
            </a:xfrm>
            <a:prstGeom prst="ellipse">
              <a:avLst/>
            </a:prstGeom>
            <a:pattFill prst="pct75">
              <a:fgClr>
                <a:srgbClr val="FF3300"/>
              </a:fgClr>
              <a:bgClr>
                <a:schemeClr val="bg1"/>
              </a:bgClr>
            </a:pattFill>
            <a:ln w="9525">
              <a:solidFill>
                <a:schemeClr val="tx1"/>
              </a:solidFill>
              <a:round/>
              <a:headEnd/>
              <a:tailEnd/>
            </a:ln>
            <a:effectLst>
              <a:outerShdw dist="85194" dir="3806097" algn="ctr" rotWithShape="0">
                <a:srgbClr val="808080"/>
              </a:outerShdw>
            </a:effectLst>
          </p:spPr>
          <p:txBody>
            <a:bodyPr wrap="none" anchor="ctr"/>
            <a:lstStyle/>
            <a:p>
              <a:endParaRPr lang="fr-CA"/>
            </a:p>
          </p:txBody>
        </p:sp>
        <p:sp>
          <p:nvSpPr>
            <p:cNvPr id="53255" name="Oval 7"/>
            <p:cNvSpPr>
              <a:spLocks noChangeArrowheads="1"/>
            </p:cNvSpPr>
            <p:nvPr/>
          </p:nvSpPr>
          <p:spPr bwMode="auto">
            <a:xfrm>
              <a:off x="4175" y="664"/>
              <a:ext cx="953" cy="952"/>
            </a:xfrm>
            <a:prstGeom prst="ellipse">
              <a:avLst/>
            </a:prstGeom>
            <a:solidFill>
              <a:srgbClr val="AC0000"/>
            </a:solidFill>
            <a:ln w="9525">
              <a:solidFill>
                <a:schemeClr val="tx1"/>
              </a:solidFill>
              <a:round/>
              <a:headEnd/>
              <a:tailEnd/>
            </a:ln>
            <a:effectLst>
              <a:outerShdw dist="85194" dir="3806097" algn="ctr" rotWithShape="0">
                <a:srgbClr val="808080"/>
              </a:outerShdw>
            </a:effectLst>
          </p:spPr>
          <p:txBody>
            <a:bodyPr wrap="none" anchor="ctr"/>
            <a:lstStyle/>
            <a:p>
              <a:endParaRPr lang="fr-CA"/>
            </a:p>
          </p:txBody>
        </p:sp>
        <p:sp>
          <p:nvSpPr>
            <p:cNvPr id="53256" name="Oval 8"/>
            <p:cNvSpPr>
              <a:spLocks noChangeArrowheads="1"/>
            </p:cNvSpPr>
            <p:nvPr/>
          </p:nvSpPr>
          <p:spPr bwMode="auto">
            <a:xfrm>
              <a:off x="4169" y="1726"/>
              <a:ext cx="953" cy="952"/>
            </a:xfrm>
            <a:prstGeom prst="ellipse">
              <a:avLst/>
            </a:prstGeom>
            <a:solidFill>
              <a:srgbClr val="918E00"/>
            </a:solidFill>
            <a:ln w="9525">
              <a:solidFill>
                <a:schemeClr val="tx1"/>
              </a:solidFill>
              <a:round/>
              <a:headEnd/>
              <a:tailEnd/>
            </a:ln>
            <a:effectLst>
              <a:outerShdw dist="89803" dir="2700000" algn="ctr" rotWithShape="0">
                <a:srgbClr val="808080"/>
              </a:outerShdw>
            </a:effectLst>
          </p:spPr>
          <p:txBody>
            <a:bodyPr wrap="none" anchor="ctr"/>
            <a:lstStyle/>
            <a:p>
              <a:endParaRPr lang="fr-CA"/>
            </a:p>
          </p:txBody>
        </p:sp>
        <p:sp>
          <p:nvSpPr>
            <p:cNvPr id="53257" name="AutoShape 9"/>
            <p:cNvSpPr>
              <a:spLocks noChangeArrowheads="1"/>
            </p:cNvSpPr>
            <p:nvPr/>
          </p:nvSpPr>
          <p:spPr bwMode="auto">
            <a:xfrm>
              <a:off x="4090" y="2761"/>
              <a:ext cx="1149" cy="1123"/>
            </a:xfrm>
            <a:prstGeom prst="star32">
              <a:avLst>
                <a:gd name="adj" fmla="val 37500"/>
              </a:avLst>
            </a:prstGeom>
            <a:solidFill>
              <a:srgbClr val="33CC33"/>
            </a:solidFill>
            <a:ln w="9525">
              <a:solidFill>
                <a:schemeClr val="tx1"/>
              </a:solidFill>
              <a:miter lim="800000"/>
              <a:headEnd/>
              <a:tailEnd/>
            </a:ln>
            <a:effectLst>
              <a:outerShdw dist="71842" dir="2700000" algn="ctr" rotWithShape="0">
                <a:srgbClr val="808080"/>
              </a:outerShdw>
            </a:effectLst>
          </p:spPr>
          <p:txBody>
            <a:bodyPr wrap="none" anchor="ctr"/>
            <a:lstStyle/>
            <a:p>
              <a:endParaRPr lang="fr-CA"/>
            </a:p>
          </p:txBody>
        </p:sp>
      </p:gr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numéro de diapositive 5"/>
          <p:cNvSpPr>
            <a:spLocks noGrp="1"/>
          </p:cNvSpPr>
          <p:nvPr>
            <p:ph type="sldNum" sz="quarter" idx="12"/>
          </p:nvPr>
        </p:nvSpPr>
        <p:spPr/>
        <p:txBody>
          <a:bodyPr/>
          <a:lstStyle/>
          <a:p>
            <a:fld id="{DF9CD1B5-E7B9-4AE8-B3C8-CBA5C16B7280}" type="slidenum">
              <a:rPr lang="fr-CA"/>
              <a:pPr/>
              <a:t>42</a:t>
            </a:fld>
            <a:endParaRPr lang="fr-CA"/>
          </a:p>
        </p:txBody>
      </p:sp>
      <p:sp>
        <p:nvSpPr>
          <p:cNvPr id="55298"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a:cs typeface="Tahoma" pitchFamily="34" charset="0"/>
              </a:rPr>
              <a:t>- </a:t>
            </a:r>
            <a:r>
              <a:rPr lang="fr-FR" sz="2800" dirty="0">
                <a:cs typeface="Arial" charset="0"/>
              </a:rPr>
              <a:t>En réponse à la question</a:t>
            </a:r>
            <a:r>
              <a:rPr lang="en-CA" sz="2800" dirty="0"/>
              <a:t> </a:t>
            </a:r>
            <a:r>
              <a:rPr lang="en-CA" sz="2800" dirty="0" err="1"/>
              <a:t>principale</a:t>
            </a:r>
            <a:r>
              <a:rPr lang="en-CA" sz="2800" dirty="0"/>
              <a:t> </a:t>
            </a:r>
            <a:r>
              <a:rPr lang="en-CA" sz="3200" dirty="0" smtClean="0"/>
              <a:t/>
            </a:r>
            <a:br>
              <a:rPr lang="en-CA" sz="3200" dirty="0" smtClean="0"/>
            </a:br>
            <a:r>
              <a:rPr lang="en-CA" sz="2400" dirty="0" err="1" smtClean="0"/>
              <a:t>Ce</a:t>
            </a:r>
            <a:r>
              <a:rPr lang="en-CA" sz="2400" dirty="0" smtClean="0"/>
              <a:t> </a:t>
            </a:r>
            <a:r>
              <a:rPr lang="en-CA" sz="2400" dirty="0"/>
              <a:t>qui aide </a:t>
            </a:r>
            <a:r>
              <a:rPr lang="fr-FR" sz="2400" dirty="0"/>
              <a:t>/ Les facteurs environnementaux</a:t>
            </a:r>
            <a:endParaRPr lang="fr-CA" sz="2400" dirty="0"/>
          </a:p>
        </p:txBody>
      </p:sp>
      <p:sp>
        <p:nvSpPr>
          <p:cNvPr id="55299" name="Rectangle 3"/>
          <p:cNvSpPr>
            <a:spLocks noGrp="1" noChangeArrowheads="1"/>
          </p:cNvSpPr>
          <p:nvPr>
            <p:ph type="body" idx="1"/>
          </p:nvPr>
        </p:nvSpPr>
        <p:spPr/>
        <p:txBody>
          <a:bodyPr/>
          <a:lstStyle/>
          <a:p>
            <a:pPr>
              <a:lnSpc>
                <a:spcPct val="90000"/>
              </a:lnSpc>
            </a:pPr>
            <a:r>
              <a:rPr lang="fr-CA" dirty="0"/>
              <a:t>le soutien et les relations</a:t>
            </a:r>
            <a:r>
              <a:rPr lang="fr-CA" i="1" dirty="0"/>
              <a:t> </a:t>
            </a:r>
            <a:endParaRPr lang="en-CA" i="1" dirty="0"/>
          </a:p>
          <a:p>
            <a:pPr lvl="1">
              <a:lnSpc>
                <a:spcPct val="90000"/>
              </a:lnSpc>
            </a:pPr>
            <a:r>
              <a:rPr lang="fr-CA" i="1" dirty="0"/>
              <a:t>Les caractéristiques de l’enfant et ses stratégies</a:t>
            </a:r>
            <a:endParaRPr lang="en-CA" i="1" dirty="0"/>
          </a:p>
          <a:p>
            <a:pPr lvl="1">
              <a:lnSpc>
                <a:spcPct val="90000"/>
              </a:lnSpc>
              <a:buFontTx/>
              <a:buNone/>
            </a:pPr>
            <a:endParaRPr lang="en-CA" i="1" dirty="0"/>
          </a:p>
          <a:p>
            <a:pPr lvl="1">
              <a:lnSpc>
                <a:spcPct val="90000"/>
              </a:lnSpc>
              <a:buFontTx/>
              <a:buNone/>
            </a:pPr>
            <a:r>
              <a:rPr lang="en-CA" i="1" dirty="0"/>
              <a:t>	</a:t>
            </a:r>
            <a:r>
              <a:rPr lang="en-CA" i="1" dirty="0" err="1"/>
              <a:t>L’enfant</a:t>
            </a:r>
            <a:r>
              <a:rPr lang="en-CA" i="1" dirty="0"/>
              <a:t> </a:t>
            </a:r>
            <a:r>
              <a:rPr lang="en-CA" i="1" dirty="0" err="1"/>
              <a:t>raisonnable</a:t>
            </a:r>
            <a:r>
              <a:rPr lang="en-CA" i="1" dirty="0"/>
              <a:t> …</a:t>
            </a:r>
            <a:r>
              <a:rPr lang="en-CA" i="1" dirty="0" err="1"/>
              <a:t>ou</a:t>
            </a:r>
            <a:r>
              <a:rPr lang="en-CA" i="1" dirty="0"/>
              <a:t> qui le </a:t>
            </a:r>
            <a:r>
              <a:rPr lang="en-CA" i="1" dirty="0" err="1"/>
              <a:t>devient</a:t>
            </a:r>
            <a:endParaRPr lang="en-CA" i="1" dirty="0"/>
          </a:p>
          <a:p>
            <a:pPr lvl="1">
              <a:lnSpc>
                <a:spcPct val="90000"/>
              </a:lnSpc>
              <a:buFontTx/>
              <a:buNone/>
            </a:pPr>
            <a:r>
              <a:rPr lang="fr-CA" i="1" dirty="0"/>
              <a:t> </a:t>
            </a:r>
            <a:endParaRPr lang="en-CA" i="1" dirty="0"/>
          </a:p>
          <a:p>
            <a:pPr lvl="2" algn="just">
              <a:lnSpc>
                <a:spcPct val="90000"/>
              </a:lnSpc>
            </a:pPr>
            <a:r>
              <a:rPr lang="fr-CA" dirty="0"/>
              <a:t>« </a:t>
            </a:r>
            <a:r>
              <a:rPr lang="en-CA" dirty="0"/>
              <a:t>I</a:t>
            </a:r>
            <a:r>
              <a:rPr lang="fr-CA" dirty="0"/>
              <a:t>l est très responsable et il est prévoyant, donc il voyait que je "</a:t>
            </a:r>
            <a:r>
              <a:rPr lang="fr-CA" dirty="0" err="1"/>
              <a:t>feelais</a:t>
            </a:r>
            <a:r>
              <a:rPr lang="fr-CA" dirty="0"/>
              <a:t>" pas donc il demandait moins, il essayait plus d'être autonome, de faire ses choses lui-même</a:t>
            </a:r>
            <a:r>
              <a:rPr lang="fr-CA" dirty="0" smtClean="0"/>
              <a:t>.»</a:t>
            </a:r>
            <a:r>
              <a:rPr lang="fr-CA" i="1" dirty="0" smtClean="0"/>
              <a:t> </a:t>
            </a:r>
            <a:r>
              <a:rPr lang="en-CA" sz="1600" i="1" dirty="0"/>
              <a:t>Louise; Gr TH</a:t>
            </a:r>
            <a:r>
              <a:rPr lang="fr-CA" i="1" dirty="0"/>
              <a:t> </a:t>
            </a:r>
            <a:endParaRPr lang="fr-CA" dirty="0"/>
          </a:p>
        </p:txBody>
      </p:sp>
      <p:grpSp>
        <p:nvGrpSpPr>
          <p:cNvPr id="55300" name="Group 4"/>
          <p:cNvGrpSpPr>
            <a:grpSpLocks/>
          </p:cNvGrpSpPr>
          <p:nvPr/>
        </p:nvGrpSpPr>
        <p:grpSpPr bwMode="auto">
          <a:xfrm>
            <a:off x="8001000" y="304800"/>
            <a:ext cx="828675" cy="1277938"/>
            <a:chOff x="2044" y="584"/>
            <a:chExt cx="1270" cy="3402"/>
          </a:xfrm>
        </p:grpSpPr>
        <p:sp>
          <p:nvSpPr>
            <p:cNvPr id="55301" name="AutoShape 5" descr="Grands confettis"/>
            <p:cNvSpPr>
              <a:spLocks noChangeArrowheads="1"/>
            </p:cNvSpPr>
            <p:nvPr/>
          </p:nvSpPr>
          <p:spPr bwMode="auto">
            <a:xfrm>
              <a:off x="2044" y="584"/>
              <a:ext cx="1270" cy="3402"/>
            </a:xfrm>
            <a:prstGeom prst="roundRect">
              <a:avLst>
                <a:gd name="adj" fmla="val 16667"/>
              </a:avLst>
            </a:prstGeom>
            <a:pattFill prst="lgConfetti">
              <a:fgClr>
                <a:schemeClr val="accent2"/>
              </a:fgClr>
              <a:bgClr>
                <a:schemeClr val="bg2"/>
              </a:bgClr>
            </a:pattFill>
            <a:ln w="9525">
              <a:solidFill>
                <a:schemeClr val="tx1"/>
              </a:solidFill>
              <a:round/>
              <a:headEnd/>
              <a:tailEnd/>
            </a:ln>
            <a:effectLst>
              <a:outerShdw dist="35921" dir="2700000" algn="ctr" rotWithShape="0">
                <a:schemeClr val="bg2"/>
              </a:outerShdw>
            </a:effectLst>
          </p:spPr>
          <p:txBody>
            <a:bodyPr wrap="none" anchor="ctr"/>
            <a:lstStyle/>
            <a:p>
              <a:endParaRPr lang="fr-CA"/>
            </a:p>
          </p:txBody>
        </p:sp>
        <p:sp>
          <p:nvSpPr>
            <p:cNvPr id="55302" name="Oval 6"/>
            <p:cNvSpPr>
              <a:spLocks noChangeArrowheads="1"/>
            </p:cNvSpPr>
            <p:nvPr/>
          </p:nvSpPr>
          <p:spPr bwMode="auto">
            <a:xfrm>
              <a:off x="2199" y="708"/>
              <a:ext cx="953" cy="952"/>
            </a:xfrm>
            <a:prstGeom prst="ellipse">
              <a:avLst/>
            </a:prstGeom>
            <a:solidFill>
              <a:srgbClr val="AC0000"/>
            </a:solidFill>
            <a:ln w="9525">
              <a:solidFill>
                <a:schemeClr val="tx1"/>
              </a:solidFill>
              <a:round/>
              <a:headEnd/>
              <a:tailEnd/>
            </a:ln>
            <a:effectLst>
              <a:outerShdw dist="85194" dir="3806097" algn="ctr" rotWithShape="0">
                <a:srgbClr val="808080"/>
              </a:outerShdw>
            </a:effectLst>
          </p:spPr>
          <p:txBody>
            <a:bodyPr wrap="none" anchor="ctr"/>
            <a:lstStyle/>
            <a:p>
              <a:endParaRPr lang="fr-CA"/>
            </a:p>
          </p:txBody>
        </p:sp>
        <p:sp>
          <p:nvSpPr>
            <p:cNvPr id="55303" name="Oval 7" descr="75 %"/>
            <p:cNvSpPr>
              <a:spLocks noChangeArrowheads="1"/>
            </p:cNvSpPr>
            <p:nvPr/>
          </p:nvSpPr>
          <p:spPr bwMode="auto">
            <a:xfrm>
              <a:off x="2194" y="2859"/>
              <a:ext cx="953" cy="952"/>
            </a:xfrm>
            <a:prstGeom prst="ellipse">
              <a:avLst/>
            </a:prstGeom>
            <a:pattFill prst="pct75">
              <a:fgClr>
                <a:srgbClr val="339933"/>
              </a:fgClr>
              <a:bgClr>
                <a:schemeClr val="bg1"/>
              </a:bgClr>
            </a:pattFill>
            <a:ln w="9525">
              <a:solidFill>
                <a:schemeClr val="tx1"/>
              </a:solidFill>
              <a:round/>
              <a:headEnd/>
              <a:tailEnd/>
            </a:ln>
            <a:effectLst>
              <a:outerShdw dist="89803" dir="2700000" algn="ctr" rotWithShape="0">
                <a:srgbClr val="808080"/>
              </a:outerShdw>
            </a:effectLst>
          </p:spPr>
          <p:txBody>
            <a:bodyPr wrap="none" anchor="ctr"/>
            <a:lstStyle/>
            <a:p>
              <a:endParaRPr lang="fr-CA"/>
            </a:p>
          </p:txBody>
        </p:sp>
        <p:sp>
          <p:nvSpPr>
            <p:cNvPr id="55304" name="Oval 8"/>
            <p:cNvSpPr>
              <a:spLocks noChangeArrowheads="1"/>
            </p:cNvSpPr>
            <p:nvPr/>
          </p:nvSpPr>
          <p:spPr bwMode="auto">
            <a:xfrm>
              <a:off x="2184" y="2866"/>
              <a:ext cx="953" cy="952"/>
            </a:xfrm>
            <a:prstGeom prst="ellipse">
              <a:avLst/>
            </a:prstGeom>
            <a:solidFill>
              <a:srgbClr val="336600"/>
            </a:solidFill>
            <a:ln w="9525">
              <a:solidFill>
                <a:schemeClr val="tx1"/>
              </a:solidFill>
              <a:round/>
              <a:headEnd/>
              <a:tailEnd/>
            </a:ln>
            <a:effectLst>
              <a:outerShdw dist="89803" dir="2700000" algn="ctr" rotWithShape="0">
                <a:srgbClr val="808080"/>
              </a:outerShdw>
            </a:effectLst>
          </p:spPr>
          <p:txBody>
            <a:bodyPr wrap="none" anchor="ctr"/>
            <a:lstStyle/>
            <a:p>
              <a:endParaRPr lang="fr-CA"/>
            </a:p>
          </p:txBody>
        </p:sp>
        <p:sp>
          <p:nvSpPr>
            <p:cNvPr id="55305" name="AutoShape 9"/>
            <p:cNvSpPr>
              <a:spLocks noChangeArrowheads="1"/>
            </p:cNvSpPr>
            <p:nvPr/>
          </p:nvSpPr>
          <p:spPr bwMode="auto">
            <a:xfrm>
              <a:off x="2079" y="1675"/>
              <a:ext cx="1149" cy="1123"/>
            </a:xfrm>
            <a:prstGeom prst="star32">
              <a:avLst>
                <a:gd name="adj" fmla="val 37500"/>
              </a:avLst>
            </a:prstGeom>
            <a:solidFill>
              <a:srgbClr val="FFFF19"/>
            </a:solidFill>
            <a:ln w="9525">
              <a:solidFill>
                <a:schemeClr val="tx1"/>
              </a:solidFill>
              <a:miter lim="800000"/>
              <a:headEnd/>
              <a:tailEnd/>
            </a:ln>
            <a:effectLst>
              <a:outerShdw dist="71842" dir="2700000" algn="ctr" rotWithShape="0">
                <a:srgbClr val="808080"/>
              </a:outerShdw>
            </a:effectLst>
          </p:spPr>
          <p:txBody>
            <a:bodyPr wrap="none" anchor="ctr"/>
            <a:lstStyle/>
            <a:p>
              <a:endParaRPr lang="fr-CA"/>
            </a:p>
          </p:txBody>
        </p:sp>
      </p:gr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numéro de diapositive 5"/>
          <p:cNvSpPr>
            <a:spLocks noGrp="1"/>
          </p:cNvSpPr>
          <p:nvPr>
            <p:ph type="sldNum" sz="quarter" idx="12"/>
          </p:nvPr>
        </p:nvSpPr>
        <p:spPr/>
        <p:txBody>
          <a:bodyPr/>
          <a:lstStyle/>
          <a:p>
            <a:fld id="{4115D2D4-AE34-45D7-89F3-934C1DFB8583}" type="slidenum">
              <a:rPr lang="fr-CA"/>
              <a:pPr/>
              <a:t>43</a:t>
            </a:fld>
            <a:endParaRPr lang="fr-CA"/>
          </a:p>
        </p:txBody>
      </p:sp>
      <p:sp>
        <p:nvSpPr>
          <p:cNvPr id="57346"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a:cs typeface="Tahoma" pitchFamily="34" charset="0"/>
              </a:rPr>
              <a:t>- </a:t>
            </a:r>
            <a:r>
              <a:rPr lang="fr-FR" sz="2800" dirty="0">
                <a:cs typeface="Arial" charset="0"/>
              </a:rPr>
              <a:t>En réponse à la question</a:t>
            </a:r>
            <a:r>
              <a:rPr lang="en-CA" sz="2800" dirty="0"/>
              <a:t> </a:t>
            </a:r>
            <a:r>
              <a:rPr lang="en-CA" sz="2800" dirty="0" err="1"/>
              <a:t>principale</a:t>
            </a:r>
            <a:r>
              <a:rPr lang="en-CA" sz="2800" dirty="0"/>
              <a:t> </a:t>
            </a:r>
            <a:r>
              <a:rPr lang="en-CA" sz="3200" dirty="0" smtClean="0"/>
              <a:t/>
            </a:r>
            <a:br>
              <a:rPr lang="en-CA" sz="3200" dirty="0" smtClean="0"/>
            </a:br>
            <a:r>
              <a:rPr lang="en-CA" sz="2400" dirty="0" err="1" smtClean="0"/>
              <a:t>Ce</a:t>
            </a:r>
            <a:r>
              <a:rPr lang="en-CA" sz="2400" dirty="0" smtClean="0"/>
              <a:t> </a:t>
            </a:r>
            <a:r>
              <a:rPr lang="en-CA" sz="2400" dirty="0"/>
              <a:t>qui </a:t>
            </a:r>
            <a:r>
              <a:rPr lang="en-CA" sz="2400" dirty="0" err="1"/>
              <a:t>nuit</a:t>
            </a:r>
            <a:r>
              <a:rPr lang="en-CA" sz="2400" dirty="0"/>
              <a:t> </a:t>
            </a:r>
            <a:r>
              <a:rPr lang="fr-FR" sz="2400" dirty="0"/>
              <a:t>/ Les facteurs environnementaux</a:t>
            </a:r>
            <a:endParaRPr lang="fr-CA" sz="2400" dirty="0"/>
          </a:p>
        </p:txBody>
      </p:sp>
      <p:sp>
        <p:nvSpPr>
          <p:cNvPr id="57347" name="Rectangle 3"/>
          <p:cNvSpPr>
            <a:spLocks noGrp="1" noChangeArrowheads="1"/>
          </p:cNvSpPr>
          <p:nvPr>
            <p:ph type="body" idx="1"/>
          </p:nvPr>
        </p:nvSpPr>
        <p:spPr/>
        <p:txBody>
          <a:bodyPr/>
          <a:lstStyle/>
          <a:p>
            <a:r>
              <a:rPr lang="fr-CA" i="1" dirty="0"/>
              <a:t>Les services, systèmes et politiques</a:t>
            </a:r>
            <a:endParaRPr lang="en-CA" dirty="0"/>
          </a:p>
          <a:p>
            <a:pPr lvl="1"/>
            <a:r>
              <a:rPr lang="en-CA" dirty="0"/>
              <a:t>Les </a:t>
            </a:r>
            <a:r>
              <a:rPr lang="en-CA" dirty="0" err="1"/>
              <a:t>nombreux</a:t>
            </a:r>
            <a:r>
              <a:rPr lang="en-CA" dirty="0"/>
              <a:t> </a:t>
            </a:r>
            <a:r>
              <a:rPr lang="en-CA" dirty="0" err="1"/>
              <a:t>changements</a:t>
            </a:r>
            <a:r>
              <a:rPr lang="en-CA" dirty="0"/>
              <a:t> </a:t>
            </a:r>
            <a:r>
              <a:rPr lang="en-CA" dirty="0" err="1"/>
              <a:t>d’intervenants</a:t>
            </a:r>
            <a:endParaRPr lang="en-CA" dirty="0"/>
          </a:p>
          <a:p>
            <a:pPr lvl="1">
              <a:buFontTx/>
              <a:buNone/>
            </a:pPr>
            <a:endParaRPr lang="en-CA" dirty="0"/>
          </a:p>
          <a:p>
            <a:pPr lvl="2"/>
            <a:r>
              <a:rPr lang="fr-CA" dirty="0"/>
              <a:t>«  Raconter son histoire à plusieurs reprises, à plusieurs intervenants, c’est difficile… surtout quand on a de la difficulté à faire confiance…j'ai trouvé ça dur</a:t>
            </a:r>
            <a:r>
              <a:rPr lang="en-CA" dirty="0"/>
              <a:t>.</a:t>
            </a:r>
            <a:r>
              <a:rPr lang="fr-CA" dirty="0"/>
              <a:t>» </a:t>
            </a:r>
            <a:r>
              <a:rPr lang="fr-FR" dirty="0"/>
              <a:t>Sylvie; Gr TP</a:t>
            </a:r>
            <a:r>
              <a:rPr lang="fr-CA" dirty="0"/>
              <a:t> </a:t>
            </a:r>
          </a:p>
          <a:p>
            <a:endParaRPr lang="fr-CA" dirty="0"/>
          </a:p>
        </p:txBody>
      </p:sp>
      <p:grpSp>
        <p:nvGrpSpPr>
          <p:cNvPr id="57348" name="Group 4"/>
          <p:cNvGrpSpPr>
            <a:grpSpLocks/>
          </p:cNvGrpSpPr>
          <p:nvPr/>
        </p:nvGrpSpPr>
        <p:grpSpPr bwMode="auto">
          <a:xfrm>
            <a:off x="8001000" y="304800"/>
            <a:ext cx="828675" cy="1277938"/>
            <a:chOff x="2044" y="584"/>
            <a:chExt cx="1270" cy="3402"/>
          </a:xfrm>
        </p:grpSpPr>
        <p:sp>
          <p:nvSpPr>
            <p:cNvPr id="57349" name="AutoShape 5" descr="Grands confettis"/>
            <p:cNvSpPr>
              <a:spLocks noChangeArrowheads="1"/>
            </p:cNvSpPr>
            <p:nvPr/>
          </p:nvSpPr>
          <p:spPr bwMode="auto">
            <a:xfrm>
              <a:off x="2044" y="584"/>
              <a:ext cx="1270" cy="3402"/>
            </a:xfrm>
            <a:prstGeom prst="roundRect">
              <a:avLst>
                <a:gd name="adj" fmla="val 16667"/>
              </a:avLst>
            </a:prstGeom>
            <a:pattFill prst="lgConfetti">
              <a:fgClr>
                <a:schemeClr val="accent2"/>
              </a:fgClr>
              <a:bgClr>
                <a:schemeClr val="bg2"/>
              </a:bgClr>
            </a:pattFill>
            <a:ln w="9525">
              <a:solidFill>
                <a:schemeClr val="tx1"/>
              </a:solidFill>
              <a:round/>
              <a:headEnd/>
              <a:tailEnd/>
            </a:ln>
            <a:effectLst>
              <a:outerShdw dist="35921" dir="2700000" algn="ctr" rotWithShape="0">
                <a:schemeClr val="bg2"/>
              </a:outerShdw>
            </a:effectLst>
          </p:spPr>
          <p:txBody>
            <a:bodyPr wrap="none" anchor="ctr"/>
            <a:lstStyle/>
            <a:p>
              <a:endParaRPr lang="fr-CA"/>
            </a:p>
          </p:txBody>
        </p:sp>
        <p:sp>
          <p:nvSpPr>
            <p:cNvPr id="57350" name="Oval 6"/>
            <p:cNvSpPr>
              <a:spLocks noChangeArrowheads="1"/>
            </p:cNvSpPr>
            <p:nvPr/>
          </p:nvSpPr>
          <p:spPr bwMode="auto">
            <a:xfrm>
              <a:off x="2199" y="708"/>
              <a:ext cx="953" cy="952"/>
            </a:xfrm>
            <a:prstGeom prst="ellipse">
              <a:avLst/>
            </a:prstGeom>
            <a:solidFill>
              <a:srgbClr val="AC0000"/>
            </a:solidFill>
            <a:ln w="9525">
              <a:solidFill>
                <a:schemeClr val="tx1"/>
              </a:solidFill>
              <a:round/>
              <a:headEnd/>
              <a:tailEnd/>
            </a:ln>
            <a:effectLst>
              <a:outerShdw dist="85194" dir="3806097" algn="ctr" rotWithShape="0">
                <a:srgbClr val="808080"/>
              </a:outerShdw>
            </a:effectLst>
          </p:spPr>
          <p:txBody>
            <a:bodyPr wrap="none" anchor="ctr"/>
            <a:lstStyle/>
            <a:p>
              <a:endParaRPr lang="fr-CA"/>
            </a:p>
          </p:txBody>
        </p:sp>
        <p:sp>
          <p:nvSpPr>
            <p:cNvPr id="57351" name="Oval 7" descr="75 %"/>
            <p:cNvSpPr>
              <a:spLocks noChangeArrowheads="1"/>
            </p:cNvSpPr>
            <p:nvPr/>
          </p:nvSpPr>
          <p:spPr bwMode="auto">
            <a:xfrm>
              <a:off x="2194" y="2859"/>
              <a:ext cx="953" cy="952"/>
            </a:xfrm>
            <a:prstGeom prst="ellipse">
              <a:avLst/>
            </a:prstGeom>
            <a:pattFill prst="pct75">
              <a:fgClr>
                <a:srgbClr val="339933"/>
              </a:fgClr>
              <a:bgClr>
                <a:schemeClr val="bg1"/>
              </a:bgClr>
            </a:pattFill>
            <a:ln w="9525">
              <a:solidFill>
                <a:schemeClr val="tx1"/>
              </a:solidFill>
              <a:round/>
              <a:headEnd/>
              <a:tailEnd/>
            </a:ln>
            <a:effectLst>
              <a:outerShdw dist="89803" dir="2700000" algn="ctr" rotWithShape="0">
                <a:srgbClr val="808080"/>
              </a:outerShdw>
            </a:effectLst>
          </p:spPr>
          <p:txBody>
            <a:bodyPr wrap="none" anchor="ctr"/>
            <a:lstStyle/>
            <a:p>
              <a:endParaRPr lang="fr-CA"/>
            </a:p>
          </p:txBody>
        </p:sp>
        <p:sp>
          <p:nvSpPr>
            <p:cNvPr id="57352" name="Oval 8"/>
            <p:cNvSpPr>
              <a:spLocks noChangeArrowheads="1"/>
            </p:cNvSpPr>
            <p:nvPr/>
          </p:nvSpPr>
          <p:spPr bwMode="auto">
            <a:xfrm>
              <a:off x="2184" y="2866"/>
              <a:ext cx="953" cy="952"/>
            </a:xfrm>
            <a:prstGeom prst="ellipse">
              <a:avLst/>
            </a:prstGeom>
            <a:solidFill>
              <a:srgbClr val="336600"/>
            </a:solidFill>
            <a:ln w="9525">
              <a:solidFill>
                <a:schemeClr val="tx1"/>
              </a:solidFill>
              <a:round/>
              <a:headEnd/>
              <a:tailEnd/>
            </a:ln>
            <a:effectLst>
              <a:outerShdw dist="89803" dir="2700000" algn="ctr" rotWithShape="0">
                <a:srgbClr val="808080"/>
              </a:outerShdw>
            </a:effectLst>
          </p:spPr>
          <p:txBody>
            <a:bodyPr wrap="none" anchor="ctr"/>
            <a:lstStyle/>
            <a:p>
              <a:endParaRPr lang="fr-CA"/>
            </a:p>
          </p:txBody>
        </p:sp>
        <p:sp>
          <p:nvSpPr>
            <p:cNvPr id="57353" name="AutoShape 9"/>
            <p:cNvSpPr>
              <a:spLocks noChangeArrowheads="1"/>
            </p:cNvSpPr>
            <p:nvPr/>
          </p:nvSpPr>
          <p:spPr bwMode="auto">
            <a:xfrm>
              <a:off x="2079" y="1675"/>
              <a:ext cx="1149" cy="1123"/>
            </a:xfrm>
            <a:prstGeom prst="star32">
              <a:avLst>
                <a:gd name="adj" fmla="val 37500"/>
              </a:avLst>
            </a:prstGeom>
            <a:solidFill>
              <a:srgbClr val="FFFF19"/>
            </a:solidFill>
            <a:ln w="9525">
              <a:solidFill>
                <a:schemeClr val="tx1"/>
              </a:solidFill>
              <a:miter lim="800000"/>
              <a:headEnd/>
              <a:tailEnd/>
            </a:ln>
            <a:effectLst>
              <a:outerShdw dist="71842" dir="2700000" algn="ctr" rotWithShape="0">
                <a:srgbClr val="808080"/>
              </a:outerShdw>
            </a:effectLst>
          </p:spPr>
          <p:txBody>
            <a:bodyPr wrap="none" anchor="ctr"/>
            <a:lstStyle/>
            <a:p>
              <a:endParaRPr lang="fr-CA"/>
            </a:p>
          </p:txBody>
        </p:sp>
      </p:gr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5"/>
          <p:cNvSpPr>
            <a:spLocks noGrp="1"/>
          </p:cNvSpPr>
          <p:nvPr>
            <p:ph type="sldNum" sz="quarter" idx="12"/>
          </p:nvPr>
        </p:nvSpPr>
        <p:spPr/>
        <p:txBody>
          <a:bodyPr/>
          <a:lstStyle/>
          <a:p>
            <a:fld id="{EB500E6B-5C6A-4EA7-865F-0C6AD3121CE5}" type="slidenum">
              <a:rPr lang="fr-CA"/>
              <a:pPr/>
              <a:t>44</a:t>
            </a:fld>
            <a:endParaRPr lang="fr-CA"/>
          </a:p>
        </p:txBody>
      </p:sp>
      <p:sp>
        <p:nvSpPr>
          <p:cNvPr id="59394"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a:cs typeface="Tahoma" pitchFamily="34" charset="0"/>
              </a:rPr>
              <a:t>- </a:t>
            </a:r>
            <a:r>
              <a:rPr lang="fr-FR" sz="2800" dirty="0">
                <a:cs typeface="Arial" charset="0"/>
              </a:rPr>
              <a:t>En réponse à la question</a:t>
            </a:r>
            <a:r>
              <a:rPr lang="en-CA" sz="2800" dirty="0"/>
              <a:t> </a:t>
            </a:r>
            <a:r>
              <a:rPr lang="en-CA" sz="2800" dirty="0" err="1"/>
              <a:t>principale</a:t>
            </a:r>
            <a:r>
              <a:rPr lang="en-CA" sz="2800" dirty="0"/>
              <a:t> </a:t>
            </a:r>
            <a:r>
              <a:rPr lang="en-CA" sz="3200" dirty="0" smtClean="0"/>
              <a:t/>
            </a:r>
            <a:br>
              <a:rPr lang="en-CA" sz="3200" dirty="0" smtClean="0"/>
            </a:br>
            <a:r>
              <a:rPr lang="en-CA" sz="2400" dirty="0" err="1" smtClean="0"/>
              <a:t>Ce</a:t>
            </a:r>
            <a:r>
              <a:rPr lang="en-CA" sz="2400" dirty="0" smtClean="0"/>
              <a:t> </a:t>
            </a:r>
            <a:r>
              <a:rPr lang="en-CA" sz="2400" dirty="0"/>
              <a:t>qui </a:t>
            </a:r>
            <a:r>
              <a:rPr lang="en-CA" sz="2400" dirty="0" err="1"/>
              <a:t>nuit</a:t>
            </a:r>
            <a:r>
              <a:rPr lang="en-CA" sz="2400" dirty="0"/>
              <a:t> </a:t>
            </a:r>
            <a:r>
              <a:rPr lang="fr-FR" sz="2400" dirty="0"/>
              <a:t>/ Les facteurs environnementaux</a:t>
            </a:r>
            <a:endParaRPr lang="fr-CA" sz="2400" dirty="0"/>
          </a:p>
        </p:txBody>
      </p:sp>
      <p:sp>
        <p:nvSpPr>
          <p:cNvPr id="59395" name="Rectangle 3"/>
          <p:cNvSpPr>
            <a:spLocks noGrp="1" noChangeArrowheads="1"/>
          </p:cNvSpPr>
          <p:nvPr>
            <p:ph type="body" idx="1"/>
          </p:nvPr>
        </p:nvSpPr>
        <p:spPr/>
        <p:txBody>
          <a:bodyPr/>
          <a:lstStyle/>
          <a:p>
            <a:r>
              <a:rPr lang="fr-CA" dirty="0"/>
              <a:t>Les services dans la communauté </a:t>
            </a:r>
            <a:endParaRPr lang="en-CA" dirty="0"/>
          </a:p>
          <a:p>
            <a:pPr lvl="1"/>
            <a:r>
              <a:rPr lang="en-CA" dirty="0"/>
              <a:t>Les </a:t>
            </a:r>
            <a:r>
              <a:rPr lang="en-CA" dirty="0" err="1"/>
              <a:t>difficultés</a:t>
            </a:r>
            <a:r>
              <a:rPr lang="en-CA" dirty="0"/>
              <a:t> pour </a:t>
            </a:r>
            <a:r>
              <a:rPr lang="en-CA" dirty="0" err="1"/>
              <a:t>obtenir</a:t>
            </a:r>
            <a:r>
              <a:rPr lang="en-CA" dirty="0"/>
              <a:t> des services</a:t>
            </a:r>
          </a:p>
          <a:p>
            <a:pPr lvl="1">
              <a:buFontTx/>
              <a:buNone/>
            </a:pPr>
            <a:endParaRPr lang="en-CA" dirty="0"/>
          </a:p>
          <a:p>
            <a:pPr lvl="2"/>
            <a:r>
              <a:rPr lang="fr-CA" dirty="0"/>
              <a:t>« [Au] CLSC</a:t>
            </a:r>
            <a:r>
              <a:rPr lang="en-CA" dirty="0"/>
              <a:t>,</a:t>
            </a:r>
            <a:r>
              <a:rPr lang="fr-CA" dirty="0"/>
              <a:t> ils m'ont dit qu'ils ne pouvaient pas intervenir parce que je faisais affaire avec le centre psychiatrique et de faire la demande là. C'est ce que j'ai fait, j'ai fait la demande là à mon psychiatre,… j'ai jamais eu de nouvelle</a:t>
            </a:r>
            <a:r>
              <a:rPr lang="en-CA" dirty="0"/>
              <a:t>s</a:t>
            </a:r>
            <a:r>
              <a:rPr lang="fr-CA" dirty="0"/>
              <a:t>. J'ai aucune idée… Ça fait environ six mois. » </a:t>
            </a:r>
            <a:r>
              <a:rPr lang="en-CA" sz="1600" dirty="0" err="1"/>
              <a:t>Odile</a:t>
            </a:r>
            <a:r>
              <a:rPr lang="en-CA" sz="1600" dirty="0"/>
              <a:t>; Gr TH</a:t>
            </a:r>
            <a:r>
              <a:rPr lang="fr-CA" dirty="0"/>
              <a:t> </a:t>
            </a:r>
          </a:p>
        </p:txBody>
      </p:sp>
      <p:grpSp>
        <p:nvGrpSpPr>
          <p:cNvPr id="59396" name="Group 4"/>
          <p:cNvGrpSpPr>
            <a:grpSpLocks/>
          </p:cNvGrpSpPr>
          <p:nvPr/>
        </p:nvGrpSpPr>
        <p:grpSpPr bwMode="auto">
          <a:xfrm>
            <a:off x="7848600" y="228600"/>
            <a:ext cx="830263" cy="1477963"/>
            <a:chOff x="340" y="618"/>
            <a:chExt cx="1270" cy="3402"/>
          </a:xfrm>
        </p:grpSpPr>
        <p:sp>
          <p:nvSpPr>
            <p:cNvPr id="59397" name="AutoShape 5" descr="Grands confettis"/>
            <p:cNvSpPr>
              <a:spLocks noChangeArrowheads="1"/>
            </p:cNvSpPr>
            <p:nvPr/>
          </p:nvSpPr>
          <p:spPr bwMode="auto">
            <a:xfrm>
              <a:off x="340" y="618"/>
              <a:ext cx="1270" cy="3402"/>
            </a:xfrm>
            <a:prstGeom prst="roundRect">
              <a:avLst>
                <a:gd name="adj" fmla="val 16667"/>
              </a:avLst>
            </a:prstGeom>
            <a:pattFill prst="lgConfetti">
              <a:fgClr>
                <a:schemeClr val="accent2"/>
              </a:fgClr>
              <a:bgClr>
                <a:schemeClr val="bg2"/>
              </a:bgClr>
            </a:pattFill>
            <a:ln w="9525">
              <a:solidFill>
                <a:schemeClr val="tx1"/>
              </a:solidFill>
              <a:round/>
              <a:headEnd/>
              <a:tailEnd/>
            </a:ln>
            <a:effectLst>
              <a:outerShdw dist="35921" dir="2700000" algn="ctr" rotWithShape="0">
                <a:schemeClr val="bg2"/>
              </a:outerShdw>
            </a:effectLst>
          </p:spPr>
          <p:txBody>
            <a:bodyPr wrap="none" anchor="ctr"/>
            <a:lstStyle/>
            <a:p>
              <a:endParaRPr lang="fr-CA"/>
            </a:p>
          </p:txBody>
        </p:sp>
        <p:sp>
          <p:nvSpPr>
            <p:cNvPr id="59398" name="Oval 6"/>
            <p:cNvSpPr>
              <a:spLocks noChangeArrowheads="1"/>
            </p:cNvSpPr>
            <p:nvPr/>
          </p:nvSpPr>
          <p:spPr bwMode="auto">
            <a:xfrm>
              <a:off x="491" y="1837"/>
              <a:ext cx="953" cy="952"/>
            </a:xfrm>
            <a:prstGeom prst="ellipse">
              <a:avLst/>
            </a:prstGeom>
            <a:solidFill>
              <a:srgbClr val="918E00"/>
            </a:solidFill>
            <a:ln w="9525">
              <a:solidFill>
                <a:schemeClr val="tx1"/>
              </a:solidFill>
              <a:round/>
              <a:headEnd/>
              <a:tailEnd/>
            </a:ln>
            <a:effectLst>
              <a:outerShdw dist="89803" dir="2700000" algn="ctr" rotWithShape="0">
                <a:srgbClr val="808080"/>
              </a:outerShdw>
            </a:effectLst>
          </p:spPr>
          <p:txBody>
            <a:bodyPr wrap="none" anchor="ctr"/>
            <a:lstStyle/>
            <a:p>
              <a:endParaRPr lang="fr-CA"/>
            </a:p>
          </p:txBody>
        </p:sp>
        <p:sp>
          <p:nvSpPr>
            <p:cNvPr id="59399" name="Oval 7"/>
            <p:cNvSpPr>
              <a:spLocks noChangeArrowheads="1"/>
            </p:cNvSpPr>
            <p:nvPr/>
          </p:nvSpPr>
          <p:spPr bwMode="auto">
            <a:xfrm>
              <a:off x="496" y="2905"/>
              <a:ext cx="953" cy="952"/>
            </a:xfrm>
            <a:prstGeom prst="ellipse">
              <a:avLst/>
            </a:prstGeom>
            <a:solidFill>
              <a:srgbClr val="336600"/>
            </a:solidFill>
            <a:ln w="9525">
              <a:solidFill>
                <a:schemeClr val="tx1"/>
              </a:solidFill>
              <a:round/>
              <a:headEnd/>
              <a:tailEnd/>
            </a:ln>
            <a:effectLst>
              <a:outerShdw dist="89803" dir="2700000" algn="ctr" rotWithShape="0">
                <a:srgbClr val="808080"/>
              </a:outerShdw>
            </a:effectLst>
          </p:spPr>
          <p:txBody>
            <a:bodyPr wrap="none" anchor="ctr"/>
            <a:lstStyle/>
            <a:p>
              <a:endParaRPr lang="fr-CA"/>
            </a:p>
          </p:txBody>
        </p:sp>
        <p:sp>
          <p:nvSpPr>
            <p:cNvPr id="59400" name="AutoShape 8"/>
            <p:cNvSpPr>
              <a:spLocks noChangeArrowheads="1"/>
            </p:cNvSpPr>
            <p:nvPr/>
          </p:nvSpPr>
          <p:spPr bwMode="auto">
            <a:xfrm>
              <a:off x="401" y="679"/>
              <a:ext cx="1149" cy="1123"/>
            </a:xfrm>
            <a:prstGeom prst="star32">
              <a:avLst>
                <a:gd name="adj" fmla="val 37500"/>
              </a:avLst>
            </a:prstGeom>
            <a:solidFill>
              <a:srgbClr val="FF0000"/>
            </a:solidFill>
            <a:ln w="9525">
              <a:solidFill>
                <a:schemeClr val="tx1"/>
              </a:solidFill>
              <a:miter lim="800000"/>
              <a:headEnd/>
              <a:tailEnd/>
            </a:ln>
            <a:effectLst>
              <a:outerShdw dist="71842" dir="2700000" algn="ctr" rotWithShape="0">
                <a:srgbClr val="808080"/>
              </a:outerShdw>
            </a:effectLst>
          </p:spPr>
          <p:txBody>
            <a:bodyPr wrap="none" anchor="ctr"/>
            <a:lstStyle/>
            <a:p>
              <a:endParaRPr lang="fr-CA"/>
            </a:p>
          </p:txBody>
        </p:sp>
      </p:gr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5B1BC73F-D5B1-4D82-9D56-7BAAF17301A3}" type="slidenum">
              <a:rPr lang="fr-CA"/>
              <a:pPr/>
              <a:t>45</a:t>
            </a:fld>
            <a:endParaRPr lang="fr-CA"/>
          </a:p>
        </p:txBody>
      </p:sp>
      <p:sp>
        <p:nvSpPr>
          <p:cNvPr id="61442" name="Rectangle 2"/>
          <p:cNvSpPr>
            <a:spLocks noGrp="1" noChangeArrowheads="1"/>
          </p:cNvSpPr>
          <p:nvPr>
            <p:ph type="title"/>
          </p:nvPr>
        </p:nvSpPr>
        <p:spPr/>
        <p:txBody>
          <a:bodyPr/>
          <a:lstStyle/>
          <a:p>
            <a:r>
              <a:rPr lang="en-CA" sz="2800" dirty="0"/>
              <a:t>Phase 3- Les </a:t>
            </a:r>
            <a:r>
              <a:rPr lang="en-CA" sz="2800" dirty="0" err="1"/>
              <a:t>facteurs</a:t>
            </a:r>
            <a:r>
              <a:rPr lang="en-CA" sz="2800" dirty="0"/>
              <a:t> qui </a:t>
            </a:r>
            <a:r>
              <a:rPr lang="en-CA" sz="2800" dirty="0" err="1"/>
              <a:t>influencent</a:t>
            </a:r>
            <a:r>
              <a:rPr lang="en-CA" sz="2800" dirty="0"/>
              <a:t> </a:t>
            </a:r>
            <a:r>
              <a:rPr lang="fr-CA" sz="2800" dirty="0"/>
              <a:t>l’exercice du rôle parental </a:t>
            </a:r>
            <a:r>
              <a:rPr lang="fr-FR" sz="2800" dirty="0" smtClean="0">
                <a:cs typeface="Tahoma" pitchFamily="34" charset="0"/>
              </a:rPr>
              <a:t>– </a:t>
            </a:r>
            <a:r>
              <a:rPr lang="fr-FR" dirty="0">
                <a:cs typeface="Tahoma" pitchFamily="34" charset="0"/>
              </a:rPr>
              <a:t> </a:t>
            </a:r>
            <a:r>
              <a:rPr lang="en-CA" sz="2800" dirty="0" smtClean="0"/>
              <a:t>Discussion</a:t>
            </a:r>
            <a:endParaRPr lang="fr-CA" sz="2800" dirty="0"/>
          </a:p>
        </p:txBody>
      </p:sp>
      <p:sp>
        <p:nvSpPr>
          <p:cNvPr id="61443" name="Rectangle 3"/>
          <p:cNvSpPr>
            <a:spLocks noGrp="1" noChangeArrowheads="1"/>
          </p:cNvSpPr>
          <p:nvPr>
            <p:ph type="body" idx="1"/>
          </p:nvPr>
        </p:nvSpPr>
        <p:spPr/>
        <p:txBody>
          <a:bodyPr/>
          <a:lstStyle/>
          <a:p>
            <a:r>
              <a:rPr lang="en-CA"/>
              <a:t>L</a:t>
            </a:r>
            <a:r>
              <a:rPr lang="fr-CA"/>
              <a:t>es « handicaps ne sont pas des fatalités inéluctables mais plutôt comme des situations sur lesquelles il est possible d’agir » (Camirand </a:t>
            </a:r>
            <a:r>
              <a:rPr lang="fr-CA" i="1"/>
              <a:t>et al</a:t>
            </a:r>
            <a:r>
              <a:rPr lang="fr-CA"/>
              <a:t>., 2001 : 41)</a:t>
            </a:r>
            <a:endParaRPr lang="en-CA"/>
          </a:p>
          <a:p>
            <a:endParaRPr lang="fr-CA"/>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F14177EA-FEA0-4DE5-BA95-29BE2999C12E}" type="slidenum">
              <a:rPr lang="fr-CA"/>
              <a:pPr/>
              <a:t>46</a:t>
            </a:fld>
            <a:endParaRPr lang="fr-CA"/>
          </a:p>
        </p:txBody>
      </p:sp>
      <p:sp>
        <p:nvSpPr>
          <p:cNvPr id="63490" name="Rectangle 2"/>
          <p:cNvSpPr>
            <a:spLocks noGrp="1" noChangeArrowheads="1"/>
          </p:cNvSpPr>
          <p:nvPr>
            <p:ph type="title"/>
          </p:nvPr>
        </p:nvSpPr>
        <p:spPr/>
        <p:txBody>
          <a:bodyPr/>
          <a:lstStyle/>
          <a:p>
            <a:r>
              <a:rPr lang="en-CA" sz="3200" dirty="0"/>
              <a:t>Phase 3- Les </a:t>
            </a:r>
            <a:r>
              <a:rPr lang="en-CA" sz="3200" dirty="0" err="1"/>
              <a:t>facteurs</a:t>
            </a:r>
            <a:r>
              <a:rPr lang="en-CA" sz="3200" dirty="0"/>
              <a:t> qui </a:t>
            </a:r>
            <a:r>
              <a:rPr lang="en-CA" sz="3200" dirty="0" err="1"/>
              <a:t>influencent</a:t>
            </a:r>
            <a:r>
              <a:rPr lang="en-CA" sz="3200" dirty="0"/>
              <a:t> </a:t>
            </a:r>
            <a:r>
              <a:rPr lang="fr-CA" sz="3200" dirty="0"/>
              <a:t>l’exercice du rôle parental </a:t>
            </a:r>
            <a:r>
              <a:rPr lang="fr-FR" sz="3200" dirty="0">
                <a:cs typeface="Tahoma" pitchFamily="34" charset="0"/>
              </a:rPr>
              <a:t>- </a:t>
            </a:r>
            <a:r>
              <a:rPr lang="en-CA" sz="3200" dirty="0" smtClean="0"/>
              <a:t>Discussion</a:t>
            </a:r>
            <a:endParaRPr lang="fr-CA" sz="3200" dirty="0"/>
          </a:p>
        </p:txBody>
      </p:sp>
      <p:sp>
        <p:nvSpPr>
          <p:cNvPr id="63491" name="Rectangle 3"/>
          <p:cNvSpPr>
            <a:spLocks noGrp="1" noChangeArrowheads="1"/>
          </p:cNvSpPr>
          <p:nvPr>
            <p:ph type="body" idx="1"/>
          </p:nvPr>
        </p:nvSpPr>
        <p:spPr>
          <a:xfrm>
            <a:off x="685800" y="1844824"/>
            <a:ext cx="7772400" cy="4251176"/>
          </a:xfrm>
        </p:spPr>
        <p:txBody>
          <a:bodyPr/>
          <a:lstStyle/>
          <a:p>
            <a:pPr>
              <a:lnSpc>
                <a:spcPct val="90000"/>
              </a:lnSpc>
            </a:pPr>
            <a:r>
              <a:rPr lang="fr-FR" sz="2800" dirty="0"/>
              <a:t>« L’absence ou l’insuffisance persistante d’un soutien adéquat par les services présents dans la communauté a pour effet de maintenir des situations de négligence parentale, ce qui constitue de la négligence communautaire. » </a:t>
            </a:r>
            <a:r>
              <a:rPr lang="fr-FR" sz="1400" dirty="0"/>
              <a:t>(Tower, 1989 ; Mayer-Renaud et </a:t>
            </a:r>
            <a:r>
              <a:rPr lang="fr-FR" sz="1400" dirty="0" err="1"/>
              <a:t>Raffoul</a:t>
            </a:r>
            <a:r>
              <a:rPr lang="fr-FR" sz="1400" dirty="0"/>
              <a:t>, 1993). </a:t>
            </a:r>
          </a:p>
          <a:p>
            <a:pPr>
              <a:lnSpc>
                <a:spcPct val="90000"/>
              </a:lnSpc>
            </a:pPr>
            <a:endParaRPr lang="fr-FR" sz="1400" dirty="0"/>
          </a:p>
          <a:p>
            <a:pPr>
              <a:lnSpc>
                <a:spcPct val="90000"/>
              </a:lnSpc>
            </a:pPr>
            <a:r>
              <a:rPr lang="fr-FR" sz="2400" dirty="0"/>
              <a:t>Pour pallier cette négligence communautaire, le Québec devrait sans tarder prendre concrètement le virage promis dans la Politique de santé mentale et offrir un soutien global et bien orchestré aux personnes et aux familles prises dans la tourmente d’un problème de santé mentale. »</a:t>
            </a:r>
            <a:r>
              <a:rPr lang="fr-FR" sz="1400" dirty="0"/>
              <a:t> </a:t>
            </a:r>
            <a:r>
              <a:rPr lang="fr-FR" sz="1400" dirty="0" err="1"/>
              <a:t>Boily</a:t>
            </a:r>
            <a:r>
              <a:rPr lang="fr-FR" sz="1400" dirty="0"/>
              <a:t>, </a:t>
            </a:r>
            <a:r>
              <a:rPr lang="fr-FR" sz="1400" dirty="0" err="1"/>
              <a:t>Saint-Onge</a:t>
            </a:r>
            <a:r>
              <a:rPr lang="fr-FR" sz="1400" dirty="0"/>
              <a:t>&amp; </a:t>
            </a:r>
            <a:r>
              <a:rPr lang="fr-FR" sz="1400" dirty="0" err="1"/>
              <a:t>Toutant</a:t>
            </a:r>
            <a:r>
              <a:rPr lang="fr-FR" sz="1400" dirty="0"/>
              <a:t>, 2006, p. 211)</a:t>
            </a:r>
          </a:p>
          <a:p>
            <a:pPr>
              <a:lnSpc>
                <a:spcPct val="90000"/>
              </a:lnSpc>
            </a:pPr>
            <a:endParaRPr lang="fr-FR" sz="1400" dirty="0"/>
          </a:p>
          <a:p>
            <a:pPr>
              <a:lnSpc>
                <a:spcPct val="90000"/>
              </a:lnSpc>
            </a:pPr>
            <a:endParaRPr lang="fr-CA" sz="1400" dirty="0"/>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a:t>
            </a:r>
            <a:r>
              <a:rPr lang="fr-CA" dirty="0"/>
              <a:t>projet de recherche 2012</a:t>
            </a:r>
            <a:br>
              <a:rPr lang="fr-CA" dirty="0"/>
            </a:br>
            <a:r>
              <a:rPr lang="fr-CA" dirty="0" smtClean="0"/>
              <a:t>Phase IV et V</a:t>
            </a:r>
            <a:endParaRPr lang="fr-CA" dirty="0"/>
          </a:p>
        </p:txBody>
      </p:sp>
      <p:sp>
        <p:nvSpPr>
          <p:cNvPr id="3" name="Espace réservé du contenu 2"/>
          <p:cNvSpPr>
            <a:spLocks noGrp="1"/>
          </p:cNvSpPr>
          <p:nvPr>
            <p:ph idx="1"/>
          </p:nvPr>
        </p:nvSpPr>
        <p:spPr>
          <a:xfrm>
            <a:off x="685800" y="2060848"/>
            <a:ext cx="7772400" cy="4035152"/>
          </a:xfrm>
        </p:spPr>
        <p:txBody>
          <a:bodyPr/>
          <a:lstStyle/>
          <a:p>
            <a:pPr lvl="1">
              <a:lnSpc>
                <a:spcPct val="60000"/>
              </a:lnSpc>
              <a:buFontTx/>
              <a:buNone/>
            </a:pPr>
            <a:r>
              <a:rPr lang="en-CA" sz="2400" dirty="0" smtClean="0"/>
              <a:t>U</a:t>
            </a:r>
            <a:r>
              <a:rPr lang="fr-CA" sz="2400" dirty="0"/>
              <a:t>n axe de </a:t>
            </a:r>
            <a:r>
              <a:rPr lang="fr-CA" sz="2400" dirty="0" smtClean="0"/>
              <a:t>recherche</a:t>
            </a:r>
            <a:endParaRPr lang="en-CA" sz="2400" dirty="0" smtClean="0"/>
          </a:p>
          <a:p>
            <a:pPr lvl="1">
              <a:lnSpc>
                <a:spcPct val="60000"/>
              </a:lnSpc>
              <a:buFontTx/>
              <a:buNone/>
            </a:pPr>
            <a:endParaRPr lang="en-CA" sz="2000" dirty="0"/>
          </a:p>
          <a:p>
            <a:pPr lvl="3">
              <a:lnSpc>
                <a:spcPct val="60000"/>
              </a:lnSpc>
            </a:pPr>
            <a:r>
              <a:rPr lang="en-CA" sz="1800" dirty="0" err="1"/>
              <a:t>Développer</a:t>
            </a:r>
            <a:r>
              <a:rPr lang="en-CA" sz="1800" dirty="0"/>
              <a:t> des </a:t>
            </a:r>
            <a:r>
              <a:rPr lang="en-CA" sz="1800" dirty="0" err="1"/>
              <a:t>connaissances</a:t>
            </a:r>
            <a:r>
              <a:rPr lang="en-CA" sz="1800" dirty="0"/>
              <a:t> pour</a:t>
            </a:r>
          </a:p>
          <a:p>
            <a:pPr marL="1828800" lvl="4" indent="0">
              <a:lnSpc>
                <a:spcPct val="60000"/>
              </a:lnSpc>
              <a:buNone/>
            </a:pPr>
            <a:endParaRPr lang="en-CA" sz="1800" dirty="0"/>
          </a:p>
          <a:p>
            <a:pPr lvl="4">
              <a:lnSpc>
                <a:spcPct val="60000"/>
              </a:lnSpc>
              <a:buFont typeface="Arial" pitchFamily="34" charset="0"/>
              <a:buChar char="•"/>
            </a:pPr>
            <a:r>
              <a:rPr lang="en-CA" sz="1800" dirty="0" err="1"/>
              <a:t>distinguer</a:t>
            </a:r>
            <a:r>
              <a:rPr lang="en-CA" sz="1800" dirty="0"/>
              <a:t> </a:t>
            </a:r>
            <a:r>
              <a:rPr lang="en-CA" sz="1800" dirty="0" err="1"/>
              <a:t>capacités</a:t>
            </a:r>
            <a:r>
              <a:rPr lang="en-CA" sz="1800" dirty="0"/>
              <a:t> versus </a:t>
            </a:r>
            <a:r>
              <a:rPr lang="en-CA" sz="1800" dirty="0" err="1"/>
              <a:t>compétences</a:t>
            </a:r>
            <a:endParaRPr lang="en-CA" sz="1800" dirty="0"/>
          </a:p>
          <a:p>
            <a:pPr marL="1828800" lvl="4" indent="0">
              <a:lnSpc>
                <a:spcPct val="60000"/>
              </a:lnSpc>
              <a:buNone/>
            </a:pPr>
            <a:endParaRPr lang="en-CA" sz="1800" dirty="0"/>
          </a:p>
          <a:p>
            <a:pPr lvl="4">
              <a:lnSpc>
                <a:spcPct val="60000"/>
              </a:lnSpc>
              <a:buFont typeface="Arial" pitchFamily="34" charset="0"/>
              <a:buChar char="•"/>
            </a:pPr>
            <a:r>
              <a:rPr lang="en-CA" sz="1800" dirty="0" err="1"/>
              <a:t>mieux</a:t>
            </a:r>
            <a:r>
              <a:rPr lang="en-CA" sz="1800" dirty="0"/>
              <a:t> </a:t>
            </a:r>
            <a:r>
              <a:rPr lang="en-CA" sz="1800" dirty="0" err="1"/>
              <a:t>comprendre</a:t>
            </a:r>
            <a:r>
              <a:rPr lang="en-CA" sz="1800" dirty="0"/>
              <a:t> les </a:t>
            </a:r>
            <a:r>
              <a:rPr lang="en-CA" sz="1800" dirty="0" err="1"/>
              <a:t>difficultés</a:t>
            </a:r>
            <a:r>
              <a:rPr lang="en-CA" sz="1800" dirty="0"/>
              <a:t> </a:t>
            </a:r>
            <a:r>
              <a:rPr lang="en-CA" sz="1800" dirty="0" err="1"/>
              <a:t>transitoires</a:t>
            </a:r>
            <a:endParaRPr lang="en-CA" sz="1800" dirty="0"/>
          </a:p>
          <a:p>
            <a:pPr marL="1828800" lvl="4" indent="0">
              <a:lnSpc>
                <a:spcPct val="60000"/>
              </a:lnSpc>
              <a:buNone/>
            </a:pPr>
            <a:endParaRPr lang="en-CA" sz="1800" dirty="0"/>
          </a:p>
          <a:p>
            <a:pPr lvl="4">
              <a:lnSpc>
                <a:spcPct val="60000"/>
              </a:lnSpc>
              <a:buFont typeface="Arial" pitchFamily="34" charset="0"/>
              <a:buChar char="•"/>
            </a:pPr>
            <a:r>
              <a:rPr lang="en-CA" sz="1800" dirty="0" err="1"/>
              <a:t>mieux</a:t>
            </a:r>
            <a:r>
              <a:rPr lang="en-CA" sz="1800" dirty="0"/>
              <a:t> </a:t>
            </a:r>
            <a:r>
              <a:rPr lang="en-CA" sz="1800" dirty="0" err="1"/>
              <a:t>comprendre</a:t>
            </a:r>
            <a:r>
              <a:rPr lang="en-CA" sz="1800" dirty="0"/>
              <a:t> les </a:t>
            </a:r>
            <a:r>
              <a:rPr lang="en-CA" sz="1800" dirty="0" err="1"/>
              <a:t>facteurs</a:t>
            </a:r>
            <a:r>
              <a:rPr lang="en-CA" sz="1800" dirty="0"/>
              <a:t> </a:t>
            </a:r>
            <a:r>
              <a:rPr lang="en-CA" sz="1800" dirty="0" err="1" smtClean="0"/>
              <a:t>d’influence</a:t>
            </a:r>
            <a:endParaRPr lang="en-CA" sz="1800" dirty="0" smtClean="0"/>
          </a:p>
          <a:p>
            <a:pPr marL="1828800" lvl="4" indent="0">
              <a:lnSpc>
                <a:spcPct val="60000"/>
              </a:lnSpc>
              <a:buNone/>
            </a:pPr>
            <a:endParaRPr lang="fr-CA" sz="2800" b="1" dirty="0" smtClean="0"/>
          </a:p>
          <a:p>
            <a:pPr lvl="3">
              <a:lnSpc>
                <a:spcPct val="60000"/>
              </a:lnSpc>
            </a:pPr>
            <a:r>
              <a:rPr lang="fr-CA" b="1" dirty="0" smtClean="0"/>
              <a:t>Phase </a:t>
            </a:r>
            <a:r>
              <a:rPr lang="fr-CA" b="1" dirty="0"/>
              <a:t>4 - </a:t>
            </a:r>
            <a:r>
              <a:rPr lang="en-CA" dirty="0" err="1"/>
              <a:t>Mieux</a:t>
            </a:r>
            <a:r>
              <a:rPr lang="en-CA" dirty="0"/>
              <a:t> </a:t>
            </a:r>
            <a:r>
              <a:rPr lang="en-CA" dirty="0" err="1"/>
              <a:t>connaître</a:t>
            </a:r>
            <a:r>
              <a:rPr lang="en-CA" dirty="0"/>
              <a:t> </a:t>
            </a:r>
            <a:r>
              <a:rPr lang="fr-CA" dirty="0"/>
              <a:t>l</a:t>
            </a:r>
            <a:r>
              <a:rPr lang="fr-CA" dirty="0" smtClean="0"/>
              <a:t>’ampleur </a:t>
            </a:r>
            <a:r>
              <a:rPr lang="fr-CA" dirty="0"/>
              <a:t>du </a:t>
            </a:r>
            <a:r>
              <a:rPr lang="fr-CA" dirty="0" smtClean="0"/>
              <a:t>phénomène</a:t>
            </a:r>
          </a:p>
          <a:p>
            <a:pPr lvl="3">
              <a:lnSpc>
                <a:spcPct val="60000"/>
              </a:lnSpc>
            </a:pPr>
            <a:endParaRPr lang="fr-CA" b="1" dirty="0"/>
          </a:p>
          <a:p>
            <a:pPr lvl="3">
              <a:lnSpc>
                <a:spcPct val="60000"/>
              </a:lnSpc>
            </a:pPr>
            <a:r>
              <a:rPr lang="fr-CA" b="1" dirty="0"/>
              <a:t>Phase 5 – – </a:t>
            </a:r>
            <a:r>
              <a:rPr lang="fr-CA" dirty="0"/>
              <a:t>Développer des stratégies pour des interventions </a:t>
            </a:r>
            <a:r>
              <a:rPr lang="fr-CA" dirty="0" smtClean="0"/>
              <a:t>efficaces</a:t>
            </a:r>
            <a:endParaRPr lang="fr-CA" dirty="0"/>
          </a:p>
        </p:txBody>
      </p:sp>
      <p:sp>
        <p:nvSpPr>
          <p:cNvPr id="4" name="Espace réservé du pied de page 3"/>
          <p:cNvSpPr>
            <a:spLocks noGrp="1"/>
          </p:cNvSpPr>
          <p:nvPr>
            <p:ph type="ftr" sz="quarter" idx="11"/>
          </p:nvPr>
        </p:nvSpPr>
        <p:spPr/>
        <p:txBody>
          <a:bodyPr/>
          <a:lstStyle/>
          <a:p>
            <a:r>
              <a:rPr lang="fr-CA" dirty="0" smtClean="0"/>
              <a:t>JASM mai 2012</a:t>
            </a:r>
            <a:endParaRPr lang="fr-CA" dirty="0"/>
          </a:p>
        </p:txBody>
      </p:sp>
      <p:sp>
        <p:nvSpPr>
          <p:cNvPr id="5" name="Espace réservé du numéro de diapositive 4"/>
          <p:cNvSpPr>
            <a:spLocks noGrp="1"/>
          </p:cNvSpPr>
          <p:nvPr>
            <p:ph type="sldNum" sz="quarter" idx="12"/>
          </p:nvPr>
        </p:nvSpPr>
        <p:spPr/>
        <p:txBody>
          <a:bodyPr/>
          <a:lstStyle/>
          <a:p>
            <a:fld id="{511924F6-C25D-49F2-B2C5-4043FAF36955}" type="slidenum">
              <a:rPr lang="fr-CA" smtClean="0"/>
              <a:pPr/>
              <a:t>47</a:t>
            </a:fld>
            <a:endParaRPr lang="fr-CA"/>
          </a:p>
        </p:txBody>
      </p:sp>
      <p:sp>
        <p:nvSpPr>
          <p:cNvPr id="6" name="Espace réservé de la date 5"/>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41527508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649599D4-8C49-4A5A-9EE8-B6F4E0E87658}" type="slidenum">
              <a:rPr lang="fr-CA"/>
              <a:pPr/>
              <a:t>48</a:t>
            </a:fld>
            <a:endParaRPr lang="fr-CA"/>
          </a:p>
        </p:txBody>
      </p:sp>
      <p:sp>
        <p:nvSpPr>
          <p:cNvPr id="72706" name="Rectangle 2"/>
          <p:cNvSpPr>
            <a:spLocks noGrp="1" noChangeArrowheads="1"/>
          </p:cNvSpPr>
          <p:nvPr>
            <p:ph type="title"/>
          </p:nvPr>
        </p:nvSpPr>
        <p:spPr/>
        <p:txBody>
          <a:bodyPr/>
          <a:lstStyle/>
          <a:p>
            <a:r>
              <a:rPr lang="en-CA"/>
              <a:t>Échange</a:t>
            </a:r>
            <a:endParaRPr lang="fr-CA"/>
          </a:p>
        </p:txBody>
      </p:sp>
      <p:sp>
        <p:nvSpPr>
          <p:cNvPr id="72707" name="Rectangle 3"/>
          <p:cNvSpPr>
            <a:spLocks noGrp="1" noChangeArrowheads="1"/>
          </p:cNvSpPr>
          <p:nvPr>
            <p:ph type="body" idx="1"/>
          </p:nvPr>
        </p:nvSpPr>
        <p:spPr/>
        <p:txBody>
          <a:bodyPr/>
          <a:lstStyle/>
          <a:p>
            <a:pPr>
              <a:buFontTx/>
              <a:buNone/>
            </a:pPr>
            <a:endParaRPr lang="en-CA" sz="2800" dirty="0"/>
          </a:p>
          <a:p>
            <a:r>
              <a:rPr lang="en-CA" sz="2800" dirty="0" smtClean="0"/>
              <a:t>Questions</a:t>
            </a:r>
            <a:endParaRPr lang="en-CA" sz="2800" dirty="0"/>
          </a:p>
        </p:txBody>
      </p:sp>
      <p:sp>
        <p:nvSpPr>
          <p:cNvPr id="2" name="Espace réservé du pied de page 1"/>
          <p:cNvSpPr>
            <a:spLocks noGrp="1"/>
          </p:cNvSpPr>
          <p:nvPr>
            <p:ph type="ftr" sz="quarter" idx="11"/>
          </p:nvPr>
        </p:nvSpPr>
        <p:spPr/>
        <p:txBody>
          <a:bodyPr/>
          <a:lstStyle/>
          <a:p>
            <a:r>
              <a:rPr lang="fr-CA" smtClean="0"/>
              <a:t>JASM mai 2012</a:t>
            </a:r>
            <a:endParaRPr lang="fr-CA" dirty="0"/>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1800" dirty="0">
                <a:solidFill>
                  <a:schemeClr val="tx2"/>
                </a:solidFill>
              </a:rPr>
              <a:t>Manuscrits rédigés </a:t>
            </a:r>
            <a:r>
              <a:rPr lang="fr-CA" sz="1800" dirty="0" smtClean="0">
                <a:solidFill>
                  <a:schemeClr val="tx2"/>
                </a:solidFill>
              </a:rPr>
              <a:t>sur </a:t>
            </a:r>
            <a:r>
              <a:rPr lang="fr-CA" sz="1800" dirty="0">
                <a:solidFill>
                  <a:schemeClr val="tx2"/>
                </a:solidFill>
              </a:rPr>
              <a:t>le </a:t>
            </a:r>
            <a:r>
              <a:rPr lang="fr-CA" sz="1800" dirty="0" smtClean="0">
                <a:solidFill>
                  <a:schemeClr val="tx2"/>
                </a:solidFill>
              </a:rPr>
              <a:t>sujet par l’auteur </a:t>
            </a:r>
            <a:endParaRPr lang="fr-CA" sz="1800" dirty="0"/>
          </a:p>
        </p:txBody>
      </p:sp>
      <p:sp>
        <p:nvSpPr>
          <p:cNvPr id="3" name="Espace réservé du contenu 2"/>
          <p:cNvSpPr>
            <a:spLocks noGrp="1"/>
          </p:cNvSpPr>
          <p:nvPr>
            <p:ph idx="1"/>
          </p:nvPr>
        </p:nvSpPr>
        <p:spPr>
          <a:xfrm>
            <a:off x="685800" y="1412776"/>
            <a:ext cx="7772400" cy="4683224"/>
          </a:xfrm>
        </p:spPr>
        <p:txBody>
          <a:bodyPr/>
          <a:lstStyle/>
          <a:p>
            <a:r>
              <a:rPr lang="fr-FR" sz="1200" b="1" dirty="0" err="1">
                <a:solidFill>
                  <a:schemeClr val="tx1"/>
                </a:solidFill>
                <a:latin typeface="+mn-lt"/>
                <a:ea typeface="+mn-ea"/>
                <a:cs typeface="+mn-cs"/>
              </a:rPr>
              <a:t>Boily</a:t>
            </a:r>
            <a:r>
              <a:rPr lang="fr-FR" sz="1200" b="1" dirty="0">
                <a:solidFill>
                  <a:schemeClr val="tx1"/>
                </a:solidFill>
                <a:latin typeface="+mn-lt"/>
                <a:ea typeface="+mn-ea"/>
                <a:cs typeface="+mn-cs"/>
              </a:rPr>
              <a:t>, M.</a:t>
            </a:r>
            <a:r>
              <a:rPr lang="fr-FR" sz="1200" dirty="0">
                <a:solidFill>
                  <a:schemeClr val="tx1"/>
                </a:solidFill>
                <a:latin typeface="+mn-lt"/>
                <a:ea typeface="+mn-ea"/>
                <a:cs typeface="+mn-cs"/>
              </a:rPr>
              <a:t> (2009) </a:t>
            </a:r>
            <a:r>
              <a:rPr lang="fr-FR" sz="1200" i="1" dirty="0">
                <a:solidFill>
                  <a:schemeClr val="tx1"/>
                </a:solidFill>
                <a:latin typeface="+mn-lt"/>
                <a:ea typeface="+mn-ea"/>
                <a:cs typeface="+mn-cs"/>
              </a:rPr>
              <a:t>L'exercice du rôle parental chez des personnes aux prises avec des troubles mentaux</a:t>
            </a:r>
            <a:r>
              <a:rPr lang="fr-FR" sz="1200" dirty="0">
                <a:solidFill>
                  <a:schemeClr val="tx1"/>
                </a:solidFill>
                <a:latin typeface="+mn-lt"/>
                <a:ea typeface="+mn-ea"/>
                <a:cs typeface="+mn-cs"/>
              </a:rPr>
              <a:t>. Thèse de doctorat inédite, Université Laval. </a:t>
            </a:r>
            <a:endParaRPr lang="fr-CA" sz="1200" dirty="0">
              <a:solidFill>
                <a:schemeClr val="tx1"/>
              </a:solidFill>
              <a:latin typeface="+mn-lt"/>
              <a:ea typeface="+mn-ea"/>
              <a:cs typeface="+mn-cs"/>
            </a:endParaRPr>
          </a:p>
          <a:p>
            <a:r>
              <a:rPr lang="fr-FR" sz="1200" b="1" dirty="0">
                <a:solidFill>
                  <a:schemeClr val="tx1"/>
                </a:solidFill>
                <a:latin typeface="+mn-lt"/>
                <a:ea typeface="+mn-ea"/>
                <a:cs typeface="+mn-cs"/>
              </a:rPr>
              <a:t>Boily, M.,</a:t>
            </a:r>
            <a:r>
              <a:rPr lang="fr-FR" sz="1200" dirty="0">
                <a:solidFill>
                  <a:schemeClr val="tx1"/>
                </a:solidFill>
                <a:latin typeface="+mn-lt"/>
                <a:ea typeface="+mn-ea"/>
                <a:cs typeface="+mn-cs"/>
              </a:rPr>
              <a:t> St-</a:t>
            </a:r>
            <a:r>
              <a:rPr lang="fr-FR" sz="1200" dirty="0" err="1">
                <a:solidFill>
                  <a:schemeClr val="tx1"/>
                </a:solidFill>
                <a:latin typeface="+mn-lt"/>
                <a:ea typeface="+mn-ea"/>
                <a:cs typeface="+mn-cs"/>
              </a:rPr>
              <a:t>Onge</a:t>
            </a:r>
            <a:r>
              <a:rPr lang="fr-FR" sz="1200" dirty="0">
                <a:solidFill>
                  <a:schemeClr val="tx1"/>
                </a:solidFill>
                <a:latin typeface="+mn-lt"/>
                <a:ea typeface="+mn-ea"/>
                <a:cs typeface="+mn-cs"/>
              </a:rPr>
              <a:t>, M. &amp; </a:t>
            </a:r>
            <a:r>
              <a:rPr lang="fr-FR" sz="1200" dirty="0" err="1">
                <a:solidFill>
                  <a:schemeClr val="tx1"/>
                </a:solidFill>
                <a:latin typeface="+mn-lt"/>
                <a:ea typeface="+mn-ea"/>
                <a:cs typeface="+mn-cs"/>
              </a:rPr>
              <a:t>Toutant</a:t>
            </a:r>
            <a:r>
              <a:rPr lang="fr-FR" sz="1200" dirty="0">
                <a:solidFill>
                  <a:schemeClr val="tx1"/>
                </a:solidFill>
                <a:latin typeface="+mn-lt"/>
                <a:ea typeface="+mn-ea"/>
                <a:cs typeface="+mn-cs"/>
              </a:rPr>
              <a:t>, M.T. (2006) </a:t>
            </a:r>
            <a:r>
              <a:rPr lang="fr-CA" sz="1200" i="1" dirty="0">
                <a:solidFill>
                  <a:schemeClr val="tx1"/>
                </a:solidFill>
                <a:latin typeface="+mn-lt"/>
                <a:ea typeface="+mn-ea"/>
                <a:cs typeface="+mn-cs"/>
              </a:rPr>
              <a:t>Au-delà des troubles mentaux, la vie familiale. Regard  sur la parentalité</a:t>
            </a:r>
            <a:r>
              <a:rPr lang="fr-FR" sz="1200" dirty="0">
                <a:solidFill>
                  <a:schemeClr val="tx1"/>
                </a:solidFill>
                <a:latin typeface="+mn-lt"/>
                <a:ea typeface="+mn-ea"/>
                <a:cs typeface="+mn-cs"/>
              </a:rPr>
              <a:t>. Comité de la santé mentale du Québec.</a:t>
            </a:r>
            <a:r>
              <a:rPr lang="fr-CA" sz="1200" dirty="0">
                <a:solidFill>
                  <a:schemeClr val="tx1"/>
                </a:solidFill>
                <a:latin typeface="+mn-lt"/>
                <a:ea typeface="+mn-ea"/>
                <a:cs typeface="+mn-cs"/>
              </a:rPr>
              <a:t> Collection INTERVENIR. Les Éditions du CHU Sainte-Justine, Montréal. </a:t>
            </a:r>
          </a:p>
          <a:p>
            <a:r>
              <a:rPr lang="fr-CA" sz="1200" b="1" dirty="0" err="1">
                <a:solidFill>
                  <a:schemeClr val="tx1"/>
                </a:solidFill>
                <a:latin typeface="+mn-lt"/>
                <a:ea typeface="+mn-ea"/>
                <a:cs typeface="+mn-cs"/>
              </a:rPr>
              <a:t>Boily</a:t>
            </a:r>
            <a:r>
              <a:rPr lang="fr-CA" sz="1200" b="1" dirty="0">
                <a:solidFill>
                  <a:schemeClr val="tx1"/>
                </a:solidFill>
                <a:latin typeface="+mn-lt"/>
                <a:ea typeface="+mn-ea"/>
                <a:cs typeface="+mn-cs"/>
              </a:rPr>
              <a:t>, M.</a:t>
            </a:r>
            <a:r>
              <a:rPr lang="fr-CA" sz="1200" dirty="0">
                <a:solidFill>
                  <a:schemeClr val="tx1"/>
                </a:solidFill>
                <a:latin typeface="+mn-lt"/>
                <a:ea typeface="+mn-ea"/>
                <a:cs typeface="+mn-cs"/>
              </a:rPr>
              <a:t> (</a:t>
            </a:r>
            <a:r>
              <a:rPr lang="fr-FR" sz="1200" dirty="0">
                <a:solidFill>
                  <a:schemeClr val="tx1"/>
                </a:solidFill>
                <a:latin typeface="+mn-lt"/>
                <a:ea typeface="+mn-ea"/>
                <a:cs typeface="+mn-cs"/>
              </a:rPr>
              <a:t>2006</a:t>
            </a:r>
            <a:r>
              <a:rPr lang="fr-CA" sz="1200" dirty="0">
                <a:solidFill>
                  <a:schemeClr val="tx1"/>
                </a:solidFill>
                <a:latin typeface="+mn-lt"/>
                <a:ea typeface="+mn-ea"/>
                <a:cs typeface="+mn-cs"/>
              </a:rPr>
              <a:t>) L'exercice du rôle parental chez des personnes aux prises avec des troubles mentaux : les facteurs d’influence. </a:t>
            </a:r>
            <a:r>
              <a:rPr lang="fr-FR" sz="1200" i="1" dirty="0">
                <a:solidFill>
                  <a:schemeClr val="tx1"/>
                </a:solidFill>
                <a:latin typeface="+mn-lt"/>
                <a:ea typeface="+mn-ea"/>
                <a:cs typeface="+mn-cs"/>
              </a:rPr>
              <a:t>Intervention, 125, 57-67.</a:t>
            </a:r>
            <a:endParaRPr lang="fr-CA" sz="1200" dirty="0">
              <a:solidFill>
                <a:schemeClr val="tx1"/>
              </a:solidFill>
              <a:latin typeface="+mn-lt"/>
              <a:ea typeface="+mn-ea"/>
              <a:cs typeface="+mn-cs"/>
            </a:endParaRPr>
          </a:p>
          <a:p>
            <a:r>
              <a:rPr lang="fr-FR" sz="1200" b="1" dirty="0" err="1">
                <a:solidFill>
                  <a:schemeClr val="tx1"/>
                </a:solidFill>
                <a:latin typeface="+mn-lt"/>
                <a:ea typeface="+mn-ea"/>
                <a:cs typeface="+mn-cs"/>
              </a:rPr>
              <a:t>Boily</a:t>
            </a:r>
            <a:r>
              <a:rPr lang="fr-FR" sz="1200" b="1" dirty="0">
                <a:solidFill>
                  <a:schemeClr val="tx1"/>
                </a:solidFill>
                <a:latin typeface="+mn-lt"/>
                <a:ea typeface="+mn-ea"/>
                <a:cs typeface="+mn-cs"/>
              </a:rPr>
              <a:t>, M.,</a:t>
            </a:r>
            <a:r>
              <a:rPr lang="fr-FR" sz="1200" dirty="0">
                <a:solidFill>
                  <a:schemeClr val="tx1"/>
                </a:solidFill>
                <a:latin typeface="+mn-lt"/>
                <a:ea typeface="+mn-ea"/>
                <a:cs typeface="+mn-cs"/>
              </a:rPr>
              <a:t> </a:t>
            </a:r>
            <a:r>
              <a:rPr lang="fr-FR" sz="1200" dirty="0" err="1">
                <a:solidFill>
                  <a:schemeClr val="tx1"/>
                </a:solidFill>
                <a:latin typeface="+mn-lt"/>
                <a:ea typeface="+mn-ea"/>
                <a:cs typeface="+mn-cs"/>
              </a:rPr>
              <a:t>Lew</a:t>
            </a:r>
            <a:r>
              <a:rPr lang="fr-FR" sz="1200" dirty="0">
                <a:solidFill>
                  <a:schemeClr val="tx1"/>
                </a:solidFill>
                <a:latin typeface="+mn-lt"/>
                <a:ea typeface="+mn-ea"/>
                <a:cs typeface="+mn-cs"/>
              </a:rPr>
              <a:t>, V., &amp; Morissette, P. (2001). </a:t>
            </a:r>
            <a:r>
              <a:rPr lang="fr-CA" sz="1200" dirty="0">
                <a:solidFill>
                  <a:schemeClr val="tx1"/>
                </a:solidFill>
                <a:latin typeface="+mn-lt"/>
                <a:ea typeface="+mn-ea"/>
                <a:cs typeface="+mn-cs"/>
              </a:rPr>
              <a:t>Les difficultés psychosociales vécues par les enfants mineurs de personnes atteintes de maladie mentale, </a:t>
            </a:r>
            <a:r>
              <a:rPr lang="fr-CA" sz="1200" i="1" dirty="0">
                <a:solidFill>
                  <a:schemeClr val="tx1"/>
                </a:solidFill>
                <a:latin typeface="+mn-lt"/>
                <a:ea typeface="+mn-ea"/>
                <a:cs typeface="+mn-cs"/>
              </a:rPr>
              <a:t>Service social</a:t>
            </a:r>
            <a:r>
              <a:rPr lang="fr-CA" sz="1200" dirty="0">
                <a:solidFill>
                  <a:schemeClr val="tx1"/>
                </a:solidFill>
                <a:latin typeface="+mn-lt"/>
                <a:ea typeface="+mn-ea"/>
                <a:cs typeface="+mn-cs"/>
              </a:rPr>
              <a:t>, </a:t>
            </a:r>
            <a:r>
              <a:rPr lang="fr-CA" sz="1200" i="1" dirty="0">
                <a:solidFill>
                  <a:schemeClr val="tx1"/>
                </a:solidFill>
                <a:latin typeface="+mn-lt"/>
                <a:ea typeface="+mn-ea"/>
                <a:cs typeface="+mn-cs"/>
              </a:rPr>
              <a:t>47</a:t>
            </a:r>
            <a:r>
              <a:rPr lang="fr-CA" sz="1200" dirty="0">
                <a:solidFill>
                  <a:schemeClr val="tx1"/>
                </a:solidFill>
                <a:latin typeface="+mn-lt"/>
                <a:ea typeface="+mn-ea"/>
                <a:cs typeface="+mn-cs"/>
              </a:rPr>
              <a:t>, 247-287.</a:t>
            </a:r>
          </a:p>
          <a:p>
            <a:r>
              <a:rPr lang="fr-CA" sz="1200" b="1" dirty="0" err="1">
                <a:solidFill>
                  <a:schemeClr val="tx1"/>
                </a:solidFill>
                <a:latin typeface="+mn-lt"/>
                <a:ea typeface="+mn-ea"/>
                <a:cs typeface="+mn-cs"/>
              </a:rPr>
              <a:t>Boily</a:t>
            </a:r>
            <a:r>
              <a:rPr lang="fr-CA" sz="1200" b="1" dirty="0">
                <a:solidFill>
                  <a:schemeClr val="tx1"/>
                </a:solidFill>
                <a:latin typeface="+mn-lt"/>
                <a:ea typeface="+mn-ea"/>
                <a:cs typeface="+mn-cs"/>
              </a:rPr>
              <a:t>, M.</a:t>
            </a:r>
            <a:r>
              <a:rPr lang="fr-CA" sz="1200" dirty="0">
                <a:solidFill>
                  <a:schemeClr val="tx1"/>
                </a:solidFill>
                <a:latin typeface="+mn-lt"/>
                <a:ea typeface="+mn-ea"/>
                <a:cs typeface="+mn-cs"/>
              </a:rPr>
              <a:t> (2000). Le soutien aux familles dans la programmation des services en santé mentale. </a:t>
            </a:r>
            <a:r>
              <a:rPr lang="fr-FR" sz="1200" i="1" dirty="0">
                <a:solidFill>
                  <a:schemeClr val="tx1"/>
                </a:solidFill>
                <a:latin typeface="+mn-lt"/>
                <a:ea typeface="+mn-ea"/>
                <a:cs typeface="+mn-cs"/>
              </a:rPr>
              <a:t>Intervention</a:t>
            </a:r>
            <a:r>
              <a:rPr lang="fr-FR" sz="1200" dirty="0">
                <a:solidFill>
                  <a:schemeClr val="tx1"/>
                </a:solidFill>
                <a:latin typeface="+mn-lt"/>
                <a:ea typeface="+mn-ea"/>
                <a:cs typeface="+mn-cs"/>
              </a:rPr>
              <a:t>, 112, 78-89.</a:t>
            </a:r>
            <a:endParaRPr lang="fr-CA" sz="1200" dirty="0">
              <a:solidFill>
                <a:schemeClr val="tx1"/>
              </a:solidFill>
              <a:latin typeface="+mn-lt"/>
              <a:ea typeface="+mn-ea"/>
              <a:cs typeface="+mn-cs"/>
            </a:endParaRPr>
          </a:p>
          <a:p>
            <a:r>
              <a:rPr lang="fr-CA" sz="1200" dirty="0" err="1">
                <a:solidFill>
                  <a:schemeClr val="tx1"/>
                </a:solidFill>
                <a:latin typeface="+mn-lt"/>
                <a:ea typeface="+mn-ea"/>
                <a:cs typeface="+mn-cs"/>
              </a:rPr>
              <a:t>Lew</a:t>
            </a:r>
            <a:r>
              <a:rPr lang="fr-CA" sz="1200" dirty="0">
                <a:solidFill>
                  <a:schemeClr val="tx1"/>
                </a:solidFill>
                <a:latin typeface="+mn-lt"/>
                <a:ea typeface="+mn-ea"/>
                <a:cs typeface="+mn-cs"/>
              </a:rPr>
              <a:t>, V., &amp; </a:t>
            </a:r>
            <a:r>
              <a:rPr lang="fr-CA" sz="1200" b="1" dirty="0" err="1">
                <a:solidFill>
                  <a:schemeClr val="tx1"/>
                </a:solidFill>
                <a:latin typeface="+mn-lt"/>
                <a:ea typeface="+mn-ea"/>
                <a:cs typeface="+mn-cs"/>
              </a:rPr>
              <a:t>Boily</a:t>
            </a:r>
            <a:r>
              <a:rPr lang="fr-CA" sz="1200" b="1" dirty="0">
                <a:solidFill>
                  <a:schemeClr val="tx1"/>
                </a:solidFill>
                <a:latin typeface="+mn-lt"/>
                <a:ea typeface="+mn-ea"/>
                <a:cs typeface="+mn-cs"/>
              </a:rPr>
              <a:t> M.</a:t>
            </a:r>
            <a:r>
              <a:rPr lang="fr-CA" sz="1200" dirty="0">
                <a:solidFill>
                  <a:schemeClr val="tx1"/>
                </a:solidFill>
                <a:latin typeface="+mn-lt"/>
                <a:ea typeface="+mn-ea"/>
                <a:cs typeface="+mn-cs"/>
              </a:rPr>
              <a:t> (1999). Les risques psychosociaux chez les enfants de personnes atteintes de maladie mentale. Dans </a:t>
            </a:r>
            <a:r>
              <a:rPr lang="fr-CA" sz="1200" dirty="0" err="1">
                <a:solidFill>
                  <a:schemeClr val="tx1"/>
                </a:solidFill>
                <a:latin typeface="+mn-lt"/>
                <a:ea typeface="+mn-ea"/>
                <a:cs typeface="+mn-cs"/>
              </a:rPr>
              <a:t>Habimana</a:t>
            </a:r>
            <a:r>
              <a:rPr lang="fr-CA" sz="1200" dirty="0">
                <a:solidFill>
                  <a:schemeClr val="tx1"/>
                </a:solidFill>
                <a:latin typeface="+mn-lt"/>
                <a:ea typeface="+mn-ea"/>
                <a:cs typeface="+mn-cs"/>
              </a:rPr>
              <a:t>, E., </a:t>
            </a:r>
            <a:r>
              <a:rPr lang="fr-CA" sz="1200" dirty="0" err="1">
                <a:solidFill>
                  <a:schemeClr val="tx1"/>
                </a:solidFill>
                <a:latin typeface="+mn-lt"/>
                <a:ea typeface="+mn-ea"/>
                <a:cs typeface="+mn-cs"/>
              </a:rPr>
              <a:t>Éthier</a:t>
            </a:r>
            <a:r>
              <a:rPr lang="fr-CA" sz="1200" dirty="0">
                <a:solidFill>
                  <a:schemeClr val="tx1"/>
                </a:solidFill>
                <a:latin typeface="+mn-lt"/>
                <a:ea typeface="+mn-ea"/>
                <a:cs typeface="+mn-cs"/>
              </a:rPr>
              <a:t>, L. S., </a:t>
            </a:r>
            <a:r>
              <a:rPr lang="fr-CA" sz="1200" dirty="0" err="1">
                <a:solidFill>
                  <a:schemeClr val="tx1"/>
                </a:solidFill>
                <a:latin typeface="+mn-lt"/>
                <a:ea typeface="+mn-ea"/>
                <a:cs typeface="+mn-cs"/>
              </a:rPr>
              <a:t>Petot</a:t>
            </a:r>
            <a:r>
              <a:rPr lang="fr-CA" sz="1200" dirty="0">
                <a:solidFill>
                  <a:schemeClr val="tx1"/>
                </a:solidFill>
                <a:latin typeface="+mn-lt"/>
                <a:ea typeface="+mn-ea"/>
                <a:cs typeface="+mn-cs"/>
              </a:rPr>
              <a:t>, D. et Tousignant, M., </a:t>
            </a:r>
            <a:r>
              <a:rPr lang="fr-CA" sz="1200" i="1" dirty="0">
                <a:solidFill>
                  <a:schemeClr val="tx1"/>
                </a:solidFill>
                <a:latin typeface="+mn-lt"/>
                <a:ea typeface="+mn-ea"/>
                <a:cs typeface="+mn-cs"/>
              </a:rPr>
              <a:t>Psychopathologie de l'enfant  et de l'adolescent: Approche intégrative </a:t>
            </a:r>
            <a:r>
              <a:rPr lang="fr-CA" sz="1200" dirty="0">
                <a:solidFill>
                  <a:schemeClr val="tx1"/>
                </a:solidFill>
                <a:latin typeface="+mn-lt"/>
                <a:ea typeface="+mn-ea"/>
                <a:cs typeface="+mn-cs"/>
              </a:rPr>
              <a:t>(pp.</a:t>
            </a:r>
            <a:r>
              <a:rPr lang="fr-CA" sz="1200" i="1" dirty="0">
                <a:solidFill>
                  <a:schemeClr val="tx1"/>
                </a:solidFill>
                <a:latin typeface="+mn-lt"/>
                <a:ea typeface="+mn-ea"/>
                <a:cs typeface="+mn-cs"/>
              </a:rPr>
              <a:t> </a:t>
            </a:r>
            <a:r>
              <a:rPr lang="fr-CA" sz="1200" dirty="0">
                <a:solidFill>
                  <a:schemeClr val="tx1"/>
                </a:solidFill>
                <a:latin typeface="+mn-lt"/>
                <a:ea typeface="+mn-ea"/>
                <a:cs typeface="+mn-cs"/>
              </a:rPr>
              <a:t>555-576) </a:t>
            </a:r>
            <a:r>
              <a:rPr lang="fr-CA" sz="1200" dirty="0" err="1">
                <a:solidFill>
                  <a:schemeClr val="tx1"/>
                </a:solidFill>
                <a:latin typeface="+mn-lt"/>
                <a:ea typeface="+mn-ea"/>
                <a:cs typeface="+mn-cs"/>
              </a:rPr>
              <a:t>eds</a:t>
            </a:r>
            <a:r>
              <a:rPr lang="fr-CA" sz="1200" dirty="0">
                <a:solidFill>
                  <a:schemeClr val="tx1"/>
                </a:solidFill>
                <a:latin typeface="+mn-lt"/>
                <a:ea typeface="+mn-ea"/>
                <a:cs typeface="+mn-cs"/>
              </a:rPr>
              <a:t>, Gaëtan Morin. Boucherville. </a:t>
            </a:r>
          </a:p>
          <a:p>
            <a:r>
              <a:rPr lang="fr-CA" sz="1200" b="1" dirty="0" err="1">
                <a:solidFill>
                  <a:schemeClr val="tx1"/>
                </a:solidFill>
                <a:latin typeface="+mn-lt"/>
                <a:ea typeface="+mn-ea"/>
                <a:cs typeface="+mn-cs"/>
              </a:rPr>
              <a:t>Boily</a:t>
            </a:r>
            <a:r>
              <a:rPr lang="fr-CA" sz="1200" b="1" dirty="0">
                <a:solidFill>
                  <a:schemeClr val="tx1"/>
                </a:solidFill>
                <a:latin typeface="+mn-lt"/>
                <a:ea typeface="+mn-ea"/>
                <a:cs typeface="+mn-cs"/>
              </a:rPr>
              <a:t>, M.,</a:t>
            </a:r>
            <a:r>
              <a:rPr lang="fr-CA" sz="1200" dirty="0">
                <a:solidFill>
                  <a:schemeClr val="tx1"/>
                </a:solidFill>
                <a:latin typeface="+mn-lt"/>
                <a:ea typeface="+mn-ea"/>
                <a:cs typeface="+mn-cs"/>
              </a:rPr>
              <a:t> &amp; </a:t>
            </a:r>
            <a:r>
              <a:rPr lang="fr-CA" sz="1200" dirty="0" err="1">
                <a:solidFill>
                  <a:schemeClr val="tx1"/>
                </a:solidFill>
                <a:latin typeface="+mn-lt"/>
                <a:ea typeface="+mn-ea"/>
                <a:cs typeface="+mn-cs"/>
              </a:rPr>
              <a:t>Lew</a:t>
            </a:r>
            <a:r>
              <a:rPr lang="fr-CA" sz="1200" dirty="0">
                <a:solidFill>
                  <a:schemeClr val="tx1"/>
                </a:solidFill>
                <a:latin typeface="+mn-lt"/>
                <a:ea typeface="+mn-ea"/>
                <a:cs typeface="+mn-cs"/>
              </a:rPr>
              <a:t>, V. (1997). </a:t>
            </a:r>
            <a:r>
              <a:rPr lang="fr-FR" sz="1200" dirty="0">
                <a:solidFill>
                  <a:schemeClr val="tx1"/>
                </a:solidFill>
                <a:latin typeface="+mn-lt"/>
                <a:ea typeface="+mn-ea"/>
                <a:cs typeface="+mn-cs"/>
              </a:rPr>
              <a:t>La négligence parentale en psychiatrie,…la prévenir. </a:t>
            </a:r>
            <a:r>
              <a:rPr lang="fr-FR" sz="1200" i="1" dirty="0">
                <a:solidFill>
                  <a:schemeClr val="tx1"/>
                </a:solidFill>
                <a:latin typeface="+mn-lt"/>
                <a:ea typeface="+mn-ea"/>
                <a:cs typeface="+mn-cs"/>
              </a:rPr>
              <a:t>Intervention</a:t>
            </a:r>
            <a:r>
              <a:rPr lang="fr-FR" sz="1200" dirty="0">
                <a:solidFill>
                  <a:schemeClr val="tx1"/>
                </a:solidFill>
                <a:latin typeface="+mn-lt"/>
                <a:ea typeface="+mn-ea"/>
                <a:cs typeface="+mn-cs"/>
              </a:rPr>
              <a:t>, </a:t>
            </a:r>
            <a:r>
              <a:rPr lang="fr-FR" sz="1200" i="1" dirty="0">
                <a:solidFill>
                  <a:schemeClr val="tx1"/>
                </a:solidFill>
                <a:latin typeface="+mn-lt"/>
                <a:ea typeface="+mn-ea"/>
                <a:cs typeface="+mn-cs"/>
              </a:rPr>
              <a:t>105</a:t>
            </a:r>
            <a:r>
              <a:rPr lang="fr-FR" sz="1200" dirty="0">
                <a:solidFill>
                  <a:schemeClr val="tx1"/>
                </a:solidFill>
                <a:latin typeface="+mn-lt"/>
                <a:ea typeface="+mn-ea"/>
                <a:cs typeface="+mn-cs"/>
              </a:rPr>
              <a:t>, 18-29</a:t>
            </a:r>
            <a:r>
              <a:rPr lang="fr-FR" sz="1200" dirty="0" smtClean="0">
                <a:solidFill>
                  <a:schemeClr val="tx1"/>
                </a:solidFill>
                <a:latin typeface="+mn-lt"/>
                <a:ea typeface="+mn-ea"/>
                <a:cs typeface="+mn-cs"/>
              </a:rPr>
              <a:t>.</a:t>
            </a:r>
          </a:p>
          <a:p>
            <a:r>
              <a:rPr lang="fr-CA" sz="1200" dirty="0" err="1">
                <a:solidFill>
                  <a:schemeClr val="tx1"/>
                </a:solidFill>
                <a:latin typeface="+mn-lt"/>
                <a:ea typeface="+mn-ea"/>
                <a:cs typeface="+mn-cs"/>
              </a:rPr>
              <a:t>Beaucage</a:t>
            </a:r>
            <a:r>
              <a:rPr lang="fr-CA" sz="1200" dirty="0">
                <a:solidFill>
                  <a:schemeClr val="tx1"/>
                </a:solidFill>
                <a:latin typeface="+mn-lt"/>
                <a:ea typeface="+mn-ea"/>
                <a:cs typeface="+mn-cs"/>
              </a:rPr>
              <a:t>, C., </a:t>
            </a:r>
            <a:r>
              <a:rPr lang="fr-CA" sz="1200" dirty="0" smtClean="0">
                <a:solidFill>
                  <a:schemeClr val="tx1"/>
                </a:solidFill>
                <a:latin typeface="+mn-lt"/>
                <a:ea typeface="+mn-ea"/>
                <a:cs typeface="+mn-cs"/>
              </a:rPr>
              <a:t>et</a:t>
            </a:r>
            <a:r>
              <a:rPr lang="fr-CA" sz="1200" b="1" dirty="0" smtClean="0">
                <a:solidFill>
                  <a:schemeClr val="tx1"/>
                </a:solidFill>
                <a:latin typeface="+mn-lt"/>
                <a:ea typeface="+mn-ea"/>
                <a:cs typeface="+mn-cs"/>
              </a:rPr>
              <a:t> </a:t>
            </a:r>
            <a:r>
              <a:rPr lang="fr-CA" sz="1200" b="1" dirty="0">
                <a:solidFill>
                  <a:schemeClr val="tx1"/>
                </a:solidFill>
                <a:latin typeface="+mn-lt"/>
                <a:ea typeface="+mn-ea"/>
                <a:cs typeface="+mn-cs"/>
              </a:rPr>
              <a:t>autres </a:t>
            </a:r>
            <a:r>
              <a:rPr lang="fr-CA" sz="1200" dirty="0">
                <a:solidFill>
                  <a:schemeClr val="tx1"/>
                </a:solidFill>
                <a:latin typeface="+mn-lt"/>
                <a:ea typeface="+mn-ea"/>
                <a:cs typeface="+mn-cs"/>
              </a:rPr>
              <a:t>(2006)</a:t>
            </a:r>
            <a:r>
              <a:rPr lang="fr-CA" sz="1200" i="1" dirty="0">
                <a:solidFill>
                  <a:schemeClr val="tx1"/>
                </a:solidFill>
                <a:latin typeface="+mn-lt"/>
                <a:ea typeface="+mn-ea"/>
                <a:cs typeface="+mn-cs"/>
              </a:rPr>
              <a:t> Programme de soutien du Centre de santé Orléans offert aux familles dont un des parents est atteint d’un  trouble mental : évaluation de l’adéquation entre les besoins et les services rendus. </a:t>
            </a:r>
            <a:r>
              <a:rPr lang="fr-CA" sz="1200" dirty="0">
                <a:solidFill>
                  <a:schemeClr val="tx1"/>
                </a:solidFill>
                <a:latin typeface="+mn-lt"/>
                <a:ea typeface="+mn-ea"/>
                <a:cs typeface="+mn-cs"/>
              </a:rPr>
              <a:t>Direction régionale de santé publique. Agence de la santé et des services sociaux de la Capitale-Nationale, 86 pages. </a:t>
            </a:r>
            <a:endParaRPr lang="fr-CA" sz="1200" b="1" dirty="0">
              <a:solidFill>
                <a:schemeClr val="tx1"/>
              </a:solidFill>
              <a:latin typeface="+mn-lt"/>
              <a:ea typeface="+mn-ea"/>
              <a:cs typeface="+mn-cs"/>
            </a:endParaRPr>
          </a:p>
          <a:p>
            <a:r>
              <a:rPr lang="fr-CA" sz="1200" b="1" dirty="0">
                <a:solidFill>
                  <a:schemeClr val="tx1"/>
                </a:solidFill>
                <a:latin typeface="+mn-lt"/>
                <a:ea typeface="+mn-ea"/>
                <a:cs typeface="+mn-cs"/>
              </a:rPr>
              <a:t>Document audiovisuel </a:t>
            </a:r>
            <a:endParaRPr lang="fr-CA" sz="1200" dirty="0">
              <a:solidFill>
                <a:schemeClr val="tx1"/>
              </a:solidFill>
              <a:latin typeface="+mn-lt"/>
              <a:ea typeface="+mn-ea"/>
              <a:cs typeface="+mn-cs"/>
            </a:endParaRPr>
          </a:p>
          <a:p>
            <a:r>
              <a:rPr lang="fr-CA" sz="1200" dirty="0" err="1">
                <a:solidFill>
                  <a:schemeClr val="tx1"/>
                </a:solidFill>
                <a:latin typeface="+mn-lt"/>
                <a:ea typeface="+mn-ea"/>
                <a:cs typeface="+mn-cs"/>
              </a:rPr>
              <a:t>Lew</a:t>
            </a:r>
            <a:r>
              <a:rPr lang="fr-CA" sz="1200" dirty="0">
                <a:solidFill>
                  <a:schemeClr val="tx1"/>
                </a:solidFill>
                <a:latin typeface="+mn-lt"/>
                <a:ea typeface="+mn-ea"/>
                <a:cs typeface="+mn-cs"/>
              </a:rPr>
              <a:t>, V., &amp; </a:t>
            </a:r>
            <a:r>
              <a:rPr lang="fr-CA" sz="1200" b="1" dirty="0" err="1">
                <a:solidFill>
                  <a:schemeClr val="tx1"/>
                </a:solidFill>
                <a:latin typeface="+mn-lt"/>
                <a:ea typeface="+mn-ea"/>
                <a:cs typeface="+mn-cs"/>
              </a:rPr>
              <a:t>Boily</a:t>
            </a:r>
            <a:r>
              <a:rPr lang="fr-CA" sz="1200" b="1" dirty="0">
                <a:solidFill>
                  <a:schemeClr val="tx1"/>
                </a:solidFill>
                <a:latin typeface="+mn-lt"/>
                <a:ea typeface="+mn-ea"/>
                <a:cs typeface="+mn-cs"/>
              </a:rPr>
              <a:t>, M.</a:t>
            </a:r>
            <a:r>
              <a:rPr lang="fr-CA" sz="1200" dirty="0">
                <a:solidFill>
                  <a:schemeClr val="tx1"/>
                </a:solidFill>
                <a:latin typeface="+mn-lt"/>
                <a:ea typeface="+mn-ea"/>
                <a:cs typeface="+mn-cs"/>
              </a:rPr>
              <a:t> (1996).  </a:t>
            </a:r>
            <a:r>
              <a:rPr lang="fr-CA" sz="1200" i="1" dirty="0">
                <a:solidFill>
                  <a:schemeClr val="tx1"/>
                </a:solidFill>
                <a:latin typeface="+mn-lt"/>
                <a:ea typeface="+mn-ea"/>
                <a:cs typeface="+mn-cs"/>
              </a:rPr>
              <a:t>Où sont passés les enfants ? les oubliés de la psychiatrie adulte</a:t>
            </a:r>
            <a:r>
              <a:rPr lang="fr-CA" sz="1200" dirty="0">
                <a:solidFill>
                  <a:schemeClr val="tx1"/>
                </a:solidFill>
                <a:latin typeface="+mn-lt"/>
                <a:ea typeface="+mn-ea"/>
                <a:cs typeface="+mn-cs"/>
              </a:rPr>
              <a:t>.  Production Hôpital Louis-H. Lafontaine, no. 356,  Montréal. (35 minutes)</a:t>
            </a:r>
          </a:p>
          <a:p>
            <a:endParaRPr lang="fr-CA" sz="1400" dirty="0">
              <a:solidFill>
                <a:schemeClr val="tx1"/>
              </a:solidFill>
              <a:latin typeface="+mn-lt"/>
              <a:ea typeface="+mn-ea"/>
              <a:cs typeface="+mn-cs"/>
            </a:endParaRPr>
          </a:p>
        </p:txBody>
      </p:sp>
      <p:sp>
        <p:nvSpPr>
          <p:cNvPr id="4" name="Espace réservé du pied de page 3"/>
          <p:cNvSpPr>
            <a:spLocks noGrp="1"/>
          </p:cNvSpPr>
          <p:nvPr>
            <p:ph type="ftr" sz="quarter" idx="11"/>
          </p:nvPr>
        </p:nvSpPr>
        <p:spPr/>
        <p:txBody>
          <a:bodyPr/>
          <a:lstStyle/>
          <a:p>
            <a:r>
              <a:rPr lang="fr-CA" smtClean="0"/>
              <a:t>JASM mai 2012</a:t>
            </a:r>
            <a:endParaRPr lang="fr-CA"/>
          </a:p>
        </p:txBody>
      </p:sp>
      <p:sp>
        <p:nvSpPr>
          <p:cNvPr id="5" name="Espace réservé du numéro de diapositive 4"/>
          <p:cNvSpPr>
            <a:spLocks noGrp="1"/>
          </p:cNvSpPr>
          <p:nvPr>
            <p:ph type="sldNum" sz="quarter" idx="12"/>
          </p:nvPr>
        </p:nvSpPr>
        <p:spPr/>
        <p:txBody>
          <a:bodyPr/>
          <a:lstStyle/>
          <a:p>
            <a:fld id="{511924F6-C25D-49F2-B2C5-4043FAF36955}" type="slidenum">
              <a:rPr lang="fr-CA" smtClean="0"/>
              <a:pPr/>
              <a:t>49</a:t>
            </a:fld>
            <a:endParaRPr lang="fr-CA"/>
          </a:p>
        </p:txBody>
      </p:sp>
      <p:sp>
        <p:nvSpPr>
          <p:cNvPr id="6" name="Espace réservé de la date 5"/>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4108097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79685C2B-F400-45F9-9DEB-E2B2E4E86A32}" type="slidenum">
              <a:rPr lang="fr-CA"/>
              <a:pPr/>
              <a:t>5</a:t>
            </a:fld>
            <a:endParaRPr lang="fr-CA"/>
          </a:p>
        </p:txBody>
      </p:sp>
      <p:sp>
        <p:nvSpPr>
          <p:cNvPr id="12290" name="Rectangle 2"/>
          <p:cNvSpPr>
            <a:spLocks noGrp="1" noChangeArrowheads="1"/>
          </p:cNvSpPr>
          <p:nvPr>
            <p:ph type="title"/>
          </p:nvPr>
        </p:nvSpPr>
        <p:spPr/>
        <p:txBody>
          <a:bodyPr/>
          <a:lstStyle/>
          <a:p>
            <a:r>
              <a:rPr lang="fr-FR" sz="3600">
                <a:cs typeface="Tahoma" pitchFamily="34" charset="0"/>
              </a:rPr>
              <a:t>2- </a:t>
            </a:r>
            <a:r>
              <a:rPr lang="fr-CA" sz="3600"/>
              <a:t>État des connaissances</a:t>
            </a:r>
          </a:p>
        </p:txBody>
      </p:sp>
      <p:sp>
        <p:nvSpPr>
          <p:cNvPr id="12291" name="Rectangle 3"/>
          <p:cNvSpPr>
            <a:spLocks noGrp="1" noChangeArrowheads="1"/>
          </p:cNvSpPr>
          <p:nvPr>
            <p:ph type="body" idx="1"/>
          </p:nvPr>
        </p:nvSpPr>
        <p:spPr/>
        <p:txBody>
          <a:bodyPr/>
          <a:lstStyle/>
          <a:p>
            <a:r>
              <a:rPr lang="en-CA" sz="2400" dirty="0" err="1" smtClean="0"/>
              <a:t>Une</a:t>
            </a:r>
            <a:r>
              <a:rPr lang="en-CA" sz="2400" dirty="0" smtClean="0"/>
              <a:t> </a:t>
            </a:r>
            <a:r>
              <a:rPr lang="en-CA" sz="2400" dirty="0"/>
              <a:t>documentation </a:t>
            </a:r>
            <a:r>
              <a:rPr lang="fr-CA" sz="2400" dirty="0"/>
              <a:t>surtout axée sur les mères</a:t>
            </a:r>
            <a:endParaRPr lang="en-CA" sz="2400" dirty="0"/>
          </a:p>
          <a:p>
            <a:r>
              <a:rPr lang="en-CA" sz="2400" dirty="0" err="1" smtClean="0"/>
              <a:t>Une</a:t>
            </a:r>
            <a:r>
              <a:rPr lang="en-CA" sz="2400" dirty="0" smtClean="0"/>
              <a:t> vision </a:t>
            </a:r>
            <a:r>
              <a:rPr lang="en-CA" sz="2400" dirty="0" err="1" smtClean="0"/>
              <a:t>négative</a:t>
            </a:r>
            <a:r>
              <a:rPr lang="en-CA" sz="2400" dirty="0" smtClean="0"/>
              <a:t> </a:t>
            </a:r>
          </a:p>
          <a:p>
            <a:r>
              <a:rPr lang="fr-CA" sz="2400" dirty="0" smtClean="0"/>
              <a:t>On </a:t>
            </a:r>
            <a:r>
              <a:rPr lang="fr-CA" sz="2400" dirty="0"/>
              <a:t>traite de manière générale </a:t>
            </a:r>
            <a:endParaRPr lang="en-CA" sz="2400" dirty="0"/>
          </a:p>
          <a:p>
            <a:pPr lvl="1"/>
            <a:r>
              <a:rPr lang="fr-CA" sz="2400" dirty="0"/>
              <a:t>de la négligence parentale sans préciser de dimensions particulières de l’exercice du rôle parental </a:t>
            </a:r>
            <a:endParaRPr lang="en-CA" sz="2400" dirty="0"/>
          </a:p>
          <a:p>
            <a:pPr lvl="1"/>
            <a:r>
              <a:rPr lang="fr-CA" sz="2400" dirty="0"/>
              <a:t>de troubles mentaux sans préciser </a:t>
            </a:r>
            <a:r>
              <a:rPr lang="en-CA" sz="2400" dirty="0"/>
              <a:t>l</a:t>
            </a:r>
            <a:r>
              <a:rPr lang="fr-CA" sz="2400" dirty="0"/>
              <a:t>e type de manifestations qui influencent le plus le fonctionnement psychologique et social </a:t>
            </a:r>
            <a:endParaRPr lang="en-CA" sz="2400" dirty="0"/>
          </a:p>
          <a:p>
            <a:r>
              <a:rPr lang="en-CA" sz="2400" dirty="0"/>
              <a:t>On</a:t>
            </a:r>
            <a:r>
              <a:rPr lang="fr-CA" sz="2400" dirty="0"/>
              <a:t> néglige de tenir compte de l'interaction entre </a:t>
            </a:r>
            <a:r>
              <a:rPr lang="en-CA" sz="2400" dirty="0"/>
              <a:t>l</a:t>
            </a:r>
            <a:r>
              <a:rPr lang="fr-CA" sz="2400" dirty="0"/>
              <a:t>es facteurs personnels et </a:t>
            </a:r>
            <a:r>
              <a:rPr lang="en-CA" sz="2400" dirty="0"/>
              <a:t>l</a:t>
            </a:r>
            <a:r>
              <a:rPr lang="fr-CA" sz="2400" dirty="0"/>
              <a:t>es facteurs environnementaux</a:t>
            </a:r>
            <a:endParaRPr lang="en-CA" sz="2400" dirty="0"/>
          </a:p>
          <a:p>
            <a:endParaRPr lang="fr-CA" sz="2400" dirty="0"/>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e la date 2"/>
          <p:cNvSpPr>
            <a:spLocks noGrp="1"/>
          </p:cNvSpPr>
          <p:nvPr>
            <p:ph type="dt" sz="half" idx="10"/>
          </p:nvPr>
        </p:nvSpPr>
        <p:spPr/>
        <p:txBody>
          <a:bodyPr/>
          <a:lstStyle/>
          <a:p>
            <a:r>
              <a:rPr lang="fr-FR" smtClean="0"/>
              <a:t>Marc Boily, Ph.D., t.s. UQAR</a:t>
            </a:r>
            <a:endParaRPr lang="fr-CA"/>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80" name="Picture 4" descr="Rimouski_02"/>
          <p:cNvPicPr>
            <a:picLocks noChangeAspect="1" noChangeArrowheads="1"/>
          </p:cNvPicPr>
          <p:nvPr/>
        </p:nvPicPr>
        <p:blipFill>
          <a:blip r:embed="rId3">
            <a:lum bright="-8000"/>
            <a:extLst>
              <a:ext uri="{28A0092B-C50C-407E-A947-70E740481C1C}">
                <a14:useLocalDpi xmlns:a14="http://schemas.microsoft.com/office/drawing/2010/main" val="0"/>
              </a:ext>
            </a:extLst>
          </a:blip>
          <a:srcRect/>
          <a:stretch>
            <a:fillRect/>
          </a:stretch>
        </p:blipFill>
        <p:spPr bwMode="auto">
          <a:xfrm>
            <a:off x="0" y="1500188"/>
            <a:ext cx="9144000" cy="535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2" descr="Page_blanch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19558"/>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3"/>
          <p:cNvSpPr>
            <a:spLocks noChangeArrowheads="1"/>
          </p:cNvSpPr>
          <p:nvPr/>
        </p:nvSpPr>
        <p:spPr bwMode="auto">
          <a:xfrm>
            <a:off x="2278063" y="457200"/>
            <a:ext cx="33353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sz="3600">
                <a:solidFill>
                  <a:srgbClr val="7A84B1"/>
                </a:solidFill>
              </a:rPr>
              <a:t>SOIF de choisir</a:t>
            </a:r>
            <a:endParaRPr lang="fr-FR" sz="3600">
              <a:solidFill>
                <a:srgbClr val="000080"/>
              </a:solidFill>
            </a:endParaRPr>
          </a:p>
        </p:txBody>
      </p:sp>
      <p:sp>
        <p:nvSpPr>
          <p:cNvPr id="10245" name="Text Box 5"/>
          <p:cNvSpPr txBox="1">
            <a:spLocks noChangeArrowheads="1"/>
          </p:cNvSpPr>
          <p:nvPr/>
        </p:nvSpPr>
        <p:spPr bwMode="auto">
          <a:xfrm>
            <a:off x="533400" y="1171575"/>
            <a:ext cx="7772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fr-FR" sz="3600" b="1">
                <a:solidFill>
                  <a:schemeClr val="bg1"/>
                </a:solidFill>
              </a:rPr>
              <a:t/>
            </a:r>
            <a:br>
              <a:rPr lang="fr-FR" sz="3600" b="1">
                <a:solidFill>
                  <a:schemeClr val="bg1"/>
                </a:solidFill>
              </a:rPr>
            </a:br>
            <a:r>
              <a:rPr lang="fr-FR" sz="3600" b="1">
                <a:solidFill>
                  <a:schemeClr val="bg1"/>
                </a:solidFill>
              </a:rPr>
              <a:t>Rimouski</a:t>
            </a:r>
            <a:endParaRPr lang="fr-FR">
              <a:solidFill>
                <a:schemeClr val="accent2"/>
              </a:solidFill>
            </a:endParaRPr>
          </a:p>
        </p:txBody>
      </p:sp>
      <p:sp>
        <p:nvSpPr>
          <p:cNvPr id="2" name="Espace réservé du pied de page 1"/>
          <p:cNvSpPr>
            <a:spLocks noGrp="1"/>
          </p:cNvSpPr>
          <p:nvPr>
            <p:ph type="ftr" sz="quarter" idx="11"/>
          </p:nvPr>
        </p:nvSpPr>
        <p:spPr/>
        <p:txBody>
          <a:bodyPr/>
          <a:lstStyle/>
          <a:p>
            <a:r>
              <a:rPr lang="fr-CA" smtClean="0"/>
              <a:t>JASM mai 2012</a:t>
            </a:r>
            <a:endParaRPr lang="fr-CA"/>
          </a:p>
        </p:txBody>
      </p:sp>
      <p:sp>
        <p:nvSpPr>
          <p:cNvPr id="3" name="Espace réservé du numéro de diapositive 2"/>
          <p:cNvSpPr>
            <a:spLocks noGrp="1"/>
          </p:cNvSpPr>
          <p:nvPr>
            <p:ph type="sldNum" sz="quarter" idx="12"/>
          </p:nvPr>
        </p:nvSpPr>
        <p:spPr/>
        <p:txBody>
          <a:bodyPr/>
          <a:lstStyle/>
          <a:p>
            <a:fld id="{B03A63DA-0E93-4419-BB13-AD28FCBA0FA6}" type="slidenum">
              <a:rPr lang="fr-CA" smtClean="0"/>
              <a:pPr/>
              <a:t>50</a:t>
            </a:fld>
            <a:endParaRPr lang="fr-CA"/>
          </a:p>
        </p:txBody>
      </p:sp>
      <p:sp>
        <p:nvSpPr>
          <p:cNvPr id="4" name="Espace réservé de la date 3"/>
          <p:cNvSpPr>
            <a:spLocks noGrp="1"/>
          </p:cNvSpPr>
          <p:nvPr>
            <p:ph type="dt" sz="half" idx="10"/>
          </p:nvPr>
        </p:nvSpPr>
        <p:spPr/>
        <p:txBody>
          <a:bodyPr/>
          <a:lstStyle/>
          <a:p>
            <a:r>
              <a:rPr lang="fr-FR" smtClean="0"/>
              <a:t>Marc Boily, Ph.D., t.s. UQAR</a:t>
            </a:r>
            <a:endParaRPr lang="fr-CA"/>
          </a:p>
        </p:txBody>
      </p:sp>
    </p:spTree>
    <p:extLst>
      <p:ext uri="{BB962C8B-B14F-4D97-AF65-F5344CB8AC3E}">
        <p14:creationId xmlns:p14="http://schemas.microsoft.com/office/powerpoint/2010/main" val="1327599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01380"/>
                                        </p:tgtEl>
                                        <p:attrNameLst>
                                          <p:attrName>style.visibility</p:attrName>
                                        </p:attrNameLst>
                                      </p:cBhvr>
                                      <p:to>
                                        <p:strVal val="visible"/>
                                      </p:to>
                                    </p:set>
                                    <p:animEffect transition="in" filter="fade">
                                      <p:cBhvr>
                                        <p:cTn id="7" dur="1000"/>
                                        <p:tgtEl>
                                          <p:spTgt spid="101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a date 3"/>
          <p:cNvSpPr>
            <a:spLocks noGrp="1"/>
          </p:cNvSpPr>
          <p:nvPr>
            <p:ph type="dt" sz="quarter" idx="10"/>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FR" sz="1400" smtClean="0"/>
              <a:t>Marc Boily, Ph.D., t.s. UQAR</a:t>
            </a:r>
            <a:endParaRPr lang="fr-CA" sz="1400"/>
          </a:p>
        </p:txBody>
      </p:sp>
      <p:sp>
        <p:nvSpPr>
          <p:cNvPr id="6147" name="Espace réservé du pied de page 4"/>
          <p:cNvSpPr>
            <a:spLocks noGrp="1"/>
          </p:cNvSpPr>
          <p:nvPr>
            <p:ph type="ftr" sz="quarter" idx="11"/>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CA" sz="1400" smtClean="0"/>
              <a:t>JASM mai 2012</a:t>
            </a:r>
            <a:endParaRPr lang="fr-CA" sz="1400"/>
          </a:p>
        </p:txBody>
      </p:sp>
      <p:sp>
        <p:nvSpPr>
          <p:cNvPr id="6148" name="Espace réservé du numéro de diapositive 5"/>
          <p:cNvSpPr>
            <a:spLocks noGrp="1"/>
          </p:cNvSpPr>
          <p:nvPr>
            <p:ph type="sldNum" sz="quarter" idx="12"/>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0F357F25-8C44-4722-9219-47BB799ED4D5}" type="slidenum">
              <a:rPr lang="fr-CA" sz="1400"/>
              <a:pPr eaLnBrk="1" hangingPunct="1"/>
              <a:t>6</a:t>
            </a:fld>
            <a:endParaRPr lang="fr-CA" sz="1400"/>
          </a:p>
        </p:txBody>
      </p:sp>
      <p:sp>
        <p:nvSpPr>
          <p:cNvPr id="6149" name="Rectangle 2"/>
          <p:cNvSpPr>
            <a:spLocks noGrp="1" noChangeArrowheads="1"/>
          </p:cNvSpPr>
          <p:nvPr>
            <p:ph type="title"/>
          </p:nvPr>
        </p:nvSpPr>
        <p:spPr/>
        <p:txBody>
          <a:bodyPr/>
          <a:lstStyle/>
          <a:p>
            <a:pPr eaLnBrk="1" hangingPunct="1"/>
            <a:r>
              <a:rPr lang="fr-FR" dirty="0">
                <a:cs typeface="Tahoma" pitchFamily="34" charset="0"/>
              </a:rPr>
              <a:t>2- </a:t>
            </a:r>
            <a:r>
              <a:rPr lang="fr-CA" dirty="0"/>
              <a:t>État des </a:t>
            </a:r>
            <a:r>
              <a:rPr lang="fr-CA" dirty="0" smtClean="0"/>
              <a:t>connaissances</a:t>
            </a:r>
            <a:br>
              <a:rPr lang="fr-CA" dirty="0" smtClean="0"/>
            </a:br>
            <a:r>
              <a:rPr lang="en-CA" sz="2800" dirty="0" smtClean="0"/>
              <a:t>Les notions</a:t>
            </a:r>
            <a:endParaRPr lang="fr-CA" sz="2800" dirty="0" smtClean="0"/>
          </a:p>
        </p:txBody>
      </p:sp>
      <p:sp>
        <p:nvSpPr>
          <p:cNvPr id="6150" name="Rectangle 3"/>
          <p:cNvSpPr>
            <a:spLocks noGrp="1" noChangeArrowheads="1"/>
          </p:cNvSpPr>
          <p:nvPr>
            <p:ph type="body" idx="1"/>
          </p:nvPr>
        </p:nvSpPr>
        <p:spPr/>
        <p:txBody>
          <a:bodyPr/>
          <a:lstStyle/>
          <a:p>
            <a:pPr eaLnBrk="1" hangingPunct="1"/>
            <a:r>
              <a:rPr lang="fr-CA" sz="2800" dirty="0" smtClean="0"/>
              <a:t>« </a:t>
            </a:r>
            <a:r>
              <a:rPr lang="fr-CA" sz="2800" b="1" dirty="0" smtClean="0"/>
              <a:t>L’exercice du rôle parental </a:t>
            </a:r>
            <a:r>
              <a:rPr lang="fr-CA" sz="2800" dirty="0" smtClean="0"/>
              <a:t>[consiste] à </a:t>
            </a:r>
            <a:r>
              <a:rPr lang="fr-CA" sz="2800" u="sng" dirty="0" smtClean="0"/>
              <a:t>assurer une réponse satisfaisante aux différents besoins</a:t>
            </a:r>
            <a:r>
              <a:rPr lang="fr-CA" sz="2800" dirty="0" smtClean="0"/>
              <a:t> de l’enfant et adopter des stratégies d’éducation qui permettent à celui-ci de développer graduellement ses habiletés afin de répondre de façon autonome et responsable à ses besoins, facilitant ainsi son intégration et sa participation à la société. » (Boily, M., 2004, p. 25) </a:t>
            </a:r>
            <a:endParaRPr lang="en-CA" sz="2800" dirty="0" smtClean="0"/>
          </a:p>
          <a:p>
            <a:pPr eaLnBrk="1" hangingPunct="1"/>
            <a:endParaRPr lang="fr-CA" sz="2800" dirty="0" smtClean="0"/>
          </a:p>
          <a:p>
            <a:pPr eaLnBrk="1" hangingPunct="1"/>
            <a:endParaRPr lang="fr-CA" sz="2800" dirty="0" smtClean="0"/>
          </a:p>
        </p:txBody>
      </p:sp>
    </p:spTree>
    <p:extLst>
      <p:ext uri="{BB962C8B-B14F-4D97-AF65-F5344CB8AC3E}">
        <p14:creationId xmlns:p14="http://schemas.microsoft.com/office/powerpoint/2010/main" val="3482071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a date 3"/>
          <p:cNvSpPr>
            <a:spLocks noGrp="1"/>
          </p:cNvSpPr>
          <p:nvPr>
            <p:ph type="dt" sz="quarter" idx="10"/>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FR" sz="1400" smtClean="0"/>
              <a:t>Marc Boily, Ph.D., t.s. UQAR</a:t>
            </a:r>
            <a:endParaRPr lang="fr-CA" sz="1400"/>
          </a:p>
        </p:txBody>
      </p:sp>
      <p:sp>
        <p:nvSpPr>
          <p:cNvPr id="7171" name="Espace réservé du pied de page 4"/>
          <p:cNvSpPr>
            <a:spLocks noGrp="1"/>
          </p:cNvSpPr>
          <p:nvPr>
            <p:ph type="ftr" sz="quarter" idx="11"/>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CA" sz="1400" smtClean="0"/>
              <a:t>JASM mai 2012</a:t>
            </a:r>
            <a:endParaRPr lang="fr-CA" sz="1400"/>
          </a:p>
        </p:txBody>
      </p:sp>
      <p:sp>
        <p:nvSpPr>
          <p:cNvPr id="7172" name="Espace réservé du numéro de diapositive 5"/>
          <p:cNvSpPr>
            <a:spLocks noGrp="1"/>
          </p:cNvSpPr>
          <p:nvPr>
            <p:ph type="sldNum" sz="quarter" idx="12"/>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441841A0-0065-4870-AC45-EA8DBAE4975A}" type="slidenum">
              <a:rPr lang="fr-CA" sz="1400"/>
              <a:pPr eaLnBrk="1" hangingPunct="1"/>
              <a:t>7</a:t>
            </a:fld>
            <a:endParaRPr lang="fr-CA" sz="1400"/>
          </a:p>
        </p:txBody>
      </p:sp>
      <p:sp>
        <p:nvSpPr>
          <p:cNvPr id="7173" name="Rectangle 2"/>
          <p:cNvSpPr>
            <a:spLocks noGrp="1" noChangeArrowheads="1"/>
          </p:cNvSpPr>
          <p:nvPr>
            <p:ph type="title"/>
          </p:nvPr>
        </p:nvSpPr>
        <p:spPr/>
        <p:txBody>
          <a:bodyPr/>
          <a:lstStyle/>
          <a:p>
            <a:pPr eaLnBrk="1" hangingPunct="1"/>
            <a:r>
              <a:rPr lang="fr-FR" dirty="0">
                <a:cs typeface="Tahoma" pitchFamily="34" charset="0"/>
              </a:rPr>
              <a:t>2- </a:t>
            </a:r>
            <a:r>
              <a:rPr lang="fr-CA" dirty="0"/>
              <a:t>État des </a:t>
            </a:r>
            <a:r>
              <a:rPr lang="fr-CA" dirty="0" smtClean="0"/>
              <a:t>connaissances</a:t>
            </a:r>
            <a:br>
              <a:rPr lang="fr-CA" dirty="0" smtClean="0"/>
            </a:br>
            <a:r>
              <a:rPr lang="en-CA" sz="2800" dirty="0" smtClean="0"/>
              <a:t>Les notions</a:t>
            </a:r>
            <a:endParaRPr lang="fr-CA" sz="2800" dirty="0" smtClean="0"/>
          </a:p>
        </p:txBody>
      </p:sp>
      <p:sp>
        <p:nvSpPr>
          <p:cNvPr id="7174" name="Rectangle 3"/>
          <p:cNvSpPr>
            <a:spLocks noGrp="1" noChangeArrowheads="1"/>
          </p:cNvSpPr>
          <p:nvPr>
            <p:ph type="body" idx="1"/>
          </p:nvPr>
        </p:nvSpPr>
        <p:spPr/>
        <p:txBody>
          <a:bodyPr/>
          <a:lstStyle/>
          <a:p>
            <a:pPr eaLnBrk="1" hangingPunct="1">
              <a:lnSpc>
                <a:spcPct val="90000"/>
              </a:lnSpc>
            </a:pPr>
            <a:r>
              <a:rPr lang="fr-CA" sz="2600" b="1" dirty="0" smtClean="0"/>
              <a:t>La négligence parentale </a:t>
            </a:r>
            <a:r>
              <a:rPr lang="fr-CA" sz="2600" dirty="0" smtClean="0"/>
              <a:t>se définit « …comme une forme de mauvais traitement caractérisée par </a:t>
            </a:r>
            <a:r>
              <a:rPr lang="fr-CA" sz="2600" u="sng" dirty="0" smtClean="0"/>
              <a:t>un manque de soins</a:t>
            </a:r>
            <a:r>
              <a:rPr lang="fr-CA" sz="2600" dirty="0" smtClean="0"/>
              <a:t> sur le plan de la santé, de l’hygiène corporelle, de l’alimentation, de la surveillance, de l’éducation ou des besoins affectifs, mettant en péril le développement normal de l’enfant selon son âge et son niveau de développement. » (</a:t>
            </a:r>
            <a:r>
              <a:rPr lang="fr-CA" sz="2600" dirty="0" err="1" smtClean="0"/>
              <a:t>Palaccio</a:t>
            </a:r>
            <a:r>
              <a:rPr lang="fr-CA" sz="2600" dirty="0" smtClean="0"/>
              <a:t>-Quintin et </a:t>
            </a:r>
            <a:r>
              <a:rPr lang="fr-CA" sz="2600" dirty="0" err="1" smtClean="0"/>
              <a:t>Éthier</a:t>
            </a:r>
            <a:r>
              <a:rPr lang="fr-CA" sz="2600" dirty="0" smtClean="0"/>
              <a:t>, 1993, p. 155)  Plusieurs auteurs parlent </a:t>
            </a:r>
            <a:r>
              <a:rPr lang="fr-CA" sz="2600" u="sng" dirty="0" smtClean="0"/>
              <a:t>d’échec chronique</a:t>
            </a:r>
            <a:r>
              <a:rPr lang="fr-CA" sz="2600" dirty="0" smtClean="0"/>
              <a:t> du parent à </a:t>
            </a:r>
            <a:r>
              <a:rPr lang="fr-CA" sz="2600" u="sng" dirty="0" smtClean="0"/>
              <a:t>répondre aux divers besoins</a:t>
            </a:r>
            <a:r>
              <a:rPr lang="fr-CA" sz="2600" dirty="0" smtClean="0"/>
              <a:t> de l’enfant. </a:t>
            </a:r>
          </a:p>
        </p:txBody>
      </p:sp>
    </p:spTree>
    <p:extLst>
      <p:ext uri="{BB962C8B-B14F-4D97-AF65-F5344CB8AC3E}">
        <p14:creationId xmlns:p14="http://schemas.microsoft.com/office/powerpoint/2010/main" val="1299124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e la date 3"/>
          <p:cNvSpPr>
            <a:spLocks noGrp="1"/>
          </p:cNvSpPr>
          <p:nvPr>
            <p:ph type="dt" sz="quarter" idx="10"/>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FR" sz="1400" smtClean="0"/>
              <a:t>Marc Boily, Ph.D., t.s. UQAR</a:t>
            </a:r>
            <a:endParaRPr lang="fr-CA" sz="1400"/>
          </a:p>
        </p:txBody>
      </p:sp>
      <p:sp>
        <p:nvSpPr>
          <p:cNvPr id="8195" name="Espace réservé du pied de page 4"/>
          <p:cNvSpPr>
            <a:spLocks noGrp="1"/>
          </p:cNvSpPr>
          <p:nvPr>
            <p:ph type="ftr" sz="quarter" idx="11"/>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CA" sz="1400" smtClean="0"/>
              <a:t>JASM mai 2012</a:t>
            </a:r>
            <a:endParaRPr lang="fr-CA" sz="1400"/>
          </a:p>
        </p:txBody>
      </p:sp>
      <p:sp>
        <p:nvSpPr>
          <p:cNvPr id="8196" name="Espace réservé du numéro de diapositive 5"/>
          <p:cNvSpPr>
            <a:spLocks noGrp="1"/>
          </p:cNvSpPr>
          <p:nvPr>
            <p:ph type="sldNum" sz="quarter" idx="12"/>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87675A20-6422-485C-A47D-7A49605F72D0}" type="slidenum">
              <a:rPr lang="fr-CA" sz="1400"/>
              <a:pPr eaLnBrk="1" hangingPunct="1"/>
              <a:t>8</a:t>
            </a:fld>
            <a:endParaRPr lang="fr-CA" sz="1400"/>
          </a:p>
        </p:txBody>
      </p:sp>
      <p:sp>
        <p:nvSpPr>
          <p:cNvPr id="8197" name="Rectangle 2"/>
          <p:cNvSpPr>
            <a:spLocks noGrp="1" noChangeArrowheads="1"/>
          </p:cNvSpPr>
          <p:nvPr>
            <p:ph type="title"/>
          </p:nvPr>
        </p:nvSpPr>
        <p:spPr/>
        <p:txBody>
          <a:bodyPr/>
          <a:lstStyle/>
          <a:p>
            <a:pPr eaLnBrk="1" hangingPunct="1"/>
            <a:r>
              <a:rPr lang="fr-FR" dirty="0">
                <a:cs typeface="Tahoma" pitchFamily="34" charset="0"/>
              </a:rPr>
              <a:t>2- </a:t>
            </a:r>
            <a:r>
              <a:rPr lang="fr-CA" dirty="0"/>
              <a:t>État des </a:t>
            </a:r>
            <a:r>
              <a:rPr lang="fr-CA" dirty="0" smtClean="0"/>
              <a:t>connaissances</a:t>
            </a:r>
            <a:br>
              <a:rPr lang="fr-CA" dirty="0" smtClean="0"/>
            </a:br>
            <a:r>
              <a:rPr lang="en-CA" sz="2800" dirty="0" smtClean="0"/>
              <a:t>Les notions</a:t>
            </a:r>
            <a:endParaRPr lang="fr-CA" sz="2800" dirty="0" smtClean="0"/>
          </a:p>
        </p:txBody>
      </p:sp>
      <p:sp>
        <p:nvSpPr>
          <p:cNvPr id="8198" name="Rectangle 3"/>
          <p:cNvSpPr>
            <a:spLocks noGrp="1" noChangeArrowheads="1"/>
          </p:cNvSpPr>
          <p:nvPr>
            <p:ph type="body" idx="1"/>
          </p:nvPr>
        </p:nvSpPr>
        <p:spPr/>
        <p:txBody>
          <a:bodyPr/>
          <a:lstStyle/>
          <a:p>
            <a:pPr eaLnBrk="1" hangingPunct="1">
              <a:lnSpc>
                <a:spcPct val="90000"/>
              </a:lnSpc>
            </a:pPr>
            <a:r>
              <a:rPr lang="fr-CA" sz="2600" i="1" dirty="0" smtClean="0"/>
              <a:t>« C’est l’aspect du psycho-développement qui caractérise le mieux l’état de </a:t>
            </a:r>
            <a:r>
              <a:rPr lang="fr-CA" sz="2600" b="1" i="1" dirty="0" smtClean="0"/>
              <a:t>santé mentale</a:t>
            </a:r>
            <a:r>
              <a:rPr lang="fr-CA" sz="2600" i="1" dirty="0" smtClean="0"/>
              <a:t>. Ainsi, la santé mentale d’une personne s’apprécie à sa capacité </a:t>
            </a:r>
            <a:endParaRPr lang="fr-CA" sz="2600" dirty="0" smtClean="0"/>
          </a:p>
          <a:p>
            <a:pPr eaLnBrk="1" hangingPunct="1">
              <a:lnSpc>
                <a:spcPct val="90000"/>
              </a:lnSpc>
            </a:pPr>
            <a:r>
              <a:rPr lang="fr-CA" sz="2600" i="1" dirty="0" smtClean="0"/>
              <a:t>d’utiliser ses émotions de façon appropriée dans les actions qu’elle pose (</a:t>
            </a:r>
            <a:r>
              <a:rPr lang="fr-CA" sz="2600" i="1" u="sng" dirty="0" smtClean="0"/>
              <a:t>affectif</a:t>
            </a:r>
            <a:r>
              <a:rPr lang="fr-CA" sz="2600" i="1" dirty="0" smtClean="0"/>
              <a:t>), </a:t>
            </a:r>
            <a:endParaRPr lang="fr-CA" sz="2600" dirty="0" smtClean="0"/>
          </a:p>
          <a:p>
            <a:pPr eaLnBrk="1" hangingPunct="1">
              <a:lnSpc>
                <a:spcPct val="90000"/>
              </a:lnSpc>
            </a:pPr>
            <a:r>
              <a:rPr lang="fr-CA" sz="2600" i="1" dirty="0" smtClean="0"/>
              <a:t>d’établir des raisonnements qui lui permettent d’adapter ses gestes aux circonstances (</a:t>
            </a:r>
            <a:r>
              <a:rPr lang="fr-CA" sz="2600" i="1" u="sng" dirty="0" smtClean="0"/>
              <a:t>cognitif</a:t>
            </a:r>
            <a:r>
              <a:rPr lang="fr-CA" sz="2600" i="1" dirty="0" smtClean="0"/>
              <a:t>) </a:t>
            </a:r>
            <a:endParaRPr lang="fr-CA" sz="2600" dirty="0" smtClean="0"/>
          </a:p>
          <a:p>
            <a:pPr eaLnBrk="1" hangingPunct="1">
              <a:lnSpc>
                <a:spcPct val="90000"/>
              </a:lnSpc>
            </a:pPr>
            <a:r>
              <a:rPr lang="fr-CA" sz="2600" i="1" dirty="0" smtClean="0"/>
              <a:t>et de composer de façon significative avec son environnement (</a:t>
            </a:r>
            <a:r>
              <a:rPr lang="fr-CA" sz="2600" i="1" u="sng" dirty="0" smtClean="0"/>
              <a:t>relationnel</a:t>
            </a:r>
            <a:r>
              <a:rPr lang="fr-CA" sz="2600" i="1" dirty="0" smtClean="0"/>
              <a:t>). »</a:t>
            </a:r>
            <a:r>
              <a:rPr lang="fr-CA" sz="2600" dirty="0" smtClean="0"/>
              <a:t> (MSSS, 1989, p.21)</a:t>
            </a:r>
            <a:r>
              <a:rPr lang="fr-CA" sz="2800" dirty="0" smtClean="0"/>
              <a:t> </a:t>
            </a:r>
          </a:p>
          <a:p>
            <a:pPr eaLnBrk="1" hangingPunct="1">
              <a:lnSpc>
                <a:spcPct val="90000"/>
              </a:lnSpc>
            </a:pPr>
            <a:endParaRPr lang="fr-CA" sz="2600" dirty="0" smtClean="0"/>
          </a:p>
        </p:txBody>
      </p:sp>
    </p:spTree>
    <p:extLst>
      <p:ext uri="{BB962C8B-B14F-4D97-AF65-F5344CB8AC3E}">
        <p14:creationId xmlns:p14="http://schemas.microsoft.com/office/powerpoint/2010/main" val="3181055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09600"/>
            <a:ext cx="7772400" cy="685800"/>
          </a:xfrm>
        </p:spPr>
        <p:txBody>
          <a:bodyPr/>
          <a:lstStyle/>
          <a:p>
            <a:pPr eaLnBrk="1" hangingPunct="1"/>
            <a:r>
              <a:rPr lang="fr-FR" sz="3200" dirty="0">
                <a:cs typeface="Tahoma" pitchFamily="34" charset="0"/>
              </a:rPr>
              <a:t>2- </a:t>
            </a:r>
            <a:r>
              <a:rPr lang="fr-CA" sz="3200" dirty="0"/>
              <a:t>État des </a:t>
            </a:r>
            <a:r>
              <a:rPr lang="fr-CA" sz="3200" dirty="0" smtClean="0"/>
              <a:t>connaissances</a:t>
            </a:r>
            <a:br>
              <a:rPr lang="fr-CA" sz="3200" dirty="0" smtClean="0"/>
            </a:br>
            <a:r>
              <a:rPr lang="fr-CA" sz="2400" dirty="0" smtClean="0">
                <a:solidFill>
                  <a:schemeClr val="tx1"/>
                </a:solidFill>
              </a:rPr>
              <a:t>Relation entre la santé mentale et l’exercice du rôle parental</a:t>
            </a:r>
            <a:endParaRPr lang="en-CA" sz="2400" dirty="0" smtClean="0">
              <a:solidFill>
                <a:schemeClr val="tx1"/>
              </a:solidFill>
            </a:endParaRPr>
          </a:p>
        </p:txBody>
      </p:sp>
      <p:grpSp>
        <p:nvGrpSpPr>
          <p:cNvPr id="9219" name="Group 3"/>
          <p:cNvGrpSpPr>
            <a:grpSpLocks/>
          </p:cNvGrpSpPr>
          <p:nvPr/>
        </p:nvGrpSpPr>
        <p:grpSpPr bwMode="auto">
          <a:xfrm>
            <a:off x="611188" y="1484313"/>
            <a:ext cx="8064500" cy="4608512"/>
            <a:chOff x="-3" y="-3"/>
            <a:chExt cx="3702" cy="4430"/>
          </a:xfrm>
        </p:grpSpPr>
        <p:grpSp>
          <p:nvGrpSpPr>
            <p:cNvPr id="9220" name="Group 4"/>
            <p:cNvGrpSpPr>
              <a:grpSpLocks/>
            </p:cNvGrpSpPr>
            <p:nvPr/>
          </p:nvGrpSpPr>
          <p:grpSpPr bwMode="auto">
            <a:xfrm>
              <a:off x="0" y="0"/>
              <a:ext cx="3696" cy="4424"/>
              <a:chOff x="0" y="0"/>
              <a:chExt cx="3696" cy="4424"/>
            </a:xfrm>
          </p:grpSpPr>
          <p:grpSp>
            <p:nvGrpSpPr>
              <p:cNvPr id="9222" name="Group 5"/>
              <p:cNvGrpSpPr>
                <a:grpSpLocks/>
              </p:cNvGrpSpPr>
              <p:nvPr/>
            </p:nvGrpSpPr>
            <p:grpSpPr bwMode="auto">
              <a:xfrm>
                <a:off x="0" y="0"/>
                <a:ext cx="3696" cy="394"/>
                <a:chOff x="0" y="0"/>
                <a:chExt cx="3696" cy="394"/>
              </a:xfrm>
            </p:grpSpPr>
            <p:sp>
              <p:nvSpPr>
                <p:cNvPr id="9256" name="Rectangle 6"/>
                <p:cNvSpPr>
                  <a:spLocks noChangeArrowheads="1"/>
                </p:cNvSpPr>
                <p:nvPr/>
              </p:nvSpPr>
              <p:spPr bwMode="auto">
                <a:xfrm>
                  <a:off x="28" y="0"/>
                  <a:ext cx="3640" cy="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CA" sz="1400">
                      <a:latin typeface="Arial" pitchFamily="34" charset="0"/>
                      <a:cs typeface="Arial" pitchFamily="34" charset="0"/>
                    </a:rPr>
                    <a:t>                                                        Capacités sur les plans suivants :</a:t>
                  </a:r>
                  <a:endParaRPr lang="fr-CA" sz="1400"/>
                </a:p>
              </p:txBody>
            </p:sp>
            <p:sp>
              <p:nvSpPr>
                <p:cNvPr id="9257" name="Rectangle 7"/>
                <p:cNvSpPr>
                  <a:spLocks noChangeArrowheads="1"/>
                </p:cNvSpPr>
                <p:nvPr/>
              </p:nvSpPr>
              <p:spPr bwMode="auto">
                <a:xfrm>
                  <a:off x="0" y="0"/>
                  <a:ext cx="3696" cy="39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grpSp>
            <p:nvGrpSpPr>
              <p:cNvPr id="9223" name="Group 8"/>
              <p:cNvGrpSpPr>
                <a:grpSpLocks/>
              </p:cNvGrpSpPr>
              <p:nvPr/>
            </p:nvGrpSpPr>
            <p:grpSpPr bwMode="auto">
              <a:xfrm>
                <a:off x="0" y="394"/>
                <a:ext cx="1884" cy="394"/>
                <a:chOff x="0" y="394"/>
                <a:chExt cx="1884" cy="394"/>
              </a:xfrm>
            </p:grpSpPr>
            <p:sp>
              <p:nvSpPr>
                <p:cNvPr id="9254" name="Rectangle 9"/>
                <p:cNvSpPr>
                  <a:spLocks noChangeArrowheads="1"/>
                </p:cNvSpPr>
                <p:nvPr/>
              </p:nvSpPr>
              <p:spPr bwMode="auto">
                <a:xfrm>
                  <a:off x="28" y="394"/>
                  <a:ext cx="1828" cy="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CA" sz="1400">
                      <a:latin typeface="Arial" pitchFamily="34" charset="0"/>
                      <a:cs typeface="Arial" pitchFamily="34" charset="0"/>
                    </a:rPr>
                    <a:t>Santé mentale</a:t>
                  </a:r>
                  <a:endParaRPr lang="fr-CA" sz="1400"/>
                </a:p>
              </p:txBody>
            </p:sp>
            <p:sp>
              <p:nvSpPr>
                <p:cNvPr id="9255" name="Rectangle 10"/>
                <p:cNvSpPr>
                  <a:spLocks noChangeArrowheads="1"/>
                </p:cNvSpPr>
                <p:nvPr/>
              </p:nvSpPr>
              <p:spPr bwMode="auto">
                <a:xfrm>
                  <a:off x="0" y="394"/>
                  <a:ext cx="1884" cy="39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grpSp>
            <p:nvGrpSpPr>
              <p:cNvPr id="9224" name="Group 11"/>
              <p:cNvGrpSpPr>
                <a:grpSpLocks/>
              </p:cNvGrpSpPr>
              <p:nvPr/>
            </p:nvGrpSpPr>
            <p:grpSpPr bwMode="auto">
              <a:xfrm>
                <a:off x="1884" y="394"/>
                <a:ext cx="1812" cy="394"/>
                <a:chOff x="1884" y="394"/>
                <a:chExt cx="1812" cy="394"/>
              </a:xfrm>
            </p:grpSpPr>
            <p:sp>
              <p:nvSpPr>
                <p:cNvPr id="9252" name="Rectangle 12"/>
                <p:cNvSpPr>
                  <a:spLocks noChangeArrowheads="1"/>
                </p:cNvSpPr>
                <p:nvPr/>
              </p:nvSpPr>
              <p:spPr bwMode="auto">
                <a:xfrm>
                  <a:off x="1912" y="394"/>
                  <a:ext cx="1756" cy="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CA" sz="1400">
                      <a:latin typeface="Arial" pitchFamily="34" charset="0"/>
                      <a:cs typeface="Arial" pitchFamily="34" charset="0"/>
                    </a:rPr>
                    <a:t>Rôle parental</a:t>
                  </a:r>
                  <a:endParaRPr lang="fr-CA" sz="1400"/>
                </a:p>
              </p:txBody>
            </p:sp>
            <p:sp>
              <p:nvSpPr>
                <p:cNvPr id="9253" name="Rectangle 13"/>
                <p:cNvSpPr>
                  <a:spLocks noChangeArrowheads="1"/>
                </p:cNvSpPr>
                <p:nvPr/>
              </p:nvSpPr>
              <p:spPr bwMode="auto">
                <a:xfrm>
                  <a:off x="1884" y="394"/>
                  <a:ext cx="1812" cy="39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grpSp>
            <p:nvGrpSpPr>
              <p:cNvPr id="9225" name="Group 14"/>
              <p:cNvGrpSpPr>
                <a:grpSpLocks/>
              </p:cNvGrpSpPr>
              <p:nvPr/>
            </p:nvGrpSpPr>
            <p:grpSpPr bwMode="auto">
              <a:xfrm>
                <a:off x="0" y="788"/>
                <a:ext cx="3696" cy="394"/>
                <a:chOff x="0" y="788"/>
                <a:chExt cx="3696" cy="394"/>
              </a:xfrm>
            </p:grpSpPr>
            <p:sp>
              <p:nvSpPr>
                <p:cNvPr id="9250" name="Rectangle 15"/>
                <p:cNvSpPr>
                  <a:spLocks noChangeArrowheads="1"/>
                </p:cNvSpPr>
                <p:nvPr/>
              </p:nvSpPr>
              <p:spPr bwMode="auto">
                <a:xfrm>
                  <a:off x="28" y="788"/>
                  <a:ext cx="3640" cy="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fr-CA" sz="1400">
                      <a:latin typeface="Arial" pitchFamily="34" charset="0"/>
                      <a:cs typeface="Arial" pitchFamily="34" charset="0"/>
                    </a:rPr>
                    <a:t>Affectif</a:t>
                  </a:r>
                  <a:endParaRPr lang="fr-CA" sz="1400"/>
                </a:p>
                <a:p>
                  <a:pPr algn="ctr" eaLnBrk="0" hangingPunct="0"/>
                  <a:endParaRPr lang="fr-CA" sz="1400"/>
                </a:p>
              </p:txBody>
            </p:sp>
            <p:sp>
              <p:nvSpPr>
                <p:cNvPr id="9251" name="Rectangle 16"/>
                <p:cNvSpPr>
                  <a:spLocks noChangeArrowheads="1"/>
                </p:cNvSpPr>
                <p:nvPr/>
              </p:nvSpPr>
              <p:spPr bwMode="auto">
                <a:xfrm>
                  <a:off x="0" y="788"/>
                  <a:ext cx="3696" cy="39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grpSp>
            <p:nvGrpSpPr>
              <p:cNvPr id="9226" name="Group 17"/>
              <p:cNvGrpSpPr>
                <a:grpSpLocks/>
              </p:cNvGrpSpPr>
              <p:nvPr/>
            </p:nvGrpSpPr>
            <p:grpSpPr bwMode="auto">
              <a:xfrm>
                <a:off x="0" y="1182"/>
                <a:ext cx="1884" cy="500"/>
                <a:chOff x="0" y="1182"/>
                <a:chExt cx="1884" cy="500"/>
              </a:xfrm>
            </p:grpSpPr>
            <p:sp>
              <p:nvSpPr>
                <p:cNvPr id="9248" name="Rectangle 18"/>
                <p:cNvSpPr>
                  <a:spLocks noChangeArrowheads="1"/>
                </p:cNvSpPr>
                <p:nvPr/>
              </p:nvSpPr>
              <p:spPr bwMode="auto">
                <a:xfrm>
                  <a:off x="28" y="1182"/>
                  <a:ext cx="1828" cy="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tabLst>
                      <a:tab pos="2743200" algn="l"/>
                    </a:tabLst>
                  </a:pPr>
                  <a:r>
                    <a:rPr lang="fr-CA" sz="1400">
                      <a:latin typeface="Arial" pitchFamily="34" charset="0"/>
                      <a:cs typeface="Arial" pitchFamily="34" charset="0"/>
                    </a:rPr>
                    <a:t>Capacité d’utiliser ses émotions de façon appropriée dans les actions déployées.</a:t>
                  </a:r>
                  <a:endParaRPr lang="fr-CA" sz="1400"/>
                </a:p>
              </p:txBody>
            </p:sp>
            <p:sp>
              <p:nvSpPr>
                <p:cNvPr id="9249" name="Rectangle 19"/>
                <p:cNvSpPr>
                  <a:spLocks noChangeArrowheads="1"/>
                </p:cNvSpPr>
                <p:nvPr/>
              </p:nvSpPr>
              <p:spPr bwMode="auto">
                <a:xfrm>
                  <a:off x="0" y="1182"/>
                  <a:ext cx="1884" cy="5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grpSp>
            <p:nvGrpSpPr>
              <p:cNvPr id="9227" name="Group 20"/>
              <p:cNvGrpSpPr>
                <a:grpSpLocks/>
              </p:cNvGrpSpPr>
              <p:nvPr/>
            </p:nvGrpSpPr>
            <p:grpSpPr bwMode="auto">
              <a:xfrm>
                <a:off x="1884" y="1182"/>
                <a:ext cx="1812" cy="500"/>
                <a:chOff x="1884" y="1182"/>
                <a:chExt cx="1812" cy="500"/>
              </a:xfrm>
            </p:grpSpPr>
            <p:sp>
              <p:nvSpPr>
                <p:cNvPr id="9246" name="Rectangle 21"/>
                <p:cNvSpPr>
                  <a:spLocks noChangeArrowheads="1"/>
                </p:cNvSpPr>
                <p:nvPr/>
              </p:nvSpPr>
              <p:spPr bwMode="auto">
                <a:xfrm>
                  <a:off x="1912" y="1182"/>
                  <a:ext cx="1756" cy="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CA" sz="1400">
                      <a:latin typeface="Arial" pitchFamily="34" charset="0"/>
                      <a:cs typeface="Arial" pitchFamily="34" charset="0"/>
                    </a:rPr>
                    <a:t>Capacité à rencontrer les besoins émotionnels de l’enfant.</a:t>
                  </a:r>
                  <a:endParaRPr lang="fr-CA" sz="1400"/>
                </a:p>
              </p:txBody>
            </p:sp>
            <p:sp>
              <p:nvSpPr>
                <p:cNvPr id="9247" name="Rectangle 22"/>
                <p:cNvSpPr>
                  <a:spLocks noChangeArrowheads="1"/>
                </p:cNvSpPr>
                <p:nvPr/>
              </p:nvSpPr>
              <p:spPr bwMode="auto">
                <a:xfrm>
                  <a:off x="1884" y="1182"/>
                  <a:ext cx="1812" cy="5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grpSp>
            <p:nvGrpSpPr>
              <p:cNvPr id="9228" name="Group 23"/>
              <p:cNvGrpSpPr>
                <a:grpSpLocks/>
              </p:cNvGrpSpPr>
              <p:nvPr/>
            </p:nvGrpSpPr>
            <p:grpSpPr bwMode="auto">
              <a:xfrm>
                <a:off x="0" y="1682"/>
                <a:ext cx="3696" cy="394"/>
                <a:chOff x="0" y="1682"/>
                <a:chExt cx="3696" cy="394"/>
              </a:xfrm>
            </p:grpSpPr>
            <p:sp>
              <p:nvSpPr>
                <p:cNvPr id="9244" name="Rectangle 24"/>
                <p:cNvSpPr>
                  <a:spLocks noChangeArrowheads="1"/>
                </p:cNvSpPr>
                <p:nvPr/>
              </p:nvSpPr>
              <p:spPr bwMode="auto">
                <a:xfrm>
                  <a:off x="28" y="1682"/>
                  <a:ext cx="3640" cy="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fr-CA" sz="1400">
                      <a:latin typeface="Arial" pitchFamily="34" charset="0"/>
                      <a:cs typeface="Arial" pitchFamily="34" charset="0"/>
                    </a:rPr>
                    <a:t>Cognitif</a:t>
                  </a:r>
                  <a:endParaRPr lang="fr-CA" sz="1400"/>
                </a:p>
                <a:p>
                  <a:pPr algn="ctr" eaLnBrk="0" hangingPunct="0"/>
                  <a:endParaRPr lang="fr-CA" sz="1400"/>
                </a:p>
              </p:txBody>
            </p:sp>
            <p:sp>
              <p:nvSpPr>
                <p:cNvPr id="9245" name="Rectangle 25"/>
                <p:cNvSpPr>
                  <a:spLocks noChangeArrowheads="1"/>
                </p:cNvSpPr>
                <p:nvPr/>
              </p:nvSpPr>
              <p:spPr bwMode="auto">
                <a:xfrm>
                  <a:off x="0" y="1682"/>
                  <a:ext cx="3696" cy="39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grpSp>
            <p:nvGrpSpPr>
              <p:cNvPr id="9229" name="Group 26"/>
              <p:cNvGrpSpPr>
                <a:grpSpLocks/>
              </p:cNvGrpSpPr>
              <p:nvPr/>
            </p:nvGrpSpPr>
            <p:grpSpPr bwMode="auto">
              <a:xfrm>
                <a:off x="0" y="2076"/>
                <a:ext cx="1884" cy="924"/>
                <a:chOff x="0" y="2076"/>
                <a:chExt cx="1884" cy="924"/>
              </a:xfrm>
            </p:grpSpPr>
            <p:sp>
              <p:nvSpPr>
                <p:cNvPr id="9242" name="Rectangle 27"/>
                <p:cNvSpPr>
                  <a:spLocks noChangeArrowheads="1"/>
                </p:cNvSpPr>
                <p:nvPr/>
              </p:nvSpPr>
              <p:spPr bwMode="auto">
                <a:xfrm>
                  <a:off x="28" y="2076"/>
                  <a:ext cx="1828" cy="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tabLst>
                      <a:tab pos="2743200" algn="l"/>
                    </a:tabLst>
                  </a:pPr>
                  <a:r>
                    <a:rPr lang="fr-CA" sz="1400">
                      <a:latin typeface="Arial" pitchFamily="34" charset="0"/>
                      <a:cs typeface="Arial" pitchFamily="34" charset="0"/>
                    </a:rPr>
                    <a:t>Capacité d’établir des raisonnements qui lui permettent d’adapter les gestes aux circonstances.</a:t>
                  </a:r>
                  <a:endParaRPr lang="fr-CA" sz="1400"/>
                </a:p>
                <a:p>
                  <a:pPr eaLnBrk="0" hangingPunct="0">
                    <a:tabLst>
                      <a:tab pos="2743200" algn="l"/>
                    </a:tabLst>
                  </a:pPr>
                  <a:endParaRPr lang="fr-CA" sz="1400"/>
                </a:p>
              </p:txBody>
            </p:sp>
            <p:sp>
              <p:nvSpPr>
                <p:cNvPr id="9243" name="Rectangle 28"/>
                <p:cNvSpPr>
                  <a:spLocks noChangeArrowheads="1"/>
                </p:cNvSpPr>
                <p:nvPr/>
              </p:nvSpPr>
              <p:spPr bwMode="auto">
                <a:xfrm>
                  <a:off x="0" y="2076"/>
                  <a:ext cx="1884" cy="92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grpSp>
            <p:nvGrpSpPr>
              <p:cNvPr id="9230" name="Group 29"/>
              <p:cNvGrpSpPr>
                <a:grpSpLocks/>
              </p:cNvGrpSpPr>
              <p:nvPr/>
            </p:nvGrpSpPr>
            <p:grpSpPr bwMode="auto">
              <a:xfrm>
                <a:off x="1884" y="2076"/>
                <a:ext cx="1812" cy="924"/>
                <a:chOff x="1884" y="2076"/>
                <a:chExt cx="1812" cy="924"/>
              </a:xfrm>
            </p:grpSpPr>
            <p:sp>
              <p:nvSpPr>
                <p:cNvPr id="9240" name="Rectangle 30"/>
                <p:cNvSpPr>
                  <a:spLocks noChangeArrowheads="1"/>
                </p:cNvSpPr>
                <p:nvPr/>
              </p:nvSpPr>
              <p:spPr bwMode="auto">
                <a:xfrm>
                  <a:off x="1912" y="2076"/>
                  <a:ext cx="1756" cy="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tabLst>
                      <a:tab pos="2971800" algn="l"/>
                    </a:tabLst>
                  </a:pPr>
                  <a:r>
                    <a:rPr lang="fr-FR" sz="1200">
                      <a:latin typeface="Arial" pitchFamily="34" charset="0"/>
                      <a:cs typeface="Arial" pitchFamily="34" charset="0"/>
                    </a:rPr>
                    <a:t>Capacité</a:t>
                  </a:r>
                  <a:r>
                    <a:rPr lang="fr-CA" sz="1200">
                      <a:latin typeface="Arial" pitchFamily="34" charset="0"/>
                      <a:cs typeface="Arial" pitchFamily="34" charset="0"/>
                    </a:rPr>
                    <a:t> à répondre aux besoins d’attention, de sécurité de l’enfant, à trouver des solutions efficaces et à réagir adéquatement aux circonstances (le parent peut être dépassé par les événements).</a:t>
                  </a:r>
                  <a:endParaRPr lang="fr-CA" sz="1200"/>
                </a:p>
              </p:txBody>
            </p:sp>
            <p:sp>
              <p:nvSpPr>
                <p:cNvPr id="9241" name="Rectangle 31"/>
                <p:cNvSpPr>
                  <a:spLocks noChangeArrowheads="1"/>
                </p:cNvSpPr>
                <p:nvPr/>
              </p:nvSpPr>
              <p:spPr bwMode="auto">
                <a:xfrm>
                  <a:off x="1884" y="2076"/>
                  <a:ext cx="1812" cy="92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grpSp>
            <p:nvGrpSpPr>
              <p:cNvPr id="9231" name="Group 32"/>
              <p:cNvGrpSpPr>
                <a:grpSpLocks/>
              </p:cNvGrpSpPr>
              <p:nvPr/>
            </p:nvGrpSpPr>
            <p:grpSpPr bwMode="auto">
              <a:xfrm>
                <a:off x="0" y="3000"/>
                <a:ext cx="3696" cy="394"/>
                <a:chOff x="0" y="3000"/>
                <a:chExt cx="3696" cy="394"/>
              </a:xfrm>
            </p:grpSpPr>
            <p:sp>
              <p:nvSpPr>
                <p:cNvPr id="9238" name="Rectangle 33"/>
                <p:cNvSpPr>
                  <a:spLocks noChangeArrowheads="1"/>
                </p:cNvSpPr>
                <p:nvPr/>
              </p:nvSpPr>
              <p:spPr bwMode="auto">
                <a:xfrm>
                  <a:off x="28" y="3000"/>
                  <a:ext cx="3640" cy="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fr-CA" sz="1400">
                      <a:latin typeface="Arial" pitchFamily="34" charset="0"/>
                      <a:cs typeface="Arial" pitchFamily="34" charset="0"/>
                    </a:rPr>
                    <a:t>Relationnel</a:t>
                  </a:r>
                  <a:endParaRPr lang="fr-CA" sz="1400"/>
                </a:p>
                <a:p>
                  <a:pPr algn="ctr" eaLnBrk="0" hangingPunct="0"/>
                  <a:endParaRPr lang="fr-CA" sz="1400"/>
                </a:p>
              </p:txBody>
            </p:sp>
            <p:sp>
              <p:nvSpPr>
                <p:cNvPr id="9239" name="Rectangle 34"/>
                <p:cNvSpPr>
                  <a:spLocks noChangeArrowheads="1"/>
                </p:cNvSpPr>
                <p:nvPr/>
              </p:nvSpPr>
              <p:spPr bwMode="auto">
                <a:xfrm>
                  <a:off x="0" y="3000"/>
                  <a:ext cx="3696" cy="39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grpSp>
            <p:nvGrpSpPr>
              <p:cNvPr id="9232" name="Group 35"/>
              <p:cNvGrpSpPr>
                <a:grpSpLocks/>
              </p:cNvGrpSpPr>
              <p:nvPr/>
            </p:nvGrpSpPr>
            <p:grpSpPr bwMode="auto">
              <a:xfrm>
                <a:off x="0" y="3394"/>
                <a:ext cx="1884" cy="1030"/>
                <a:chOff x="0" y="3394"/>
                <a:chExt cx="1884" cy="1030"/>
              </a:xfrm>
            </p:grpSpPr>
            <p:sp>
              <p:nvSpPr>
                <p:cNvPr id="9236" name="Rectangle 36"/>
                <p:cNvSpPr>
                  <a:spLocks noChangeArrowheads="1"/>
                </p:cNvSpPr>
                <p:nvPr/>
              </p:nvSpPr>
              <p:spPr bwMode="auto">
                <a:xfrm>
                  <a:off x="28" y="3394"/>
                  <a:ext cx="1828" cy="1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tabLst>
                      <a:tab pos="2743200" algn="l"/>
                    </a:tabLst>
                  </a:pPr>
                  <a:r>
                    <a:rPr lang="fr-CA" sz="1400">
                      <a:latin typeface="Arial" pitchFamily="34" charset="0"/>
                      <a:cs typeface="Arial" pitchFamily="34" charset="0"/>
                    </a:rPr>
                    <a:t>Capacité à composer de façon significative avec son environnement.</a:t>
                  </a:r>
                  <a:endParaRPr lang="fr-CA" sz="1400"/>
                </a:p>
              </p:txBody>
            </p:sp>
            <p:sp>
              <p:nvSpPr>
                <p:cNvPr id="9237" name="Rectangle 37"/>
                <p:cNvSpPr>
                  <a:spLocks noChangeArrowheads="1"/>
                </p:cNvSpPr>
                <p:nvPr/>
              </p:nvSpPr>
              <p:spPr bwMode="auto">
                <a:xfrm>
                  <a:off x="0" y="3394"/>
                  <a:ext cx="1884" cy="103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grpSp>
            <p:nvGrpSpPr>
              <p:cNvPr id="9233" name="Group 38"/>
              <p:cNvGrpSpPr>
                <a:grpSpLocks/>
              </p:cNvGrpSpPr>
              <p:nvPr/>
            </p:nvGrpSpPr>
            <p:grpSpPr bwMode="auto">
              <a:xfrm>
                <a:off x="1884" y="3394"/>
                <a:ext cx="1812" cy="1030"/>
                <a:chOff x="1884" y="3394"/>
                <a:chExt cx="1812" cy="1030"/>
              </a:xfrm>
            </p:grpSpPr>
            <p:sp>
              <p:nvSpPr>
                <p:cNvPr id="9234" name="Rectangle 39"/>
                <p:cNvSpPr>
                  <a:spLocks noChangeArrowheads="1"/>
                </p:cNvSpPr>
                <p:nvPr/>
              </p:nvSpPr>
              <p:spPr bwMode="auto">
                <a:xfrm>
                  <a:off x="1912" y="3394"/>
                  <a:ext cx="1756" cy="1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sz="1200">
                      <a:latin typeface="Arial" pitchFamily="34" charset="0"/>
                      <a:cs typeface="Arial" pitchFamily="34" charset="0"/>
                    </a:rPr>
                    <a:t>Capacité</a:t>
                  </a:r>
                  <a:r>
                    <a:rPr lang="fr-CA" sz="1200">
                      <a:latin typeface="Arial" pitchFamily="34" charset="0"/>
                      <a:cs typeface="Arial" pitchFamily="34" charset="0"/>
                    </a:rPr>
                    <a:t> à répondre aux besoins relationnels et de socialisation (on note chez des parents perturbés une indifférence ou une grande anxiété dans la relation avec l’enfant, surtout lorsqu’il s’agit d’un très jeune enfant ou parfois le parent n’interagit pas avec lui).  </a:t>
                  </a:r>
                  <a:endParaRPr lang="fr-CA" sz="1200"/>
                </a:p>
              </p:txBody>
            </p:sp>
            <p:sp>
              <p:nvSpPr>
                <p:cNvPr id="9235" name="Rectangle 40"/>
                <p:cNvSpPr>
                  <a:spLocks noChangeArrowheads="1"/>
                </p:cNvSpPr>
                <p:nvPr/>
              </p:nvSpPr>
              <p:spPr bwMode="auto">
                <a:xfrm>
                  <a:off x="1884" y="3394"/>
                  <a:ext cx="1812" cy="103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grpSp>
        <p:sp>
          <p:nvSpPr>
            <p:cNvPr id="9221" name="Rectangle 41"/>
            <p:cNvSpPr>
              <a:spLocks noChangeArrowheads="1"/>
            </p:cNvSpPr>
            <p:nvPr/>
          </p:nvSpPr>
          <p:spPr bwMode="auto">
            <a:xfrm>
              <a:off x="-3" y="-3"/>
              <a:ext cx="3702" cy="4430"/>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grpSp>
      <p:sp>
        <p:nvSpPr>
          <p:cNvPr id="2" name="Espace réservé de la date 1"/>
          <p:cNvSpPr>
            <a:spLocks noGrp="1"/>
          </p:cNvSpPr>
          <p:nvPr>
            <p:ph type="dt" sz="half" idx="10"/>
          </p:nvPr>
        </p:nvSpPr>
        <p:spPr/>
        <p:txBody>
          <a:bodyPr/>
          <a:lstStyle/>
          <a:p>
            <a:r>
              <a:rPr lang="fr-FR" smtClean="0"/>
              <a:t>Marc Boily, Ph.D., t.s. UQAR</a:t>
            </a:r>
            <a:endParaRPr lang="fr-CA"/>
          </a:p>
        </p:txBody>
      </p:sp>
      <p:sp>
        <p:nvSpPr>
          <p:cNvPr id="3" name="Espace réservé du pied de page 2"/>
          <p:cNvSpPr>
            <a:spLocks noGrp="1"/>
          </p:cNvSpPr>
          <p:nvPr>
            <p:ph type="ftr" sz="quarter" idx="11"/>
          </p:nvPr>
        </p:nvSpPr>
        <p:spPr/>
        <p:txBody>
          <a:bodyPr/>
          <a:lstStyle/>
          <a:p>
            <a:r>
              <a:rPr lang="fr-CA" smtClean="0"/>
              <a:t>JASM mai 2012</a:t>
            </a:r>
            <a:endParaRPr lang="fr-CA"/>
          </a:p>
        </p:txBody>
      </p:sp>
      <p:sp>
        <p:nvSpPr>
          <p:cNvPr id="4" name="Espace réservé du numéro de diapositive 3"/>
          <p:cNvSpPr>
            <a:spLocks noGrp="1"/>
          </p:cNvSpPr>
          <p:nvPr>
            <p:ph type="sldNum" sz="quarter" idx="12"/>
          </p:nvPr>
        </p:nvSpPr>
        <p:spPr/>
        <p:txBody>
          <a:bodyPr/>
          <a:lstStyle/>
          <a:p>
            <a:fld id="{8C4D0447-3DB6-498C-A471-E1B9646A20D6}" type="slidenum">
              <a:rPr lang="fr-CA" smtClean="0"/>
              <a:pPr/>
              <a:t>9</a:t>
            </a:fld>
            <a:endParaRPr lang="fr-CA"/>
          </a:p>
        </p:txBody>
      </p:sp>
    </p:spTree>
    <p:extLst>
      <p:ext uri="{BB962C8B-B14F-4D97-AF65-F5344CB8AC3E}">
        <p14:creationId xmlns:p14="http://schemas.microsoft.com/office/powerpoint/2010/main" val="470803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Modèle par défaut">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3238</TotalTime>
  <Words>4062</Words>
  <Application>Microsoft Office PowerPoint</Application>
  <PresentationFormat>On-screen Show (4:3)</PresentationFormat>
  <Paragraphs>924</Paragraphs>
  <Slides>50</Slides>
  <Notes>40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Modèle par défaut</vt:lpstr>
      <vt:lpstr>Diapositive</vt:lpstr>
      <vt:lpstr>PowerPoint Presentation</vt:lpstr>
      <vt:lpstr>Plan de présentation </vt:lpstr>
      <vt:lpstr>1- Objet de recherche et pertinence</vt:lpstr>
      <vt:lpstr>2- État des connaissances</vt:lpstr>
      <vt:lpstr>2- État des connaissances</vt:lpstr>
      <vt:lpstr>2- État des connaissances Les notions</vt:lpstr>
      <vt:lpstr>2- État des connaissances Les notions</vt:lpstr>
      <vt:lpstr>2- État des connaissances Les notions</vt:lpstr>
      <vt:lpstr>2- État des connaissances Relation entre la santé mentale et l’exercice du rôle parental</vt:lpstr>
      <vt:lpstr>2- État des connaissances</vt:lpstr>
      <vt:lpstr>Phase 1- Ce que vivent les enfants</vt:lpstr>
      <vt:lpstr>Phase 1- Ce que vivent les enfants  Les difficultés dans l’exercice du rôle parental : DÉTRESSE PSYCHOLOGIQUE VÉCUE PAR LES ENFANTS</vt:lpstr>
      <vt:lpstr>Phase 1- Ce que vivent les enfants</vt:lpstr>
      <vt:lpstr>Phase 2- Mandat du Comité de la santé mentale du Québec</vt:lpstr>
      <vt:lpstr>Phase 2- Mandat du Comité de la santé mentale du Québec</vt:lpstr>
      <vt:lpstr>Phase 2- Mandat du Comité de la santé mentale du Québec  Ce que vivent les parents</vt:lpstr>
      <vt:lpstr>Phase 2- Mandat du Comité de la santé mentale du Québec - Notre manière d’aborder la question</vt:lpstr>
      <vt:lpstr>Notre manière d’aborder la question</vt:lpstr>
      <vt:lpstr>Méthodologie: stratégie de recherche retenue Pour l’analyse des données</vt:lpstr>
      <vt:lpstr>Phase 2- Mandat du Comité de la santé mentale du Québec  Ce que vivent les parents: Les difficultés dans la réponse aux besoins de base de l’enfant en lien avec les manifestations du TM      Exemple </vt:lpstr>
      <vt:lpstr>Phase 2- Mandat du Comité de la santé mentale du Québec  Ce que vivent les enfants          Exemple</vt:lpstr>
      <vt:lpstr>Phase 2- Mandat du Comité de la santé mentale du Québec  Ce que vivent les enfants (suite …)      Exemple</vt:lpstr>
      <vt:lpstr>Phase 2- Mandat du Comité de la santé mentale du Québec  Stratégies d’intervention efficaces découlant des besoins Boily, St-Onge et Toutant 2006</vt:lpstr>
      <vt:lpstr>Phase 2- Mandat du Comité de la santé mentale du Québec  Stratégies d’intervention efficaces découlant des besoins (suite …) Boily, St-Onge et Toutant 2006</vt:lpstr>
      <vt:lpstr>Phase 3- Les facteurs qui influencent l’exercice du rôle parental But de la recherche</vt:lpstr>
      <vt:lpstr>Phase 3- Les facteurs qui influencent l’exercice du rôle parental - Cadre théorique</vt:lpstr>
      <vt:lpstr>Phase 3- Les facteurs qui influencent l’exercice du rôle parental - Questions de recherche </vt:lpstr>
      <vt:lpstr>Phase 3- Les facteurs qui influencent l’exercice du rôle parental - Méthodologie: stratégie de recherche retenue  Le devis</vt:lpstr>
      <vt:lpstr>Phase 3- Les facteurs qui influencent l’exercice du rôle parental - Méthodologie: stratégie de recherche retenue pour l’analyse des données</vt:lpstr>
      <vt:lpstr>Phase 3- Les facteurs qui influencent l’exercice du rôle parental - Présentation générale des participants </vt:lpstr>
      <vt:lpstr>Phase 3- Les facteurs qui influencent l’exercice du rôle parental - En réponse à la première question  les manifestations le plus souvent nommées / selon les groupes </vt:lpstr>
      <vt:lpstr>Phase 3- Les facteurs qui influencent l’exercice du rôle parental - En réponse à la seconde question  Les conséquences des manifestations sur les soins à donner</vt:lpstr>
      <vt:lpstr>Phase 3- Les facteurs qui influencent l’exercice du rôle parental - En réponse à la seconde question  Les conséquences des manifestations sur les soins à donner</vt:lpstr>
      <vt:lpstr>Phase 3- Les facteurs qui influencent l’exercice du rôle parental - En réponse à la seconde question  Les conséquences des manifestations sur les soins à donner</vt:lpstr>
      <vt:lpstr>Phase 3- Les facteurs qui influencent l’exercice du rôle parental - En réponse à la seconde question  Les conséquences des manifestations sur les soins à donner</vt:lpstr>
      <vt:lpstr>Phase 3- Les facteurs qui influencent l’exercice du rôle parental - En réponse à la question principale Ce qui aide et ce qui nuit</vt:lpstr>
      <vt:lpstr>Phase 3- Les facteurs qui influencent l’exercice du rôle parental - En réponse à la question principale Ce qui aide / Les facteurs personnels</vt:lpstr>
      <vt:lpstr>Phase 3- Les facteurs qui influencent l’exercice du rôle parental - En réponse à la question principale Ce qui aide / Les facteurs personnels</vt:lpstr>
      <vt:lpstr>Phase 3- Les facteurs qui influencent l’exercice du rôle parental - En réponse à la question principale Ce qui aide / Les facteurs personnels</vt:lpstr>
      <vt:lpstr>Phase 3- Les facteurs qui influencent l’exercice du rôle parental - En réponse à la question principale  Ce qui nuit / Les facteurs environnementaux </vt:lpstr>
      <vt:lpstr>Phase 3- Les facteurs qui influencent l’exercice du rôle parental - En réponse à la question principale Ce qui aide / Les facteurs environnementaux</vt:lpstr>
      <vt:lpstr>Phase 3- Les facteurs qui influencent l’exercice du rôle parental - En réponse à la question principale  Ce qui aide / Les facteurs environnementaux</vt:lpstr>
      <vt:lpstr>Phase 3- Les facteurs qui influencent l’exercice du rôle parental - En réponse à la question principale  Ce qui nuit / Les facteurs environnementaux</vt:lpstr>
      <vt:lpstr>Phase 3- Les facteurs qui influencent l’exercice du rôle parental - En réponse à la question principale  Ce qui nuit / Les facteurs environnementaux</vt:lpstr>
      <vt:lpstr>Phase 3- Les facteurs qui influencent l’exercice du rôle parental –  Discussion</vt:lpstr>
      <vt:lpstr>Phase 3- Les facteurs qui influencent l’exercice du rôle parental - Discussion</vt:lpstr>
      <vt:lpstr>Le projet de recherche 2012 Phase IV et V</vt:lpstr>
      <vt:lpstr>Échange</vt:lpstr>
      <vt:lpstr>Manuscrits rédigés sur le sujet par l’auteur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facteurs influençant l'exercice du rôle parental chez les personnes aux prises avec des troubles mentaux    Marc Boily Ph.D., t.s.   Université du Québec à Rimouski   Module de travail social</dc:title>
  <dc:creator>Acer</dc:creator>
  <cp:lastModifiedBy>Linda</cp:lastModifiedBy>
  <cp:revision>85</cp:revision>
  <cp:lastPrinted>2012-05-08T17:37:06Z</cp:lastPrinted>
  <dcterms:created xsi:type="dcterms:W3CDTF">2011-03-16T13:32:44Z</dcterms:created>
  <dcterms:modified xsi:type="dcterms:W3CDTF">2012-05-10T19:04:34Z</dcterms:modified>
</cp:coreProperties>
</file>