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85.xml" ContentType="application/vnd.openxmlformats-officedocument.presentationml.notesSlide+xml"/>
  <Override PartName="/ppt/tags/tag424.xml" ContentType="application/vnd.openxmlformats-officedocument.presentationml.tags+xml"/>
  <Override PartName="/ppt/tags/tag471.xml" ContentType="application/vnd.openxmlformats-officedocument.presentationml.tags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Override PartName="/ppt/tags/tag402.xml" ContentType="application/vnd.openxmlformats-officedocument.presentationml.tags+xml"/>
  <Default Extension="xml" ContentType="application/xml"/>
  <Override PartName="/ppt/slides/slide50.xml" ContentType="application/vnd.openxmlformats-officedocument.presentationml.slide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notesSlides/notesSlide63.xml" ContentType="application/vnd.openxmlformats-officedocument.presentationml.notesSlide+xml"/>
  <Override PartName="/ppt/tags/tag339.xml" ContentType="application/vnd.openxmlformats-officedocument.presentationml.tags+xml"/>
  <Override PartName="/ppt/tags/tag386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notesSlides/notesSlide41.xml" ContentType="application/vnd.openxmlformats-officedocument.presentationml.notesSlide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diagrams/data2.xml" ContentType="application/vnd.openxmlformats-officedocument.drawingml.diagramData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slides/slide88.xml" ContentType="application/vnd.openxmlformats-officedocument.presentationml.slide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tags/tag418.xml" ContentType="application/vnd.openxmlformats-officedocument.presentationml.tags+xml"/>
  <Override PartName="/ppt/tags/tag465.xml" ContentType="application/vnd.openxmlformats-officedocument.presentationml.tags+xml"/>
  <Override PartName="/ppt/slides/slide19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notesSlides/notesSlide79.xml" ContentType="application/vnd.openxmlformats-officedocument.presentationml.notes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notesSlides/notesSlide57.xml" ContentType="application/vnd.openxmlformats-officedocument.presentationml.notesSlide+xml"/>
  <Override PartName="/ppt/tags/tag443.xml" ContentType="application/vnd.openxmlformats-officedocument.presentationml.tags+xml"/>
  <Override PartName="/ppt/slides/slide44.xml" ContentType="application/vnd.openxmlformats-officedocument.presentationml.slide+xml"/>
  <Override PartName="/ppt/slides/slide91.xml" ContentType="application/vnd.openxmlformats-officedocument.presentationml.slide+xml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tags/tag421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notesSlides/notesSlide35.xml" ContentType="application/vnd.openxmlformats-officedocument.presentationml.notesSlide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notesSlides/notesSlide82.xml" ContentType="application/vnd.openxmlformats-officedocument.presentationml.notesSlide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notesSlides/notesSlide60.xml" ContentType="application/vnd.openxmlformats-officedocument.presentationml.notesSlide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459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tags/tag437.xml" ContentType="application/vnd.openxmlformats-officedocument.presentationml.tags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diagrams/colors1.xml" ContentType="application/vnd.openxmlformats-officedocument.drawingml.diagramColor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415.xml" ContentType="application/vnd.openxmlformats-officedocument.presentationml.tags+xml"/>
  <Override PartName="/ppt/notesSlides/notesSlide98.xml" ContentType="application/vnd.openxmlformats-officedocument.presentationml.notesSlide+xml"/>
  <Override PartName="/ppt/tags/tag462.xml" ContentType="application/vnd.openxmlformats-officedocument.presentationml.tags+xml"/>
  <Override PartName="/ppt/tags/tag98.xml" ContentType="application/vnd.openxmlformats-officedocument.presentationml.tags+xml"/>
  <Override PartName="/ppt/notesSlides/notesSlide29.xml" ContentType="application/vnd.openxmlformats-officedocument.presentationml.notesSlide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notesSlides/notesSlide76.xml" ContentType="application/vnd.openxmlformats-officedocument.presentationml.notesSlide+xml"/>
  <Override PartName="/ppt/tags/tag399.xml" ContentType="application/vnd.openxmlformats-officedocument.presentationml.tags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tags/tag440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notesSlides/notesSlide54.xml" ContentType="application/vnd.openxmlformats-officedocument.presentationml.notesSlide+xml"/>
  <Override PartName="/ppt/tags/tag377.xml" ContentType="application/vnd.openxmlformats-officedocument.presentationml.tags+xml"/>
  <Override PartName="/ppt/tags/tag54.xml" ContentType="application/vnd.openxmlformats-officedocument.presentationml.tags+xml"/>
  <Override PartName="/ppt/notesSlides/notesSlide32.xml" ContentType="application/vnd.openxmlformats-officedocument.presentationml.notesSlide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478.xml" ContentType="application/vnd.openxmlformats-officedocument.presentationml.tags+xml"/>
  <Override PartName="/ppt/slides/slide79.xml" ContentType="application/vnd.openxmlformats-officedocument.presentationml.slide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tags/tag311.xml" ContentType="application/vnd.openxmlformats-officedocument.presentationml.tags+xml"/>
  <Override PartName="/ppt/tags/tag409.xml" ContentType="application/vnd.openxmlformats-officedocument.presentationml.tags+xml"/>
  <Override PartName="/ppt/tags/tag456.xml" ContentType="application/vnd.openxmlformats-officedocument.presentationml.tags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434.xml" ContentType="application/vnd.openxmlformats-officedocument.presentationml.tags+xml"/>
  <Override PartName="/ppt/notesSlides/notesSlide104.xml" ContentType="application/vnd.openxmlformats-officedocument.presentationml.notesSlide+xml"/>
  <Override PartName="/ppt/tags/tag481.xml" ContentType="application/vnd.openxmlformats-officedocument.presentationml.tags+xml"/>
  <Override PartName="/ppt/notesSlides/notesSlide48.xml" ContentType="application/vnd.openxmlformats-officedocument.presentationml.notesSlide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notesSlides/notesSlide95.xml" ContentType="application/vnd.openxmlformats-officedocument.presentationml.notesSlide+xml"/>
  <Override PartName="/ppt/slides/slide35.xml" ContentType="application/vnd.openxmlformats-officedocument.presentationml.slide+xml"/>
  <Override PartName="/ppt/slides/slide82.xml" ContentType="application/vnd.openxmlformats-officedocument.presentationml.slide+xml"/>
  <Override PartName="/ppt/tags/tag412.xml" ContentType="application/vnd.openxmlformats-officedocument.presentationml.tags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tags/tag48.xml" ContentType="application/vnd.openxmlformats-officedocument.presentationml.tags+xml"/>
  <Override PartName="/ppt/tags/tag95.xml" ContentType="application/vnd.openxmlformats-officedocument.presentationml.tags+xml"/>
  <Override PartName="/ppt/notesSlides/notesSlide26.xml" ContentType="application/vnd.openxmlformats-officedocument.presentationml.notesSlide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notesSlides/notesSlide73.xml" ContentType="application/vnd.openxmlformats-officedocument.presentationml.notesSlide+xml"/>
  <Override PartName="/ppt/tags/tag349.xml" ContentType="application/vnd.openxmlformats-officedocument.presentationml.tags+xml"/>
  <Override PartName="/ppt/tags/tag396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notesSlides/notesSlide51.xml" ContentType="application/vnd.openxmlformats-officedocument.presentationml.notesSlide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slides/slide98.xml" ContentType="application/vnd.openxmlformats-officedocument.presentationml.slide+xml"/>
  <Override PartName="/ppt/tags/tag5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52.xml" ContentType="application/vnd.openxmlformats-officedocument.presentationml.tags+xml"/>
  <Override PartName="/ppt/tags/tag144.xml" ContentType="application/vnd.openxmlformats-officedocument.presentationml.tags+xml"/>
  <Override PartName="/ppt/tags/tag191.xml" ContentType="application/vnd.openxmlformats-officedocument.presentationml.tags+xml"/>
  <Override PartName="/ppt/tags/tag330.xml" ContentType="application/vnd.openxmlformats-officedocument.presentationml.tags+xml"/>
  <Override PartName="/ppt/notesSlides/notesSlide89.xml" ContentType="application/vnd.openxmlformats-officedocument.presentationml.notesSlide+xml"/>
  <Override PartName="/ppt/tags/tag428.xml" ContentType="application/vnd.openxmlformats-officedocument.presentationml.tags+xml"/>
  <Override PartName="/ppt/tags/tag475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ppt/tags/tag453.xml" ContentType="application/vnd.openxmlformats-officedocument.presentationml.tags+xml"/>
  <Override PartName="/ppt/slides/slide4.xml" ContentType="application/vnd.openxmlformats-officedocument.presentationml.slide+xml"/>
  <Override PartName="/ppt/slides/slide54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tags/tag89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notesSlides/notesSlide67.xml" ContentType="application/vnd.openxmlformats-officedocument.presentationml.notesSlide+xml"/>
  <Override PartName="/ppt/tags/tag100.xml" ContentType="application/vnd.openxmlformats-officedocument.presentationml.tags+xml"/>
  <Override PartName="/ppt/notesSlides/notesSlide45.xml" ContentType="application/vnd.openxmlformats-officedocument.presentationml.notesSlide+xml"/>
  <Override PartName="/ppt/tags/tag368.xml" ContentType="application/vnd.openxmlformats-officedocument.presentationml.tags+xml"/>
  <Override PartName="/ppt/notesSlides/notesSlide92.xml" ContentType="application/vnd.openxmlformats-officedocument.presentationml.notesSlide+xml"/>
  <Override PartName="/ppt/tags/tag431.xml" ContentType="application/vnd.openxmlformats-officedocument.presentationml.tags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tags/tag201.xml" ContentType="application/vnd.openxmlformats-officedocument.presentationml.tags+xml"/>
  <Override PartName="/ppt/notesSlides/notesSlide70.xml" ContentType="application/vnd.openxmlformats-officedocument.presentationml.notesSlide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71.xml" ContentType="application/vnd.openxmlformats-officedocument.presentationml.tags+xml"/>
  <Override PartName="/ppt/tags/tag469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63.xml" ContentType="application/vnd.openxmlformats-officedocument.presentationml.tags+xml"/>
  <Override PartName="/ppt/tags/tag9.xml" ContentType="application/vnd.openxmlformats-officedocument.presentationml.tags+xml"/>
  <Override PartName="/ppt/tags/tag302.xml" ContentType="application/vnd.openxmlformats-officedocument.presentationml.tags+xml"/>
  <Override PartName="/ppt/tags/tag447.xml" ContentType="application/vnd.openxmlformats-officedocument.presentationml.tag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tags/tag141.xml" ContentType="application/vnd.openxmlformats-officedocument.presentationml.tags+xml"/>
  <Override PartName="/ppt/tags/tag239.xml" ContentType="application/vnd.openxmlformats-officedocument.presentationml.tags+xml"/>
  <Override PartName="/ppt/tags/tag286.xml" ContentType="application/vnd.openxmlformats-officedocument.presentationml.tags+xml"/>
  <Override PartName="/ppt/tags/tag425.xml" ContentType="application/vnd.openxmlformats-officedocument.presentationml.tags+xml"/>
  <Override PartName="/ppt/tags/tag472.xml" ContentType="application/vnd.openxmlformats-officedocument.presentationml.tags+xml"/>
  <Override PartName="/ppt/slides/slide26.xml" ContentType="application/vnd.openxmlformats-officedocument.presentationml.slide+xml"/>
  <Override PartName="/ppt/slides/slide73.xml" ContentType="application/vnd.openxmlformats-officedocument.presentationml.slide+xml"/>
  <Override PartName="/ppt/notesSlides/notesSlide39.xml" ContentType="application/vnd.openxmlformats-officedocument.presentationml.notesSlide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86.xml" ContentType="application/vnd.openxmlformats-officedocument.presentationml.tags+xml"/>
  <Override PartName="/ppt/notesSlides/notesSlide64.xml" ContentType="application/vnd.openxmlformats-officedocument.presentationml.notesSlide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450.xml" ContentType="application/vnd.openxmlformats-officedocument.presentationml.tags+xml"/>
  <Override PartName="/ppt/slides/slide51.xml" ContentType="application/vnd.openxmlformats-officedocument.presentationml.slide+xml"/>
  <Override PartName="/ppt/tags/tag179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notesSlides/notesSlide42.xml" ContentType="application/vnd.openxmlformats-officedocument.presentationml.notesSlide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390.xml" ContentType="application/vnd.openxmlformats-officedocument.presentationml.tags+xml"/>
  <Override PartName="/ppt/slides/slide89.xml" ContentType="application/vnd.openxmlformats-officedocument.presentationml.slide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82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19.xml" ContentType="application/vnd.openxmlformats-officedocument.presentationml.tags+xml"/>
  <Override PartName="/ppt/tags/tag466.xml" ContentType="application/vnd.openxmlformats-officedocument.presentationml.tags+xml"/>
  <Override PartName="/ppt/slides/slide67.xml" ContentType="application/vnd.openxmlformats-officedocument.presentationml.slide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tags/tag236.xml" ContentType="application/vnd.openxmlformats-officedocument.presentationml.tags+xml"/>
  <Override PartName="/ppt/notesSlides/notesSlide58.xml" ContentType="application/vnd.openxmlformats-officedocument.presentationml.notesSlide+xml"/>
  <Override PartName="/ppt/tags/tag283.xml" ContentType="application/vnd.openxmlformats-officedocument.presentationml.tags+xml"/>
  <Override PartName="/ppt/tags/tag58.xml" ContentType="application/vnd.openxmlformats-officedocument.presentationml.tags+xml"/>
  <Override PartName="/ppt/notesSlides/notesSlide36.xml" ContentType="application/vnd.openxmlformats-officedocument.presentationml.notesSlide+xml"/>
  <Override PartName="/ppt/tags/tag359.xml" ContentType="application/vnd.openxmlformats-officedocument.presentationml.tags+xml"/>
  <Override PartName="/ppt/notesSlides/notesSlide83.xml" ContentType="application/vnd.openxmlformats-officedocument.presentationml.notesSlide+xml"/>
  <Override PartName="/ppt/tags/tag422.xml" ContentType="application/vnd.openxmlformats-officedocument.presentationml.tag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261.xml" ContentType="application/vnd.openxmlformats-officedocument.presentationml.tags+xml"/>
  <Override PartName="/ppt/tags/tag400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83.xml" ContentType="application/vnd.openxmlformats-officedocument.presentationml.tags+xml"/>
  <Override PartName="/ppt/notesSlides/notesSlide61.xml" ContentType="application/vnd.openxmlformats-officedocument.presentationml.notesSlide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tags/tag14.xml" ContentType="application/vnd.openxmlformats-officedocument.presentationml.tags+xml"/>
  <Override PartName="/ppt/tags/tag61.xml" ContentType="application/vnd.openxmlformats-officedocument.presentationml.tags+xml"/>
  <Override PartName="/ppt/tags/tag129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62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438.xml" ContentType="application/vnd.openxmlformats-officedocument.presentationml.tags+xml"/>
  <Override PartName="/ppt/notesSlides/notesSlide5.xml" ContentType="application/vnd.openxmlformats-officedocument.presentationml.notesSlide+xml"/>
  <Override PartName="/ppt/tags/tag277.xml" ContentType="application/vnd.openxmlformats-officedocument.presentationml.tags+xml"/>
  <Override PartName="/ppt/tags/tag340.xml" ContentType="application/vnd.openxmlformats-officedocument.presentationml.tags+xml"/>
  <Override PartName="/ppt/notesSlides/notesSlide99.xml" ContentType="application/vnd.openxmlformats-officedocument.presentationml.notesSlide+xml"/>
  <Override PartName="/ppt/slides/slide39.xml" ContentType="application/vnd.openxmlformats-officedocument.presentationml.slide+xml"/>
  <Override PartName="/ppt/slides/slide86.xml" ContentType="application/vnd.openxmlformats-officedocument.presentationml.slide+xml"/>
  <Override PartName="/ppt/diagrams/colors2.xml" ContentType="application/vnd.openxmlformats-officedocument.drawingml.diagramColors+xml"/>
  <Override PartName="/ppt/tags/tag132.xml" ContentType="application/vnd.openxmlformats-officedocument.presentationml.tags+xml"/>
  <Override PartName="/ppt/tags/tag416.xml" ContentType="application/vnd.openxmlformats-officedocument.presentationml.tags+xml"/>
  <Override PartName="/ppt/tags/tag463.xml" ContentType="application/vnd.openxmlformats-officedocument.presentationml.tags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notesSlides/notesSlide77.xml" ContentType="application/vnd.openxmlformats-officedocument.presentationml.notesSlide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diagrams/quickStyle1.xml" ContentType="application/vnd.openxmlformats-officedocument.drawingml.diagramStyle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notesSlides/notesSlide55.xml" ContentType="application/vnd.openxmlformats-officedocument.presentationml.notesSlide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378.xml" ContentType="application/vnd.openxmlformats-officedocument.presentationml.tags+xml"/>
  <Override PartName="/ppt/tags/tag430.xml" ContentType="application/vnd.openxmlformats-officedocument.presentationml.tags+xml"/>
  <Override PartName="/ppt/tags/tag441.xml" ContentType="application/vnd.openxmlformats-officedocument.presentationml.tags+xml"/>
  <Override PartName="/ppt/notesSlides/notesSlide100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notesSlides/notesSlide44.xml" ContentType="application/vnd.openxmlformats-officedocument.presentationml.notesSlide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notesSlides/notesSlide80.xml" ContentType="application/vnd.openxmlformats-officedocument.presentationml.notesSlide+xml"/>
  <Override PartName="/ppt/tags/tag392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479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57.xml" ContentType="application/vnd.openxmlformats-officedocument.presentationml.tags+xml"/>
  <Override PartName="/ppt/tags/tag468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tags/tag446.xml" ContentType="application/vnd.openxmlformats-officedocument.presentationml.tags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435.xml" ContentType="application/vnd.openxmlformats-officedocument.presentationml.tags+xml"/>
  <Override PartName="/ppt/tags/tag482.xml" ContentType="application/vnd.openxmlformats-officedocument.presentationml.tags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49.xml" ContentType="application/vnd.openxmlformats-officedocument.presentationml.notes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notesSlides/notesSlide96.xml" ContentType="application/vnd.openxmlformats-officedocument.presentationml.notesSlide+xml"/>
  <Override PartName="/ppt/tags/tag460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notesSlides/notesSlide74.xml" ContentType="application/vnd.openxmlformats-officedocument.presentationml.notesSlide+xml"/>
  <Override PartName="/ppt/tags/tag397.xml" ContentType="application/vnd.openxmlformats-officedocument.presentationml.tags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notesSlides/notesSlide52.xml" ContentType="application/vnd.openxmlformats-officedocument.presentationml.notesSlide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476.xml" ContentType="application/vnd.openxmlformats-officedocument.presentationml.tags+xml"/>
  <Override PartName="/ppt/slides/slide77.xml" ContentType="application/vnd.openxmlformats-officedocument.presentationml.slide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notesSlides/notesSlide68.xml" ContentType="application/vnd.openxmlformats-officedocument.presentationml.notesSlide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slides/slide55.xml" ContentType="application/vnd.openxmlformats-officedocument.presentationml.slide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notesSlides/notesSlide102.xml" ContentType="application/vnd.openxmlformats-officedocument.presentationml.notesSlide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tags/tag68.xml" ContentType="application/vnd.openxmlformats-officedocument.presentationml.tags+xml"/>
  <Override PartName="/ppt/notesSlides/notesSlide46.xml" ContentType="application/vnd.openxmlformats-officedocument.presentationml.notesSlide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notesSlides/notesSlide71.xml" ContentType="application/vnd.openxmlformats-officedocument.presentationml.notesSlide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notesSlides/notesSlide87.xml" ContentType="application/vnd.openxmlformats-officedocument.presentationml.notesSlide+xml"/>
  <Override PartName="/ppt/tags/tag426.xml" ContentType="application/vnd.openxmlformats-officedocument.presentationml.tags+xml"/>
  <Override PartName="/ppt/tags/tag473.xml" ContentType="application/vnd.openxmlformats-officedocument.presentationml.tags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notesSlides/notesSlide65.xml" ContentType="application/vnd.openxmlformats-officedocument.presentationml.notesSlide+xml"/>
  <Override PartName="/ppt/tags/tag388.xml" ContentType="application/vnd.openxmlformats-officedocument.presentationml.tags+xml"/>
  <Override PartName="/ppt/notesSlides/notesSlide43.xml" ContentType="application/vnd.openxmlformats-officedocument.presentationml.notesSlide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slides/slide68.xml" ContentType="application/vnd.openxmlformats-officedocument.presentationml.slide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slides/slide24.xml" ContentType="application/vnd.openxmlformats-officedocument.presentationml.slide+xml"/>
  <Override PartName="/ppt/slides/slide71.xml" ContentType="application/vnd.openxmlformats-officedocument.presentationml.slide+xml"/>
  <Override PartName="/ppt/tags/tag59.xml" ContentType="application/vnd.openxmlformats-officedocument.presentationml.tags+xml"/>
  <Override PartName="/ppt/notesSlides/notesSlide37.xml" ContentType="application/vnd.openxmlformats-officedocument.presentationml.notesSlide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notesSlides/notesSlide84.xml" ContentType="application/vnd.openxmlformats-officedocument.presentationml.notes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notesSlides/notesSlide15.xml" ContentType="application/vnd.openxmlformats-officedocument.presentationml.notesSlide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notesSlides/notesSlide62.xml" ContentType="application/vnd.openxmlformats-officedocument.presentationml.notesSlide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notesSlides/notesSlide40.xml" ContentType="application/vnd.openxmlformats-officedocument.presentationml.notesSlide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notesSlides/notesSlide78.xml" ContentType="application/vnd.openxmlformats-officedocument.presentationml.notesSlide+xml"/>
  <Override PartName="/ppt/tags/tag464.xml" ContentType="application/vnd.openxmlformats-officedocument.presentationml.tags+xml"/>
  <Override PartName="/ppt/slides/slide18.xml" ContentType="application/vnd.openxmlformats-officedocument.presentationml.slide+xml"/>
  <Override PartName="/ppt/slides/slide65.xml" ContentType="application/vnd.openxmlformats-officedocument.presentationml.slide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diagrams/quickStyle2.xml" ContentType="application/vnd.openxmlformats-officedocument.drawingml.diagramStyle+xml"/>
  <Override PartName="/ppt/tags/tag442.xml" ContentType="application/vnd.openxmlformats-officedocument.presentationml.tags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notesSlides/notesSlide56.xml" ContentType="application/vnd.openxmlformats-officedocument.presentationml.notesSlide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tags/tag56.xml" ContentType="application/vnd.openxmlformats-officedocument.presentationml.tags+xml"/>
  <Override PartName="/ppt/notesSlides/notesSlide34.xml" ContentType="application/vnd.openxmlformats-officedocument.presentationml.notesSlide+xml"/>
  <Override PartName="/ppt/tags/tag357.xml" ContentType="application/vnd.openxmlformats-officedocument.presentationml.tags+xml"/>
  <Override PartName="/ppt/notesSlides/notesSlide81.xml" ContentType="application/vnd.openxmlformats-officedocument.presentationml.notesSlide+xml"/>
  <Override PartName="/ppt/tags/tag420.xml" ContentType="application/vnd.openxmlformats-officedocument.presentationml.tags+xml"/>
  <Override PartName="/ppt/slides/slide21.xml" ContentType="application/vnd.openxmlformats-officedocument.presentationml.slide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36.xml" ContentType="application/vnd.openxmlformats-officedocument.presentationml.tags+xml"/>
  <Override PartName="/ppt/notesSlides/notesSlide3.xml" ContentType="application/vnd.openxmlformats-officedocument.presentationml.notesSlide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notesSlides/notesSlide97.xml" ContentType="application/vnd.openxmlformats-officedocument.presentationml.notesSlide+xml"/>
  <Override PartName="/ppt/slides/slide37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tags/tag97.xml" ContentType="application/vnd.openxmlformats-officedocument.presentationml.tags+xml"/>
  <Override PartName="/ppt/notesSlides/notesSlide28.xml" ContentType="application/vnd.openxmlformats-officedocument.presentationml.notesSlide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notesSlides/notesSlide75.xml" ContentType="application/vnd.openxmlformats-officedocument.presentationml.notesSlide+xml"/>
  <Override PartName="/ppt/tags/tag398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notesSlides/notesSlide53.xml" ContentType="application/vnd.openxmlformats-officedocument.presentationml.notesSlide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slides/slide40.xml" ContentType="application/vnd.openxmlformats-officedocument.presentationml.slide+xml"/>
  <Override PartName="/ppt/tags/tag168.xml" ContentType="application/vnd.openxmlformats-officedocument.presentationml.tags+xml"/>
  <Default Extension="wdp" ContentType="image/vnd.ms-photo"/>
  <Override PartName="/ppt/tags/tag53.xml" ContentType="application/vnd.openxmlformats-officedocument.presentationml.tags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tags/tag307.xml" ContentType="application/vnd.openxmlformats-officedocument.presentationml.tags+xml"/>
  <Override PartName="/ppt/tags/tag354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slides/slide78.xml" ContentType="application/vnd.openxmlformats-officedocument.presentationml.slide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408.xml" ContentType="application/vnd.openxmlformats-officedocument.presentationml.tags+xml"/>
  <Override PartName="/ppt/tags/tag455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47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notesSlides/notesSlide47.xml" ContentType="application/vnd.openxmlformats-officedocument.presentationml.notesSlide+xml"/>
  <Override PartName="/ppt/notesSlides/notesSlide94.xml" ContentType="application/vnd.openxmlformats-officedocument.presentationml.notesSlide+xml"/>
  <Override PartName="/ppt/tags/tag433.xml" ContentType="application/vnd.openxmlformats-officedocument.presentationml.tags+xml"/>
  <Override PartName="/ppt/notesSlides/notesSlide103.xml" ContentType="application/vnd.openxmlformats-officedocument.presentationml.notesSlide+xml"/>
  <Override PartName="/ppt/tags/tag480.xml" ContentType="application/vnd.openxmlformats-officedocument.presentationml.tags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411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tags/tag203.xml" ContentType="application/vnd.openxmlformats-officedocument.presentationml.tags+xml"/>
  <Override PartName="/ppt/tags/tag250.xml" ContentType="application/vnd.openxmlformats-officedocument.presentationml.tags+xml"/>
  <Override PartName="/ppt/notesSlides/notesSlide72.xml" ContentType="application/vnd.openxmlformats-officedocument.presentationml.notesSlide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7.xml" ContentType="application/vnd.openxmlformats-officedocument.presentationml.tags+xml"/>
  <Override PartName="/ppt/tags/tag2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65.xml" ContentType="application/vnd.openxmlformats-officedocument.presentationml.tags+xml"/>
  <Override PartName="/ppt/notesSlides/notesSlide50.xml" ContentType="application/vnd.openxmlformats-officedocument.presentationml.notesSlide+xml"/>
  <Override PartName="/ppt/tags/tag326.xml" ContentType="application/vnd.openxmlformats-officedocument.presentationml.tags+xml"/>
  <Override PartName="/ppt/tags/tag373.xml" ContentType="application/vnd.openxmlformats-officedocument.presentationml.tags+xml"/>
  <Override PartName="/ppt/tags/tag50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49.xml" ContentType="application/vnd.openxmlformats-officedocument.presentationml.tags+xml"/>
  <Override PartName="/ppt/slides/slide97.xml" ContentType="application/vnd.openxmlformats-officedocument.presentationml.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88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slides/slide28.xml" ContentType="application/vnd.openxmlformats-officedocument.presentationml.slide+xml"/>
  <Override PartName="/ppt/slides/slide75.xml" ContentType="application/vnd.openxmlformats-officedocument.presentationml.slide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tags/tag121.xml" ContentType="application/vnd.openxmlformats-officedocument.presentationml.tags+xml"/>
  <Override PartName="/ppt/notesSlides/notesSlide66.xml" ContentType="application/vnd.openxmlformats-officedocument.presentationml.notesSlide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07"/>
  </p:notesMasterIdLst>
  <p:handoutMasterIdLst>
    <p:handoutMasterId r:id="rId108"/>
  </p:handoutMasterIdLst>
  <p:sldIdLst>
    <p:sldId id="256" r:id="rId2"/>
    <p:sldId id="760" r:id="rId3"/>
    <p:sldId id="272" r:id="rId4"/>
    <p:sldId id="273" r:id="rId5"/>
    <p:sldId id="274" r:id="rId6"/>
    <p:sldId id="275" r:id="rId7"/>
    <p:sldId id="263" r:id="rId8"/>
    <p:sldId id="553" r:id="rId9"/>
    <p:sldId id="413" r:id="rId10"/>
    <p:sldId id="414" r:id="rId11"/>
    <p:sldId id="418" r:id="rId12"/>
    <p:sldId id="552" r:id="rId13"/>
    <p:sldId id="766" r:id="rId14"/>
    <p:sldId id="425" r:id="rId15"/>
    <p:sldId id="423" r:id="rId16"/>
    <p:sldId id="651" r:id="rId17"/>
    <p:sldId id="722" r:id="rId18"/>
    <p:sldId id="561" r:id="rId19"/>
    <p:sldId id="562" r:id="rId20"/>
    <p:sldId id="563" r:id="rId21"/>
    <p:sldId id="565" r:id="rId22"/>
    <p:sldId id="564" r:id="rId23"/>
    <p:sldId id="568" r:id="rId24"/>
    <p:sldId id="569" r:id="rId25"/>
    <p:sldId id="723" r:id="rId26"/>
    <p:sldId id="724" r:id="rId27"/>
    <p:sldId id="725" r:id="rId28"/>
    <p:sldId id="592" r:id="rId29"/>
    <p:sldId id="584" r:id="rId30"/>
    <p:sldId id="727" r:id="rId31"/>
    <p:sldId id="706" r:id="rId32"/>
    <p:sldId id="580" r:id="rId33"/>
    <p:sldId id="581" r:id="rId34"/>
    <p:sldId id="654" r:id="rId35"/>
    <p:sldId id="600" r:id="rId36"/>
    <p:sldId id="602" r:id="rId37"/>
    <p:sldId id="601" r:id="rId38"/>
    <p:sldId id="603" r:id="rId39"/>
    <p:sldId id="730" r:id="rId40"/>
    <p:sldId id="707" r:id="rId41"/>
    <p:sldId id="708" r:id="rId42"/>
    <p:sldId id="607" r:id="rId43"/>
    <p:sldId id="773" r:id="rId44"/>
    <p:sldId id="608" r:id="rId45"/>
    <p:sldId id="770" r:id="rId46"/>
    <p:sldId id="772" r:id="rId47"/>
    <p:sldId id="771" r:id="rId48"/>
    <p:sldId id="614" r:id="rId49"/>
    <p:sldId id="732" r:id="rId50"/>
    <p:sldId id="615" r:id="rId51"/>
    <p:sldId id="619" r:id="rId52"/>
    <p:sldId id="657" r:id="rId53"/>
    <p:sldId id="733" r:id="rId54"/>
    <p:sldId id="709" r:id="rId55"/>
    <p:sldId id="627" r:id="rId56"/>
    <p:sldId id="659" r:id="rId57"/>
    <p:sldId id="620" r:id="rId58"/>
    <p:sldId id="621" r:id="rId59"/>
    <p:sldId id="636" r:id="rId60"/>
    <p:sldId id="661" r:id="rId61"/>
    <p:sldId id="662" r:id="rId62"/>
    <p:sldId id="663" r:id="rId63"/>
    <p:sldId id="664" r:id="rId64"/>
    <p:sldId id="740" r:id="rId65"/>
    <p:sldId id="665" r:id="rId66"/>
    <p:sldId id="666" r:id="rId67"/>
    <p:sldId id="741" r:id="rId68"/>
    <p:sldId id="774" r:id="rId69"/>
    <p:sldId id="742" r:id="rId70"/>
    <p:sldId id="743" r:id="rId71"/>
    <p:sldId id="775" r:id="rId72"/>
    <p:sldId id="776" r:id="rId73"/>
    <p:sldId id="777" r:id="rId74"/>
    <p:sldId id="744" r:id="rId75"/>
    <p:sldId id="778" r:id="rId76"/>
    <p:sldId id="779" r:id="rId77"/>
    <p:sldId id="747" r:id="rId78"/>
    <p:sldId id="780" r:id="rId79"/>
    <p:sldId id="781" r:id="rId80"/>
    <p:sldId id="782" r:id="rId81"/>
    <p:sldId id="749" r:id="rId82"/>
    <p:sldId id="683" r:id="rId83"/>
    <p:sldId id="783" r:id="rId84"/>
    <p:sldId id="784" r:id="rId85"/>
    <p:sldId id="785" r:id="rId86"/>
    <p:sldId id="692" r:id="rId87"/>
    <p:sldId id="786" r:id="rId88"/>
    <p:sldId id="787" r:id="rId89"/>
    <p:sldId id="788" r:id="rId90"/>
    <p:sldId id="789" r:id="rId91"/>
    <p:sldId id="790" r:id="rId92"/>
    <p:sldId id="791" r:id="rId93"/>
    <p:sldId id="792" r:id="rId94"/>
    <p:sldId id="793" r:id="rId95"/>
    <p:sldId id="794" r:id="rId96"/>
    <p:sldId id="795" r:id="rId97"/>
    <p:sldId id="796" r:id="rId98"/>
    <p:sldId id="797" r:id="rId99"/>
    <p:sldId id="798" r:id="rId100"/>
    <p:sldId id="799" r:id="rId101"/>
    <p:sldId id="800" r:id="rId102"/>
    <p:sldId id="763" r:id="rId103"/>
    <p:sldId id="764" r:id="rId104"/>
    <p:sldId id="765" r:id="rId105"/>
    <p:sldId id="756" r:id="rId106"/>
  </p:sldIdLst>
  <p:sldSz cx="9144000" cy="6858000" type="screen4x3"/>
  <p:notesSz cx="6950075" cy="9236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5" autoAdjust="0"/>
    <p:restoredTop sz="92047" autoAdjust="0"/>
  </p:normalViewPr>
  <p:slideViewPr>
    <p:cSldViewPr>
      <p:cViewPr varScale="1">
        <p:scale>
          <a:sx n="64" d="100"/>
          <a:sy n="64" d="100"/>
        </p:scale>
        <p:origin x="-15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58" y="-108"/>
      </p:cViewPr>
      <p:guideLst>
        <p:guide orient="horz" pos="2909"/>
        <p:guide pos="218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4.wdp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4.wdp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13EE9A-9E56-44CA-AA08-F23AD1CA49E2}" type="doc">
      <dgm:prSet loTypeId="urn:microsoft.com/office/officeart/2008/layout/CircularPictureCallout" loCatId="picture" qsTypeId="urn:microsoft.com/office/officeart/2005/8/quickstyle/simple5" qsCatId="simple" csTypeId="urn:microsoft.com/office/officeart/2005/8/colors/accent0_2" csCatId="mainScheme" phldr="1"/>
      <dgm:spPr/>
    </dgm:pt>
    <dgm:pt modelId="{4C0D5941-F5E7-497C-BB27-4CB76726BCAB}">
      <dgm:prSet phldrT="[Texte]" custT="1"/>
      <dgm:spPr/>
      <dgm:t>
        <a:bodyPr vert="wordArtVert" anchor="t"/>
        <a:lstStyle/>
        <a:p>
          <a:r>
            <a:rPr lang="fr-CA" sz="2800" spc="-300" dirty="0" smtClean="0"/>
            <a:t>Fleur</a:t>
          </a:r>
          <a:r>
            <a:rPr lang="fr-CA" sz="2800" dirty="0" smtClean="0"/>
            <a:t> de Deegan</a:t>
          </a:r>
          <a:endParaRPr lang="fr-CA" sz="2800" dirty="0"/>
        </a:p>
      </dgm:t>
    </dgm:pt>
    <dgm:pt modelId="{32E87CE0-CB9A-4945-AED3-7A458D501690}" type="parTrans" cxnId="{3A9A7E27-B098-460B-8F33-6281AB28AD0D}">
      <dgm:prSet/>
      <dgm:spPr/>
      <dgm:t>
        <a:bodyPr/>
        <a:lstStyle/>
        <a:p>
          <a:endParaRPr lang="fr-CA"/>
        </a:p>
      </dgm:t>
    </dgm:pt>
    <dgm:pt modelId="{BBCBB0EA-34BA-45DF-882E-519CBF083CF1}" type="sibTrans" cxnId="{3A9A7E27-B098-460B-8F33-6281AB28AD0D}">
      <dgm:prSet/>
      <dgm:spPr>
        <a:blipFill dpi="0"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artisticCement/>
                    </a14:imgEffect>
                    <a14:imgEffect>
                      <a14:sharpenSoften amount="33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199" r="-15199"/>
          </a:stretch>
        </a:blip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fr-CA"/>
        </a:p>
      </dgm:t>
    </dgm:pt>
    <dgm:pt modelId="{787E9EEF-EF25-4F39-A6FE-84E79ABD706B}" type="pres">
      <dgm:prSet presAssocID="{0513EE9A-9E56-44CA-AA08-F23AD1CA49E2}" presName="Name0" presStyleCnt="0">
        <dgm:presLayoutVars>
          <dgm:chMax val="7"/>
          <dgm:chPref val="7"/>
          <dgm:dir/>
        </dgm:presLayoutVars>
      </dgm:prSet>
      <dgm:spPr/>
    </dgm:pt>
    <dgm:pt modelId="{6CFC7960-B613-44AA-BD16-B4CC7E08D58E}" type="pres">
      <dgm:prSet presAssocID="{0513EE9A-9E56-44CA-AA08-F23AD1CA49E2}" presName="Name1" presStyleCnt="0"/>
      <dgm:spPr/>
    </dgm:pt>
    <dgm:pt modelId="{34913B99-14D5-4562-84B9-888A06BA7D8D}" type="pres">
      <dgm:prSet presAssocID="{BBCBB0EA-34BA-45DF-882E-519CBF083CF1}" presName="picture_1" presStyleCnt="0"/>
      <dgm:spPr/>
    </dgm:pt>
    <dgm:pt modelId="{EDA2E3DE-627A-44FD-9D40-D0642CED41D6}" type="pres">
      <dgm:prSet presAssocID="{BBCBB0EA-34BA-45DF-882E-519CBF083CF1}" presName="pictureRepeatNode" presStyleLbl="alignImgPlace1" presStyleIdx="0" presStyleCnt="1" custScaleX="165157" custScaleY="140659" custLinFactNeighborX="13026" custLinFactNeighborY="29580"/>
      <dgm:spPr/>
      <dgm:t>
        <a:bodyPr/>
        <a:lstStyle/>
        <a:p>
          <a:endParaRPr lang="fr-CA"/>
        </a:p>
      </dgm:t>
    </dgm:pt>
    <dgm:pt modelId="{C74037FB-31F3-49E6-ABB6-152179D60338}" type="pres">
      <dgm:prSet presAssocID="{4C0D5941-F5E7-497C-BB27-4CB76726BCAB}" presName="text_1" presStyleLbl="node1" presStyleIdx="0" presStyleCnt="0" custAng="10800000" custFlipVert="1" custScaleX="312500" custScaleY="519481" custLinFactY="-100000" custLinFactNeighborX="-4058" custLinFactNeighborY="-16204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C198B668-633F-4D88-8C61-0B9045FEC7FF}" type="presOf" srcId="{4C0D5941-F5E7-497C-BB27-4CB76726BCAB}" destId="{C74037FB-31F3-49E6-ABB6-152179D60338}" srcOrd="0" destOrd="0" presId="urn:microsoft.com/office/officeart/2008/layout/CircularPictureCallout"/>
    <dgm:cxn modelId="{3A9A7E27-B098-460B-8F33-6281AB28AD0D}" srcId="{0513EE9A-9E56-44CA-AA08-F23AD1CA49E2}" destId="{4C0D5941-F5E7-497C-BB27-4CB76726BCAB}" srcOrd="0" destOrd="0" parTransId="{32E87CE0-CB9A-4945-AED3-7A458D501690}" sibTransId="{BBCBB0EA-34BA-45DF-882E-519CBF083CF1}"/>
    <dgm:cxn modelId="{1780B4E8-3C7E-4908-BF42-BFDEB91EEA17}" type="presOf" srcId="{0513EE9A-9E56-44CA-AA08-F23AD1CA49E2}" destId="{787E9EEF-EF25-4F39-A6FE-84E79ABD706B}" srcOrd="0" destOrd="0" presId="urn:microsoft.com/office/officeart/2008/layout/CircularPictureCallout"/>
    <dgm:cxn modelId="{76674F26-4279-4B87-9B07-E321D79FCEDE}" type="presOf" srcId="{BBCBB0EA-34BA-45DF-882E-519CBF083CF1}" destId="{EDA2E3DE-627A-44FD-9D40-D0642CED41D6}" srcOrd="0" destOrd="0" presId="urn:microsoft.com/office/officeart/2008/layout/CircularPictureCallout"/>
    <dgm:cxn modelId="{19A4888A-4445-4B84-A659-5BE5D5426292}" type="presParOf" srcId="{787E9EEF-EF25-4F39-A6FE-84E79ABD706B}" destId="{6CFC7960-B613-44AA-BD16-B4CC7E08D58E}" srcOrd="0" destOrd="0" presId="urn:microsoft.com/office/officeart/2008/layout/CircularPictureCallout"/>
    <dgm:cxn modelId="{CB6594F5-4A1B-4E03-9EE1-9AA49ED16BAE}" type="presParOf" srcId="{6CFC7960-B613-44AA-BD16-B4CC7E08D58E}" destId="{34913B99-14D5-4562-84B9-888A06BA7D8D}" srcOrd="0" destOrd="0" presId="urn:microsoft.com/office/officeart/2008/layout/CircularPictureCallout"/>
    <dgm:cxn modelId="{A490A041-4831-4074-9C13-2C96511DA43B}" type="presParOf" srcId="{34913B99-14D5-4562-84B9-888A06BA7D8D}" destId="{EDA2E3DE-627A-44FD-9D40-D0642CED41D6}" srcOrd="0" destOrd="0" presId="urn:microsoft.com/office/officeart/2008/layout/CircularPictureCallout"/>
    <dgm:cxn modelId="{9287303D-1DB9-4EF3-A4DE-8D846A9F71F2}" type="presParOf" srcId="{6CFC7960-B613-44AA-BD16-B4CC7E08D58E}" destId="{C74037FB-31F3-49E6-ABB6-152179D60338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4B8924-2767-4B86-B4B5-17ADA977DE57}" type="doc">
      <dgm:prSet loTypeId="urn:microsoft.com/office/officeart/2008/layout/CircularPictureCallout" loCatId="picture" qsTypeId="urn:microsoft.com/office/officeart/2005/8/quickstyle/3d3" qsCatId="3D" csTypeId="urn:microsoft.com/office/officeart/2005/8/colors/accent0_2" csCatId="mainScheme" phldr="1"/>
      <dgm:spPr/>
    </dgm:pt>
    <dgm:pt modelId="{AC4FB1FD-F994-4872-BE8A-E8AE63654E93}">
      <dgm:prSet phldrT="[Texte]" custT="1"/>
      <dgm:spPr/>
      <dgm:t>
        <a:bodyPr vert="wordArtVert" anchor="t"/>
        <a:lstStyle/>
        <a:p>
          <a:pPr algn="l"/>
          <a:r>
            <a:rPr lang="fr-CA" sz="2800" spc="-300" dirty="0" smtClean="0"/>
            <a:t>Fleur</a:t>
          </a:r>
          <a:r>
            <a:rPr lang="fr-CA" sz="2800" dirty="0" smtClean="0"/>
            <a:t> de Degann</a:t>
          </a:r>
          <a:endParaRPr lang="fr-CA" sz="2800" dirty="0"/>
        </a:p>
      </dgm:t>
    </dgm:pt>
    <dgm:pt modelId="{5CC02CA7-D2F8-47C7-BC3B-62E7FABCD3CC}" type="parTrans" cxnId="{240C6F02-3FD8-4798-9A25-67EB765868E8}">
      <dgm:prSet/>
      <dgm:spPr/>
      <dgm:t>
        <a:bodyPr/>
        <a:lstStyle/>
        <a:p>
          <a:endParaRPr lang="fr-CA"/>
        </a:p>
      </dgm:t>
    </dgm:pt>
    <dgm:pt modelId="{002AF3C4-6538-4A23-BF55-10F64E8B3465}" type="sibTrans" cxnId="{240C6F02-3FD8-4798-9A25-67EB765868E8}">
      <dgm:prSet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artisticTexturizer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CA"/>
        </a:p>
      </dgm:t>
    </dgm:pt>
    <dgm:pt modelId="{E74DF7E7-2CBA-4FAA-AC4A-21FD17F761F3}" type="pres">
      <dgm:prSet presAssocID="{B94B8924-2767-4B86-B4B5-17ADA977DE57}" presName="Name0" presStyleCnt="0">
        <dgm:presLayoutVars>
          <dgm:chMax val="7"/>
          <dgm:chPref val="7"/>
          <dgm:dir/>
        </dgm:presLayoutVars>
      </dgm:prSet>
      <dgm:spPr/>
    </dgm:pt>
    <dgm:pt modelId="{A4B1550A-52C7-4549-9EDB-9D5D1C66A5EE}" type="pres">
      <dgm:prSet presAssocID="{B94B8924-2767-4B86-B4B5-17ADA977DE57}" presName="Name1" presStyleCnt="0"/>
      <dgm:spPr/>
    </dgm:pt>
    <dgm:pt modelId="{3FFB12C2-3636-4951-86B8-583C8F9DF593}" type="pres">
      <dgm:prSet presAssocID="{002AF3C4-6538-4A23-BF55-10F64E8B3465}" presName="picture_1" presStyleCnt="0"/>
      <dgm:spPr/>
    </dgm:pt>
    <dgm:pt modelId="{66D98B7D-7408-47E9-AA9C-ECFD940BEE40}" type="pres">
      <dgm:prSet presAssocID="{002AF3C4-6538-4A23-BF55-10F64E8B3465}" presName="pictureRepeatNode" presStyleLbl="alignImgPlace1" presStyleIdx="0" presStyleCnt="1" custScaleX="138734" custScaleY="106073" custLinFactNeighborX="-1394" custLinFactNeighborY="7848"/>
      <dgm:spPr/>
      <dgm:t>
        <a:bodyPr/>
        <a:lstStyle/>
        <a:p>
          <a:endParaRPr lang="fr-CA"/>
        </a:p>
      </dgm:t>
    </dgm:pt>
    <dgm:pt modelId="{8275963F-E1EC-49EF-A333-69144505FCE6}" type="pres">
      <dgm:prSet presAssocID="{AC4FB1FD-F994-4872-BE8A-E8AE63654E93}" presName="text_1" presStyleLbl="node1" presStyleIdx="0" presStyleCnt="0" custFlipVert="0" custFlipHor="0" custScaleX="310851" custScaleY="306220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240C6F02-3FD8-4798-9A25-67EB765868E8}" srcId="{B94B8924-2767-4B86-B4B5-17ADA977DE57}" destId="{AC4FB1FD-F994-4872-BE8A-E8AE63654E93}" srcOrd="0" destOrd="0" parTransId="{5CC02CA7-D2F8-47C7-BC3B-62E7FABCD3CC}" sibTransId="{002AF3C4-6538-4A23-BF55-10F64E8B3465}"/>
    <dgm:cxn modelId="{DB3CD85B-CB86-4225-A9F4-8EFC68D5DC5D}" type="presOf" srcId="{002AF3C4-6538-4A23-BF55-10F64E8B3465}" destId="{66D98B7D-7408-47E9-AA9C-ECFD940BEE40}" srcOrd="0" destOrd="0" presId="urn:microsoft.com/office/officeart/2008/layout/CircularPictureCallout"/>
    <dgm:cxn modelId="{30C7BCFD-334D-459B-B1F5-4CF94359018F}" type="presOf" srcId="{B94B8924-2767-4B86-B4B5-17ADA977DE57}" destId="{E74DF7E7-2CBA-4FAA-AC4A-21FD17F761F3}" srcOrd="0" destOrd="0" presId="urn:microsoft.com/office/officeart/2008/layout/CircularPictureCallout"/>
    <dgm:cxn modelId="{A84A3E10-92DD-43ED-A49C-C5C0C953200A}" type="presOf" srcId="{AC4FB1FD-F994-4872-BE8A-E8AE63654E93}" destId="{8275963F-E1EC-49EF-A333-69144505FCE6}" srcOrd="0" destOrd="0" presId="urn:microsoft.com/office/officeart/2008/layout/CircularPictureCallout"/>
    <dgm:cxn modelId="{5A82F0F2-2CCC-44B8-832F-877EE840A4F0}" type="presParOf" srcId="{E74DF7E7-2CBA-4FAA-AC4A-21FD17F761F3}" destId="{A4B1550A-52C7-4549-9EDB-9D5D1C66A5EE}" srcOrd="0" destOrd="0" presId="urn:microsoft.com/office/officeart/2008/layout/CircularPictureCallout"/>
    <dgm:cxn modelId="{906DEAA7-B19D-4AC9-9C4C-E86837B20165}" type="presParOf" srcId="{A4B1550A-52C7-4549-9EDB-9D5D1C66A5EE}" destId="{3FFB12C2-3636-4951-86B8-583C8F9DF593}" srcOrd="0" destOrd="0" presId="urn:microsoft.com/office/officeart/2008/layout/CircularPictureCallout"/>
    <dgm:cxn modelId="{DF70ABC1-A80F-49E6-9648-785E22CA8E21}" type="presParOf" srcId="{3FFB12C2-3636-4951-86B8-583C8F9DF593}" destId="{66D98B7D-7408-47E9-AA9C-ECFD940BEE40}" srcOrd="0" destOrd="0" presId="urn:microsoft.com/office/officeart/2008/layout/CircularPictureCallout"/>
    <dgm:cxn modelId="{3A867B09-96B5-4C0A-B997-D592D802F789}" type="presParOf" srcId="{A4B1550A-52C7-4549-9EDB-9D5D1C66A5EE}" destId="{8275963F-E1EC-49EF-A333-69144505FCE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A2E3DE-627A-44FD-9D40-D0642CED41D6}">
      <dsp:nvSpPr>
        <dsp:cNvPr id="0" name=""/>
        <dsp:cNvSpPr/>
      </dsp:nvSpPr>
      <dsp:spPr>
        <a:xfrm>
          <a:off x="997570" y="144027"/>
          <a:ext cx="5411144" cy="4608500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artisticCement/>
                    </a14:imgEffect>
                    <a14:imgEffect>
                      <a14:sharpenSoften amount="33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199" r="-15199"/>
          </a:stretch>
        </a:blip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74037FB-31F3-49E6-ABB6-152179D60338}">
      <dsp:nvSpPr>
        <dsp:cNvPr id="0" name=""/>
        <dsp:cNvSpPr/>
      </dsp:nvSpPr>
      <dsp:spPr>
        <a:xfrm rot="10800000" flipV="1">
          <a:off x="0" y="-362999"/>
          <a:ext cx="6552728" cy="5616629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wordArtVert" wrap="square" lIns="0" tIns="0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kern="1200" spc="-300" dirty="0" smtClean="0"/>
            <a:t>Fleur</a:t>
          </a:r>
          <a:r>
            <a:rPr lang="fr-CA" sz="2800" kern="1200" dirty="0" smtClean="0"/>
            <a:t> de Deegan</a:t>
          </a:r>
          <a:endParaRPr lang="fr-CA" sz="2800" kern="1200" dirty="0"/>
        </a:p>
      </dsp:txBody>
      <dsp:txXfrm rot="10800000" flipV="1">
        <a:off x="0" y="-362999"/>
        <a:ext cx="6552728" cy="56166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D98B7D-7408-47E9-AA9C-ECFD940BEE40}">
      <dsp:nvSpPr>
        <dsp:cNvPr id="0" name=""/>
        <dsp:cNvSpPr/>
      </dsp:nvSpPr>
      <dsp:spPr>
        <a:xfrm>
          <a:off x="1269966" y="-30264"/>
          <a:ext cx="6025772" cy="46071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artisticTexturizer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75963F-E1EC-49EF-A333-69144505FCE6}">
      <dsp:nvSpPr>
        <dsp:cNvPr id="0" name=""/>
        <dsp:cNvSpPr/>
      </dsp:nvSpPr>
      <dsp:spPr>
        <a:xfrm>
          <a:off x="22919" y="589199"/>
          <a:ext cx="8640961" cy="4389118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wordArtVert" wrap="square" lIns="0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800" kern="1200" spc="-300" dirty="0" smtClean="0"/>
            <a:t>Fleur</a:t>
          </a:r>
          <a:r>
            <a:rPr lang="fr-CA" sz="2800" kern="1200" dirty="0" smtClean="0"/>
            <a:t> de Degann</a:t>
          </a:r>
          <a:endParaRPr lang="fr-CA" sz="2800" kern="1200" dirty="0"/>
        </a:p>
      </dsp:txBody>
      <dsp:txXfrm>
        <a:off x="22919" y="589199"/>
        <a:ext cx="8640961" cy="4389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B8149-D0E6-405E-AAA9-4A0E33FDEC95}" type="datetimeFigureOut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7DAD9-2DD0-4A96-8EE8-F93C7E3855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3730314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3807B37-F6AC-4C1C-8A98-EC67956AAB63}" type="datetimeFigureOut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58EF01A-FBFD-4BD7-8BE1-0BE7E07E823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517495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100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8152351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101</a:t>
            </a:fld>
            <a:endParaRPr lang="fr-FR" dirty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102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103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104</a:t>
            </a:fld>
            <a:endParaRPr lang="fr-FR" dirty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105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27924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21740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21740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21740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25</a:t>
            </a:fld>
            <a:endParaRPr lang="fr-F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26</a:t>
            </a:fld>
            <a:endParaRPr lang="fr-F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27</a:t>
            </a:fld>
            <a:endParaRPr lang="fr-F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1494" indent="-289036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6145" indent="-231229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8602" indent="-231229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1060" indent="-231229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E44EAB-E667-4836-94A6-FB0AC7A18565}" type="slidenum">
              <a:rPr lang="fr-CA" sz="1200"/>
              <a:pPr eaLnBrk="1" hangingPunct="1"/>
              <a:t>28</a:t>
            </a:fld>
            <a:endParaRPr lang="fr-CA" sz="1200" dirty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30</a:t>
            </a:fld>
            <a:endParaRPr lang="fr-FR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911877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815235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39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40</a:t>
            </a:fld>
            <a:endParaRPr lang="fr-FR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41</a:t>
            </a:fld>
            <a:endParaRPr lang="fr-FR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45</a:t>
            </a:fld>
            <a:endParaRPr lang="fr-FR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46</a:t>
            </a:fld>
            <a:endParaRPr lang="fr-FR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47</a:t>
            </a:fld>
            <a:endParaRPr lang="fr-FR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48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49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fr-CA" dirty="0" smtClean="0"/>
              <a:t>Intervenants, personnes utilisatrices de services, chercheurs, gestionnaires et toutes personnes intéressées;</a:t>
            </a:r>
          </a:p>
          <a:p>
            <a:pPr lvl="1"/>
            <a:r>
              <a:rPr lang="fr-CA" dirty="0" smtClean="0"/>
              <a:t>Milieu communautaire et établissements publics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50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Retour sur le PIF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51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272295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Retour sur le PIF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52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272295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53</a:t>
            </a:fld>
            <a:endParaRPr lang="fr-FR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54</a:t>
            </a:fld>
            <a:endParaRPr lang="fr-FR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55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56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57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58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59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60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61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62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8152351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63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8152351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64</a:t>
            </a:fld>
            <a:endParaRPr lang="fr-FR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65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8152351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66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8152351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67</a:t>
            </a:fld>
            <a:endParaRPr lang="fr-FR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68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69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70</a:t>
            </a:fld>
            <a:endParaRPr lang="fr-FR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71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72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73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74</a:t>
            </a:fld>
            <a:endParaRPr lang="fr-FR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75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76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77</a:t>
            </a:fld>
            <a:endParaRPr lang="fr-FR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78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79</a:t>
            </a:fld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80</a:t>
            </a:fld>
            <a:endParaRPr lang="fr-FR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81</a:t>
            </a:fld>
            <a:endParaRPr lang="fr-FR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82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83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84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85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86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87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88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8152351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89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81523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90</a:t>
            </a:fld>
            <a:endParaRPr lang="fr-FR" dirty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91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8152351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92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8152351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93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8152351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94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8152351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95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8152351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96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8152351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97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8152351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98</a:t>
            </a:fld>
            <a:endParaRPr lang="fr-FR" dirty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EF01A-FBFD-4BD7-8BE1-0BE7E07E8237}" type="slidenum">
              <a:rPr lang="fr-FR" smtClean="0"/>
              <a:pPr/>
              <a:t>99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8152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8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480DE4-F56D-4ADB-96A1-426BC2D39115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B354C9-4D03-4558-BA78-33C5343EF9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E6A1EA-DFB5-4FD5-98DC-645C47FA2D2D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354C9-4D03-4558-BA78-33C5343EF9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FA6FE-DB17-4EA7-A912-F1CB20F0ED5D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354C9-4D03-4558-BA78-33C5343EF9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25A30-06D3-4393-9943-22B9C0A84627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354C9-4D03-4558-BA78-33C5343EF9B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E1BC78-8C96-4478-A49A-F10756DE13B1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354C9-4D03-4558-BA78-33C5343EF9B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DDCC2-2DDA-45EE-9F53-5ACC5C12A097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354C9-4D03-4558-BA78-33C5343EF9B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8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0188" cy="39417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1444295"/>
            <a:ext cx="4041775" cy="394176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9D2007-8D5A-49B1-B866-CA80E579F45C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354C9-4D03-4558-BA78-33C5343EF9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3A5EB-0799-410B-B0C5-CCB73605FD5F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354C9-4D03-4558-BA78-33C5343EF9B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99BDAF-9E13-4C03-9025-E62AD4660B4F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354C9-4D03-4558-BA78-33C5343EF9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E48634A-F8ED-44DC-A41B-FA5BBF8C84BF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B354C9-4D03-4558-BA78-33C5343EF9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85AE89-6844-49EE-8C8D-0D62D6ABDD25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4" y="6407946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B354C9-4D03-4558-BA78-33C5343EF9B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716438" y="5001994"/>
            <a:ext cx="3802003" cy="144311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-53561" y="5785024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716438" y="5001994"/>
            <a:ext cx="3802003" cy="144311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53561" y="5785024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36F0646-D79A-40D1-88D4-2DF73AD27A6D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4" y="640794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3B354C9-4D03-4558-BA78-33C5343EF9B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split orient="vert"/>
  </p:transition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7" Type="http://schemas.openxmlformats.org/officeDocument/2006/relationships/notesSlide" Target="../notesSlides/notesSlide100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60.xml"/><Relationship Id="rId4" Type="http://schemas.openxmlformats.org/officeDocument/2006/relationships/tags" Target="../tags/tag459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tags" Target="../tags/tag463.xml"/><Relationship Id="rId7" Type="http://schemas.openxmlformats.org/officeDocument/2006/relationships/notesSlide" Target="../notesSlides/notesSlide101.xml"/><Relationship Id="rId2" Type="http://schemas.openxmlformats.org/officeDocument/2006/relationships/tags" Target="../tags/tag462.xml"/><Relationship Id="rId1" Type="http://schemas.openxmlformats.org/officeDocument/2006/relationships/tags" Target="../tags/tag46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65.xml"/><Relationship Id="rId4" Type="http://schemas.openxmlformats.org/officeDocument/2006/relationships/tags" Target="../tags/tag46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tags" Target="../tags/tag468.xml"/><Relationship Id="rId2" Type="http://schemas.openxmlformats.org/officeDocument/2006/relationships/tags" Target="../tags/tag467.xml"/><Relationship Id="rId1" Type="http://schemas.openxmlformats.org/officeDocument/2006/relationships/tags" Target="../tags/tag466.xml"/><Relationship Id="rId6" Type="http://schemas.openxmlformats.org/officeDocument/2006/relationships/notesSlide" Target="../notesSlides/notesSlide10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9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tags" Target="../tags/tag472.xml"/><Relationship Id="rId2" Type="http://schemas.openxmlformats.org/officeDocument/2006/relationships/tags" Target="../tags/tag471.xml"/><Relationship Id="rId1" Type="http://schemas.openxmlformats.org/officeDocument/2006/relationships/tags" Target="../tags/tag470.xml"/><Relationship Id="rId6" Type="http://schemas.openxmlformats.org/officeDocument/2006/relationships/notesSlide" Target="../notesSlides/notesSlide10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6" Type="http://schemas.openxmlformats.org/officeDocument/2006/relationships/notesSlide" Target="../notesSlides/notesSlide10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7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80.xml"/><Relationship Id="rId7" Type="http://schemas.openxmlformats.org/officeDocument/2006/relationships/notesSlide" Target="../notesSlides/notesSlide105.xml"/><Relationship Id="rId2" Type="http://schemas.openxmlformats.org/officeDocument/2006/relationships/tags" Target="../tags/tag479.xml"/><Relationship Id="rId1" Type="http://schemas.openxmlformats.org/officeDocument/2006/relationships/tags" Target="../tags/tag47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82.xml"/><Relationship Id="rId4" Type="http://schemas.openxmlformats.org/officeDocument/2006/relationships/tags" Target="../tags/tag48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tags" Target="../tags/tag105.xml"/><Relationship Id="rId7" Type="http://schemas.openxmlformats.org/officeDocument/2006/relationships/notesSlide" Target="../notesSlides/notesSlide25.xml"/><Relationship Id="rId12" Type="http://schemas.microsoft.com/office/2007/relationships/diagramDrawing" Target="../diagrams/drawing1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slideLayout" Target="../slideLayouts/slideLayout9.xml"/><Relationship Id="rId11" Type="http://schemas.openxmlformats.org/officeDocument/2006/relationships/diagramColors" Target="../diagrams/colors1.xml"/><Relationship Id="rId5" Type="http://schemas.openxmlformats.org/officeDocument/2006/relationships/tags" Target="../tags/tag107.xml"/><Relationship Id="rId10" Type="http://schemas.openxmlformats.org/officeDocument/2006/relationships/diagramQuickStyle" Target="../diagrams/quickStyle1.xml"/><Relationship Id="rId4" Type="http://schemas.openxmlformats.org/officeDocument/2006/relationships/tags" Target="../tags/tag106.xml"/><Relationship Id="rId9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10.xml"/><Relationship Id="rId7" Type="http://schemas.openxmlformats.org/officeDocument/2006/relationships/notesSlide" Target="../notesSlides/notesSlide26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9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tags" Target="../tags/tag115.xml"/><Relationship Id="rId7" Type="http://schemas.openxmlformats.org/officeDocument/2006/relationships/notesSlide" Target="../notesSlides/notesSlide27.xml"/><Relationship Id="rId12" Type="http://schemas.microsoft.com/office/2007/relationships/diagramDrawing" Target="../diagrams/drawing2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Layout" Target="../slideLayouts/slideLayout9.xml"/><Relationship Id="rId11" Type="http://schemas.openxmlformats.org/officeDocument/2006/relationships/diagramColors" Target="../diagrams/colors2.xml"/><Relationship Id="rId5" Type="http://schemas.openxmlformats.org/officeDocument/2006/relationships/tags" Target="../tags/tag117.xml"/><Relationship Id="rId10" Type="http://schemas.openxmlformats.org/officeDocument/2006/relationships/diagramQuickStyle" Target="../diagrams/quickStyle2.xml"/><Relationship Id="rId4" Type="http://schemas.openxmlformats.org/officeDocument/2006/relationships/tags" Target="../tags/tag116.xml"/><Relationship Id="rId9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notesSlide" Target="../notesSlides/notesSlide28.xml"/><Relationship Id="rId2" Type="http://schemas.openxmlformats.org/officeDocument/2006/relationships/tags" Target="../tags/tag119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10" Type="http://schemas.openxmlformats.org/officeDocument/2006/relationships/tags" Target="../tags/tag127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3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4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9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4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7" Type="http://schemas.openxmlformats.org/officeDocument/2006/relationships/notesSlide" Target="../notesSlides/notesSlide34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7.xml"/><Relationship Id="rId4" Type="http://schemas.openxmlformats.org/officeDocument/2006/relationships/tags" Target="../tags/tag15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5.xml"/><Relationship Id="rId3" Type="http://schemas.openxmlformats.org/officeDocument/2006/relationships/tags" Target="../tags/tag160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6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7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7" Type="http://schemas.openxmlformats.org/officeDocument/2006/relationships/notesSlide" Target="../notesSlides/notesSlide38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76.xml"/><Relationship Id="rId4" Type="http://schemas.openxmlformats.org/officeDocument/2006/relationships/tags" Target="../tags/tag17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notesSlide" Target="../notesSlides/notesSlide3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notesSlide" Target="../notesSlides/notesSlide4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notesSlide" Target="../notesSlides/notesSlide4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9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7" Type="http://schemas.openxmlformats.org/officeDocument/2006/relationships/notesSlide" Target="../notesSlides/notesSlide43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97.xml"/><Relationship Id="rId4" Type="http://schemas.openxmlformats.org/officeDocument/2006/relationships/tags" Target="../tags/tag19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7" Type="http://schemas.openxmlformats.org/officeDocument/2006/relationships/notesSlide" Target="../notesSlides/notesSlide44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2.xml"/><Relationship Id="rId4" Type="http://schemas.openxmlformats.org/officeDocument/2006/relationships/tags" Target="../tags/tag20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7" Type="http://schemas.openxmlformats.org/officeDocument/2006/relationships/notesSlide" Target="../notesSlides/notesSlide4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7.xml"/><Relationship Id="rId4" Type="http://schemas.openxmlformats.org/officeDocument/2006/relationships/tags" Target="../tags/tag20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7" Type="http://schemas.openxmlformats.org/officeDocument/2006/relationships/notesSlide" Target="../notesSlides/notesSlide46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2.xml"/><Relationship Id="rId4" Type="http://schemas.openxmlformats.org/officeDocument/2006/relationships/tags" Target="../tags/tag2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7" Type="http://schemas.openxmlformats.org/officeDocument/2006/relationships/notesSlide" Target="../notesSlides/notesSlide47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7.xml"/><Relationship Id="rId4" Type="http://schemas.openxmlformats.org/officeDocument/2006/relationships/tags" Target="../tags/tag2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notesSlide" Target="../notesSlides/notesSlide4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2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notesSlide" Target="../notesSlides/notesSlide4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notesSlide" Target="../notesSlides/notesSlide5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notesSlide" Target="../notesSlides/notesSlide5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3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7" Type="http://schemas.openxmlformats.org/officeDocument/2006/relationships/notesSlide" Target="../notesSlides/notesSlide52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38.xml"/><Relationship Id="rId4" Type="http://schemas.openxmlformats.org/officeDocument/2006/relationships/tags" Target="../tags/tag23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notesSlide" Target="../notesSlides/notesSlide5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notesSlide" Target="../notesSlides/notesSlide5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notesSlide" Target="../notesSlides/notesSlide5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notesSlide" Target="../notesSlides/notesSlide5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7" Type="http://schemas.openxmlformats.org/officeDocument/2006/relationships/notesSlide" Target="../notesSlides/notesSlide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59.xml"/><Relationship Id="rId4" Type="http://schemas.openxmlformats.org/officeDocument/2006/relationships/tags" Target="../tags/tag2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7" Type="http://schemas.openxmlformats.org/officeDocument/2006/relationships/notesSlide" Target="../notesSlides/notesSlide58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4.xml"/><Relationship Id="rId4" Type="http://schemas.openxmlformats.org/officeDocument/2006/relationships/tags" Target="../tags/tag26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notesSlide" Target="../notesSlides/notesSlide5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image" Target="../media/image2.png"/><Relationship Id="rId4" Type="http://schemas.openxmlformats.org/officeDocument/2006/relationships/tags" Target="../tags/tag28.xml"/><Relationship Id="rId9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7" Type="http://schemas.openxmlformats.org/officeDocument/2006/relationships/notesSlide" Target="../notesSlides/notesSlide60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73.xml"/><Relationship Id="rId4" Type="http://schemas.openxmlformats.org/officeDocument/2006/relationships/tags" Target="../tags/tag27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notesSlide" Target="../notesSlides/notesSlide6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notesSlide" Target="../notesSlides/notesSlide6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notesSlide" Target="../notesSlides/notesSlide6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8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notesSlide" Target="../notesSlides/notesSlide6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notesSlide" Target="../notesSlides/notesSlide6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296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notesSlide" Target="../notesSlides/notesSlide6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6" Type="http://schemas.openxmlformats.org/officeDocument/2006/relationships/notesSlide" Target="../notesSlides/notesSlide6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304.xml"/><Relationship Id="rId7" Type="http://schemas.openxmlformats.org/officeDocument/2006/relationships/notesSlide" Target="../notesSlides/notesSlide68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06.xml"/><Relationship Id="rId4" Type="http://schemas.openxmlformats.org/officeDocument/2006/relationships/tags" Target="../tags/tag30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309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notesSlide" Target="../notesSlides/notesSlide6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notesSlide" Target="../notesSlides/notesSlide7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317.xml"/><Relationship Id="rId7" Type="http://schemas.openxmlformats.org/officeDocument/2006/relationships/notesSlide" Target="../notesSlides/notesSlide71.xml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9.xml"/><Relationship Id="rId4" Type="http://schemas.openxmlformats.org/officeDocument/2006/relationships/tags" Target="../tags/tag31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7" Type="http://schemas.openxmlformats.org/officeDocument/2006/relationships/notesSlide" Target="../notesSlides/notesSlide7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24.xml"/><Relationship Id="rId4" Type="http://schemas.openxmlformats.org/officeDocument/2006/relationships/tags" Target="../tags/tag323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3.xml"/><Relationship Id="rId3" Type="http://schemas.openxmlformats.org/officeDocument/2006/relationships/tags" Target="../tags/tag32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5" Type="http://schemas.openxmlformats.org/officeDocument/2006/relationships/tags" Target="../tags/tag329.xml"/><Relationship Id="rId4" Type="http://schemas.openxmlformats.org/officeDocument/2006/relationships/tags" Target="../tags/tag32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notesSlide" Target="../notesSlides/notesSlide7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3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337.xml"/><Relationship Id="rId7" Type="http://schemas.openxmlformats.org/officeDocument/2006/relationships/notesSlide" Target="../notesSlides/notesSlide75.xml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9.xml"/><Relationship Id="rId4" Type="http://schemas.openxmlformats.org/officeDocument/2006/relationships/tags" Target="../tags/tag33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342.xml"/><Relationship Id="rId7" Type="http://schemas.openxmlformats.org/officeDocument/2006/relationships/notesSlide" Target="../notesSlides/notesSlide76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44.xml"/><Relationship Id="rId4" Type="http://schemas.openxmlformats.org/officeDocument/2006/relationships/tags" Target="../tags/tag34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347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notesSlide" Target="../notesSlides/notesSlide7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351.xml"/><Relationship Id="rId7" Type="http://schemas.openxmlformats.org/officeDocument/2006/relationships/notesSlide" Target="../notesSlides/notesSlide78.xml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53.xml"/><Relationship Id="rId4" Type="http://schemas.openxmlformats.org/officeDocument/2006/relationships/tags" Target="../tags/tag35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7" Type="http://schemas.openxmlformats.org/officeDocument/2006/relationships/notesSlide" Target="../notesSlides/notesSlide79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58.xml"/><Relationship Id="rId4" Type="http://schemas.openxmlformats.org/officeDocument/2006/relationships/tags" Target="../tags/tag3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tags" Target="../tags/tag361.xml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notesSlide" Target="../notesSlides/notesSlide8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365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6" Type="http://schemas.openxmlformats.org/officeDocument/2006/relationships/notesSlide" Target="../notesSlides/notesSlide8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369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6" Type="http://schemas.openxmlformats.org/officeDocument/2006/relationships/notesSlide" Target="../notesSlides/notesSlide8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373.xml"/><Relationship Id="rId7" Type="http://schemas.openxmlformats.org/officeDocument/2006/relationships/notesSlide" Target="../notesSlides/notesSlide83.xml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75.xml"/><Relationship Id="rId4" Type="http://schemas.openxmlformats.org/officeDocument/2006/relationships/tags" Target="../tags/tag37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378.xml"/><Relationship Id="rId7" Type="http://schemas.openxmlformats.org/officeDocument/2006/relationships/notesSlide" Target="../notesSlides/notesSlide84.xml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80.xml"/><Relationship Id="rId4" Type="http://schemas.openxmlformats.org/officeDocument/2006/relationships/tags" Target="../tags/tag37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383.xml"/><Relationship Id="rId7" Type="http://schemas.openxmlformats.org/officeDocument/2006/relationships/notesSlide" Target="../notesSlides/notesSlide85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85.xml"/><Relationship Id="rId4" Type="http://schemas.openxmlformats.org/officeDocument/2006/relationships/tags" Target="../tags/tag38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tags" Target="../tags/tag388.xml"/><Relationship Id="rId7" Type="http://schemas.openxmlformats.org/officeDocument/2006/relationships/notesSlide" Target="../notesSlides/notesSlide86.xm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90.xml"/><Relationship Id="rId4" Type="http://schemas.openxmlformats.org/officeDocument/2006/relationships/tags" Target="../tags/tag38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tags" Target="../tags/tag393.xml"/><Relationship Id="rId7" Type="http://schemas.openxmlformats.org/officeDocument/2006/relationships/notesSlide" Target="../notesSlides/notesSlide87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95.xml"/><Relationship Id="rId4" Type="http://schemas.openxmlformats.org/officeDocument/2006/relationships/tags" Target="../tags/tag39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tags" Target="../tags/tag398.xml"/><Relationship Id="rId7" Type="http://schemas.openxmlformats.org/officeDocument/2006/relationships/notesSlide" Target="../notesSlides/notesSlide88.xml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00.xml"/><Relationship Id="rId4" Type="http://schemas.openxmlformats.org/officeDocument/2006/relationships/tags" Target="../tags/tag39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tags" Target="../tags/tag403.xml"/><Relationship Id="rId7" Type="http://schemas.openxmlformats.org/officeDocument/2006/relationships/notesSlide" Target="../notesSlides/notesSlide89.xml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05.xml"/><Relationship Id="rId4" Type="http://schemas.openxmlformats.org/officeDocument/2006/relationships/tags" Target="../tags/tag40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tags" Target="../tags/tag408.xml"/><Relationship Id="rId7" Type="http://schemas.openxmlformats.org/officeDocument/2006/relationships/notesSlide" Target="../notesSlides/notesSlide90.xml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10.xml"/><Relationship Id="rId4" Type="http://schemas.openxmlformats.org/officeDocument/2006/relationships/tags" Target="../tags/tag40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tags" Target="../tags/tag413.xml"/><Relationship Id="rId7" Type="http://schemas.openxmlformats.org/officeDocument/2006/relationships/notesSlide" Target="../notesSlides/notesSlide91.xml"/><Relationship Id="rId2" Type="http://schemas.openxmlformats.org/officeDocument/2006/relationships/tags" Target="../tags/tag412.xml"/><Relationship Id="rId1" Type="http://schemas.openxmlformats.org/officeDocument/2006/relationships/tags" Target="../tags/tag4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15.xml"/><Relationship Id="rId4" Type="http://schemas.openxmlformats.org/officeDocument/2006/relationships/tags" Target="../tags/tag41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tags" Target="../tags/tag418.xml"/><Relationship Id="rId7" Type="http://schemas.openxmlformats.org/officeDocument/2006/relationships/notesSlide" Target="../notesSlides/notesSlide92.xml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20.xml"/><Relationship Id="rId4" Type="http://schemas.openxmlformats.org/officeDocument/2006/relationships/tags" Target="../tags/tag419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tags" Target="../tags/tag423.xml"/><Relationship Id="rId7" Type="http://schemas.openxmlformats.org/officeDocument/2006/relationships/notesSlide" Target="../notesSlides/notesSlide93.xml"/><Relationship Id="rId2" Type="http://schemas.openxmlformats.org/officeDocument/2006/relationships/tags" Target="../tags/tag422.xml"/><Relationship Id="rId1" Type="http://schemas.openxmlformats.org/officeDocument/2006/relationships/tags" Target="../tags/tag42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25.xml"/><Relationship Id="rId4" Type="http://schemas.openxmlformats.org/officeDocument/2006/relationships/tags" Target="../tags/tag42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tags" Target="../tags/tag428.xml"/><Relationship Id="rId7" Type="http://schemas.openxmlformats.org/officeDocument/2006/relationships/notesSlide" Target="../notesSlides/notesSlide94.xml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30.xml"/><Relationship Id="rId4" Type="http://schemas.openxmlformats.org/officeDocument/2006/relationships/tags" Target="../tags/tag42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tags" Target="../tags/tag433.xml"/><Relationship Id="rId7" Type="http://schemas.openxmlformats.org/officeDocument/2006/relationships/notesSlide" Target="../notesSlides/notesSlide95.xml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35.xml"/><Relationship Id="rId4" Type="http://schemas.openxmlformats.org/officeDocument/2006/relationships/tags" Target="../tags/tag43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tags" Target="../tags/tag438.xml"/><Relationship Id="rId7" Type="http://schemas.openxmlformats.org/officeDocument/2006/relationships/notesSlide" Target="../notesSlides/notesSlide96.xml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40.xml"/><Relationship Id="rId4" Type="http://schemas.openxmlformats.org/officeDocument/2006/relationships/tags" Target="../tags/tag439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tags" Target="../tags/tag443.xml"/><Relationship Id="rId7" Type="http://schemas.openxmlformats.org/officeDocument/2006/relationships/notesSlide" Target="../notesSlides/notesSlide97.xml"/><Relationship Id="rId2" Type="http://schemas.openxmlformats.org/officeDocument/2006/relationships/tags" Target="../tags/tag442.xml"/><Relationship Id="rId1" Type="http://schemas.openxmlformats.org/officeDocument/2006/relationships/tags" Target="../tags/tag44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45.xml"/><Relationship Id="rId4" Type="http://schemas.openxmlformats.org/officeDocument/2006/relationships/tags" Target="../tags/tag44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tags" Target="../tags/tag448.xml"/><Relationship Id="rId7" Type="http://schemas.openxmlformats.org/officeDocument/2006/relationships/notesSlide" Target="../notesSlides/notesSlide98.xml"/><Relationship Id="rId2" Type="http://schemas.openxmlformats.org/officeDocument/2006/relationships/tags" Target="../tags/tag447.xml"/><Relationship Id="rId1" Type="http://schemas.openxmlformats.org/officeDocument/2006/relationships/tags" Target="../tags/tag44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0.xml"/><Relationship Id="rId4" Type="http://schemas.openxmlformats.org/officeDocument/2006/relationships/tags" Target="../tags/tag44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tags" Target="../tags/tag453.xml"/><Relationship Id="rId7" Type="http://schemas.openxmlformats.org/officeDocument/2006/relationships/notesSlide" Target="../notesSlides/notesSlide99.xml"/><Relationship Id="rId2" Type="http://schemas.openxmlformats.org/officeDocument/2006/relationships/tags" Target="../tags/tag452.xml"/><Relationship Id="rId1" Type="http://schemas.openxmlformats.org/officeDocument/2006/relationships/tags" Target="../tags/tag45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5.xml"/><Relationship Id="rId4" Type="http://schemas.openxmlformats.org/officeDocument/2006/relationships/tags" Target="../tags/tag4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SUR LE PROCESSUS DE RÉTABLISSEMENT </a:t>
            </a:r>
            <a:br>
              <a:rPr lang="fr-C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SANTÉ MENTALE</a:t>
            </a:r>
            <a:endParaRPr lang="fr-F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Formation approfondie et interactive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B967849-2CCE-49FB-80FB-AF8E8EAB81F5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6948264" y="4221088"/>
            <a:ext cx="1877148" cy="96949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1"/>
            <a:r>
              <a:rPr lang="fr-CA" sz="1200" b="1" i="1" dirty="0" smtClean="0">
                <a:latin typeface="+mj-lt"/>
              </a:rPr>
              <a:t>Ouvrir le cœur,</a:t>
            </a:r>
          </a:p>
          <a:p>
            <a:pPr lvl="1"/>
            <a:r>
              <a:rPr lang="fr-CA" sz="1200" b="1" i="1" dirty="0" smtClean="0">
                <a:latin typeface="+mj-lt"/>
              </a:rPr>
              <a:t>Nourrir l’esprit,</a:t>
            </a:r>
          </a:p>
          <a:p>
            <a:pPr lvl="1"/>
            <a:r>
              <a:rPr lang="fr-CA" sz="1200" b="1" i="1" dirty="0" smtClean="0">
                <a:latin typeface="+mj-lt"/>
              </a:rPr>
              <a:t>Envahir le quotidien</a:t>
            </a:r>
            <a:r>
              <a:rPr lang="en-CA" sz="1200" b="1" i="1" dirty="0" smtClean="0">
                <a:latin typeface="+mj-lt"/>
              </a:rPr>
              <a:t>…</a:t>
            </a:r>
            <a:endParaRPr lang="fr-CA" sz="1200" b="1" i="1" dirty="0" smtClean="0">
              <a:latin typeface="+mj-lt"/>
            </a:endParaRPr>
          </a:p>
          <a:p>
            <a:pPr lvl="1"/>
            <a:r>
              <a:rPr lang="fr-CA" sz="1050" b="1" i="1" dirty="0" smtClean="0">
                <a:latin typeface="+mj-lt"/>
              </a:rPr>
              <a:t>Herman Alexandre, </a:t>
            </a:r>
          </a:p>
          <a:p>
            <a:pPr lvl="1"/>
            <a:r>
              <a:rPr lang="fr-CA" sz="1050" b="1" i="1" dirty="0" smtClean="0">
                <a:latin typeface="+mj-lt"/>
              </a:rPr>
              <a:t>président de l’AQRP</a:t>
            </a:r>
          </a:p>
        </p:txBody>
      </p:sp>
      <p:sp>
        <p:nvSpPr>
          <p:cNvPr id="7" name="Sous-titre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195738" y="5635352"/>
            <a:ext cx="5022320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Avec le soutien du Groupe provincial </a:t>
            </a:r>
            <a:br>
              <a:rPr kumimoji="0" lang="fr-C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C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 formation sur le rétablissement </a:t>
            </a:r>
            <a:br>
              <a:rPr kumimoji="0" lang="fr-C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r-C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des personnes en milieux d’hébergement</a:t>
            </a: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335" y="4507697"/>
            <a:ext cx="1627433" cy="323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620713" lvl="1">
              <a:spcBef>
                <a:spcPts val="2400"/>
              </a:spcBef>
            </a:pPr>
            <a:r>
              <a:rPr lang="fr-CA" sz="2800" dirty="0" smtClean="0"/>
              <a:t>Module </a:t>
            </a:r>
            <a:r>
              <a:rPr lang="fr-CA" sz="2800" dirty="0"/>
              <a:t>1 : Comprendre le </a:t>
            </a:r>
            <a:r>
              <a:rPr lang="fr-CA" sz="2800" dirty="0" smtClean="0"/>
              <a:t>rétablissement</a:t>
            </a:r>
          </a:p>
          <a:p>
            <a:pPr marL="620713" lvl="1">
              <a:spcBef>
                <a:spcPts val="1200"/>
              </a:spcBef>
              <a:tabLst>
                <a:tab pos="2243138" algn="l"/>
              </a:tabLst>
            </a:pPr>
            <a:r>
              <a:rPr lang="fr-CA" sz="2800" dirty="0"/>
              <a:t>Module 2 : Le rétablissement en contexte </a:t>
            </a:r>
            <a:r>
              <a:rPr lang="fr-CA" sz="2800" dirty="0" smtClean="0"/>
              <a:t>	d’intervention</a:t>
            </a:r>
            <a:endParaRPr lang="fr-CA" sz="2800" dirty="0"/>
          </a:p>
          <a:p>
            <a:pPr lvl="1">
              <a:spcBef>
                <a:spcPts val="1200"/>
              </a:spcBef>
              <a:tabLst>
                <a:tab pos="2082800" algn="l"/>
                <a:tab pos="2243138" algn="l"/>
              </a:tabLst>
            </a:pPr>
            <a:r>
              <a:rPr lang="fr-CA" sz="2800" dirty="0" smtClean="0"/>
              <a:t>Module </a:t>
            </a:r>
            <a:r>
              <a:rPr lang="fr-CA" sz="2800" dirty="0"/>
              <a:t>3 : Une organisation de services orientée </a:t>
            </a:r>
            <a:r>
              <a:rPr lang="fr-CA" sz="2800" dirty="0" smtClean="0"/>
              <a:t/>
            </a:r>
            <a:br>
              <a:rPr lang="fr-CA" sz="2800" dirty="0" smtClean="0"/>
            </a:br>
            <a:r>
              <a:rPr lang="fr-CA" sz="2800" dirty="0" smtClean="0"/>
              <a:t>	vers le </a:t>
            </a:r>
            <a:r>
              <a:rPr lang="fr-CA" sz="2800" dirty="0"/>
              <a:t>rétablissement</a:t>
            </a:r>
          </a:p>
          <a:p>
            <a:pPr lvl="1">
              <a:spcBef>
                <a:spcPts val="1200"/>
              </a:spcBef>
            </a:pPr>
            <a:r>
              <a:rPr lang="fr-CA" sz="2800" dirty="0" smtClean="0"/>
              <a:t>Module </a:t>
            </a:r>
            <a:r>
              <a:rPr lang="fr-CA" sz="2800" dirty="0"/>
              <a:t>4 : Le soutien aux changements</a:t>
            </a:r>
          </a:p>
          <a:p>
            <a:pPr marL="109728" indent="0">
              <a:buNone/>
            </a:pPr>
            <a:endParaRPr lang="fr-CA" sz="3600" dirty="0"/>
          </a:p>
          <a:p>
            <a:pPr lvl="1"/>
            <a:endParaRPr lang="fr-CA" sz="2400" dirty="0" smtClean="0"/>
          </a:p>
          <a:p>
            <a:pPr lvl="1">
              <a:buFont typeface="Wingdings" pitchFamily="2" charset="2"/>
              <a:buChar char="Ø"/>
            </a:pPr>
            <a:endParaRPr lang="fr-CA" sz="2400" dirty="0" smtClean="0"/>
          </a:p>
          <a:p>
            <a:pPr lvl="0"/>
            <a:endParaRPr lang="fr-FR" sz="28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8505828-1A1F-4A51-8F44-0E683690C447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r>
              <a:rPr lang="fr-CA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CAHIER CONTIENT 4 </a:t>
            </a:r>
            <a:r>
              <a:rPr lang="fr-CA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MODULES </a:t>
            </a:r>
            <a:endParaRPr lang="fr-CA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9930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4.4 COMMENT PRENDRE LE VIRAGE </a:t>
            </a:r>
            <a:endParaRPr lang="fr-C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sz="2200" dirty="0">
                <a:cs typeface="Times New Roman" pitchFamily="18" charset="0"/>
              </a:rPr>
              <a:t>Plan d’action </a:t>
            </a:r>
            <a:r>
              <a:rPr lang="fr-CA" sz="2200" dirty="0" smtClean="0">
                <a:cs typeface="Times New Roman" pitchFamily="18" charset="0"/>
              </a:rPr>
              <a:t>pour la transformation</a:t>
            </a:r>
            <a:br>
              <a:rPr lang="fr-CA" sz="2200" dirty="0" smtClean="0">
                <a:cs typeface="Times New Roman" pitchFamily="18" charset="0"/>
              </a:rPr>
            </a:br>
            <a:r>
              <a:rPr lang="fr-CA" sz="2200" dirty="0" smtClean="0">
                <a:cs typeface="Times New Roman" pitchFamily="18" charset="0"/>
              </a:rPr>
              <a:t>de </a:t>
            </a:r>
            <a:r>
              <a:rPr lang="fr-CA" sz="2200" dirty="0">
                <a:cs typeface="Times New Roman" pitchFamily="18" charset="0"/>
              </a:rPr>
              <a:t>vos pratiques</a:t>
            </a:r>
            <a:endParaRPr lang="fr-CA" sz="22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E7F7D756-0DD5-45CC-8ED1-369D41C28B11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316416" y="6453336"/>
            <a:ext cx="696616" cy="319735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100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337829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700808"/>
            <a:ext cx="8229600" cy="4306483"/>
          </a:xfrm>
        </p:spPr>
        <p:txBody>
          <a:bodyPr/>
          <a:lstStyle/>
          <a:p>
            <a:r>
              <a:rPr lang="fr-CA" sz="2800" dirty="0" smtClean="0"/>
              <a:t>Discussions </a:t>
            </a:r>
            <a:r>
              <a:rPr lang="fr-CA" sz="2800" dirty="0"/>
              <a:t>sur les transformations à </a:t>
            </a:r>
            <a:r>
              <a:rPr lang="fr-CA" sz="2800" dirty="0" smtClean="0"/>
              <a:t>faire</a:t>
            </a:r>
            <a:br>
              <a:rPr lang="fr-CA" sz="2800" dirty="0" smtClean="0"/>
            </a:br>
            <a:r>
              <a:rPr lang="fr-CA" sz="2800" dirty="0" smtClean="0"/>
              <a:t>aux </a:t>
            </a:r>
            <a:r>
              <a:rPr lang="fr-CA" sz="2800" dirty="0"/>
              <a:t>lendemains de la </a:t>
            </a:r>
            <a:r>
              <a:rPr lang="fr-CA" sz="2800" dirty="0" smtClean="0"/>
              <a:t>formation</a:t>
            </a:r>
          </a:p>
          <a:p>
            <a:pPr>
              <a:buNone/>
            </a:pPr>
            <a:endParaRPr lang="fr-CA" sz="2800" dirty="0" smtClean="0"/>
          </a:p>
          <a:p>
            <a:endParaRPr lang="fr-CA" sz="2800" dirty="0" smtClean="0"/>
          </a:p>
          <a:p>
            <a:pPr algn="ctr"/>
            <a:r>
              <a:rPr lang="fr-CA" sz="2800" i="1" dirty="0" smtClean="0"/>
              <a:t>N’oubliez pa</a:t>
            </a:r>
            <a:r>
              <a:rPr lang="fr-CA" sz="2800" i="1" dirty="0" smtClean="0"/>
              <a:t>s de mettre la personne</a:t>
            </a:r>
            <a:br>
              <a:rPr lang="fr-CA" sz="2800" i="1" dirty="0" smtClean="0"/>
            </a:br>
            <a:r>
              <a:rPr lang="fr-CA" sz="2800" i="1" dirty="0" smtClean="0"/>
              <a:t>en rétablissement  au cœur du processus</a:t>
            </a:r>
            <a:br>
              <a:rPr lang="fr-CA" sz="2800" i="1" dirty="0" smtClean="0"/>
            </a:br>
            <a:r>
              <a:rPr lang="fr-CA" sz="2800" i="1" dirty="0" smtClean="0"/>
              <a:t>de transformation!</a:t>
            </a:r>
            <a:endParaRPr lang="fr-CA" sz="2800" i="1" dirty="0" smtClean="0"/>
          </a:p>
          <a:p>
            <a:endParaRPr lang="fr-CA" sz="2800" dirty="0"/>
          </a:p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7B25A30-06D3-4393-9943-22B9C0A84627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316416" y="6525344"/>
            <a:ext cx="653792" cy="300608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101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2768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124744"/>
            <a:ext cx="8229600" cy="4968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CA" sz="2400" b="1" dirty="0" smtClean="0"/>
              <a:t>Patricia </a:t>
            </a:r>
            <a:r>
              <a:rPr lang="fr-CA" sz="2400" b="1" dirty="0" smtClean="0"/>
              <a:t>E. </a:t>
            </a:r>
            <a:r>
              <a:rPr lang="fr-CA" sz="2400" b="1" dirty="0" err="1" smtClean="0"/>
              <a:t>Deegan</a:t>
            </a:r>
            <a:r>
              <a:rPr lang="fr-CA" sz="2400" b="1" dirty="0" smtClean="0"/>
              <a:t> </a:t>
            </a:r>
            <a:r>
              <a:rPr lang="fr-CA" sz="2400" b="1" dirty="0" smtClean="0"/>
              <a:t>:</a:t>
            </a:r>
          </a:p>
          <a:p>
            <a:r>
              <a:rPr lang="fr-CA" sz="2000" dirty="0" smtClean="0"/>
              <a:t>« La pierre angulaire du rétablissement? </a:t>
            </a:r>
            <a:endParaRPr lang="fr-CA" sz="2000" dirty="0"/>
          </a:p>
          <a:p>
            <a:r>
              <a:rPr lang="fr-CA" sz="2000" dirty="0" smtClean="0"/>
              <a:t>Comprendre qu’il s’agit de personnes qui grandissent, qui changent, </a:t>
            </a:r>
            <a:br>
              <a:rPr lang="fr-CA" sz="2000" dirty="0" smtClean="0"/>
            </a:br>
            <a:r>
              <a:rPr lang="fr-CA" sz="2000" dirty="0" smtClean="0"/>
              <a:t>qui sont en cheminement. </a:t>
            </a:r>
            <a:endParaRPr lang="fr-CA" sz="2000" dirty="0"/>
          </a:p>
          <a:p>
            <a:r>
              <a:rPr lang="fr-CA" sz="2000" dirty="0" smtClean="0"/>
              <a:t>Notre rôle n’est pas de décider qui guérira et qui ne guérira pas. </a:t>
            </a:r>
            <a:endParaRPr lang="fr-CA" sz="2000" dirty="0"/>
          </a:p>
          <a:p>
            <a:r>
              <a:rPr lang="fr-CA" sz="2000" dirty="0" smtClean="0"/>
              <a:t>Notre travail est de créer des environnements propices au rétablissement et à la responsabilisation. </a:t>
            </a:r>
            <a:endParaRPr lang="fr-CA" sz="2000" dirty="0"/>
          </a:p>
          <a:p>
            <a:r>
              <a:rPr lang="fr-CA" sz="2000" dirty="0" smtClean="0"/>
              <a:t>Notre travail est d’établir de solides relations de soutien avec </a:t>
            </a:r>
            <a:br>
              <a:rPr lang="fr-CA" sz="2000" dirty="0" smtClean="0"/>
            </a:br>
            <a:r>
              <a:rPr lang="fr-CA" sz="2000" dirty="0" smtClean="0"/>
              <a:t>les personnes avec lesquelles nous travaillons.</a:t>
            </a:r>
          </a:p>
          <a:p>
            <a:r>
              <a:rPr lang="fr-CA" sz="2000" dirty="0" smtClean="0"/>
              <a:t>Et ce qui est sans doute notre plus grand et plus important défi en cette décennie marquée par le rétrécissement continuel des services, </a:t>
            </a:r>
            <a:endParaRPr lang="fr-CA" sz="2000" dirty="0"/>
          </a:p>
          <a:p>
            <a:r>
              <a:rPr lang="fr-CA" sz="2000" dirty="0" smtClean="0"/>
              <a:t>c’est de résister à la déshumanisation </a:t>
            </a:r>
            <a:endParaRPr lang="fr-CA" sz="2000" dirty="0"/>
          </a:p>
          <a:p>
            <a:r>
              <a:rPr lang="fr-CA" sz="2000" dirty="0" smtClean="0"/>
              <a:t>et d’être assez braves, assez audacieux, pour conserver un cœur humain </a:t>
            </a:r>
            <a:r>
              <a:rPr lang="fr-CA" sz="2000" dirty="0" smtClean="0"/>
              <a:t>dans </a:t>
            </a:r>
            <a:r>
              <a:rPr lang="fr-CA" sz="2000" dirty="0" smtClean="0"/>
              <a:t>notre travail consacré aux services humains. </a:t>
            </a:r>
            <a:r>
              <a:rPr lang="fr-CA" sz="2000" dirty="0" smtClean="0"/>
              <a:t>»</a:t>
            </a:r>
            <a:endParaRPr lang="fr-FR" sz="2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260648"/>
            <a:ext cx="8229600" cy="936104"/>
          </a:xfrm>
        </p:spPr>
        <p:txBody>
          <a:bodyPr>
            <a:noAutofit/>
          </a:bodyPr>
          <a:lstStyle/>
          <a:p>
            <a:r>
              <a:rPr lang="fr-CA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CONCLUSION, QUELQUES CITATIONS</a:t>
            </a:r>
            <a:endParaRPr lang="fr-F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8F6D31F-9843-4F36-9955-27B55747486E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102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425984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CA" sz="2400" b="1" dirty="0" smtClean="0"/>
              <a:t>Marianne </a:t>
            </a:r>
            <a:r>
              <a:rPr lang="fr-CA" sz="2400" b="1" dirty="0" err="1" smtClean="0"/>
              <a:t>Farkas</a:t>
            </a:r>
            <a:r>
              <a:rPr lang="fr-CA" sz="2400" b="1" dirty="0" smtClean="0"/>
              <a:t> </a:t>
            </a:r>
            <a:r>
              <a:rPr lang="fr-CA" sz="2400" b="1" dirty="0" smtClean="0"/>
              <a:t>:</a:t>
            </a:r>
          </a:p>
          <a:p>
            <a:pPr>
              <a:buNone/>
            </a:pPr>
            <a:endParaRPr lang="fr-CA" sz="2400" b="1" dirty="0" smtClean="0"/>
          </a:p>
          <a:p>
            <a:r>
              <a:rPr lang="fr-CA" sz="2400" dirty="0" smtClean="0"/>
              <a:t>Il faut aider les personnes  à :</a:t>
            </a:r>
            <a:endParaRPr lang="fr-CA" sz="2400" dirty="0"/>
          </a:p>
          <a:p>
            <a:pPr lvl="1"/>
            <a:r>
              <a:rPr lang="fr-CA" sz="2400" dirty="0" smtClean="0"/>
              <a:t>« reprendre </a:t>
            </a:r>
            <a:r>
              <a:rPr lang="fr-CA" sz="2400" spc="-100" dirty="0" smtClean="0"/>
              <a:t>espoir en un avenir rempli de possibilités. »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CONCLUSION, QUELQUES CITATIONS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0BE1840-CDBB-4FE4-9CF1-C796A89493A3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103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112862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2204864"/>
            <a:ext cx="8229600" cy="3802427"/>
          </a:xfrm>
        </p:spPr>
        <p:txBody>
          <a:bodyPr/>
          <a:lstStyle/>
          <a:p>
            <a:r>
              <a:rPr lang="fr-CA" dirty="0"/>
              <a:t>« Quand on me le dit, </a:t>
            </a:r>
            <a:r>
              <a:rPr lang="fr-CA" dirty="0" smtClean="0"/>
              <a:t>j’oublie;</a:t>
            </a:r>
            <a:endParaRPr lang="fr-CA" dirty="0"/>
          </a:p>
          <a:p>
            <a:r>
              <a:rPr lang="fr-CA" dirty="0"/>
              <a:t>Quand on me consulte, je me </a:t>
            </a:r>
            <a:r>
              <a:rPr lang="fr-CA" dirty="0" smtClean="0"/>
              <a:t>souviens;</a:t>
            </a:r>
            <a:endParaRPr lang="fr-CA" dirty="0"/>
          </a:p>
          <a:p>
            <a:r>
              <a:rPr lang="fr-CA" dirty="0"/>
              <a:t>Quand on m’implique, je le fais! »</a:t>
            </a:r>
          </a:p>
          <a:p>
            <a:pPr marL="109728" indent="0">
              <a:buNone/>
            </a:pPr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7B25A30-06D3-4393-9943-22B9C0A84627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104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23528" y="274638"/>
            <a:ext cx="8496944" cy="1143000"/>
          </a:xfrm>
        </p:spPr>
        <p:txBody>
          <a:bodyPr>
            <a:no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LE PLAN DE SERVICES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INDIVIDUALISÉS EN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SANTÉ MENTALE :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7614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 DU MODULE 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22713" y="3001162"/>
            <a:ext cx="4572000" cy="1454888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fr-CA" sz="3200" b="1" dirty="0" smtClean="0"/>
              <a:t>Évaluation de la </a:t>
            </a:r>
            <a:r>
              <a:rPr lang="fr-CA" sz="3200" b="1" dirty="0"/>
              <a:t>journée </a:t>
            </a:r>
            <a:r>
              <a:rPr lang="fr-CA" sz="3200" b="1" dirty="0" smtClean="0"/>
              <a:t/>
            </a:r>
            <a:br>
              <a:rPr lang="fr-CA" sz="3200" b="1" dirty="0" smtClean="0"/>
            </a:br>
            <a:r>
              <a:rPr lang="fr-CA" sz="3200" b="1" dirty="0" smtClean="0"/>
              <a:t>et </a:t>
            </a:r>
            <a:r>
              <a:rPr lang="fr-CA" sz="3200" b="1" dirty="0"/>
              <a:t>de la formation </a:t>
            </a:r>
            <a:r>
              <a:rPr lang="fr-CA" sz="3200" b="1" dirty="0" smtClean="0"/>
              <a:t/>
            </a:r>
            <a:br>
              <a:rPr lang="fr-CA" sz="3200" b="1" dirty="0" smtClean="0"/>
            </a:br>
            <a:endParaRPr lang="fr-CA" sz="3200" b="1" dirty="0" smtClean="0"/>
          </a:p>
          <a:p>
            <a:pPr algn="r"/>
            <a:r>
              <a:rPr lang="fr-CA" sz="3200" i="1" dirty="0" smtClean="0"/>
              <a:t>Merci de votre participation</a:t>
            </a:r>
            <a:r>
              <a:rPr lang="fr-CA" sz="3200" dirty="0" smtClean="0"/>
              <a:t/>
            </a:r>
            <a:br>
              <a:rPr lang="fr-CA" sz="3200" dirty="0" smtClean="0"/>
            </a:br>
            <a:endParaRPr lang="fr-FR" sz="32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920FB5E-522C-486F-A323-08198BECBE51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460432" y="6381328"/>
            <a:ext cx="552600" cy="391743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105</a:t>
            </a:fld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63364"/>
            <a:ext cx="1584176" cy="314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41823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/>
            <a:endParaRPr lang="fr-CA" sz="3600" dirty="0" smtClean="0"/>
          </a:p>
          <a:p>
            <a:pPr algn="l"/>
            <a:r>
              <a:rPr lang="fr-CA" sz="3600" dirty="0" smtClean="0"/>
              <a:t>1 journée </a:t>
            </a:r>
            <a:r>
              <a:rPr lang="fr-CA" sz="3600" dirty="0" smtClean="0"/>
              <a:t>(</a:t>
            </a:r>
            <a:r>
              <a:rPr lang="fr-CA" sz="3600" dirty="0" smtClean="0"/>
              <a:t>7 </a:t>
            </a:r>
            <a:r>
              <a:rPr lang="fr-CA" sz="3600" dirty="0"/>
              <a:t>heures)</a:t>
            </a:r>
          </a:p>
          <a:p>
            <a:endParaRPr lang="fr-CA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6AF7E3D-A632-4D13-A6A5-3EE609E67098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DURÉE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9352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fr-CA" sz="3800" b="1" dirty="0" smtClean="0"/>
          </a:p>
          <a:p>
            <a:pPr>
              <a:lnSpc>
                <a:spcPct val="150000"/>
              </a:lnSpc>
            </a:pPr>
            <a:r>
              <a:rPr lang="fr-CA" sz="2400" dirty="0" smtClean="0"/>
              <a:t>Confidentialité </a:t>
            </a:r>
          </a:p>
          <a:p>
            <a:pPr>
              <a:lnSpc>
                <a:spcPct val="150000"/>
              </a:lnSpc>
            </a:pPr>
            <a:r>
              <a:rPr lang="fr-CA" sz="2400" dirty="0" smtClean="0"/>
              <a:t>Participation </a:t>
            </a:r>
          </a:p>
          <a:p>
            <a:pPr>
              <a:lnSpc>
                <a:spcPct val="150000"/>
              </a:lnSpc>
            </a:pPr>
            <a:r>
              <a:rPr lang="fr-CA" sz="2400" dirty="0" smtClean="0"/>
              <a:t>Prise de parole</a:t>
            </a:r>
          </a:p>
          <a:p>
            <a:pPr>
              <a:lnSpc>
                <a:spcPct val="150000"/>
              </a:lnSpc>
            </a:pPr>
            <a:r>
              <a:rPr lang="fr-CA" sz="2400" dirty="0" smtClean="0"/>
              <a:t>Respect des opinions de chacun </a:t>
            </a:r>
          </a:p>
          <a:p>
            <a:pPr>
              <a:lnSpc>
                <a:spcPct val="150000"/>
              </a:lnSpc>
            </a:pPr>
            <a:r>
              <a:rPr lang="fr-CA" sz="2400" dirty="0" smtClean="0"/>
              <a:t>Rôle du formateur</a:t>
            </a:r>
            <a:endParaRPr lang="fr-CA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AE8E9B4F-0DB6-4CD0-BB4E-1350CF585B31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CONFIDENTIALITÉ ET DÉROULEMENT DES ÉCHANGES</a:t>
            </a:r>
            <a:b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0636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sz="1800" dirty="0"/>
              <a:t>1.2	Un peu d’histoire</a:t>
            </a:r>
            <a:r>
              <a:rPr lang="fr-CA" sz="1800" dirty="0" smtClean="0"/>
              <a:t>… Le </a:t>
            </a:r>
            <a:r>
              <a:rPr lang="fr-CA" sz="1800" dirty="0"/>
              <a:t>mouvement des utilisateurs de services </a:t>
            </a:r>
          </a:p>
          <a:p>
            <a:r>
              <a:rPr lang="fr-CA" sz="1800" dirty="0"/>
              <a:t>1.3	Les ingrédients du rétablissement</a:t>
            </a:r>
          </a:p>
          <a:p>
            <a:r>
              <a:rPr lang="fr-CA" sz="1800" dirty="0"/>
              <a:t>1.4	Appropriation du pouvoir et pleine citoyenneté : comment </a:t>
            </a:r>
            <a:r>
              <a:rPr lang="fr-CA" sz="1800" dirty="0" smtClean="0"/>
              <a:t>reprendre</a:t>
            </a:r>
            <a:br>
              <a:rPr lang="fr-CA" sz="1800" dirty="0" smtClean="0"/>
            </a:br>
            <a:r>
              <a:rPr lang="fr-CA" sz="1800" dirty="0" smtClean="0"/>
              <a:t>	du </a:t>
            </a:r>
            <a:r>
              <a:rPr lang="fr-CA" sz="1800" dirty="0"/>
              <a:t>pouvoir sur sa vie</a:t>
            </a:r>
          </a:p>
          <a:p>
            <a:r>
              <a:rPr lang="fr-CA" sz="1800" dirty="0"/>
              <a:t>1.5	Stigmatisation et </a:t>
            </a:r>
            <a:r>
              <a:rPr lang="fr-CA" sz="1800" dirty="0" err="1"/>
              <a:t>autostigmatisation</a:t>
            </a:r>
            <a:r>
              <a:rPr lang="fr-CA" sz="1800" dirty="0"/>
              <a:t> </a:t>
            </a:r>
          </a:p>
          <a:p>
            <a:r>
              <a:rPr lang="fr-CA" sz="1800" dirty="0"/>
              <a:t>2.1	L’importance du savoir-être et du sens à la vie</a:t>
            </a:r>
          </a:p>
          <a:p>
            <a:r>
              <a:rPr lang="fr-CA" sz="1800" dirty="0"/>
              <a:t>2.2	La base de l’intervention orientée vers le rétablissement</a:t>
            </a:r>
          </a:p>
          <a:p>
            <a:pPr marL="365125" indent="534988">
              <a:tabLst>
                <a:tab pos="1528763" algn="l"/>
              </a:tabLst>
            </a:pPr>
            <a:r>
              <a:rPr lang="fr-CA" sz="1800" dirty="0"/>
              <a:t>2.2.1	Les 5 étapes du rétablissement</a:t>
            </a:r>
          </a:p>
          <a:p>
            <a:pPr marL="365125" indent="534988">
              <a:tabLst>
                <a:tab pos="1528763" algn="l"/>
              </a:tabLst>
            </a:pPr>
            <a:r>
              <a:rPr lang="fr-CA" sz="1800" dirty="0"/>
              <a:t>2.2.3	Les 9 sphères de </a:t>
            </a:r>
            <a:r>
              <a:rPr lang="fr-CA" sz="1800" dirty="0" smtClean="0"/>
              <a:t>vie</a:t>
            </a:r>
          </a:p>
          <a:p>
            <a:r>
              <a:rPr lang="fr-CA" sz="1800" dirty="0"/>
              <a:t>3.1	Un regard à l’intérieur de votre ressource</a:t>
            </a:r>
          </a:p>
          <a:p>
            <a:r>
              <a:rPr lang="fr-CA" sz="1800" dirty="0"/>
              <a:t>3.2	Gestion de risques en contexte organisationnel</a:t>
            </a:r>
          </a:p>
          <a:p>
            <a:r>
              <a:rPr lang="fr-CA" sz="1800" dirty="0"/>
              <a:t>3.5	La participation active des </a:t>
            </a:r>
            <a:r>
              <a:rPr lang="fr-CA" sz="1800" dirty="0" smtClean="0"/>
              <a:t>personnes</a:t>
            </a:r>
          </a:p>
          <a:p>
            <a:r>
              <a:rPr lang="fr-CA" sz="1800" dirty="0" smtClean="0"/>
              <a:t>4.2	Résistances </a:t>
            </a:r>
            <a:r>
              <a:rPr lang="fr-CA" sz="1800" dirty="0"/>
              <a:t>naturelles aux </a:t>
            </a:r>
            <a:r>
              <a:rPr lang="fr-CA" sz="1800" dirty="0" smtClean="0"/>
              <a:t>changements</a:t>
            </a:r>
          </a:p>
          <a:p>
            <a:r>
              <a:rPr lang="fr-CA" sz="1800" dirty="0" smtClean="0"/>
              <a:t>4.3 </a:t>
            </a:r>
            <a:r>
              <a:rPr lang="fr-CA" sz="1800" dirty="0" smtClean="0"/>
              <a:t>	La </a:t>
            </a:r>
            <a:r>
              <a:rPr lang="fr-CA" sz="1800" dirty="0"/>
              <a:t>nécessaire révision de vos </a:t>
            </a:r>
            <a:r>
              <a:rPr lang="fr-CA" sz="1800" dirty="0" smtClean="0"/>
              <a:t>outils</a:t>
            </a:r>
          </a:p>
          <a:p>
            <a:r>
              <a:rPr lang="fr-CA" sz="1800" dirty="0" smtClean="0"/>
              <a:t>4.4 </a:t>
            </a:r>
            <a:r>
              <a:rPr lang="fr-CA" sz="1800" dirty="0" smtClean="0"/>
              <a:t>	Prendre </a:t>
            </a:r>
            <a:r>
              <a:rPr lang="fr-CA" sz="1800" dirty="0"/>
              <a:t>le virage : plan d’action pour la transformation de vos pratiques</a:t>
            </a:r>
          </a:p>
          <a:p>
            <a:endParaRPr lang="fr-CA" sz="1800" dirty="0"/>
          </a:p>
          <a:p>
            <a:endParaRPr lang="fr-CA" sz="1800" dirty="0" smtClean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5A30-06D3-4393-9943-22B9C0A84627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CONTENU 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PROPOSÉ POUR LA JOURNÉE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8632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</a:t>
            </a:r>
            <a:r>
              <a:rPr lang="fr-C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: COMPRENDRE</a:t>
            </a:r>
            <a:br>
              <a:rPr lang="fr-C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fr-C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RÉTABLISSEMENT</a:t>
            </a:r>
            <a:endParaRPr lang="fr-F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32500" lnSpcReduction="20000"/>
          </a:bodyPr>
          <a:lstStyle/>
          <a:p>
            <a:pPr algn="l"/>
            <a:r>
              <a:rPr lang="fr-CA" sz="9600" dirty="0" smtClean="0"/>
              <a:t>Se </a:t>
            </a:r>
            <a:r>
              <a:rPr lang="fr-CA" sz="9600" dirty="0"/>
              <a:t>mettre en mouvement </a:t>
            </a:r>
            <a:r>
              <a:rPr lang="fr-CA" sz="9600" dirty="0" smtClean="0"/>
              <a:t/>
            </a:r>
            <a:br>
              <a:rPr lang="fr-CA" sz="9600" dirty="0" smtClean="0"/>
            </a:br>
            <a:r>
              <a:rPr lang="fr-CA" sz="9600" dirty="0" smtClean="0"/>
              <a:t>vers le </a:t>
            </a:r>
            <a:r>
              <a:rPr lang="fr-CA" sz="9600" dirty="0"/>
              <a:t>rétablissement</a:t>
            </a:r>
          </a:p>
          <a:p>
            <a:pPr marL="109728"/>
            <a:r>
              <a:rPr lang="en-CA" b="1" dirty="0"/>
              <a:t> </a:t>
            </a:r>
            <a:endParaRPr lang="fr-CA" b="1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E99526DA-1A5A-4351-AA14-032DE7ED4FF0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5706629" y="4363296"/>
            <a:ext cx="321471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lnSpc>
                <a:spcPct val="90000"/>
              </a:lnSpc>
            </a:pPr>
            <a:endParaRPr lang="fr-CA" b="1" i="1" dirty="0" smtClean="0">
              <a:latin typeface="+mj-lt"/>
            </a:endParaRPr>
          </a:p>
          <a:p>
            <a:pPr lvl="1" algn="r">
              <a:lnSpc>
                <a:spcPct val="90000"/>
              </a:lnSpc>
            </a:pPr>
            <a:r>
              <a:rPr lang="fr-CA" b="1" i="1" dirty="0" smtClean="0">
                <a:latin typeface="+mj-lt"/>
              </a:rPr>
              <a:t>Nourrir l’esprit…</a:t>
            </a:r>
          </a:p>
        </p:txBody>
      </p:sp>
    </p:spTree>
    <p:extLst>
      <p:ext uri="{BB962C8B-B14F-4D97-AF65-F5344CB8AC3E}">
        <p14:creationId xmlns:p14="http://schemas.microsoft.com/office/powerpoint/2010/main" xmlns="" val="30972641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772816"/>
            <a:ext cx="8229600" cy="4234475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fr-CA" sz="3400" b="1" dirty="0"/>
              <a:t>Objectifs </a:t>
            </a:r>
            <a:r>
              <a:rPr lang="fr-CA" sz="3400" b="1" dirty="0" smtClean="0"/>
              <a:t>:</a:t>
            </a:r>
          </a:p>
          <a:p>
            <a:pPr>
              <a:lnSpc>
                <a:spcPct val="120000"/>
              </a:lnSpc>
            </a:pPr>
            <a:r>
              <a:rPr lang="fr-CA" sz="2600" dirty="0" smtClean="0"/>
              <a:t>Acquérir </a:t>
            </a:r>
            <a:r>
              <a:rPr lang="fr-CA" sz="2600" dirty="0"/>
              <a:t>des connaissances sur le savoir, le savoir-être </a:t>
            </a:r>
            <a:r>
              <a:rPr lang="fr-CA" sz="2600" dirty="0" smtClean="0"/>
              <a:t/>
            </a:r>
            <a:br>
              <a:rPr lang="fr-CA" sz="2600" dirty="0" smtClean="0"/>
            </a:br>
            <a:r>
              <a:rPr lang="fr-CA" sz="2600" dirty="0" smtClean="0"/>
              <a:t>et </a:t>
            </a:r>
            <a:r>
              <a:rPr lang="fr-CA" sz="2600" dirty="0"/>
              <a:t>le </a:t>
            </a:r>
            <a:r>
              <a:rPr lang="fr-CA" sz="2600" dirty="0" smtClean="0"/>
              <a:t>savoir-faire</a:t>
            </a:r>
          </a:p>
          <a:p>
            <a:pPr>
              <a:lnSpc>
                <a:spcPct val="120000"/>
              </a:lnSpc>
            </a:pPr>
            <a:endParaRPr lang="fr-CA" sz="2600" dirty="0" smtClean="0"/>
          </a:p>
          <a:p>
            <a:pPr>
              <a:lnSpc>
                <a:spcPct val="120000"/>
              </a:lnSpc>
            </a:pPr>
            <a:r>
              <a:rPr lang="fr-CA" sz="2600" dirty="0" smtClean="0"/>
              <a:t>Définir ce </a:t>
            </a:r>
            <a:r>
              <a:rPr lang="fr-CA" sz="2600" dirty="0"/>
              <a:t>qu’est le processus de </a:t>
            </a:r>
            <a:r>
              <a:rPr lang="fr-CA" sz="2600" dirty="0" smtClean="0"/>
              <a:t>rétablissement</a:t>
            </a:r>
          </a:p>
          <a:p>
            <a:pPr>
              <a:lnSpc>
                <a:spcPct val="120000"/>
              </a:lnSpc>
            </a:pPr>
            <a:endParaRPr lang="fr-CA" sz="2600" dirty="0"/>
          </a:p>
          <a:p>
            <a:pPr lvl="0">
              <a:lnSpc>
                <a:spcPct val="120000"/>
              </a:lnSpc>
            </a:pPr>
            <a:r>
              <a:rPr lang="fr-CA" sz="2600" dirty="0"/>
              <a:t>S</a:t>
            </a:r>
            <a:r>
              <a:rPr lang="fr-CA" sz="2600" dirty="0" smtClean="0"/>
              <a:t>ituer </a:t>
            </a:r>
            <a:r>
              <a:rPr lang="fr-CA" sz="2600" dirty="0"/>
              <a:t>le processus de rétablissement </a:t>
            </a:r>
            <a:r>
              <a:rPr lang="fr-CA" sz="2600" dirty="0" smtClean="0"/>
              <a:t>dans un continuum concernant l’évolution </a:t>
            </a:r>
            <a:r>
              <a:rPr lang="fr-CA" sz="2600" dirty="0"/>
              <a:t>des droits des personnes </a:t>
            </a:r>
            <a:r>
              <a:rPr lang="fr-CA" sz="2600" dirty="0" smtClean="0"/>
              <a:t>utilisatrices</a:t>
            </a:r>
          </a:p>
          <a:p>
            <a:pPr lvl="0">
              <a:lnSpc>
                <a:spcPct val="120000"/>
              </a:lnSpc>
            </a:pPr>
            <a:endParaRPr lang="fr-CA" sz="2600" dirty="0"/>
          </a:p>
          <a:p>
            <a:pPr lvl="0">
              <a:lnSpc>
                <a:spcPct val="120000"/>
              </a:lnSpc>
            </a:pPr>
            <a:r>
              <a:rPr lang="fr-CA" sz="2600" dirty="0" smtClean="0"/>
              <a:t>Se </a:t>
            </a:r>
            <a:r>
              <a:rPr lang="fr-CA" sz="2600" dirty="0"/>
              <a:t>sensibiliser aux enjeux, aux obstacles et aux défis vécus par </a:t>
            </a:r>
            <a:r>
              <a:rPr lang="fr-CA" sz="2600" dirty="0" smtClean="0"/>
              <a:t/>
            </a:r>
            <a:br>
              <a:rPr lang="fr-CA" sz="2600" dirty="0" smtClean="0"/>
            </a:br>
            <a:r>
              <a:rPr lang="fr-CA" sz="2600" dirty="0" smtClean="0"/>
              <a:t>les </a:t>
            </a:r>
            <a:r>
              <a:rPr lang="fr-CA" sz="2600" dirty="0"/>
              <a:t>personnes </a:t>
            </a:r>
            <a:r>
              <a:rPr lang="fr-CA" sz="2600" dirty="0" smtClean="0"/>
              <a:t>utilisatrices 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EE369939-D6EA-44C5-A142-D401841E5901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MODULE 1. COMPRENDRE</a:t>
            </a:r>
            <a:b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LE RÉTABLISSEMENT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989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 marL="393192" lvl="1" indent="0">
              <a:buNone/>
            </a:pPr>
            <a:r>
              <a:rPr lang="fr-CA" sz="2400" dirty="0" smtClean="0">
                <a:latin typeface="Cambria" pitchFamily="18" charset="0"/>
                <a:cs typeface="Times New Roman" pitchFamily="18" charset="0"/>
              </a:rPr>
              <a:t>1.2</a:t>
            </a:r>
            <a:r>
              <a:rPr lang="fr-CA" sz="2400" dirty="0">
                <a:latin typeface="Cambria" pitchFamily="18" charset="0"/>
                <a:cs typeface="Times New Roman" pitchFamily="18" charset="0"/>
              </a:rPr>
              <a:t>	Un peu d’histoire</a:t>
            </a:r>
            <a:r>
              <a:rPr lang="fr-CA" sz="2400" dirty="0" smtClean="0">
                <a:latin typeface="Cambria" pitchFamily="18" charset="0"/>
                <a:cs typeface="Times New Roman" pitchFamily="18" charset="0"/>
              </a:rPr>
              <a:t>… Le </a:t>
            </a:r>
            <a:r>
              <a:rPr lang="fr-CA" sz="2400" dirty="0">
                <a:latin typeface="Cambria" pitchFamily="18" charset="0"/>
                <a:cs typeface="Times New Roman" pitchFamily="18" charset="0"/>
              </a:rPr>
              <a:t>mouvement des </a:t>
            </a:r>
            <a:r>
              <a:rPr lang="fr-CA" sz="2400" dirty="0" smtClean="0">
                <a:latin typeface="Cambria" pitchFamily="18" charset="0"/>
                <a:cs typeface="Times New Roman" pitchFamily="18" charset="0"/>
              </a:rPr>
              <a:t>utilisateurs</a:t>
            </a:r>
            <a:br>
              <a:rPr lang="fr-CA" sz="2400" dirty="0" smtClean="0">
                <a:latin typeface="Cambria" pitchFamily="18" charset="0"/>
                <a:cs typeface="Times New Roman" pitchFamily="18" charset="0"/>
              </a:rPr>
            </a:br>
            <a:r>
              <a:rPr lang="fr-CA" sz="2400" dirty="0" smtClean="0">
                <a:latin typeface="Cambria" pitchFamily="18" charset="0"/>
                <a:cs typeface="Times New Roman" pitchFamily="18" charset="0"/>
              </a:rPr>
              <a:t>	de </a:t>
            </a:r>
            <a:r>
              <a:rPr lang="fr-CA" sz="2400" dirty="0">
                <a:latin typeface="Cambria" pitchFamily="18" charset="0"/>
                <a:cs typeface="Times New Roman" pitchFamily="18" charset="0"/>
              </a:rPr>
              <a:t>services </a:t>
            </a:r>
          </a:p>
          <a:p>
            <a:pPr marL="393192" lvl="1" indent="0">
              <a:buNone/>
            </a:pPr>
            <a:r>
              <a:rPr lang="fr-CA" sz="2400" dirty="0">
                <a:latin typeface="Cambria" pitchFamily="18" charset="0"/>
                <a:cs typeface="Times New Roman" pitchFamily="18" charset="0"/>
              </a:rPr>
              <a:t>1.3	Les ingrédients du rétablissement</a:t>
            </a:r>
          </a:p>
          <a:p>
            <a:pPr marL="393192" lvl="1" indent="0">
              <a:buNone/>
              <a:tabLst>
                <a:tab pos="903288" algn="l"/>
              </a:tabLst>
            </a:pPr>
            <a:r>
              <a:rPr lang="fr-CA" sz="2400" dirty="0">
                <a:latin typeface="Cambria" pitchFamily="18" charset="0"/>
                <a:cs typeface="Times New Roman" pitchFamily="18" charset="0"/>
              </a:rPr>
              <a:t>1.4	Appropriation du pouvoir et pleine citoyenneté : </a:t>
            </a:r>
            <a:r>
              <a:rPr lang="fr-CA" sz="2400" dirty="0" smtClean="0">
                <a:latin typeface="Cambria" pitchFamily="18" charset="0"/>
                <a:cs typeface="Times New Roman" pitchFamily="18" charset="0"/>
              </a:rPr>
              <a:t>	comment </a:t>
            </a:r>
            <a:r>
              <a:rPr lang="fr-CA" sz="2400" dirty="0">
                <a:latin typeface="Cambria" pitchFamily="18" charset="0"/>
                <a:cs typeface="Times New Roman" pitchFamily="18" charset="0"/>
              </a:rPr>
              <a:t>reprendre </a:t>
            </a:r>
            <a:r>
              <a:rPr lang="fr-CA" sz="2400" dirty="0" smtClean="0">
                <a:latin typeface="Cambria" pitchFamily="18" charset="0"/>
                <a:cs typeface="Times New Roman" pitchFamily="18" charset="0"/>
              </a:rPr>
              <a:t>du </a:t>
            </a:r>
            <a:r>
              <a:rPr lang="fr-CA" sz="2400" dirty="0">
                <a:latin typeface="Cambria" pitchFamily="18" charset="0"/>
                <a:cs typeface="Times New Roman" pitchFamily="18" charset="0"/>
              </a:rPr>
              <a:t>pouvoir sur sa vie</a:t>
            </a:r>
          </a:p>
          <a:p>
            <a:pPr marL="393192" lvl="1" indent="0">
              <a:buNone/>
            </a:pPr>
            <a:r>
              <a:rPr lang="fr-CA" sz="2400" dirty="0">
                <a:latin typeface="Cambria" pitchFamily="18" charset="0"/>
                <a:cs typeface="Times New Roman" pitchFamily="18" charset="0"/>
              </a:rPr>
              <a:t>1.5	Stigmatisation et </a:t>
            </a:r>
            <a:r>
              <a:rPr lang="fr-CA" sz="2400" dirty="0" err="1">
                <a:latin typeface="Cambria" pitchFamily="18" charset="0"/>
                <a:cs typeface="Times New Roman" pitchFamily="18" charset="0"/>
              </a:rPr>
              <a:t>autostigmatisation</a:t>
            </a:r>
            <a:r>
              <a:rPr lang="fr-CA" sz="2400" dirty="0">
                <a:latin typeface="Cambria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55E4CA4-D0F3-458E-8386-9CF33C2099EB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CONTENU PROPOSÉ : 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025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55576" y="1124744"/>
            <a:ext cx="7772400" cy="1612776"/>
          </a:xfrm>
        </p:spPr>
        <p:txBody>
          <a:bodyPr>
            <a:noAutofit/>
          </a:bodyPr>
          <a:lstStyle/>
          <a:p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 UN </a:t>
            </a:r>
            <a:r>
              <a:rPr lang="fr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PEU D’HISTOIRE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b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fr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MOUVEMENT DES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UTILISATEURS</a:t>
            </a:r>
            <a:b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  <a:endParaRPr lang="fr-C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22712" y="2852936"/>
            <a:ext cx="4681735" cy="1522089"/>
          </a:xfrm>
        </p:spPr>
        <p:txBody>
          <a:bodyPr>
            <a:normAutofit/>
          </a:bodyPr>
          <a:lstStyle/>
          <a:p>
            <a:r>
              <a:rPr lang="fr-CA" sz="2400" dirty="0"/>
              <a:t>Le principal </a:t>
            </a:r>
            <a:r>
              <a:rPr lang="fr-CA" sz="2400" dirty="0" smtClean="0"/>
              <a:t>catalyseur</a:t>
            </a:r>
            <a:br>
              <a:rPr lang="fr-CA" sz="2400" dirty="0" smtClean="0"/>
            </a:br>
            <a:r>
              <a:rPr lang="fr-CA" sz="2400" dirty="0" smtClean="0"/>
              <a:t>de </a:t>
            </a:r>
            <a:r>
              <a:rPr lang="fr-CA" sz="2400" dirty="0"/>
              <a:t>la promotion </a:t>
            </a:r>
            <a:r>
              <a:rPr lang="fr-CA" sz="2400" dirty="0" smtClean="0"/>
              <a:t>du </a:t>
            </a:r>
            <a:r>
              <a:rPr lang="fr-CA" sz="2400" dirty="0" smtClean="0"/>
              <a:t>rétablissement</a:t>
            </a:r>
            <a:endParaRPr lang="fr-CA" sz="2400" dirty="0"/>
          </a:p>
          <a:p>
            <a:endParaRPr lang="fr-CA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9F94DA7-1884-4903-91CB-04AB37CAF57D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1993007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pPr>
              <a:tabLst>
                <a:tab pos="2905125" algn="l"/>
              </a:tabLst>
            </a:pPr>
            <a:r>
              <a:rPr lang="fr-CA" sz="2400" dirty="0"/>
              <a:t>Patricia E. </a:t>
            </a:r>
            <a:r>
              <a:rPr lang="fr-CA" sz="2400" dirty="0" err="1"/>
              <a:t>Deegan</a:t>
            </a:r>
            <a:r>
              <a:rPr lang="fr-CA" sz="2400" dirty="0"/>
              <a:t> </a:t>
            </a:r>
            <a:r>
              <a:rPr lang="fr-CA" sz="2400" dirty="0" smtClean="0"/>
              <a:t>: </a:t>
            </a:r>
            <a:r>
              <a:rPr lang="fr-CA" sz="2400" dirty="0" smtClean="0"/>
              <a:t>entre autres, conception d’un outil </a:t>
            </a:r>
            <a:r>
              <a:rPr lang="fr-CA" sz="2400" dirty="0" smtClean="0"/>
              <a:t/>
            </a:r>
            <a:br>
              <a:rPr lang="fr-CA" sz="2400" dirty="0" smtClean="0"/>
            </a:br>
            <a:r>
              <a:rPr lang="fr-CA" sz="2400" dirty="0" smtClean="0"/>
              <a:t>pour les entendeurs de voix…</a:t>
            </a:r>
          </a:p>
          <a:p>
            <a:endParaRPr lang="fr-CA" sz="2400" dirty="0"/>
          </a:p>
          <a:p>
            <a:r>
              <a:rPr lang="fr-CA" sz="2400" dirty="0" smtClean="0"/>
              <a:t>Mary </a:t>
            </a:r>
            <a:r>
              <a:rPr lang="fr-CA" sz="2400" dirty="0"/>
              <a:t>Ellen Copeland : </a:t>
            </a:r>
            <a:r>
              <a:rPr lang="fr-CA" sz="2400" dirty="0" smtClean="0"/>
              <a:t>conception du modèle </a:t>
            </a:r>
            <a:r>
              <a:rPr lang="fr-CA" sz="2400" dirty="0" smtClean="0"/>
              <a:t/>
            </a:r>
            <a:br>
              <a:rPr lang="fr-CA" sz="2400" dirty="0" smtClean="0"/>
            </a:br>
            <a:r>
              <a:rPr lang="fr-CA" sz="2400" dirty="0" smtClean="0"/>
              <a:t>« The </a:t>
            </a:r>
            <a:r>
              <a:rPr lang="fr-CA" sz="2400" dirty="0" err="1"/>
              <a:t>Wellness</a:t>
            </a:r>
            <a:r>
              <a:rPr lang="fr-CA" sz="2400" dirty="0"/>
              <a:t> </a:t>
            </a:r>
            <a:r>
              <a:rPr lang="fr-CA" sz="2400" dirty="0" err="1"/>
              <a:t>Recovery</a:t>
            </a:r>
            <a:r>
              <a:rPr lang="fr-CA" sz="2400" dirty="0"/>
              <a:t> Action </a:t>
            </a:r>
            <a:r>
              <a:rPr lang="fr-CA" sz="2400" dirty="0" smtClean="0"/>
              <a:t>Plan </a:t>
            </a:r>
            <a:r>
              <a:rPr lang="fr-CA" sz="2400" dirty="0" smtClean="0"/>
              <a:t>» (aider la mise en application des outils favorisant le rétablissement)</a:t>
            </a:r>
            <a:endParaRPr lang="fr-CA" sz="2400" dirty="0" smtClean="0"/>
          </a:p>
          <a:p>
            <a:endParaRPr lang="fr-CA" sz="2400" dirty="0" smtClean="0"/>
          </a:p>
          <a:p>
            <a:r>
              <a:rPr lang="fr-CA" sz="2400" dirty="0" smtClean="0"/>
              <a:t>Judi </a:t>
            </a:r>
            <a:r>
              <a:rPr lang="fr-CA" sz="2400" dirty="0" err="1"/>
              <a:t>Chamberlin</a:t>
            </a:r>
            <a:r>
              <a:rPr lang="fr-CA" sz="2400" dirty="0"/>
              <a:t> : </a:t>
            </a:r>
            <a:r>
              <a:rPr lang="fr-CA" sz="2400" dirty="0" smtClean="0"/>
              <a:t>définition </a:t>
            </a:r>
            <a:r>
              <a:rPr lang="fr-CA" sz="2400" dirty="0" smtClean="0"/>
              <a:t>du concept </a:t>
            </a:r>
            <a:r>
              <a:rPr lang="fr-CA" sz="2400" dirty="0" smtClean="0"/>
              <a:t>d’appropriation du </a:t>
            </a:r>
            <a:r>
              <a:rPr lang="fr-CA" sz="2400" dirty="0" smtClean="0"/>
              <a:t>pouvoir </a:t>
            </a:r>
            <a:r>
              <a:rPr lang="fr-CA" sz="2400" dirty="0" smtClean="0"/>
              <a:t>d’agir et mouvement de défense </a:t>
            </a:r>
            <a:r>
              <a:rPr lang="fr-CA" sz="2400" dirty="0"/>
              <a:t>de </a:t>
            </a:r>
            <a:r>
              <a:rPr lang="fr-CA" sz="2400" dirty="0" smtClean="0"/>
              <a:t>droits…</a:t>
            </a:r>
            <a:endParaRPr lang="fr-CA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BF718546-DA27-4050-82B5-F69F9798BF92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PARCOURS DE RÉTABLISSEMENT DE : </a:t>
            </a:r>
            <a:endParaRPr lang="fr-C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1734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2204864"/>
            <a:ext cx="8229600" cy="3802427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fr-CA" sz="2800" b="1" dirty="0"/>
              <a:t>Q</a:t>
            </a:r>
            <a:r>
              <a:rPr lang="fr-CA" sz="2800" b="1" dirty="0" smtClean="0"/>
              <a:t>uelques exemples : </a:t>
            </a:r>
          </a:p>
          <a:p>
            <a:pPr>
              <a:lnSpc>
                <a:spcPct val="150000"/>
              </a:lnSpc>
            </a:pPr>
            <a:r>
              <a:rPr lang="fr-CA" sz="2400" dirty="0" smtClean="0"/>
              <a:t>1990 –AGIDD-SMQ</a:t>
            </a:r>
            <a:endParaRPr lang="fr-CA" sz="2400" dirty="0"/>
          </a:p>
          <a:p>
            <a:r>
              <a:rPr lang="fr-CA" sz="2400" dirty="0" smtClean="0"/>
              <a:t>1998 </a:t>
            </a:r>
            <a:r>
              <a:rPr lang="fr-CA" sz="2400" dirty="0"/>
              <a:t>– </a:t>
            </a:r>
            <a:r>
              <a:rPr lang="fr-CA" sz="2400" dirty="0" smtClean="0"/>
              <a:t>APUR</a:t>
            </a:r>
          </a:p>
          <a:p>
            <a:r>
              <a:rPr lang="fr-CA" sz="2400" dirty="0" smtClean="0"/>
              <a:t>2007 </a:t>
            </a:r>
            <a:r>
              <a:rPr lang="fr-CA" sz="2400" dirty="0"/>
              <a:t>– Fondation des </a:t>
            </a:r>
            <a:r>
              <a:rPr lang="fr-CA" sz="2400" dirty="0" smtClean="0"/>
              <a:t>Porte-Voix </a:t>
            </a:r>
            <a:r>
              <a:rPr lang="fr-CA" sz="2400" dirty="0"/>
              <a:t>du Rétablissement 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30F666E-FA7D-4A0B-86FC-35BF7EAF7A26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GROUPES DE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DÉFENSE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DROITS</a:t>
            </a:r>
            <a:b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DES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INTÉRÊTS DES PERSONNES UTILISATRICES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8620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 DE BIENVENUE </a:t>
            </a:r>
            <a:b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PRÉSENTATION </a:t>
            </a:r>
            <a:r>
              <a:rPr lang="fr-C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FORMATRICE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95936" y="2829786"/>
            <a:ext cx="4572000" cy="1454888"/>
          </a:xfrm>
        </p:spPr>
        <p:txBody>
          <a:bodyPr/>
          <a:lstStyle/>
          <a:p>
            <a:r>
              <a:rPr lang="fr-CA" sz="3200" dirty="0" smtClean="0"/>
              <a:t>Marie Gagné</a:t>
            </a:r>
          </a:p>
          <a:p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0E1BC78-8C96-4478-A49A-F10756DE13B1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929671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55576" y="1196752"/>
            <a:ext cx="7772400" cy="1512168"/>
          </a:xfrm>
        </p:spPr>
        <p:txBody>
          <a:bodyPr>
            <a:noAutofit/>
          </a:bodyPr>
          <a:lstStyle/>
          <a:p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1.3 </a:t>
            </a:r>
            <a:r>
              <a:rPr lang="fr-CA" sz="36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CA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INGRÉDIENTS</a:t>
            </a:r>
            <a:br>
              <a:rPr lang="fr-CA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CA" sz="36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RÉTABLISSEMENT</a:t>
            </a:r>
            <a:endParaRPr lang="fr-CA" sz="36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22713" y="2920137"/>
            <a:ext cx="4572000" cy="1454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dirty="0" smtClean="0"/>
              <a:t>Tout d’abord, qu’est-ce que </a:t>
            </a:r>
            <a:br>
              <a:rPr lang="fr-CA" sz="2400" dirty="0" smtClean="0"/>
            </a:br>
            <a:r>
              <a:rPr lang="fr-CA" sz="2400" dirty="0" smtClean="0"/>
              <a:t>le rétablissement en santé mentale?</a:t>
            </a:r>
          </a:p>
          <a:p>
            <a:pPr marL="109728" indent="0">
              <a:buNone/>
            </a:pPr>
            <a:endParaRPr lang="fr-CA" sz="2400" dirty="0" smtClean="0"/>
          </a:p>
          <a:p>
            <a:pPr marL="109728" indent="0">
              <a:buNone/>
            </a:pPr>
            <a:endParaRPr lang="fr-CA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03D0CB7-5506-4F86-A410-74537BFD9D9A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602037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fr-CA" sz="2800" b="1" dirty="0" smtClean="0"/>
          </a:p>
          <a:p>
            <a:r>
              <a:rPr lang="fr-CA" sz="2800" dirty="0" smtClean="0"/>
              <a:t>C’est </a:t>
            </a:r>
            <a:r>
              <a:rPr lang="fr-CA" sz="2800" dirty="0"/>
              <a:t>une façon </a:t>
            </a:r>
            <a:r>
              <a:rPr lang="fr-CA" sz="2800" dirty="0" smtClean="0"/>
              <a:t>de vivre</a:t>
            </a:r>
          </a:p>
          <a:p>
            <a:r>
              <a:rPr lang="fr-CA" sz="2800" dirty="0" smtClean="0"/>
              <a:t>C’est un processus non </a:t>
            </a:r>
            <a:r>
              <a:rPr lang="fr-CA" sz="2800" dirty="0"/>
              <a:t>linéaire </a:t>
            </a:r>
            <a:endParaRPr lang="fr-CA" sz="2800" dirty="0" smtClean="0"/>
          </a:p>
          <a:p>
            <a:r>
              <a:rPr lang="fr-CA" sz="2800" dirty="0" smtClean="0"/>
              <a:t>C’est </a:t>
            </a:r>
            <a:r>
              <a:rPr lang="fr-CA" sz="2800" dirty="0"/>
              <a:t>l’aspiration à vivre, à </a:t>
            </a:r>
            <a:r>
              <a:rPr lang="fr-CA" sz="2800" dirty="0" smtClean="0"/>
              <a:t>travailler et à aimer comme tout le monde</a:t>
            </a:r>
            <a:endParaRPr lang="fr-CA" sz="2800" b="1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47CF194B-6E69-41CF-AFA9-4944ED3CE9EB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DU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RÉTABLISSEMENT</a:t>
            </a:r>
            <a:b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N’EST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 DE DEVENIR « NORMAL 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fr-CA" sz="4000" dirty="0"/>
          </a:p>
        </p:txBody>
      </p:sp>
    </p:spTree>
    <p:extLst>
      <p:ext uri="{BB962C8B-B14F-4D97-AF65-F5344CB8AC3E}">
        <p14:creationId xmlns:p14="http://schemas.microsoft.com/office/powerpoint/2010/main" xmlns="" val="18840127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700808"/>
            <a:ext cx="8229600" cy="430648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400"/>
              </a:spcBef>
            </a:pPr>
            <a:r>
              <a:rPr lang="fr-CA" sz="2800" dirty="0" smtClean="0"/>
              <a:t>Voici </a:t>
            </a:r>
            <a:r>
              <a:rPr lang="fr-CA" sz="2800" dirty="0"/>
              <a:t>une première définition </a:t>
            </a:r>
            <a:r>
              <a:rPr lang="fr-CA" sz="2200" dirty="0" smtClean="0"/>
              <a:t>(Lagueux, 2007): </a:t>
            </a:r>
            <a:endParaRPr lang="fr-CA" sz="2800" dirty="0"/>
          </a:p>
          <a:p>
            <a:pPr marL="109728" indent="0">
              <a:buNone/>
            </a:pPr>
            <a:endParaRPr lang="fr-CA" sz="1500" b="1" dirty="0"/>
          </a:p>
          <a:p>
            <a:pPr marL="109728" indent="0">
              <a:buNone/>
            </a:pPr>
            <a:r>
              <a:rPr lang="fr-CA" sz="2400" dirty="0" smtClean="0"/>
              <a:t> </a:t>
            </a:r>
            <a:r>
              <a:rPr lang="fr-CA" sz="2400" dirty="0"/>
              <a:t>« Le rétablissement est un processus unique débutant là où </a:t>
            </a:r>
            <a:r>
              <a:rPr lang="fr-CA" sz="2400" dirty="0" smtClean="0"/>
              <a:t/>
            </a:r>
            <a:br>
              <a:rPr lang="fr-CA" sz="2400" dirty="0" smtClean="0"/>
            </a:br>
            <a:r>
              <a:rPr lang="fr-CA" sz="2400" dirty="0" smtClean="0"/>
              <a:t>la </a:t>
            </a:r>
            <a:r>
              <a:rPr lang="fr-CA" sz="2400" dirty="0"/>
              <a:t>personne décide de ne plus donner à la maladie </a:t>
            </a:r>
            <a:r>
              <a:rPr lang="fr-CA" sz="2400" spc="-20" dirty="0"/>
              <a:t>le pouvoir </a:t>
            </a:r>
            <a:r>
              <a:rPr lang="fr-CA" sz="2400" spc="-20" dirty="0" smtClean="0"/>
              <a:t/>
            </a:r>
            <a:br>
              <a:rPr lang="fr-CA" sz="2400" spc="-20" dirty="0" smtClean="0"/>
            </a:br>
            <a:r>
              <a:rPr lang="fr-CA" sz="2400" spc="-20" dirty="0" smtClean="0"/>
              <a:t>de </a:t>
            </a:r>
            <a:r>
              <a:rPr lang="fr-CA" sz="2400" spc="-20" dirty="0"/>
              <a:t>contrôler toute sa vie. </a:t>
            </a:r>
            <a:endParaRPr lang="fr-CA" sz="2400" spc="-20" dirty="0" smtClean="0"/>
          </a:p>
          <a:p>
            <a:pPr marL="109728" indent="0">
              <a:buNone/>
            </a:pPr>
            <a:endParaRPr lang="fr-CA" sz="2400" spc="-20" dirty="0" smtClean="0"/>
          </a:p>
          <a:p>
            <a:pPr marL="109728" indent="0">
              <a:buNone/>
            </a:pPr>
            <a:r>
              <a:rPr lang="fr-CA" sz="2400" spc="-20" dirty="0" smtClean="0"/>
              <a:t>C'est </a:t>
            </a:r>
            <a:r>
              <a:rPr lang="fr-CA" sz="2400" spc="-20" dirty="0"/>
              <a:t>la redécouverte </a:t>
            </a:r>
            <a:r>
              <a:rPr lang="fr-CA" sz="2400" dirty="0"/>
              <a:t>de soi, de ses capacités et de ses rêves tout </a:t>
            </a:r>
            <a:r>
              <a:rPr lang="fr-CA" sz="2400" dirty="0" smtClean="0"/>
              <a:t/>
            </a:r>
            <a:br>
              <a:rPr lang="fr-CA" sz="2400" dirty="0" smtClean="0"/>
            </a:br>
            <a:r>
              <a:rPr lang="fr-CA" sz="2400" dirty="0" smtClean="0"/>
              <a:t>en </a:t>
            </a:r>
            <a:r>
              <a:rPr lang="fr-CA" sz="2400" dirty="0"/>
              <a:t>se donnant de nouvelles possibilités, </a:t>
            </a:r>
            <a:endParaRPr lang="fr-CA" sz="2400" dirty="0" smtClean="0"/>
          </a:p>
          <a:p>
            <a:pPr marL="109728" indent="0">
              <a:buNone/>
            </a:pPr>
            <a:endParaRPr lang="fr-CA" sz="2400" dirty="0"/>
          </a:p>
          <a:p>
            <a:pPr marL="109728" indent="0">
              <a:buNone/>
            </a:pPr>
            <a:r>
              <a:rPr lang="fr-CA" sz="2400" dirty="0" smtClean="0"/>
              <a:t>et </a:t>
            </a:r>
            <a:r>
              <a:rPr lang="fr-CA" sz="2400" dirty="0"/>
              <a:t>cela, avec ou sans la présence de limites et de symptômes engendrés par la maladie mentale. C'est l'espoir d'une vie meilleure. »  </a:t>
            </a:r>
          </a:p>
          <a:p>
            <a:pPr marL="109728" indent="0">
              <a:buNone/>
            </a:pPr>
            <a:endParaRPr lang="fr-CA" sz="3200" dirty="0"/>
          </a:p>
          <a:p>
            <a:pPr marL="109728" indent="0">
              <a:buNone/>
            </a:pPr>
            <a:endParaRPr lang="fr-CA" b="1" dirty="0"/>
          </a:p>
          <a:p>
            <a:endParaRPr lang="fr-CA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945EED8E-2F04-432E-BA8A-E681AED03D3F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DÉFINITIONS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RÉTABLISSEMENT</a:t>
            </a:r>
            <a:b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LIEN AVEC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SANTÉ MENTALE 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5865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fr-CA" sz="2600" dirty="0" smtClean="0"/>
              <a:t>La </a:t>
            </a:r>
            <a:r>
              <a:rPr lang="fr-CA" sz="2600" dirty="0"/>
              <a:t>personne </a:t>
            </a:r>
            <a:r>
              <a:rPr lang="fr-CA" sz="2600" dirty="0" smtClean="0"/>
              <a:t>est </a:t>
            </a:r>
            <a:r>
              <a:rPr lang="fr-CA" sz="2600" dirty="0"/>
              <a:t>au centre de son </a:t>
            </a:r>
            <a:r>
              <a:rPr lang="fr-CA" sz="2600" dirty="0" smtClean="0"/>
              <a:t>processus</a:t>
            </a:r>
            <a:endParaRPr lang="fr-CA" sz="2600" b="1" dirty="0"/>
          </a:p>
          <a:p>
            <a:pPr lvl="0">
              <a:lnSpc>
                <a:spcPct val="150000"/>
              </a:lnSpc>
            </a:pPr>
            <a:r>
              <a:rPr lang="fr-CA" sz="2600" dirty="0" smtClean="0"/>
              <a:t>Centré sur les désirs, les forces</a:t>
            </a:r>
            <a:r>
              <a:rPr lang="fr-CA" sz="2600" b="1" dirty="0"/>
              <a:t> </a:t>
            </a:r>
            <a:r>
              <a:rPr lang="fr-CA" sz="2600" dirty="0" smtClean="0"/>
              <a:t>et</a:t>
            </a:r>
            <a:r>
              <a:rPr lang="fr-CA" sz="2600" b="1" dirty="0" smtClean="0"/>
              <a:t> </a:t>
            </a:r>
            <a:r>
              <a:rPr lang="fr-CA" sz="2600" dirty="0" smtClean="0"/>
              <a:t>l’espoir </a:t>
            </a:r>
            <a:endParaRPr lang="fr-CA" sz="2600" b="1" dirty="0"/>
          </a:p>
          <a:p>
            <a:pPr lvl="0">
              <a:lnSpc>
                <a:spcPct val="150000"/>
              </a:lnSpc>
            </a:pPr>
            <a:r>
              <a:rPr lang="fr-CA" sz="2600" dirty="0"/>
              <a:t>La redéfinition de </a:t>
            </a:r>
            <a:r>
              <a:rPr lang="fr-CA" sz="2600" dirty="0" smtClean="0"/>
              <a:t>soi</a:t>
            </a:r>
            <a:r>
              <a:rPr lang="fr-CA" sz="2600" b="1" dirty="0"/>
              <a:t> </a:t>
            </a:r>
            <a:r>
              <a:rPr lang="fr-CA" sz="2600" dirty="0" smtClean="0"/>
              <a:t>et</a:t>
            </a:r>
            <a:r>
              <a:rPr lang="fr-CA" sz="2600" b="1" dirty="0" smtClean="0"/>
              <a:t> </a:t>
            </a:r>
            <a:r>
              <a:rPr lang="fr-CA" sz="2600" dirty="0"/>
              <a:t>l</a:t>
            </a:r>
            <a:r>
              <a:rPr lang="fr-CA" sz="2600" dirty="0" smtClean="0"/>
              <a:t>e </a:t>
            </a:r>
            <a:r>
              <a:rPr lang="fr-CA" sz="2600" dirty="0"/>
              <a:t>sens à la vie</a:t>
            </a:r>
            <a:endParaRPr lang="fr-CA" sz="2600" b="1" dirty="0"/>
          </a:p>
          <a:p>
            <a:pPr lvl="0">
              <a:lnSpc>
                <a:spcPct val="150000"/>
              </a:lnSpc>
            </a:pPr>
            <a:r>
              <a:rPr lang="fr-CA" sz="2600" dirty="0" smtClean="0"/>
              <a:t>Un processus unique</a:t>
            </a:r>
            <a:r>
              <a:rPr lang="fr-CA" sz="2600" b="1" dirty="0"/>
              <a:t> </a:t>
            </a:r>
            <a:r>
              <a:rPr lang="fr-CA" sz="2600" dirty="0" smtClean="0"/>
              <a:t>et</a:t>
            </a:r>
            <a:r>
              <a:rPr lang="fr-CA" sz="2600" b="1" dirty="0" smtClean="0"/>
              <a:t> </a:t>
            </a:r>
            <a:r>
              <a:rPr lang="fr-CA" sz="2600" dirty="0" smtClean="0"/>
              <a:t>non linéaire </a:t>
            </a:r>
          </a:p>
          <a:p>
            <a:pPr lvl="0">
              <a:lnSpc>
                <a:spcPct val="150000"/>
              </a:lnSpc>
            </a:pPr>
            <a:r>
              <a:rPr lang="fr-CA" sz="2600" dirty="0" smtClean="0"/>
              <a:t>Le pouvoir d’agir</a:t>
            </a:r>
          </a:p>
          <a:p>
            <a:pPr lvl="0">
              <a:lnSpc>
                <a:spcPct val="150000"/>
              </a:lnSpc>
            </a:pPr>
            <a:r>
              <a:rPr lang="fr-CA" sz="2600" dirty="0" smtClean="0"/>
              <a:t>L’inclusion </a:t>
            </a:r>
            <a:r>
              <a:rPr lang="fr-CA" sz="2600" dirty="0"/>
              <a:t>sociale : vers la communauté</a:t>
            </a:r>
            <a:endParaRPr lang="fr-CA" sz="2600" b="1" dirty="0"/>
          </a:p>
          <a:p>
            <a:endParaRPr lang="fr-CA" sz="26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059B452-BFE3-4181-A2A8-8BBCEF3A93BB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r>
              <a:rPr lang="fr-CA" sz="3600" dirty="0" smtClean="0">
                <a:effectLst/>
              </a:rPr>
              <a:t/>
            </a:r>
            <a:br>
              <a:rPr lang="fr-CA" sz="3600" dirty="0" smtClean="0">
                <a:effectLst/>
              </a:rPr>
            </a:b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PRÉMISSES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RÉTABLISSEMENT…</a:t>
            </a:r>
            <a:b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DE REPÈRES </a:t>
            </a:r>
            <a:b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3628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2132856"/>
            <a:ext cx="8229600" cy="3874435"/>
          </a:xfrm>
        </p:spPr>
        <p:txBody>
          <a:bodyPr>
            <a:normAutofit/>
          </a:bodyPr>
          <a:lstStyle/>
          <a:p>
            <a:r>
              <a:rPr lang="fr-CA" sz="2600" dirty="0" smtClean="0"/>
              <a:t>Une  </a:t>
            </a:r>
            <a:r>
              <a:rPr lang="fr-CA" sz="2600" dirty="0"/>
              <a:t>allégorie à propos </a:t>
            </a:r>
            <a:r>
              <a:rPr lang="fr-CA" sz="2600" dirty="0" smtClean="0"/>
              <a:t>d’une </a:t>
            </a:r>
            <a:r>
              <a:rPr lang="fr-CA" sz="2600" dirty="0"/>
              <a:t>fleur, de </a:t>
            </a:r>
            <a:r>
              <a:rPr lang="fr-CA" sz="2600" dirty="0" smtClean="0"/>
              <a:t>pétales</a:t>
            </a:r>
            <a:br>
              <a:rPr lang="fr-CA" sz="2600" dirty="0" smtClean="0"/>
            </a:br>
            <a:r>
              <a:rPr lang="fr-CA" sz="2600" dirty="0" smtClean="0"/>
              <a:t>et </a:t>
            </a:r>
            <a:r>
              <a:rPr lang="fr-CA" sz="2600" dirty="0"/>
              <a:t>de port </a:t>
            </a:r>
            <a:r>
              <a:rPr lang="fr-CA" sz="2600" dirty="0" smtClean="0"/>
              <a:t>de </a:t>
            </a:r>
            <a:r>
              <a:rPr lang="fr-CA" sz="2600" dirty="0" smtClean="0"/>
              <a:t>lunettes</a:t>
            </a:r>
            <a:r>
              <a:rPr lang="fr-CA" sz="2600" dirty="0" smtClean="0"/>
              <a:t>… Une </a:t>
            </a:r>
            <a:r>
              <a:rPr lang="fr-CA" sz="2600" dirty="0"/>
              <a:t>histoire en trois temps</a:t>
            </a:r>
          </a:p>
          <a:p>
            <a:endParaRPr lang="fr-CA" sz="26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A9715F4B-D0EB-4768-880F-63E053D0E53D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fr-CA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RÉTABLISSEMENT EN TANT QUE PROCESSUS AUTOGÉRÉ DE </a:t>
            </a:r>
            <a:r>
              <a:rPr lang="fr-CA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GUÉRISON</a:t>
            </a:r>
            <a:br>
              <a:rPr lang="fr-CA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fr-CA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TRANSFORMATION</a:t>
            </a:r>
            <a:br>
              <a:rPr lang="fr-CA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4528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half" idx="2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1800" dirty="0"/>
              <a:t> le port de la lunette normalisante</a:t>
            </a:r>
          </a:p>
        </p:txBody>
      </p:sp>
      <p:graphicFrame>
        <p:nvGraphicFramePr>
          <p:cNvPr id="11" name="Espace réservé pour une image  10"/>
          <p:cNvGraphicFramePr>
            <a:graphicFrameLocks noGrp="1"/>
          </p:cNvGraphicFramePr>
          <p:nvPr>
            <p:ph type="pic"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34118303"/>
              </p:ext>
            </p:extLst>
          </p:nvPr>
        </p:nvGraphicFramePr>
        <p:xfrm>
          <a:off x="1043608" y="27409"/>
          <a:ext cx="655272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28600" y="4795673"/>
            <a:ext cx="8075432" cy="562672"/>
          </a:xfrm>
        </p:spPr>
        <p:txBody>
          <a:bodyPr/>
          <a:lstStyle/>
          <a:p>
            <a:r>
              <a:rPr lang="fr-CA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Temps 1.   La vie avant le diagnostic :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CEA7406E-077C-4A07-BA48-34D08CB5C0AB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561265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11" grpId="0">
        <p:bldAsOne/>
      </p:bldGraphic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4784098"/>
            <a:ext cx="8075432" cy="562672"/>
          </a:xfrm>
        </p:spPr>
        <p:txBody>
          <a:bodyPr/>
          <a:lstStyle/>
          <a:p>
            <a:r>
              <a:rPr lang="fr-CA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Temps 2.  L’impact du diagnostic :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1800" dirty="0"/>
              <a:t>le port de la lunette étiquetée par la psychopathologie</a:t>
            </a:r>
          </a:p>
          <a:p>
            <a:endParaRPr lang="fr-CA" dirty="0"/>
          </a:p>
        </p:txBody>
      </p:sp>
      <p:pic>
        <p:nvPicPr>
          <p:cNvPr id="8" name="Espace réservé pour une image  7"/>
          <p:cNvPicPr>
            <a:picLocks noGrp="1" noChangeAspect="1"/>
          </p:cNvPicPr>
          <p:nvPr>
            <p:ph type="pic" idx="1"/>
            <p:custDataLst>
              <p:tags r:id="rId3"/>
            </p:custDataLst>
          </p:nvPr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35" b="9435"/>
          <a:stretch>
            <a:fillRect/>
          </a:stretch>
        </p:blipFill>
        <p:spPr>
          <a:xfrm>
            <a:off x="971600" y="404664"/>
            <a:ext cx="7151712" cy="4389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EC76749-0CB3-4FE2-AA2C-E035136EC1A2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900830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4801527"/>
            <a:ext cx="8075432" cy="562672"/>
          </a:xfrm>
        </p:spPr>
        <p:txBody>
          <a:bodyPr/>
          <a:lstStyle/>
          <a:p>
            <a:r>
              <a:rPr lang="fr-CA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Temps 3.  Le rétablissement : </a:t>
            </a:r>
            <a:endParaRPr lang="fr-CA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sz="1800" dirty="0"/>
              <a:t>le port à nouveau de la lunette </a:t>
            </a:r>
            <a:r>
              <a:rPr lang="fr-CA" sz="1800" dirty="0" smtClean="0"/>
              <a:t>normalisante</a:t>
            </a:r>
            <a:r>
              <a:rPr lang="fr-CA" sz="1800" dirty="0"/>
              <a:t>, qui voit une </a:t>
            </a:r>
            <a:r>
              <a:rPr lang="fr-CA" sz="1800" dirty="0" smtClean="0"/>
              <a:t>personne</a:t>
            </a:r>
            <a:br>
              <a:rPr lang="fr-CA" sz="1800" dirty="0" smtClean="0"/>
            </a:br>
            <a:r>
              <a:rPr lang="fr-CA" sz="1800" dirty="0" smtClean="0"/>
              <a:t>et </a:t>
            </a:r>
            <a:r>
              <a:rPr lang="fr-CA" sz="1800" dirty="0"/>
              <a:t>non </a:t>
            </a:r>
            <a:r>
              <a:rPr lang="fr-CA" sz="1800" dirty="0" smtClean="0"/>
              <a:t>une </a:t>
            </a:r>
            <a:r>
              <a:rPr lang="fr-CA" sz="1800" dirty="0"/>
              <a:t>maladie</a:t>
            </a:r>
          </a:p>
          <a:p>
            <a:endParaRPr lang="fr-CA" dirty="0"/>
          </a:p>
        </p:txBody>
      </p:sp>
      <p:graphicFrame>
        <p:nvGraphicFramePr>
          <p:cNvPr id="8" name="Espace réservé pour une image  7"/>
          <p:cNvGraphicFramePr>
            <a:graphicFrameLocks noGrp="1"/>
          </p:cNvGraphicFramePr>
          <p:nvPr>
            <p:ph type="pic"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xmlns="" val="1216355931"/>
              </p:ext>
            </p:extLst>
          </p:nvPr>
        </p:nvGraphicFramePr>
        <p:xfrm>
          <a:off x="228600" y="189968"/>
          <a:ext cx="8686800" cy="4607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C56F7B6-C762-469A-87D4-D4CE83C43E60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374162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Graphic spid="8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RÉTABLISSEMENT :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EXPÉRIENCE GLOBALE DE SANTÉ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8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24100" y="2285842"/>
            <a:ext cx="4343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2200" b="1" dirty="0">
                <a:latin typeface="+mn-lt"/>
              </a:rPr>
              <a:t>Degré optimal de santé</a:t>
            </a:r>
            <a:endParaRPr lang="fr-CA" sz="2200" b="1" dirty="0">
              <a:latin typeface="+mn-lt"/>
            </a:endParaRPr>
          </a:p>
        </p:txBody>
      </p:sp>
      <p:sp>
        <p:nvSpPr>
          <p:cNvPr id="31749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5943601"/>
            <a:ext cx="3581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2200" b="1" dirty="0">
                <a:latin typeface="+mn-lt"/>
              </a:rPr>
              <a:t>Absence de santé</a:t>
            </a:r>
            <a:endParaRPr lang="fr-CA" sz="2200" b="1" dirty="0">
              <a:latin typeface="+mn-lt"/>
            </a:endParaRPr>
          </a:p>
        </p:txBody>
      </p:sp>
      <p:sp>
        <p:nvSpPr>
          <p:cNvPr id="31750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6976" y="3886201"/>
            <a:ext cx="2133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2200" b="1" dirty="0">
                <a:latin typeface="+mn-lt"/>
              </a:rPr>
              <a:t>Absence de maladie</a:t>
            </a:r>
            <a:endParaRPr lang="fr-CA" sz="2200" b="1" dirty="0">
              <a:latin typeface="+mn-lt"/>
            </a:endParaRPr>
          </a:p>
        </p:txBody>
      </p:sp>
      <p:sp>
        <p:nvSpPr>
          <p:cNvPr id="31751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72200" y="3886201"/>
            <a:ext cx="2667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sz="2200" b="1" dirty="0">
                <a:latin typeface="+mn-lt"/>
              </a:rPr>
              <a:t>Degré le plus sévère de maladie</a:t>
            </a:r>
            <a:endParaRPr lang="fr-CA" sz="2200" b="1" dirty="0">
              <a:latin typeface="+mn-lt"/>
            </a:endParaRPr>
          </a:p>
        </p:txBody>
      </p:sp>
      <p:sp>
        <p:nvSpPr>
          <p:cNvPr id="31752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57400" y="3276601"/>
            <a:ext cx="1447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400" b="1" i="1" dirty="0">
                <a:latin typeface="Cambria" pitchFamily="18" charset="0"/>
              </a:rPr>
              <a:t>Phase finale</a:t>
            </a:r>
            <a:endParaRPr lang="fr-CA" sz="1400" b="1" i="1" dirty="0">
              <a:latin typeface="Cambria" pitchFamily="18" charset="0"/>
            </a:endParaRPr>
          </a:p>
        </p:txBody>
      </p:sp>
      <p:sp>
        <p:nvSpPr>
          <p:cNvPr id="31753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3000" y="3276601"/>
            <a:ext cx="2590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400" b="1" i="1" dirty="0">
                <a:latin typeface="+mn-lt"/>
              </a:rPr>
              <a:t>Phase intermédiaire</a:t>
            </a:r>
            <a:endParaRPr lang="fr-CA" sz="1400" b="1" i="1" dirty="0">
              <a:latin typeface="+mn-lt"/>
            </a:endParaRPr>
          </a:p>
        </p:txBody>
      </p:sp>
      <p:sp>
        <p:nvSpPr>
          <p:cNvPr id="31754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43500" y="5181601"/>
            <a:ext cx="2209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400" b="1" i="1" dirty="0">
                <a:latin typeface="Cambria" pitchFamily="18" charset="0"/>
              </a:rPr>
              <a:t>Phase initiale</a:t>
            </a:r>
            <a:endParaRPr lang="fr-CA" sz="1400" b="1" i="1" dirty="0">
              <a:latin typeface="Cambria" pitchFamily="18" charset="0"/>
            </a:endParaRPr>
          </a:p>
        </p:txBody>
      </p:sp>
      <p:sp>
        <p:nvSpPr>
          <p:cNvPr id="31755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05000" y="5181601"/>
            <a:ext cx="2743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400" b="1" i="1" dirty="0">
                <a:latin typeface="Cambria" pitchFamily="18" charset="0"/>
              </a:rPr>
              <a:t>Phase intermédiaire</a:t>
            </a:r>
            <a:endParaRPr lang="fr-CA" sz="1400" b="1" i="1" dirty="0">
              <a:latin typeface="Cambria" pitchFamily="18" charset="0"/>
            </a:endParaRPr>
          </a:p>
        </p:txBody>
      </p:sp>
      <p:sp>
        <p:nvSpPr>
          <p:cNvPr id="31756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495800" y="2865439"/>
            <a:ext cx="0" cy="3078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CA" dirty="0"/>
          </a:p>
        </p:txBody>
      </p:sp>
      <p:sp>
        <p:nvSpPr>
          <p:cNvPr id="31757" name="Line 1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667000" y="4267200"/>
            <a:ext cx="350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CA" dirty="0"/>
          </a:p>
        </p:txBody>
      </p:sp>
      <p:sp>
        <p:nvSpPr>
          <p:cNvPr id="31758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04800" y="1772816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CA" dirty="0"/>
          </a:p>
        </p:txBody>
      </p:sp>
      <p:sp>
        <p:nvSpPr>
          <p:cNvPr id="31759" name="Text Box 1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42056" y="6324602"/>
            <a:ext cx="8534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sz="1000" dirty="0"/>
              <a:t>Source : </a:t>
            </a:r>
            <a:r>
              <a:rPr lang="en-CA" sz="1000" dirty="0" smtClean="0"/>
              <a:t>Hélène </a:t>
            </a:r>
            <a:r>
              <a:rPr lang="en-CA" sz="1000" dirty="0" smtClean="0"/>
              <a:t>Provencher, Ph.D., «Le </a:t>
            </a:r>
            <a:r>
              <a:rPr lang="en-CA" sz="1000" dirty="0"/>
              <a:t>paradigme du </a:t>
            </a:r>
            <a:r>
              <a:rPr lang="en-CA" sz="1000" dirty="0" smtClean="0"/>
              <a:t>rétablissement</a:t>
            </a:r>
            <a:r>
              <a:rPr lang="en-CA" sz="1000" dirty="0" smtClean="0"/>
              <a:t>», </a:t>
            </a:r>
            <a:r>
              <a:rPr lang="en-CA" sz="1000" dirty="0" smtClean="0"/>
              <a:t>revue </a:t>
            </a:r>
            <a:r>
              <a:rPr lang="en-CA" sz="1000" i="1" dirty="0"/>
              <a:t>le </a:t>
            </a:r>
            <a:r>
              <a:rPr lang="en-CA" sz="1000" i="1" dirty="0" smtClean="0"/>
              <a:t>partenaire</a:t>
            </a:r>
            <a:r>
              <a:rPr lang="en-CA" sz="1000" dirty="0"/>
              <a:t>, Vol. 16, no 1, printemps 2008, AQRP</a:t>
            </a:r>
            <a:endParaRPr lang="fr-CA" sz="10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ECBD3733-7A23-4653-A332-F7D9E0163928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733227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748" grpId="0"/>
      <p:bldP spid="31749" grpId="0"/>
      <p:bldP spid="31750" grpId="0"/>
      <p:bldP spid="31751" grpId="0"/>
      <p:bldP spid="31752" grpId="0"/>
      <p:bldP spid="31753" grpId="0"/>
      <p:bldP spid="31754" grpId="0"/>
      <p:bldP spid="317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>
              <a:tabLst>
                <a:tab pos="584200" algn="l"/>
              </a:tabLst>
            </a:pP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1.4  APPROPRIATION DU POUVOIR </a:t>
            </a:r>
            <a:b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ET PLEINE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CITOYENNETÉ</a:t>
            </a:r>
            <a:endParaRPr lang="fr-C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23928" y="2861953"/>
            <a:ext cx="4572000" cy="1454888"/>
          </a:xfrm>
        </p:spPr>
        <p:txBody>
          <a:bodyPr>
            <a:normAutofit/>
          </a:bodyPr>
          <a:lstStyle/>
          <a:p>
            <a:pPr marL="0" lvl="1" indent="0"/>
            <a:r>
              <a:rPr lang="fr-C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Comment </a:t>
            </a:r>
            <a:r>
              <a:rPr lang="fr-C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reprendre </a:t>
            </a:r>
            <a:r>
              <a:rPr lang="fr-C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fr-C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fr-C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du </a:t>
            </a:r>
            <a:r>
              <a:rPr lang="fr-C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pouvoir sur sa vie</a:t>
            </a:r>
            <a:endParaRPr lang="fr-CA" sz="2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D0EA2B3-FECB-452C-8242-7FC113E435F2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460958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 QUÉBÉCOISE POUR</a:t>
            </a:r>
            <a:br>
              <a:rPr lang="fr-C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RÉADAPTATION PSYCHOSOCIALE</a:t>
            </a:r>
            <a:endParaRPr lang="fr-F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22713" y="2852936"/>
            <a:ext cx="4572000" cy="1454888"/>
          </a:xfrm>
        </p:spPr>
        <p:txBody>
          <a:bodyPr/>
          <a:lstStyle/>
          <a:p>
            <a:r>
              <a:rPr lang="fr-CA" sz="2800" dirty="0"/>
              <a:t>Présentation de l’AQRP 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2245A6D-11B3-41B4-B9D1-D1376FC15FAC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670" y="5229200"/>
            <a:ext cx="1472753" cy="292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pPr marL="393192" lvl="1" indent="0">
              <a:buNone/>
            </a:pPr>
            <a:r>
              <a:rPr lang="fr-CA" sz="2000" b="1" dirty="0" smtClean="0"/>
              <a:t>Que </a:t>
            </a:r>
            <a:r>
              <a:rPr lang="fr-CA" sz="2000" b="1" dirty="0"/>
              <a:t>chaque fois qu’il aurait à prendre une décision en santé mentale, il se poserait les </a:t>
            </a:r>
            <a:r>
              <a:rPr lang="fr-CA" sz="2000" b="1" dirty="0" smtClean="0"/>
              <a:t>questions </a:t>
            </a:r>
            <a:r>
              <a:rPr lang="fr-CA" sz="2000" b="1" dirty="0" smtClean="0"/>
              <a:t>suivantes :</a:t>
            </a:r>
            <a:endParaRPr lang="fr-CA" sz="2400" b="1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fr-CA" sz="2000" dirty="0" smtClean="0"/>
              <a:t>Est-ce </a:t>
            </a:r>
            <a:r>
              <a:rPr lang="fr-CA" sz="2000" dirty="0"/>
              <a:t>que les utilisateurs ont été consultés?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fr-CA" sz="2000" dirty="0"/>
              <a:t>Est-ce qu’on a mis leur point de vue à contribution?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fr-CA" sz="2000" dirty="0"/>
              <a:t>Est-ce qu’ils font partie de la solution?</a:t>
            </a:r>
          </a:p>
          <a:p>
            <a:pPr marL="393192" lvl="1" indent="0">
              <a:lnSpc>
                <a:spcPct val="150000"/>
              </a:lnSpc>
              <a:buNone/>
            </a:pPr>
            <a:endParaRPr lang="fr-CA" sz="2000" b="1" dirty="0" smtClean="0"/>
          </a:p>
          <a:p>
            <a:pPr marL="393192" lvl="1" indent="0">
              <a:lnSpc>
                <a:spcPct val="150000"/>
              </a:lnSpc>
              <a:buNone/>
            </a:pPr>
            <a:r>
              <a:rPr lang="fr-CA" sz="2000" b="1" dirty="0" smtClean="0"/>
              <a:t>Devrions-nous </a:t>
            </a:r>
            <a:r>
              <a:rPr lang="fr-CA" sz="2000" b="1" dirty="0"/>
              <a:t>nous poser les mêmes questions?</a:t>
            </a:r>
          </a:p>
          <a:p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B0E1BC78-8C96-4478-A49A-F10756DE13B1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2006, ROGER PAQUET,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SOUS-MINISTRE DE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SANTÉ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DÉCLARÉ : </a:t>
            </a:r>
            <a:r>
              <a:rPr lang="fr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8853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ts val="200"/>
              </a:lnSpc>
              <a:spcBef>
                <a:spcPts val="0"/>
              </a:spcBef>
            </a:pPr>
            <a:endParaRPr lang="fr-CA" sz="2600" dirty="0" smtClean="0"/>
          </a:p>
          <a:p>
            <a:pPr lvl="0">
              <a:lnSpc>
                <a:spcPct val="150000"/>
              </a:lnSpc>
            </a:pPr>
            <a:r>
              <a:rPr lang="fr-CA" sz="2000" dirty="0" smtClean="0"/>
              <a:t>Avoir  un </a:t>
            </a:r>
            <a:r>
              <a:rPr lang="fr-CA" sz="2000" dirty="0"/>
              <a:t>pouvoir de </a:t>
            </a:r>
            <a:r>
              <a:rPr lang="fr-CA" sz="2000" dirty="0" smtClean="0"/>
              <a:t>décision</a:t>
            </a:r>
            <a:endParaRPr lang="fr-FR" sz="2000" dirty="0"/>
          </a:p>
          <a:p>
            <a:pPr lvl="0">
              <a:lnSpc>
                <a:spcPct val="150000"/>
              </a:lnSpc>
            </a:pPr>
            <a:r>
              <a:rPr lang="fr-CA" sz="2000" dirty="0"/>
              <a:t>Avoir accès à l’information et aux </a:t>
            </a:r>
            <a:r>
              <a:rPr lang="fr-CA" sz="2000" dirty="0" smtClean="0"/>
              <a:t>ressources</a:t>
            </a:r>
            <a:endParaRPr lang="fr-FR" sz="2000" dirty="0"/>
          </a:p>
          <a:p>
            <a:pPr lvl="0">
              <a:lnSpc>
                <a:spcPct val="150000"/>
              </a:lnSpc>
            </a:pPr>
            <a:r>
              <a:rPr lang="fr-CA" sz="2000" dirty="0"/>
              <a:t>Avoir le </a:t>
            </a:r>
            <a:r>
              <a:rPr lang="fr-CA" sz="2000" dirty="0" smtClean="0"/>
              <a:t>choix</a:t>
            </a:r>
            <a:endParaRPr lang="fr-FR" sz="2000" dirty="0"/>
          </a:p>
          <a:p>
            <a:pPr lvl="0">
              <a:lnSpc>
                <a:spcPct val="150000"/>
              </a:lnSpc>
            </a:pPr>
            <a:r>
              <a:rPr lang="fr-CA" sz="2000" dirty="0"/>
              <a:t>S</a:t>
            </a:r>
            <a:r>
              <a:rPr lang="fr-CA" sz="2000" dirty="0" smtClean="0"/>
              <a:t>’affirmer </a:t>
            </a:r>
            <a:endParaRPr lang="fr-CA" sz="2000" dirty="0"/>
          </a:p>
          <a:p>
            <a:pPr lvl="0">
              <a:lnSpc>
                <a:spcPct val="150000"/>
              </a:lnSpc>
            </a:pPr>
            <a:r>
              <a:rPr lang="fr-CA" sz="2000" dirty="0" smtClean="0"/>
              <a:t>Avoir confiance </a:t>
            </a:r>
            <a:r>
              <a:rPr lang="fr-CA" sz="2000" dirty="0"/>
              <a:t>en </a:t>
            </a:r>
            <a:r>
              <a:rPr lang="fr-CA" sz="2000" dirty="0" smtClean="0"/>
              <a:t>soi</a:t>
            </a:r>
            <a:endParaRPr lang="fr-FR" sz="2000" dirty="0"/>
          </a:p>
          <a:p>
            <a:pPr lvl="0">
              <a:lnSpc>
                <a:spcPct val="150000"/>
              </a:lnSpc>
            </a:pPr>
            <a:r>
              <a:rPr lang="fr-CA" sz="2000" dirty="0"/>
              <a:t>G</a:t>
            </a:r>
            <a:r>
              <a:rPr lang="fr-CA" sz="2000" dirty="0" smtClean="0"/>
              <a:t>arder espoir</a:t>
            </a:r>
          </a:p>
          <a:p>
            <a:pPr lvl="0">
              <a:lnSpc>
                <a:spcPct val="150000"/>
              </a:lnSpc>
            </a:pPr>
            <a:r>
              <a:rPr lang="fr-CA" sz="2000" dirty="0" smtClean="0"/>
              <a:t>Faire valoir ses droits</a:t>
            </a:r>
          </a:p>
          <a:p>
            <a:pPr lvl="0">
              <a:lnSpc>
                <a:spcPct val="150000"/>
              </a:lnSpc>
            </a:pPr>
            <a:r>
              <a:rPr lang="fr-CA" sz="2000" dirty="0" smtClean="0"/>
              <a:t>Autres…</a:t>
            </a:r>
          </a:p>
          <a:p>
            <a:pPr lvl="0"/>
            <a:endParaRPr lang="fr-CA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BBA5143-A31B-42C4-A259-6256A5B3F97A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pPr>
              <a:tabLst>
                <a:tab pos="584200" algn="l"/>
              </a:tabLst>
            </a:pP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QUELQUES CARACTÉRISTIQUES LIÉES </a:t>
            </a:r>
            <a:b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À L’APPROPRIATION DU POUVOIR :</a:t>
            </a:r>
            <a:b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5455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1.5  STIGMATISATION ET AUTOSTIGMATISATION</a:t>
            </a:r>
            <a:endParaRPr lang="fr-C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22713" y="2827537"/>
            <a:ext cx="4572000" cy="1454888"/>
          </a:xfrm>
        </p:spPr>
        <p:txBody>
          <a:bodyPr>
            <a:normAutofit/>
          </a:bodyPr>
          <a:lstStyle/>
          <a:p>
            <a:r>
              <a:rPr lang="fr-CA" sz="2400" dirty="0" smtClean="0"/>
              <a:t>Prendre conscience</a:t>
            </a:r>
            <a:br>
              <a:rPr lang="fr-CA" sz="2400" dirty="0" smtClean="0"/>
            </a:br>
            <a:r>
              <a:rPr lang="fr-CA" sz="2400" dirty="0" smtClean="0"/>
              <a:t>de nos </a:t>
            </a:r>
            <a:r>
              <a:rPr lang="fr-CA" sz="2400" dirty="0"/>
              <a:t>propres </a:t>
            </a:r>
            <a:r>
              <a:rPr lang="fr-CA" sz="2400" dirty="0" smtClean="0"/>
              <a:t>préjugés</a:t>
            </a:r>
          </a:p>
          <a:p>
            <a:endParaRPr lang="fr-CA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E12CA72-D50F-4684-870F-BD7CE896AC05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460561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endParaRPr lang="fr-CA" sz="3200" b="1" i="1" dirty="0" smtClean="0"/>
          </a:p>
          <a:p>
            <a:r>
              <a:rPr lang="fr-CA" sz="3200" b="1" dirty="0" smtClean="0"/>
              <a:t>Débat </a:t>
            </a:r>
            <a:endParaRPr lang="fr-CA" sz="3200" dirty="0"/>
          </a:p>
          <a:p>
            <a:endParaRPr lang="fr-CA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A8B9C252-8B9D-42D9-87FB-08F02CDA4718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ACTIVITÉ </a:t>
            </a:r>
            <a:endParaRPr lang="fr-C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2690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fr-CA" sz="2000" dirty="0" smtClean="0"/>
          </a:p>
          <a:p>
            <a:pPr>
              <a:lnSpc>
                <a:spcPct val="200000"/>
              </a:lnSpc>
            </a:pPr>
            <a:r>
              <a:rPr lang="fr-CA" sz="2000" dirty="0" smtClean="0"/>
              <a:t>La stigmatisation est un </a:t>
            </a:r>
            <a:r>
              <a:rPr lang="fr-CA" sz="2000" dirty="0"/>
              <a:t>frein réel </a:t>
            </a:r>
            <a:r>
              <a:rPr lang="fr-CA" sz="2000" dirty="0" smtClean="0"/>
              <a:t>au rétablissement</a:t>
            </a:r>
            <a:endParaRPr lang="fr-CA" sz="2000" dirty="0"/>
          </a:p>
          <a:p>
            <a:pPr>
              <a:lnSpc>
                <a:spcPct val="150000"/>
              </a:lnSpc>
            </a:pPr>
            <a:r>
              <a:rPr lang="fr-CA" sz="2000" dirty="0" smtClean="0"/>
              <a:t>La stigmatisation est souvent plus </a:t>
            </a:r>
            <a:r>
              <a:rPr lang="fr-CA" sz="2000" dirty="0"/>
              <a:t>dommageable et difficile à vivre </a:t>
            </a:r>
            <a:r>
              <a:rPr lang="fr-CA" sz="2000" dirty="0" smtClean="0"/>
              <a:t/>
            </a:r>
            <a:br>
              <a:rPr lang="fr-CA" sz="2000" dirty="0" smtClean="0"/>
            </a:br>
            <a:r>
              <a:rPr lang="fr-CA" sz="2000" dirty="0" smtClean="0"/>
              <a:t>que </a:t>
            </a:r>
            <a:r>
              <a:rPr lang="fr-CA" sz="2000" dirty="0"/>
              <a:t>la maladie elle-même </a:t>
            </a:r>
          </a:p>
          <a:p>
            <a:pPr>
              <a:lnSpc>
                <a:spcPct val="200000"/>
              </a:lnSpc>
            </a:pPr>
            <a:r>
              <a:rPr lang="fr-CA" sz="2000" dirty="0"/>
              <a:t>La stigmatisation peut réellement détruire des </a:t>
            </a:r>
            <a:r>
              <a:rPr lang="fr-CA" sz="2000" dirty="0" smtClean="0"/>
              <a:t>vies 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BA28DF8C-1CCE-4435-83CB-9337E1344461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MSSS-AQESSS-AQRP 	AQESSS</a:t>
            </a:r>
          </a:p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SUR LA STIGMATISATION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507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</a:t>
            </a:r>
            <a:r>
              <a:rPr lang="fr-CA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: LE RÉTABLISSEMENT EN CONTEXTE D’INTERVENTION </a:t>
            </a:r>
            <a:endParaRPr lang="fr-FR" sz="4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CA" sz="2600" dirty="0" smtClean="0"/>
              <a:t>Pour des interventions soutenant le rétablissement</a:t>
            </a:r>
            <a:endParaRPr lang="fr-CA" sz="2600" dirty="0"/>
          </a:p>
          <a:p>
            <a:pPr marL="109728"/>
            <a:r>
              <a:rPr lang="en-CA" sz="2600" b="1" dirty="0"/>
              <a:t> </a:t>
            </a:r>
            <a:endParaRPr lang="fr-CA" sz="2600" b="1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A13C47C-BBDC-42C6-BEC1-3EA094F88F20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6588224" y="4598760"/>
            <a:ext cx="235061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lnSpc>
                <a:spcPct val="90000"/>
              </a:lnSpc>
            </a:pPr>
            <a:r>
              <a:rPr lang="fr-CA" b="1" i="1" dirty="0" smtClean="0">
                <a:latin typeface="+mj-lt"/>
              </a:rPr>
              <a:t>Ouvrir le cœur…</a:t>
            </a:r>
          </a:p>
        </p:txBody>
      </p:sp>
      <p:sp>
        <p:nvSpPr>
          <p:cNvPr id="10" name="Sous-titre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195738" y="5635352"/>
            <a:ext cx="5022320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7253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LE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RÉTABLISSEMENT</a:t>
            </a:r>
            <a:b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CONTEXTE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D’INTERVENTION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539552" y="1700808"/>
            <a:ext cx="8229600" cy="430993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fr-CA" b="1" dirty="0"/>
              <a:t>Objectifs :	</a:t>
            </a:r>
          </a:p>
          <a:p>
            <a:pPr marL="109728" indent="0">
              <a:buNone/>
            </a:pPr>
            <a:endParaRPr lang="fr-CA" sz="2000" dirty="0"/>
          </a:p>
          <a:p>
            <a:pPr lvl="0">
              <a:lnSpc>
                <a:spcPct val="120000"/>
              </a:lnSpc>
            </a:pPr>
            <a:r>
              <a:rPr lang="fr-CA" sz="2000" dirty="0" smtClean="0"/>
              <a:t>Développer </a:t>
            </a:r>
            <a:r>
              <a:rPr lang="fr-CA" sz="2000" dirty="0"/>
              <a:t>son savoir-être et son savoir-faire dans un contexte d’intervention orientée vers </a:t>
            </a:r>
            <a:r>
              <a:rPr lang="fr-CA" sz="2000" dirty="0" smtClean="0"/>
              <a:t>le </a:t>
            </a:r>
            <a:r>
              <a:rPr lang="fr-CA" sz="2000" dirty="0" smtClean="0"/>
              <a:t>rétablissement</a:t>
            </a:r>
            <a:endParaRPr lang="fr-CA" sz="2000" dirty="0" smtClean="0"/>
          </a:p>
          <a:p>
            <a:pPr marL="109728" lvl="0" indent="0">
              <a:lnSpc>
                <a:spcPct val="120000"/>
              </a:lnSpc>
              <a:buNone/>
            </a:pPr>
            <a:endParaRPr lang="fr-CA" sz="2000" dirty="0"/>
          </a:p>
          <a:p>
            <a:pPr lvl="0">
              <a:lnSpc>
                <a:spcPct val="120000"/>
              </a:lnSpc>
            </a:pPr>
            <a:r>
              <a:rPr lang="fr-CA" sz="2000" dirty="0" smtClean="0"/>
              <a:t>Comprendre </a:t>
            </a:r>
            <a:r>
              <a:rPr lang="fr-CA" sz="2000" dirty="0"/>
              <a:t>les effets des spécificités et réalités de sa </a:t>
            </a:r>
            <a:r>
              <a:rPr lang="fr-CA" sz="2000" dirty="0" smtClean="0"/>
              <a:t>clientèle</a:t>
            </a:r>
            <a:br>
              <a:rPr lang="fr-CA" sz="2000" dirty="0" smtClean="0"/>
            </a:br>
            <a:r>
              <a:rPr lang="fr-CA" sz="2000" dirty="0" smtClean="0"/>
              <a:t>sur le </a:t>
            </a:r>
            <a:r>
              <a:rPr lang="fr-CA" sz="2000" dirty="0"/>
              <a:t>processus de </a:t>
            </a:r>
            <a:r>
              <a:rPr lang="fr-CA" sz="2000" dirty="0" smtClean="0"/>
              <a:t>rétablissement</a:t>
            </a:r>
            <a:endParaRPr lang="fr-CA" sz="20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CB95627-7F00-45CC-A23A-5D4A46A2D418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647439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188640"/>
            <a:ext cx="8208912" cy="864096"/>
          </a:xfrm>
        </p:spPr>
        <p:txBody>
          <a:bodyPr>
            <a:no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CONTENU PROPOSÉ :</a:t>
            </a:r>
            <a: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539552" y="1196752"/>
            <a:ext cx="8229600" cy="544353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fr-CA" sz="2400" b="1" dirty="0" smtClean="0"/>
          </a:p>
          <a:p>
            <a:pPr marL="109728" indent="0">
              <a:buNone/>
            </a:pPr>
            <a:r>
              <a:rPr lang="fr-CA" sz="2400" b="1" dirty="0" smtClean="0"/>
              <a:t>2.1</a:t>
            </a:r>
            <a:r>
              <a:rPr lang="fr-CA" sz="2400" b="1" dirty="0"/>
              <a:t>	L’importance du savoir-être et du sens à la vie</a:t>
            </a:r>
          </a:p>
          <a:p>
            <a:pPr marL="109728" indent="0">
              <a:buNone/>
            </a:pPr>
            <a:r>
              <a:rPr lang="fr-CA" sz="2400" b="1" dirty="0"/>
              <a:t>2.2	La base de l’intervention orientée vers le </a:t>
            </a:r>
            <a:r>
              <a:rPr lang="fr-CA" sz="2400" b="1" dirty="0" smtClean="0"/>
              <a:t>	rétablissement</a:t>
            </a:r>
            <a:endParaRPr lang="fr-CA" sz="2400" b="1" dirty="0"/>
          </a:p>
          <a:p>
            <a:pPr marL="109728" indent="0">
              <a:buNone/>
            </a:pPr>
            <a:r>
              <a:rPr lang="fr-CA" sz="2400" b="1" dirty="0"/>
              <a:t>2.2.1	Les 5 étapes du rétablissement</a:t>
            </a:r>
          </a:p>
          <a:p>
            <a:pPr marL="109728" indent="0">
              <a:buNone/>
            </a:pPr>
            <a:r>
              <a:rPr lang="fr-CA" sz="2400" b="1" dirty="0"/>
              <a:t>2.2.3	Les 9 sphères de vie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6E9BC70-2EA1-4A70-9D1E-6C1631E7147A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486598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>
              <a:tabLst>
                <a:tab pos="965200" algn="l"/>
              </a:tabLst>
            </a:pP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2.1  L’IMPORTANCE DU SAVOIR-ÊTRE </a:t>
            </a:r>
            <a:b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ET DU SENS À LA VIE</a:t>
            </a:r>
            <a:endParaRPr lang="fr-C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22713" y="2781237"/>
            <a:ext cx="4572000" cy="14548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CA" sz="2400" dirty="0" smtClean="0"/>
              <a:t>Prendre </a:t>
            </a:r>
            <a:r>
              <a:rPr lang="fr-CA" sz="2400" dirty="0" smtClean="0"/>
              <a:t>le </a:t>
            </a:r>
            <a:r>
              <a:rPr lang="fr-CA" sz="2400" dirty="0" smtClean="0"/>
              <a:t>risque d’accompagner</a:t>
            </a:r>
          </a:p>
          <a:p>
            <a:pPr>
              <a:buNone/>
            </a:pPr>
            <a:r>
              <a:rPr lang="fr-CA" sz="2400" dirty="0" smtClean="0"/>
              <a:t>l’autre </a:t>
            </a:r>
            <a:r>
              <a:rPr lang="fr-CA" sz="2400" dirty="0"/>
              <a:t>nécessite </a:t>
            </a:r>
            <a:r>
              <a:rPr lang="fr-CA" sz="2400" dirty="0" smtClean="0"/>
              <a:t>de </a:t>
            </a:r>
            <a:r>
              <a:rPr lang="fr-CA" sz="2400" dirty="0"/>
              <a:t>prendre </a:t>
            </a:r>
            <a:r>
              <a:rPr lang="fr-CA" sz="2400" dirty="0" smtClean="0"/>
              <a:t/>
            </a:r>
            <a:br>
              <a:rPr lang="fr-CA" sz="2400" dirty="0" smtClean="0"/>
            </a:br>
            <a:r>
              <a:rPr lang="fr-CA" sz="2400" dirty="0" smtClean="0"/>
              <a:t>des </a:t>
            </a:r>
            <a:r>
              <a:rPr lang="fr-CA" sz="2400" dirty="0"/>
              <a:t>risques avec soi-même. </a:t>
            </a:r>
            <a:endParaRPr lang="fr-CA" sz="2400" dirty="0" smtClean="0"/>
          </a:p>
          <a:p>
            <a:pPr marL="109728" indent="0">
              <a:buNone/>
            </a:pPr>
            <a:endParaRPr lang="fr-CA" sz="2400" dirty="0" smtClean="0"/>
          </a:p>
          <a:p>
            <a:pPr marL="109728" indent="0">
              <a:buNone/>
            </a:pPr>
            <a:endParaRPr lang="fr-CA" sz="2400" dirty="0" smtClean="0"/>
          </a:p>
          <a:p>
            <a:pPr marL="109728" indent="0">
              <a:buNone/>
            </a:pPr>
            <a:endParaRPr lang="fr-CA" sz="2400" dirty="0" smtClean="0"/>
          </a:p>
          <a:p>
            <a:endParaRPr lang="fr-CA" sz="2400" dirty="0" smtClean="0"/>
          </a:p>
          <a:p>
            <a:endParaRPr lang="fr-CA" sz="2400" dirty="0"/>
          </a:p>
          <a:p>
            <a:endParaRPr lang="fr-CA" sz="2400" dirty="0">
              <a:latin typeface="+mj-lt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AF5CD4A-8C0B-4354-8CCC-043EBA67BF6B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419872" y="6237312"/>
            <a:ext cx="2952328" cy="504056"/>
          </a:xfrm>
        </p:spPr>
        <p:txBody>
          <a:bodyPr/>
          <a:lstStyle/>
          <a:p>
            <a:r>
              <a:rPr lang="fr-CA" dirty="0" smtClean="0"/>
              <a:t>COTÉ</a:t>
            </a:r>
            <a:r>
              <a:rPr lang="fr-CA" dirty="0"/>
              <a:t>, B., Conférence du 5 février 2009, Le suicide : intervenir autrement, CPS 02. 16</a:t>
            </a:r>
          </a:p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606663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700808"/>
            <a:ext cx="8229600" cy="4306483"/>
          </a:xfrm>
        </p:spPr>
        <p:txBody>
          <a:bodyPr/>
          <a:lstStyle/>
          <a:p>
            <a:r>
              <a:rPr lang="fr-CA" sz="2800" dirty="0"/>
              <a:t>C</a:t>
            </a:r>
            <a:r>
              <a:rPr lang="fr-CA" sz="2800" dirty="0" smtClean="0"/>
              <a:t>omment </a:t>
            </a:r>
            <a:r>
              <a:rPr lang="fr-CA" sz="2800" dirty="0"/>
              <a:t>prendre soin de son propre rétablissement comme </a:t>
            </a:r>
            <a:r>
              <a:rPr lang="fr-CA" sz="2800" dirty="0" smtClean="0"/>
              <a:t>accompagnateur/</a:t>
            </a:r>
            <a:r>
              <a:rPr lang="fr-CA" sz="2800" dirty="0" err="1" smtClean="0"/>
              <a:t>trice</a:t>
            </a:r>
            <a:r>
              <a:rPr lang="fr-CA" sz="2800" dirty="0"/>
              <a:t>?</a:t>
            </a:r>
          </a:p>
          <a:p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B0E1BC78-8C96-4478-A49A-F10756DE13B1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PRENDRE LE RISQUE D’ACCOMPAGNER L’AUTRE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3717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endParaRPr lang="fr-CA" sz="3200" b="1" dirty="0" smtClean="0">
              <a:latin typeface="Mongolian Baiti" pitchFamily="66" charset="0"/>
              <a:cs typeface="Mongolian Baiti" pitchFamily="66" charset="0"/>
            </a:endParaRPr>
          </a:p>
          <a:p>
            <a:r>
              <a:rPr lang="fr-CA" sz="3200" b="1" dirty="0" smtClean="0"/>
              <a:t>Promouvoir</a:t>
            </a:r>
            <a:r>
              <a:rPr lang="fr-CA" sz="3200" dirty="0" smtClean="0"/>
              <a:t> </a:t>
            </a:r>
            <a:endParaRPr lang="fr-CA" dirty="0" smtClean="0"/>
          </a:p>
          <a:p>
            <a:pPr lvl="1"/>
            <a:r>
              <a:rPr lang="fr-CA" dirty="0"/>
              <a:t>L</a:t>
            </a:r>
            <a:r>
              <a:rPr lang="fr-CA" dirty="0" smtClean="0"/>
              <a:t>a réadaptation psychosociale </a:t>
            </a:r>
          </a:p>
          <a:p>
            <a:pPr lvl="1"/>
            <a:r>
              <a:rPr lang="fr-CA" dirty="0" smtClean="0"/>
              <a:t>La réappropriation du pouvoir d’agir</a:t>
            </a:r>
            <a:endParaRPr lang="fr-CA" dirty="0"/>
          </a:p>
          <a:p>
            <a:pPr lvl="1"/>
            <a:r>
              <a:rPr lang="fr-CA" dirty="0" smtClean="0"/>
              <a:t>Le processus de rétablissement</a:t>
            </a:r>
          </a:p>
          <a:p>
            <a:pPr lvl="1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E6B386E-CD3D-4DC2-B48D-6E596CF726CA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MISSION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700808"/>
            <a:ext cx="8229600" cy="4306483"/>
          </a:xfrm>
        </p:spPr>
        <p:txBody>
          <a:bodyPr>
            <a:normAutofit/>
          </a:bodyPr>
          <a:lstStyle/>
          <a:p>
            <a:r>
              <a:rPr lang="fr-CA" dirty="0" smtClean="0"/>
              <a:t>Réflexion :</a:t>
            </a:r>
          </a:p>
          <a:p>
            <a:r>
              <a:rPr lang="fr-CA" sz="2800" dirty="0" smtClean="0"/>
              <a:t>Comment </a:t>
            </a:r>
            <a:r>
              <a:rPr lang="fr-CA" sz="2800" dirty="0"/>
              <a:t>faire la distinction entre ses propres attentes à l’égard de la personne </a:t>
            </a:r>
            <a:r>
              <a:rPr lang="fr-CA" sz="2800" dirty="0" smtClean="0"/>
              <a:t>et </a:t>
            </a:r>
            <a:r>
              <a:rPr lang="fr-CA" sz="2800" dirty="0"/>
              <a:t>les désirs </a:t>
            </a:r>
            <a:r>
              <a:rPr lang="fr-CA" sz="2800" dirty="0" smtClean="0"/>
              <a:t/>
            </a:r>
            <a:br>
              <a:rPr lang="fr-CA" sz="2800" dirty="0" smtClean="0"/>
            </a:br>
            <a:r>
              <a:rPr lang="fr-CA" sz="2800" dirty="0" smtClean="0"/>
              <a:t>de </a:t>
            </a:r>
            <a:r>
              <a:rPr lang="fr-CA" sz="2800" dirty="0"/>
              <a:t>la personne </a:t>
            </a:r>
            <a:r>
              <a:rPr lang="fr-CA" sz="2800" dirty="0" smtClean="0"/>
              <a:t>elle-même?</a:t>
            </a:r>
          </a:p>
          <a:p>
            <a:endParaRPr lang="fr-CA" sz="2800" dirty="0" smtClean="0"/>
          </a:p>
          <a:p>
            <a:pPr marL="109728" indent="0">
              <a:buNone/>
            </a:pPr>
            <a:r>
              <a:rPr lang="fr-CA" dirty="0" smtClean="0"/>
              <a:t> </a:t>
            </a:r>
            <a:endParaRPr lang="fr-CA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D51812A-4536-4A3E-A8E6-53833F47A6A0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ATTENTES DE L’INTERVENANT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 DU PAIR)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241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700808"/>
            <a:ext cx="8229600" cy="4306483"/>
          </a:xfrm>
        </p:spPr>
        <p:txBody>
          <a:bodyPr>
            <a:normAutofit/>
          </a:bodyPr>
          <a:lstStyle/>
          <a:p>
            <a:r>
              <a:rPr lang="fr-CA" dirty="0" smtClean="0"/>
              <a:t>Vous </a:t>
            </a:r>
            <a:r>
              <a:rPr lang="fr-CA" dirty="0"/>
              <a:t>avez le pouvoir d’ensemencer l’espoir </a:t>
            </a:r>
            <a:r>
              <a:rPr lang="fr-CA" dirty="0" smtClean="0"/>
              <a:t>chez </a:t>
            </a:r>
            <a:br>
              <a:rPr lang="fr-CA" dirty="0" smtClean="0"/>
            </a:br>
            <a:r>
              <a:rPr lang="fr-CA" dirty="0" smtClean="0"/>
              <a:t>la personne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Vous </a:t>
            </a:r>
            <a:r>
              <a:rPr lang="fr-CA" dirty="0"/>
              <a:t>pouvez donc diminuer la pression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sur </a:t>
            </a:r>
            <a:r>
              <a:rPr lang="fr-CA" dirty="0"/>
              <a:t>vos </a:t>
            </a:r>
            <a:r>
              <a:rPr lang="fr-CA" dirty="0" smtClean="0"/>
              <a:t>épaules</a:t>
            </a:r>
          </a:p>
          <a:p>
            <a:endParaRPr lang="fr-CA" dirty="0" smtClean="0"/>
          </a:p>
          <a:p>
            <a:r>
              <a:rPr lang="fr-CA" dirty="0" smtClean="0"/>
              <a:t>Vous </a:t>
            </a:r>
            <a:r>
              <a:rPr lang="fr-CA" dirty="0" smtClean="0"/>
              <a:t>acceptez </a:t>
            </a:r>
            <a:r>
              <a:rPr lang="fr-CA" dirty="0"/>
              <a:t>d’accompagner la </a:t>
            </a:r>
            <a:r>
              <a:rPr lang="fr-CA" dirty="0" smtClean="0"/>
              <a:t>personne </a:t>
            </a:r>
            <a:br>
              <a:rPr lang="fr-CA" dirty="0" smtClean="0"/>
            </a:br>
            <a:r>
              <a:rPr lang="fr-CA" dirty="0" smtClean="0"/>
              <a:t>dans des </a:t>
            </a:r>
            <a:r>
              <a:rPr lang="fr-CA" dirty="0"/>
              <a:t>rapports </a:t>
            </a:r>
            <a:r>
              <a:rPr lang="fr-CA" dirty="0" smtClean="0"/>
              <a:t>égalitaires, selon </a:t>
            </a:r>
            <a:r>
              <a:rPr lang="fr-CA" dirty="0"/>
              <a:t>son rythme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et</a:t>
            </a:r>
            <a:r>
              <a:rPr lang="fr-CA" dirty="0"/>
              <a:t> </a:t>
            </a:r>
            <a:r>
              <a:rPr lang="fr-CA" dirty="0" smtClean="0"/>
              <a:t>ses aspirations</a:t>
            </a:r>
            <a:endParaRPr lang="fr-CA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00E6B2EA-ADEF-4500-9CBE-5224822547F8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POUVOIR DE L’INTERVENANT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 DU PAIR)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9595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1059712"/>
            <a:ext cx="8027232" cy="1828800"/>
          </a:xfrm>
        </p:spPr>
        <p:txBody>
          <a:bodyPr>
            <a:noAutofit/>
          </a:bodyPr>
          <a:lstStyle/>
          <a:p>
            <a:pPr>
              <a:tabLst>
                <a:tab pos="876300" algn="l"/>
              </a:tabLst>
            </a:pP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LA BASE DE L’INTERVENTION 	ORIENTÉE VERS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RÉTABLISSEMENT</a:t>
            </a:r>
            <a:endParaRPr lang="fr-C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22713" y="2896987"/>
            <a:ext cx="4572000" cy="1454888"/>
          </a:xfrm>
        </p:spPr>
        <p:txBody>
          <a:bodyPr>
            <a:normAutofit/>
          </a:bodyPr>
          <a:lstStyle/>
          <a:p>
            <a:pPr>
              <a:tabLst>
                <a:tab pos="1346200" algn="l"/>
              </a:tabLst>
            </a:pPr>
            <a:r>
              <a:rPr lang="fr-CA" sz="2200" dirty="0" smtClean="0"/>
              <a:t>Que savons-nous de cette personne que nous accompagnons?</a:t>
            </a:r>
            <a:endParaRPr lang="fr-CA" sz="1900" dirty="0"/>
          </a:p>
          <a:p>
            <a:endParaRPr lang="fr-CA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9AAB715-C88B-42D7-991F-766F2D75B24D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144130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>
              <a:tabLst>
                <a:tab pos="876300" algn="l"/>
              </a:tabLst>
            </a:pP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2.2.1 LES 5 ÉTAPES DU PROCESSUS</a:t>
            </a:r>
            <a:b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RÉTABLISSEMENT</a:t>
            </a:r>
            <a:endParaRPr lang="fr-C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tabLst>
                <a:tab pos="1346200" algn="l"/>
              </a:tabLst>
            </a:pPr>
            <a:r>
              <a:rPr lang="fr-CA" sz="2400" dirty="0" smtClean="0"/>
              <a:t>Vécu, obstacles, cheminement et interventions</a:t>
            </a:r>
            <a:endParaRPr lang="fr-CA" sz="32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9AAB715-C88B-42D7-991F-766F2D75B24D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43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144130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C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6350">
              <a:buNone/>
            </a:pPr>
            <a:r>
              <a:rPr lang="fr-CA" sz="2400" b="1" dirty="0" smtClean="0">
                <a:cs typeface="Times New Roman" pitchFamily="18" charset="0"/>
              </a:rPr>
              <a:t>Réflexion : </a:t>
            </a:r>
            <a:r>
              <a:rPr lang="fr-CA" sz="2400" b="1" dirty="0" smtClean="0"/>
              <a:t>Que savons-nous de cette personne</a:t>
            </a:r>
            <a:br>
              <a:rPr lang="fr-CA" sz="2400" b="1" dirty="0" smtClean="0"/>
            </a:br>
            <a:r>
              <a:rPr lang="fr-CA" sz="2400" b="1" dirty="0" smtClean="0"/>
              <a:t>en </a:t>
            </a:r>
            <a:r>
              <a:rPr lang="fr-CA" sz="2400" b="1" dirty="0" smtClean="0"/>
              <a:t>rétablissement? </a:t>
            </a:r>
            <a:endParaRPr lang="fr-FR" sz="2400" dirty="0" smtClean="0"/>
          </a:p>
          <a:p>
            <a:pPr lvl="1">
              <a:lnSpc>
                <a:spcPct val="150000"/>
              </a:lnSpc>
            </a:pPr>
            <a:r>
              <a:rPr lang="fr-CA" sz="2000" dirty="0" smtClean="0"/>
              <a:t>Des étapes de vie qu’elle traverse? </a:t>
            </a:r>
            <a:endParaRPr lang="fr-FR" sz="2000" dirty="0" smtClean="0"/>
          </a:p>
          <a:p>
            <a:pPr lvl="1">
              <a:lnSpc>
                <a:spcPct val="150000"/>
              </a:lnSpc>
            </a:pPr>
            <a:r>
              <a:rPr lang="fr-CA" sz="2000" dirty="0" smtClean="0"/>
              <a:t>De son cheminement?</a:t>
            </a:r>
            <a:endParaRPr lang="fr-FR" sz="2000" dirty="0" smtClean="0"/>
          </a:p>
          <a:p>
            <a:pPr lvl="1">
              <a:lnSpc>
                <a:spcPct val="150000"/>
              </a:lnSpc>
            </a:pPr>
            <a:r>
              <a:rPr lang="fr-CA" sz="2000" dirty="0" smtClean="0"/>
              <a:t>De </a:t>
            </a:r>
            <a:r>
              <a:rPr lang="fr-CA" sz="2000" dirty="0" smtClean="0"/>
              <a:t>ses quêtes</a:t>
            </a:r>
            <a:r>
              <a:rPr lang="fr-CA" sz="2000" dirty="0" smtClean="0"/>
              <a:t>?</a:t>
            </a:r>
            <a:endParaRPr lang="fr-FR" sz="2000" dirty="0" smtClean="0"/>
          </a:p>
          <a:p>
            <a:pPr lvl="1">
              <a:lnSpc>
                <a:spcPct val="150000"/>
              </a:lnSpc>
            </a:pPr>
            <a:r>
              <a:rPr lang="fr-CA" sz="2000" dirty="0" smtClean="0"/>
              <a:t>De son désarroi?</a:t>
            </a:r>
            <a:endParaRPr lang="fr-FR" sz="2000" dirty="0" smtClean="0"/>
          </a:p>
          <a:p>
            <a:pPr lvl="1">
              <a:lnSpc>
                <a:spcPct val="150000"/>
              </a:lnSpc>
            </a:pPr>
            <a:r>
              <a:rPr lang="fr-CA" sz="2000" dirty="0" smtClean="0"/>
              <a:t>De son </a:t>
            </a:r>
            <a:r>
              <a:rPr lang="fr-CA" sz="2000" dirty="0" err="1" smtClean="0"/>
              <a:t>autostigmatisation</a:t>
            </a:r>
            <a:r>
              <a:rPr lang="fr-CA" sz="2000" dirty="0" smtClean="0"/>
              <a:t>?</a:t>
            </a:r>
            <a:endParaRPr lang="fr-FR" sz="2000" dirty="0" smtClean="0"/>
          </a:p>
          <a:p>
            <a:pPr lvl="1">
              <a:lnSpc>
                <a:spcPct val="150000"/>
              </a:lnSpc>
            </a:pPr>
            <a:r>
              <a:rPr lang="fr-CA" sz="2000" dirty="0" smtClean="0"/>
              <a:t>De notre stigmatisation?</a:t>
            </a:r>
            <a:endParaRPr lang="fr-FR" sz="200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A1FC24B-0AC9-445B-A19B-9D515D00E5C0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VÉCU D’UNE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PERSONNE</a:t>
            </a:r>
            <a:b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RÉTABLISSEMENT</a:t>
            </a:r>
            <a: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contenu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500826" y="5857893"/>
            <a:ext cx="2071702" cy="6429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09728"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80580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Espace réservé du contenu 11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xmlns="" val="3456455617"/>
              </p:ext>
            </p:extLst>
          </p:nvPr>
        </p:nvGraphicFramePr>
        <p:xfrm>
          <a:off x="539554" y="1124745"/>
          <a:ext cx="8424935" cy="4930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987"/>
                <a:gridCol w="1684987"/>
                <a:gridCol w="1684987"/>
                <a:gridCol w="1684987"/>
                <a:gridCol w="1684987"/>
              </a:tblGrid>
              <a:tr h="1050898">
                <a:tc>
                  <a:txBody>
                    <a:bodyPr/>
                    <a:lstStyle/>
                    <a:p>
                      <a:r>
                        <a:rPr lang="fr-CA" sz="1300" dirty="0" smtClean="0">
                          <a:latin typeface="+mn-lt"/>
                        </a:rPr>
                        <a:t>L’IMPACT DU TROUBLE MENTAL :</a:t>
                      </a:r>
                    </a:p>
                    <a:p>
                      <a:r>
                        <a:rPr lang="fr-CA" sz="1300" dirty="0" smtClean="0">
                          <a:latin typeface="+mn-lt"/>
                        </a:rPr>
                        <a:t>CHOC ET DÉNI</a:t>
                      </a:r>
                      <a:endParaRPr lang="fr-CA" sz="13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300" dirty="0" smtClean="0">
                          <a:latin typeface="+mn-lt"/>
                        </a:rPr>
                        <a:t>LA VIE EST LIMITÉE :</a:t>
                      </a:r>
                    </a:p>
                    <a:p>
                      <a:r>
                        <a:rPr lang="fr-CA" sz="1300" dirty="0" smtClean="0">
                          <a:latin typeface="+mn-lt"/>
                        </a:rPr>
                        <a:t>RENONCEMENT ET DÉSESPOIR</a:t>
                      </a:r>
                      <a:endParaRPr lang="fr-CA" sz="13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300" b="1" dirty="0" smtClean="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LE CHANGEMENT EST POSSIBLE :</a:t>
                      </a:r>
                      <a:endParaRPr lang="fr-CA" sz="13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l" eaLnBrk="0" hangingPunct="0"/>
                      <a:r>
                        <a:rPr lang="fr-CA" sz="1300" dirty="0" smtClean="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ESPOIR ET REMISE EN QUESTION</a:t>
                      </a:r>
                      <a:endParaRPr lang="fr-CA" sz="13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300" dirty="0" smtClean="0">
                          <a:latin typeface="+mn-lt"/>
                        </a:rPr>
                        <a:t>L’ENGAGEMENT À CHANGER :</a:t>
                      </a:r>
                    </a:p>
                    <a:p>
                      <a:r>
                        <a:rPr lang="fr-CA" sz="1300" dirty="0" smtClean="0">
                          <a:latin typeface="+mn-lt"/>
                        </a:rPr>
                        <a:t>VOLONTÉ D’AGIR ET COURAGE</a:t>
                      </a:r>
                      <a:endParaRPr lang="fr-CA" sz="13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300" dirty="0" smtClean="0">
                          <a:latin typeface="+mn-lt"/>
                        </a:rPr>
                        <a:t>LES ACTIONS POUR CHANGER : RESPONSABILISA-TION ET POUVOIR D’AGIR</a:t>
                      </a:r>
                      <a:endParaRPr lang="fr-CA" sz="1300" dirty="0" smtClean="0">
                        <a:latin typeface="+mn-lt"/>
                      </a:endParaRPr>
                    </a:p>
                  </a:txBody>
                  <a:tcPr/>
                </a:tc>
              </a:tr>
              <a:tr h="1181349">
                <a:tc>
                  <a:txBody>
                    <a:bodyPr/>
                    <a:lstStyle/>
                    <a:p>
                      <a:r>
                        <a:rPr lang="fr-CA" sz="1300" u="sng" dirty="0" smtClean="0">
                          <a:latin typeface="+mn-lt"/>
                        </a:rPr>
                        <a:t>La personne</a:t>
                      </a:r>
                    </a:p>
                    <a:p>
                      <a:r>
                        <a:rPr lang="fr-CA" sz="1300" dirty="0" smtClean="0">
                          <a:latin typeface="+mn-lt"/>
                        </a:rPr>
                        <a:t>est </a:t>
                      </a:r>
                      <a:r>
                        <a:rPr lang="fr-CA" sz="1300" dirty="0" smtClean="0">
                          <a:latin typeface="+mn-lt"/>
                        </a:rPr>
                        <a:t>anéantie par le  pouvoir que le trouble mental a sur sa vie.</a:t>
                      </a:r>
                      <a:endParaRPr lang="fr-CA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300" u="sng" dirty="0" smtClean="0">
                          <a:latin typeface="+mn-lt"/>
                        </a:rPr>
                        <a:t>La personne</a:t>
                      </a:r>
                    </a:p>
                    <a:p>
                      <a:r>
                        <a:rPr lang="fr-CA" sz="1300" dirty="0" smtClean="0">
                          <a:latin typeface="+mn-lt"/>
                        </a:rPr>
                        <a:t>a </a:t>
                      </a:r>
                      <a:r>
                        <a:rPr lang="fr-CA" sz="1300" dirty="0" smtClean="0">
                          <a:latin typeface="+mn-lt"/>
                        </a:rPr>
                        <a:t>cédé au trouble mental le pouvoir de contrôler</a:t>
                      </a:r>
                      <a:r>
                        <a:rPr lang="fr-CA" sz="1300" baseline="0" dirty="0" smtClean="0">
                          <a:latin typeface="+mn-lt"/>
                        </a:rPr>
                        <a:t> </a:t>
                      </a:r>
                      <a:r>
                        <a:rPr lang="fr-CA" sz="1300" dirty="0" smtClean="0">
                          <a:latin typeface="+mn-lt"/>
                        </a:rPr>
                        <a:t>sa vie.</a:t>
                      </a:r>
                    </a:p>
                    <a:p>
                      <a:endParaRPr lang="fr-CA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300" u="sng" dirty="0" smtClean="0">
                          <a:latin typeface="+mn-lt"/>
                        </a:rPr>
                        <a:t>La personne</a:t>
                      </a:r>
                    </a:p>
                    <a:p>
                      <a:r>
                        <a:rPr lang="fr-CA" sz="1300" dirty="0" smtClean="0">
                          <a:latin typeface="+mn-lt"/>
                        </a:rPr>
                        <a:t>remet </a:t>
                      </a:r>
                      <a:r>
                        <a:rPr lang="fr-CA" sz="1300" dirty="0" smtClean="0">
                          <a:latin typeface="+mn-lt"/>
                        </a:rPr>
                        <a:t>en question  le pouvoir du trouble mental de contrôler sa vie</a:t>
                      </a:r>
                      <a:endParaRPr lang="fr-CA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300" u="sng" dirty="0" smtClean="0">
                          <a:latin typeface="+mn-lt"/>
                        </a:rPr>
                        <a:t>La personne</a:t>
                      </a:r>
                    </a:p>
                    <a:p>
                      <a:r>
                        <a:rPr lang="fr-CA" sz="1300" dirty="0" smtClean="0">
                          <a:latin typeface="+mn-lt"/>
                        </a:rPr>
                        <a:t>défie </a:t>
                      </a:r>
                      <a:r>
                        <a:rPr lang="fr-CA" sz="1300" dirty="0" smtClean="0">
                          <a:latin typeface="+mn-lt"/>
                        </a:rPr>
                        <a:t>le pouvoir qu’elle a donné au trouble mental de contrôler sa vie</a:t>
                      </a:r>
                      <a:r>
                        <a:rPr lang="fr-CA" sz="1300" dirty="0" smtClean="0">
                          <a:latin typeface="+mn-lt"/>
                        </a:rPr>
                        <a:t>.</a:t>
                      </a:r>
                      <a:endParaRPr lang="fr-CA" sz="13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300" u="sng" dirty="0" smtClean="0">
                          <a:latin typeface="+mn-lt"/>
                        </a:rPr>
                        <a:t>La personne</a:t>
                      </a:r>
                    </a:p>
                    <a:p>
                      <a:r>
                        <a:rPr lang="fr-CA" sz="1300" dirty="0" smtClean="0">
                          <a:latin typeface="+mn-lt"/>
                        </a:rPr>
                        <a:t>se </a:t>
                      </a:r>
                      <a:r>
                        <a:rPr lang="fr-CA" sz="1300" dirty="0" smtClean="0">
                          <a:latin typeface="+mn-lt"/>
                        </a:rPr>
                        <a:t>réapproprie </a:t>
                      </a:r>
                      <a:br>
                        <a:rPr lang="fr-CA" sz="1300" dirty="0" smtClean="0">
                          <a:latin typeface="+mn-lt"/>
                        </a:rPr>
                      </a:br>
                      <a:r>
                        <a:rPr lang="fr-CA" sz="1300" dirty="0" smtClean="0">
                          <a:latin typeface="+mn-lt"/>
                        </a:rPr>
                        <a:t>le pouvoir sur</a:t>
                      </a:r>
                      <a:br>
                        <a:rPr lang="fr-CA" sz="1300" dirty="0" smtClean="0">
                          <a:latin typeface="+mn-lt"/>
                        </a:rPr>
                      </a:br>
                      <a:r>
                        <a:rPr lang="fr-CA" sz="1300" dirty="0" smtClean="0">
                          <a:latin typeface="+mn-lt"/>
                        </a:rPr>
                        <a:t> sa vie</a:t>
                      </a:r>
                      <a:r>
                        <a:rPr lang="fr-CA" sz="1300" dirty="0" smtClean="0">
                          <a:latin typeface="+mn-lt"/>
                        </a:rPr>
                        <a:t>.</a:t>
                      </a:r>
                      <a:endParaRPr lang="fr-CA" sz="1300" dirty="0" smtClean="0">
                        <a:latin typeface="+mn-lt"/>
                      </a:endParaRPr>
                    </a:p>
                  </a:txBody>
                  <a:tcPr/>
                </a:tc>
              </a:tr>
              <a:tr h="2573665">
                <a:tc>
                  <a:txBody>
                    <a:bodyPr/>
                    <a:lstStyle/>
                    <a:p>
                      <a:r>
                        <a:rPr lang="fr-CA" sz="1300" spc="0" dirty="0" smtClean="0">
                          <a:latin typeface="+mn-lt"/>
                        </a:rPr>
                        <a:t>Elle croit </a:t>
                      </a:r>
                      <a:r>
                        <a:rPr lang="fr-CA" sz="1300" spc="0" dirty="0" smtClean="0">
                          <a:latin typeface="+mn-lt"/>
                        </a:rPr>
                        <a:t>que les symptômes contrôlent sa </a:t>
                      </a:r>
                      <a:r>
                        <a:rPr lang="fr-CA" sz="1300" spc="0" dirty="0" smtClean="0">
                          <a:latin typeface="+mn-lt"/>
                        </a:rPr>
                        <a:t>vie;</a:t>
                      </a:r>
                      <a:r>
                        <a:rPr lang="fr-CA" sz="1300" spc="0" baseline="0" dirty="0" smtClean="0">
                          <a:latin typeface="+mn-lt"/>
                        </a:rPr>
                        <a:t> </a:t>
                      </a:r>
                      <a:endParaRPr lang="fr-CA" sz="1300" spc="0" baseline="0" dirty="0" smtClean="0">
                        <a:latin typeface="+mn-lt"/>
                      </a:endParaRPr>
                    </a:p>
                    <a:p>
                      <a:endParaRPr lang="fr-CA" sz="1300" spc="0" baseline="0" dirty="0" smtClean="0">
                        <a:latin typeface="+mn-lt"/>
                      </a:endParaRPr>
                    </a:p>
                    <a:p>
                      <a:r>
                        <a:rPr lang="fr-CA" sz="1300" spc="0" dirty="0" smtClean="0">
                          <a:latin typeface="+mn-lt"/>
                        </a:rPr>
                        <a:t>se </a:t>
                      </a:r>
                      <a:r>
                        <a:rPr lang="fr-CA" sz="1300" spc="0" dirty="0" smtClean="0">
                          <a:latin typeface="+mn-lt"/>
                        </a:rPr>
                        <a:t>sent en perte de </a:t>
                      </a:r>
                      <a:r>
                        <a:rPr lang="fr-CA" sz="1300" spc="0" dirty="0" smtClean="0">
                          <a:latin typeface="+mn-lt"/>
                        </a:rPr>
                        <a:t>contrôle;</a:t>
                      </a:r>
                      <a:endParaRPr lang="fr-CA" sz="1300" spc="0" dirty="0" smtClean="0">
                        <a:latin typeface="+mn-lt"/>
                      </a:endParaRPr>
                    </a:p>
                    <a:p>
                      <a:endParaRPr lang="fr-CA" sz="1300" spc="0" dirty="0" smtClean="0">
                        <a:latin typeface="+mn-lt"/>
                      </a:endParaRPr>
                    </a:p>
                    <a:p>
                      <a:r>
                        <a:rPr lang="fr-CA" sz="1300" spc="0" dirty="0" smtClean="0">
                          <a:latin typeface="+mn-lt"/>
                        </a:rPr>
                        <a:t>nie </a:t>
                      </a:r>
                      <a:r>
                        <a:rPr lang="fr-CA" sz="1300" spc="0" dirty="0" smtClean="0">
                          <a:latin typeface="+mn-lt"/>
                        </a:rPr>
                        <a:t>son trouble mental.</a:t>
                      </a:r>
                      <a:r>
                        <a:rPr lang="fr-CA" sz="1300" spc="0" baseline="0" dirty="0" smtClean="0">
                          <a:latin typeface="+mn-lt"/>
                        </a:rPr>
                        <a:t> </a:t>
                      </a:r>
                      <a:endParaRPr lang="fr-CA" sz="1300" spc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300" spc="0" dirty="0" smtClean="0">
                          <a:latin typeface="+mn-lt"/>
                        </a:rPr>
                        <a:t>Elle s’est </a:t>
                      </a:r>
                      <a:r>
                        <a:rPr lang="fr-CA" sz="1300" spc="0" dirty="0" smtClean="0">
                          <a:latin typeface="+mn-lt"/>
                        </a:rPr>
                        <a:t>résignée;</a:t>
                      </a:r>
                      <a:endParaRPr lang="fr-CA" sz="1300" spc="0" dirty="0" smtClean="0">
                        <a:latin typeface="+mn-lt"/>
                      </a:endParaRPr>
                    </a:p>
                    <a:p>
                      <a:endParaRPr lang="fr-CA" sz="1300" spc="0" dirty="0" smtClean="0">
                        <a:latin typeface="+mn-lt"/>
                      </a:endParaRPr>
                    </a:p>
                    <a:p>
                      <a:r>
                        <a:rPr lang="fr-CA" sz="1300" spc="0" dirty="0" smtClean="0">
                          <a:latin typeface="+mn-lt"/>
                        </a:rPr>
                        <a:t>se</a:t>
                      </a:r>
                      <a:r>
                        <a:rPr lang="fr-CA" sz="1300" spc="0" baseline="0" dirty="0" smtClean="0">
                          <a:latin typeface="+mn-lt"/>
                        </a:rPr>
                        <a:t> </a:t>
                      </a:r>
                      <a:r>
                        <a:rPr lang="fr-CA" sz="1300" spc="0" dirty="0" smtClean="0">
                          <a:latin typeface="+mn-lt"/>
                        </a:rPr>
                        <a:t>croit condamnée.</a:t>
                      </a:r>
                    </a:p>
                    <a:p>
                      <a:r>
                        <a:rPr lang="fr-CA" sz="1300" spc="0" dirty="0" smtClean="0">
                          <a:latin typeface="+mn-lt"/>
                        </a:rPr>
                        <a:t/>
                      </a:r>
                      <a:br>
                        <a:rPr lang="fr-CA" sz="1300" spc="0" dirty="0" smtClean="0">
                          <a:latin typeface="+mn-lt"/>
                        </a:rPr>
                      </a:br>
                      <a:r>
                        <a:rPr lang="fr-CA" sz="1300" spc="0" dirty="0" smtClean="0">
                          <a:latin typeface="+mn-lt"/>
                        </a:rPr>
                        <a:t>Elle </a:t>
                      </a:r>
                      <a:r>
                        <a:rPr lang="fr-CA" sz="1300" spc="0" dirty="0" smtClean="0">
                          <a:latin typeface="+mn-lt"/>
                        </a:rPr>
                        <a:t>se considère sans </a:t>
                      </a:r>
                      <a:r>
                        <a:rPr lang="fr-CA" sz="1300" spc="0" dirty="0" smtClean="0">
                          <a:latin typeface="+mn-lt"/>
                        </a:rPr>
                        <a:t>avenir;</a:t>
                      </a:r>
                      <a:endParaRPr lang="fr-CA" sz="1300" spc="0" dirty="0" smtClean="0">
                        <a:latin typeface="+mn-lt"/>
                      </a:endParaRPr>
                    </a:p>
                    <a:p>
                      <a:endParaRPr lang="fr-CA" sz="1300" spc="0" dirty="0" smtClean="0">
                        <a:latin typeface="+mn-lt"/>
                      </a:endParaRPr>
                    </a:p>
                    <a:p>
                      <a:r>
                        <a:rPr lang="fr-CA" sz="1300" spc="0" dirty="0" smtClean="0">
                          <a:latin typeface="+mn-lt"/>
                        </a:rPr>
                        <a:t>se </a:t>
                      </a:r>
                      <a:r>
                        <a:rPr lang="fr-CA" sz="1300" spc="0" dirty="0" smtClean="0">
                          <a:latin typeface="+mn-lt"/>
                        </a:rPr>
                        <a:t>limite à être malade.</a:t>
                      </a:r>
                    </a:p>
                    <a:p>
                      <a:endParaRPr lang="fr-CA" sz="1300" spc="0" dirty="0" smtClean="0">
                        <a:latin typeface="+mn-lt"/>
                      </a:endParaRPr>
                    </a:p>
                    <a:p>
                      <a:r>
                        <a:rPr lang="fr-CA" sz="1300" spc="0" dirty="0" smtClean="0">
                          <a:latin typeface="+mn-lt"/>
                        </a:rPr>
                        <a:t>Elle a perdu </a:t>
                      </a:r>
                      <a:r>
                        <a:rPr lang="fr-CA" sz="1300" spc="0" dirty="0" smtClean="0">
                          <a:latin typeface="+mn-lt"/>
                        </a:rPr>
                        <a:t>espoir.</a:t>
                      </a:r>
                      <a:endParaRPr lang="fr-CA" sz="1300" spc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300" spc="0" dirty="0" smtClean="0">
                          <a:latin typeface="+mn-lt"/>
                        </a:rPr>
                        <a:t>Elle espère qu’il y a plus dans la </a:t>
                      </a:r>
                      <a:r>
                        <a:rPr lang="fr-CA" sz="1300" spc="0" dirty="0" smtClean="0">
                          <a:latin typeface="+mn-lt"/>
                        </a:rPr>
                        <a:t>vie</a:t>
                      </a:r>
                      <a:r>
                        <a:rPr lang="fr-CA" sz="1300" spc="0" baseline="0" dirty="0" smtClean="0">
                          <a:latin typeface="+mn-lt"/>
                        </a:rPr>
                        <a:t> que ce qu’elle connaît.</a:t>
                      </a:r>
                      <a:endParaRPr lang="fr-CA" sz="1300" spc="0" dirty="0" smtClean="0">
                        <a:latin typeface="+mn-lt"/>
                      </a:endParaRPr>
                    </a:p>
                    <a:p>
                      <a:endParaRPr lang="fr-CA" sz="1300" spc="0" dirty="0" smtClean="0">
                        <a:latin typeface="+mn-lt"/>
                      </a:endParaRPr>
                    </a:p>
                    <a:p>
                      <a:r>
                        <a:rPr lang="fr-CA" sz="1300" spc="0" dirty="0" smtClean="0">
                          <a:latin typeface="+mn-lt"/>
                        </a:rPr>
                        <a:t>Elle commence à croire que sa vie peut être différente. </a:t>
                      </a:r>
                    </a:p>
                    <a:p>
                      <a:r>
                        <a:rPr lang="fr-CA" sz="1300" spc="0" dirty="0" smtClean="0">
                          <a:latin typeface="+mn-lt"/>
                        </a:rPr>
                        <a:t/>
                      </a:r>
                      <a:br>
                        <a:rPr lang="fr-CA" sz="1300" spc="0" dirty="0" smtClean="0">
                          <a:latin typeface="+mn-lt"/>
                        </a:rPr>
                      </a:br>
                      <a:r>
                        <a:rPr lang="fr-CA" sz="1300" spc="0" dirty="0" smtClean="0">
                          <a:latin typeface="+mn-lt"/>
                        </a:rPr>
                        <a:t>Elle entrevoit la possibilité de changer,</a:t>
                      </a:r>
                    </a:p>
                    <a:p>
                      <a:r>
                        <a:rPr lang="fr-CA" sz="1300" spc="0" dirty="0" smtClean="0">
                          <a:latin typeface="+mn-lt"/>
                        </a:rPr>
                        <a:t>mais ne se sent pas prête  </a:t>
                      </a:r>
                      <a:r>
                        <a:rPr lang="fr-CA" sz="1300" spc="0" dirty="0" smtClean="0">
                          <a:latin typeface="+mn-lt"/>
                        </a:rPr>
                        <a:t>à s’engager</a:t>
                      </a:r>
                      <a:r>
                        <a:rPr lang="fr-CA" sz="1300" spc="0" dirty="0" smtClean="0"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300" spc="0" dirty="0" smtClean="0">
                          <a:latin typeface="+mn-lt"/>
                        </a:rPr>
                        <a:t>Elle croit qu’il y a de l’espoir pour elle</a:t>
                      </a:r>
                    </a:p>
                    <a:p>
                      <a:endParaRPr lang="fr-CA" sz="1300" spc="0" dirty="0" smtClean="0">
                        <a:latin typeface="+mn-lt"/>
                      </a:endParaRPr>
                    </a:p>
                    <a:p>
                      <a:r>
                        <a:rPr lang="fr-CA" sz="1300" spc="0" dirty="0" smtClean="0">
                          <a:latin typeface="+mn-lt"/>
                        </a:rPr>
                        <a:t>mais </a:t>
                      </a:r>
                      <a:r>
                        <a:rPr lang="fr-CA" sz="1300" spc="0" dirty="0" smtClean="0">
                          <a:latin typeface="+mn-lt"/>
                        </a:rPr>
                        <a:t>elle ne sait pas comment s’y prendre pour améliorer sa vie. </a:t>
                      </a:r>
                    </a:p>
                    <a:p>
                      <a:endParaRPr lang="fr-CA" sz="1300" spc="0" dirty="0" smtClean="0">
                        <a:latin typeface="+mn-lt"/>
                      </a:endParaRPr>
                    </a:p>
                    <a:p>
                      <a:r>
                        <a:rPr lang="fr-CA" sz="1300" spc="0" dirty="0" smtClean="0">
                          <a:latin typeface="+mn-lt"/>
                        </a:rPr>
                        <a:t>Elle a une attitude d’ouverture face ce qu’il faut faire pour changer</a:t>
                      </a:r>
                      <a:r>
                        <a:rPr lang="fr-CA" sz="1300" spc="0" dirty="0" smtClean="0">
                          <a:latin typeface="+mn-lt"/>
                        </a:rPr>
                        <a:t>.</a:t>
                      </a:r>
                      <a:endParaRPr lang="fr-CA" sz="1300" spc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300" spc="0" dirty="0" smtClean="0">
                          <a:latin typeface="+mn-lt"/>
                        </a:rPr>
                        <a:t>Elle a décidé de la direction qu’elle veut prendre. </a:t>
                      </a:r>
                    </a:p>
                    <a:p>
                      <a:endParaRPr lang="fr-CA" sz="1300" spc="0" dirty="0" smtClean="0">
                        <a:latin typeface="+mn-lt"/>
                      </a:endParaRPr>
                    </a:p>
                    <a:p>
                      <a:r>
                        <a:rPr lang="fr-CA" sz="1300" spc="0" dirty="0" smtClean="0">
                          <a:latin typeface="+mn-lt"/>
                        </a:rPr>
                        <a:t>Elle s’est mise en action afin d’atteindre son but et de créer la vie qu’elle désire</a:t>
                      </a:r>
                      <a:r>
                        <a:rPr lang="fr-CA" sz="1300" spc="0" dirty="0" smtClean="0">
                          <a:latin typeface="+mn-lt"/>
                        </a:rPr>
                        <a:t>.</a:t>
                      </a:r>
                      <a:endParaRPr lang="fr-CA" sz="1300" spc="0" dirty="0" smtClean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space réservé de la date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7B25A30-06D3-4393-9943-22B9C0A84627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45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95536" y="188640"/>
            <a:ext cx="8229600" cy="648072"/>
          </a:xfrm>
        </p:spPr>
        <p:txBody>
          <a:bodyPr anchor="t">
            <a:noAutofit/>
          </a:bodyPr>
          <a:lstStyle/>
          <a:p>
            <a:r>
              <a:rPr lang="fr-CA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TABLEAU 1. LES 5 ÉTAPES DU PROCESSUS</a:t>
            </a:r>
          </a:p>
        </p:txBody>
      </p:sp>
    </p:spTree>
    <p:extLst>
      <p:ext uri="{BB962C8B-B14F-4D97-AF65-F5344CB8AC3E}">
        <p14:creationId xmlns:p14="http://schemas.microsoft.com/office/powerpoint/2010/main" xmlns="" val="40764312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Espace réservé du contenu 11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xmlns="" val="3869203840"/>
              </p:ext>
            </p:extLst>
          </p:nvPr>
        </p:nvGraphicFramePr>
        <p:xfrm>
          <a:off x="467544" y="836712"/>
          <a:ext cx="8352925" cy="549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585"/>
                <a:gridCol w="1670585"/>
                <a:gridCol w="1670585"/>
                <a:gridCol w="1670585"/>
                <a:gridCol w="1670585"/>
              </a:tblGrid>
              <a:tr h="944805">
                <a:tc>
                  <a:txBody>
                    <a:bodyPr/>
                    <a:lstStyle/>
                    <a:p>
                      <a:r>
                        <a:rPr lang="fr-CA" sz="1300" dirty="0" smtClean="0">
                          <a:latin typeface="+mn-lt"/>
                        </a:rPr>
                        <a:t>L’IMPACT DU TROUBLE MENTAL :</a:t>
                      </a:r>
                    </a:p>
                    <a:p>
                      <a:r>
                        <a:rPr lang="fr-CA" sz="1300" dirty="0" smtClean="0">
                          <a:latin typeface="+mn-lt"/>
                        </a:rPr>
                        <a:t>CHOC ET DÉNI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300" dirty="0" smtClean="0">
                          <a:latin typeface="+mn-lt"/>
                        </a:rPr>
                        <a:t>LA VIE EST LIMITÉE :</a:t>
                      </a:r>
                    </a:p>
                    <a:p>
                      <a:r>
                        <a:rPr lang="fr-CA" sz="1300" dirty="0" smtClean="0">
                          <a:latin typeface="+mn-lt"/>
                        </a:rPr>
                        <a:t>RENONCEMENT ET DÉSESPOIR</a:t>
                      </a:r>
                    </a:p>
                    <a:p>
                      <a:endParaRPr lang="fr-CA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300" b="1" dirty="0" smtClean="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LE CHANGEMENT EST POSSIBLE :</a:t>
                      </a:r>
                      <a:endParaRPr lang="fr-CA" sz="13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ctr" eaLnBrk="0" hangingPunct="0"/>
                      <a:r>
                        <a:rPr lang="fr-CA" sz="1300" dirty="0" smtClean="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ESPOIR ET REMISE EN QUESTION</a:t>
                      </a:r>
                      <a:endParaRPr lang="fr-CA" sz="13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endParaRPr lang="fr-CA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300" dirty="0" smtClean="0">
                          <a:latin typeface="+mn-lt"/>
                        </a:rPr>
                        <a:t>L’ENGAGEMENT À CHANGER :</a:t>
                      </a:r>
                    </a:p>
                    <a:p>
                      <a:r>
                        <a:rPr lang="fr-CA" sz="1300" dirty="0" smtClean="0">
                          <a:latin typeface="+mn-lt"/>
                        </a:rPr>
                        <a:t>VOLONTÉ D’AGIR ET COURAGE</a:t>
                      </a:r>
                    </a:p>
                    <a:p>
                      <a:endParaRPr lang="fr-CA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300" dirty="0" smtClean="0">
                          <a:latin typeface="+mn-lt"/>
                        </a:rPr>
                        <a:t>LES ACTIONS POUR CHANGER : </a:t>
                      </a:r>
                      <a:r>
                        <a:rPr lang="fr-CA" sz="1300" dirty="0" smtClean="0">
                          <a:latin typeface="+mn-lt"/>
                        </a:rPr>
                        <a:t>RESPONSABILISA-TION </a:t>
                      </a:r>
                      <a:r>
                        <a:rPr lang="fr-CA" sz="1300" dirty="0" smtClean="0">
                          <a:latin typeface="+mn-lt"/>
                        </a:rPr>
                        <a:t>ET POUVOIR D’AGIR</a:t>
                      </a:r>
                    </a:p>
                  </a:txBody>
                  <a:tcPr/>
                </a:tc>
              </a:tr>
              <a:tr h="286304">
                <a:tc gridSpan="5">
                  <a:txBody>
                    <a:bodyPr/>
                    <a:lstStyle/>
                    <a:p>
                      <a:pPr algn="ctr"/>
                      <a:r>
                        <a:rPr lang="fr-CA" sz="1300" b="1" dirty="0" smtClean="0">
                          <a:latin typeface="+mn-lt"/>
                        </a:rPr>
                        <a:t>La personne s’interroge sur…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200" dirty="0"/>
                    </a:p>
                  </a:txBody>
                  <a:tcPr/>
                </a:tc>
              </a:tr>
              <a:tr h="572616">
                <a:tc>
                  <a:txBody>
                    <a:bodyPr/>
                    <a:lstStyle/>
                    <a:p>
                      <a:r>
                        <a:rPr lang="fr-CA" sz="1300" u="none" dirty="0" smtClean="0">
                          <a:latin typeface="+mn-lt"/>
                        </a:rPr>
                        <a:t>son état</a:t>
                      </a:r>
                      <a:endParaRPr lang="fr-CA" sz="1300" u="non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300" dirty="0" smtClean="0">
                          <a:latin typeface="+mn-lt"/>
                        </a:rPr>
                        <a:t>ses possibilités</a:t>
                      </a:r>
                      <a:endParaRPr lang="fr-CA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300" dirty="0" smtClean="0">
                          <a:latin typeface="+mn-lt"/>
                        </a:rPr>
                        <a:t>les risques à prendre</a:t>
                      </a:r>
                      <a:endParaRPr lang="fr-CA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300" dirty="0" smtClean="0">
                          <a:latin typeface="+mn-lt"/>
                        </a:rPr>
                        <a:t>son besoin de </a:t>
                      </a:r>
                      <a:r>
                        <a:rPr lang="fr-CA" sz="1300" dirty="0" smtClean="0">
                          <a:latin typeface="+mn-lt"/>
                        </a:rPr>
                        <a:t>soutien</a:t>
                      </a:r>
                      <a:endParaRPr lang="fr-CA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300" dirty="0" smtClean="0">
                          <a:latin typeface="+mn-lt"/>
                        </a:rPr>
                        <a:t>ses responsabilités</a:t>
                      </a:r>
                      <a:endParaRPr lang="fr-CA" sz="1300" dirty="0">
                        <a:latin typeface="+mn-lt"/>
                      </a:endParaRPr>
                    </a:p>
                  </a:txBody>
                  <a:tcPr/>
                </a:tc>
              </a:tr>
              <a:tr h="245525">
                <a:tc gridSpan="5">
                  <a:txBody>
                    <a:bodyPr/>
                    <a:lstStyle/>
                    <a:p>
                      <a:pPr algn="ctr"/>
                      <a:r>
                        <a:rPr kumimoji="0" lang="fr-CA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L’obstacle survient lorsque la personne…</a:t>
                      </a:r>
                      <a:endParaRPr kumimoji="0" lang="fr-CA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0" lang="fr-CA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0" lang="fr-CA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0" lang="fr-CA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0" lang="fr-CA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91675">
                <a:tc>
                  <a:txBody>
                    <a:bodyPr/>
                    <a:lstStyle/>
                    <a:p>
                      <a:r>
                        <a:rPr lang="fr-CA" sz="1300" spc="0" dirty="0" smtClean="0">
                          <a:latin typeface="+mn-lt"/>
                        </a:rPr>
                        <a:t>croit </a:t>
                      </a:r>
                      <a:r>
                        <a:rPr lang="fr-CA" sz="1300" spc="0" dirty="0" smtClean="0">
                          <a:latin typeface="+mn-lt"/>
                        </a:rPr>
                        <a:t>que les symptômes contrôlent sa </a:t>
                      </a:r>
                      <a:r>
                        <a:rPr lang="fr-CA" sz="1300" spc="0" dirty="0" smtClean="0">
                          <a:latin typeface="+mn-lt"/>
                        </a:rPr>
                        <a:t>vie;</a:t>
                      </a:r>
                      <a:endParaRPr lang="fr-CA" sz="1300" spc="0" baseline="0" dirty="0" smtClean="0">
                        <a:latin typeface="+mn-lt"/>
                      </a:endParaRPr>
                    </a:p>
                    <a:p>
                      <a:endParaRPr lang="fr-CA" sz="1300" spc="0" baseline="0" dirty="0" smtClean="0">
                        <a:latin typeface="+mn-lt"/>
                      </a:endParaRPr>
                    </a:p>
                    <a:p>
                      <a:r>
                        <a:rPr lang="fr-CA" sz="1300" spc="0" dirty="0" smtClean="0">
                          <a:latin typeface="+mn-lt"/>
                        </a:rPr>
                        <a:t>se </a:t>
                      </a:r>
                      <a:r>
                        <a:rPr lang="fr-CA" sz="1300" spc="0" dirty="0" smtClean="0">
                          <a:latin typeface="+mn-lt"/>
                        </a:rPr>
                        <a:t>sent en perte de </a:t>
                      </a:r>
                      <a:r>
                        <a:rPr lang="fr-CA" sz="1300" spc="0" dirty="0" smtClean="0">
                          <a:latin typeface="+mn-lt"/>
                        </a:rPr>
                        <a:t>contrôle;</a:t>
                      </a:r>
                    </a:p>
                    <a:p>
                      <a:endParaRPr lang="fr-CA" sz="1300" spc="0" dirty="0" smtClean="0">
                        <a:latin typeface="+mn-lt"/>
                      </a:endParaRPr>
                    </a:p>
                    <a:p>
                      <a:r>
                        <a:rPr lang="fr-CA" sz="1300" spc="0" dirty="0" err="1" smtClean="0">
                          <a:latin typeface="+mn-lt"/>
                        </a:rPr>
                        <a:t>ie</a:t>
                      </a:r>
                      <a:r>
                        <a:rPr lang="fr-CA" sz="1300" spc="0" dirty="0" smtClean="0">
                          <a:latin typeface="+mn-lt"/>
                        </a:rPr>
                        <a:t> </a:t>
                      </a:r>
                      <a:r>
                        <a:rPr lang="fr-CA" sz="1300" spc="0" dirty="0" smtClean="0">
                          <a:latin typeface="+mn-lt"/>
                        </a:rPr>
                        <a:t>son trouble </a:t>
                      </a:r>
                      <a:r>
                        <a:rPr lang="fr-CA" sz="1300" spc="0" dirty="0" smtClean="0">
                          <a:latin typeface="+mn-lt"/>
                        </a:rPr>
                        <a:t>mental,</a:t>
                      </a:r>
                      <a:r>
                        <a:rPr lang="fr-CA" sz="1300" spc="0" baseline="0" dirty="0" smtClean="0">
                          <a:latin typeface="+mn-lt"/>
                        </a:rPr>
                        <a:t> ses symptômes ou  conteste son diagnostic.</a:t>
                      </a:r>
                      <a:endParaRPr lang="fr-CA" sz="1300" spc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300" spc="0" dirty="0" smtClean="0">
                          <a:latin typeface="+mn-lt"/>
                        </a:rPr>
                        <a:t>ignore ses possibilités;</a:t>
                      </a:r>
                      <a:endParaRPr lang="fr-CA" sz="1300" spc="0" dirty="0" smtClean="0">
                        <a:latin typeface="+mn-lt"/>
                      </a:endParaRPr>
                    </a:p>
                    <a:p>
                      <a:endParaRPr lang="fr-CA" sz="1300" spc="0" dirty="0" smtClean="0">
                        <a:latin typeface="+mn-lt"/>
                      </a:endParaRPr>
                    </a:p>
                    <a:p>
                      <a:r>
                        <a:rPr lang="fr-CA" sz="1300" spc="0" dirty="0" smtClean="0">
                          <a:latin typeface="+mn-lt"/>
                        </a:rPr>
                        <a:t>se définit à partir de son trouble mental;</a:t>
                      </a:r>
                      <a:endParaRPr lang="fr-CA" sz="1300" spc="0" dirty="0" smtClean="0">
                        <a:latin typeface="+mn-lt"/>
                      </a:endParaRPr>
                    </a:p>
                    <a:p>
                      <a:endParaRPr lang="fr-CA" sz="1300" spc="0" dirty="0" smtClean="0">
                        <a:latin typeface="+mn-lt"/>
                      </a:endParaRPr>
                    </a:p>
                    <a:p>
                      <a:r>
                        <a:rPr lang="fr-CA" sz="1300" spc="0" dirty="0" smtClean="0">
                          <a:latin typeface="+mn-lt"/>
                        </a:rPr>
                        <a:t>est</a:t>
                      </a:r>
                      <a:r>
                        <a:rPr lang="fr-CA" sz="1300" spc="0" baseline="0" dirty="0" smtClean="0">
                          <a:latin typeface="+mn-lt"/>
                        </a:rPr>
                        <a:t> convaincue qu’elle ne peut rien faire pour faire une différence dans sa vie;</a:t>
                      </a:r>
                    </a:p>
                    <a:p>
                      <a:endParaRPr lang="fr-CA" sz="1300" spc="0" dirty="0" smtClean="0">
                        <a:latin typeface="+mn-lt"/>
                      </a:endParaRPr>
                    </a:p>
                    <a:p>
                      <a:r>
                        <a:rPr lang="fr-CA" sz="1300" spc="0" dirty="0" smtClean="0">
                          <a:latin typeface="+mn-lt"/>
                        </a:rPr>
                        <a:t>laisse tomber</a:t>
                      </a:r>
                      <a:r>
                        <a:rPr lang="fr-CA" sz="1300" spc="0" baseline="0" dirty="0" smtClean="0">
                          <a:latin typeface="+mn-lt"/>
                        </a:rPr>
                        <a:t> ses rêves, ses espoirs et ses attentes.</a:t>
                      </a:r>
                      <a:endParaRPr lang="fr-CA" sz="1300" spc="0" dirty="0" smtClean="0">
                        <a:latin typeface="+mn-lt"/>
                      </a:endParaRPr>
                    </a:p>
                    <a:p>
                      <a:endParaRPr lang="fr-CA" sz="1300" spc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300" spc="0" dirty="0" smtClean="0">
                          <a:latin typeface="+mn-lt"/>
                        </a:rPr>
                        <a:t>refuse ou évite de prendre des risques en lien avec les changements positifs qu’elle souhaite faire;</a:t>
                      </a:r>
                      <a:endParaRPr lang="fr-CA" sz="1300" spc="0" dirty="0" smtClean="0">
                        <a:latin typeface="+mn-lt"/>
                      </a:endParaRPr>
                    </a:p>
                    <a:p>
                      <a:endParaRPr lang="fr-CA" sz="1300" spc="0" dirty="0" smtClean="0">
                        <a:latin typeface="+mn-lt"/>
                      </a:endParaRPr>
                    </a:p>
                    <a:p>
                      <a:r>
                        <a:rPr lang="fr-CA" sz="1300" spc="0" dirty="0" smtClean="0">
                          <a:latin typeface="+mn-lt"/>
                        </a:rPr>
                        <a:t>s’aperçoit</a:t>
                      </a:r>
                      <a:r>
                        <a:rPr lang="fr-CA" sz="1300" spc="0" baseline="0" dirty="0" smtClean="0">
                          <a:latin typeface="+mn-lt"/>
                        </a:rPr>
                        <a:t> qu’elle devra quitter sa «zone de confort»</a:t>
                      </a:r>
                      <a:endParaRPr lang="fr-CA" sz="1300" spc="0" dirty="0" smtClean="0">
                        <a:latin typeface="+mn-lt"/>
                      </a:endParaRPr>
                    </a:p>
                    <a:p>
                      <a:r>
                        <a:rPr lang="fr-CA" sz="1300" spc="0" dirty="0" smtClean="0">
                          <a:latin typeface="+mn-lt"/>
                        </a:rPr>
                        <a:t/>
                      </a:r>
                      <a:br>
                        <a:rPr lang="fr-CA" sz="1300" spc="0" dirty="0" smtClean="0">
                          <a:latin typeface="+mn-lt"/>
                        </a:rPr>
                      </a:br>
                      <a:r>
                        <a:rPr lang="fr-CA" sz="1300" spc="0" dirty="0" smtClean="0">
                          <a:latin typeface="+mn-lt"/>
                        </a:rPr>
                        <a:t>et s’interroge sur</a:t>
                      </a:r>
                      <a:r>
                        <a:rPr lang="fr-CA" sz="1300" spc="0" baseline="0" dirty="0" smtClean="0">
                          <a:latin typeface="+mn-lt"/>
                        </a:rPr>
                        <a:t> son habileté à le faire.</a:t>
                      </a:r>
                      <a:endParaRPr lang="fr-CA" sz="1300" spc="0" dirty="0" smtClean="0">
                        <a:latin typeface="+mn-lt"/>
                      </a:endParaRPr>
                    </a:p>
                    <a:p>
                      <a:endParaRPr lang="fr-CA" sz="1300" spc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300" spc="0" dirty="0" smtClean="0">
                          <a:latin typeface="+mn-lt"/>
                        </a:rPr>
                        <a:t>décide de ne pas prendre de risques</a:t>
                      </a:r>
                      <a:r>
                        <a:rPr lang="fr-CA" sz="1300" spc="0" baseline="0" dirty="0" smtClean="0">
                          <a:latin typeface="+mn-lt"/>
                        </a:rPr>
                        <a:t> lorsqu’elle n’a pas le soutien des autres;</a:t>
                      </a:r>
                    </a:p>
                    <a:p>
                      <a:endParaRPr lang="fr-CA" sz="1300" spc="0" baseline="0" dirty="0" smtClean="0">
                        <a:latin typeface="+mn-lt"/>
                      </a:endParaRPr>
                    </a:p>
                    <a:p>
                      <a:r>
                        <a:rPr lang="fr-CA" sz="1300" spc="0" baseline="0" dirty="0" smtClean="0">
                          <a:latin typeface="+mn-lt"/>
                        </a:rPr>
                        <a:t>n’obtient pas le soutien dont elle a besoin, elle retourne dans sa zone de confort;</a:t>
                      </a:r>
                    </a:p>
                    <a:p>
                      <a:endParaRPr lang="fr-CA" sz="1300" spc="0" baseline="0" dirty="0" smtClean="0">
                        <a:latin typeface="+mn-lt"/>
                      </a:endParaRPr>
                    </a:p>
                    <a:p>
                      <a:r>
                        <a:rPr lang="fr-CA" sz="1300" spc="0" baseline="0" dirty="0" smtClean="0">
                          <a:latin typeface="+mn-lt"/>
                        </a:rPr>
                        <a:t>refuse de reconnaître qu’elle a la capacité de poser des actions par elle-même.</a:t>
                      </a:r>
                      <a:endParaRPr lang="fr-CA" sz="1300" spc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300" spc="0" dirty="0" smtClean="0">
                          <a:latin typeface="+mn-lt"/>
                        </a:rPr>
                        <a:t>doute de ses habiletés</a:t>
                      </a:r>
                      <a:r>
                        <a:rPr lang="fr-CA" sz="1300" spc="0" baseline="0" dirty="0" smtClean="0">
                          <a:latin typeface="+mn-lt"/>
                        </a:rPr>
                        <a:t> à prendre des décisions, à faire preuve d’autonomie et à assumer ses responsabilités;</a:t>
                      </a:r>
                    </a:p>
                    <a:p>
                      <a:endParaRPr lang="fr-CA" sz="1300" spc="0" baseline="0" dirty="0" smtClean="0">
                        <a:latin typeface="+mn-lt"/>
                      </a:endParaRPr>
                    </a:p>
                    <a:p>
                      <a:r>
                        <a:rPr lang="fr-CA" sz="1300" spc="0" baseline="0" dirty="0" smtClean="0">
                          <a:latin typeface="+mn-lt"/>
                        </a:rPr>
                        <a:t>décide qu’elle ne peut pas fonctionner sans le soutien de son entourage et du système, donc elle retourne dans sa zone de confort.</a:t>
                      </a:r>
                      <a:endParaRPr lang="fr-CA" sz="1300" spc="0" dirty="0" smtClean="0">
                        <a:latin typeface="+mn-lt"/>
                      </a:endParaRPr>
                    </a:p>
                    <a:p>
                      <a:r>
                        <a:rPr lang="fr-CA" sz="1300" spc="0" dirty="0" smtClean="0">
                          <a:latin typeface="+mn-lt"/>
                        </a:rPr>
                        <a:t> </a:t>
                      </a:r>
                    </a:p>
                    <a:p>
                      <a:endParaRPr lang="fr-CA" sz="1300" spc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space réservé de la date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7B25A30-06D3-4393-9943-22B9C0A84627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23528" y="188640"/>
            <a:ext cx="8229600" cy="562074"/>
          </a:xfrm>
        </p:spPr>
        <p:txBody>
          <a:bodyPr anchor="t">
            <a:no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TABLEAU 2. LES OBSTACLES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1639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xmlns="" val="2265817190"/>
              </p:ext>
            </p:extLst>
          </p:nvPr>
        </p:nvGraphicFramePr>
        <p:xfrm>
          <a:off x="467544" y="1196752"/>
          <a:ext cx="8280918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743"/>
                <a:gridCol w="1643743"/>
                <a:gridCol w="1643743"/>
                <a:gridCol w="1643743"/>
                <a:gridCol w="1705946"/>
              </a:tblGrid>
              <a:tr h="1272862">
                <a:tc>
                  <a:txBody>
                    <a:bodyPr/>
                    <a:lstStyle/>
                    <a:p>
                      <a:r>
                        <a:rPr lang="fr-CA" sz="1300" dirty="0" smtClean="0">
                          <a:latin typeface="+mn-lt"/>
                        </a:rPr>
                        <a:t>L’IMPACT DU TROUBLE MENTAL :</a:t>
                      </a:r>
                    </a:p>
                    <a:p>
                      <a:r>
                        <a:rPr lang="fr-CA" sz="1300" dirty="0" smtClean="0">
                          <a:latin typeface="+mn-lt"/>
                        </a:rPr>
                        <a:t>CHOC ET DÉNI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300" dirty="0" smtClean="0">
                          <a:latin typeface="+mn-lt"/>
                        </a:rPr>
                        <a:t>LA VIE EST LIMITÉE :</a:t>
                      </a:r>
                    </a:p>
                    <a:p>
                      <a:r>
                        <a:rPr lang="fr-CA" sz="1300" dirty="0" smtClean="0">
                          <a:latin typeface="+mn-lt"/>
                        </a:rPr>
                        <a:t>RENONCEMENT ET DÉSESPOIR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300" b="1" dirty="0" smtClean="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LE CHANGEMENT EST POSSIBLE :</a:t>
                      </a:r>
                      <a:endParaRPr lang="fr-CA" sz="13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algn="ctr" eaLnBrk="0" hangingPunct="0"/>
                      <a:r>
                        <a:rPr lang="fr-CA" sz="1300" dirty="0" smtClean="0">
                          <a:solidFill>
                            <a:srgbClr val="FFFFFF"/>
                          </a:solidFill>
                          <a:latin typeface="+mn-lt"/>
                          <a:cs typeface="Times New Roman" pitchFamily="18" charset="0"/>
                        </a:rPr>
                        <a:t>ESPOIR ET REMISE EN QUESTION</a:t>
                      </a:r>
                      <a:endParaRPr lang="fr-CA" sz="13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300" dirty="0" smtClean="0">
                          <a:latin typeface="+mn-lt"/>
                        </a:rPr>
                        <a:t>L’ENGAGEMENT À CHANGER :</a:t>
                      </a:r>
                    </a:p>
                    <a:p>
                      <a:r>
                        <a:rPr lang="fr-CA" sz="1300" dirty="0" smtClean="0">
                          <a:latin typeface="+mn-lt"/>
                        </a:rPr>
                        <a:t>VOLONTÉ D’AGIR ET COURAGE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300" dirty="0" smtClean="0">
                          <a:latin typeface="+mn-lt"/>
                        </a:rPr>
                        <a:t>LES ACTIONS POUR CHANGER : </a:t>
                      </a:r>
                      <a:r>
                        <a:rPr lang="fr-CA" sz="1300" dirty="0" smtClean="0">
                          <a:latin typeface="+mn-lt"/>
                        </a:rPr>
                        <a:t>RESPONSABILISA-TION </a:t>
                      </a:r>
                      <a:r>
                        <a:rPr lang="fr-CA" sz="1300" dirty="0" smtClean="0">
                          <a:latin typeface="+mn-lt"/>
                        </a:rPr>
                        <a:t>ET POUVOIR D’AGIR</a:t>
                      </a:r>
                    </a:p>
                  </a:txBody>
                  <a:tcPr/>
                </a:tc>
              </a:tr>
              <a:tr h="459701">
                <a:tc gridSpan="5">
                  <a:txBody>
                    <a:bodyPr/>
                    <a:lstStyle/>
                    <a:p>
                      <a:pPr algn="ctr"/>
                      <a:r>
                        <a:rPr kumimoji="0" lang="fr-CA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rôle de l’accompagnateur</a:t>
                      </a:r>
                      <a:endParaRPr kumimoji="0" lang="fr-CA" sz="13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  <a:tr h="2875949">
                <a:tc>
                  <a:txBody>
                    <a:bodyPr/>
                    <a:lstStyle/>
                    <a:p>
                      <a:r>
                        <a:rPr lang="fr-CA" sz="1300" dirty="0" smtClean="0">
                          <a:latin typeface="+mn-lt"/>
                        </a:rPr>
                        <a:t>Les interventions doivent:</a:t>
                      </a:r>
                    </a:p>
                    <a:p>
                      <a:endParaRPr lang="fr-CA" sz="1300" dirty="0" smtClean="0">
                        <a:latin typeface="+mn-lt"/>
                      </a:endParaRPr>
                    </a:p>
                    <a:p>
                      <a:r>
                        <a:rPr lang="fr-CA" sz="1300" dirty="0" smtClean="0">
                          <a:latin typeface="+mn-lt"/>
                        </a:rPr>
                        <a:t>aider </a:t>
                      </a:r>
                      <a:r>
                        <a:rPr lang="fr-CA" sz="1300" dirty="0" smtClean="0">
                          <a:latin typeface="+mn-lt"/>
                        </a:rPr>
                        <a:t>à diminuer la détresse émotionnelle</a:t>
                      </a:r>
                    </a:p>
                    <a:p>
                      <a:endParaRPr lang="fr-CA" sz="1300" dirty="0" smtClean="0">
                        <a:latin typeface="+mn-lt"/>
                      </a:endParaRPr>
                    </a:p>
                    <a:p>
                      <a:r>
                        <a:rPr lang="fr-CA" sz="1300" dirty="0" smtClean="0">
                          <a:latin typeface="+mn-lt"/>
                        </a:rPr>
                        <a:t>en </a:t>
                      </a:r>
                      <a:r>
                        <a:rPr lang="fr-CA" sz="1300" dirty="0" smtClean="0">
                          <a:latin typeface="+mn-lt"/>
                        </a:rPr>
                        <a:t>contribuant à réduire les symptômes.</a:t>
                      </a:r>
                    </a:p>
                    <a:p>
                      <a:endParaRPr lang="fr-CA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300" dirty="0" smtClean="0">
                          <a:latin typeface="+mn-lt"/>
                        </a:rPr>
                        <a:t>Les interventions doivent:</a:t>
                      </a:r>
                    </a:p>
                    <a:p>
                      <a:endParaRPr lang="fr-CA" sz="1300" dirty="0" smtClean="0">
                        <a:latin typeface="+mn-lt"/>
                      </a:endParaRPr>
                    </a:p>
                    <a:p>
                      <a:r>
                        <a:rPr lang="fr-CA" sz="1300" dirty="0" smtClean="0">
                          <a:latin typeface="+mn-lt"/>
                        </a:rPr>
                        <a:t>instiguer </a:t>
                      </a:r>
                      <a:r>
                        <a:rPr lang="fr-CA" sz="1300" dirty="0" smtClean="0">
                          <a:latin typeface="+mn-lt"/>
                        </a:rPr>
                        <a:t>l’espoir, </a:t>
                      </a:r>
                    </a:p>
                    <a:p>
                      <a:endParaRPr lang="fr-CA" sz="1300" dirty="0" smtClean="0">
                        <a:latin typeface="+mn-lt"/>
                      </a:endParaRPr>
                    </a:p>
                    <a:p>
                      <a:r>
                        <a:rPr lang="fr-CA" sz="1300" dirty="0" smtClean="0">
                          <a:latin typeface="+mn-lt"/>
                        </a:rPr>
                        <a:t>laisser voir à la personne quelles sont ses </a:t>
                      </a:r>
                      <a:r>
                        <a:rPr lang="fr-CA" sz="1300" dirty="0" smtClean="0">
                          <a:latin typeface="+mn-lt"/>
                        </a:rPr>
                        <a:t>possibilités,</a:t>
                      </a:r>
                      <a:endParaRPr lang="fr-CA" sz="1300" dirty="0" smtClean="0">
                        <a:latin typeface="+mn-lt"/>
                      </a:endParaRPr>
                    </a:p>
                    <a:p>
                      <a:endParaRPr lang="fr-CA" sz="1300" dirty="0" smtClean="0">
                        <a:latin typeface="+mn-lt"/>
                      </a:endParaRPr>
                    </a:p>
                    <a:p>
                      <a:r>
                        <a:rPr lang="fr-CA" sz="1300" dirty="0" smtClean="0">
                          <a:latin typeface="+mn-lt"/>
                        </a:rPr>
                        <a:t>la revaloriser.</a:t>
                      </a:r>
                      <a:endParaRPr lang="fr-CA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300" dirty="0" smtClean="0">
                          <a:latin typeface="+mn-lt"/>
                        </a:rPr>
                        <a:t>Les interventions visent :</a:t>
                      </a:r>
                    </a:p>
                    <a:p>
                      <a:endParaRPr lang="fr-CA" sz="1300" dirty="0" smtClean="0">
                        <a:latin typeface="+mn-lt"/>
                      </a:endParaRPr>
                    </a:p>
                    <a:p>
                      <a:r>
                        <a:rPr lang="fr-CA" sz="1300" dirty="0" smtClean="0">
                          <a:latin typeface="+mn-lt"/>
                        </a:rPr>
                        <a:t>à aider la personne à voir </a:t>
                      </a:r>
                      <a:r>
                        <a:rPr lang="fr-CA" sz="1300" dirty="0" smtClean="0">
                          <a:latin typeface="+mn-lt"/>
                        </a:rPr>
                        <a:t>les </a:t>
                      </a:r>
                      <a:r>
                        <a:rPr lang="fr-CA" sz="1300" dirty="0" smtClean="0">
                          <a:latin typeface="+mn-lt"/>
                        </a:rPr>
                        <a:t>possibilités qui s’offrent à </a:t>
                      </a:r>
                      <a:r>
                        <a:rPr lang="fr-CA" sz="1300" dirty="0" smtClean="0">
                          <a:latin typeface="+mn-lt"/>
                        </a:rPr>
                        <a:t>elle,</a:t>
                      </a:r>
                      <a:endParaRPr lang="fr-CA" sz="1300" dirty="0" smtClean="0">
                        <a:latin typeface="+mn-lt"/>
                      </a:endParaRPr>
                    </a:p>
                    <a:p>
                      <a:endParaRPr lang="fr-CA" sz="1300" dirty="0" smtClean="0">
                        <a:latin typeface="+mn-lt"/>
                      </a:endParaRPr>
                    </a:p>
                    <a:p>
                      <a:r>
                        <a:rPr lang="fr-CA" sz="1300" dirty="0" smtClean="0">
                          <a:latin typeface="+mn-lt"/>
                        </a:rPr>
                        <a:t>à l’encourager </a:t>
                      </a:r>
                      <a:r>
                        <a:rPr lang="fr-CA" sz="1300" dirty="0" smtClean="0">
                          <a:latin typeface="+mn-lt"/>
                        </a:rPr>
                        <a:t>à reprendre le pouvoir sur sa vie.</a:t>
                      </a:r>
                    </a:p>
                    <a:p>
                      <a:endParaRPr lang="fr-CA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300" dirty="0" smtClean="0">
                          <a:latin typeface="+mn-lt"/>
                        </a:rPr>
                        <a:t>Les interventions </a:t>
                      </a:r>
                      <a:r>
                        <a:rPr lang="fr-CA" sz="1300" dirty="0" smtClean="0">
                          <a:latin typeface="+mn-lt"/>
                        </a:rPr>
                        <a:t>doivent :</a:t>
                      </a:r>
                      <a:endParaRPr lang="fr-CA" sz="1300" dirty="0" smtClean="0">
                        <a:latin typeface="+mn-lt"/>
                      </a:endParaRPr>
                    </a:p>
                    <a:p>
                      <a:endParaRPr lang="fr-CA" sz="1300" dirty="0" smtClean="0">
                        <a:latin typeface="+mn-lt"/>
                      </a:endParaRPr>
                    </a:p>
                    <a:p>
                      <a:r>
                        <a:rPr lang="fr-CA" sz="1300" dirty="0" smtClean="0">
                          <a:latin typeface="+mn-lt"/>
                        </a:rPr>
                        <a:t>conduire </a:t>
                      </a:r>
                      <a:r>
                        <a:rPr lang="fr-CA" sz="1300" dirty="0" smtClean="0">
                          <a:latin typeface="+mn-lt"/>
                        </a:rPr>
                        <a:t>la personne à identifier ses forces et ses </a:t>
                      </a:r>
                      <a:r>
                        <a:rPr lang="fr-CA" sz="1300" dirty="0" smtClean="0">
                          <a:latin typeface="+mn-lt"/>
                        </a:rPr>
                        <a:t>besoins en ce</a:t>
                      </a:r>
                      <a:r>
                        <a:rPr lang="fr-CA" sz="1300" baseline="0" dirty="0" smtClean="0">
                          <a:latin typeface="+mn-lt"/>
                        </a:rPr>
                        <a:t> qui a trait à ses habiletés, à ses ressources e</a:t>
                      </a:r>
                      <a:r>
                        <a:rPr lang="fr-CA" sz="1300" dirty="0" smtClean="0">
                          <a:latin typeface="+mn-lt"/>
                        </a:rPr>
                        <a:t>t </a:t>
                      </a:r>
                      <a:r>
                        <a:rPr lang="fr-CA" sz="1300" dirty="0" smtClean="0">
                          <a:latin typeface="+mn-lt"/>
                        </a:rPr>
                        <a:t>au soutien qu’elle peut </a:t>
                      </a:r>
                      <a:r>
                        <a:rPr lang="fr-CA" sz="1300" dirty="0" smtClean="0">
                          <a:latin typeface="+mn-lt"/>
                        </a:rPr>
                        <a:t>obtenir.</a:t>
                      </a:r>
                      <a:endParaRPr lang="fr-CA" sz="13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300" dirty="0" smtClean="0">
                          <a:latin typeface="+mn-lt"/>
                        </a:rPr>
                        <a:t>Les interventions </a:t>
                      </a:r>
                      <a:r>
                        <a:rPr lang="fr-CA" sz="1300" dirty="0" smtClean="0">
                          <a:latin typeface="+mn-lt"/>
                        </a:rPr>
                        <a:t>visent :</a:t>
                      </a:r>
                      <a:endParaRPr lang="fr-CA" sz="1300" dirty="0" smtClean="0">
                        <a:latin typeface="+mn-lt"/>
                      </a:endParaRPr>
                    </a:p>
                    <a:p>
                      <a:endParaRPr lang="fr-CA" sz="1300" dirty="0" smtClean="0">
                        <a:latin typeface="+mn-lt"/>
                      </a:endParaRPr>
                    </a:p>
                    <a:p>
                      <a:r>
                        <a:rPr lang="fr-CA" sz="1300" dirty="0" smtClean="0">
                          <a:latin typeface="+mn-lt"/>
                        </a:rPr>
                        <a:t>à responsabiliser la personne quant à l’utilisation de ses </a:t>
                      </a:r>
                      <a:r>
                        <a:rPr lang="fr-CA" sz="1300" dirty="0" smtClean="0">
                          <a:latin typeface="+mn-lt"/>
                        </a:rPr>
                        <a:t>forces,</a:t>
                      </a:r>
                      <a:endParaRPr lang="fr-CA" sz="1300" dirty="0" smtClean="0">
                        <a:latin typeface="+mn-lt"/>
                      </a:endParaRPr>
                    </a:p>
                    <a:p>
                      <a:r>
                        <a:rPr lang="fr-CA" sz="1300" dirty="0" smtClean="0">
                          <a:latin typeface="+mn-lt"/>
                        </a:rPr>
                        <a:t>à </a:t>
                      </a:r>
                      <a:r>
                        <a:rPr lang="fr-CA" sz="1300" dirty="0" smtClean="0">
                          <a:latin typeface="+mn-lt"/>
                        </a:rPr>
                        <a:t>l’amélioration de ses habiletés et à </a:t>
                      </a:r>
                    </a:p>
                    <a:p>
                      <a:r>
                        <a:rPr lang="fr-CA" sz="1300" dirty="0" smtClean="0">
                          <a:latin typeface="+mn-lt"/>
                        </a:rPr>
                        <a:t>l’obtention </a:t>
                      </a:r>
                      <a:r>
                        <a:rPr lang="fr-CA" sz="1300" dirty="0" smtClean="0">
                          <a:latin typeface="+mn-lt"/>
                        </a:rPr>
                        <a:t>du soutien et des </a:t>
                      </a:r>
                      <a:r>
                        <a:rPr lang="fr-CA" sz="1300" dirty="0" smtClean="0">
                          <a:latin typeface="+mn-lt"/>
                        </a:rPr>
                        <a:t>ressources nécessaires</a:t>
                      </a:r>
                      <a:r>
                        <a:rPr lang="fr-CA" sz="1300" baseline="0" dirty="0" smtClean="0">
                          <a:latin typeface="+mn-lt"/>
                        </a:rPr>
                        <a:t> à son rétablissement.</a:t>
                      </a:r>
                      <a:endParaRPr lang="fr-CA" sz="13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space réservé de la date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7B25A30-06D3-4393-9943-22B9C0A84627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47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57200" y="274638"/>
            <a:ext cx="8229600" cy="634082"/>
          </a:xfrm>
        </p:spPr>
        <p:txBody>
          <a:bodyPr anchor="t">
            <a:no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TABLEAU 3.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INTERVENTIONS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7592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2.2.3  LES 9 SPHÈRES DE VIE</a:t>
            </a:r>
            <a:endParaRPr lang="fr-C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23928" y="2910811"/>
            <a:ext cx="4572000" cy="1454888"/>
          </a:xfrm>
        </p:spPr>
        <p:txBody>
          <a:bodyPr>
            <a:noAutofit/>
          </a:bodyPr>
          <a:lstStyle/>
          <a:p>
            <a:r>
              <a:rPr lang="fr-CA" sz="2400" spc="-50" dirty="0">
                <a:cs typeface="Times New Roman" pitchFamily="18" charset="0"/>
              </a:rPr>
              <a:t>I</a:t>
            </a:r>
            <a:r>
              <a:rPr lang="fr-CA" sz="2400" spc="-50" dirty="0" smtClean="0">
                <a:cs typeface="Times New Roman" pitchFamily="18" charset="0"/>
              </a:rPr>
              <a:t>nspiré </a:t>
            </a:r>
            <a:r>
              <a:rPr lang="fr-CA" sz="2400" spc="-50" dirty="0">
                <a:cs typeface="Times New Roman" pitchFamily="18" charset="0"/>
              </a:rPr>
              <a:t>du modèle de soutien communautaire axé sur les forces </a:t>
            </a:r>
            <a:r>
              <a:rPr lang="fr-CA" sz="2400" spc="-50" dirty="0" smtClean="0">
                <a:cs typeface="Times New Roman" pitchFamily="18" charset="0"/>
              </a:rPr>
              <a:t/>
            </a:r>
            <a:br>
              <a:rPr lang="fr-CA" sz="2400" spc="-50" dirty="0" smtClean="0">
                <a:cs typeface="Times New Roman" pitchFamily="18" charset="0"/>
              </a:rPr>
            </a:br>
            <a:r>
              <a:rPr lang="fr-CA" sz="2400" spc="-50" dirty="0" smtClean="0">
                <a:cs typeface="Times New Roman" pitchFamily="18" charset="0"/>
              </a:rPr>
              <a:t>des individus</a:t>
            </a:r>
            <a:r>
              <a:rPr lang="fr-CA" sz="2400" dirty="0">
                <a:cs typeface="Times New Roman" pitchFamily="18" charset="0"/>
              </a:rPr>
              <a:t/>
            </a:r>
            <a:br>
              <a:rPr lang="fr-CA" sz="2400" dirty="0">
                <a:cs typeface="Times New Roman" pitchFamily="18" charset="0"/>
              </a:rPr>
            </a:br>
            <a:endParaRPr lang="fr-CA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E7DE5543-3B8F-4760-8954-313EFAC8793D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48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938504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268760"/>
            <a:ext cx="8229600" cy="4824536"/>
          </a:xfrm>
        </p:spPr>
        <p:txBody>
          <a:bodyPr>
            <a:noAutofit/>
          </a:bodyPr>
          <a:lstStyle/>
          <a:p>
            <a:pPr lvl="0">
              <a:lnSpc>
                <a:spcPct val="160000"/>
              </a:lnSpc>
            </a:pPr>
            <a:r>
              <a:rPr lang="fr-CA" sz="2000" dirty="0"/>
              <a:t>Situation de vie </a:t>
            </a:r>
            <a:r>
              <a:rPr lang="fr-CA" sz="2000" dirty="0" smtClean="0"/>
              <a:t>quotidienne</a:t>
            </a:r>
            <a:endParaRPr lang="fr-CA" sz="2000" dirty="0"/>
          </a:p>
          <a:p>
            <a:pPr lvl="0">
              <a:lnSpc>
                <a:spcPct val="160000"/>
              </a:lnSpc>
            </a:pPr>
            <a:r>
              <a:rPr lang="fr-CA" sz="2000" dirty="0" smtClean="0"/>
              <a:t>Finance/Programmes</a:t>
            </a:r>
            <a:endParaRPr lang="fr-CA" sz="2000" dirty="0"/>
          </a:p>
          <a:p>
            <a:pPr lvl="0">
              <a:lnSpc>
                <a:spcPct val="160000"/>
              </a:lnSpc>
            </a:pPr>
            <a:r>
              <a:rPr lang="fr-CA" sz="2000" dirty="0" smtClean="0"/>
              <a:t>Travail</a:t>
            </a:r>
            <a:endParaRPr lang="fr-CA" sz="2000" dirty="0"/>
          </a:p>
          <a:p>
            <a:pPr lvl="0">
              <a:lnSpc>
                <a:spcPct val="160000"/>
              </a:lnSpc>
            </a:pPr>
            <a:r>
              <a:rPr lang="fr-CA" sz="2000" dirty="0" smtClean="0"/>
              <a:t>Éducation</a:t>
            </a:r>
            <a:endParaRPr lang="fr-CA" sz="2000" dirty="0"/>
          </a:p>
          <a:p>
            <a:pPr lvl="0">
              <a:lnSpc>
                <a:spcPct val="160000"/>
              </a:lnSpc>
            </a:pPr>
            <a:r>
              <a:rPr lang="fr-CA" sz="2000" dirty="0"/>
              <a:t>Réseau </a:t>
            </a:r>
            <a:r>
              <a:rPr lang="fr-CA" sz="2000" dirty="0" smtClean="0"/>
              <a:t>social</a:t>
            </a:r>
            <a:endParaRPr lang="fr-CA" sz="2000" dirty="0"/>
          </a:p>
          <a:p>
            <a:pPr lvl="0">
              <a:lnSpc>
                <a:spcPct val="160000"/>
              </a:lnSpc>
            </a:pPr>
            <a:r>
              <a:rPr lang="fr-CA" sz="2000" dirty="0" smtClean="0"/>
              <a:t>Santé</a:t>
            </a:r>
            <a:endParaRPr lang="fr-CA" sz="2000" dirty="0"/>
          </a:p>
          <a:p>
            <a:pPr lvl="0">
              <a:lnSpc>
                <a:spcPct val="160000"/>
              </a:lnSpc>
            </a:pPr>
            <a:r>
              <a:rPr lang="fr-CA" sz="2000" dirty="0" smtClean="0"/>
              <a:t>Loisir/Récréatif</a:t>
            </a:r>
            <a:endParaRPr lang="fr-CA" sz="2000" dirty="0"/>
          </a:p>
          <a:p>
            <a:pPr lvl="0">
              <a:lnSpc>
                <a:spcPct val="160000"/>
              </a:lnSpc>
            </a:pPr>
            <a:r>
              <a:rPr lang="fr-CA" sz="2000" dirty="0" smtClean="0"/>
              <a:t>Sexualité</a:t>
            </a:r>
            <a:endParaRPr lang="fr-CA" sz="2000" dirty="0"/>
          </a:p>
          <a:p>
            <a:pPr>
              <a:lnSpc>
                <a:spcPct val="160000"/>
              </a:lnSpc>
            </a:pPr>
            <a:r>
              <a:rPr lang="fr-CA" sz="2000" dirty="0" smtClean="0"/>
              <a:t>Spiritualité</a:t>
            </a:r>
            <a:endParaRPr lang="fr-CA" sz="2000" dirty="0"/>
          </a:p>
          <a:p>
            <a:endParaRPr lang="fr-CA" sz="20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7B25A30-06D3-4393-9943-22B9C0A84627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49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9 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SPHÈRES DE VIE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1607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fr-CA" dirty="0" smtClean="0"/>
          </a:p>
          <a:p>
            <a:endParaRPr lang="fr-CA" dirty="0"/>
          </a:p>
          <a:p>
            <a:r>
              <a:rPr lang="fr-CA" dirty="0" smtClean="0"/>
              <a:t>Un espace citoyen</a:t>
            </a:r>
          </a:p>
          <a:p>
            <a:r>
              <a:rPr lang="fr-CA" dirty="0" smtClean="0"/>
              <a:t>L’inclusion des diverses perspectives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9CB6842C-3ABE-4572-AB96-A8E86F1CC7FE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fr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L’AQRP, C’EST AVANT TOUT…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endParaRPr lang="fr-CA" sz="3600" b="1" i="1" dirty="0" smtClean="0"/>
          </a:p>
          <a:p>
            <a:r>
              <a:rPr lang="fr-CA" sz="3200" b="1" dirty="0"/>
              <a:t> </a:t>
            </a:r>
            <a:r>
              <a:rPr lang="fr-CA" sz="3200" b="1" dirty="0" smtClean="0"/>
              <a:t>Discussion</a:t>
            </a:r>
          </a:p>
          <a:p>
            <a:endParaRPr lang="fr-CA" sz="3200" b="1" dirty="0" smtClean="0"/>
          </a:p>
          <a:p>
            <a:pPr lvl="1"/>
            <a:r>
              <a:rPr lang="fr-CA" sz="3200" dirty="0" smtClean="0"/>
              <a:t>Rêve et </a:t>
            </a:r>
            <a:r>
              <a:rPr lang="fr-CA" sz="3200" dirty="0" smtClean="0"/>
              <a:t>réalité </a:t>
            </a:r>
            <a:r>
              <a:rPr lang="fr-CA" sz="3200" dirty="0" smtClean="0"/>
              <a:t>en lien avec les 9 </a:t>
            </a:r>
            <a:r>
              <a:rPr lang="fr-CA" sz="3200" dirty="0" smtClean="0"/>
              <a:t>sphères</a:t>
            </a:r>
            <a:br>
              <a:rPr lang="fr-CA" sz="3200" dirty="0" smtClean="0"/>
            </a:br>
            <a:r>
              <a:rPr lang="fr-CA" sz="3200" dirty="0" smtClean="0"/>
              <a:t>de </a:t>
            </a:r>
            <a:r>
              <a:rPr lang="fr-CA" sz="3200" dirty="0" smtClean="0"/>
              <a:t>vie de la personne</a:t>
            </a:r>
          </a:p>
          <a:p>
            <a:endParaRPr lang="fr-CA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09927A91-D7C6-482A-84ED-B6285C0A4D41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50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0695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>
              <a:tabLst>
                <a:tab pos="1485900" algn="l"/>
              </a:tabLst>
            </a:pP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2.2.5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APPROCHES AXÉES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RÉTABLISSEMENT</a:t>
            </a:r>
            <a:endParaRPr lang="fr-C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sz="2400" dirty="0" smtClean="0"/>
              <a:t>Quelques exemples…</a:t>
            </a:r>
            <a:r>
              <a:rPr lang="fr-CA" sz="2400" dirty="0"/>
              <a:t> </a:t>
            </a:r>
            <a:endParaRPr lang="fr-CA" sz="2400" dirty="0" smtClean="0"/>
          </a:p>
          <a:p>
            <a:pPr marL="109728" indent="0">
              <a:lnSpc>
                <a:spcPct val="160000"/>
              </a:lnSpc>
              <a:buNone/>
            </a:pPr>
            <a:endParaRPr lang="fr-CA" sz="2400" dirty="0" smtClean="0"/>
          </a:p>
          <a:p>
            <a:pPr marL="109728" indent="0">
              <a:buNone/>
            </a:pPr>
            <a:endParaRPr lang="fr-CA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234B48F-6255-484C-8CD6-4A2C4F1C282F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51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861848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7584" y="1196752"/>
            <a:ext cx="7772400" cy="1828800"/>
          </a:xfrm>
        </p:spPr>
        <p:txBody>
          <a:bodyPr>
            <a:normAutofit/>
          </a:bodyPr>
          <a:lstStyle/>
          <a:p>
            <a:pPr>
              <a:tabLst>
                <a:tab pos="1485900" algn="l"/>
              </a:tabLst>
            </a:pP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2.2.5.1 L’APPROCHE AXÉE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</a:t>
            </a:r>
            <a:b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FORCES</a:t>
            </a:r>
            <a:r>
              <a:rPr lang="fr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PERSONNES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fr-C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95936" y="2924945"/>
            <a:ext cx="4572000" cy="1080120"/>
          </a:xfrm>
        </p:spPr>
        <p:txBody>
          <a:bodyPr anchor="t">
            <a:normAutofit/>
          </a:bodyPr>
          <a:lstStyle/>
          <a:p>
            <a:r>
              <a:rPr lang="fr-CA" sz="2400" dirty="0" smtClean="0"/>
              <a:t>M</a:t>
            </a:r>
            <a:r>
              <a:rPr lang="fr-CA" sz="2400" dirty="0" smtClean="0"/>
              <a:t>odèle </a:t>
            </a:r>
            <a:r>
              <a:rPr lang="fr-CA" sz="2400" dirty="0"/>
              <a:t>de </a:t>
            </a:r>
            <a:r>
              <a:rPr lang="fr-CA" sz="2400" dirty="0" smtClean="0"/>
              <a:t>soutien communautaire </a:t>
            </a:r>
            <a:endParaRPr lang="fr-CA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8D18889-C65C-4B47-9477-129C2A87A655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67544" y="6021288"/>
            <a:ext cx="6408712" cy="404664"/>
          </a:xfrm>
        </p:spPr>
        <p:txBody>
          <a:bodyPr anchor="ctr"/>
          <a:lstStyle/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r>
              <a:rPr lang="fr-CA" sz="1200" dirty="0" smtClean="0"/>
              <a:t>Modèle </a:t>
            </a:r>
            <a:r>
              <a:rPr lang="fr-CA" sz="1200" dirty="0"/>
              <a:t>de soutien communautaire mis au point par Ronna Chamberlain, U du Kansas, </a:t>
            </a:r>
            <a:r>
              <a:rPr lang="fr-CA" sz="1200" dirty="0" smtClean="0"/>
              <a:t>É-U</a:t>
            </a:r>
            <a:endParaRPr lang="fr-CA" sz="1200" dirty="0"/>
          </a:p>
          <a:p>
            <a:endParaRPr lang="fr-CA" sz="1200" dirty="0"/>
          </a:p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52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912456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fr-CA" sz="2800" dirty="0" smtClean="0"/>
              <a:t>« Le </a:t>
            </a:r>
            <a:r>
              <a:rPr lang="fr-CA" sz="2800" dirty="0"/>
              <a:t>rétablissement est avant tout un processus misant sur les forces des individus </a:t>
            </a:r>
            <a:endParaRPr lang="fr-CA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CA" sz="2800" dirty="0" smtClean="0"/>
              <a:t>et </a:t>
            </a:r>
            <a:r>
              <a:rPr lang="fr-CA" sz="2800" dirty="0"/>
              <a:t>non sur leurs limitations ou sur leurs difficultés</a:t>
            </a:r>
            <a:r>
              <a:rPr lang="fr-CA" sz="2800" b="1" dirty="0" smtClean="0"/>
              <a:t>. »</a:t>
            </a:r>
            <a:endParaRPr lang="fr-CA" sz="2800" b="1" dirty="0"/>
          </a:p>
          <a:p>
            <a:pPr marL="285750" indent="-285750">
              <a:spcBef>
                <a:spcPts val="0"/>
              </a:spcBef>
            </a:pPr>
            <a:endParaRPr lang="fr-CA" sz="3600" dirty="0"/>
          </a:p>
          <a:p>
            <a:pPr marL="285750" indent="-285750">
              <a:spcBef>
                <a:spcPts val="0"/>
              </a:spcBef>
            </a:pPr>
            <a:r>
              <a:rPr lang="fr-CA" sz="2800" dirty="0" smtClean="0"/>
              <a:t>Outils à </a:t>
            </a:r>
            <a:r>
              <a:rPr lang="fr-CA" sz="2800" dirty="0" smtClean="0"/>
              <a:t>favoriser : </a:t>
            </a:r>
            <a:r>
              <a:rPr lang="fr-CA" sz="2800" dirty="0"/>
              <a:t>Le PIF et le PA </a:t>
            </a:r>
          </a:p>
          <a:p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B0E1BC78-8C96-4478-A49A-F10756DE13B1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53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L’APPROCHE AXÉE SUR LES FORCES</a:t>
            </a:r>
          </a:p>
        </p:txBody>
      </p:sp>
    </p:spTree>
    <p:extLst>
      <p:ext uri="{BB962C8B-B14F-4D97-AF65-F5344CB8AC3E}">
        <p14:creationId xmlns:p14="http://schemas.microsoft.com/office/powerpoint/2010/main" xmlns="" val="25737873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5536" y="1124744"/>
            <a:ext cx="7955224" cy="1828800"/>
          </a:xfrm>
        </p:spPr>
        <p:txBody>
          <a:bodyPr>
            <a:normAutofit/>
          </a:bodyPr>
          <a:lstStyle/>
          <a:p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2.2.5.2 D’AUTRES EXEMPLES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D’APPROCHES</a:t>
            </a:r>
            <a:endParaRPr lang="fr-C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22713" y="2885412"/>
            <a:ext cx="4572000" cy="1454888"/>
          </a:xfrm>
        </p:spPr>
        <p:txBody>
          <a:bodyPr>
            <a:normAutofit/>
          </a:bodyPr>
          <a:lstStyle/>
          <a:p>
            <a:r>
              <a:rPr lang="fr-CA" sz="2400" dirty="0" smtClean="0"/>
              <a:t>L’a</a:t>
            </a:r>
            <a:r>
              <a:rPr lang="fr-CA" sz="2400" dirty="0" smtClean="0"/>
              <a:t>pproche </a:t>
            </a:r>
            <a:r>
              <a:rPr lang="fr-CA" sz="2400" dirty="0" smtClean="0"/>
              <a:t>motivationnelle</a:t>
            </a:r>
          </a:p>
          <a:p>
            <a:r>
              <a:rPr lang="fr-CA" sz="2400" dirty="0" smtClean="0"/>
              <a:t>et la thérapie </a:t>
            </a:r>
            <a:r>
              <a:rPr lang="fr-CA" sz="2400" dirty="0"/>
              <a:t>orientée vers les </a:t>
            </a:r>
            <a:r>
              <a:rPr lang="fr-CA" sz="2400" dirty="0" smtClean="0"/>
              <a:t>solutions</a:t>
            </a:r>
            <a:endParaRPr lang="fr-CA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42B04CF-3739-47FF-9291-F58DD2BC661E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54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44509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sz="2400" smtClean="0"/>
              <a:t>Telle </a:t>
            </a:r>
            <a:r>
              <a:rPr lang="fr-FR" sz="2400"/>
              <a:t>que </a:t>
            </a:r>
            <a:r>
              <a:rPr lang="fr-FR" sz="2400" smtClean="0"/>
              <a:t>décrite </a:t>
            </a:r>
            <a:r>
              <a:rPr lang="fr-FR" sz="2400" dirty="0"/>
              <a:t>par William R. </a:t>
            </a:r>
            <a:r>
              <a:rPr lang="fr-FR" sz="2400" dirty="0" smtClean="0"/>
              <a:t>Miller (1994) </a:t>
            </a:r>
            <a:r>
              <a:rPr lang="fr-FR" sz="2400" dirty="0" smtClean="0"/>
              <a:t>:</a:t>
            </a:r>
          </a:p>
          <a:p>
            <a:pPr marL="0" indent="0">
              <a:lnSpc>
                <a:spcPct val="110000"/>
              </a:lnSpc>
              <a:buNone/>
            </a:pPr>
            <a:endParaRPr lang="fr-FR" sz="2400" dirty="0" smtClean="0"/>
          </a:p>
          <a:p>
            <a:pPr marL="266700" indent="-266700">
              <a:lnSpc>
                <a:spcPct val="110000"/>
              </a:lnSpc>
            </a:pPr>
            <a:r>
              <a:rPr lang="fr-FR" sz="2400" dirty="0" smtClean="0"/>
              <a:t>L'entretien </a:t>
            </a:r>
            <a:r>
              <a:rPr lang="fr-FR" sz="2400" dirty="0"/>
              <a:t>motivationnel est </a:t>
            </a:r>
            <a:endParaRPr lang="fr-FR" sz="2400" dirty="0" smtClean="0"/>
          </a:p>
          <a:p>
            <a:pPr marL="266700" indent="-266700">
              <a:lnSpc>
                <a:spcPct val="110000"/>
              </a:lnSpc>
            </a:pPr>
            <a:r>
              <a:rPr lang="fr-FR" sz="2400" dirty="0" smtClean="0"/>
              <a:t>« </a:t>
            </a:r>
            <a:r>
              <a:rPr lang="fr-FR" sz="2400" dirty="0"/>
              <a:t>une méthode de communication à la fois directive et centrée </a:t>
            </a:r>
            <a:r>
              <a:rPr lang="fr-FR" sz="2400" dirty="0" smtClean="0"/>
              <a:t>sur </a:t>
            </a:r>
            <a:r>
              <a:rPr lang="fr-FR" sz="2400" dirty="0"/>
              <a:t>la personne, </a:t>
            </a:r>
            <a:endParaRPr lang="fr-FR" sz="2400" dirty="0" smtClean="0"/>
          </a:p>
          <a:p>
            <a:pPr marL="266700" indent="-266700">
              <a:lnSpc>
                <a:spcPct val="110000"/>
              </a:lnSpc>
            </a:pPr>
            <a:endParaRPr lang="fr-FR" sz="2400" dirty="0" smtClean="0"/>
          </a:p>
          <a:p>
            <a:pPr marL="266700" indent="-266700">
              <a:lnSpc>
                <a:spcPct val="110000"/>
              </a:lnSpc>
            </a:pPr>
            <a:r>
              <a:rPr lang="fr-FR" sz="2400" dirty="0" smtClean="0"/>
              <a:t>ayant </a:t>
            </a:r>
            <a:r>
              <a:rPr lang="fr-FR" sz="2400" dirty="0"/>
              <a:t>pour objectif d'aider les changements de comportement </a:t>
            </a:r>
            <a:endParaRPr lang="fr-FR" sz="2400" dirty="0" smtClean="0"/>
          </a:p>
          <a:p>
            <a:pPr marL="0" indent="0">
              <a:lnSpc>
                <a:spcPct val="110000"/>
              </a:lnSpc>
            </a:pPr>
            <a:endParaRPr lang="fr-FR" sz="2400" dirty="0"/>
          </a:p>
          <a:p>
            <a:pPr marL="266700" indent="-266700">
              <a:lnSpc>
                <a:spcPct val="110000"/>
              </a:lnSpc>
            </a:pPr>
            <a:r>
              <a:rPr lang="fr-FR" sz="2400" dirty="0" smtClean="0"/>
              <a:t>en </a:t>
            </a:r>
            <a:r>
              <a:rPr lang="fr-FR" sz="2400" dirty="0"/>
              <a:t>renforçant les motivations intrinsèques par l'exploration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et la </a:t>
            </a:r>
            <a:r>
              <a:rPr lang="fr-FR" sz="2400" dirty="0"/>
              <a:t>résolution de </a:t>
            </a:r>
            <a:r>
              <a:rPr lang="fr-FR" sz="2400" dirty="0" smtClean="0"/>
              <a:t>l'ambivalence. »</a:t>
            </a:r>
            <a:endParaRPr lang="fr-FR" sz="2400" dirty="0" smtClean="0"/>
          </a:p>
          <a:p>
            <a:pPr marL="0" indent="0">
              <a:lnSpc>
                <a:spcPct val="110000"/>
              </a:lnSpc>
              <a:buNone/>
            </a:pPr>
            <a:endParaRPr lang="en-US" sz="2800" b="1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ABFCEC63-5984-468D-ABE2-200C81A8F2A3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55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APPROCHE MOTIVATIONNELLE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98943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</a:pPr>
            <a:endParaRPr lang="fr-CA" sz="2400" dirty="0" smtClean="0"/>
          </a:p>
          <a:p>
            <a:pPr marL="0" indent="0">
              <a:lnSpc>
                <a:spcPct val="110000"/>
              </a:lnSpc>
            </a:pPr>
            <a:endParaRPr lang="fr-CA" sz="2400" dirty="0"/>
          </a:p>
          <a:p>
            <a:pPr marL="0" indent="0">
              <a:lnSpc>
                <a:spcPct val="110000"/>
              </a:lnSpc>
              <a:buNone/>
            </a:pPr>
            <a:r>
              <a:rPr lang="fr-CA" sz="2400" dirty="0" smtClean="0"/>
              <a:t>La </a:t>
            </a:r>
            <a:r>
              <a:rPr lang="fr-CA" sz="2400" dirty="0"/>
              <a:t>thérapie orientée vers les </a:t>
            </a:r>
            <a:r>
              <a:rPr lang="fr-CA" sz="2400" dirty="0" smtClean="0"/>
              <a:t>solutions </a:t>
            </a:r>
            <a:r>
              <a:rPr lang="fr-CA" sz="2400" dirty="0" smtClean="0"/>
              <a:t>est :</a:t>
            </a:r>
            <a:endParaRPr lang="fr-CA" sz="2400" dirty="0" smtClean="0"/>
          </a:p>
          <a:p>
            <a:pPr marL="0" indent="0">
              <a:lnSpc>
                <a:spcPct val="110000"/>
              </a:lnSpc>
            </a:pPr>
            <a:endParaRPr lang="fr-CA" sz="2400" dirty="0"/>
          </a:p>
          <a:p>
            <a:pPr marL="358775" indent="-358775">
              <a:lnSpc>
                <a:spcPct val="110000"/>
              </a:lnSpc>
              <a:tabLst>
                <a:tab pos="266700" algn="l"/>
              </a:tabLst>
            </a:pPr>
            <a:r>
              <a:rPr lang="fr-CA" sz="2400" dirty="0" smtClean="0"/>
              <a:t>une </a:t>
            </a:r>
            <a:r>
              <a:rPr lang="fr-CA" sz="2400" dirty="0"/>
              <a:t>approche qui s'inspire des travaux de Milton Erickson et de Gregory </a:t>
            </a:r>
            <a:r>
              <a:rPr lang="fr-CA" sz="2400" dirty="0" smtClean="0"/>
              <a:t>Bateson</a:t>
            </a:r>
            <a:endParaRPr lang="fr-FR" sz="2800" dirty="0" smtClean="0"/>
          </a:p>
          <a:p>
            <a:pPr marL="0" indent="0">
              <a:lnSpc>
                <a:spcPct val="110000"/>
              </a:lnSpc>
            </a:pPr>
            <a:endParaRPr lang="en-US" sz="2800" b="1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428BCD44-A251-4C68-BC68-C45DC536BF58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56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fr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THÉRAPIE </a:t>
            </a:r>
            <a:r>
              <a:rPr lang="fr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BRÈVE ORIENTÉE VERS LES SOLUTIONS </a:t>
            </a:r>
            <a:endParaRPr lang="fr-C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4718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2.2.6 L’ÉCOUTE AU-DELÀ DES MOTS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22713" y="2862262"/>
            <a:ext cx="4572000" cy="145488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fr-CA" sz="2400" dirty="0" smtClean="0"/>
              <a:t>Demeurer </a:t>
            </a:r>
            <a:r>
              <a:rPr lang="fr-CA" sz="2400" dirty="0"/>
              <a:t>attentif au message</a:t>
            </a:r>
            <a:endParaRPr lang="fr-FR" sz="240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A21E667-440D-4A5E-81C1-AB4968115F8A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57</a:t>
            </a:fld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500826" y="5857893"/>
            <a:ext cx="221457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0873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CA" sz="2000" dirty="0"/>
              <a:t>Les résistances, les peurs, le manque de confiance et bien d’autres raisons peuvent freiner </a:t>
            </a:r>
            <a:r>
              <a:rPr lang="fr-CA" sz="2000" dirty="0" smtClean="0"/>
              <a:t>la </a:t>
            </a:r>
            <a:r>
              <a:rPr lang="fr-CA" sz="2000" dirty="0"/>
              <a:t>réalisation </a:t>
            </a:r>
            <a:r>
              <a:rPr lang="fr-CA" sz="2000" dirty="0" smtClean="0"/>
              <a:t>des désirs </a:t>
            </a:r>
            <a:r>
              <a:rPr lang="fr-CA" sz="2000" dirty="0"/>
              <a:t>et </a:t>
            </a:r>
            <a:r>
              <a:rPr lang="fr-CA" sz="2000" dirty="0" smtClean="0"/>
              <a:t>des aspirations </a:t>
            </a:r>
            <a:br>
              <a:rPr lang="fr-CA" sz="2000" dirty="0" smtClean="0"/>
            </a:br>
            <a:r>
              <a:rPr lang="fr-CA" sz="2000" dirty="0" smtClean="0"/>
              <a:t>de la </a:t>
            </a:r>
            <a:r>
              <a:rPr lang="fr-CA" sz="2000" dirty="0" smtClean="0"/>
              <a:t>personne.</a:t>
            </a:r>
            <a:endParaRPr lang="fr-CA" sz="2000" dirty="0" smtClean="0"/>
          </a:p>
          <a:p>
            <a:pPr>
              <a:lnSpc>
                <a:spcPct val="120000"/>
              </a:lnSpc>
            </a:pPr>
            <a:endParaRPr lang="fr-CA" sz="2000" dirty="0" smtClean="0"/>
          </a:p>
          <a:p>
            <a:pPr>
              <a:lnSpc>
                <a:spcPct val="120000"/>
              </a:lnSpc>
            </a:pPr>
            <a:r>
              <a:rPr lang="fr-CA" sz="2000" dirty="0" smtClean="0"/>
              <a:t>L’intervenant </a:t>
            </a:r>
            <a:r>
              <a:rPr lang="fr-CA" sz="2000" dirty="0" smtClean="0"/>
              <a:t>(ou le pair) doit </a:t>
            </a:r>
            <a:r>
              <a:rPr lang="fr-CA" sz="2000" dirty="0"/>
              <a:t>demeurer attentif au message qui peut se cacher derrière le refus ou l’hésitation de la </a:t>
            </a:r>
            <a:r>
              <a:rPr lang="fr-CA" sz="2000" dirty="0" smtClean="0"/>
              <a:t>personne.</a:t>
            </a:r>
            <a:endParaRPr lang="fr-CA" sz="2000" dirty="0" smtClean="0"/>
          </a:p>
          <a:p>
            <a:pPr>
              <a:lnSpc>
                <a:spcPct val="120000"/>
              </a:lnSpc>
            </a:pPr>
            <a:endParaRPr lang="fr-CA" sz="2000" dirty="0" smtClean="0"/>
          </a:p>
          <a:p>
            <a:pPr>
              <a:lnSpc>
                <a:spcPct val="120000"/>
              </a:lnSpc>
            </a:pPr>
            <a:r>
              <a:rPr lang="fr-CA" sz="2000" dirty="0" smtClean="0"/>
              <a:t>L’écoute au-delà des mots nécessite de ne pas se limiter à ce qui </a:t>
            </a:r>
            <a:br>
              <a:rPr lang="fr-CA" sz="2000" dirty="0" smtClean="0"/>
            </a:br>
            <a:r>
              <a:rPr lang="fr-CA" sz="2000" dirty="0" smtClean="0"/>
              <a:t>est exprimé verbalement par la </a:t>
            </a:r>
            <a:r>
              <a:rPr lang="fr-CA" sz="2000" dirty="0" smtClean="0"/>
              <a:t>personne.</a:t>
            </a:r>
            <a:endParaRPr lang="fr-CA" sz="200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895F545-520A-45CB-BEE2-E5451C0752FE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58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fr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L’ÉCOUTE AU-DELÀ DES MOTS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contenu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500826" y="5857893"/>
            <a:ext cx="221457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7306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fr-CA" sz="3200" b="1" i="1" dirty="0" smtClean="0"/>
          </a:p>
          <a:p>
            <a:endParaRPr lang="fr-CA" sz="3200" b="1" dirty="0"/>
          </a:p>
          <a:p>
            <a:pPr marL="109728" indent="0">
              <a:buNone/>
            </a:pPr>
            <a:r>
              <a:rPr lang="fr-CA" sz="3200" b="1" dirty="0" smtClean="0"/>
              <a:t>Mise </a:t>
            </a:r>
            <a:r>
              <a:rPr lang="fr-CA" sz="3200" b="1" dirty="0"/>
              <a:t>en situation et questions</a:t>
            </a:r>
          </a:p>
          <a:p>
            <a:endParaRPr lang="fr-CA" sz="32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E5A72C63-3B47-4D84-8017-B2E071AC2FD2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59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6625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SUR LE PROCESSUS DE RÉTABLISSEMENT </a:t>
            </a:r>
            <a:b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SANTÉ MENTALE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95091" y="3611608"/>
            <a:ext cx="7702624" cy="1199704"/>
          </a:xfrm>
        </p:spPr>
        <p:txBody>
          <a:bodyPr>
            <a:normAutofit/>
          </a:bodyPr>
          <a:lstStyle/>
          <a:p>
            <a:pPr algn="l"/>
            <a:r>
              <a:rPr lang="fr-CA" sz="2400" dirty="0" smtClean="0"/>
              <a:t>Journée rassemblement</a:t>
            </a:r>
            <a:endParaRPr lang="fr-FR" sz="240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F3C3C9D-08A3-44FF-935E-EA8C9A354D38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2054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35540"/>
            <a:ext cx="1728192" cy="343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>
            <p:custDataLst>
              <p:tags r:id="rId6"/>
            </p:custDataLst>
          </p:nvPr>
        </p:nvSpPr>
        <p:spPr>
          <a:xfrm>
            <a:off x="2856384" y="530756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dirty="0"/>
              <a:t>Avec le soutien du Groupe provincial </a:t>
            </a:r>
            <a:br>
              <a:rPr lang="fr-CA" dirty="0"/>
            </a:br>
            <a:r>
              <a:rPr lang="fr-CA" dirty="0"/>
              <a:t>de formation sur le rétablissement </a:t>
            </a:r>
            <a:br>
              <a:rPr lang="fr-CA" dirty="0"/>
            </a:br>
            <a:r>
              <a:rPr lang="fr-CA" dirty="0"/>
              <a:t>des personnes en milieux d’hébergement</a:t>
            </a:r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7043598" y="4005064"/>
            <a:ext cx="1877148" cy="96949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lvl="1" algn="ctr"/>
            <a:r>
              <a:rPr lang="fr-CA" sz="1200" b="1" i="1" dirty="0" smtClean="0">
                <a:latin typeface="+mj-lt"/>
              </a:rPr>
              <a:t>Ouvrir le cœur,</a:t>
            </a:r>
          </a:p>
          <a:p>
            <a:pPr lvl="1" algn="ctr"/>
            <a:r>
              <a:rPr lang="fr-CA" sz="1200" b="1" i="1" dirty="0" smtClean="0">
                <a:latin typeface="+mj-lt"/>
              </a:rPr>
              <a:t>Nourrir l’esprit,</a:t>
            </a:r>
          </a:p>
          <a:p>
            <a:pPr lvl="1" algn="ctr"/>
            <a:r>
              <a:rPr lang="fr-CA" sz="1200" b="1" i="1" dirty="0" smtClean="0">
                <a:latin typeface="+mj-lt"/>
              </a:rPr>
              <a:t>Envahir le quotidien</a:t>
            </a:r>
            <a:r>
              <a:rPr lang="en-CA" sz="1200" b="1" i="1" dirty="0" smtClean="0">
                <a:latin typeface="+mj-lt"/>
              </a:rPr>
              <a:t>…</a:t>
            </a:r>
            <a:endParaRPr lang="fr-CA" sz="1200" b="1" i="1" dirty="0" smtClean="0">
              <a:latin typeface="+mj-lt"/>
            </a:endParaRPr>
          </a:p>
          <a:p>
            <a:pPr lvl="1" algn="ctr"/>
            <a:r>
              <a:rPr lang="fr-CA" sz="1050" b="1" i="1" dirty="0" smtClean="0">
                <a:latin typeface="+mj-lt"/>
              </a:rPr>
              <a:t>Herman Alexandre, </a:t>
            </a:r>
          </a:p>
          <a:p>
            <a:pPr lvl="1" algn="ctr"/>
            <a:r>
              <a:rPr lang="fr-CA" sz="1050" b="1" i="1" dirty="0" smtClean="0">
                <a:latin typeface="+mj-lt"/>
              </a:rPr>
              <a:t>président de l’AQRP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5536" y="1059712"/>
            <a:ext cx="8352928" cy="1828800"/>
          </a:xfrm>
        </p:spPr>
        <p:txBody>
          <a:bodyPr>
            <a:normAutofit/>
          </a:bodyPr>
          <a:lstStyle/>
          <a:p>
            <a:r>
              <a:rPr lang="fr-CA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</a:t>
            </a:r>
            <a:r>
              <a:rPr lang="fr-CA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:</a:t>
            </a:r>
            <a:r>
              <a:rPr lang="fr-CA" sz="3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POUR UNE ORGANISATION DE SERVICES… </a:t>
            </a:r>
            <a:endParaRPr lang="fr-FR" sz="38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22712" y="2850687"/>
            <a:ext cx="4825751" cy="1454888"/>
          </a:xfrm>
        </p:spPr>
        <p:txBody>
          <a:bodyPr>
            <a:normAutofit/>
          </a:bodyPr>
          <a:lstStyle/>
          <a:p>
            <a:pPr algn="l"/>
            <a:r>
              <a:rPr lang="fr-CA" sz="2700" dirty="0" smtClean="0"/>
              <a:t>Orientée </a:t>
            </a:r>
            <a:r>
              <a:rPr lang="fr-CA" sz="2700" dirty="0" smtClean="0"/>
              <a:t>vers le </a:t>
            </a:r>
            <a:r>
              <a:rPr lang="fr-CA" sz="2700" dirty="0"/>
              <a:t>rétablissement</a:t>
            </a:r>
            <a:r>
              <a:rPr lang="en-CA" sz="2700" b="1" dirty="0" smtClean="0"/>
              <a:t> </a:t>
            </a:r>
            <a:endParaRPr lang="fr-CA" sz="2700" b="1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CC3B2D5-26EC-4895-8FF3-6B59A39C97A7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60</a:t>
            </a:fld>
            <a:endParaRPr lang="fr-FR" dirty="0"/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5796136" y="4722183"/>
            <a:ext cx="3214710" cy="34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lnSpc>
                <a:spcPct val="90000"/>
              </a:lnSpc>
            </a:pPr>
            <a:r>
              <a:rPr lang="fr-CA" b="1" i="1" dirty="0">
                <a:latin typeface="+mj-lt"/>
              </a:rPr>
              <a:t>Envahir le quotidien…</a:t>
            </a:r>
            <a:endParaRPr lang="fr-CA" b="1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4011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71472" y="2060848"/>
            <a:ext cx="8229600" cy="396528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fr-CA" sz="2800" b="1" dirty="0" smtClean="0"/>
              <a:t>Objectifs</a:t>
            </a:r>
            <a:r>
              <a:rPr lang="fr-CA" sz="2800" b="1" dirty="0"/>
              <a:t> : </a:t>
            </a:r>
            <a:endParaRPr lang="fr-CA" sz="2800" b="1" dirty="0" smtClean="0"/>
          </a:p>
          <a:p>
            <a:pPr marL="109728" indent="0">
              <a:buNone/>
            </a:pPr>
            <a:endParaRPr lang="fr-CA" sz="2800" b="1" dirty="0"/>
          </a:p>
          <a:p>
            <a:r>
              <a:rPr lang="fr-CA" sz="2000" dirty="0"/>
              <a:t>Sensibiliser les participants à faire face aux obstacles qu’ils rencontreront dans leur démarche pour axer </a:t>
            </a:r>
            <a:r>
              <a:rPr lang="fr-CA" sz="2000" dirty="0" smtClean="0"/>
              <a:t>les </a:t>
            </a:r>
            <a:r>
              <a:rPr lang="fr-CA" sz="2000" dirty="0"/>
              <a:t>services vers </a:t>
            </a:r>
            <a:r>
              <a:rPr lang="fr-CA" sz="2000" dirty="0" smtClean="0"/>
              <a:t/>
            </a:r>
            <a:br>
              <a:rPr lang="fr-CA" sz="2000" dirty="0" smtClean="0"/>
            </a:br>
            <a:r>
              <a:rPr lang="fr-CA" sz="2000" dirty="0" smtClean="0"/>
              <a:t>le </a:t>
            </a:r>
            <a:r>
              <a:rPr lang="fr-CA" sz="2000" dirty="0"/>
              <a:t>processus de </a:t>
            </a:r>
            <a:r>
              <a:rPr lang="fr-CA" sz="2000" dirty="0" smtClean="0"/>
              <a:t>rétablissement</a:t>
            </a:r>
          </a:p>
          <a:p>
            <a:endParaRPr lang="fr-CA" sz="2000" dirty="0"/>
          </a:p>
          <a:p>
            <a:r>
              <a:rPr lang="fr-CA" sz="2000" dirty="0" smtClean="0"/>
              <a:t>Sensibiliser </a:t>
            </a:r>
            <a:r>
              <a:rPr lang="fr-CA" sz="2000" dirty="0"/>
              <a:t>les participants afin de favoriser l’application </a:t>
            </a:r>
            <a:r>
              <a:rPr lang="fr-CA" sz="2000" dirty="0" smtClean="0"/>
              <a:t/>
            </a:r>
            <a:br>
              <a:rPr lang="fr-CA" sz="2000" dirty="0" smtClean="0"/>
            </a:br>
            <a:r>
              <a:rPr lang="fr-CA" sz="2000" dirty="0" smtClean="0"/>
              <a:t>des </a:t>
            </a:r>
            <a:r>
              <a:rPr lang="fr-CA" sz="2000" dirty="0"/>
              <a:t>connaissances et des savoirs </a:t>
            </a:r>
            <a:r>
              <a:rPr lang="fr-CA" sz="2000" dirty="0" smtClean="0"/>
              <a:t>dans </a:t>
            </a:r>
            <a:r>
              <a:rPr lang="fr-CA" sz="2000" dirty="0"/>
              <a:t>leur </a:t>
            </a:r>
            <a:r>
              <a:rPr lang="fr-CA" sz="2000" dirty="0" smtClean="0"/>
              <a:t>milieu</a:t>
            </a:r>
            <a:endParaRPr lang="fr-CA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1520" y="274638"/>
            <a:ext cx="8640960" cy="1426170"/>
          </a:xfrm>
        </p:spPr>
        <p:txBody>
          <a:bodyPr>
            <a:noAutofit/>
          </a:bodyPr>
          <a:lstStyle/>
          <a:p>
            <a:r>
              <a:rPr lang="fr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</a:t>
            </a:r>
            <a:r>
              <a:rPr lang="fr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POUR UNE ORGANISATION</a:t>
            </a:r>
            <a:br>
              <a:rPr lang="fr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SERVICES ORIENTÉE </a:t>
            </a:r>
            <a:r>
              <a:rPr lang="fr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 LE </a:t>
            </a:r>
            <a:r>
              <a:rPr lang="fr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RÉTABLISSEMENT </a:t>
            </a:r>
            <a:endParaRPr lang="fr-C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92ABF49-3321-4E21-9DF0-FC76AA5F7577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61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28393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39552" y="1268760"/>
            <a:ext cx="8424936" cy="41941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A" sz="3800" b="1" dirty="0"/>
              <a:t>	</a:t>
            </a:r>
            <a:endParaRPr lang="fr-CA" sz="3800" dirty="0" smtClean="0"/>
          </a:p>
          <a:p>
            <a:r>
              <a:rPr lang="fr-CA" sz="2300" b="1" dirty="0"/>
              <a:t>3.1	Un regard à l’intérieur de votre ressource</a:t>
            </a:r>
          </a:p>
          <a:p>
            <a:r>
              <a:rPr lang="fr-CA" sz="2300" b="1" dirty="0"/>
              <a:t>3.2	Gestion de risques en contexte organisationnel</a:t>
            </a:r>
          </a:p>
          <a:p>
            <a:r>
              <a:rPr lang="fr-CA" sz="2300" b="1" dirty="0"/>
              <a:t>3.5	La participation active des personnes</a:t>
            </a:r>
          </a:p>
          <a:p>
            <a:endParaRPr lang="fr-CA" sz="2300" b="1" dirty="0"/>
          </a:p>
          <a:p>
            <a:endParaRPr lang="fr-CA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CONTENU PROPOSÉ :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6BAD7D5-8C83-4775-BD4D-3B3974E299B6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62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890314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	UN REGARD À L’INTÉRIEUR </a:t>
            </a:r>
            <a:b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VOTRE RESSOURCE</a:t>
            </a:r>
            <a:endParaRPr lang="fr-C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22713" y="2862262"/>
            <a:ext cx="4572000" cy="1454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A" sz="2400" dirty="0" smtClean="0"/>
              <a:t>Posez </a:t>
            </a:r>
            <a:r>
              <a:rPr lang="fr-CA" sz="2400" dirty="0"/>
              <a:t>un regard sur votre ressource ou votre </a:t>
            </a:r>
            <a:r>
              <a:rPr lang="fr-CA" sz="2400" dirty="0" smtClean="0"/>
              <a:t>milieu</a:t>
            </a:r>
          </a:p>
          <a:p>
            <a:endParaRPr lang="fr-CA" sz="2400" b="1" dirty="0"/>
          </a:p>
          <a:p>
            <a:pPr marL="109728" indent="0">
              <a:lnSpc>
                <a:spcPct val="200000"/>
              </a:lnSpc>
              <a:buNone/>
            </a:pPr>
            <a:endParaRPr lang="fr-CA" sz="3400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79B1FB2-5D8D-4576-83FD-29388B24D751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63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559134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85000" lnSpcReduction="10000"/>
          </a:bodyPr>
          <a:lstStyle/>
          <a:p>
            <a:pPr lvl="0">
              <a:lnSpc>
                <a:spcPct val="200000"/>
              </a:lnSpc>
            </a:pPr>
            <a:r>
              <a:rPr lang="fr-CA" sz="2800" dirty="0"/>
              <a:t>Quelle est sa </a:t>
            </a:r>
            <a:r>
              <a:rPr lang="fr-CA" sz="2800" dirty="0" smtClean="0"/>
              <a:t>mission de votre ressource? </a:t>
            </a:r>
          </a:p>
          <a:p>
            <a:pPr lvl="0">
              <a:lnSpc>
                <a:spcPct val="200000"/>
              </a:lnSpc>
            </a:pPr>
            <a:r>
              <a:rPr lang="fr-CA" sz="2800" dirty="0" smtClean="0"/>
              <a:t>Sa </a:t>
            </a:r>
            <a:r>
              <a:rPr lang="fr-CA" sz="2800" dirty="0"/>
              <a:t>vision? Ses valeurs?</a:t>
            </a:r>
            <a:endParaRPr lang="fr-CA" sz="2800" b="1" dirty="0"/>
          </a:p>
          <a:p>
            <a:pPr lvl="0">
              <a:lnSpc>
                <a:spcPct val="200000"/>
              </a:lnSpc>
            </a:pPr>
            <a:r>
              <a:rPr lang="fr-CA" sz="2800" dirty="0"/>
              <a:t>Énumérez les services offerts</a:t>
            </a:r>
            <a:endParaRPr lang="fr-CA" sz="2800" b="1" dirty="0"/>
          </a:p>
          <a:p>
            <a:pPr lvl="0">
              <a:lnSpc>
                <a:spcPct val="200000"/>
              </a:lnSpc>
            </a:pPr>
            <a:r>
              <a:rPr lang="fr-CA" sz="2800" dirty="0"/>
              <a:t>Présenter l’organigramme</a:t>
            </a:r>
            <a:endParaRPr lang="fr-CA" sz="2800" b="1" dirty="0"/>
          </a:p>
          <a:p>
            <a:pPr lvl="0">
              <a:lnSpc>
                <a:spcPct val="200000"/>
              </a:lnSpc>
            </a:pPr>
            <a:r>
              <a:rPr lang="fr-CA" sz="2800" dirty="0"/>
              <a:t>Quel est son cadre légal</a:t>
            </a:r>
            <a:r>
              <a:rPr lang="fr-CA" sz="2800" dirty="0" smtClean="0"/>
              <a:t>?</a:t>
            </a:r>
          </a:p>
          <a:p>
            <a:pPr lvl="0">
              <a:lnSpc>
                <a:spcPct val="200000"/>
              </a:lnSpc>
            </a:pPr>
            <a:r>
              <a:rPr lang="fr-CA" sz="2800" dirty="0" smtClean="0"/>
              <a:t>Quel est son </a:t>
            </a:r>
            <a:r>
              <a:rPr lang="fr-CA" sz="2800" dirty="0"/>
              <a:t>cadre normatif?</a:t>
            </a:r>
            <a:endParaRPr lang="fr-CA" sz="2800" b="1" dirty="0"/>
          </a:p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7B25A30-06D3-4393-9943-22B9C0A84627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64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UN PREMIER TEMPS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006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sz="2400" dirty="0" smtClean="0"/>
              <a:t>La </a:t>
            </a:r>
            <a:r>
              <a:rPr lang="fr-CA" sz="2400" dirty="0"/>
              <a:t>ressource doit elle même s’engager vers son propre </a:t>
            </a:r>
            <a:r>
              <a:rPr lang="fr-CA" sz="2400" dirty="0" smtClean="0"/>
              <a:t>rétablissement.</a:t>
            </a:r>
            <a:endParaRPr lang="fr-CA" sz="2400" dirty="0" smtClean="0"/>
          </a:p>
          <a:p>
            <a:endParaRPr lang="fr-CA" sz="2400" dirty="0"/>
          </a:p>
          <a:p>
            <a:r>
              <a:rPr lang="fr-CA" sz="2400" dirty="0" smtClean="0"/>
              <a:t>Elle doit prendre </a:t>
            </a:r>
            <a:r>
              <a:rPr lang="fr-CA" sz="2400" dirty="0"/>
              <a:t>conscience de </a:t>
            </a:r>
            <a:r>
              <a:rPr lang="fr-CA" sz="2400" dirty="0" smtClean="0"/>
              <a:t>ses </a:t>
            </a:r>
            <a:r>
              <a:rPr lang="fr-CA" sz="2400" dirty="0" smtClean="0"/>
              <a:t>souffrances.</a:t>
            </a:r>
            <a:endParaRPr lang="fr-CA" sz="2400" dirty="0" smtClean="0"/>
          </a:p>
          <a:p>
            <a:endParaRPr lang="fr-CA" sz="2400" dirty="0" smtClean="0"/>
          </a:p>
          <a:p>
            <a:r>
              <a:rPr lang="fr-CA" sz="2400" dirty="0"/>
              <a:t>Elle </a:t>
            </a:r>
            <a:r>
              <a:rPr lang="fr-CA" sz="2400" dirty="0" smtClean="0"/>
              <a:t>doit se </a:t>
            </a:r>
            <a:r>
              <a:rPr lang="fr-CA" sz="2400" dirty="0"/>
              <a:t>redéfinir et redonner un sens à son existence</a:t>
            </a:r>
            <a:r>
              <a:rPr lang="fr-CA" sz="2400" dirty="0" smtClean="0"/>
              <a:t>.</a:t>
            </a:r>
          </a:p>
          <a:p>
            <a:endParaRPr lang="fr-CA" sz="2400" dirty="0" smtClean="0"/>
          </a:p>
          <a:p>
            <a:r>
              <a:rPr lang="fr-CA" sz="2400" dirty="0" smtClean="0"/>
              <a:t>Elle prend </a:t>
            </a:r>
            <a:r>
              <a:rPr lang="fr-CA" sz="2400" dirty="0"/>
              <a:t>conscience de son pouvoir d’agir et peu à peu </a:t>
            </a:r>
            <a:r>
              <a:rPr lang="fr-CA" sz="2400" dirty="0" smtClean="0"/>
              <a:t>elle transforme ses </a:t>
            </a:r>
            <a:r>
              <a:rPr lang="fr-CA" sz="2400" dirty="0"/>
              <a:t>pratiques pour les axer </a:t>
            </a:r>
            <a:r>
              <a:rPr lang="fr-CA" sz="2400" dirty="0" smtClean="0"/>
              <a:t>vers </a:t>
            </a:r>
            <a:r>
              <a:rPr lang="fr-CA" sz="2400" dirty="0"/>
              <a:t>le </a:t>
            </a:r>
            <a:r>
              <a:rPr lang="fr-CA" sz="2400" dirty="0" smtClean="0"/>
              <a:t>rétablissement.</a:t>
            </a:r>
            <a:endParaRPr lang="fr-CA" sz="2400" dirty="0"/>
          </a:p>
          <a:p>
            <a:pPr marL="109728" indent="0">
              <a:buNone/>
            </a:pPr>
            <a:endParaRPr lang="fr-CA" sz="2400" dirty="0" smtClean="0"/>
          </a:p>
          <a:p>
            <a:endParaRPr lang="fr-CA" sz="2400" dirty="0"/>
          </a:p>
          <a:p>
            <a:endParaRPr lang="fr-CA" sz="24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fr-CA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RÉTABLISSEMENT DE LA RESSOURCE</a:t>
            </a:r>
            <a:endParaRPr lang="fr-CA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EB32F66A-5200-478D-9CE6-8873AB4E6416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460432" y="6407946"/>
            <a:ext cx="552600" cy="365125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65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607932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39552" y="1196752"/>
            <a:ext cx="8424936" cy="5110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A" sz="3800" b="1" dirty="0"/>
              <a:t>	</a:t>
            </a:r>
            <a:endParaRPr lang="fr-CA" sz="2400" dirty="0" smtClean="0"/>
          </a:p>
          <a:p>
            <a:r>
              <a:rPr lang="fr-FR" sz="2800" dirty="0" smtClean="0"/>
              <a:t>Nommez quelques </a:t>
            </a:r>
            <a:r>
              <a:rPr lang="fr-FR" sz="2800" dirty="0"/>
              <a:t>exemples d’indicateurs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d’une </a:t>
            </a:r>
            <a:r>
              <a:rPr lang="fr-FR" sz="2800" dirty="0"/>
              <a:t>ressource axée sur </a:t>
            </a:r>
            <a:r>
              <a:rPr lang="fr-CA" sz="2800" dirty="0"/>
              <a:t>le</a:t>
            </a:r>
            <a:r>
              <a:rPr lang="fr-FR" sz="2800" dirty="0"/>
              <a:t> </a:t>
            </a:r>
            <a:r>
              <a:rPr lang="fr-FR" sz="2800" dirty="0" smtClean="0"/>
              <a:t>rétablissement</a:t>
            </a:r>
            <a:endParaRPr lang="fr-CA" sz="2800" dirty="0"/>
          </a:p>
          <a:p>
            <a:pPr marL="109728" indent="0">
              <a:buNone/>
            </a:pPr>
            <a:endParaRPr lang="fr-CA" sz="34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INDICATEURS D’UNE RESSOURCE AXÉE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LE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RÉTABLISSEMENT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D6245DC-A05C-4523-BC67-817772303B37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316416" y="6407946"/>
            <a:ext cx="696616" cy="365125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66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673143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fr-CA" sz="2000" dirty="0" smtClean="0"/>
          </a:p>
          <a:p>
            <a:pPr marL="109728" lvl="1" indent="0">
              <a:spcBef>
                <a:spcPts val="400"/>
              </a:spcBef>
              <a:buSzPct val="68000"/>
              <a:buNone/>
            </a:pPr>
            <a:r>
              <a:rPr lang="fr-FR" sz="2400" dirty="0"/>
              <a:t>Questionnements et </a:t>
            </a:r>
            <a:r>
              <a:rPr lang="fr-FR" sz="2400" dirty="0" smtClean="0"/>
              <a:t>réflexions </a:t>
            </a:r>
            <a:r>
              <a:rPr lang="fr-CA" sz="2400" dirty="0" smtClean="0"/>
              <a:t>à </a:t>
            </a:r>
            <a:r>
              <a:rPr lang="fr-CA" sz="2400" dirty="0"/>
              <a:t>partir du </a:t>
            </a:r>
            <a:r>
              <a:rPr lang="fr-CA" sz="2400" dirty="0" smtClean="0"/>
              <a:t>texte</a:t>
            </a:r>
          </a:p>
          <a:p>
            <a:pPr marL="452628" lvl="1" indent="-342900">
              <a:spcBef>
                <a:spcPts val="400"/>
              </a:spcBef>
              <a:buSzPct val="68000"/>
            </a:pPr>
            <a:r>
              <a:rPr lang="fr-CA" sz="2400" i="1" dirty="0" smtClean="0"/>
              <a:t>« Questionnements </a:t>
            </a:r>
            <a:r>
              <a:rPr lang="fr-CA" sz="2400" i="1" dirty="0"/>
              <a:t>et </a:t>
            </a:r>
            <a:r>
              <a:rPr lang="fr-CA" sz="2400" i="1" dirty="0" smtClean="0"/>
              <a:t>réflexions » </a:t>
            </a:r>
            <a:endParaRPr lang="fr-CA" sz="2400" i="1" dirty="0"/>
          </a:p>
          <a:p>
            <a:pPr marL="109728" lvl="1" indent="0">
              <a:spcBef>
                <a:spcPts val="400"/>
              </a:spcBef>
              <a:buSzPct val="68000"/>
              <a:buNone/>
            </a:pPr>
            <a:endParaRPr lang="fr-FR" sz="2400" dirty="0" smtClean="0"/>
          </a:p>
          <a:p>
            <a:pPr marL="109728" lvl="1" indent="0">
              <a:spcBef>
                <a:spcPts val="400"/>
              </a:spcBef>
              <a:buSzPct val="68000"/>
              <a:buNone/>
            </a:pPr>
            <a:r>
              <a:rPr lang="fr-CA" sz="2000" dirty="0" smtClean="0"/>
              <a:t>Que </a:t>
            </a:r>
            <a:r>
              <a:rPr lang="fr-CA" sz="2000" dirty="0"/>
              <a:t>pouvez-vous changer au quotidien à l’intérieur de votre </a:t>
            </a:r>
            <a:r>
              <a:rPr lang="fr-CA" sz="2000" dirty="0" smtClean="0"/>
              <a:t>ressource </a:t>
            </a:r>
            <a:r>
              <a:rPr lang="fr-CA" sz="2000" dirty="0"/>
              <a:t>afin qu’elle soit axée </a:t>
            </a:r>
            <a:r>
              <a:rPr lang="fr-CA" sz="2000" dirty="0" smtClean="0"/>
              <a:t>sur </a:t>
            </a:r>
            <a:r>
              <a:rPr lang="fr-CA" sz="2000" dirty="0"/>
              <a:t>le rétablissement?</a:t>
            </a:r>
          </a:p>
          <a:p>
            <a:endParaRPr lang="fr-CA" sz="28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7B25A30-06D3-4393-9943-22B9C0A84627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388424" y="6407946"/>
            <a:ext cx="624608" cy="365125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67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 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57898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3.2	GESTION DE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RISQUES</a:t>
            </a:r>
            <a:b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EN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CONTEXTE ORGANISATIONNEL</a:t>
            </a:r>
            <a:endParaRPr lang="fr-C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067944" y="2924944"/>
            <a:ext cx="4210745" cy="1526896"/>
          </a:xfrm>
        </p:spPr>
        <p:txBody>
          <a:bodyPr>
            <a:normAutofit/>
          </a:bodyPr>
          <a:lstStyle/>
          <a:p>
            <a:pPr marL="0" lvl="1" indent="0"/>
            <a:r>
              <a:rPr lang="fr-CA" sz="2400" dirty="0" smtClean="0"/>
              <a:t>Quand on veut fonder l’intervention sur la notion</a:t>
            </a:r>
            <a:br>
              <a:rPr lang="fr-CA" sz="2400" dirty="0" smtClean="0"/>
            </a:br>
            <a:r>
              <a:rPr lang="fr-CA" sz="2400" dirty="0" smtClean="0"/>
              <a:t>de citoyen responsable…</a:t>
            </a:r>
            <a:endParaRPr lang="fr-CA" sz="2400" dirty="0" smtClean="0"/>
          </a:p>
          <a:p>
            <a:pPr marL="109728" indent="0">
              <a:buNone/>
            </a:pPr>
            <a:endParaRPr lang="fr-CA" sz="2400" dirty="0"/>
          </a:p>
          <a:p>
            <a:pPr marL="109728" indent="0">
              <a:buNone/>
            </a:pPr>
            <a:endParaRPr lang="fr-CA" sz="2400" dirty="0"/>
          </a:p>
          <a:p>
            <a:endParaRPr lang="fr-CA" sz="24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C3E69E0-D055-4521-BDB4-FEF294DA25B8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388424" y="6381328"/>
            <a:ext cx="653792" cy="365125"/>
          </a:xfrm>
        </p:spPr>
        <p:txBody>
          <a:bodyPr/>
          <a:lstStyle/>
          <a:p>
            <a:fld id="{63B354C9-4D03-4558-BA78-33C5343EF9BB}" type="slidenum">
              <a:rPr lang="fr-FR"/>
              <a:pPr/>
              <a:t>68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237914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fr-CA" dirty="0" smtClean="0"/>
              <a:t>Oser </a:t>
            </a:r>
            <a:r>
              <a:rPr lang="fr-CA" dirty="0"/>
              <a:t>sortir du cadre de référence et de sa zone de </a:t>
            </a:r>
            <a:r>
              <a:rPr lang="fr-CA" dirty="0" smtClean="0"/>
              <a:t>confort</a:t>
            </a:r>
          </a:p>
          <a:p>
            <a:endParaRPr lang="fr-CA" dirty="0"/>
          </a:p>
          <a:p>
            <a:r>
              <a:rPr lang="fr-CA" dirty="0"/>
              <a:t>Responsabiliser plutôt que prendre en </a:t>
            </a:r>
            <a:r>
              <a:rPr lang="fr-CA" dirty="0" smtClean="0"/>
              <a:t>charge</a:t>
            </a:r>
          </a:p>
          <a:p>
            <a:endParaRPr lang="fr-CA" dirty="0"/>
          </a:p>
          <a:p>
            <a:r>
              <a:rPr lang="fr-CA" dirty="0"/>
              <a:t>Travailler en « zone grise »</a:t>
            </a:r>
          </a:p>
          <a:p>
            <a:endParaRPr lang="fr-CA" b="1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7B25A30-06D3-4393-9943-22B9C0A84627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460432" y="6407946"/>
            <a:ext cx="552600" cy="365125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69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GESTION DE 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RISQUES 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C’EST :</a:t>
            </a: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4232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92500"/>
          </a:bodyPr>
          <a:lstStyle/>
          <a:p>
            <a:pPr lvl="0"/>
            <a:endParaRPr lang="fr-CA" sz="2800" dirty="0" smtClean="0"/>
          </a:p>
          <a:p>
            <a:pPr lvl="0"/>
            <a:r>
              <a:rPr lang="fr-CA" sz="2800" dirty="0" smtClean="0"/>
              <a:t>Comprendre </a:t>
            </a:r>
            <a:r>
              <a:rPr lang="fr-CA" sz="2800" dirty="0"/>
              <a:t>le processus de </a:t>
            </a:r>
            <a:r>
              <a:rPr lang="fr-CA" sz="2800" dirty="0" smtClean="0"/>
              <a:t>rétablissement</a:t>
            </a:r>
          </a:p>
          <a:p>
            <a:pPr marL="109728" lvl="0" indent="0">
              <a:buNone/>
            </a:pPr>
            <a:endParaRPr lang="fr-CA" sz="2800" dirty="0" smtClean="0"/>
          </a:p>
          <a:p>
            <a:pPr lvl="0"/>
            <a:r>
              <a:rPr lang="fr-CA" sz="2800" dirty="0"/>
              <a:t>S</a:t>
            </a:r>
            <a:r>
              <a:rPr lang="fr-CA" sz="2800" dirty="0" smtClean="0"/>
              <a:t>on </a:t>
            </a:r>
            <a:r>
              <a:rPr lang="fr-CA" sz="2800" dirty="0"/>
              <a:t>influence sur </a:t>
            </a:r>
            <a:r>
              <a:rPr lang="fr-CA" sz="2800" dirty="0" smtClean="0"/>
              <a:t>l’exercice de </a:t>
            </a:r>
            <a:r>
              <a:rPr lang="fr-CA" sz="2800" dirty="0"/>
              <a:t>la pleine </a:t>
            </a:r>
            <a:r>
              <a:rPr lang="fr-CA" sz="2800" dirty="0" smtClean="0"/>
              <a:t>citoyenneté</a:t>
            </a:r>
          </a:p>
          <a:p>
            <a:pPr lvl="0"/>
            <a:endParaRPr lang="fr-CA" sz="2800" dirty="0" smtClean="0"/>
          </a:p>
          <a:p>
            <a:pPr lvl="0"/>
            <a:r>
              <a:rPr lang="fr-CA" sz="2800" dirty="0" smtClean="0"/>
              <a:t>En cerner </a:t>
            </a:r>
            <a:r>
              <a:rPr lang="fr-CA" sz="2800" dirty="0"/>
              <a:t>les enjeux en contexte d’intervention </a:t>
            </a:r>
            <a:r>
              <a:rPr lang="fr-CA" sz="2800" dirty="0" smtClean="0"/>
              <a:t/>
            </a:r>
            <a:br>
              <a:rPr lang="fr-CA" sz="2800" dirty="0" smtClean="0"/>
            </a:br>
            <a:r>
              <a:rPr lang="fr-CA" sz="2800" dirty="0" smtClean="0"/>
              <a:t>et </a:t>
            </a:r>
            <a:r>
              <a:rPr lang="fr-CA" sz="2800" dirty="0"/>
              <a:t>de gestion </a:t>
            </a:r>
            <a:endParaRPr lang="fr-CA" sz="3200" dirty="0"/>
          </a:p>
          <a:p>
            <a:pPr marL="393192" lvl="1" indent="0">
              <a:buNone/>
            </a:pPr>
            <a:endParaRPr lang="fr-CA" sz="2800" dirty="0" smtClean="0"/>
          </a:p>
          <a:p>
            <a:pPr lvl="0"/>
            <a:r>
              <a:rPr lang="fr-CA" sz="2800" dirty="0"/>
              <a:t>S</a:t>
            </a:r>
            <a:r>
              <a:rPr lang="fr-CA" sz="2800" dirty="0" smtClean="0"/>
              <a:t>outenir </a:t>
            </a:r>
            <a:r>
              <a:rPr lang="fr-CA" sz="2800" dirty="0"/>
              <a:t>les principes du rétablissement à travers l’offre et l’organisation </a:t>
            </a:r>
            <a:r>
              <a:rPr lang="fr-CA" sz="2800" dirty="0" smtClean="0"/>
              <a:t>de services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3987513-9BB8-4CF1-97AD-CA791C7005BF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fr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BUTS DE LA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endParaRPr lang="fr-CA" dirty="0" smtClean="0"/>
          </a:p>
          <a:p>
            <a:r>
              <a:rPr lang="fr-CA" dirty="0" smtClean="0"/>
              <a:t>Faire </a:t>
            </a:r>
            <a:r>
              <a:rPr lang="fr-CA" dirty="0"/>
              <a:t>des règles plus </a:t>
            </a:r>
            <a:r>
              <a:rPr lang="fr-CA" dirty="0" smtClean="0"/>
              <a:t>souples</a:t>
            </a:r>
          </a:p>
          <a:p>
            <a:endParaRPr lang="fr-CA" dirty="0"/>
          </a:p>
          <a:p>
            <a:r>
              <a:rPr lang="fr-CA" dirty="0"/>
              <a:t>Déployer des filets de </a:t>
            </a:r>
            <a:r>
              <a:rPr lang="fr-CA" dirty="0" smtClean="0"/>
              <a:t>sécurité</a:t>
            </a:r>
          </a:p>
          <a:p>
            <a:endParaRPr lang="fr-CA" dirty="0"/>
          </a:p>
          <a:p>
            <a:r>
              <a:rPr lang="fr-CA" dirty="0"/>
              <a:t>Partager le risque et soutenir l’équipe…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7B25A30-06D3-4393-9943-22B9C0A84627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388424" y="6309320"/>
            <a:ext cx="624608" cy="365125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70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23528" y="404664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FACILITER LA GESTION DE 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RISQUES :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9066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92500" lnSpcReduction="10000"/>
          </a:bodyPr>
          <a:lstStyle/>
          <a:p>
            <a:endParaRPr lang="fr-CA" sz="2800" b="1" i="1" dirty="0" smtClean="0"/>
          </a:p>
          <a:p>
            <a:r>
              <a:rPr lang="fr-CA" sz="2200" dirty="0"/>
              <a:t>Le respect des choix de la personne, de la « dignité du risque » et de son « droit à l’échec </a:t>
            </a:r>
            <a:r>
              <a:rPr lang="fr-CA" sz="2200" dirty="0" smtClean="0"/>
              <a:t>». </a:t>
            </a:r>
            <a:endParaRPr lang="fr-CA" sz="2200" dirty="0" smtClean="0"/>
          </a:p>
          <a:p>
            <a:endParaRPr lang="fr-CA" sz="2200" dirty="0" smtClean="0"/>
          </a:p>
          <a:p>
            <a:r>
              <a:rPr lang="fr-CA" sz="2200" dirty="0" smtClean="0"/>
              <a:t>Cela ne </a:t>
            </a:r>
            <a:r>
              <a:rPr lang="fr-CA" sz="2200" dirty="0"/>
              <a:t>signifie pas de la laisser à elle-même, face à des situations dangereuses et d’abolir toutes </a:t>
            </a:r>
            <a:r>
              <a:rPr lang="fr-CA" sz="2200" dirty="0" smtClean="0"/>
              <a:t>les </a:t>
            </a:r>
            <a:r>
              <a:rPr lang="fr-CA" sz="2200" dirty="0"/>
              <a:t>règles</a:t>
            </a:r>
            <a:r>
              <a:rPr lang="fr-CA" sz="2200" dirty="0" smtClean="0"/>
              <a:t>.</a:t>
            </a:r>
          </a:p>
          <a:p>
            <a:endParaRPr lang="fr-CA" sz="2200" dirty="0" smtClean="0"/>
          </a:p>
          <a:p>
            <a:r>
              <a:rPr lang="fr-CA" sz="2200" dirty="0" smtClean="0"/>
              <a:t>Celles-ci </a:t>
            </a:r>
            <a:r>
              <a:rPr lang="fr-CA" sz="2200" dirty="0"/>
              <a:t>doivent toutefois être plus </a:t>
            </a:r>
            <a:r>
              <a:rPr lang="fr-CA" sz="2200" dirty="0" smtClean="0"/>
              <a:t>flexibles.</a:t>
            </a:r>
            <a:endParaRPr lang="fr-CA" sz="2200" dirty="0" smtClean="0"/>
          </a:p>
          <a:p>
            <a:endParaRPr lang="fr-CA" sz="2200" dirty="0" smtClean="0"/>
          </a:p>
          <a:p>
            <a:r>
              <a:rPr lang="fr-CA" sz="2200" dirty="0" smtClean="0"/>
              <a:t>L’équipe </a:t>
            </a:r>
            <a:r>
              <a:rPr lang="fr-CA" sz="2200" dirty="0" smtClean="0"/>
              <a:t>multi doit </a:t>
            </a:r>
            <a:r>
              <a:rPr lang="fr-CA" sz="2200" dirty="0"/>
              <a:t>revoir sa façon de travailler </a:t>
            </a:r>
            <a:r>
              <a:rPr lang="fr-CA" sz="2200" dirty="0" smtClean="0"/>
              <a:t>et doit </a:t>
            </a:r>
            <a:r>
              <a:rPr lang="fr-CA" sz="2200" dirty="0"/>
              <a:t>s’adapter rapidement à différentes situations</a:t>
            </a:r>
            <a:r>
              <a:rPr lang="fr-CA" sz="2200" dirty="0" smtClean="0"/>
              <a:t>.</a:t>
            </a:r>
          </a:p>
          <a:p>
            <a:pPr marL="109728" indent="0">
              <a:buNone/>
            </a:pPr>
            <a:endParaRPr lang="fr-CA" sz="2200" dirty="0" smtClean="0"/>
          </a:p>
          <a:p>
            <a:r>
              <a:rPr lang="fr-CA" sz="2200" dirty="0" smtClean="0"/>
              <a:t>Chaque </a:t>
            </a:r>
            <a:r>
              <a:rPr lang="fr-CA" sz="2200" dirty="0"/>
              <a:t>intervenant doit pouvoir travailler de façon plus autonome et en collaboration avec les membres de l’équipe </a:t>
            </a:r>
            <a:r>
              <a:rPr lang="fr-CA" sz="2200" dirty="0" smtClean="0"/>
              <a:t>multi.</a:t>
            </a:r>
            <a:endParaRPr lang="fr-CA" sz="2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pPr>
              <a:tabLst>
                <a:tab pos="965200" algn="l"/>
              </a:tabLst>
            </a:pPr>
            <a: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EN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RÉSUMÉ:</a:t>
            </a:r>
            <a:b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LA </a:t>
            </a:r>
            <a: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GESTION DE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RISQUES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C’EST…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5464D14-05DD-4106-9A19-4EDD9579B5E7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532440" y="6453336"/>
            <a:ext cx="480592" cy="319735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71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171422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fr-CA" sz="2000" dirty="0"/>
          </a:p>
          <a:p>
            <a:r>
              <a:rPr lang="fr-CA" sz="2000" dirty="0" smtClean="0"/>
              <a:t> </a:t>
            </a:r>
            <a:r>
              <a:rPr lang="fr-CA" sz="2400" dirty="0"/>
              <a:t>« pour en arriver à placer l’usager dans une situation de rétablissement</a:t>
            </a:r>
            <a:r>
              <a:rPr lang="fr-CA" sz="2400" dirty="0" smtClean="0"/>
              <a:t>,</a:t>
            </a:r>
          </a:p>
          <a:p>
            <a:r>
              <a:rPr lang="fr-CA" sz="2400" dirty="0" smtClean="0"/>
              <a:t> </a:t>
            </a:r>
            <a:r>
              <a:rPr lang="fr-CA" sz="2400" dirty="0"/>
              <a:t>l’intervenant doit faire preuve d’une très grande autonomie professionnelle, </a:t>
            </a:r>
            <a:endParaRPr lang="fr-CA" sz="2400" dirty="0" smtClean="0"/>
          </a:p>
          <a:p>
            <a:r>
              <a:rPr lang="fr-CA" sz="2400" dirty="0" smtClean="0"/>
              <a:t>d’un </a:t>
            </a:r>
            <a:r>
              <a:rPr lang="fr-CA" sz="2400" dirty="0"/>
              <a:t>très bon jugement, </a:t>
            </a:r>
            <a:endParaRPr lang="fr-CA" sz="2400" dirty="0" smtClean="0"/>
          </a:p>
          <a:p>
            <a:r>
              <a:rPr lang="fr-CA" sz="2400" dirty="0" smtClean="0"/>
              <a:t>d’une </a:t>
            </a:r>
            <a:r>
              <a:rPr lang="fr-CA" sz="2400" dirty="0"/>
              <a:t>capacité de prendre des décisions </a:t>
            </a:r>
            <a:r>
              <a:rPr lang="fr-CA" sz="2400" dirty="0" smtClean="0"/>
              <a:t>rapides</a:t>
            </a:r>
          </a:p>
          <a:p>
            <a:r>
              <a:rPr lang="fr-CA" sz="2400" dirty="0" smtClean="0"/>
              <a:t> </a:t>
            </a:r>
            <a:r>
              <a:rPr lang="fr-CA" sz="2400" dirty="0"/>
              <a:t>et d’une liberté d’action dans ses interventions. »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tabLst>
                <a:tab pos="965200" algn="l"/>
              </a:tabLst>
            </a:pPr>
            <a:r>
              <a:rPr lang="fr-CA" sz="4000" dirty="0" smtClean="0">
                <a:effectLst/>
                <a:cs typeface="Times New Roman" pitchFamily="18" charset="0"/>
              </a:rPr>
              <a:t/>
            </a:r>
            <a:br>
              <a:rPr lang="fr-CA" sz="4000" dirty="0" smtClean="0">
                <a:effectLst/>
                <a:cs typeface="Times New Roman" pitchFamily="18" charset="0"/>
              </a:rPr>
            </a:br>
            <a:r>
              <a:rPr lang="fr-CA" sz="4000" dirty="0">
                <a:effectLst/>
                <a:cs typeface="Times New Roman" pitchFamily="18" charset="0"/>
              </a:rPr>
              <a:t/>
            </a:r>
            <a:br>
              <a:rPr lang="fr-CA" sz="4000" dirty="0">
                <a:effectLst/>
                <a:cs typeface="Times New Roman" pitchFamily="18" charset="0"/>
              </a:rPr>
            </a:b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DANS </a:t>
            </a:r>
            <a: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CE SENS, QUINTAL ET AL. (2008) PRÉCISENT CECI :</a:t>
            </a:r>
            <a:b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fr-CA" sz="4000" dirty="0" smtClean="0">
                <a:effectLst/>
                <a:cs typeface="Times New Roman" pitchFamily="18" charset="0"/>
              </a:rPr>
              <a:t/>
            </a:r>
            <a:br>
              <a:rPr lang="fr-CA" sz="4000" dirty="0" smtClean="0">
                <a:effectLst/>
                <a:cs typeface="Times New Roman" pitchFamily="18" charset="0"/>
              </a:rPr>
            </a:br>
            <a:endParaRPr lang="fr-CA" sz="4000" dirty="0">
              <a:cs typeface="Times New Roman" pitchFamily="18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A7112AC-5AD0-420A-8E3C-C53AA83E4021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388424" y="6309320"/>
            <a:ext cx="624608" cy="360040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72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293653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2276872"/>
            <a:ext cx="8229600" cy="3730419"/>
          </a:xfrm>
        </p:spPr>
        <p:txBody>
          <a:bodyPr>
            <a:normAutofit/>
          </a:bodyPr>
          <a:lstStyle/>
          <a:p>
            <a:r>
              <a:rPr lang="fr-CA" sz="2800" dirty="0" smtClean="0"/>
              <a:t>L’importance </a:t>
            </a:r>
            <a:r>
              <a:rPr lang="fr-CA" sz="2800" dirty="0"/>
              <a:t>de la souplesse </a:t>
            </a:r>
            <a:r>
              <a:rPr lang="fr-CA" sz="2800" dirty="0" smtClean="0"/>
              <a:t>des </a:t>
            </a:r>
            <a:r>
              <a:rPr lang="fr-CA" sz="2800" dirty="0"/>
              <a:t>règles de </a:t>
            </a:r>
            <a:r>
              <a:rPr lang="fr-CA" sz="2800" dirty="0" smtClean="0"/>
              <a:t>vie de la ressource.</a:t>
            </a:r>
          </a:p>
          <a:p>
            <a:pPr marL="109728" indent="0">
              <a:buNone/>
            </a:pPr>
            <a:endParaRPr lang="fr-CA" sz="3200" dirty="0" smtClean="0"/>
          </a:p>
          <a:p>
            <a:pPr marL="109728" indent="0" algn="ctr">
              <a:buNone/>
            </a:pPr>
            <a:r>
              <a:rPr lang="fr-CA" sz="2400" dirty="0">
                <a:latin typeface="Times New Roman" pitchFamily="18" charset="0"/>
                <a:cs typeface="Times New Roman" pitchFamily="18" charset="0"/>
              </a:rPr>
              <a:t>« Les crises créent un déséquilibre et favorisent le changement. </a:t>
            </a:r>
            <a:r>
              <a:rPr lang="fr-CA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109728" indent="0" algn="ctr">
              <a:buNone/>
            </a:pPr>
            <a:r>
              <a:rPr lang="fr-C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A" sz="2400" dirty="0">
                <a:latin typeface="Times New Roman" pitchFamily="18" charset="0"/>
                <a:cs typeface="Times New Roman" pitchFamily="18" charset="0"/>
              </a:rPr>
              <a:t>(Quintal et al., 2008)</a:t>
            </a:r>
            <a:r>
              <a:rPr lang="fr-CA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CA" sz="2800" dirty="0">
                <a:latin typeface="Times New Roman" pitchFamily="18" charset="0"/>
                <a:cs typeface="Times New Roman" pitchFamily="18" charset="0"/>
              </a:rPr>
            </a:br>
            <a:endParaRPr lang="fr-FR" sz="2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>
              <a:tabLst>
                <a:tab pos="965200" algn="l"/>
              </a:tabLst>
            </a:pP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L'ABOLITION DES CODES DE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VIE :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Quand on veut fonder l'intervention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sur</a:t>
            </a:r>
            <a:b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la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notion de citoyen responsable…</a:t>
            </a:r>
            <a:endParaRPr lang="fr-C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B8D194C-4CD6-45B2-A607-365F8B89C9BA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532440" y="6525344"/>
            <a:ext cx="480592" cy="247727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73</a:t>
            </a:fld>
            <a:endParaRPr lang="fr-FR" dirty="0"/>
          </a:p>
        </p:txBody>
      </p:sp>
      <p:sp>
        <p:nvSpPr>
          <p:cNvPr id="4" name="Rectangle 3"/>
          <p:cNvSpPr/>
          <p:nvPr>
            <p:custDataLst>
              <p:tags r:id="rId6"/>
            </p:custDataLst>
          </p:nvPr>
        </p:nvSpPr>
        <p:spPr>
          <a:xfrm>
            <a:off x="4479635" y="2967335"/>
            <a:ext cx="1847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CA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6076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COMPOSER AVEC </a:t>
            </a:r>
            <a:b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GESTION DE RISQUES?</a:t>
            </a:r>
            <a:endParaRPr lang="fr-C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22713" y="2858968"/>
            <a:ext cx="4572000" cy="1600377"/>
          </a:xfrm>
        </p:spPr>
        <p:txBody>
          <a:bodyPr>
            <a:normAutofit/>
          </a:bodyPr>
          <a:lstStyle/>
          <a:p>
            <a:r>
              <a:rPr lang="fr-CA" sz="2400" dirty="0" smtClean="0"/>
              <a:t>En lien avec votre </a:t>
            </a:r>
            <a:r>
              <a:rPr lang="fr-CA" sz="2400" dirty="0" smtClean="0"/>
              <a:t>organisation</a:t>
            </a:r>
            <a:br>
              <a:rPr lang="fr-CA" sz="2400" dirty="0" smtClean="0"/>
            </a:br>
            <a:r>
              <a:rPr lang="fr-CA" sz="2400" dirty="0" smtClean="0"/>
              <a:t>de services</a:t>
            </a:r>
            <a:endParaRPr lang="fr-CA" sz="24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7B25A30-06D3-4393-9943-22B9C0A84627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460432" y="6453336"/>
            <a:ext cx="552600" cy="319735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74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797686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lvl="1"/>
            <a:r>
              <a:rPr lang="fr-CA" sz="2800" dirty="0" smtClean="0"/>
              <a:t>«</a:t>
            </a:r>
            <a:r>
              <a:rPr lang="fr-CA" sz="2800" dirty="0" smtClean="0"/>
              <a:t>En </a:t>
            </a:r>
            <a:r>
              <a:rPr lang="fr-CA" sz="2800" dirty="0"/>
              <a:t>gestion de risques, </a:t>
            </a:r>
            <a:endParaRPr lang="fr-CA" sz="2800" dirty="0" smtClean="0"/>
          </a:p>
          <a:p>
            <a:pPr lvl="1"/>
            <a:r>
              <a:rPr lang="fr-CA" sz="2800" dirty="0" smtClean="0"/>
              <a:t>il </a:t>
            </a:r>
            <a:r>
              <a:rPr lang="fr-CA" sz="2800" dirty="0"/>
              <a:t>est primordial que </a:t>
            </a:r>
            <a:r>
              <a:rPr lang="fr-CA" sz="2800" dirty="0" smtClean="0"/>
              <a:t>l’intervenant bénéficie </a:t>
            </a:r>
          </a:p>
          <a:p>
            <a:pPr lvl="1"/>
            <a:r>
              <a:rPr lang="fr-CA" sz="2800" dirty="0" smtClean="0"/>
              <a:t>d’un </a:t>
            </a:r>
            <a:r>
              <a:rPr lang="fr-CA" sz="2800" dirty="0"/>
              <a:t>solide </a:t>
            </a:r>
            <a:r>
              <a:rPr lang="fr-CA" sz="2800" dirty="0" smtClean="0"/>
              <a:t>soutien de l’équipe </a:t>
            </a:r>
          </a:p>
          <a:p>
            <a:pPr lvl="1"/>
            <a:r>
              <a:rPr lang="fr-CA" sz="2800" dirty="0" smtClean="0"/>
              <a:t>et de toute l’organisation.»</a:t>
            </a:r>
            <a:endParaRPr lang="fr-CA" sz="2800" dirty="0"/>
          </a:p>
          <a:p>
            <a:pPr marL="109728" indent="0">
              <a:buNone/>
            </a:pPr>
            <a:endParaRPr lang="fr-CA" sz="3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0034" y="285728"/>
            <a:ext cx="8229600" cy="1487088"/>
          </a:xfrm>
        </p:spPr>
        <p:txBody>
          <a:bodyPr>
            <a:noAutofit/>
          </a:bodyPr>
          <a:lstStyle/>
          <a:p>
            <a:r>
              <a:rPr lang="fr-CA" sz="4000" dirty="0" smtClean="0"/>
              <a:t/>
            </a:r>
            <a:br>
              <a:rPr lang="fr-CA" sz="4000" dirty="0" smtClean="0"/>
            </a:br>
            <a:r>
              <a:rPr lang="fr-CA" sz="4000" dirty="0" smtClean="0"/>
              <a:t/>
            </a:r>
            <a:br>
              <a:rPr lang="fr-CA" sz="4000" dirty="0" smtClean="0"/>
            </a:b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CONCLUSION :</a:t>
            </a:r>
            <a:b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fr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LE </a:t>
            </a:r>
            <a:r>
              <a:rPr lang="fr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SOUTIEN DE L’ÉQUIPE ET DE LA RESSOURCE</a:t>
            </a:r>
            <a:r>
              <a:rPr lang="fr-CA" sz="4000" dirty="0" smtClean="0">
                <a:effectLst/>
                <a:cs typeface="Times New Roman" pitchFamily="18" charset="0"/>
              </a:rPr>
              <a:t/>
            </a:r>
            <a:br>
              <a:rPr lang="fr-CA" sz="4000" dirty="0" smtClean="0">
                <a:effectLst/>
                <a:cs typeface="Times New Roman" pitchFamily="18" charset="0"/>
              </a:rPr>
            </a:br>
            <a:r>
              <a:rPr lang="fr-CA" sz="4000" dirty="0" smtClean="0"/>
              <a:t/>
            </a:r>
            <a:br>
              <a:rPr lang="fr-CA" sz="4000" dirty="0" smtClean="0"/>
            </a:br>
            <a:endParaRPr lang="fr-CA" sz="40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876589A-1316-4DCD-A3A0-4D5760238217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388424" y="6381328"/>
            <a:ext cx="624608" cy="391743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75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342137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844824"/>
            <a:ext cx="8229600" cy="41624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ct val="5000"/>
              </a:spcAft>
              <a:defRPr/>
            </a:pPr>
            <a:r>
              <a:rPr lang="fr-CA" sz="2400" dirty="0" smtClean="0"/>
              <a:t>Développement de </a:t>
            </a:r>
            <a:r>
              <a:rPr lang="fr-CA" sz="2400" dirty="0" smtClean="0"/>
              <a:t>services intégrés </a:t>
            </a:r>
          </a:p>
          <a:p>
            <a:pPr>
              <a:lnSpc>
                <a:spcPct val="90000"/>
              </a:lnSpc>
              <a:spcAft>
                <a:spcPct val="5000"/>
              </a:spcAft>
              <a:defRPr/>
            </a:pPr>
            <a:endParaRPr lang="fr-CA" sz="2400" dirty="0" smtClean="0"/>
          </a:p>
          <a:p>
            <a:pPr>
              <a:lnSpc>
                <a:spcPct val="90000"/>
              </a:lnSpc>
              <a:spcAft>
                <a:spcPct val="5000"/>
              </a:spcAft>
              <a:defRPr/>
            </a:pPr>
            <a:r>
              <a:rPr lang="fr-CA" sz="2400" dirty="0" smtClean="0"/>
              <a:t>Formation des intervenants en </a:t>
            </a:r>
            <a:r>
              <a:rPr lang="fr-CA" sz="2400" dirty="0" err="1" smtClean="0"/>
              <a:t>co</a:t>
            </a:r>
            <a:r>
              <a:rPr lang="fr-CA" sz="2400" dirty="0" smtClean="0"/>
              <a:t>-morbidité</a:t>
            </a:r>
          </a:p>
          <a:p>
            <a:pPr>
              <a:lnSpc>
                <a:spcPct val="90000"/>
              </a:lnSpc>
              <a:spcAft>
                <a:spcPct val="5000"/>
              </a:spcAft>
              <a:defRPr/>
            </a:pPr>
            <a:endParaRPr lang="fr-CA" sz="2400" dirty="0" smtClean="0"/>
          </a:p>
          <a:p>
            <a:pPr>
              <a:lnSpc>
                <a:spcPct val="90000"/>
              </a:lnSpc>
              <a:spcAft>
                <a:spcPct val="5000"/>
              </a:spcAft>
              <a:defRPr/>
            </a:pPr>
            <a:r>
              <a:rPr lang="fr-CA" sz="2400" dirty="0" smtClean="0"/>
              <a:t>Utilisation </a:t>
            </a:r>
            <a:r>
              <a:rPr lang="fr-CA" sz="2400" dirty="0" smtClean="0"/>
              <a:t>d’outils d’évaluation</a:t>
            </a:r>
          </a:p>
          <a:p>
            <a:pPr>
              <a:lnSpc>
                <a:spcPct val="90000"/>
              </a:lnSpc>
              <a:spcAft>
                <a:spcPct val="5000"/>
              </a:spcAft>
              <a:defRPr/>
            </a:pPr>
            <a:endParaRPr lang="fr-CA" sz="2400" dirty="0" smtClean="0"/>
          </a:p>
          <a:p>
            <a:pPr>
              <a:lnSpc>
                <a:spcPct val="90000"/>
              </a:lnSpc>
              <a:spcAft>
                <a:spcPct val="5000"/>
              </a:spcAft>
              <a:defRPr/>
            </a:pPr>
            <a:r>
              <a:rPr lang="fr-CA" sz="2400" dirty="0" smtClean="0"/>
              <a:t>Redonner espoir aux personnes vivant </a:t>
            </a:r>
            <a:r>
              <a:rPr lang="fr-CA" sz="2400" dirty="0" smtClean="0"/>
              <a:t>deux </a:t>
            </a:r>
            <a:r>
              <a:rPr lang="fr-CA" sz="2400" dirty="0" smtClean="0"/>
              <a:t>problématiques</a:t>
            </a:r>
          </a:p>
          <a:p>
            <a:pPr>
              <a:lnSpc>
                <a:spcPct val="90000"/>
              </a:lnSpc>
              <a:spcAft>
                <a:spcPct val="5000"/>
              </a:spcAft>
              <a:defRPr/>
            </a:pPr>
            <a:endParaRPr lang="fr-CA" sz="2400" dirty="0" smtClean="0"/>
          </a:p>
          <a:p>
            <a:pPr>
              <a:lnSpc>
                <a:spcPct val="90000"/>
              </a:lnSpc>
              <a:spcAft>
                <a:spcPct val="5000"/>
              </a:spcAft>
              <a:defRPr/>
            </a:pPr>
            <a:r>
              <a:rPr lang="fr-CA" sz="2400" dirty="0" smtClean="0"/>
              <a:t>Présence d’un pair aidant dans les services</a:t>
            </a:r>
            <a:endParaRPr lang="fr-FR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fr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SUPPLÉMENTS DE SERVICES À PRIORISER POUR FAVORISER LE PROCESSUS DE RÉTABLISSEMENT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5D3356E-5139-47D8-925D-2885495B6CCE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460432" y="6453336"/>
            <a:ext cx="552600" cy="319735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76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139570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endParaRPr lang="fr-CA" sz="2800" b="1" dirty="0" smtClean="0"/>
          </a:p>
          <a:p>
            <a:pPr marL="109728" indent="0">
              <a:buNone/>
            </a:pPr>
            <a:r>
              <a:rPr lang="fr-CA" sz="3200" b="1" dirty="0">
                <a:cs typeface="Times New Roman" pitchFamily="18" charset="0"/>
              </a:rPr>
              <a:t>Pistes de </a:t>
            </a:r>
            <a:r>
              <a:rPr lang="fr-CA" sz="3200" b="1" dirty="0" smtClean="0">
                <a:cs typeface="Times New Roman" pitchFamily="18" charset="0"/>
              </a:rPr>
              <a:t>solutions</a:t>
            </a:r>
          </a:p>
          <a:p>
            <a:pPr marL="109728" indent="0">
              <a:buNone/>
            </a:pPr>
            <a:endParaRPr lang="fr-CA" sz="3200" b="1" dirty="0"/>
          </a:p>
          <a:p>
            <a:r>
              <a:rPr lang="fr-CA" sz="2800" dirty="0" smtClean="0"/>
              <a:t>Que </a:t>
            </a:r>
            <a:r>
              <a:rPr lang="fr-CA" sz="2800" dirty="0"/>
              <a:t>pouvez-vous faire, près de vous, </a:t>
            </a:r>
            <a:r>
              <a:rPr lang="fr-CA" sz="2800" dirty="0" smtClean="0"/>
              <a:t/>
            </a:r>
            <a:br>
              <a:rPr lang="fr-CA" sz="2800" dirty="0" smtClean="0"/>
            </a:br>
            <a:r>
              <a:rPr lang="fr-CA" sz="2800" dirty="0" smtClean="0"/>
              <a:t>dans </a:t>
            </a:r>
            <a:r>
              <a:rPr lang="fr-CA" sz="2800" dirty="0"/>
              <a:t>l’organisation de services?</a:t>
            </a:r>
          </a:p>
          <a:p>
            <a:endParaRPr lang="fr-CA" sz="2800" dirty="0"/>
          </a:p>
          <a:p>
            <a:r>
              <a:rPr lang="fr-CA" sz="2800" dirty="0" smtClean="0"/>
              <a:t>Et </a:t>
            </a:r>
            <a:r>
              <a:rPr lang="fr-CA" sz="2800" dirty="0"/>
              <a:t>que feriez-vous si vous pouviez influencer </a:t>
            </a:r>
            <a:r>
              <a:rPr lang="fr-CA" sz="2800" dirty="0" smtClean="0"/>
              <a:t/>
            </a:r>
            <a:br>
              <a:rPr lang="fr-CA" sz="2800" dirty="0" smtClean="0"/>
            </a:br>
            <a:r>
              <a:rPr lang="fr-CA" sz="2800" dirty="0" smtClean="0"/>
              <a:t>les </a:t>
            </a:r>
            <a:r>
              <a:rPr lang="fr-CA" sz="2800" dirty="0"/>
              <a:t>décideurs dans votre région?</a:t>
            </a:r>
          </a:p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7B25A30-06D3-4393-9943-22B9C0A84627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460432" y="6453336"/>
            <a:ext cx="552600" cy="319735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77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2020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>
              <a:tabLst>
                <a:tab pos="965200" algn="l"/>
              </a:tabLst>
            </a:pP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3.5 LA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PARTICIPATION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ACTIVE</a:t>
            </a:r>
            <a:b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DES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PERSONNES</a:t>
            </a:r>
            <a:endParaRPr lang="fr-C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CA" sz="2400" dirty="0" smtClean="0"/>
              <a:t>Des pratiques </a:t>
            </a:r>
            <a:r>
              <a:rPr lang="fr-CA" sz="2400" dirty="0" smtClean="0"/>
              <a:t>facilitant</a:t>
            </a:r>
            <a:br>
              <a:rPr lang="fr-CA" sz="2400" dirty="0" smtClean="0"/>
            </a:br>
            <a:r>
              <a:rPr lang="fr-CA" sz="2400" dirty="0" smtClean="0"/>
              <a:t>la </a:t>
            </a:r>
            <a:r>
              <a:rPr lang="fr-CA" sz="2400" dirty="0" smtClean="0"/>
              <a:t>participation </a:t>
            </a:r>
            <a:r>
              <a:rPr lang="fr-CA" sz="2400" dirty="0" smtClean="0"/>
              <a:t>active</a:t>
            </a:r>
            <a:br>
              <a:rPr lang="fr-CA" sz="2400" dirty="0" smtClean="0"/>
            </a:br>
            <a:r>
              <a:rPr lang="fr-CA" sz="2400" dirty="0" smtClean="0"/>
              <a:t>de la </a:t>
            </a:r>
            <a:r>
              <a:rPr lang="fr-CA" sz="2400" dirty="0" smtClean="0"/>
              <a:t>personne et de ses proches</a:t>
            </a:r>
            <a:endParaRPr lang="fr-FR" sz="2400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107C904-C7CB-4507-A76F-DE822CB3E9D2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707904" y="6237312"/>
            <a:ext cx="2350681" cy="365125"/>
          </a:xfrm>
        </p:spPr>
        <p:txBody>
          <a:bodyPr/>
          <a:lstStyle/>
          <a:p>
            <a:pPr>
              <a:buNone/>
            </a:pPr>
            <a:r>
              <a:rPr lang="fr-CA" sz="1100" b="1" dirty="0"/>
              <a:t>(Provencher, 2008) </a:t>
            </a:r>
            <a:r>
              <a:rPr lang="fr-CA" b="1" dirty="0"/>
              <a:t>: 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460432" y="6381328"/>
            <a:ext cx="552600" cy="391743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78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985049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700808"/>
            <a:ext cx="8229600" cy="4392488"/>
          </a:xfrm>
        </p:spPr>
        <p:txBody>
          <a:bodyPr>
            <a:normAutofit fontScale="85000" lnSpcReduction="10000"/>
          </a:bodyPr>
          <a:lstStyle/>
          <a:p>
            <a:r>
              <a:rPr lang="fr-CA" sz="2400" dirty="0" smtClean="0"/>
              <a:t>Reconnaissance </a:t>
            </a:r>
            <a:r>
              <a:rPr lang="fr-CA" sz="2400" dirty="0"/>
              <a:t>de l'expertise de la personne en </a:t>
            </a:r>
            <a:r>
              <a:rPr lang="fr-CA" sz="2400" dirty="0" smtClean="0"/>
              <a:t>matière</a:t>
            </a:r>
            <a:br>
              <a:rPr lang="fr-CA" sz="2400" dirty="0" smtClean="0"/>
            </a:br>
            <a:r>
              <a:rPr lang="fr-CA" sz="2400" dirty="0" smtClean="0"/>
              <a:t>de rétablissement</a:t>
            </a:r>
            <a:endParaRPr lang="fr-CA" sz="2400" dirty="0"/>
          </a:p>
          <a:p>
            <a:pPr>
              <a:buNone/>
            </a:pPr>
            <a:endParaRPr lang="fr-FR" sz="2400" dirty="0"/>
          </a:p>
          <a:p>
            <a:r>
              <a:rPr lang="fr-CA" sz="2400" dirty="0"/>
              <a:t>Respect de l'étendue du pouvoir décisionnel que la personne utilisatrice souhaite avoir à toutes les étapes de la planification des </a:t>
            </a:r>
            <a:r>
              <a:rPr lang="fr-CA" sz="2400" dirty="0" smtClean="0"/>
              <a:t>services</a:t>
            </a:r>
            <a:endParaRPr lang="fr-CA" sz="2400" dirty="0"/>
          </a:p>
          <a:p>
            <a:pPr>
              <a:buNone/>
            </a:pPr>
            <a:endParaRPr lang="fr-FR" sz="2400" dirty="0"/>
          </a:p>
          <a:p>
            <a:r>
              <a:rPr lang="fr-CA" sz="2400" dirty="0"/>
              <a:t>Offre d'options suffisantes de la part de l'intervenant </a:t>
            </a:r>
            <a:r>
              <a:rPr lang="fr-CA" sz="2400" dirty="0" smtClean="0"/>
              <a:t>afin</a:t>
            </a:r>
            <a:br>
              <a:rPr lang="fr-CA" sz="2400" dirty="0" smtClean="0"/>
            </a:br>
            <a:r>
              <a:rPr lang="fr-CA" sz="2400" dirty="0" smtClean="0"/>
              <a:t>de </a:t>
            </a:r>
            <a:r>
              <a:rPr lang="fr-CA" sz="2400" dirty="0"/>
              <a:t>permettre à la personne utilisatrice de réellement choisir </a:t>
            </a:r>
            <a:r>
              <a:rPr lang="fr-CA" sz="2400" dirty="0" smtClean="0"/>
              <a:t>parmi</a:t>
            </a:r>
            <a:br>
              <a:rPr lang="fr-CA" sz="2400" dirty="0" smtClean="0"/>
            </a:br>
            <a:r>
              <a:rPr lang="fr-CA" sz="2400" dirty="0" smtClean="0"/>
              <a:t>les </a:t>
            </a:r>
            <a:r>
              <a:rPr lang="fr-CA" sz="2400" dirty="0"/>
              <a:t>services, les ressources ou les programmes </a:t>
            </a:r>
            <a:r>
              <a:rPr lang="fr-CA" sz="2400" dirty="0" smtClean="0"/>
              <a:t>d'intervention</a:t>
            </a:r>
            <a:endParaRPr lang="fr-CA" sz="2400" dirty="0"/>
          </a:p>
          <a:p>
            <a:pPr>
              <a:buNone/>
            </a:pPr>
            <a:endParaRPr lang="fr-FR" sz="2400" dirty="0"/>
          </a:p>
          <a:p>
            <a:r>
              <a:rPr lang="fr-CA" sz="2400" dirty="0"/>
              <a:t>Collaboration avec les membres de la famille dans la </a:t>
            </a:r>
            <a:r>
              <a:rPr lang="fr-CA" sz="2400" dirty="0" smtClean="0"/>
              <a:t>démarche</a:t>
            </a:r>
            <a:br>
              <a:rPr lang="fr-CA" sz="2400" dirty="0" smtClean="0"/>
            </a:br>
            <a:r>
              <a:rPr lang="fr-CA" sz="2400" dirty="0" smtClean="0"/>
              <a:t>de </a:t>
            </a:r>
            <a:r>
              <a:rPr lang="fr-CA" sz="2400" dirty="0"/>
              <a:t>planification des services en fonction des préférences de la personne </a:t>
            </a:r>
            <a:r>
              <a:rPr lang="fr-CA" sz="2400" dirty="0" smtClean="0"/>
              <a:t>utilisatrice</a:t>
            </a:r>
            <a:endParaRPr lang="fr-FR" sz="2400" dirty="0"/>
          </a:p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7B25A30-06D3-4393-9943-22B9C0A84627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460432" y="6453336"/>
            <a:ext cx="552600" cy="319735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79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Autofit/>
          </a:bodyPr>
          <a:lstStyle/>
          <a:p>
            <a:r>
              <a:rPr lang="fr-C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EXEMPLES DES PRATIQUES FACILITANT LA PARTICIPATION </a:t>
            </a:r>
            <a:r>
              <a:rPr lang="fr-C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DE </a:t>
            </a:r>
            <a:r>
              <a:rPr lang="fr-C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fr-C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PERSONNE</a:t>
            </a:r>
            <a:br>
              <a:rPr lang="fr-C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DE </a:t>
            </a:r>
            <a:r>
              <a:rPr lang="fr-C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 PROCHES</a:t>
            </a:r>
            <a:endParaRPr lang="fr-CA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4836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735012" lvl="1" indent="-342900"/>
            <a:r>
              <a:rPr lang="fr-CA" sz="2600" dirty="0" smtClean="0"/>
              <a:t>Les </a:t>
            </a:r>
            <a:r>
              <a:rPr lang="fr-CA" sz="2600" dirty="0"/>
              <a:t>gestionnaires, propriétaires </a:t>
            </a:r>
            <a:r>
              <a:rPr lang="fr-CA" sz="2600" dirty="0" smtClean="0"/>
              <a:t>ou responsables </a:t>
            </a:r>
            <a:br>
              <a:rPr lang="fr-CA" sz="2600" dirty="0" smtClean="0"/>
            </a:br>
            <a:r>
              <a:rPr lang="fr-CA" sz="2600" dirty="0" smtClean="0"/>
              <a:t>des </a:t>
            </a:r>
            <a:r>
              <a:rPr lang="fr-CA" sz="2600" dirty="0"/>
              <a:t>ressources et leur </a:t>
            </a:r>
            <a:r>
              <a:rPr lang="fr-CA" sz="2600" dirty="0" smtClean="0"/>
              <a:t>personnel</a:t>
            </a:r>
          </a:p>
          <a:p>
            <a:pPr marL="735012" lvl="1" indent="-342900"/>
            <a:endParaRPr lang="fr-CA" sz="2600" dirty="0" smtClean="0"/>
          </a:p>
          <a:p>
            <a:pPr marL="735012" lvl="1" indent="-342900"/>
            <a:r>
              <a:rPr lang="fr-CA" sz="2600" dirty="0" smtClean="0"/>
              <a:t>Les </a:t>
            </a:r>
            <a:r>
              <a:rPr lang="fr-CA" sz="2600" dirty="0"/>
              <a:t>intervenants et les </a:t>
            </a:r>
            <a:r>
              <a:rPr lang="fr-CA" sz="2600" dirty="0" smtClean="0"/>
              <a:t>professionnels</a:t>
            </a:r>
          </a:p>
          <a:p>
            <a:pPr marL="735012" lvl="1" indent="-342900"/>
            <a:endParaRPr lang="fr-CA" sz="2600" dirty="0"/>
          </a:p>
          <a:p>
            <a:pPr marL="735012" lvl="1" indent="-342900"/>
            <a:r>
              <a:rPr lang="fr-CA" sz="2600" dirty="0" smtClean="0"/>
              <a:t>Les </a:t>
            </a:r>
            <a:r>
              <a:rPr lang="fr-CA" sz="2600" dirty="0"/>
              <a:t>personnes </a:t>
            </a:r>
            <a:r>
              <a:rPr lang="fr-CA" sz="2600" dirty="0" smtClean="0"/>
              <a:t>utilisatrices</a:t>
            </a:r>
          </a:p>
          <a:p>
            <a:pPr marL="735012" lvl="1" indent="-342900"/>
            <a:endParaRPr lang="fr-CA" sz="2600" dirty="0"/>
          </a:p>
          <a:p>
            <a:pPr marL="735012" lvl="1" indent="-342900"/>
            <a:r>
              <a:rPr lang="fr-CA" sz="2600" dirty="0" smtClean="0"/>
              <a:t>Les </a:t>
            </a:r>
            <a:r>
              <a:rPr lang="fr-CA" sz="2600" dirty="0"/>
              <a:t>membres de </a:t>
            </a:r>
            <a:r>
              <a:rPr lang="fr-CA" sz="2600" dirty="0" smtClean="0"/>
              <a:t>l’entourage</a:t>
            </a:r>
          </a:p>
          <a:p>
            <a:endParaRPr lang="fr-FR" sz="26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CDB9CC2-E321-469B-9B6D-94B0E1827931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PARTICIPANTS VISÉS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079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fr-CA" sz="3200" b="1" dirty="0" smtClean="0"/>
              <a:t>…doit se faire à toutes les étapes de la planification des services</a:t>
            </a:r>
          </a:p>
          <a:p>
            <a:pPr marL="109728" indent="0">
              <a:buNone/>
            </a:pPr>
            <a:endParaRPr lang="fr-CA" sz="2800" dirty="0" smtClean="0"/>
          </a:p>
          <a:p>
            <a:r>
              <a:rPr lang="fr-CA" sz="2800" dirty="0" smtClean="0"/>
              <a:t>Discussions sur la place donnée aux personnes utilisatrices au sein de votre ressource</a:t>
            </a:r>
            <a:endParaRPr lang="fr-CA" sz="2800" dirty="0" smtClean="0"/>
          </a:p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7B25A30-06D3-4393-9943-22B9C0A84627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460432" y="6381328"/>
            <a:ext cx="552600" cy="391743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80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PARTICIPATION ACTIVE DES PERSONNES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6183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fr-CA" sz="3200" b="1" dirty="0" smtClean="0"/>
              <a:t>Quelle place votre milieu donne-t-il </a:t>
            </a:r>
            <a:br>
              <a:rPr lang="fr-CA" sz="3200" b="1" dirty="0" smtClean="0"/>
            </a:br>
            <a:r>
              <a:rPr lang="fr-CA" sz="3200" b="1" dirty="0" smtClean="0"/>
              <a:t>à la personne?</a:t>
            </a:r>
          </a:p>
          <a:p>
            <a:pPr marL="109728" indent="0">
              <a:buNone/>
            </a:pPr>
            <a:endParaRPr lang="fr-CA" sz="2800" dirty="0" smtClean="0"/>
          </a:p>
          <a:p>
            <a:r>
              <a:rPr lang="fr-CA" sz="2800" dirty="0" smtClean="0"/>
              <a:t>Pouvoir </a:t>
            </a:r>
            <a:r>
              <a:rPr lang="fr-CA" sz="2800" dirty="0"/>
              <a:t>consultatif</a:t>
            </a:r>
            <a:r>
              <a:rPr lang="fr-CA" sz="2800" dirty="0" smtClean="0"/>
              <a:t>…?</a:t>
            </a:r>
          </a:p>
          <a:p>
            <a:endParaRPr lang="fr-CA" sz="2800" dirty="0"/>
          </a:p>
          <a:p>
            <a:r>
              <a:rPr lang="fr-CA" sz="2800" dirty="0"/>
              <a:t>Pouvoir décisionnel</a:t>
            </a:r>
            <a:r>
              <a:rPr lang="fr-CA" sz="2800" dirty="0" smtClean="0"/>
              <a:t>…?</a:t>
            </a:r>
          </a:p>
          <a:p>
            <a:endParaRPr lang="fr-CA" sz="2800" dirty="0"/>
          </a:p>
          <a:p>
            <a:r>
              <a:rPr lang="fr-CA" sz="2800" dirty="0"/>
              <a:t>Implication dans la mise sur pied des activités</a:t>
            </a:r>
            <a:r>
              <a:rPr lang="fr-CA" sz="2800" dirty="0" smtClean="0"/>
              <a:t>?</a:t>
            </a:r>
          </a:p>
          <a:p>
            <a:endParaRPr lang="fr-CA" sz="2800" dirty="0"/>
          </a:p>
          <a:p>
            <a:r>
              <a:rPr lang="fr-CA" sz="2800" dirty="0" smtClean="0"/>
              <a:t>Autres…</a:t>
            </a:r>
            <a:endParaRPr lang="fr-CA" sz="2800" dirty="0"/>
          </a:p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7B25A30-06D3-4393-9943-22B9C0A84627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460432" y="6381328"/>
            <a:ext cx="552600" cy="391743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81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6183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714488"/>
            <a:ext cx="8229600" cy="4292803"/>
          </a:xfrm>
        </p:spPr>
        <p:txBody>
          <a:bodyPr>
            <a:normAutofit/>
          </a:bodyPr>
          <a:lstStyle/>
          <a:p>
            <a:pPr marL="290513" indent="-290513" defTabSz="533400">
              <a:lnSpc>
                <a:spcPct val="80000"/>
              </a:lnSpc>
              <a:buFontTx/>
              <a:buNone/>
              <a:tabLst>
                <a:tab pos="0" algn="l"/>
              </a:tabLst>
            </a:pPr>
            <a:endParaRPr lang="en-US" sz="900" b="1" dirty="0" smtClean="0"/>
          </a:p>
          <a:p>
            <a:pPr marL="224981" indent="206375" defTabSz="53340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tabLst>
                <a:tab pos="0" algn="l"/>
              </a:tabLst>
            </a:pPr>
            <a:endParaRPr lang="en-US" sz="2800" b="1" dirty="0" smtClean="0"/>
          </a:p>
          <a:p>
            <a:pPr marL="224981" indent="206375" defTabSz="53340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tabLst>
                <a:tab pos="0" algn="l"/>
              </a:tabLst>
            </a:pPr>
            <a:r>
              <a:rPr lang="en-US" sz="2800" b="1" dirty="0" smtClean="0"/>
              <a:t> </a:t>
            </a:r>
            <a:r>
              <a:rPr lang="en-US" sz="2800" u="sng" dirty="0" smtClean="0"/>
              <a:t>Vision</a:t>
            </a:r>
            <a:r>
              <a:rPr lang="en-US" sz="2800" dirty="0" smtClean="0"/>
              <a:t> de l’expérience du rétablissement</a:t>
            </a:r>
          </a:p>
          <a:p>
            <a:pPr marL="224981" indent="206375" defTabSz="53340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tabLst>
                <a:tab pos="0" algn="l"/>
              </a:tabLst>
            </a:pPr>
            <a:r>
              <a:rPr lang="en-US" sz="2800" dirty="0" smtClean="0"/>
              <a:t> </a:t>
            </a:r>
            <a:r>
              <a:rPr lang="en-US" sz="2800" u="sng" dirty="0" smtClean="0"/>
              <a:t>Valeurs</a:t>
            </a:r>
            <a:r>
              <a:rPr lang="en-US" sz="2800" dirty="0" smtClean="0"/>
              <a:t> </a:t>
            </a:r>
            <a:r>
              <a:rPr lang="fr-CA" sz="2800" dirty="0" smtClean="0"/>
              <a:t>liées à l’organisation des services</a:t>
            </a:r>
          </a:p>
          <a:p>
            <a:pPr marL="224981" indent="206375" defTabSz="53340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tabLst>
                <a:tab pos="0" algn="l"/>
              </a:tabLst>
            </a:pPr>
            <a:r>
              <a:rPr lang="en-US" sz="2800" u="sng" dirty="0" smtClean="0"/>
              <a:t> Principes</a:t>
            </a:r>
            <a:r>
              <a:rPr lang="en-US" sz="2800" dirty="0" smtClean="0"/>
              <a:t> </a:t>
            </a:r>
            <a:r>
              <a:rPr lang="fr-CA" sz="2800" dirty="0" smtClean="0"/>
              <a:t>liés à l’organisation des </a:t>
            </a:r>
            <a:r>
              <a:rPr lang="fr-CA" sz="2800" dirty="0" smtClean="0"/>
              <a:t>services</a:t>
            </a:r>
            <a:endParaRPr lang="fr-CA" sz="2600" dirty="0" smtClean="0"/>
          </a:p>
          <a:p>
            <a:pPr marL="481013" lvl="1" indent="206375" defTabSz="53340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tabLst>
                <a:tab pos="0" algn="l"/>
              </a:tabLst>
            </a:pPr>
            <a:endParaRPr lang="fr-CA" sz="2200" b="1" dirty="0" smtClean="0"/>
          </a:p>
          <a:p>
            <a:pPr marL="481013" lvl="1" indent="206375" defTabSz="53340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tabLst>
                <a:tab pos="0" algn="l"/>
              </a:tabLst>
            </a:pPr>
            <a:endParaRPr lang="fr-CA" sz="2200" b="1" dirty="0" smtClean="0"/>
          </a:p>
          <a:p>
            <a:pPr marL="290513" indent="-290513" defTabSz="533400">
              <a:buNone/>
              <a:tabLst>
                <a:tab pos="0" algn="l"/>
              </a:tabLst>
            </a:pPr>
            <a:r>
              <a:rPr lang="en-CA" sz="1400" dirty="0" smtClean="0"/>
              <a:t>			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fr-CA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CADRE D’ORIENTATION : PRINCIPES </a:t>
            </a:r>
            <a:r>
              <a:rPr lang="fr-CA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LIÉS</a:t>
            </a:r>
            <a:br>
              <a:rPr lang="fr-CA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</a:t>
            </a:r>
            <a:r>
              <a:rPr lang="fr-CA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L’ORGANISATION DES SERVICES ORIENTÉS VERS </a:t>
            </a:r>
            <a:r>
              <a:rPr lang="fr-CA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fr-CA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RÉTABLISSEMENT </a:t>
            </a:r>
            <a:r>
              <a:rPr lang="fr-C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B097854-B436-4FD2-BFE6-288214EB7685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316416" y="6453336"/>
            <a:ext cx="696616" cy="319735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82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14565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785926"/>
            <a:ext cx="8229600" cy="4221365"/>
          </a:xfrm>
        </p:spPr>
        <p:txBody>
          <a:bodyPr/>
          <a:lstStyle/>
          <a:p>
            <a:pPr marL="109728" indent="0">
              <a:buNone/>
            </a:pPr>
            <a:r>
              <a:rPr lang="en-CA" sz="2400" b="1" dirty="0"/>
              <a:t>Recovery Self Assessment </a:t>
            </a:r>
            <a:r>
              <a:rPr lang="fr-CA" sz="2400" b="1" dirty="0" smtClean="0"/>
              <a:t>(</a:t>
            </a:r>
            <a:r>
              <a:rPr lang="fr-CA" sz="2400" b="1" dirty="0"/>
              <a:t>RSA</a:t>
            </a:r>
            <a:r>
              <a:rPr lang="fr-CA" sz="2400" b="1" dirty="0" smtClean="0"/>
              <a:t>) une échelle auto-administrée composée de 36 énoncés </a:t>
            </a:r>
            <a:r>
              <a:rPr lang="fr-CA" sz="2400" b="1" dirty="0" smtClean="0"/>
              <a:t>mesurant :</a:t>
            </a:r>
            <a:endParaRPr lang="fr-CA" sz="2400" b="1" dirty="0" smtClean="0"/>
          </a:p>
          <a:p>
            <a:pPr marL="109728" indent="0">
              <a:buNone/>
            </a:pPr>
            <a:endParaRPr lang="fr-CA" dirty="0" smtClean="0"/>
          </a:p>
          <a:p>
            <a:r>
              <a:rPr lang="fr-CA" sz="2400" dirty="0" smtClean="0"/>
              <a:t>le </a:t>
            </a:r>
            <a:r>
              <a:rPr lang="fr-CA" sz="2400" dirty="0"/>
              <a:t>degré auquel une organisation s’engage dans une variété de pratiques axées sur le rétablissement. </a:t>
            </a:r>
          </a:p>
          <a:p>
            <a:endParaRPr lang="fr-CA" sz="2400" dirty="0" smtClean="0"/>
          </a:p>
          <a:p>
            <a:r>
              <a:rPr lang="fr-CA" sz="2400" dirty="0" smtClean="0"/>
              <a:t>Elle </a:t>
            </a:r>
            <a:r>
              <a:rPr lang="fr-CA" sz="2400" dirty="0"/>
              <a:t>permet d’établir les profils du </a:t>
            </a:r>
            <a:r>
              <a:rPr lang="fr-CA" sz="2400" dirty="0" smtClean="0"/>
              <a:t>rétablissement</a:t>
            </a:r>
            <a:br>
              <a:rPr lang="fr-CA" sz="2400" dirty="0" smtClean="0"/>
            </a:br>
            <a:r>
              <a:rPr lang="fr-CA" sz="2400" dirty="0" smtClean="0"/>
              <a:t>d’une organisation.</a:t>
            </a:r>
            <a:endParaRPr lang="fr-FR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OUTIL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D’ORIENTATION ET D’ÉVALUATION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D80B951-3948-4A5C-82F0-4B4B96C07624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388424" y="6381328"/>
            <a:ext cx="624608" cy="391743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83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455036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785926"/>
            <a:ext cx="8229600" cy="4221365"/>
          </a:xfrm>
        </p:spPr>
        <p:txBody>
          <a:bodyPr/>
          <a:lstStyle/>
          <a:p>
            <a:pPr marL="109728" indent="0">
              <a:buNone/>
            </a:pPr>
            <a:r>
              <a:rPr lang="fr-CA" sz="2400" b="1" dirty="0" smtClean="0"/>
              <a:t>5 facteurs évalués : </a:t>
            </a:r>
            <a:endParaRPr lang="fr-CA" sz="2400" b="1" dirty="0" smtClean="0"/>
          </a:p>
          <a:p>
            <a:pPr marL="109728" indent="0">
              <a:buNone/>
            </a:pPr>
            <a:endParaRPr lang="fr-CA" dirty="0" smtClean="0"/>
          </a:p>
          <a:p>
            <a:r>
              <a:rPr lang="fr-CA" sz="2400" dirty="0" smtClean="0"/>
              <a:t>Diversité des options de soins</a:t>
            </a:r>
          </a:p>
          <a:p>
            <a:r>
              <a:rPr lang="fr-CA" sz="2400" dirty="0" smtClean="0"/>
              <a:t>Engagement des personnes utilisatrices de services</a:t>
            </a:r>
          </a:p>
          <a:p>
            <a:r>
              <a:rPr lang="fr-CA" sz="2400" dirty="0" smtClean="0"/>
              <a:t>Objectifs de vie face à la gestion des symptômes</a:t>
            </a:r>
          </a:p>
          <a:p>
            <a:r>
              <a:rPr lang="fr-CA" sz="2400" dirty="0" smtClean="0"/>
              <a:t>Droits et respect des choix du client</a:t>
            </a:r>
          </a:p>
          <a:p>
            <a:r>
              <a:rPr lang="fr-CA" sz="2400" dirty="0" smtClean="0"/>
              <a:t>Offre de services individualisés</a:t>
            </a:r>
            <a:endParaRPr lang="fr-CA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RECOVERY SELF ASSESSMENT (RSA)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D80B951-3948-4A5C-82F0-4B4B96C07624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388424" y="6381328"/>
            <a:ext cx="624608" cy="391743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84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455036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412776"/>
            <a:ext cx="8229600" cy="4824536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fr-CA" sz="2400" b="1" dirty="0" smtClean="0"/>
              <a:t>8 normes de pratique reconnues comme indispensables </a:t>
            </a:r>
            <a:r>
              <a:rPr lang="fr-CA" sz="2400" b="1" dirty="0" smtClean="0"/>
              <a:t>: </a:t>
            </a:r>
            <a:endParaRPr lang="fr-CA" sz="2400" b="1" dirty="0" smtClean="0"/>
          </a:p>
          <a:p>
            <a:pPr marL="109728" indent="0">
              <a:buNone/>
            </a:pPr>
            <a:endParaRPr lang="fr-CA" sz="1600" dirty="0" smtClean="0"/>
          </a:p>
          <a:p>
            <a:pPr>
              <a:spcAft>
                <a:spcPts val="600"/>
              </a:spcAft>
            </a:pPr>
            <a:r>
              <a:rPr lang="fr-CA" sz="2400" dirty="0" smtClean="0"/>
              <a:t>Importance de la participation des personnes</a:t>
            </a:r>
          </a:p>
          <a:p>
            <a:pPr>
              <a:spcAft>
                <a:spcPts val="600"/>
              </a:spcAft>
            </a:pPr>
            <a:r>
              <a:rPr lang="fr-CA" sz="2400" dirty="0" smtClean="0"/>
              <a:t>Promotion de l’accès aux services et de l’engagement</a:t>
            </a:r>
          </a:p>
          <a:p>
            <a:pPr>
              <a:spcAft>
                <a:spcPts val="600"/>
              </a:spcAft>
            </a:pPr>
            <a:r>
              <a:rPr lang="fr-CA" sz="2400" dirty="0" smtClean="0"/>
              <a:t>Garantie de continuité des services</a:t>
            </a:r>
          </a:p>
          <a:p>
            <a:pPr>
              <a:spcAft>
                <a:spcPts val="600"/>
              </a:spcAft>
            </a:pPr>
            <a:r>
              <a:rPr lang="fr-CA" sz="2400" dirty="0" smtClean="0"/>
              <a:t>Procédure d’évaluation fondée sur les forces</a:t>
            </a:r>
          </a:p>
          <a:p>
            <a:pPr>
              <a:spcAft>
                <a:spcPts val="600"/>
              </a:spcAft>
            </a:pPr>
            <a:r>
              <a:rPr lang="fr-CA" sz="2400" dirty="0" smtClean="0"/>
              <a:t>Offre d’un plan individualisé de rétablissement</a:t>
            </a:r>
          </a:p>
          <a:p>
            <a:pPr>
              <a:spcAft>
                <a:spcPts val="600"/>
              </a:spcAft>
            </a:pPr>
            <a:r>
              <a:rPr lang="fr-CA" sz="2400" dirty="0" smtClean="0"/>
              <a:t>Guide d’intervention sur le rétablissement</a:t>
            </a:r>
          </a:p>
          <a:p>
            <a:pPr>
              <a:spcAft>
                <a:spcPts val="600"/>
              </a:spcAft>
            </a:pPr>
            <a:r>
              <a:rPr lang="fr-CA" sz="2400" dirty="0" smtClean="0"/>
              <a:t>Action centrées sur la connaissance de la communauté et l’inclusion de la personne</a:t>
            </a:r>
          </a:p>
          <a:p>
            <a:pPr>
              <a:spcAft>
                <a:spcPts val="600"/>
              </a:spcAft>
            </a:pPr>
            <a:r>
              <a:rPr lang="fr-CA" sz="2400" dirty="0" smtClean="0"/>
              <a:t>Identification des obstacles et recherche de solutions</a:t>
            </a:r>
            <a:endParaRPr lang="fr-CA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RECOVERY SELF ASSESSMENT (RSA)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D80B951-3948-4A5C-82F0-4B4B96C07624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388424" y="6381328"/>
            <a:ext cx="624608" cy="391743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85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455036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512" y="1556792"/>
            <a:ext cx="8568952" cy="1324744"/>
          </a:xfrm>
        </p:spPr>
        <p:txBody>
          <a:bodyPr>
            <a:noAutofit/>
          </a:bodyPr>
          <a:lstStyle/>
          <a:p>
            <a:r>
              <a:rPr lang="fr-C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</a:t>
            </a:r>
            <a:r>
              <a:rPr lang="fr-C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: LE SOUTIEN</a:t>
            </a:r>
            <a:br>
              <a:rPr lang="fr-C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AUX CHANGEMENTS</a:t>
            </a:r>
            <a:endParaRPr lang="fr-F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22713" y="2862262"/>
            <a:ext cx="4572000" cy="1454888"/>
          </a:xfrm>
        </p:spPr>
        <p:txBody>
          <a:bodyPr>
            <a:normAutofit/>
          </a:bodyPr>
          <a:lstStyle/>
          <a:p>
            <a:pPr algn="l"/>
            <a:r>
              <a:rPr lang="fr-CA" sz="2800" dirty="0" smtClean="0"/>
              <a:t>Pour passer du discours</a:t>
            </a:r>
            <a:br>
              <a:rPr lang="fr-CA" sz="2800" dirty="0" smtClean="0"/>
            </a:br>
            <a:r>
              <a:rPr lang="fr-CA" sz="2800" dirty="0" smtClean="0"/>
              <a:t>à l’action</a:t>
            </a:r>
            <a:endParaRPr lang="fr-CA" sz="280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8C7F731-A114-49F7-B4D0-B1A4C55EF6BA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86</a:t>
            </a:fld>
            <a:endParaRPr lang="fr-FR" dirty="0"/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5796136" y="4335487"/>
            <a:ext cx="3214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/>
              <a:t>Nourrir l’esprit, </a:t>
            </a:r>
            <a:endParaRPr lang="fr-FR" b="1" i="1" dirty="0" smtClean="0"/>
          </a:p>
          <a:p>
            <a:r>
              <a:rPr lang="fr-FR" b="1" i="1" dirty="0" smtClean="0"/>
              <a:t>Ouvrir </a:t>
            </a:r>
            <a:r>
              <a:rPr lang="fr-FR" b="1" i="1" dirty="0"/>
              <a:t>le cœur, </a:t>
            </a:r>
            <a:endParaRPr lang="fr-CA" sz="1000" dirty="0"/>
          </a:p>
          <a:p>
            <a:r>
              <a:rPr lang="fr-FR" b="1" i="1" dirty="0"/>
              <a:t>Envahir le quotidien…</a:t>
            </a:r>
            <a:endParaRPr lang="fr-CA" sz="1000" dirty="0"/>
          </a:p>
        </p:txBody>
      </p:sp>
    </p:spTree>
    <p:extLst>
      <p:ext uri="{BB962C8B-B14F-4D97-AF65-F5344CB8AC3E}">
        <p14:creationId xmlns:p14="http://schemas.microsoft.com/office/powerpoint/2010/main" xmlns="" val="1919689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CA" b="1" dirty="0"/>
              <a:t>Objectifs :	</a:t>
            </a:r>
          </a:p>
          <a:p>
            <a:pPr>
              <a:buNone/>
            </a:pPr>
            <a:endParaRPr lang="fr-CA" sz="2200" dirty="0"/>
          </a:p>
          <a:p>
            <a:pPr lvl="0"/>
            <a:r>
              <a:rPr lang="fr-CA" sz="2400" dirty="0"/>
              <a:t>Outiller les participants pour faire face aux </a:t>
            </a:r>
            <a:r>
              <a:rPr lang="fr-CA" sz="2400" dirty="0" smtClean="0"/>
              <a:t>obstacles</a:t>
            </a:r>
            <a:br>
              <a:rPr lang="fr-CA" sz="2400" dirty="0" smtClean="0"/>
            </a:br>
            <a:r>
              <a:rPr lang="fr-CA" sz="2400" dirty="0" smtClean="0"/>
              <a:t>qu’ils </a:t>
            </a:r>
            <a:r>
              <a:rPr lang="fr-CA" sz="2400" dirty="0"/>
              <a:t>rencontreront dans leur démarche pour </a:t>
            </a:r>
            <a:r>
              <a:rPr lang="fr-CA" sz="2400" dirty="0" smtClean="0"/>
              <a:t>axer</a:t>
            </a:r>
            <a:br>
              <a:rPr lang="fr-CA" sz="2400" dirty="0" smtClean="0"/>
            </a:br>
            <a:r>
              <a:rPr lang="fr-CA" sz="2400" dirty="0" smtClean="0"/>
              <a:t>les </a:t>
            </a:r>
            <a:r>
              <a:rPr lang="fr-CA" sz="2400" dirty="0"/>
              <a:t>services vers le processus de rétablissement; </a:t>
            </a:r>
          </a:p>
          <a:p>
            <a:pPr>
              <a:buNone/>
            </a:pPr>
            <a:endParaRPr lang="fr-CA" sz="2400" dirty="0"/>
          </a:p>
          <a:p>
            <a:pPr lvl="0"/>
            <a:r>
              <a:rPr lang="fr-CA" sz="2400" dirty="0"/>
              <a:t>Assurer un soutien aux participants afin de favoriser l’application des connaissances et des savoirs </a:t>
            </a:r>
            <a:r>
              <a:rPr lang="fr-CA" sz="2400" dirty="0" smtClean="0"/>
              <a:t>dans</a:t>
            </a:r>
            <a:br>
              <a:rPr lang="fr-CA" sz="2400" dirty="0" smtClean="0"/>
            </a:br>
            <a:r>
              <a:rPr lang="fr-CA" sz="2400" dirty="0" smtClean="0"/>
              <a:t>leur </a:t>
            </a:r>
            <a:r>
              <a:rPr lang="fr-CA" sz="2400" dirty="0"/>
              <a:t>milieu;</a:t>
            </a:r>
          </a:p>
          <a:p>
            <a:pPr>
              <a:buNone/>
            </a:pPr>
            <a:endParaRPr lang="fr-CA" sz="2400" dirty="0"/>
          </a:p>
          <a:p>
            <a:pPr lvl="0"/>
            <a:r>
              <a:rPr lang="fr-CA" sz="2400" dirty="0"/>
              <a:t>Recruter des agents de soutien aux changements </a:t>
            </a:r>
            <a:r>
              <a:rPr lang="fr-CA" sz="2400" dirty="0" smtClean="0"/>
              <a:t>par</a:t>
            </a:r>
            <a:br>
              <a:rPr lang="fr-CA" sz="2400" dirty="0" smtClean="0"/>
            </a:br>
            <a:r>
              <a:rPr lang="fr-CA" sz="2400" dirty="0" smtClean="0"/>
              <a:t>le </a:t>
            </a:r>
            <a:r>
              <a:rPr lang="fr-CA" sz="2400" dirty="0"/>
              <a:t>biais des activités de formation</a:t>
            </a:r>
            <a:r>
              <a:rPr lang="fr-CA" sz="2400" dirty="0" smtClean="0"/>
              <a:t>.</a:t>
            </a:r>
            <a:endParaRPr lang="fr-CA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</a:bodyPr>
          <a:lstStyle/>
          <a:p>
            <a:r>
              <a:rPr lang="fr-CA" sz="3500" dirty="0" smtClean="0">
                <a:effectLst/>
              </a:rPr>
              <a:t/>
            </a:r>
            <a:br>
              <a:rPr lang="fr-CA" sz="3500" dirty="0" smtClean="0">
                <a:effectLst/>
              </a:rPr>
            </a:br>
            <a:r>
              <a:rPr lang="fr-CA" sz="3500" dirty="0" smtClean="0">
                <a:effectLst/>
              </a:rPr>
              <a:t/>
            </a:r>
            <a:br>
              <a:rPr lang="fr-CA" sz="3500" dirty="0" smtClean="0">
                <a:effectLst/>
              </a:rPr>
            </a:br>
            <a:r>
              <a:rPr lang="fr-CA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MODULE 4. LE </a:t>
            </a:r>
            <a:r>
              <a:rPr lang="fr-CA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SOUTIEN AUX CHANGEMENTS</a:t>
            </a:r>
            <a:r>
              <a:rPr lang="fr-CA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 </a:t>
            </a:r>
            <a:r>
              <a:rPr lang="fr-CA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500" dirty="0">
                <a:effectLst/>
              </a:rPr>
              <a:t/>
            </a:r>
            <a:br>
              <a:rPr lang="fr-CA" sz="3500" dirty="0">
                <a:effectLst/>
              </a:rPr>
            </a:br>
            <a:endParaRPr lang="fr-CA" sz="35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C42E358-B714-40D1-86BF-35588ADD4B97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316416" y="6453336"/>
            <a:ext cx="696616" cy="319735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87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20351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39552" y="1628800"/>
            <a:ext cx="8424936" cy="46085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fr-CA" sz="2800" dirty="0" smtClean="0"/>
              <a:t>4.2</a:t>
            </a:r>
            <a:r>
              <a:rPr lang="fr-CA" sz="2800" dirty="0"/>
              <a:t>	Résistances naturelles aux </a:t>
            </a:r>
            <a:r>
              <a:rPr lang="fr-CA" sz="2800" dirty="0" smtClean="0"/>
              <a:t>changements</a:t>
            </a:r>
          </a:p>
          <a:p>
            <a:pPr marL="109728" indent="0">
              <a:buNone/>
            </a:pPr>
            <a:endParaRPr lang="fr-CA" sz="2800" dirty="0"/>
          </a:p>
          <a:p>
            <a:pPr marL="109728" indent="0">
              <a:buNone/>
            </a:pPr>
            <a:r>
              <a:rPr lang="fr-CA" sz="2800" dirty="0"/>
              <a:t>4.3	La nécessaire révision de vos </a:t>
            </a:r>
            <a:r>
              <a:rPr lang="fr-CA" sz="2800" dirty="0" smtClean="0"/>
              <a:t>outils</a:t>
            </a:r>
          </a:p>
          <a:p>
            <a:pPr marL="109728" indent="0">
              <a:buNone/>
            </a:pPr>
            <a:endParaRPr lang="fr-CA" sz="2800" dirty="0"/>
          </a:p>
          <a:p>
            <a:pPr marL="109728" indent="0">
              <a:buNone/>
            </a:pPr>
            <a:r>
              <a:rPr lang="fr-CA" sz="2800" dirty="0"/>
              <a:t>4.4	Comment prendre le virage – </a:t>
            </a:r>
            <a:r>
              <a:rPr lang="fr-CA" sz="2800" dirty="0" smtClean="0"/>
              <a:t/>
            </a:r>
            <a:br>
              <a:rPr lang="fr-CA" sz="2800" dirty="0" smtClean="0"/>
            </a:br>
            <a:r>
              <a:rPr lang="fr-CA" sz="2800" dirty="0" smtClean="0"/>
              <a:t>	Plan d’action pour la transformation</a:t>
            </a:r>
            <a:br>
              <a:rPr lang="fr-CA" sz="2800" dirty="0" smtClean="0"/>
            </a:br>
            <a:r>
              <a:rPr lang="fr-CA" sz="2800" dirty="0" smtClean="0"/>
              <a:t>	de </a:t>
            </a:r>
            <a:r>
              <a:rPr lang="fr-CA" sz="2800" dirty="0"/>
              <a:t>vos </a:t>
            </a:r>
            <a:r>
              <a:rPr lang="fr-CA" sz="2800" dirty="0" smtClean="0"/>
              <a:t>pratiques</a:t>
            </a:r>
          </a:p>
          <a:p>
            <a:pPr marL="109728" indent="0">
              <a:buNone/>
            </a:pPr>
            <a:endParaRPr lang="fr-CA" sz="2800" dirty="0" smtClean="0"/>
          </a:p>
          <a:p>
            <a:pPr marL="109728" indent="0">
              <a:buNone/>
            </a:pPr>
            <a:endParaRPr lang="fr-CA" sz="2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CONTENU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PROPOSÉ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401E936-7EA3-4727-A01C-D12E1F357CDE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388424" y="6453336"/>
            <a:ext cx="624608" cy="319735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88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1172244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1560" y="1059712"/>
            <a:ext cx="7883216" cy="1828800"/>
          </a:xfrm>
        </p:spPr>
        <p:txBody>
          <a:bodyPr>
            <a:noAutofit/>
          </a:bodyPr>
          <a:lstStyle/>
          <a:p>
            <a:r>
              <a:rPr lang="fr-CA" sz="3600" dirty="0" smtClean="0">
                <a:effectLst/>
              </a:rPr>
              <a:t/>
            </a:r>
            <a:br>
              <a:rPr lang="fr-CA" sz="3600" dirty="0" smtClean="0">
                <a:effectLst/>
              </a:rPr>
            </a:b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4.2 RÉSISTANCES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NATURELLES</a:t>
            </a:r>
            <a:b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AUX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CHANGEMENTS</a:t>
            </a:r>
            <a:r>
              <a:rPr lang="fr-CA" sz="3600" dirty="0">
                <a:effectLst/>
              </a:rPr>
              <a:t> 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CA" sz="2400" dirty="0" smtClean="0"/>
              <a:t>Pourquoi résistons-nous</a:t>
            </a:r>
            <a:br>
              <a:rPr lang="fr-CA" sz="2400" dirty="0" smtClean="0"/>
            </a:br>
            <a:r>
              <a:rPr lang="fr-CA" sz="2400" dirty="0" smtClean="0"/>
              <a:t>aux changements?</a:t>
            </a:r>
            <a:endParaRPr lang="fr-CA" sz="2400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42D018E-D18A-4847-9BFB-C829335F6E36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532440" y="6453336"/>
            <a:ext cx="480592" cy="319735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89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375684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DU CAHIER</a:t>
            </a:r>
            <a:endParaRPr lang="fr-C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22713" y="2933961"/>
            <a:ext cx="4572000" cy="1454888"/>
          </a:xfrm>
        </p:spPr>
        <p:txBody>
          <a:bodyPr>
            <a:normAutofit/>
          </a:bodyPr>
          <a:lstStyle/>
          <a:p>
            <a:pPr lvl="0"/>
            <a:r>
              <a:rPr lang="fr-CA" sz="2800" b="1" dirty="0" smtClean="0"/>
              <a:t>Le </a:t>
            </a:r>
            <a:r>
              <a:rPr lang="fr-CA" sz="2800" b="1" dirty="0"/>
              <a:t>savoir, le savoir-être  </a:t>
            </a:r>
            <a:r>
              <a:rPr lang="fr-CA" sz="2800" b="1" dirty="0" smtClean="0"/>
              <a:t/>
            </a:r>
            <a:br>
              <a:rPr lang="fr-CA" sz="2800" b="1" dirty="0" smtClean="0"/>
            </a:br>
            <a:r>
              <a:rPr lang="fr-CA" sz="2800" b="1" dirty="0" smtClean="0"/>
              <a:t>et  le savoir</a:t>
            </a:r>
            <a:r>
              <a:rPr lang="fr-CA" sz="2800" dirty="0" smtClean="0"/>
              <a:t>-</a:t>
            </a:r>
            <a:r>
              <a:rPr lang="fr-CA" sz="2800" b="1" dirty="0" smtClean="0"/>
              <a:t>faire</a:t>
            </a:r>
            <a:endParaRPr lang="fr-CA" sz="2800" dirty="0" smtClean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E1EFC7B-25FD-482A-A58D-F12A05A59933}" type="datetime1">
              <a:rPr lang="fr-FR" smtClean="0"/>
              <a:pPr/>
              <a:t>27/03/2012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3B354C9-4D03-4558-BA78-33C5343EF9BB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160"/>
            <a:ext cx="1656184" cy="329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>
            <p:custDataLst>
              <p:tags r:id="rId6"/>
            </p:custDataLst>
          </p:nvPr>
        </p:nvSpPr>
        <p:spPr>
          <a:xfrm>
            <a:off x="3203848" y="539997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dirty="0"/>
              <a:t>Avec le soutien du Groupe provincial </a:t>
            </a:r>
            <a:br>
              <a:rPr lang="fr-CA" dirty="0"/>
            </a:br>
            <a:r>
              <a:rPr lang="fr-CA" dirty="0"/>
              <a:t>de formation sur le rétablissement </a:t>
            </a:r>
            <a:br>
              <a:rPr lang="fr-CA" dirty="0"/>
            </a:br>
            <a:r>
              <a:rPr lang="fr-CA" dirty="0"/>
              <a:t>des personnes en milieux d’hébergement</a:t>
            </a:r>
          </a:p>
        </p:txBody>
      </p:sp>
    </p:spTree>
    <p:extLst>
      <p:ext uri="{BB962C8B-B14F-4D97-AF65-F5344CB8AC3E}">
        <p14:creationId xmlns:p14="http://schemas.microsoft.com/office/powerpoint/2010/main" xmlns="" val="23170519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buNone/>
            </a:pPr>
            <a:endParaRPr lang="fr-CA" sz="2800" b="1" dirty="0"/>
          </a:p>
          <a:p>
            <a:r>
              <a:rPr lang="fr-CA" sz="2800" dirty="0"/>
              <a:t>Anxiété;</a:t>
            </a:r>
          </a:p>
          <a:p>
            <a:r>
              <a:rPr lang="fr-CA" sz="2800" dirty="0"/>
              <a:t>Remise en cause des compétences;</a:t>
            </a:r>
          </a:p>
          <a:p>
            <a:r>
              <a:rPr lang="fr-CA" sz="2800" dirty="0"/>
              <a:t>Peur de l’inconnu;</a:t>
            </a:r>
          </a:p>
          <a:p>
            <a:r>
              <a:rPr lang="fr-CA" sz="2800" dirty="0"/>
              <a:t>Attachement aux bonnes vieilles habitudes;</a:t>
            </a:r>
          </a:p>
          <a:p>
            <a:r>
              <a:rPr lang="fr-CA" sz="2800" dirty="0"/>
              <a:t>Préférence pour la stabilité</a:t>
            </a:r>
          </a:p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7B25A30-06D3-4393-9943-22B9C0A84627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532440" y="6381328"/>
            <a:ext cx="480592" cy="391743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90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Autofit/>
          </a:bodyPr>
          <a:lstStyle/>
          <a:p>
            <a: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POURQUOI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RÉSISTONS-NOUS</a:t>
            </a:r>
            <a:b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CHANGEMENT?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0148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39552" y="1412776"/>
            <a:ext cx="8424936" cy="4824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fr-CA" dirty="0" smtClean="0"/>
          </a:p>
          <a:p>
            <a:pPr marL="109728" indent="0">
              <a:buNone/>
            </a:pPr>
            <a:r>
              <a:rPr lang="fr-CA" dirty="0" smtClean="0"/>
              <a:t>Les </a:t>
            </a:r>
            <a:r>
              <a:rPr lang="fr-CA" dirty="0"/>
              <a:t>personnes s’y </a:t>
            </a:r>
            <a:r>
              <a:rPr lang="fr-CA" i="1" dirty="0"/>
              <a:t>objectent</a:t>
            </a:r>
            <a:r>
              <a:rPr lang="fr-CA" dirty="0"/>
              <a:t> parce </a:t>
            </a:r>
            <a:r>
              <a:rPr lang="fr-CA" dirty="0" smtClean="0"/>
              <a:t>que :</a:t>
            </a:r>
            <a:endParaRPr lang="fr-CA" dirty="0" smtClean="0"/>
          </a:p>
          <a:p>
            <a:pPr marL="109728" indent="0">
              <a:buNone/>
            </a:pPr>
            <a:endParaRPr lang="fr-CA" dirty="0" smtClean="0"/>
          </a:p>
          <a:p>
            <a:r>
              <a:rPr lang="fr-CA" dirty="0" smtClean="0"/>
              <a:t>Selon eux</a:t>
            </a:r>
            <a:r>
              <a:rPr lang="fr-CA" dirty="0"/>
              <a:t>, le temps, les efforts et l’attention consacrés </a:t>
            </a:r>
            <a:r>
              <a:rPr lang="fr-CA" dirty="0" smtClean="0"/>
              <a:t>au </a:t>
            </a:r>
            <a:r>
              <a:rPr lang="fr-CA" dirty="0"/>
              <a:t>changement n’en valent pas la peine.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fr-CA" sz="4000" dirty="0" smtClean="0">
                <a:effectLst/>
              </a:rPr>
              <a:t/>
            </a:r>
            <a:br>
              <a:rPr lang="fr-CA" sz="4000" dirty="0" smtClean="0">
                <a:effectLst/>
              </a:rPr>
            </a:b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LA RÉSISTANCE LIÉE À LA NATURE MÊME DU CHANGEMENT :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4000" dirty="0">
                <a:effectLst/>
              </a:rPr>
              <a:t> 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2297808-DA6C-4682-B62B-B4F44148333B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388424" y="6453336"/>
            <a:ext cx="624608" cy="319735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91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747308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39552" y="1700808"/>
            <a:ext cx="8424936" cy="4248472"/>
          </a:xfrm>
        </p:spPr>
        <p:txBody>
          <a:bodyPr>
            <a:noAutofit/>
          </a:bodyPr>
          <a:lstStyle/>
          <a:p>
            <a:r>
              <a:rPr lang="fr-CA" sz="2400" dirty="0" smtClean="0"/>
              <a:t>Une </a:t>
            </a:r>
            <a:r>
              <a:rPr lang="fr-CA" sz="2400" dirty="0"/>
              <a:t>structure</a:t>
            </a:r>
            <a:r>
              <a:rPr lang="fr-CA" sz="2400" b="1" dirty="0"/>
              <a:t> bureaucratique</a:t>
            </a:r>
            <a:r>
              <a:rPr lang="fr-CA" sz="2400" dirty="0"/>
              <a:t> génère davantage de résistance qu’une structure plus souple</a:t>
            </a:r>
            <a:r>
              <a:rPr lang="fr-CA" sz="2400" dirty="0" smtClean="0"/>
              <a:t>;</a:t>
            </a:r>
          </a:p>
          <a:p>
            <a:endParaRPr lang="fr-CA" sz="2400" dirty="0"/>
          </a:p>
          <a:p>
            <a:r>
              <a:rPr lang="fr-CA" sz="2400" dirty="0" smtClean="0"/>
              <a:t>Une </a:t>
            </a:r>
            <a:r>
              <a:rPr lang="fr-CA" sz="2400" dirty="0"/>
              <a:t>structure </a:t>
            </a:r>
            <a:r>
              <a:rPr lang="fr-CA" sz="2400" b="1" dirty="0"/>
              <a:t>organisationnelle</a:t>
            </a:r>
            <a:r>
              <a:rPr lang="fr-CA" sz="2400" dirty="0"/>
              <a:t> </a:t>
            </a:r>
            <a:r>
              <a:rPr lang="fr-CA" sz="2400" b="1" dirty="0"/>
              <a:t>forte</a:t>
            </a:r>
            <a:r>
              <a:rPr lang="fr-CA" sz="2400" dirty="0"/>
              <a:t> encourage fréquemment les pratiques ritualisées ainsi que </a:t>
            </a:r>
            <a:r>
              <a:rPr lang="fr-CA" sz="2400" dirty="0" smtClean="0"/>
              <a:t>le </a:t>
            </a:r>
            <a:r>
              <a:rPr lang="fr-CA" sz="2400" dirty="0"/>
              <a:t>conformisme et favorise une opposition aux changements allant à l’encontre des valeurs qui la définit</a:t>
            </a:r>
            <a:r>
              <a:rPr lang="fr-CA" sz="2400" dirty="0" smtClean="0"/>
              <a:t>;</a:t>
            </a:r>
          </a:p>
          <a:p>
            <a:endParaRPr lang="fr-CA" sz="2400" dirty="0"/>
          </a:p>
          <a:p>
            <a:r>
              <a:rPr lang="fr-CA" sz="2400" dirty="0" smtClean="0"/>
              <a:t>La </a:t>
            </a:r>
            <a:r>
              <a:rPr lang="fr-CA" sz="2400" b="1" dirty="0"/>
              <a:t>solidarité</a:t>
            </a:r>
            <a:r>
              <a:rPr lang="fr-CA" sz="2400" dirty="0"/>
              <a:t> entre les membres d'un groupe, les </a:t>
            </a:r>
            <a:r>
              <a:rPr lang="fr-CA" sz="2400" b="1" dirty="0"/>
              <a:t>liens</a:t>
            </a:r>
            <a:r>
              <a:rPr lang="fr-CA" sz="2400" dirty="0"/>
              <a:t> </a:t>
            </a:r>
            <a:r>
              <a:rPr lang="fr-CA" sz="2400" b="1" dirty="0"/>
              <a:t>interpersonnels</a:t>
            </a:r>
            <a:r>
              <a:rPr lang="fr-CA" sz="2400" dirty="0"/>
              <a:t> déjà établis et les </a:t>
            </a:r>
            <a:r>
              <a:rPr lang="fr-CA" sz="2400" b="1" dirty="0"/>
              <a:t>accords intergroupes </a:t>
            </a:r>
            <a:r>
              <a:rPr lang="fr-CA" sz="2400" dirty="0"/>
              <a:t>peuvent freiner l’introduction de </a:t>
            </a:r>
            <a:r>
              <a:rPr lang="fr-CA" sz="2400" dirty="0" smtClean="0"/>
              <a:t>certains changements</a:t>
            </a:r>
            <a:r>
              <a:rPr lang="fr-CA" sz="2400" dirty="0" smtClean="0"/>
              <a:t>.</a:t>
            </a:r>
            <a:endParaRPr lang="fr-CA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LA RÉSISTANCE LIÉE À DES FACTEURS ORGANISATIONNELS ET DE GROUPE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4090DE3-1D82-456B-AB67-9765E35380CA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04448" y="6453336"/>
            <a:ext cx="408584" cy="319735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92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358024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39552" y="1412776"/>
            <a:ext cx="8424936" cy="4824536"/>
          </a:xfrm>
        </p:spPr>
        <p:txBody>
          <a:bodyPr>
            <a:normAutofit/>
          </a:bodyPr>
          <a:lstStyle/>
          <a:p>
            <a:endParaRPr lang="fr-CA" sz="1800" dirty="0" smtClean="0"/>
          </a:p>
          <a:p>
            <a:r>
              <a:rPr lang="fr-CA" sz="2400" dirty="0"/>
              <a:t>Informer les personnes concernées par le changement</a:t>
            </a:r>
            <a:r>
              <a:rPr lang="fr-CA" sz="2400" dirty="0" smtClean="0"/>
              <a:t>.</a:t>
            </a:r>
          </a:p>
          <a:p>
            <a:endParaRPr lang="fr-CA" sz="2400" dirty="0"/>
          </a:p>
          <a:p>
            <a:r>
              <a:rPr lang="fr-CA" sz="2400" dirty="0"/>
              <a:t>Permettre aux personnes concernées de contribuer à l’élaboration du concept et à l’implantation </a:t>
            </a:r>
            <a:r>
              <a:rPr lang="fr-CA" sz="2400" dirty="0" smtClean="0"/>
              <a:t>du </a:t>
            </a:r>
            <a:r>
              <a:rPr lang="fr-CA" sz="2400" dirty="0"/>
              <a:t>changement</a:t>
            </a:r>
            <a:r>
              <a:rPr lang="fr-CA" sz="2400" dirty="0" smtClean="0"/>
              <a:t>.</a:t>
            </a:r>
          </a:p>
          <a:p>
            <a:endParaRPr lang="fr-CA" sz="2400" dirty="0"/>
          </a:p>
          <a:p>
            <a:r>
              <a:rPr lang="fr-CA" sz="2400" dirty="0"/>
              <a:t>Fournir de l’aide matérielle et psychologique aux personnes qui éprouvent des difficultés associées </a:t>
            </a:r>
            <a:r>
              <a:rPr lang="fr-CA" sz="2400" dirty="0" smtClean="0"/>
              <a:t>au </a:t>
            </a:r>
            <a:r>
              <a:rPr lang="fr-CA" sz="2400" dirty="0"/>
              <a:t>changement</a:t>
            </a:r>
            <a:r>
              <a:rPr lang="fr-CA" sz="2400" dirty="0" smtClean="0"/>
              <a:t>.</a:t>
            </a:r>
          </a:p>
          <a:p>
            <a:endParaRPr lang="fr-CA" sz="2400" dirty="0"/>
          </a:p>
          <a:p>
            <a:r>
              <a:rPr lang="fr-CA" sz="2400" dirty="0"/>
              <a:t>Négocier, prendre une entente, offrir des incitatifs.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COMMENT RÉAGIR À LA RÉSISTANCE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AU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CHANGEMENT</a:t>
            </a:r>
            <a:endParaRPr lang="fr-C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9B97134-9E18-4D1F-B239-748CF1D5CD18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460432" y="6453336"/>
            <a:ext cx="552600" cy="319735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93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096477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39552" y="1700808"/>
            <a:ext cx="8424936" cy="453650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fr-CA" sz="2400" dirty="0" smtClean="0"/>
              <a:t>Veiller </a:t>
            </a:r>
            <a:r>
              <a:rPr lang="fr-CA" sz="2400" dirty="0"/>
              <a:t>à ce que toutes les personnes touchées </a:t>
            </a:r>
            <a:r>
              <a:rPr lang="fr-CA" sz="2400" dirty="0" smtClean="0"/>
              <a:t>perçoivent</a:t>
            </a:r>
            <a:br>
              <a:rPr lang="fr-CA" sz="2400" dirty="0" smtClean="0"/>
            </a:br>
            <a:r>
              <a:rPr lang="fr-CA" sz="2400" dirty="0" smtClean="0"/>
              <a:t>le changement comme</a:t>
            </a:r>
            <a:r>
              <a:rPr lang="fr-CA" sz="2400" dirty="0"/>
              <a:t> </a:t>
            </a:r>
            <a:r>
              <a:rPr lang="fr-CA" sz="2400" dirty="0" smtClean="0"/>
              <a:t>:</a:t>
            </a:r>
          </a:p>
          <a:p>
            <a:pPr marL="109728" indent="0">
              <a:buNone/>
            </a:pPr>
            <a:endParaRPr lang="fr-CA" sz="2400" dirty="0" smtClean="0"/>
          </a:p>
          <a:p>
            <a:r>
              <a:rPr lang="fr-CA" sz="2400" dirty="0" smtClean="0"/>
              <a:t>bénéfique</a:t>
            </a:r>
            <a:endParaRPr lang="fr-CA" sz="2400" dirty="0" smtClean="0"/>
          </a:p>
          <a:p>
            <a:endParaRPr lang="fr-CA" sz="2400" dirty="0"/>
          </a:p>
          <a:p>
            <a:r>
              <a:rPr lang="fr-CA" sz="2400" dirty="0" smtClean="0"/>
              <a:t>conciliable </a:t>
            </a:r>
            <a:r>
              <a:rPr lang="fr-CA" sz="2400" dirty="0"/>
              <a:t>avec les caractéristiques des personnes </a:t>
            </a:r>
            <a:r>
              <a:rPr lang="fr-CA" sz="2400" dirty="0" smtClean="0"/>
              <a:t>touchées</a:t>
            </a:r>
            <a:endParaRPr lang="fr-CA" sz="2400" dirty="0" smtClean="0"/>
          </a:p>
          <a:p>
            <a:endParaRPr lang="fr-CA" sz="2400" dirty="0"/>
          </a:p>
          <a:p>
            <a:r>
              <a:rPr lang="fr-CA" sz="2400" dirty="0" smtClean="0"/>
              <a:t>relativement simple</a:t>
            </a:r>
            <a:endParaRPr lang="fr-CA" sz="2400" dirty="0" smtClean="0"/>
          </a:p>
          <a:p>
            <a:endParaRPr lang="fr-CA" sz="2400" dirty="0"/>
          </a:p>
          <a:p>
            <a:r>
              <a:rPr lang="fr-CA" sz="2400" dirty="0" smtClean="0"/>
              <a:t>un changement qui </a:t>
            </a:r>
            <a:r>
              <a:rPr lang="fr-CA" sz="2400" dirty="0"/>
              <a:t>s’accompagne d’une période </a:t>
            </a:r>
            <a:r>
              <a:rPr lang="fr-CA" sz="2400" dirty="0" smtClean="0"/>
              <a:t>d’essai</a:t>
            </a:r>
            <a:endParaRPr lang="fr-CA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LES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CONDITIONS</a:t>
            </a:r>
            <a:b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D’UN </a:t>
            </a:r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CHANGEMENT RÉUSSI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185FC73-139C-4D6C-A53F-83FDC64FB10A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532440" y="6453336"/>
            <a:ext cx="480592" cy="319735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94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599188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67544" y="1700808"/>
            <a:ext cx="8424936" cy="4824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fr-CA" sz="1800" dirty="0" smtClean="0"/>
          </a:p>
          <a:p>
            <a:pPr marL="109728" indent="0">
              <a:buNone/>
            </a:pPr>
            <a:r>
              <a:rPr lang="fr-CA" sz="2400" dirty="0" smtClean="0"/>
              <a:t>d</a:t>
            </a:r>
            <a:r>
              <a:rPr lang="fr-CA" sz="2400" dirty="0" smtClean="0"/>
              <a:t>e prendre d</a:t>
            </a:r>
            <a:r>
              <a:rPr lang="fr-CA" sz="2400" dirty="0" smtClean="0"/>
              <a:t>es </a:t>
            </a:r>
            <a:r>
              <a:rPr lang="fr-CA" sz="2400" dirty="0"/>
              <a:t>mesures pour obtenir un meilleur rapport </a:t>
            </a:r>
            <a:r>
              <a:rPr lang="fr-CA" sz="2400" dirty="0" smtClean="0"/>
              <a:t>entre le </a:t>
            </a:r>
            <a:r>
              <a:rPr lang="fr-CA" sz="2400" dirty="0"/>
              <a:t>changement </a:t>
            </a:r>
            <a:r>
              <a:rPr lang="fr-CA" sz="2400" dirty="0" smtClean="0"/>
              <a:t>planifié, </a:t>
            </a:r>
            <a:r>
              <a:rPr lang="fr-CA" sz="2400" dirty="0"/>
              <a:t>la situation et les personnes concernées. </a:t>
            </a:r>
            <a:endParaRPr lang="fr-CA" sz="2400" dirty="0" smtClean="0"/>
          </a:p>
          <a:p>
            <a:endParaRPr lang="fr-CA" sz="2400" dirty="0"/>
          </a:p>
          <a:p>
            <a:pPr marL="109728" indent="0">
              <a:buNone/>
            </a:pPr>
            <a:r>
              <a:rPr lang="fr-CA" sz="2400" dirty="0" smtClean="0"/>
              <a:t>U</a:t>
            </a:r>
            <a:r>
              <a:rPr lang="fr-CA" sz="2400" dirty="0" smtClean="0"/>
              <a:t>n </a:t>
            </a:r>
            <a:r>
              <a:rPr lang="fr-CA" sz="2400" dirty="0"/>
              <a:t>bon </a:t>
            </a:r>
            <a:r>
              <a:rPr lang="fr-CA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agent de changement </a:t>
            </a:r>
            <a:r>
              <a:rPr lang="fr-CA" sz="2400" dirty="0"/>
              <a:t>y fera </a:t>
            </a:r>
            <a:r>
              <a:rPr lang="fr-CA" sz="2400" dirty="0" smtClean="0"/>
              <a:t>face…</a:t>
            </a:r>
            <a:endParaRPr lang="fr-CA" sz="2400" dirty="0" smtClean="0"/>
          </a:p>
          <a:p>
            <a:r>
              <a:rPr lang="fr-CA" sz="2400" dirty="0" smtClean="0"/>
              <a:t>en </a:t>
            </a:r>
            <a:r>
              <a:rPr lang="fr-CA" sz="2400" dirty="0"/>
              <a:t>se montrant ouvert à la rétroaction </a:t>
            </a:r>
            <a:endParaRPr lang="fr-CA" sz="2400" dirty="0" smtClean="0"/>
          </a:p>
          <a:p>
            <a:r>
              <a:rPr lang="fr-CA" sz="2400" dirty="0" smtClean="0"/>
              <a:t>et </a:t>
            </a:r>
            <a:r>
              <a:rPr lang="fr-CA" sz="2400" dirty="0"/>
              <a:t>en agissant en conséquence.</a:t>
            </a:r>
          </a:p>
          <a:p>
            <a:endParaRPr lang="fr-CA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188640"/>
            <a:ext cx="8229600" cy="1584176"/>
          </a:xfrm>
        </p:spPr>
        <p:txBody>
          <a:bodyPr>
            <a:noAutofit/>
          </a:bodyPr>
          <a:lstStyle/>
          <a:p>
            <a:r>
              <a:rPr lang="fr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PEU IMPORTE L’APPROCHE </a:t>
            </a:r>
            <a:r>
              <a:rPr lang="fr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CHOISIE,</a:t>
            </a:r>
            <a:br>
              <a:rPr lang="fr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</a:t>
            </a:r>
            <a:r>
              <a:rPr lang="fr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RÉSISTANCE AU CHANGEMENT NÉCESSITE </a:t>
            </a:r>
            <a:r>
              <a:rPr lang="fr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GÉNÉRALEMENT…</a:t>
            </a:r>
            <a:endParaRPr lang="fr-C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4462084-D366-43B5-A7F5-2F5B63C2F5F4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172400" y="6453336"/>
            <a:ext cx="840632" cy="319735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95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571182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39552" y="1412776"/>
            <a:ext cx="8424936" cy="4824536"/>
          </a:xfrm>
        </p:spPr>
        <p:txBody>
          <a:bodyPr>
            <a:normAutofit/>
          </a:bodyPr>
          <a:lstStyle/>
          <a:p>
            <a:r>
              <a:rPr lang="fr-CA" sz="3200" dirty="0" smtClean="0"/>
              <a:t>Prendre </a:t>
            </a:r>
            <a:r>
              <a:rPr lang="fr-CA" sz="3200" dirty="0" smtClean="0"/>
              <a:t>conscience de nos résistances naturelles au </a:t>
            </a:r>
            <a:r>
              <a:rPr lang="fr-CA" sz="3200" dirty="0" smtClean="0"/>
              <a:t>changement :</a:t>
            </a:r>
            <a:endParaRPr lang="fr-CA" sz="3200" dirty="0" smtClean="0"/>
          </a:p>
          <a:p>
            <a:pPr lvl="1"/>
            <a:r>
              <a:rPr lang="fr-CA" sz="2800" i="1" dirty="0" smtClean="0"/>
              <a:t>un regard dans votre milieu et sur les </a:t>
            </a:r>
            <a:r>
              <a:rPr lang="fr-CA" sz="2800" i="1" dirty="0" smtClean="0"/>
              <a:t>stratégies</a:t>
            </a:r>
            <a:br>
              <a:rPr lang="fr-CA" sz="2800" i="1" dirty="0" smtClean="0"/>
            </a:br>
            <a:r>
              <a:rPr lang="fr-CA" sz="2800" i="1" dirty="0" smtClean="0"/>
              <a:t>à </a:t>
            </a:r>
            <a:r>
              <a:rPr lang="fr-CA" sz="2800" i="1" dirty="0" smtClean="0"/>
              <a:t>adopter</a:t>
            </a:r>
            <a:r>
              <a:rPr lang="fr-CA" sz="2800" dirty="0" smtClean="0"/>
              <a:t>.</a:t>
            </a:r>
          </a:p>
          <a:p>
            <a:pPr lvl="1">
              <a:buNone/>
            </a:pPr>
            <a:endParaRPr lang="fr-CA" sz="28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274638"/>
            <a:ext cx="8291264" cy="1143000"/>
          </a:xfrm>
        </p:spPr>
        <p:txBody>
          <a:bodyPr>
            <a:no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ACTIVITÉ</a:t>
            </a:r>
            <a:r>
              <a:rPr lang="fr-CA" sz="4000" dirty="0" smtClean="0">
                <a:effectLst/>
                <a:cs typeface="Times New Roman" pitchFamily="18" charset="0"/>
              </a:rPr>
              <a:t> </a:t>
            </a:r>
            <a:endParaRPr lang="fr-CA" sz="4000" dirty="0">
              <a:effectLst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4DB9F50-AB6D-414A-A4A8-A3E3959641D4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532440" y="6453336"/>
            <a:ext cx="480592" cy="319735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96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1090393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76" y="476672"/>
            <a:ext cx="7772400" cy="2411840"/>
          </a:xfrm>
        </p:spPr>
        <p:txBody>
          <a:bodyPr>
            <a:normAutofit/>
          </a:bodyPr>
          <a:lstStyle/>
          <a:p>
            <a:r>
              <a:rPr lang="fr-CA" sz="3600" dirty="0" smtClean="0">
                <a:effectLst/>
                <a:cs typeface="Times New Roman" pitchFamily="18" charset="0"/>
              </a:rPr>
              <a:t/>
            </a:r>
            <a:br>
              <a:rPr lang="fr-CA" sz="3600" dirty="0" smtClean="0">
                <a:effectLst/>
                <a:cs typeface="Times New Roman" pitchFamily="18" charset="0"/>
              </a:rPr>
            </a:br>
            <a:r>
              <a:rPr lang="fr-CA" sz="3600" dirty="0">
                <a:effectLst/>
                <a:cs typeface="Times New Roman" pitchFamily="18" charset="0"/>
              </a:rPr>
              <a:t/>
            </a:r>
            <a:br>
              <a:rPr lang="fr-CA" sz="3600" dirty="0">
                <a:effectLst/>
                <a:cs typeface="Times New Roman" pitchFamily="18" charset="0"/>
              </a:rPr>
            </a:b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4.3 LA NÉCESSAIRE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RÉVISION</a:t>
            </a:r>
            <a:b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 </a:t>
            </a:r>
            <a:r>
              <a:rPr lang="fr-C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VOS OUTILS</a:t>
            </a:r>
            <a:r>
              <a:rPr lang="fr-CA" sz="3600" dirty="0">
                <a:effectLst/>
              </a:rPr>
              <a:t> 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2400" dirty="0">
                <a:cs typeface="Times New Roman" pitchFamily="18" charset="0"/>
              </a:rPr>
              <a:t>Quelques pistes en lien </a:t>
            </a:r>
            <a:r>
              <a:rPr lang="fr-CA" sz="2400" dirty="0" smtClean="0">
                <a:cs typeface="Times New Roman" pitchFamily="18" charset="0"/>
              </a:rPr>
              <a:t>avec</a:t>
            </a:r>
            <a:br>
              <a:rPr lang="fr-CA" sz="2400" dirty="0" smtClean="0">
                <a:cs typeface="Times New Roman" pitchFamily="18" charset="0"/>
              </a:rPr>
            </a:br>
            <a:r>
              <a:rPr lang="fr-CA" sz="2400" dirty="0" smtClean="0">
                <a:cs typeface="Times New Roman" pitchFamily="18" charset="0"/>
              </a:rPr>
              <a:t>les </a:t>
            </a:r>
            <a:r>
              <a:rPr lang="fr-CA" sz="2400" dirty="0">
                <a:cs typeface="Times New Roman" pitchFamily="18" charset="0"/>
              </a:rPr>
              <a:t>principes du rétablissement</a:t>
            </a:r>
            <a:endParaRPr lang="fr-CA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4452695-B479-42B5-AA6D-6AE2D789EDDD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532440" y="6453336"/>
            <a:ext cx="480592" cy="319735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97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180092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556792"/>
            <a:ext cx="8229600" cy="4680520"/>
          </a:xfrm>
        </p:spPr>
        <p:txBody>
          <a:bodyPr>
            <a:noAutofit/>
          </a:bodyPr>
          <a:lstStyle/>
          <a:p>
            <a:r>
              <a:rPr lang="fr-CA" sz="2000" dirty="0"/>
              <a:t>C</a:t>
            </a:r>
            <a:r>
              <a:rPr lang="fr-CA" sz="2000" dirty="0" smtClean="0"/>
              <a:t>onsidère </a:t>
            </a:r>
            <a:r>
              <a:rPr lang="fr-CA" sz="2000" dirty="0"/>
              <a:t>les forces, les ressources, les acquis et le vécu de la personne et non pas seulement les déficits et les </a:t>
            </a:r>
            <a:r>
              <a:rPr lang="fr-CA" sz="2000" dirty="0" smtClean="0"/>
              <a:t>incapacités</a:t>
            </a:r>
            <a:endParaRPr lang="fr-CA" sz="2000" dirty="0"/>
          </a:p>
          <a:p>
            <a:endParaRPr lang="fr-CA" sz="1600" dirty="0"/>
          </a:p>
          <a:p>
            <a:r>
              <a:rPr lang="fr-CA" sz="2000" dirty="0" smtClean="0"/>
              <a:t>Tient compte de la qualité de vie de la personne, de sa </a:t>
            </a:r>
            <a:r>
              <a:rPr lang="fr-CA" sz="2000" dirty="0" smtClean="0"/>
              <a:t>satisfaction</a:t>
            </a:r>
            <a:br>
              <a:rPr lang="fr-CA" sz="2000" dirty="0" smtClean="0"/>
            </a:br>
            <a:r>
              <a:rPr lang="fr-CA" sz="2000" dirty="0" smtClean="0"/>
              <a:t>par </a:t>
            </a:r>
            <a:r>
              <a:rPr lang="fr-CA" sz="2000" dirty="0" smtClean="0"/>
              <a:t>rapport  à ses activités quotidiennes, ses rôles </a:t>
            </a:r>
            <a:r>
              <a:rPr lang="fr-CA" sz="2000" dirty="0" smtClean="0"/>
              <a:t>sociaux</a:t>
            </a:r>
            <a:br>
              <a:rPr lang="fr-CA" sz="2000" dirty="0" smtClean="0"/>
            </a:br>
            <a:r>
              <a:rPr lang="fr-CA" sz="2000" dirty="0" smtClean="0"/>
              <a:t>et </a:t>
            </a:r>
            <a:r>
              <a:rPr lang="fr-CA" sz="2000" dirty="0" smtClean="0"/>
              <a:t>sa participation dans la </a:t>
            </a:r>
            <a:r>
              <a:rPr lang="fr-CA" sz="2000" dirty="0" smtClean="0"/>
              <a:t>communauté</a:t>
            </a:r>
            <a:endParaRPr lang="fr-CA" sz="2000" dirty="0" smtClean="0"/>
          </a:p>
          <a:p>
            <a:endParaRPr lang="fr-CA" sz="1600" dirty="0" smtClean="0"/>
          </a:p>
          <a:p>
            <a:r>
              <a:rPr lang="fr-CA" sz="2000" dirty="0" smtClean="0"/>
              <a:t>Est centré sur les objectifs, les buts et les projets de vie de la </a:t>
            </a:r>
            <a:r>
              <a:rPr lang="fr-CA" sz="2000" dirty="0" smtClean="0"/>
              <a:t>personne</a:t>
            </a:r>
            <a:endParaRPr lang="fr-CA" sz="2000" dirty="0" smtClean="0"/>
          </a:p>
          <a:p>
            <a:endParaRPr lang="fr-CA" sz="1600" dirty="0" smtClean="0"/>
          </a:p>
          <a:p>
            <a:r>
              <a:rPr lang="fr-CA" sz="2000" dirty="0" smtClean="0"/>
              <a:t>Demande l’avis de la personne, son opinion pour qu’elle puisse identifier ses besoins et ses </a:t>
            </a:r>
            <a:r>
              <a:rPr lang="fr-CA" sz="2000" dirty="0" smtClean="0"/>
              <a:t>préférences</a:t>
            </a:r>
            <a:endParaRPr lang="fr-CA" sz="2000" dirty="0" smtClean="0"/>
          </a:p>
          <a:p>
            <a:endParaRPr lang="fr-CA" sz="1600" dirty="0" smtClean="0"/>
          </a:p>
          <a:p>
            <a:r>
              <a:rPr lang="fr-CA" sz="2000" dirty="0" smtClean="0"/>
              <a:t>Favorise une participation active et reconnaît à la </a:t>
            </a:r>
            <a:r>
              <a:rPr lang="fr-CA" sz="2000" dirty="0" smtClean="0"/>
              <a:t>personne</a:t>
            </a:r>
            <a:br>
              <a:rPr lang="fr-CA" sz="2000" dirty="0" smtClean="0"/>
            </a:br>
            <a:r>
              <a:rPr lang="fr-CA" sz="2000" dirty="0" smtClean="0"/>
              <a:t>son </a:t>
            </a:r>
            <a:r>
              <a:rPr lang="fr-CA" sz="2000" dirty="0" smtClean="0"/>
              <a:t>autodétermination et sa capacité à faire des </a:t>
            </a:r>
            <a:r>
              <a:rPr lang="fr-CA" sz="2000" dirty="0" smtClean="0"/>
              <a:t>choix</a:t>
            </a:r>
            <a:endParaRPr lang="fr-CA" sz="2000" dirty="0" smtClean="0"/>
          </a:p>
          <a:p>
            <a:endParaRPr lang="fr-CA" sz="24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7B25A30-06D3-4393-9943-22B9C0A84627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388424" y="6525344"/>
            <a:ext cx="624608" cy="247727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98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Autofit/>
          </a:bodyPr>
          <a:lstStyle/>
          <a:p>
            <a:r>
              <a:rPr lang="fr-CA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L’OUTIL EN LIEN AVEC LES PRINCIPES</a:t>
            </a:r>
            <a:br>
              <a:rPr lang="fr-CA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RÉTABLISSEMENT…</a:t>
            </a:r>
            <a:endParaRPr lang="fr-CA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6876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39552" y="1700808"/>
            <a:ext cx="8424936" cy="45857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fr-CA" sz="2800" b="1" dirty="0" smtClean="0">
                <a:cs typeface="Times New Roman" pitchFamily="18" charset="0"/>
              </a:rPr>
              <a:t>Un </a:t>
            </a:r>
            <a:r>
              <a:rPr lang="fr-CA" sz="2800" b="1" dirty="0">
                <a:cs typeface="Times New Roman" pitchFamily="18" charset="0"/>
              </a:rPr>
              <a:t>regard sur vos outils</a:t>
            </a:r>
            <a:r>
              <a:rPr lang="fr-CA" sz="2800" b="1" dirty="0"/>
              <a:t> </a:t>
            </a:r>
            <a:endParaRPr lang="fr-CA" sz="2800" b="1" dirty="0" smtClean="0"/>
          </a:p>
          <a:p>
            <a:pPr marL="109728" indent="0">
              <a:buNone/>
            </a:pPr>
            <a:endParaRPr lang="fr-CA" sz="2800" b="1" dirty="0" smtClean="0"/>
          </a:p>
          <a:p>
            <a:r>
              <a:rPr lang="fr-CA" sz="2400" dirty="0" smtClean="0"/>
              <a:t>Comment </a:t>
            </a:r>
            <a:r>
              <a:rPr lang="fr-CA" sz="2400" dirty="0"/>
              <a:t>vos outils peuvent-ils être améliorés ou modifiés afin d’être davantage axés </a:t>
            </a:r>
            <a:r>
              <a:rPr lang="fr-CA" sz="2400" dirty="0" smtClean="0"/>
              <a:t>sur le </a:t>
            </a:r>
            <a:r>
              <a:rPr lang="fr-CA" sz="2400" dirty="0"/>
              <a:t>rétablissement des personnes?</a:t>
            </a:r>
          </a:p>
          <a:p>
            <a:endParaRPr lang="fr-CA" sz="20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  </a:t>
            </a:r>
            <a:endParaRPr lang="fr-C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FD6644D-EC84-414D-BE71-583DEDAC2D3B}" type="datetime1">
              <a:rPr lang="fr-FR" smtClean="0"/>
              <a:pPr/>
              <a:t>28/03/2012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460432" y="6453336"/>
            <a:ext cx="552600" cy="319735"/>
          </a:xfrm>
        </p:spPr>
        <p:txBody>
          <a:bodyPr/>
          <a:lstStyle/>
          <a:p>
            <a:fld id="{63B354C9-4D03-4558-BA78-33C5343EF9BB}" type="slidenum">
              <a:rPr lang="fr-FR" smtClean="0"/>
              <a:pPr/>
              <a:t>99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03722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Livre reli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Personnalisé 3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7486</TotalTime>
  <Words>2800</Words>
  <Application>Microsoft Office PowerPoint</Application>
  <PresentationFormat>Affichage à l'écran (4:3)</PresentationFormat>
  <Paragraphs>1021</Paragraphs>
  <Slides>105</Slides>
  <Notes>105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105</vt:i4>
      </vt:variant>
    </vt:vector>
  </HeadingPairs>
  <TitlesOfParts>
    <vt:vector size="106" baseType="lpstr">
      <vt:lpstr>Rotonde</vt:lpstr>
      <vt:lpstr>   FORMATION SUR LE PROCESSUS DE RÉTABLISSEMENT  EN SANTÉ MENTALE</vt:lpstr>
      <vt:lpstr>MOT DE BIENVENUE  ET PRÉSENTATION  DE LA FORMATRICE</vt:lpstr>
      <vt:lpstr>ASSOCIATION QUÉBÉCOISE POUR LA RÉADAPTATION PSYCHOSOCIALE</vt:lpstr>
      <vt:lpstr>LA MISSION</vt:lpstr>
      <vt:lpstr>L’AQRP, C’EST AVANT TOUT…</vt:lpstr>
      <vt:lpstr>FORMATION SUR LE PROCESSUS DE RÉTABLISSEMENT  EN SANTÉ MENTALE</vt:lpstr>
      <vt:lpstr>BUTS DE LA FORMATION</vt:lpstr>
      <vt:lpstr>PARTICIPANTS VISÉS</vt:lpstr>
      <vt:lpstr>PRÉSENTATION DU CAHIER</vt:lpstr>
      <vt:lpstr>LE CAHIER CONTIENT 4 MODULES </vt:lpstr>
      <vt:lpstr>DURÉE</vt:lpstr>
      <vt:lpstr>  CONFIDENTIALITÉ ET DÉROULEMENT DES ÉCHANGES   </vt:lpstr>
      <vt:lpstr>CONTENU PROPOSÉ POUR LA JOURNÉE</vt:lpstr>
      <vt:lpstr>MODULE 1 : COMPRENDRE LE RÉTABLISSEMENT</vt:lpstr>
      <vt:lpstr>MODULE 1. COMPRENDRE LE RÉTABLISSEMENT</vt:lpstr>
      <vt:lpstr>CONTENU PROPOSÉ : </vt:lpstr>
      <vt:lpstr>1.2 UN PEU D’HISTOIRE…  LE MOUVEMENT DES UTILISATEURS DE SERVICES</vt:lpstr>
      <vt:lpstr>LES PARCOURS DE RÉTABLISSEMENT DE : </vt:lpstr>
      <vt:lpstr>LES GROUPES DE DÉFENSE DES DROITS ET DES INTÉRÊTS DES PERSONNES UTILISATRICES </vt:lpstr>
      <vt:lpstr>                1.3 LES INGRÉDIENTS DU RÉTABLISSEMENT</vt:lpstr>
      <vt:lpstr>LE BUT DU RÉTABLISSEMENT N’EST PAS DE DEVENIR « NORMAL »</vt:lpstr>
      <vt:lpstr>DÉFINITIONS DU RÉTABLISSEMENT EN LIEN AVEC LA SANTÉ MENTALE </vt:lpstr>
      <vt:lpstr> LES PRÉMISSES DU RÉTABLISSEMENT… QUELQUES POINTS DE REPÈRES  </vt:lpstr>
      <vt:lpstr> LE RÉTABLISSEMENT EN TANT QUE PROCESSUS AUTOGÉRÉ DE GUÉRISON ET DE TRANSFORMATION </vt:lpstr>
      <vt:lpstr>Temps 1.   La vie avant le diagnostic :</vt:lpstr>
      <vt:lpstr>Temps 2.  L’impact du diagnostic : </vt:lpstr>
      <vt:lpstr>Temps 3.  Le rétablissement : </vt:lpstr>
      <vt:lpstr>LE RÉTABLISSEMENT :  UNE EXPÉRIENCE GLOBALE DE SANTÉ</vt:lpstr>
      <vt:lpstr>1.4  APPROPRIATION DU POUVOIR  ET PLEINE CITOYENNETÉ</vt:lpstr>
      <vt:lpstr>  EN 2006, ROGER PAQUET,  SOUS-MINISTRE DE LA SANTÉ A DÉCLARÉ :   </vt:lpstr>
      <vt:lpstr> QUELQUES CARACTÉRISTIQUES LIÉES  À L’APPROPRIATION DU POUVOIR : </vt:lpstr>
      <vt:lpstr> 1.5  STIGMATISATION ET AUTOSTIGMATISATION</vt:lpstr>
      <vt:lpstr>ACTIVITÉ </vt:lpstr>
      <vt:lpstr>CONCLUSION SUR LA STIGMATISATION</vt:lpstr>
      <vt:lpstr>MODULE 2 : LE RÉTABLISSEMENT EN CONTEXTE D’INTERVENTION </vt:lpstr>
      <vt:lpstr>MODULE 2. LE RÉTABLISSEMENT EN CONTEXTE D’INTERVENTION</vt:lpstr>
      <vt:lpstr> CONTENU PROPOSÉ : </vt:lpstr>
      <vt:lpstr> 2.1  L’IMPORTANCE DU SAVOIR-ÊTRE  ET DU SENS À LA VIE</vt:lpstr>
      <vt:lpstr>PRENDRE LE RISQUE D’ACCOMPAGNER L’AUTRE</vt:lpstr>
      <vt:lpstr>LES ATTENTES DE L’INTERVENANT  (OU DU PAIR)</vt:lpstr>
      <vt:lpstr>LE POUVOIR DE L’INTERVENANT  (OU DU PAIR)</vt:lpstr>
      <vt:lpstr>2.2 LA BASE DE L’INTERVENTION  ORIENTÉE VERS LE RÉTABLISSEMENT</vt:lpstr>
      <vt:lpstr>2.2.1 LES 5 ÉTAPES DU PROCESSUS DE RÉTABLISSEMENT</vt:lpstr>
      <vt:lpstr> LE VÉCU D’UNE PERSONNE EN RÉTABLISSEMENT </vt:lpstr>
      <vt:lpstr>TABLEAU 1. LES 5 ÉTAPES DU PROCESSUS</vt:lpstr>
      <vt:lpstr>TABLEAU 2. LES OBSTACLES</vt:lpstr>
      <vt:lpstr>TABLEAU 3. LES INTERVENTIONS</vt:lpstr>
      <vt:lpstr> 2.2.3  LES 9 SPHÈRES DE VIE</vt:lpstr>
      <vt:lpstr>LES 9 SPHÈRES DE VIE</vt:lpstr>
      <vt:lpstr>ACTIVITÉ</vt:lpstr>
      <vt:lpstr>2.2.5 DES APPROCHES AXÉES SUR  LE RÉTABLISSEMENT</vt:lpstr>
      <vt:lpstr>2.2.5.1 L’APPROCHE AXÉE SUR LES FORCES DES PERSONNES   </vt:lpstr>
      <vt:lpstr>L’APPROCHE AXÉE SUR LES FORCES</vt:lpstr>
      <vt:lpstr> 2.2.5.2 D’AUTRES EXEMPLES D’APPROCHES</vt:lpstr>
      <vt:lpstr> APPROCHE MOTIVATIONNELLE</vt:lpstr>
      <vt:lpstr>THÉRAPIE BRÈVE ORIENTÉE VERS LES SOLUTIONS </vt:lpstr>
      <vt:lpstr>2.2.6 L’ÉCOUTE AU-DELÀ DES MOTS</vt:lpstr>
      <vt:lpstr>L’ÉCOUTE AU-DELÀ DES MOTS</vt:lpstr>
      <vt:lpstr>ACTIVITÉ</vt:lpstr>
      <vt:lpstr>MODULE 3 : POUR UNE ORGANISATION DE SERVICES… </vt:lpstr>
      <vt:lpstr>MODULE 3. POUR UNE ORGANISATION DE SERVICES ORIENTÉE VERS LE RÉTABLISSEMENT </vt:lpstr>
      <vt:lpstr>CONTENU PROPOSÉ :</vt:lpstr>
      <vt:lpstr>3.1 UN REGARD À L’INTÉRIEUR  DE VOTRE RESSOURCE</vt:lpstr>
      <vt:lpstr>DANS UN PREMIER TEMPS</vt:lpstr>
      <vt:lpstr>LE RÉTABLISSEMENT DE LA RESSOURCE</vt:lpstr>
      <vt:lpstr>DES INDICATEURS D’UNE RESSOURCE AXÉE SUR LE RÉTABLISSEMENT</vt:lpstr>
      <vt:lpstr>ACTIVITÉ </vt:lpstr>
      <vt:lpstr>    3.2 GESTION DE RISQUES EN CONTEXTE ORGANISATIONNEL</vt:lpstr>
      <vt:lpstr>  LA GESTION DE RISQUES C’EST :  </vt:lpstr>
      <vt:lpstr>POUR FACILITER LA GESTION DE RISQUES :</vt:lpstr>
      <vt:lpstr>EN RÉSUMÉ: LA GESTION DE RISQUES C’EST…</vt:lpstr>
      <vt:lpstr>  DANS CE SENS, QUINTAL ET AL. (2008) PRÉCISENT CECI :  </vt:lpstr>
      <vt:lpstr>L'ABOLITION DES CODES DE VIE :  Quand on veut fonder l'intervention sur la notion de citoyen responsable…</vt:lpstr>
      <vt:lpstr>COMMENT COMPOSER AVEC  LA GESTION DE RISQUES?</vt:lpstr>
      <vt:lpstr>  CONCLUSION : LE SOUTIEN DE L’ÉQUIPE ET DE LA RESSOURCE  </vt:lpstr>
      <vt:lpstr>SUPPLÉMENTS DE SERVICES À PRIORISER POUR FAVORISER LE PROCESSUS DE RÉTABLISSEMENT</vt:lpstr>
      <vt:lpstr>ACTIVITÉ</vt:lpstr>
      <vt:lpstr>3.5 LA PARTICIPATION ACTIVE DES PERSONNES</vt:lpstr>
      <vt:lpstr>QUELQUES EXEMPLES DES PRATIQUES FACILITANT LA PARTICIPATION ACTIVE DE LA PERSONNE ET DE SES PROCHES</vt:lpstr>
      <vt:lpstr>LA PARTICIPATION ACTIVE DES PERSONNES</vt:lpstr>
      <vt:lpstr>ACTIVITÉ</vt:lpstr>
      <vt:lpstr> CADRE D’ORIENTATION : PRINCIPES LIÉS À L’ORGANISATION DES SERVICES ORIENTÉS VERS LE RÉTABLISSEMENT  </vt:lpstr>
      <vt:lpstr>OUTIL D’ORIENTATION ET D’ÉVALUATION</vt:lpstr>
      <vt:lpstr>RECOVERY SELF ASSESSMENT (RSA)</vt:lpstr>
      <vt:lpstr>RECOVERY SELF ASSESSMENT (RSA)</vt:lpstr>
      <vt:lpstr>MODULE 4 : LE SOUTIEN AUX CHANGEMENTS</vt:lpstr>
      <vt:lpstr>  MODULE 4. LE SOUTIEN AUX CHANGEMENTS   </vt:lpstr>
      <vt:lpstr>CONTENU PROPOSÉ :</vt:lpstr>
      <vt:lpstr> 4.2 RÉSISTANCES NATURELLES AUX CHANGEMENTS </vt:lpstr>
      <vt:lpstr> POURQUOI RÉSISTONS-NOUS AU CHANGEMENT? </vt:lpstr>
      <vt:lpstr> LA RÉSISTANCE LIÉE À LA NATURE MÊME DU CHANGEMENT :  </vt:lpstr>
      <vt:lpstr>LA RÉSISTANCE LIÉE À DES FACTEURS ORGANISATIONNELS ET DE GROUPE :</vt:lpstr>
      <vt:lpstr>COMMENT RÉAGIR À LA RÉSISTANCE AU CHANGEMENT</vt:lpstr>
      <vt:lpstr>LES CONDITIONS D’UN CHANGEMENT RÉUSSI</vt:lpstr>
      <vt:lpstr>PEU IMPORTE L’APPROCHE CHOISIE, UNE RÉSISTANCE AU CHANGEMENT NÉCESSITE GÉNÉRALEMENT…</vt:lpstr>
      <vt:lpstr>ACTIVITÉ </vt:lpstr>
      <vt:lpstr>  4.3 LA NÉCESSAIRE RÉVISION DE VOS OUTILS </vt:lpstr>
      <vt:lpstr>L’OUTIL EN LIEN AVEC LES PRINCIPES DU RÉTABLISSEMENT…</vt:lpstr>
      <vt:lpstr>ACTIVITÉ  </vt:lpstr>
      <vt:lpstr>4.4 COMMENT PRENDRE LE VIRAGE </vt:lpstr>
      <vt:lpstr>ACTIVITÉ</vt:lpstr>
      <vt:lpstr>EN CONCLUSION, QUELQUES CITATIONS</vt:lpstr>
      <vt:lpstr>EN CONCLUSION, QUELQUES CITATIONS</vt:lpstr>
      <vt:lpstr>DANS LE PLAN DE SERVICES INDIVIDUALISÉS EN SANTÉ MENTALE :</vt:lpstr>
      <vt:lpstr>FIN DU MODULE 4</vt:lpstr>
    </vt:vector>
  </TitlesOfParts>
  <Company>eMachines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sur le processus de rétablissement en santé mentale</dc:title>
  <dc:creator>Valued eMachines Customer</dc:creator>
  <cp:lastModifiedBy>Valued eMachines Customer</cp:lastModifiedBy>
  <cp:revision>613</cp:revision>
  <dcterms:created xsi:type="dcterms:W3CDTF">2011-04-13T18:00:19Z</dcterms:created>
  <dcterms:modified xsi:type="dcterms:W3CDTF">2012-03-28T15:42:09Z</dcterms:modified>
</cp:coreProperties>
</file>