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84" r:id="rId3"/>
    <p:sldId id="300" r:id="rId4"/>
    <p:sldId id="332" r:id="rId5"/>
    <p:sldId id="334" r:id="rId6"/>
    <p:sldId id="309" r:id="rId7"/>
    <p:sldId id="310" r:id="rId8"/>
    <p:sldId id="261" r:id="rId9"/>
    <p:sldId id="335" r:id="rId10"/>
    <p:sldId id="259" r:id="rId11"/>
    <p:sldId id="333" r:id="rId12"/>
    <p:sldId id="303" r:id="rId13"/>
    <p:sldId id="330" r:id="rId14"/>
    <p:sldId id="273" r:id="rId15"/>
    <p:sldId id="311" r:id="rId16"/>
    <p:sldId id="267" r:id="rId17"/>
    <p:sldId id="336" r:id="rId18"/>
    <p:sldId id="264" r:id="rId19"/>
    <p:sldId id="337" r:id="rId20"/>
    <p:sldId id="290" r:id="rId21"/>
    <p:sldId id="308" r:id="rId22"/>
    <p:sldId id="285" r:id="rId23"/>
    <p:sldId id="313" r:id="rId24"/>
    <p:sldId id="329" r:id="rId25"/>
    <p:sldId id="338" r:id="rId26"/>
    <p:sldId id="317" r:id="rId27"/>
    <p:sldId id="339" r:id="rId28"/>
    <p:sldId id="318" r:id="rId29"/>
    <p:sldId id="319" r:id="rId30"/>
    <p:sldId id="320" r:id="rId31"/>
    <p:sldId id="321" r:id="rId32"/>
    <p:sldId id="323" r:id="rId33"/>
    <p:sldId id="306" r:id="rId34"/>
    <p:sldId id="307" r:id="rId35"/>
    <p:sldId id="314" r:id="rId36"/>
    <p:sldId id="326" r:id="rId37"/>
    <p:sldId id="324" r:id="rId38"/>
    <p:sldId id="340" r:id="rId39"/>
    <p:sldId id="327" r:id="rId40"/>
    <p:sldId id="272" r:id="rId41"/>
    <p:sldId id="341" r:id="rId42"/>
    <p:sldId id="286" r:id="rId43"/>
    <p:sldId id="282" r:id="rId44"/>
    <p:sldId id="283" r:id="rId45"/>
  </p:sldIdLst>
  <p:sldSz cx="9144000" cy="6858000" type="screen4x3"/>
  <p:notesSz cx="6980238" cy="9144000"/>
  <p:defaultTextStyle>
    <a:defPPr>
      <a:defRPr lang="fr-FR"/>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ianne Cantin" initials="JC"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93" autoAdjust="0"/>
    <p:restoredTop sz="94660"/>
  </p:normalViewPr>
  <p:slideViewPr>
    <p:cSldViewPr>
      <p:cViewPr varScale="1">
        <p:scale>
          <a:sx n="98" d="100"/>
          <a:sy n="98" d="100"/>
        </p:scale>
        <p:origin x="-90"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2477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953853" y="0"/>
            <a:ext cx="3024770" cy="457200"/>
          </a:xfrm>
          <a:prstGeom prst="rect">
            <a:avLst/>
          </a:prstGeom>
        </p:spPr>
        <p:txBody>
          <a:bodyPr vert="horz" lIns="91440" tIns="45720" rIns="91440" bIns="45720" rtlCol="0"/>
          <a:lstStyle>
            <a:lvl1pPr algn="r">
              <a:defRPr sz="1200"/>
            </a:lvl1pPr>
          </a:lstStyle>
          <a:p>
            <a:fld id="{F87A5896-3BB8-4802-B071-A945B778D30C}" type="datetimeFigureOut">
              <a:rPr lang="fr-CA" smtClean="0"/>
              <a:t>2016-10-04</a:t>
            </a:fld>
            <a:endParaRPr lang="fr-CA"/>
          </a:p>
        </p:txBody>
      </p:sp>
      <p:sp>
        <p:nvSpPr>
          <p:cNvPr id="4" name="Espace réservé de l'image des diapositives 3"/>
          <p:cNvSpPr>
            <a:spLocks noGrp="1" noRot="1" noChangeAspect="1"/>
          </p:cNvSpPr>
          <p:nvPr>
            <p:ph type="sldImg" idx="2"/>
          </p:nvPr>
        </p:nvSpPr>
        <p:spPr>
          <a:xfrm>
            <a:off x="1203325" y="685800"/>
            <a:ext cx="4573588"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98024" y="4343400"/>
            <a:ext cx="558419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302477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53853" y="8685213"/>
            <a:ext cx="3024770" cy="457200"/>
          </a:xfrm>
          <a:prstGeom prst="rect">
            <a:avLst/>
          </a:prstGeom>
        </p:spPr>
        <p:txBody>
          <a:bodyPr vert="horz" lIns="91440" tIns="45720" rIns="91440" bIns="45720" rtlCol="0" anchor="b"/>
          <a:lstStyle>
            <a:lvl1pPr algn="r">
              <a:defRPr sz="1200"/>
            </a:lvl1pPr>
          </a:lstStyle>
          <a:p>
            <a:fld id="{90113498-6D69-457B-9E9D-A3857E782C59}" type="slidenum">
              <a:rPr lang="fr-CA" smtClean="0"/>
              <a:t>‹N°›</a:t>
            </a:fld>
            <a:endParaRPr lang="fr-CA"/>
          </a:p>
        </p:txBody>
      </p:sp>
    </p:spTree>
    <p:extLst>
      <p:ext uri="{BB962C8B-B14F-4D97-AF65-F5344CB8AC3E}">
        <p14:creationId xmlns:p14="http://schemas.microsoft.com/office/powerpoint/2010/main" val="1100196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Louis</a:t>
            </a:r>
            <a:endParaRPr lang="fr-CA" dirty="0"/>
          </a:p>
        </p:txBody>
      </p:sp>
      <p:sp>
        <p:nvSpPr>
          <p:cNvPr id="4" name="Espace réservé du numéro de diapositive 3"/>
          <p:cNvSpPr>
            <a:spLocks noGrp="1"/>
          </p:cNvSpPr>
          <p:nvPr>
            <p:ph type="sldNum" sz="quarter" idx="10"/>
          </p:nvPr>
        </p:nvSpPr>
        <p:spPr/>
        <p:txBody>
          <a:bodyPr/>
          <a:lstStyle/>
          <a:p>
            <a:fld id="{90113498-6D69-457B-9E9D-A3857E782C59}" type="slidenum">
              <a:rPr lang="fr-CA" smtClean="0"/>
              <a:t>1</a:t>
            </a:fld>
            <a:endParaRPr lang="fr-CA"/>
          </a:p>
        </p:txBody>
      </p:sp>
    </p:spTree>
    <p:extLst>
      <p:ext uri="{BB962C8B-B14F-4D97-AF65-F5344CB8AC3E}">
        <p14:creationId xmlns:p14="http://schemas.microsoft.com/office/powerpoint/2010/main" val="3374968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Louis</a:t>
            </a:r>
            <a:endParaRPr lang="fr-CA" dirty="0"/>
          </a:p>
        </p:txBody>
      </p:sp>
      <p:sp>
        <p:nvSpPr>
          <p:cNvPr id="4" name="Espace réservé du numéro de diapositive 3"/>
          <p:cNvSpPr>
            <a:spLocks noGrp="1"/>
          </p:cNvSpPr>
          <p:nvPr>
            <p:ph type="sldNum" sz="quarter" idx="10"/>
          </p:nvPr>
        </p:nvSpPr>
        <p:spPr/>
        <p:txBody>
          <a:bodyPr/>
          <a:lstStyle/>
          <a:p>
            <a:fld id="{90113498-6D69-457B-9E9D-A3857E782C59}" type="slidenum">
              <a:rPr lang="fr-CA" smtClean="0"/>
              <a:t>15</a:t>
            </a:fld>
            <a:endParaRPr lang="fr-CA"/>
          </a:p>
        </p:txBody>
      </p:sp>
    </p:spTree>
    <p:extLst>
      <p:ext uri="{BB962C8B-B14F-4D97-AF65-F5344CB8AC3E}">
        <p14:creationId xmlns:p14="http://schemas.microsoft.com/office/powerpoint/2010/main" val="2851815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Louis</a:t>
            </a:r>
          </a:p>
        </p:txBody>
      </p:sp>
      <p:sp>
        <p:nvSpPr>
          <p:cNvPr id="4" name="Espace réservé du numéro de diapositive 3"/>
          <p:cNvSpPr>
            <a:spLocks noGrp="1"/>
          </p:cNvSpPr>
          <p:nvPr>
            <p:ph type="sldNum" sz="quarter" idx="10"/>
          </p:nvPr>
        </p:nvSpPr>
        <p:spPr/>
        <p:txBody>
          <a:bodyPr/>
          <a:lstStyle/>
          <a:p>
            <a:fld id="{90113498-6D69-457B-9E9D-A3857E782C59}" type="slidenum">
              <a:rPr lang="fr-CA" smtClean="0"/>
              <a:t>18</a:t>
            </a:fld>
            <a:endParaRPr lang="fr-CA"/>
          </a:p>
        </p:txBody>
      </p:sp>
    </p:spTree>
    <p:extLst>
      <p:ext uri="{BB962C8B-B14F-4D97-AF65-F5344CB8AC3E}">
        <p14:creationId xmlns:p14="http://schemas.microsoft.com/office/powerpoint/2010/main" val="3081403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Louis</a:t>
            </a:r>
          </a:p>
        </p:txBody>
      </p:sp>
      <p:sp>
        <p:nvSpPr>
          <p:cNvPr id="4" name="Espace réservé du numéro de diapositive 3"/>
          <p:cNvSpPr>
            <a:spLocks noGrp="1"/>
          </p:cNvSpPr>
          <p:nvPr>
            <p:ph type="sldNum" sz="quarter" idx="10"/>
          </p:nvPr>
        </p:nvSpPr>
        <p:spPr/>
        <p:txBody>
          <a:bodyPr/>
          <a:lstStyle/>
          <a:p>
            <a:fld id="{90113498-6D69-457B-9E9D-A3857E782C59}" type="slidenum">
              <a:rPr lang="fr-CA" smtClean="0"/>
              <a:t>20</a:t>
            </a:fld>
            <a:endParaRPr lang="fr-CA"/>
          </a:p>
        </p:txBody>
      </p:sp>
    </p:spTree>
    <p:extLst>
      <p:ext uri="{BB962C8B-B14F-4D97-AF65-F5344CB8AC3E}">
        <p14:creationId xmlns:p14="http://schemas.microsoft.com/office/powerpoint/2010/main" val="3913190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Louis</a:t>
            </a:r>
            <a:endParaRPr lang="fr-CA" dirty="0"/>
          </a:p>
        </p:txBody>
      </p:sp>
      <p:sp>
        <p:nvSpPr>
          <p:cNvPr id="4" name="Espace réservé du numéro de diapositive 3"/>
          <p:cNvSpPr>
            <a:spLocks noGrp="1"/>
          </p:cNvSpPr>
          <p:nvPr>
            <p:ph type="sldNum" sz="quarter" idx="10"/>
          </p:nvPr>
        </p:nvSpPr>
        <p:spPr/>
        <p:txBody>
          <a:bodyPr/>
          <a:lstStyle/>
          <a:p>
            <a:fld id="{90113498-6D69-457B-9E9D-A3857E782C59}" type="slidenum">
              <a:rPr lang="fr-CA" smtClean="0"/>
              <a:t>21</a:t>
            </a:fld>
            <a:endParaRPr lang="fr-CA"/>
          </a:p>
        </p:txBody>
      </p:sp>
    </p:spTree>
    <p:extLst>
      <p:ext uri="{BB962C8B-B14F-4D97-AF65-F5344CB8AC3E}">
        <p14:creationId xmlns:p14="http://schemas.microsoft.com/office/powerpoint/2010/main" val="2649659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Louis</a:t>
            </a:r>
            <a:endParaRPr lang="fr-CA" dirty="0"/>
          </a:p>
        </p:txBody>
      </p:sp>
      <p:sp>
        <p:nvSpPr>
          <p:cNvPr id="4" name="Espace réservé du numéro de diapositive 3"/>
          <p:cNvSpPr>
            <a:spLocks noGrp="1"/>
          </p:cNvSpPr>
          <p:nvPr>
            <p:ph type="sldNum" sz="quarter" idx="10"/>
          </p:nvPr>
        </p:nvSpPr>
        <p:spPr/>
        <p:txBody>
          <a:bodyPr/>
          <a:lstStyle/>
          <a:p>
            <a:fld id="{90113498-6D69-457B-9E9D-A3857E782C59}" type="slidenum">
              <a:rPr lang="fr-CA" smtClean="0"/>
              <a:t>22</a:t>
            </a:fld>
            <a:endParaRPr lang="fr-CA"/>
          </a:p>
        </p:txBody>
      </p:sp>
    </p:spTree>
    <p:extLst>
      <p:ext uri="{BB962C8B-B14F-4D97-AF65-F5344CB8AC3E}">
        <p14:creationId xmlns:p14="http://schemas.microsoft.com/office/powerpoint/2010/main" val="3537913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Louis</a:t>
            </a:r>
            <a:endParaRPr lang="fr-CA" dirty="0"/>
          </a:p>
        </p:txBody>
      </p:sp>
      <p:sp>
        <p:nvSpPr>
          <p:cNvPr id="4" name="Espace réservé du numéro de diapositive 3"/>
          <p:cNvSpPr>
            <a:spLocks noGrp="1"/>
          </p:cNvSpPr>
          <p:nvPr>
            <p:ph type="sldNum" sz="quarter" idx="10"/>
          </p:nvPr>
        </p:nvSpPr>
        <p:spPr/>
        <p:txBody>
          <a:bodyPr/>
          <a:lstStyle/>
          <a:p>
            <a:fld id="{90113498-6D69-457B-9E9D-A3857E782C59}" type="slidenum">
              <a:rPr lang="fr-CA" smtClean="0"/>
              <a:t>23</a:t>
            </a:fld>
            <a:endParaRPr lang="fr-CA"/>
          </a:p>
        </p:txBody>
      </p:sp>
    </p:spTree>
    <p:extLst>
      <p:ext uri="{BB962C8B-B14F-4D97-AF65-F5344CB8AC3E}">
        <p14:creationId xmlns:p14="http://schemas.microsoft.com/office/powerpoint/2010/main" val="1340285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Louis</a:t>
            </a:r>
          </a:p>
        </p:txBody>
      </p:sp>
      <p:sp>
        <p:nvSpPr>
          <p:cNvPr id="4" name="Espace réservé du numéro de diapositive 3"/>
          <p:cNvSpPr>
            <a:spLocks noGrp="1"/>
          </p:cNvSpPr>
          <p:nvPr>
            <p:ph type="sldNum" sz="quarter" idx="10"/>
          </p:nvPr>
        </p:nvSpPr>
        <p:spPr/>
        <p:txBody>
          <a:bodyPr/>
          <a:lstStyle/>
          <a:p>
            <a:fld id="{90113498-6D69-457B-9E9D-A3857E782C59}" type="slidenum">
              <a:rPr lang="fr-CA" smtClean="0"/>
              <a:t>24</a:t>
            </a:fld>
            <a:endParaRPr lang="fr-CA"/>
          </a:p>
        </p:txBody>
      </p:sp>
    </p:spTree>
    <p:extLst>
      <p:ext uri="{BB962C8B-B14F-4D97-AF65-F5344CB8AC3E}">
        <p14:creationId xmlns:p14="http://schemas.microsoft.com/office/powerpoint/2010/main" val="2879125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Louis</a:t>
            </a:r>
          </a:p>
        </p:txBody>
      </p:sp>
      <p:sp>
        <p:nvSpPr>
          <p:cNvPr id="4" name="Espace réservé du numéro de diapositive 3"/>
          <p:cNvSpPr>
            <a:spLocks noGrp="1"/>
          </p:cNvSpPr>
          <p:nvPr>
            <p:ph type="sldNum" sz="quarter" idx="10"/>
          </p:nvPr>
        </p:nvSpPr>
        <p:spPr/>
        <p:txBody>
          <a:bodyPr/>
          <a:lstStyle/>
          <a:p>
            <a:fld id="{90113498-6D69-457B-9E9D-A3857E782C59}" type="slidenum">
              <a:rPr lang="fr-CA" smtClean="0"/>
              <a:t>26</a:t>
            </a:fld>
            <a:endParaRPr lang="fr-CA"/>
          </a:p>
        </p:txBody>
      </p:sp>
    </p:spTree>
    <p:extLst>
      <p:ext uri="{BB962C8B-B14F-4D97-AF65-F5344CB8AC3E}">
        <p14:creationId xmlns:p14="http://schemas.microsoft.com/office/powerpoint/2010/main" val="1086301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Laurence</a:t>
            </a:r>
            <a:endParaRPr lang="fr-CA" dirty="0"/>
          </a:p>
        </p:txBody>
      </p:sp>
      <p:sp>
        <p:nvSpPr>
          <p:cNvPr id="4" name="Espace réservé du numéro de diapositive 3"/>
          <p:cNvSpPr>
            <a:spLocks noGrp="1"/>
          </p:cNvSpPr>
          <p:nvPr>
            <p:ph type="sldNum" sz="quarter" idx="10"/>
          </p:nvPr>
        </p:nvSpPr>
        <p:spPr/>
        <p:txBody>
          <a:bodyPr/>
          <a:lstStyle/>
          <a:p>
            <a:fld id="{90113498-6D69-457B-9E9D-A3857E782C59}" type="slidenum">
              <a:rPr lang="fr-CA" smtClean="0"/>
              <a:t>28</a:t>
            </a:fld>
            <a:endParaRPr lang="fr-CA"/>
          </a:p>
        </p:txBody>
      </p:sp>
    </p:spTree>
    <p:extLst>
      <p:ext uri="{BB962C8B-B14F-4D97-AF65-F5344CB8AC3E}">
        <p14:creationId xmlns:p14="http://schemas.microsoft.com/office/powerpoint/2010/main" val="1531860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Laurence</a:t>
            </a:r>
          </a:p>
        </p:txBody>
      </p:sp>
      <p:sp>
        <p:nvSpPr>
          <p:cNvPr id="4" name="Espace réservé du numéro de diapositive 3"/>
          <p:cNvSpPr>
            <a:spLocks noGrp="1"/>
          </p:cNvSpPr>
          <p:nvPr>
            <p:ph type="sldNum" sz="quarter" idx="10"/>
          </p:nvPr>
        </p:nvSpPr>
        <p:spPr/>
        <p:txBody>
          <a:bodyPr/>
          <a:lstStyle/>
          <a:p>
            <a:fld id="{90113498-6D69-457B-9E9D-A3857E782C59}" type="slidenum">
              <a:rPr lang="fr-CA" smtClean="0"/>
              <a:t>29</a:t>
            </a:fld>
            <a:endParaRPr lang="fr-CA"/>
          </a:p>
        </p:txBody>
      </p:sp>
    </p:spTree>
    <p:extLst>
      <p:ext uri="{BB962C8B-B14F-4D97-AF65-F5344CB8AC3E}">
        <p14:creationId xmlns:p14="http://schemas.microsoft.com/office/powerpoint/2010/main" val="4018590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Louis</a:t>
            </a:r>
            <a:endParaRPr lang="fr-CA" dirty="0"/>
          </a:p>
        </p:txBody>
      </p:sp>
      <p:sp>
        <p:nvSpPr>
          <p:cNvPr id="4" name="Espace réservé du numéro de diapositive 3"/>
          <p:cNvSpPr>
            <a:spLocks noGrp="1"/>
          </p:cNvSpPr>
          <p:nvPr>
            <p:ph type="sldNum" sz="quarter" idx="10"/>
          </p:nvPr>
        </p:nvSpPr>
        <p:spPr/>
        <p:txBody>
          <a:bodyPr/>
          <a:lstStyle/>
          <a:p>
            <a:fld id="{90113498-6D69-457B-9E9D-A3857E782C59}" type="slidenum">
              <a:rPr lang="fr-CA" smtClean="0"/>
              <a:t>2</a:t>
            </a:fld>
            <a:endParaRPr lang="fr-CA"/>
          </a:p>
        </p:txBody>
      </p:sp>
    </p:spTree>
    <p:extLst>
      <p:ext uri="{BB962C8B-B14F-4D97-AF65-F5344CB8AC3E}">
        <p14:creationId xmlns:p14="http://schemas.microsoft.com/office/powerpoint/2010/main" val="2094159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Laurence</a:t>
            </a:r>
          </a:p>
        </p:txBody>
      </p:sp>
      <p:sp>
        <p:nvSpPr>
          <p:cNvPr id="4" name="Espace réservé du numéro de diapositive 3"/>
          <p:cNvSpPr>
            <a:spLocks noGrp="1"/>
          </p:cNvSpPr>
          <p:nvPr>
            <p:ph type="sldNum" sz="quarter" idx="10"/>
          </p:nvPr>
        </p:nvSpPr>
        <p:spPr/>
        <p:txBody>
          <a:bodyPr/>
          <a:lstStyle/>
          <a:p>
            <a:fld id="{90113498-6D69-457B-9E9D-A3857E782C59}" type="slidenum">
              <a:rPr lang="fr-CA" smtClean="0"/>
              <a:t>30</a:t>
            </a:fld>
            <a:endParaRPr lang="fr-CA"/>
          </a:p>
        </p:txBody>
      </p:sp>
    </p:spTree>
    <p:extLst>
      <p:ext uri="{BB962C8B-B14F-4D97-AF65-F5344CB8AC3E}">
        <p14:creationId xmlns:p14="http://schemas.microsoft.com/office/powerpoint/2010/main" val="3213570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Laurence</a:t>
            </a:r>
          </a:p>
        </p:txBody>
      </p:sp>
      <p:sp>
        <p:nvSpPr>
          <p:cNvPr id="4" name="Espace réservé du numéro de diapositive 3"/>
          <p:cNvSpPr>
            <a:spLocks noGrp="1"/>
          </p:cNvSpPr>
          <p:nvPr>
            <p:ph type="sldNum" sz="quarter" idx="10"/>
          </p:nvPr>
        </p:nvSpPr>
        <p:spPr/>
        <p:txBody>
          <a:bodyPr/>
          <a:lstStyle/>
          <a:p>
            <a:fld id="{90113498-6D69-457B-9E9D-A3857E782C59}" type="slidenum">
              <a:rPr lang="fr-CA" smtClean="0"/>
              <a:t>31</a:t>
            </a:fld>
            <a:endParaRPr lang="fr-CA"/>
          </a:p>
        </p:txBody>
      </p:sp>
    </p:spTree>
    <p:extLst>
      <p:ext uri="{BB962C8B-B14F-4D97-AF65-F5344CB8AC3E}">
        <p14:creationId xmlns:p14="http://schemas.microsoft.com/office/powerpoint/2010/main" val="205018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Louis</a:t>
            </a:r>
            <a:endParaRPr lang="fr-CA" dirty="0"/>
          </a:p>
        </p:txBody>
      </p:sp>
      <p:sp>
        <p:nvSpPr>
          <p:cNvPr id="4" name="Espace réservé du numéro de diapositive 3"/>
          <p:cNvSpPr>
            <a:spLocks noGrp="1"/>
          </p:cNvSpPr>
          <p:nvPr>
            <p:ph type="sldNum" sz="quarter" idx="10"/>
          </p:nvPr>
        </p:nvSpPr>
        <p:spPr/>
        <p:txBody>
          <a:bodyPr/>
          <a:lstStyle/>
          <a:p>
            <a:fld id="{90113498-6D69-457B-9E9D-A3857E782C59}" type="slidenum">
              <a:rPr lang="fr-CA" smtClean="0"/>
              <a:t>33</a:t>
            </a:fld>
            <a:endParaRPr lang="fr-CA"/>
          </a:p>
        </p:txBody>
      </p:sp>
    </p:spTree>
    <p:extLst>
      <p:ext uri="{BB962C8B-B14F-4D97-AF65-F5344CB8AC3E}">
        <p14:creationId xmlns:p14="http://schemas.microsoft.com/office/powerpoint/2010/main" val="4152630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Louis</a:t>
            </a:r>
          </a:p>
        </p:txBody>
      </p:sp>
      <p:sp>
        <p:nvSpPr>
          <p:cNvPr id="4" name="Espace réservé du numéro de diapositive 3"/>
          <p:cNvSpPr>
            <a:spLocks noGrp="1"/>
          </p:cNvSpPr>
          <p:nvPr>
            <p:ph type="sldNum" sz="quarter" idx="10"/>
          </p:nvPr>
        </p:nvSpPr>
        <p:spPr/>
        <p:txBody>
          <a:bodyPr/>
          <a:lstStyle/>
          <a:p>
            <a:fld id="{90113498-6D69-457B-9E9D-A3857E782C59}" type="slidenum">
              <a:rPr lang="fr-CA" smtClean="0"/>
              <a:t>34</a:t>
            </a:fld>
            <a:endParaRPr lang="fr-CA"/>
          </a:p>
        </p:txBody>
      </p:sp>
    </p:spTree>
    <p:extLst>
      <p:ext uri="{BB962C8B-B14F-4D97-AF65-F5344CB8AC3E}">
        <p14:creationId xmlns:p14="http://schemas.microsoft.com/office/powerpoint/2010/main" val="2172472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Louis</a:t>
            </a:r>
            <a:endParaRPr lang="fr-CA" dirty="0"/>
          </a:p>
        </p:txBody>
      </p:sp>
      <p:sp>
        <p:nvSpPr>
          <p:cNvPr id="4" name="Espace réservé du numéro de diapositive 3"/>
          <p:cNvSpPr>
            <a:spLocks noGrp="1"/>
          </p:cNvSpPr>
          <p:nvPr>
            <p:ph type="sldNum" sz="quarter" idx="10"/>
          </p:nvPr>
        </p:nvSpPr>
        <p:spPr/>
        <p:txBody>
          <a:bodyPr/>
          <a:lstStyle/>
          <a:p>
            <a:fld id="{90113498-6D69-457B-9E9D-A3857E782C59}" type="slidenum">
              <a:rPr lang="fr-CA" smtClean="0"/>
              <a:t>35</a:t>
            </a:fld>
            <a:endParaRPr lang="fr-CA"/>
          </a:p>
        </p:txBody>
      </p:sp>
    </p:spTree>
    <p:extLst>
      <p:ext uri="{BB962C8B-B14F-4D97-AF65-F5344CB8AC3E}">
        <p14:creationId xmlns:p14="http://schemas.microsoft.com/office/powerpoint/2010/main" val="3710853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Louis</a:t>
            </a:r>
            <a:endParaRPr lang="fr-CA" dirty="0"/>
          </a:p>
        </p:txBody>
      </p:sp>
      <p:sp>
        <p:nvSpPr>
          <p:cNvPr id="4" name="Espace réservé du numéro de diapositive 3"/>
          <p:cNvSpPr>
            <a:spLocks noGrp="1"/>
          </p:cNvSpPr>
          <p:nvPr>
            <p:ph type="sldNum" sz="quarter" idx="10"/>
          </p:nvPr>
        </p:nvSpPr>
        <p:spPr/>
        <p:txBody>
          <a:bodyPr/>
          <a:lstStyle/>
          <a:p>
            <a:fld id="{90113498-6D69-457B-9E9D-A3857E782C59}" type="slidenum">
              <a:rPr lang="fr-CA" smtClean="0"/>
              <a:t>36</a:t>
            </a:fld>
            <a:endParaRPr lang="fr-CA"/>
          </a:p>
        </p:txBody>
      </p:sp>
    </p:spTree>
    <p:extLst>
      <p:ext uri="{BB962C8B-B14F-4D97-AF65-F5344CB8AC3E}">
        <p14:creationId xmlns:p14="http://schemas.microsoft.com/office/powerpoint/2010/main" val="26675112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Louis</a:t>
            </a:r>
            <a:endParaRPr lang="fr-CA" dirty="0"/>
          </a:p>
        </p:txBody>
      </p:sp>
      <p:sp>
        <p:nvSpPr>
          <p:cNvPr id="4" name="Espace réservé du numéro de diapositive 3"/>
          <p:cNvSpPr>
            <a:spLocks noGrp="1"/>
          </p:cNvSpPr>
          <p:nvPr>
            <p:ph type="sldNum" sz="quarter" idx="10"/>
          </p:nvPr>
        </p:nvSpPr>
        <p:spPr/>
        <p:txBody>
          <a:bodyPr/>
          <a:lstStyle/>
          <a:p>
            <a:fld id="{90113498-6D69-457B-9E9D-A3857E782C59}" type="slidenum">
              <a:rPr lang="fr-CA" smtClean="0"/>
              <a:t>37</a:t>
            </a:fld>
            <a:endParaRPr lang="fr-CA"/>
          </a:p>
        </p:txBody>
      </p:sp>
    </p:spTree>
    <p:extLst>
      <p:ext uri="{BB962C8B-B14F-4D97-AF65-F5344CB8AC3E}">
        <p14:creationId xmlns:p14="http://schemas.microsoft.com/office/powerpoint/2010/main" val="3547795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Louis</a:t>
            </a:r>
          </a:p>
        </p:txBody>
      </p:sp>
      <p:sp>
        <p:nvSpPr>
          <p:cNvPr id="4" name="Espace réservé du numéro de diapositive 3"/>
          <p:cNvSpPr>
            <a:spLocks noGrp="1"/>
          </p:cNvSpPr>
          <p:nvPr>
            <p:ph type="sldNum" sz="quarter" idx="10"/>
          </p:nvPr>
        </p:nvSpPr>
        <p:spPr/>
        <p:txBody>
          <a:bodyPr/>
          <a:lstStyle/>
          <a:p>
            <a:fld id="{90113498-6D69-457B-9E9D-A3857E782C59}" type="slidenum">
              <a:rPr lang="fr-CA" smtClean="0"/>
              <a:t>39</a:t>
            </a:fld>
            <a:endParaRPr lang="fr-CA"/>
          </a:p>
        </p:txBody>
      </p:sp>
    </p:spTree>
    <p:extLst>
      <p:ext uri="{BB962C8B-B14F-4D97-AF65-F5344CB8AC3E}">
        <p14:creationId xmlns:p14="http://schemas.microsoft.com/office/powerpoint/2010/main" val="21159534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Louis</a:t>
            </a:r>
          </a:p>
        </p:txBody>
      </p:sp>
      <p:sp>
        <p:nvSpPr>
          <p:cNvPr id="4" name="Espace réservé du numéro de diapositive 3"/>
          <p:cNvSpPr>
            <a:spLocks noGrp="1"/>
          </p:cNvSpPr>
          <p:nvPr>
            <p:ph type="sldNum" sz="quarter" idx="10"/>
          </p:nvPr>
        </p:nvSpPr>
        <p:spPr/>
        <p:txBody>
          <a:bodyPr/>
          <a:lstStyle/>
          <a:p>
            <a:fld id="{90113498-6D69-457B-9E9D-A3857E782C59}" type="slidenum">
              <a:rPr lang="fr-CA" smtClean="0"/>
              <a:t>40</a:t>
            </a:fld>
            <a:endParaRPr lang="fr-CA"/>
          </a:p>
        </p:txBody>
      </p:sp>
    </p:spTree>
    <p:extLst>
      <p:ext uri="{BB962C8B-B14F-4D97-AF65-F5344CB8AC3E}">
        <p14:creationId xmlns:p14="http://schemas.microsoft.com/office/powerpoint/2010/main" val="10407061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Louis et Laurence</a:t>
            </a:r>
          </a:p>
        </p:txBody>
      </p:sp>
      <p:sp>
        <p:nvSpPr>
          <p:cNvPr id="4" name="Espace réservé du numéro de diapositive 3"/>
          <p:cNvSpPr>
            <a:spLocks noGrp="1"/>
          </p:cNvSpPr>
          <p:nvPr>
            <p:ph type="sldNum" sz="quarter" idx="10"/>
          </p:nvPr>
        </p:nvSpPr>
        <p:spPr/>
        <p:txBody>
          <a:bodyPr/>
          <a:lstStyle/>
          <a:p>
            <a:fld id="{90113498-6D69-457B-9E9D-A3857E782C59}" type="slidenum">
              <a:rPr lang="fr-CA" smtClean="0"/>
              <a:t>42</a:t>
            </a:fld>
            <a:endParaRPr lang="fr-CA"/>
          </a:p>
        </p:txBody>
      </p:sp>
    </p:spTree>
    <p:extLst>
      <p:ext uri="{BB962C8B-B14F-4D97-AF65-F5344CB8AC3E}">
        <p14:creationId xmlns:p14="http://schemas.microsoft.com/office/powerpoint/2010/main" val="135102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Louis</a:t>
            </a:r>
            <a:endParaRPr lang="fr-CA" dirty="0"/>
          </a:p>
        </p:txBody>
      </p:sp>
      <p:sp>
        <p:nvSpPr>
          <p:cNvPr id="4" name="Espace réservé du numéro de diapositive 3"/>
          <p:cNvSpPr>
            <a:spLocks noGrp="1"/>
          </p:cNvSpPr>
          <p:nvPr>
            <p:ph type="sldNum" sz="quarter" idx="10"/>
          </p:nvPr>
        </p:nvSpPr>
        <p:spPr/>
        <p:txBody>
          <a:bodyPr/>
          <a:lstStyle/>
          <a:p>
            <a:fld id="{90113498-6D69-457B-9E9D-A3857E782C59}" type="slidenum">
              <a:rPr lang="fr-CA" smtClean="0"/>
              <a:t>3</a:t>
            </a:fld>
            <a:endParaRPr lang="fr-CA"/>
          </a:p>
        </p:txBody>
      </p:sp>
    </p:spTree>
    <p:extLst>
      <p:ext uri="{BB962C8B-B14F-4D97-AF65-F5344CB8AC3E}">
        <p14:creationId xmlns:p14="http://schemas.microsoft.com/office/powerpoint/2010/main" val="2298149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Louis</a:t>
            </a:r>
            <a:endParaRPr lang="fr-CA" dirty="0"/>
          </a:p>
        </p:txBody>
      </p:sp>
      <p:sp>
        <p:nvSpPr>
          <p:cNvPr id="4" name="Espace réservé du numéro de diapositive 3"/>
          <p:cNvSpPr>
            <a:spLocks noGrp="1"/>
          </p:cNvSpPr>
          <p:nvPr>
            <p:ph type="sldNum" sz="quarter" idx="10"/>
          </p:nvPr>
        </p:nvSpPr>
        <p:spPr/>
        <p:txBody>
          <a:bodyPr/>
          <a:lstStyle/>
          <a:p>
            <a:fld id="{90113498-6D69-457B-9E9D-A3857E782C59}" type="slidenum">
              <a:rPr lang="fr-CA" smtClean="0"/>
              <a:t>43</a:t>
            </a:fld>
            <a:endParaRPr lang="fr-CA"/>
          </a:p>
        </p:txBody>
      </p:sp>
    </p:spTree>
    <p:extLst>
      <p:ext uri="{BB962C8B-B14F-4D97-AF65-F5344CB8AC3E}">
        <p14:creationId xmlns:p14="http://schemas.microsoft.com/office/powerpoint/2010/main" val="807801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Louis</a:t>
            </a:r>
            <a:endParaRPr lang="fr-CA" dirty="0"/>
          </a:p>
        </p:txBody>
      </p:sp>
      <p:sp>
        <p:nvSpPr>
          <p:cNvPr id="4" name="Espace réservé du numéro de diapositive 3"/>
          <p:cNvSpPr>
            <a:spLocks noGrp="1"/>
          </p:cNvSpPr>
          <p:nvPr>
            <p:ph type="sldNum" sz="quarter" idx="10"/>
          </p:nvPr>
        </p:nvSpPr>
        <p:spPr/>
        <p:txBody>
          <a:bodyPr/>
          <a:lstStyle/>
          <a:p>
            <a:fld id="{90113498-6D69-457B-9E9D-A3857E782C59}" type="slidenum">
              <a:rPr lang="fr-CA" smtClean="0"/>
              <a:t>6</a:t>
            </a:fld>
            <a:endParaRPr lang="fr-CA"/>
          </a:p>
        </p:txBody>
      </p:sp>
    </p:spTree>
    <p:extLst>
      <p:ext uri="{BB962C8B-B14F-4D97-AF65-F5344CB8AC3E}">
        <p14:creationId xmlns:p14="http://schemas.microsoft.com/office/powerpoint/2010/main" val="3228838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Louis</a:t>
            </a:r>
            <a:endParaRPr lang="fr-CA" dirty="0"/>
          </a:p>
        </p:txBody>
      </p:sp>
      <p:sp>
        <p:nvSpPr>
          <p:cNvPr id="4" name="Espace réservé du numéro de diapositive 3"/>
          <p:cNvSpPr>
            <a:spLocks noGrp="1"/>
          </p:cNvSpPr>
          <p:nvPr>
            <p:ph type="sldNum" sz="quarter" idx="10"/>
          </p:nvPr>
        </p:nvSpPr>
        <p:spPr/>
        <p:txBody>
          <a:bodyPr/>
          <a:lstStyle/>
          <a:p>
            <a:fld id="{90113498-6D69-457B-9E9D-A3857E782C59}" type="slidenum">
              <a:rPr lang="fr-CA" smtClean="0"/>
              <a:t>7</a:t>
            </a:fld>
            <a:endParaRPr lang="fr-CA"/>
          </a:p>
        </p:txBody>
      </p:sp>
    </p:spTree>
    <p:extLst>
      <p:ext uri="{BB962C8B-B14F-4D97-AF65-F5344CB8AC3E}">
        <p14:creationId xmlns:p14="http://schemas.microsoft.com/office/powerpoint/2010/main" val="1423054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Louis</a:t>
            </a:r>
            <a:endParaRPr lang="fr-CA" dirty="0"/>
          </a:p>
        </p:txBody>
      </p:sp>
      <p:sp>
        <p:nvSpPr>
          <p:cNvPr id="4" name="Espace réservé du numéro de diapositive 3"/>
          <p:cNvSpPr>
            <a:spLocks noGrp="1"/>
          </p:cNvSpPr>
          <p:nvPr>
            <p:ph type="sldNum" sz="quarter" idx="10"/>
          </p:nvPr>
        </p:nvSpPr>
        <p:spPr/>
        <p:txBody>
          <a:bodyPr/>
          <a:lstStyle/>
          <a:p>
            <a:fld id="{90113498-6D69-457B-9E9D-A3857E782C59}" type="slidenum">
              <a:rPr lang="fr-CA" smtClean="0"/>
              <a:t>8</a:t>
            </a:fld>
            <a:endParaRPr lang="fr-CA"/>
          </a:p>
        </p:txBody>
      </p:sp>
    </p:spTree>
    <p:extLst>
      <p:ext uri="{BB962C8B-B14F-4D97-AF65-F5344CB8AC3E}">
        <p14:creationId xmlns:p14="http://schemas.microsoft.com/office/powerpoint/2010/main" val="2782714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Laurence</a:t>
            </a:r>
            <a:endParaRPr lang="fr-CA" dirty="0"/>
          </a:p>
        </p:txBody>
      </p:sp>
      <p:sp>
        <p:nvSpPr>
          <p:cNvPr id="4" name="Espace réservé du numéro de diapositive 3"/>
          <p:cNvSpPr>
            <a:spLocks noGrp="1"/>
          </p:cNvSpPr>
          <p:nvPr>
            <p:ph type="sldNum" sz="quarter" idx="10"/>
          </p:nvPr>
        </p:nvSpPr>
        <p:spPr/>
        <p:txBody>
          <a:bodyPr/>
          <a:lstStyle/>
          <a:p>
            <a:fld id="{90113498-6D69-457B-9E9D-A3857E782C59}" type="slidenum">
              <a:rPr lang="fr-CA" smtClean="0"/>
              <a:t>10</a:t>
            </a:fld>
            <a:endParaRPr lang="fr-CA"/>
          </a:p>
        </p:txBody>
      </p:sp>
    </p:spTree>
    <p:extLst>
      <p:ext uri="{BB962C8B-B14F-4D97-AF65-F5344CB8AC3E}">
        <p14:creationId xmlns:p14="http://schemas.microsoft.com/office/powerpoint/2010/main" val="4011864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Laurence</a:t>
            </a:r>
          </a:p>
          <a:p>
            <a:endParaRPr lang="fr-CA" dirty="0"/>
          </a:p>
        </p:txBody>
      </p:sp>
      <p:sp>
        <p:nvSpPr>
          <p:cNvPr id="4" name="Espace réservé du numéro de diapositive 3"/>
          <p:cNvSpPr>
            <a:spLocks noGrp="1"/>
          </p:cNvSpPr>
          <p:nvPr>
            <p:ph type="sldNum" sz="quarter" idx="10"/>
          </p:nvPr>
        </p:nvSpPr>
        <p:spPr/>
        <p:txBody>
          <a:bodyPr/>
          <a:lstStyle/>
          <a:p>
            <a:fld id="{90113498-6D69-457B-9E9D-A3857E782C59}" type="slidenum">
              <a:rPr lang="fr-CA" smtClean="0"/>
              <a:t>11</a:t>
            </a:fld>
            <a:endParaRPr lang="fr-CA"/>
          </a:p>
        </p:txBody>
      </p:sp>
    </p:spTree>
    <p:extLst>
      <p:ext uri="{BB962C8B-B14F-4D97-AF65-F5344CB8AC3E}">
        <p14:creationId xmlns:p14="http://schemas.microsoft.com/office/powerpoint/2010/main" val="3356827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Laurence</a:t>
            </a:r>
          </a:p>
          <a:p>
            <a:endParaRPr lang="fr-CA" dirty="0"/>
          </a:p>
        </p:txBody>
      </p:sp>
      <p:sp>
        <p:nvSpPr>
          <p:cNvPr id="4" name="Espace réservé du numéro de diapositive 3"/>
          <p:cNvSpPr>
            <a:spLocks noGrp="1"/>
          </p:cNvSpPr>
          <p:nvPr>
            <p:ph type="sldNum" sz="quarter" idx="10"/>
          </p:nvPr>
        </p:nvSpPr>
        <p:spPr/>
        <p:txBody>
          <a:bodyPr/>
          <a:lstStyle/>
          <a:p>
            <a:fld id="{90113498-6D69-457B-9E9D-A3857E782C59}" type="slidenum">
              <a:rPr lang="fr-CA" smtClean="0"/>
              <a:t>13</a:t>
            </a:fld>
            <a:endParaRPr lang="fr-CA"/>
          </a:p>
        </p:txBody>
      </p:sp>
    </p:spTree>
    <p:extLst>
      <p:ext uri="{BB962C8B-B14F-4D97-AF65-F5344CB8AC3E}">
        <p14:creationId xmlns:p14="http://schemas.microsoft.com/office/powerpoint/2010/main" val="1051982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Image 1" descr="QUEBmm2c.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48488" y="6165850"/>
            <a:ext cx="21082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2" descr="Ensemble_Noir.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0825" y="6065838"/>
            <a:ext cx="22225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467544" y="1772816"/>
            <a:ext cx="6552728" cy="1440160"/>
          </a:xfrm>
          <a:prstGeom prst="rect">
            <a:avLst/>
          </a:prstGeom>
        </p:spPr>
        <p:txBody>
          <a:bodyPr>
            <a:noAutofit/>
          </a:bodyPr>
          <a:lstStyle>
            <a:lvl1pPr algn="l">
              <a:defRPr sz="4800" b="1" baseline="0">
                <a:solidFill>
                  <a:schemeClr val="bg1">
                    <a:lumMod val="50000"/>
                  </a:schemeClr>
                </a:solidFill>
                <a:latin typeface="Arial" pitchFamily="34" charset="0"/>
                <a:cs typeface="Arial" pitchFamily="34" charset="0"/>
              </a:defRPr>
            </a:lvl1pPr>
          </a:lstStyle>
          <a:p>
            <a:r>
              <a:rPr lang="fr-FR" dirty="0" smtClean="0"/>
              <a:t>Modifiez le style du titre</a:t>
            </a:r>
            <a:endParaRPr lang="fr-CA" dirty="0"/>
          </a:p>
        </p:txBody>
      </p:sp>
      <p:sp>
        <p:nvSpPr>
          <p:cNvPr id="16" name="Espace réservé du texte 15"/>
          <p:cNvSpPr>
            <a:spLocks noGrp="1"/>
          </p:cNvSpPr>
          <p:nvPr>
            <p:ph type="body" sz="quarter" idx="10"/>
          </p:nvPr>
        </p:nvSpPr>
        <p:spPr>
          <a:xfrm>
            <a:off x="467544" y="3212976"/>
            <a:ext cx="6552728" cy="1008112"/>
          </a:xfrm>
          <a:prstGeom prst="rect">
            <a:avLst/>
          </a:prstGeom>
        </p:spPr>
        <p:txBody>
          <a:bodyPr>
            <a:noAutofit/>
          </a:bodyPr>
          <a:lstStyle>
            <a:lvl1pPr marL="0" indent="0">
              <a:buNone/>
              <a:defRPr sz="2800" b="1">
                <a:solidFill>
                  <a:schemeClr val="tx1">
                    <a:lumMod val="65000"/>
                    <a:lumOff val="35000"/>
                  </a:schemeClr>
                </a:solidFill>
                <a:latin typeface="Arial" pitchFamily="34" charset="0"/>
                <a:cs typeface="Arial" pitchFamily="34" charset="0"/>
              </a:defRPr>
            </a:lvl1pPr>
          </a:lstStyle>
          <a:p>
            <a:pPr lvl="0"/>
            <a:r>
              <a:rPr lang="fr-FR" dirty="0" smtClean="0"/>
              <a:t>Modifiez les styles du texte du masque</a:t>
            </a:r>
          </a:p>
        </p:txBody>
      </p:sp>
      <p:sp>
        <p:nvSpPr>
          <p:cNvPr id="18" name="Espace réservé du texte 17"/>
          <p:cNvSpPr>
            <a:spLocks noGrp="1"/>
          </p:cNvSpPr>
          <p:nvPr>
            <p:ph type="body" sz="quarter" idx="11"/>
          </p:nvPr>
        </p:nvSpPr>
        <p:spPr>
          <a:xfrm>
            <a:off x="467544" y="4221088"/>
            <a:ext cx="6552728" cy="576262"/>
          </a:xfrm>
          <a:prstGeom prst="rect">
            <a:avLst/>
          </a:prstGeom>
        </p:spPr>
        <p:txBody>
          <a:bodyPr>
            <a:normAutofit/>
          </a:bodyPr>
          <a:lstStyle>
            <a:lvl1pPr marL="0" indent="0">
              <a:buNone/>
              <a:defRPr sz="2000" b="0">
                <a:solidFill>
                  <a:schemeClr val="tx1">
                    <a:lumMod val="75000"/>
                    <a:lumOff val="25000"/>
                  </a:schemeClr>
                </a:solidFill>
                <a:latin typeface="Arial" pitchFamily="34" charset="0"/>
                <a:cs typeface="Arial" pitchFamily="34" charset="0"/>
              </a:defRPr>
            </a:lvl1pPr>
          </a:lstStyle>
          <a:p>
            <a:pPr lvl="0"/>
            <a:r>
              <a:rPr lang="fr-FR" dirty="0" smtClean="0"/>
              <a:t>Modifiez les styles du texte du masque</a:t>
            </a:r>
          </a:p>
        </p:txBody>
      </p:sp>
    </p:spTree>
    <p:extLst>
      <p:ext uri="{BB962C8B-B14F-4D97-AF65-F5344CB8AC3E}">
        <p14:creationId xmlns:p14="http://schemas.microsoft.com/office/powerpoint/2010/main" val="10849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Image 1" descr="QUEBmm2c.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48488" y="6165850"/>
            <a:ext cx="21082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2" descr="Ensemble_Noir.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0825" y="6065838"/>
            <a:ext cx="22225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6"/>
          <p:cNvSpPr>
            <a:spLocks noGrp="1"/>
          </p:cNvSpPr>
          <p:nvPr>
            <p:ph type="title"/>
          </p:nvPr>
        </p:nvSpPr>
        <p:spPr>
          <a:xfrm>
            <a:off x="611560" y="1988840"/>
            <a:ext cx="6984776" cy="1872208"/>
          </a:xfrm>
          <a:prstGeom prst="rect">
            <a:avLst/>
          </a:prstGeom>
        </p:spPr>
        <p:txBody>
          <a:bodyPr>
            <a:noAutofit/>
          </a:bodyPr>
          <a:lstStyle>
            <a:lvl1pPr algn="l">
              <a:defRPr sz="6600" b="1">
                <a:solidFill>
                  <a:schemeClr val="tx1">
                    <a:lumMod val="50000"/>
                    <a:lumOff val="50000"/>
                  </a:schemeClr>
                </a:solidFill>
                <a:latin typeface="Arial" pitchFamily="34" charset="0"/>
                <a:cs typeface="Arial" pitchFamily="34" charset="0"/>
              </a:defRPr>
            </a:lvl1pPr>
          </a:lstStyle>
          <a:p>
            <a:r>
              <a:rPr lang="fr-FR" dirty="0" smtClean="0"/>
              <a:t>Modifiez le style du titre</a:t>
            </a:r>
            <a:endParaRPr lang="fr-CA" dirty="0"/>
          </a:p>
        </p:txBody>
      </p:sp>
    </p:spTree>
    <p:extLst>
      <p:ext uri="{BB962C8B-B14F-4D97-AF65-F5344CB8AC3E}">
        <p14:creationId xmlns:p14="http://schemas.microsoft.com/office/powerpoint/2010/main" val="1327435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Diapositive de contenu">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Image 1" descr="QUEBmm2c.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48488" y="6165850"/>
            <a:ext cx="21082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2" descr="Ensemble_Noir.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0825" y="6065838"/>
            <a:ext cx="22225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67544" y="404664"/>
            <a:ext cx="8229600" cy="1143000"/>
          </a:xfrm>
          <a:prstGeom prst="rect">
            <a:avLst/>
          </a:prstGeom>
        </p:spPr>
        <p:txBody>
          <a:bodyPr/>
          <a:lstStyle>
            <a:lvl1pPr algn="l">
              <a:defRPr b="1">
                <a:solidFill>
                  <a:schemeClr val="tx1">
                    <a:lumMod val="50000"/>
                    <a:lumOff val="50000"/>
                  </a:schemeClr>
                </a:solidFill>
                <a:latin typeface="Arial" pitchFamily="34" charset="0"/>
                <a:cs typeface="Arial" pitchFamily="34" charset="0"/>
              </a:defRPr>
            </a:lvl1pPr>
          </a:lstStyle>
          <a:p>
            <a:r>
              <a:rPr lang="fr-FR" dirty="0" smtClean="0"/>
              <a:t>Modifiez le style du titre</a:t>
            </a:r>
            <a:endParaRPr lang="fr-CA" dirty="0"/>
          </a:p>
        </p:txBody>
      </p:sp>
      <p:sp>
        <p:nvSpPr>
          <p:cNvPr id="3" name="Espace réservé du contenu 2"/>
          <p:cNvSpPr>
            <a:spLocks noGrp="1"/>
          </p:cNvSpPr>
          <p:nvPr>
            <p:ph idx="1"/>
          </p:nvPr>
        </p:nvSpPr>
        <p:spPr>
          <a:xfrm>
            <a:off x="467544" y="1556792"/>
            <a:ext cx="8229600" cy="4536503"/>
          </a:xfrm>
          <a:prstGeom prst="rect">
            <a:avLst/>
          </a:prstGeom>
        </p:spPr>
        <p:txBody>
          <a:bodyPr/>
          <a:lstStyle>
            <a:lvl1pPr marL="342900" indent="-342900">
              <a:buClr>
                <a:schemeClr val="accent6">
                  <a:lumMod val="75000"/>
                </a:schemeClr>
              </a:buClr>
              <a:buFont typeface="Wingdings" pitchFamily="2" charset="2"/>
              <a:buChar char="§"/>
              <a:defRPr>
                <a:solidFill>
                  <a:schemeClr val="tx1">
                    <a:lumMod val="75000"/>
                    <a:lumOff val="25000"/>
                  </a:schemeClr>
                </a:solidFill>
                <a:latin typeface="Arial" pitchFamily="34" charset="0"/>
                <a:cs typeface="Arial" pitchFamily="34" charset="0"/>
              </a:defRPr>
            </a:lvl1pPr>
            <a:lvl2pPr marL="742950" indent="-285750">
              <a:buClr>
                <a:schemeClr val="tx1">
                  <a:lumMod val="65000"/>
                  <a:lumOff val="35000"/>
                </a:schemeClr>
              </a:buClr>
              <a:buFont typeface="Arial" pitchFamily="34" charset="0"/>
              <a:buChar char="•"/>
              <a:defRPr baseline="0">
                <a:solidFill>
                  <a:schemeClr val="tx1">
                    <a:lumMod val="75000"/>
                    <a:lumOff val="25000"/>
                  </a:schemeClr>
                </a:solidFill>
                <a:latin typeface="Arial" pitchFamily="34" charset="0"/>
                <a:cs typeface="Arial" pitchFamily="34" charset="0"/>
              </a:defRPr>
            </a:lvl2pPr>
            <a:lvl3pPr marL="1143000" indent="-228600">
              <a:buFont typeface="Arial" pitchFamily="34" charset="0"/>
              <a:buChar char="–"/>
              <a:defRPr>
                <a:solidFill>
                  <a:schemeClr val="tx1">
                    <a:lumMod val="75000"/>
                    <a:lumOff val="25000"/>
                  </a:schemeClr>
                </a:solidFill>
                <a:latin typeface="Arial" pitchFamily="34" charset="0"/>
                <a:cs typeface="Arial" pitchFamily="34" charset="0"/>
              </a:defRPr>
            </a:lvl3pPr>
            <a:lvl4pPr marL="1600200" indent="-228600">
              <a:buSzPct val="80000"/>
              <a:buFont typeface="Courier New" pitchFamily="49" charset="0"/>
              <a:buChar char="o"/>
              <a:defRPr>
                <a:solidFill>
                  <a:schemeClr val="tx1">
                    <a:lumMod val="75000"/>
                    <a:lumOff val="25000"/>
                  </a:schemeClr>
                </a:solidFill>
                <a:latin typeface="Arial" pitchFamily="34" charset="0"/>
                <a:cs typeface="Arial" pitchFamily="34" charset="0"/>
              </a:defRPr>
            </a:lvl4pPr>
            <a:lvl5pPr>
              <a:defRPr>
                <a:solidFill>
                  <a:schemeClr val="tx1">
                    <a:lumMod val="75000"/>
                    <a:lumOff val="25000"/>
                  </a:schemeClr>
                </a:solidFill>
                <a:latin typeface="Arial" pitchFamily="34" charset="0"/>
                <a:cs typeface="Arial"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Tree>
    <p:extLst>
      <p:ext uri="{BB962C8B-B14F-4D97-AF65-F5344CB8AC3E}">
        <p14:creationId xmlns:p14="http://schemas.microsoft.com/office/powerpoint/2010/main" val="1193785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Image 1" descr="QUEBmm2c.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48488" y="6165850"/>
            <a:ext cx="21082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2" descr="Ensemble_Noir.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0825" y="6065838"/>
            <a:ext cx="22225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4638"/>
            <a:ext cx="8229600" cy="1143000"/>
          </a:xfrm>
          <a:prstGeom prst="rect">
            <a:avLst/>
          </a:prstGeom>
        </p:spPr>
        <p:txBody>
          <a:bodyPr/>
          <a:lstStyle>
            <a:lvl1pPr algn="l">
              <a:defRPr b="1">
                <a:solidFill>
                  <a:schemeClr val="tx1">
                    <a:lumMod val="50000"/>
                    <a:lumOff val="50000"/>
                  </a:schemeClr>
                </a:solidFill>
                <a:latin typeface="Arial" pitchFamily="34" charset="0"/>
                <a:cs typeface="Arial" pitchFamily="34" charset="0"/>
              </a:defRPr>
            </a:lvl1pPr>
          </a:lstStyle>
          <a:p>
            <a:r>
              <a:rPr lang="fr-FR" dirty="0" smtClean="0"/>
              <a:t>Modifiez le style du titre</a:t>
            </a:r>
            <a:endParaRPr lang="fr-CA" dirty="0"/>
          </a:p>
        </p:txBody>
      </p:sp>
      <p:sp>
        <p:nvSpPr>
          <p:cNvPr id="3" name="Espace réservé du contenu 2"/>
          <p:cNvSpPr>
            <a:spLocks noGrp="1"/>
          </p:cNvSpPr>
          <p:nvPr>
            <p:ph sz="half" idx="1"/>
          </p:nvPr>
        </p:nvSpPr>
        <p:spPr>
          <a:xfrm>
            <a:off x="457200" y="1628800"/>
            <a:ext cx="4038600" cy="4525963"/>
          </a:xfrm>
          <a:prstGeom prst="rect">
            <a:avLst/>
          </a:prstGeom>
        </p:spPr>
        <p:txBody>
          <a:bodyPr/>
          <a:lstStyle>
            <a:lvl1pPr marL="342900" indent="-342900">
              <a:buClr>
                <a:schemeClr val="accent6">
                  <a:lumMod val="75000"/>
                </a:schemeClr>
              </a:buClr>
              <a:buFont typeface="Wingdings" pitchFamily="2" charset="2"/>
              <a:buChar char="§"/>
              <a:defRPr sz="2800">
                <a:latin typeface="Arial" pitchFamily="34" charset="0"/>
                <a:cs typeface="Arial" pitchFamily="34" charset="0"/>
              </a:defRPr>
            </a:lvl1pPr>
            <a:lvl2pPr marL="800100" indent="-342900">
              <a:buFont typeface="Arial" pitchFamily="34" charset="0"/>
              <a:buChar char="•"/>
              <a:defRPr sz="2400">
                <a:latin typeface="Arial" pitchFamily="34" charset="0"/>
                <a:cs typeface="Arial" pitchFamily="34" charset="0"/>
              </a:defRPr>
            </a:lvl2pPr>
            <a:lvl3pPr marL="1143000" indent="-228600">
              <a:buFont typeface="Arial" pitchFamily="34" charset="0"/>
              <a:buChar char="–"/>
              <a:defRPr sz="2000">
                <a:latin typeface="Arial" pitchFamily="34" charset="0"/>
                <a:cs typeface="Arial" pitchFamily="34" charset="0"/>
              </a:defRPr>
            </a:lvl3pPr>
            <a:lvl4pPr marL="1600200" indent="-228600">
              <a:buFont typeface="Courier New" pitchFamily="49" charset="0"/>
              <a:buChar char="o"/>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a:t>
            </a:r>
            <a:endParaRPr lang="fr-CA" dirty="0"/>
          </a:p>
        </p:txBody>
      </p:sp>
      <p:sp>
        <p:nvSpPr>
          <p:cNvPr id="5" name="Espace réservé du contenu 2"/>
          <p:cNvSpPr>
            <a:spLocks noGrp="1"/>
          </p:cNvSpPr>
          <p:nvPr>
            <p:ph sz="half" idx="10"/>
          </p:nvPr>
        </p:nvSpPr>
        <p:spPr>
          <a:xfrm>
            <a:off x="4644008" y="1628800"/>
            <a:ext cx="4038600" cy="4525963"/>
          </a:xfrm>
          <a:prstGeom prst="rect">
            <a:avLst/>
          </a:prstGeom>
        </p:spPr>
        <p:txBody>
          <a:bodyPr/>
          <a:lstStyle>
            <a:lvl1pPr marL="342900" indent="-342900">
              <a:buClr>
                <a:schemeClr val="accent6">
                  <a:lumMod val="75000"/>
                </a:schemeClr>
              </a:buClr>
              <a:buFont typeface="Wingdings" pitchFamily="2" charset="2"/>
              <a:buChar char="§"/>
              <a:defRPr sz="2800">
                <a:latin typeface="Arial" pitchFamily="34" charset="0"/>
                <a:cs typeface="Arial" pitchFamily="34" charset="0"/>
              </a:defRPr>
            </a:lvl1pPr>
            <a:lvl2pPr marL="800100" indent="-342900">
              <a:buFont typeface="Arial" pitchFamily="34" charset="0"/>
              <a:buChar char="•"/>
              <a:defRPr sz="2400">
                <a:latin typeface="Arial" pitchFamily="34" charset="0"/>
                <a:cs typeface="Arial" pitchFamily="34" charset="0"/>
              </a:defRPr>
            </a:lvl2pPr>
            <a:lvl3pPr marL="1143000" indent="-228600">
              <a:buFont typeface="Arial" pitchFamily="34" charset="0"/>
              <a:buChar char="–"/>
              <a:defRPr sz="2000">
                <a:latin typeface="Arial" pitchFamily="34" charset="0"/>
                <a:cs typeface="Arial" pitchFamily="34" charset="0"/>
              </a:defRPr>
            </a:lvl3pPr>
            <a:lvl4pPr marL="1600200" indent="-228600">
              <a:buFont typeface="Courier New" pitchFamily="49" charset="0"/>
              <a:buChar char="o"/>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a:t>
            </a:r>
            <a:endParaRPr lang="fr-CA" dirty="0"/>
          </a:p>
        </p:txBody>
      </p:sp>
    </p:spTree>
    <p:extLst>
      <p:ext uri="{BB962C8B-B14F-4D97-AF65-F5344CB8AC3E}">
        <p14:creationId xmlns:p14="http://schemas.microsoft.com/office/powerpoint/2010/main" val="352558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2" name="Image 1" descr="QUEBmm2c.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48488" y="6165850"/>
            <a:ext cx="21082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descr="Ensemble_Noi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0825" y="6065838"/>
            <a:ext cx="22225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7270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OGAN">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Image 1" descr="QUEBmm2c.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48488" y="6165850"/>
            <a:ext cx="21082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descr="Ensemble_Noir.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0825" y="6065838"/>
            <a:ext cx="22225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descr="16-860-06W_slogan.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1844675"/>
            <a:ext cx="91440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4697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securite.civile@msss.gouv.qc.c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mailto:louis.rousseau@msss.gouv.qc.ca" TargetMode="External"/><Relationship Id="rId2" Type="http://schemas.openxmlformats.org/officeDocument/2006/relationships/hyperlink" Target="mailto:laurence.dery.ciussscn@ssss.gouv.qc.ca" TargetMode="External"/><Relationship Id="rId1" Type="http://schemas.openxmlformats.org/officeDocument/2006/relationships/slideLayout" Target="../slideLayouts/slideLayout1.xml"/><Relationship Id="rId4" Type="http://schemas.openxmlformats.org/officeDocument/2006/relationships/hyperlink" Target="mailto:mathieu.allaire.cisssmo16@ssss.gouv.qc.ca"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 1749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938" y="41275"/>
            <a:ext cx="8631237" cy="677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e 1"/>
          <p:cNvGrpSpPr/>
          <p:nvPr/>
        </p:nvGrpSpPr>
        <p:grpSpPr>
          <a:xfrm>
            <a:off x="746224" y="-75024"/>
            <a:ext cx="1449510" cy="892552"/>
            <a:chOff x="746224" y="-75024"/>
            <a:chExt cx="1449510" cy="892552"/>
          </a:xfrm>
        </p:grpSpPr>
        <p:pic>
          <p:nvPicPr>
            <p:cNvPr id="3" name="Image 8" descr="Hommes, L'Homme, Bonhomme Allumette, Symbo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46224" y="229924"/>
              <a:ext cx="276078" cy="56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flipH="1">
              <a:off x="1043607" y="-75024"/>
              <a:ext cx="1152127"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fr-CA" altLang="fr-FR" sz="2800" dirty="0">
                  <a:cs typeface="Times New Roman" pitchFamily="18" charset="0"/>
                </a:rPr>
                <a:t>          </a:t>
              </a:r>
              <a:r>
                <a:rPr lang="fr-CA" altLang="fr-FR" sz="2400" dirty="0" smtClean="0">
                  <a:latin typeface="Arial" charset="0"/>
                  <a:cs typeface="Arial" charset="0"/>
                </a:rPr>
                <a:t>= 65</a:t>
              </a:r>
              <a:endParaRPr lang="fr-CA" altLang="fr-FR" sz="2400" dirty="0">
                <a:latin typeface="Arial" charset="0"/>
                <a:cs typeface="Arial" charset="0"/>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bwMode="auto">
          <a:xfrm>
            <a:off x="485775" y="333375"/>
            <a:ext cx="8229600" cy="1368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fr-CA" altLang="fr-FR" sz="3200" dirty="0" smtClean="0">
                <a:latin typeface="Arial" charset="0"/>
                <a:cs typeface="Arial" charset="0"/>
              </a:rPr>
              <a:t>Structure de coordination</a:t>
            </a:r>
            <a:br>
              <a:rPr lang="fr-CA" altLang="fr-FR" sz="3200" dirty="0" smtClean="0">
                <a:latin typeface="Arial" charset="0"/>
                <a:cs typeface="Arial" charset="0"/>
              </a:rPr>
            </a:br>
            <a:r>
              <a:rPr lang="fr-CA" altLang="fr-FR" sz="3200" dirty="0" smtClean="0">
                <a:latin typeface="Arial" charset="0"/>
                <a:cs typeface="Arial" charset="0"/>
              </a:rPr>
              <a:t>Festival d’été de Québec</a:t>
            </a:r>
            <a:r>
              <a:rPr lang="fr-CA" altLang="fr-FR" sz="2800" b="0" dirty="0" smtClean="0">
                <a:solidFill>
                  <a:schemeClr val="tx1"/>
                </a:solidFill>
                <a:latin typeface="Arial" charset="0"/>
                <a:cs typeface="Arial" charset="0"/>
              </a:rPr>
              <a:t/>
            </a:r>
            <a:br>
              <a:rPr lang="fr-CA" altLang="fr-FR" sz="2800" b="0" dirty="0" smtClean="0">
                <a:solidFill>
                  <a:schemeClr val="tx1"/>
                </a:solidFill>
                <a:latin typeface="Arial" charset="0"/>
                <a:cs typeface="Arial" charset="0"/>
              </a:rPr>
            </a:br>
            <a:r>
              <a:rPr lang="fr-CA" altLang="fr-FR" sz="2800" b="0" dirty="0" smtClean="0">
                <a:solidFill>
                  <a:schemeClr val="tx1"/>
                </a:solidFill>
                <a:latin typeface="Arial" charset="0"/>
                <a:cs typeface="Arial" charset="0"/>
              </a:rPr>
              <a:t/>
            </a:r>
            <a:br>
              <a:rPr lang="fr-CA" altLang="fr-FR" sz="2800" b="0" dirty="0" smtClean="0">
                <a:solidFill>
                  <a:schemeClr val="tx1"/>
                </a:solidFill>
                <a:latin typeface="Arial" charset="0"/>
                <a:cs typeface="Arial" charset="0"/>
              </a:rPr>
            </a:br>
            <a:endParaRPr lang="fr-CA" altLang="fr-FR" sz="2800" b="0" dirty="0" smtClean="0">
              <a:solidFill>
                <a:schemeClr val="tx1"/>
              </a:solidFill>
              <a:latin typeface="Arial" charset="0"/>
              <a:cs typeface="Arial" charset="0"/>
            </a:endParaRPr>
          </a:p>
        </p:txBody>
      </p:sp>
      <p:sp>
        <p:nvSpPr>
          <p:cNvPr id="4" name="Ellipse 3"/>
          <p:cNvSpPr/>
          <p:nvPr/>
        </p:nvSpPr>
        <p:spPr>
          <a:xfrm>
            <a:off x="3048000" y="2100263"/>
            <a:ext cx="2808288" cy="1081087"/>
          </a:xfrm>
          <a:prstGeom prst="ellipse">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13316" name="ZoneTexte 4"/>
          <p:cNvSpPr txBox="1">
            <a:spLocks noChangeArrowheads="1"/>
          </p:cNvSpPr>
          <p:nvPr/>
        </p:nvSpPr>
        <p:spPr bwMode="auto">
          <a:xfrm>
            <a:off x="2581275" y="2163763"/>
            <a:ext cx="36480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r>
              <a:rPr lang="fr-CA" altLang="fr-FR" sz="1400" b="1">
                <a:latin typeface="Arial" charset="0"/>
                <a:cs typeface="Arial" charset="0"/>
              </a:rPr>
              <a:t>Cellule de crise </a:t>
            </a:r>
          </a:p>
          <a:p>
            <a:pPr algn="ctr"/>
            <a:r>
              <a:rPr lang="fr-CA" altLang="fr-FR" sz="1400" b="1">
                <a:latin typeface="Arial" charset="0"/>
                <a:cs typeface="Arial" charset="0"/>
              </a:rPr>
              <a:t>         événementielle FEQ</a:t>
            </a:r>
          </a:p>
          <a:p>
            <a:r>
              <a:rPr lang="fr-CA" altLang="fr-FR" sz="1400"/>
              <a:t>    </a:t>
            </a:r>
          </a:p>
          <a:p>
            <a:r>
              <a:rPr lang="fr-CA" altLang="fr-FR" sz="1400"/>
              <a:t>                             </a:t>
            </a:r>
            <a:r>
              <a:rPr lang="fr-CA" altLang="fr-FR" sz="1000" b="1">
                <a:latin typeface="Arial" charset="0"/>
                <a:cs typeface="Arial" charset="0"/>
              </a:rPr>
              <a:t>10 </a:t>
            </a:r>
            <a:r>
              <a:rPr lang="fr-CA" altLang="fr-FR" sz="1400">
                <a:latin typeface="Arial" charset="0"/>
                <a:cs typeface="Arial" charset="0"/>
              </a:rPr>
              <a:t>      </a:t>
            </a:r>
            <a:r>
              <a:rPr lang="fr-CA" altLang="fr-FR" sz="1100" b="1">
                <a:latin typeface="Arial" charset="0"/>
                <a:cs typeface="Arial" charset="0"/>
              </a:rPr>
              <a:t>décisionnelles</a:t>
            </a:r>
          </a:p>
        </p:txBody>
      </p:sp>
      <p:pic>
        <p:nvPicPr>
          <p:cNvPr id="13317" name="Image 8" descr="Hommes, L'Homme, Bonhomme Allumette, Symbole"/>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025900" y="2641600"/>
            <a:ext cx="295275" cy="363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Image 8" descr="Hommes, L'Homme, Bonhomme Allumette, Symb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751263"/>
            <a:ext cx="295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Image 8" descr="Hommes, L'Homme, Bonhomme Allumette, Symb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8788" y="3798888"/>
            <a:ext cx="295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Image 8" descr="Hommes, L'Homme, Bonhomme Allumette, Symb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1463" y="3744913"/>
            <a:ext cx="2952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Image 8" descr="Hommes, L'Homme, Bonhomme Allumette, Symb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3770313"/>
            <a:ext cx="2952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Image 8" descr="Hommes, L'Homme, Bonhomme Allumette, Symb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9413" y="4883150"/>
            <a:ext cx="295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Image 8" descr="Hommes, L'Homme, Bonhomme Allumette, Symb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6113" y="4883150"/>
            <a:ext cx="295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Image 8" descr="Hommes, L'Homme, Bonhomme Allumette, Symb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75" y="4864100"/>
            <a:ext cx="2952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Image 8" descr="Hommes, L'Homme, Bonhomme Allumette, Symb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2325" y="4891088"/>
            <a:ext cx="2952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Image 8" descr="Hommes, L'Homme, Bonhomme Allumette, Symb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4463" y="4891088"/>
            <a:ext cx="2952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Image 8" descr="Hommes, L'Homme, Bonhomme Allumette, Symb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7988" y="4892675"/>
            <a:ext cx="2952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Image 8" descr="Hommes, L'Homme, Bonhomme Allumette, Symb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5088" y="4883150"/>
            <a:ext cx="2952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Image 8" descr="Hommes, L'Homme, Bonhomme Allumette, Symb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9813" y="4883150"/>
            <a:ext cx="2952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Image 8" descr="Hommes, L'Homme, Bonhomme Allumette, Symb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881563"/>
            <a:ext cx="2952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1" name="Image 8" descr="Hommes, L'Homme, Bonhomme Allumette, Symb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9588" y="4891088"/>
            <a:ext cx="2952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2" name="Image 8" descr="Hommes, L'Homme, Bonhomme Allumette, Symb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2938" y="4883150"/>
            <a:ext cx="295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Image 8" descr="Hommes, L'Homme, Bonhomme Allumette, Symb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2938" y="4873625"/>
            <a:ext cx="295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4" name="Image 8" descr="Hommes, L'Homme, Bonhomme Allumette, Symb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8050" y="4864100"/>
            <a:ext cx="295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5" name="Image 8" descr="Hommes, L'Homme, Bonhomme Allumette, Symb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2113" y="4897438"/>
            <a:ext cx="2952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6" name="Image 8" descr="Hommes, L'Homme, Bonhomme Allumette, Symb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3925" y="4881563"/>
            <a:ext cx="2952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7" name="Image 8" descr="Hommes, L'Homme, Bonhomme Allumette, Symb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3325" y="4883150"/>
            <a:ext cx="2952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4032" name="Connecteur droit 44031"/>
          <p:cNvCxnSpPr/>
          <p:nvPr/>
        </p:nvCxnSpPr>
        <p:spPr>
          <a:xfrm flipH="1">
            <a:off x="2624138" y="3471863"/>
            <a:ext cx="374650" cy="257175"/>
          </a:xfrm>
          <a:prstGeom prst="line">
            <a:avLst/>
          </a:prstGeom>
        </p:spPr>
        <p:style>
          <a:lnRef idx="3">
            <a:schemeClr val="dk1"/>
          </a:lnRef>
          <a:fillRef idx="0">
            <a:schemeClr val="dk1"/>
          </a:fillRef>
          <a:effectRef idx="2">
            <a:schemeClr val="dk1"/>
          </a:effectRef>
          <a:fontRef idx="minor">
            <a:schemeClr val="tx1"/>
          </a:fontRef>
        </p:style>
      </p:cxnSp>
      <p:cxnSp>
        <p:nvCxnSpPr>
          <p:cNvPr id="98" name="Connecteur droit 97"/>
          <p:cNvCxnSpPr/>
          <p:nvPr/>
        </p:nvCxnSpPr>
        <p:spPr>
          <a:xfrm flipH="1">
            <a:off x="1630363" y="4027488"/>
            <a:ext cx="568325" cy="704850"/>
          </a:xfrm>
          <a:prstGeom prst="line">
            <a:avLst/>
          </a:prstGeom>
        </p:spPr>
        <p:style>
          <a:lnRef idx="3">
            <a:schemeClr val="accent4"/>
          </a:lnRef>
          <a:fillRef idx="0">
            <a:schemeClr val="accent4"/>
          </a:fillRef>
          <a:effectRef idx="2">
            <a:schemeClr val="accent4"/>
          </a:effectRef>
          <a:fontRef idx="minor">
            <a:schemeClr val="tx1"/>
          </a:fontRef>
        </p:style>
      </p:cxnSp>
      <p:cxnSp>
        <p:nvCxnSpPr>
          <p:cNvPr id="99" name="Connecteur droit 98"/>
          <p:cNvCxnSpPr/>
          <p:nvPr/>
        </p:nvCxnSpPr>
        <p:spPr>
          <a:xfrm flipH="1">
            <a:off x="3294063" y="3565525"/>
            <a:ext cx="46037" cy="204788"/>
          </a:xfrm>
          <a:prstGeom prst="line">
            <a:avLst/>
          </a:prstGeom>
        </p:spPr>
        <p:style>
          <a:lnRef idx="3">
            <a:schemeClr val="dk1"/>
          </a:lnRef>
          <a:fillRef idx="0">
            <a:schemeClr val="dk1"/>
          </a:fillRef>
          <a:effectRef idx="2">
            <a:schemeClr val="dk1"/>
          </a:effectRef>
          <a:fontRef idx="minor">
            <a:schemeClr val="tx1"/>
          </a:fontRef>
        </p:style>
      </p:cxnSp>
      <p:cxnSp>
        <p:nvCxnSpPr>
          <p:cNvPr id="101" name="Connecteur droit 100"/>
          <p:cNvCxnSpPr/>
          <p:nvPr/>
        </p:nvCxnSpPr>
        <p:spPr>
          <a:xfrm flipH="1">
            <a:off x="2967038" y="4375150"/>
            <a:ext cx="179387" cy="417513"/>
          </a:xfrm>
          <a:prstGeom prst="line">
            <a:avLst/>
          </a:prstGeom>
        </p:spPr>
        <p:style>
          <a:lnRef idx="3">
            <a:schemeClr val="accent4"/>
          </a:lnRef>
          <a:fillRef idx="0">
            <a:schemeClr val="accent4"/>
          </a:fillRef>
          <a:effectRef idx="2">
            <a:schemeClr val="accent4"/>
          </a:effectRef>
          <a:fontRef idx="minor">
            <a:schemeClr val="tx1"/>
          </a:fontRef>
        </p:style>
      </p:cxnSp>
      <p:cxnSp>
        <p:nvCxnSpPr>
          <p:cNvPr id="108" name="Connecteur droit 107"/>
          <p:cNvCxnSpPr/>
          <p:nvPr/>
        </p:nvCxnSpPr>
        <p:spPr>
          <a:xfrm>
            <a:off x="4219575" y="3471863"/>
            <a:ext cx="0" cy="165100"/>
          </a:xfrm>
          <a:prstGeom prst="line">
            <a:avLst/>
          </a:prstGeom>
        </p:spPr>
        <p:style>
          <a:lnRef idx="3">
            <a:schemeClr val="dk1"/>
          </a:lnRef>
          <a:fillRef idx="0">
            <a:schemeClr val="dk1"/>
          </a:fillRef>
          <a:effectRef idx="2">
            <a:schemeClr val="dk1"/>
          </a:effectRef>
          <a:fontRef idx="minor">
            <a:schemeClr val="tx1"/>
          </a:fontRef>
        </p:style>
      </p:cxnSp>
      <p:cxnSp>
        <p:nvCxnSpPr>
          <p:cNvPr id="112" name="Connecteur droit 111"/>
          <p:cNvCxnSpPr/>
          <p:nvPr/>
        </p:nvCxnSpPr>
        <p:spPr>
          <a:xfrm>
            <a:off x="4256088" y="4325938"/>
            <a:ext cx="130175" cy="479425"/>
          </a:xfrm>
          <a:prstGeom prst="line">
            <a:avLst/>
          </a:prstGeom>
        </p:spPr>
        <p:style>
          <a:lnRef idx="3">
            <a:schemeClr val="accent4"/>
          </a:lnRef>
          <a:fillRef idx="0">
            <a:schemeClr val="accent4"/>
          </a:fillRef>
          <a:effectRef idx="2">
            <a:schemeClr val="accent4"/>
          </a:effectRef>
          <a:fontRef idx="minor">
            <a:schemeClr val="tx1"/>
          </a:fontRef>
        </p:style>
      </p:cxnSp>
      <p:cxnSp>
        <p:nvCxnSpPr>
          <p:cNvPr id="122" name="Connecteur droit 121"/>
          <p:cNvCxnSpPr/>
          <p:nvPr/>
        </p:nvCxnSpPr>
        <p:spPr>
          <a:xfrm>
            <a:off x="5588000" y="4256088"/>
            <a:ext cx="282575" cy="476250"/>
          </a:xfrm>
          <a:prstGeom prst="line">
            <a:avLst/>
          </a:prstGeom>
        </p:spPr>
        <p:style>
          <a:lnRef idx="3">
            <a:schemeClr val="accent4"/>
          </a:lnRef>
          <a:fillRef idx="0">
            <a:schemeClr val="accent4"/>
          </a:fillRef>
          <a:effectRef idx="2">
            <a:schemeClr val="accent4"/>
          </a:effectRef>
          <a:fontRef idx="minor">
            <a:schemeClr val="tx1"/>
          </a:fontRef>
        </p:style>
      </p:cxnSp>
      <p:cxnSp>
        <p:nvCxnSpPr>
          <p:cNvPr id="123" name="Connecteur droit 122"/>
          <p:cNvCxnSpPr/>
          <p:nvPr/>
        </p:nvCxnSpPr>
        <p:spPr>
          <a:xfrm>
            <a:off x="5145088" y="3500438"/>
            <a:ext cx="147637" cy="257175"/>
          </a:xfrm>
          <a:prstGeom prst="line">
            <a:avLst/>
          </a:prstGeom>
        </p:spPr>
        <p:style>
          <a:lnRef idx="3">
            <a:schemeClr val="dk1"/>
          </a:lnRef>
          <a:fillRef idx="0">
            <a:schemeClr val="dk1"/>
          </a:fillRef>
          <a:effectRef idx="2">
            <a:schemeClr val="dk1"/>
          </a:effectRef>
          <a:fontRef idx="minor">
            <a:schemeClr val="tx1"/>
          </a:fontRef>
        </p:style>
      </p:cxnSp>
      <p:sp>
        <p:nvSpPr>
          <p:cNvPr id="44073" name="Rectangle 44072"/>
          <p:cNvSpPr/>
          <p:nvPr/>
        </p:nvSpPr>
        <p:spPr>
          <a:xfrm>
            <a:off x="2078038" y="3178175"/>
            <a:ext cx="4302125" cy="231775"/>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sz="1050" b="1" dirty="0">
                <a:solidFill>
                  <a:schemeClr val="tx1"/>
                </a:solidFill>
                <a:latin typeface="Arial" pitchFamily="34" charset="0"/>
                <a:cs typeface="Arial" pitchFamily="34" charset="0"/>
              </a:rPr>
              <a:t>DÉCISION</a:t>
            </a:r>
            <a:r>
              <a:rPr lang="fr-CA" sz="1050" dirty="0">
                <a:solidFill>
                  <a:schemeClr val="tx1"/>
                </a:solidFill>
                <a:latin typeface="Arial" pitchFamily="34" charset="0"/>
                <a:cs typeface="Arial" pitchFamily="34" charset="0"/>
              </a:rPr>
              <a:t>   </a:t>
            </a:r>
            <a:r>
              <a:rPr lang="fr-CA" sz="1200" dirty="0">
                <a:solidFill>
                  <a:schemeClr val="tx1"/>
                </a:solidFill>
                <a:latin typeface="Arial" pitchFamily="34" charset="0"/>
                <a:cs typeface="Arial" pitchFamily="34" charset="0"/>
              </a:rPr>
              <a:t>(</a:t>
            </a:r>
            <a:r>
              <a:rPr lang="fr-CA" sz="1200" b="1" dirty="0">
                <a:solidFill>
                  <a:schemeClr val="tx1"/>
                </a:solidFill>
                <a:latin typeface="Arial" pitchFamily="34" charset="0"/>
                <a:cs typeface="Arial" pitchFamily="34" charset="0"/>
              </a:rPr>
              <a:t>23H15)</a:t>
            </a:r>
          </a:p>
        </p:txBody>
      </p:sp>
      <p:sp>
        <p:nvSpPr>
          <p:cNvPr id="3" name="Rectangle 2"/>
          <p:cNvSpPr/>
          <p:nvPr/>
        </p:nvSpPr>
        <p:spPr>
          <a:xfrm>
            <a:off x="1039813" y="5341938"/>
            <a:ext cx="6870700" cy="31591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sz="1050" b="1" dirty="0">
                <a:solidFill>
                  <a:schemeClr val="tx1"/>
                </a:solidFill>
                <a:latin typeface="Arial" pitchFamily="34" charset="0"/>
                <a:cs typeface="Arial" pitchFamily="34" charset="0"/>
              </a:rPr>
              <a:t>APPLICATION DE LA DÉCISION SUR  LE TERRAIN   </a:t>
            </a:r>
            <a:r>
              <a:rPr lang="fr-CA" sz="1200" b="1" dirty="0">
                <a:solidFill>
                  <a:schemeClr val="tx1"/>
                </a:solidFill>
                <a:latin typeface="Arial" pitchFamily="34" charset="0"/>
                <a:cs typeface="Arial" pitchFamily="34" charset="0"/>
              </a:rPr>
              <a:t>( 00H15)</a:t>
            </a:r>
          </a:p>
        </p:txBody>
      </p:sp>
      <p:sp>
        <p:nvSpPr>
          <p:cNvPr id="6" name="Ellipse 5"/>
          <p:cNvSpPr/>
          <p:nvPr/>
        </p:nvSpPr>
        <p:spPr>
          <a:xfrm>
            <a:off x="6826250" y="1914525"/>
            <a:ext cx="1657350" cy="157956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sz="1200" b="1" dirty="0">
                <a:solidFill>
                  <a:srgbClr val="002060"/>
                </a:solidFill>
                <a:latin typeface="Arial" pitchFamily="34" charset="0"/>
                <a:cs typeface="Arial" pitchFamily="34" charset="0"/>
              </a:rPr>
              <a:t>Centre de coordination événementiel sur le site</a:t>
            </a:r>
          </a:p>
          <a:p>
            <a:pPr algn="ctr">
              <a:defRPr/>
            </a:pPr>
            <a:r>
              <a:rPr lang="fr-CA" sz="1000" b="1" dirty="0">
                <a:solidFill>
                  <a:srgbClr val="002060"/>
                </a:solidFill>
                <a:latin typeface="Arial" pitchFamily="34" charset="0"/>
                <a:cs typeface="Arial" pitchFamily="34" charset="0"/>
              </a:rPr>
              <a:t>(partenaires)</a:t>
            </a:r>
          </a:p>
          <a:p>
            <a:pPr algn="ctr">
              <a:defRPr/>
            </a:pPr>
            <a:endParaRPr lang="fr-CA" sz="1200" b="1" dirty="0">
              <a:solidFill>
                <a:srgbClr val="002060"/>
              </a:solidFill>
              <a:latin typeface="Arial" pitchFamily="34" charset="0"/>
              <a:cs typeface="Arial" pitchFamily="34" charset="0"/>
            </a:endParaRPr>
          </a:p>
          <a:p>
            <a:pPr>
              <a:defRPr/>
            </a:pPr>
            <a:r>
              <a:rPr lang="fr-CA" sz="1200" b="1" dirty="0">
                <a:solidFill>
                  <a:srgbClr val="002060"/>
                </a:solidFill>
                <a:latin typeface="Arial" pitchFamily="34" charset="0"/>
                <a:cs typeface="Arial" pitchFamily="34" charset="0"/>
              </a:rPr>
              <a:t>      10</a:t>
            </a:r>
          </a:p>
        </p:txBody>
      </p:sp>
      <p:cxnSp>
        <p:nvCxnSpPr>
          <p:cNvPr id="8" name="Connecteur droit 7"/>
          <p:cNvCxnSpPr/>
          <p:nvPr/>
        </p:nvCxnSpPr>
        <p:spPr>
          <a:xfrm>
            <a:off x="5870575" y="2641600"/>
            <a:ext cx="955675" cy="0"/>
          </a:xfrm>
          <a:prstGeom prst="line">
            <a:avLst/>
          </a:prstGeom>
        </p:spPr>
        <p:style>
          <a:lnRef idx="3">
            <a:schemeClr val="dk1"/>
          </a:lnRef>
          <a:fillRef idx="0">
            <a:schemeClr val="dk1"/>
          </a:fillRef>
          <a:effectRef idx="2">
            <a:schemeClr val="dk1"/>
          </a:effectRef>
          <a:fontRef idx="minor">
            <a:schemeClr val="tx1"/>
          </a:fontRef>
        </p:style>
      </p:cxnSp>
      <p:pic>
        <p:nvPicPr>
          <p:cNvPr id="13350" name="Image 8" descr="Hommes, L'Homme, Bonhomme Allumette, Symbo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5238" y="3000375"/>
            <a:ext cx="2952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 name="Connecteur droit 38"/>
          <p:cNvCxnSpPr/>
          <p:nvPr/>
        </p:nvCxnSpPr>
        <p:spPr>
          <a:xfrm>
            <a:off x="5856288" y="3524250"/>
            <a:ext cx="147637" cy="257175"/>
          </a:xfrm>
          <a:prstGeom prst="line">
            <a:avLst/>
          </a:prstGeom>
        </p:spPr>
        <p:style>
          <a:lnRef idx="3">
            <a:schemeClr val="dk1"/>
          </a:lnRef>
          <a:fillRef idx="0">
            <a:schemeClr val="dk1"/>
          </a:fillRef>
          <a:effectRef idx="2">
            <a:schemeClr val="dk1"/>
          </a:effectRef>
          <a:fontRef idx="minor">
            <a:schemeClr val="tx1"/>
          </a:fontRef>
        </p:style>
      </p:cxnSp>
      <p:sp>
        <p:nvSpPr>
          <p:cNvPr id="13352" name="ZoneTexte 4"/>
          <p:cNvSpPr txBox="1">
            <a:spLocks noChangeArrowheads="1"/>
          </p:cNvSpPr>
          <p:nvPr/>
        </p:nvSpPr>
        <p:spPr bwMode="auto">
          <a:xfrm>
            <a:off x="5970588" y="3870325"/>
            <a:ext cx="819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fr-CA" altLang="fr-FR" sz="1600">
                <a:latin typeface="Arial" charset="0"/>
                <a:cs typeface="Arial" charset="0"/>
              </a:rPr>
              <a:t>etc.</a:t>
            </a:r>
          </a:p>
        </p:txBody>
      </p:sp>
      <p:cxnSp>
        <p:nvCxnSpPr>
          <p:cNvPr id="41" name="Connecteur droit 40"/>
          <p:cNvCxnSpPr>
            <a:stCxn id="13352" idx="2"/>
          </p:cNvCxnSpPr>
          <p:nvPr/>
        </p:nvCxnSpPr>
        <p:spPr>
          <a:xfrm>
            <a:off x="6380163" y="4208463"/>
            <a:ext cx="706437" cy="627062"/>
          </a:xfrm>
          <a:prstGeom prst="line">
            <a:avLst/>
          </a:prstGeom>
        </p:spPr>
        <p:style>
          <a:lnRef idx="3">
            <a:schemeClr val="accent4"/>
          </a:lnRef>
          <a:fillRef idx="0">
            <a:schemeClr val="accent4"/>
          </a:fillRef>
          <a:effectRef idx="2">
            <a:schemeClr val="accent4"/>
          </a:effectRef>
          <a:fontRef idx="minor">
            <a:schemeClr val="tx1"/>
          </a:fontRef>
        </p:style>
      </p:cxnSp>
      <p:sp>
        <p:nvSpPr>
          <p:cNvPr id="13354" name="ZoneTexte 44"/>
          <p:cNvSpPr txBox="1">
            <a:spLocks noChangeArrowheads="1"/>
          </p:cNvSpPr>
          <p:nvPr/>
        </p:nvSpPr>
        <p:spPr bwMode="auto">
          <a:xfrm>
            <a:off x="7150100" y="4892675"/>
            <a:ext cx="9366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fr-CA" altLang="fr-FR" sz="1600">
                <a:latin typeface="Arial" charset="0"/>
                <a:cs typeface="Arial" charset="0"/>
              </a:rPr>
              <a:t>etc.</a:t>
            </a:r>
          </a:p>
        </p:txBody>
      </p:sp>
    </p:spTree>
    <p:extLst>
      <p:ext uri="{BB962C8B-B14F-4D97-AF65-F5344CB8AC3E}">
        <p14:creationId xmlns:p14="http://schemas.microsoft.com/office/powerpoint/2010/main" val="618017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bwMode="auto">
          <a:xfrm>
            <a:off x="468313" y="404812"/>
            <a:ext cx="8229600" cy="136800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CA" altLang="fr-FR" dirty="0" smtClean="0">
                <a:latin typeface="Arial" charset="0"/>
                <a:cs typeface="Arial" charset="0"/>
              </a:rPr>
              <a:t>Autres exemples de structure de coordination</a:t>
            </a:r>
          </a:p>
        </p:txBody>
      </p:sp>
      <p:sp>
        <p:nvSpPr>
          <p:cNvPr id="3" name="Espace réservé du contenu 2"/>
          <p:cNvSpPr>
            <a:spLocks noGrp="1"/>
          </p:cNvSpPr>
          <p:nvPr>
            <p:ph idx="1"/>
          </p:nvPr>
        </p:nvSpPr>
        <p:spPr>
          <a:xfrm>
            <a:off x="251520" y="1989138"/>
            <a:ext cx="8712968" cy="3527425"/>
          </a:xfrm>
        </p:spPr>
        <p:txBody>
          <a:bodyPr/>
          <a:lstStyle/>
          <a:p>
            <a:pPr>
              <a:spcBef>
                <a:spcPts val="2400"/>
              </a:spcBef>
              <a:buClr>
                <a:srgbClr val="0070C0"/>
              </a:buClr>
              <a:buFont typeface="Wingdings" panose="05000000000000000000" pitchFamily="2" charset="2"/>
              <a:buChar char="v"/>
              <a:defRPr/>
            </a:pPr>
            <a:r>
              <a:rPr lang="fr-CA" b="1" dirty="0" smtClean="0"/>
              <a:t>Conseil de sécurité nationale des États-Unis: </a:t>
            </a:r>
          </a:p>
          <a:p>
            <a:pPr marL="0" indent="0">
              <a:spcBef>
                <a:spcPts val="2400"/>
              </a:spcBef>
              <a:buFont typeface="Wingdings" pitchFamily="2" charset="2"/>
              <a:buNone/>
              <a:defRPr/>
            </a:pPr>
            <a:r>
              <a:rPr lang="fr-CA" b="1" dirty="0" smtClean="0"/>
              <a:t>	</a:t>
            </a:r>
            <a:r>
              <a:rPr lang="fr-CA" sz="2800" b="1" dirty="0" smtClean="0"/>
              <a:t>5 </a:t>
            </a:r>
            <a:r>
              <a:rPr lang="fr-CA" sz="2800" b="1" dirty="0"/>
              <a:t>membres statutaires</a:t>
            </a:r>
          </a:p>
          <a:p>
            <a:pPr>
              <a:spcBef>
                <a:spcPts val="2400"/>
              </a:spcBef>
              <a:buClr>
                <a:srgbClr val="0070C0"/>
              </a:buClr>
              <a:buFont typeface="Wingdings" panose="05000000000000000000" pitchFamily="2" charset="2"/>
              <a:buChar char="v"/>
              <a:defRPr/>
            </a:pPr>
            <a:r>
              <a:rPr lang="fr-CA" b="1" dirty="0" smtClean="0"/>
              <a:t>Conseil de sécurité de l’ONU:</a:t>
            </a:r>
          </a:p>
          <a:p>
            <a:pPr marL="0" indent="0">
              <a:spcBef>
                <a:spcPts val="2400"/>
              </a:spcBef>
              <a:buFont typeface="Wingdings" pitchFamily="2" charset="2"/>
              <a:buNone/>
              <a:defRPr/>
            </a:pPr>
            <a:r>
              <a:rPr lang="fr-CA" sz="2800" b="1" dirty="0"/>
              <a:t>	</a:t>
            </a:r>
            <a:r>
              <a:rPr lang="fr-CA" sz="2800" b="1" dirty="0" smtClean="0"/>
              <a:t>15 membres </a:t>
            </a:r>
          </a:p>
          <a:p>
            <a:pPr>
              <a:spcBef>
                <a:spcPts val="2400"/>
              </a:spcBef>
              <a:defRPr/>
            </a:pPr>
            <a:endParaRPr lang="fr-CA" dirty="0" smtClean="0">
              <a:solidFill>
                <a:schemeClr val="tx1"/>
              </a:solidFill>
            </a:endParaRPr>
          </a:p>
          <a:p>
            <a:pPr marL="0" indent="0">
              <a:buFont typeface="Wingdings" pitchFamily="2" charset="2"/>
              <a:buNone/>
              <a:defRPr/>
            </a:pPr>
            <a:r>
              <a:rPr lang="fr-CA" dirty="0">
                <a:solidFill>
                  <a:schemeClr val="tx1"/>
                </a:solidFill>
              </a:rPr>
              <a:t>	</a:t>
            </a:r>
            <a:endParaRPr lang="fr-CA"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552" y="0"/>
            <a:ext cx="8136904" cy="6267946"/>
          </a:xfrm>
        </p:spPr>
      </p:pic>
    </p:spTree>
    <p:extLst>
      <p:ext uri="{BB962C8B-B14F-4D97-AF65-F5344CB8AC3E}">
        <p14:creationId xmlns:p14="http://schemas.microsoft.com/office/powerpoint/2010/main" val="1369714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276600" y="15573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fr-CA" altLang="fr-FR"/>
          </a:p>
        </p:txBody>
      </p:sp>
      <p:pic>
        <p:nvPicPr>
          <p:cNvPr id="16387" name="Image 8" descr="Hommes, L'Homme, Bonhomme Allumette, Symb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022" y="2161481"/>
            <a:ext cx="1008063" cy="117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3"/>
          <p:cNvSpPr>
            <a:spLocks noChangeArrowheads="1"/>
          </p:cNvSpPr>
          <p:nvPr/>
        </p:nvSpPr>
        <p:spPr bwMode="auto">
          <a:xfrm>
            <a:off x="2306637" y="2400935"/>
            <a:ext cx="2225675"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fr-CA" altLang="fr-FR" sz="2800" dirty="0">
                <a:cs typeface="Times New Roman" pitchFamily="18" charset="0"/>
              </a:rPr>
              <a:t>          </a:t>
            </a:r>
            <a:r>
              <a:rPr lang="fr-CA" altLang="fr-FR" sz="2400" dirty="0">
                <a:cs typeface="Times New Roman" pitchFamily="18" charset="0"/>
              </a:rPr>
              <a:t>=          11 </a:t>
            </a:r>
            <a:endParaRPr lang="fr-CA" altLang="fr-FR" sz="2400" dirty="0"/>
          </a:p>
        </p:txBody>
      </p:sp>
      <p:sp>
        <p:nvSpPr>
          <p:cNvPr id="16389"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endParaRPr lang="fr-CA" altLang="fr-FR"/>
          </a:p>
        </p:txBody>
      </p:sp>
      <p:sp>
        <p:nvSpPr>
          <p:cNvPr id="7" name="Flèche droite 6"/>
          <p:cNvSpPr/>
          <p:nvPr/>
        </p:nvSpPr>
        <p:spPr>
          <a:xfrm>
            <a:off x="676275" y="1174750"/>
            <a:ext cx="428625" cy="190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CA"/>
          </a:p>
        </p:txBody>
      </p:sp>
      <p:sp>
        <p:nvSpPr>
          <p:cNvPr id="16391" name="ZoneTexte 4"/>
          <p:cNvSpPr txBox="1">
            <a:spLocks noChangeArrowheads="1"/>
          </p:cNvSpPr>
          <p:nvPr/>
        </p:nvSpPr>
        <p:spPr bwMode="auto">
          <a:xfrm>
            <a:off x="1381124" y="1084263"/>
            <a:ext cx="698399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fr-CA" altLang="fr-FR" sz="3200" b="1" dirty="0">
                <a:solidFill>
                  <a:schemeClr val="tx1">
                    <a:lumMod val="75000"/>
                    <a:lumOff val="25000"/>
                  </a:schemeClr>
                </a:solidFill>
                <a:latin typeface="Arial" charset="0"/>
                <a:cs typeface="Arial" charset="0"/>
              </a:rPr>
              <a:t>Un seul point de contact par </a:t>
            </a:r>
            <a:r>
              <a:rPr lang="fr-CA" altLang="fr-FR" sz="3200" b="1" dirty="0" smtClean="0">
                <a:solidFill>
                  <a:schemeClr val="tx1">
                    <a:lumMod val="75000"/>
                    <a:lumOff val="25000"/>
                  </a:schemeClr>
                </a:solidFill>
                <a:latin typeface="Arial" charset="0"/>
                <a:cs typeface="Arial" charset="0"/>
              </a:rPr>
              <a:t>secteur* </a:t>
            </a:r>
          </a:p>
        </p:txBody>
      </p:sp>
      <p:sp>
        <p:nvSpPr>
          <p:cNvPr id="16392" name="ZoneTexte 7"/>
          <p:cNvSpPr txBox="1">
            <a:spLocks noChangeArrowheads="1"/>
          </p:cNvSpPr>
          <p:nvPr/>
        </p:nvSpPr>
        <p:spPr bwMode="auto">
          <a:xfrm>
            <a:off x="653043" y="3793807"/>
            <a:ext cx="809542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endParaRPr lang="fr-CA" altLang="fr-FR" sz="2000" dirty="0"/>
          </a:p>
          <a:p>
            <a:r>
              <a:rPr lang="fr-CA" altLang="fr-FR" sz="3200" b="1" dirty="0">
                <a:solidFill>
                  <a:schemeClr val="tx1">
                    <a:lumMod val="75000"/>
                    <a:lumOff val="25000"/>
                  </a:schemeClr>
                </a:solidFill>
              </a:rPr>
              <a:t>Autres collègues de l’équipe de coordination de sécurité civile = maximum 5 </a:t>
            </a:r>
            <a:r>
              <a:rPr lang="fr-CA" altLang="fr-FR" sz="3200" b="1" dirty="0" smtClean="0">
                <a:solidFill>
                  <a:schemeClr val="tx1">
                    <a:lumMod val="75000"/>
                    <a:lumOff val="25000"/>
                  </a:schemeClr>
                </a:solidFill>
              </a:rPr>
              <a:t>interlocuteurs*</a:t>
            </a:r>
            <a:endParaRPr lang="fr-CA" altLang="fr-FR" sz="3200" b="1" dirty="0">
              <a:solidFill>
                <a:schemeClr val="tx1">
                  <a:lumMod val="75000"/>
                  <a:lumOff val="25000"/>
                </a:schemeClr>
              </a:solidFill>
            </a:endParaRPr>
          </a:p>
        </p:txBody>
      </p:sp>
      <p:cxnSp>
        <p:nvCxnSpPr>
          <p:cNvPr id="3" name="Connecteur droit 2"/>
          <p:cNvCxnSpPr/>
          <p:nvPr/>
        </p:nvCxnSpPr>
        <p:spPr>
          <a:xfrm>
            <a:off x="1691022" y="3496816"/>
            <a:ext cx="864518" cy="0"/>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1691022" y="3645024"/>
            <a:ext cx="864518" cy="0"/>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30168" y="5483562"/>
            <a:ext cx="8784976" cy="369332"/>
          </a:xfrm>
          <a:prstGeom prst="rect">
            <a:avLst/>
          </a:prstGeom>
        </p:spPr>
        <p:txBody>
          <a:bodyPr wrap="square">
            <a:spAutoFit/>
          </a:bodyPr>
          <a:lstStyle/>
          <a:p>
            <a:r>
              <a:rPr lang="fr-CA" altLang="fr-FR" dirty="0" smtClean="0">
                <a:latin typeface="Arial" charset="0"/>
                <a:cs typeface="Arial" charset="0"/>
              </a:rPr>
              <a:t>*excluant </a:t>
            </a:r>
            <a:r>
              <a:rPr lang="fr-CA" altLang="fr-FR" dirty="0">
                <a:latin typeface="Arial" charset="0"/>
                <a:cs typeface="Arial" charset="0"/>
              </a:rPr>
              <a:t>les substituts et les membres de l’équipe de coordination en sécurité </a:t>
            </a:r>
            <a:r>
              <a:rPr lang="fr-CA" altLang="fr-FR" dirty="0" smtClean="0">
                <a:latin typeface="Arial" charset="0"/>
                <a:cs typeface="Arial" charset="0"/>
              </a:rPr>
              <a:t>civile</a:t>
            </a:r>
            <a:endParaRPr lang="fr-CA" altLang="fr-FR"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additive="base">
                                        <p:cTn id="7" dur="500" fill="hold"/>
                                        <p:tgtEl>
                                          <p:spTgt spid="16387"/>
                                        </p:tgtEl>
                                        <p:attrNameLst>
                                          <p:attrName>ppt_x</p:attrName>
                                        </p:attrNameLst>
                                      </p:cBhvr>
                                      <p:tavLst>
                                        <p:tav tm="0">
                                          <p:val>
                                            <p:strVal val="#ppt_x"/>
                                          </p:val>
                                        </p:tav>
                                        <p:tav tm="100000">
                                          <p:val>
                                            <p:strVal val="#ppt_x"/>
                                          </p:val>
                                        </p:tav>
                                      </p:tavLst>
                                    </p:anim>
                                    <p:anim calcmode="lin" valueType="num">
                                      <p:cBhvr additive="base">
                                        <p:cTn id="8" dur="500" fill="hold"/>
                                        <p:tgtEl>
                                          <p:spTgt spid="1638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388"/>
                                        </p:tgtEl>
                                        <p:attrNameLst>
                                          <p:attrName>style.visibility</p:attrName>
                                        </p:attrNameLst>
                                      </p:cBhvr>
                                      <p:to>
                                        <p:strVal val="visible"/>
                                      </p:to>
                                    </p:set>
                                    <p:anim calcmode="lin" valueType="num">
                                      <p:cBhvr additive="base">
                                        <p:cTn id="11" dur="500" fill="hold"/>
                                        <p:tgtEl>
                                          <p:spTgt spid="16388"/>
                                        </p:tgtEl>
                                        <p:attrNameLst>
                                          <p:attrName>ppt_x</p:attrName>
                                        </p:attrNameLst>
                                      </p:cBhvr>
                                      <p:tavLst>
                                        <p:tav tm="0">
                                          <p:val>
                                            <p:strVal val="#ppt_x"/>
                                          </p:val>
                                        </p:tav>
                                        <p:tav tm="100000">
                                          <p:val>
                                            <p:strVal val="#ppt_x"/>
                                          </p:val>
                                        </p:tav>
                                      </p:tavLst>
                                    </p:anim>
                                    <p:anim calcmode="lin" valueType="num">
                                      <p:cBhvr additive="base">
                                        <p:cTn id="12" dur="500" fill="hold"/>
                                        <p:tgtEl>
                                          <p:spTgt spid="1638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392"/>
                                        </p:tgtEl>
                                        <p:attrNameLst>
                                          <p:attrName>style.visibility</p:attrName>
                                        </p:attrNameLst>
                                      </p:cBhvr>
                                      <p:to>
                                        <p:strVal val="visible"/>
                                      </p:to>
                                    </p:set>
                                    <p:anim calcmode="lin" valueType="num">
                                      <p:cBhvr additive="base">
                                        <p:cTn id="15" dur="500" fill="hold"/>
                                        <p:tgtEl>
                                          <p:spTgt spid="16392"/>
                                        </p:tgtEl>
                                        <p:attrNameLst>
                                          <p:attrName>ppt_x</p:attrName>
                                        </p:attrNameLst>
                                      </p:cBhvr>
                                      <p:tavLst>
                                        <p:tav tm="0">
                                          <p:val>
                                            <p:strVal val="#ppt_x"/>
                                          </p:val>
                                        </p:tav>
                                        <p:tav tm="100000">
                                          <p:val>
                                            <p:strVal val="#ppt_x"/>
                                          </p:val>
                                        </p:tav>
                                      </p:tavLst>
                                    </p:anim>
                                    <p:anim calcmode="lin" valueType="num">
                                      <p:cBhvr additive="base">
                                        <p:cTn id="16" dur="500" fill="hold"/>
                                        <p:tgtEl>
                                          <p:spTgt spid="1639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391"/>
                                        </p:tgtEl>
                                        <p:attrNameLst>
                                          <p:attrName>style.visibility</p:attrName>
                                        </p:attrNameLst>
                                      </p:cBhvr>
                                      <p:to>
                                        <p:strVal val="visible"/>
                                      </p:to>
                                    </p:set>
                                    <p:anim calcmode="lin" valueType="num">
                                      <p:cBhvr additive="base">
                                        <p:cTn id="23" dur="500" fill="hold"/>
                                        <p:tgtEl>
                                          <p:spTgt spid="16391"/>
                                        </p:tgtEl>
                                        <p:attrNameLst>
                                          <p:attrName>ppt_x</p:attrName>
                                        </p:attrNameLst>
                                      </p:cBhvr>
                                      <p:tavLst>
                                        <p:tav tm="0">
                                          <p:val>
                                            <p:strVal val="#ppt_x"/>
                                          </p:val>
                                        </p:tav>
                                        <p:tav tm="100000">
                                          <p:val>
                                            <p:strVal val="#ppt_x"/>
                                          </p:val>
                                        </p:tav>
                                      </p:tavLst>
                                    </p:anim>
                                    <p:anim calcmode="lin" valueType="num">
                                      <p:cBhvr additive="base">
                                        <p:cTn id="24" dur="500" fill="hold"/>
                                        <p:tgtEl>
                                          <p:spTgt spid="1639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7" grpId="0" animBg="1"/>
      <p:bldP spid="16391" grpId="0"/>
      <p:bldP spid="1639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852936"/>
            <a:ext cx="8712968" cy="1872208"/>
          </a:xfrm>
        </p:spPr>
        <p:txBody>
          <a:bodyPr/>
          <a:lstStyle/>
          <a:p>
            <a:pPr algn="ctr"/>
            <a:r>
              <a:rPr lang="fr-CA" sz="4000" dirty="0" smtClean="0"/>
              <a:t>2.</a:t>
            </a:r>
            <a:r>
              <a:rPr lang="fr-CA" sz="4000" dirty="0" smtClean="0">
                <a:solidFill>
                  <a:schemeClr val="tx1"/>
                </a:solidFill>
              </a:rPr>
              <a:t> </a:t>
            </a:r>
            <a:r>
              <a:rPr lang="fr-CA" sz="4000" dirty="0" smtClean="0"/>
              <a:t>La gestion des communications</a:t>
            </a:r>
            <a:endParaRPr lang="fr-CA" sz="4000" dirty="0"/>
          </a:p>
        </p:txBody>
      </p:sp>
    </p:spTree>
    <p:extLst>
      <p:ext uri="{BB962C8B-B14F-4D97-AF65-F5344CB8AC3E}">
        <p14:creationId xmlns:p14="http://schemas.microsoft.com/office/powerpoint/2010/main" val="264437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texte 3"/>
          <p:cNvSpPr>
            <a:spLocks noGrp="1"/>
          </p:cNvSpPr>
          <p:nvPr>
            <p:ph type="body" sz="quarter" idx="10"/>
          </p:nvPr>
        </p:nvSpPr>
        <p:spPr bwMode="auto">
          <a:xfrm>
            <a:off x="611560" y="1628800"/>
            <a:ext cx="7416800" cy="17281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fr-CA" altLang="fr-FR" sz="2400" dirty="0" smtClean="0">
                <a:solidFill>
                  <a:schemeClr val="tx1">
                    <a:lumMod val="75000"/>
                    <a:lumOff val="25000"/>
                  </a:schemeClr>
                </a:solidFill>
                <a:latin typeface="Arial" charset="0"/>
                <a:cs typeface="Arial" charset="0"/>
              </a:rPr>
              <a:t>En intervention, portez-vous une attention particulière aux titres des courriels que vous envoyez (titres clairs et évocateurs, facilitant le repérage et indiquant le niveau de priorité)?</a:t>
            </a:r>
            <a:endParaRPr lang="fr-FR" altLang="fr-FR" sz="2400" dirty="0" smtClean="0">
              <a:solidFill>
                <a:schemeClr val="tx1">
                  <a:lumMod val="75000"/>
                  <a:lumOff val="25000"/>
                </a:schemeClr>
              </a:solidFill>
              <a:latin typeface="Arial" charset="0"/>
              <a:cs typeface="Arial" charset="0"/>
            </a:endParaRPr>
          </a:p>
        </p:txBody>
      </p:sp>
      <p:sp>
        <p:nvSpPr>
          <p:cNvPr id="17411" name="Espace réservé du texte 4"/>
          <p:cNvSpPr>
            <a:spLocks noGrp="1"/>
          </p:cNvSpPr>
          <p:nvPr>
            <p:ph type="body" sz="quarter" idx="11"/>
          </p:nvPr>
        </p:nvSpPr>
        <p:spPr bwMode="auto">
          <a:xfrm>
            <a:off x="683568" y="3429000"/>
            <a:ext cx="6551612" cy="15841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457200" indent="-457200">
              <a:buClr>
                <a:srgbClr val="0070C0"/>
              </a:buClr>
              <a:buFont typeface="Arial" charset="0"/>
              <a:buAutoNum type="alphaLcParenR"/>
            </a:pPr>
            <a:r>
              <a:rPr lang="fr-FR" altLang="fr-FR" sz="2500" b="1" dirty="0" smtClean="0">
                <a:latin typeface="Arial" charset="0"/>
                <a:cs typeface="Arial" charset="0"/>
              </a:rPr>
              <a:t>Toujours</a:t>
            </a:r>
          </a:p>
          <a:p>
            <a:pPr marL="457200" indent="-457200">
              <a:buClr>
                <a:srgbClr val="0070C0"/>
              </a:buClr>
              <a:buFont typeface="Arial" charset="0"/>
              <a:buAutoNum type="alphaLcParenR"/>
            </a:pPr>
            <a:r>
              <a:rPr lang="fr-FR" altLang="fr-FR" sz="2500" b="1" dirty="0" smtClean="0">
                <a:latin typeface="Arial" charset="0"/>
                <a:cs typeface="Arial" charset="0"/>
              </a:rPr>
              <a:t>Souvent</a:t>
            </a:r>
          </a:p>
          <a:p>
            <a:pPr marL="457200" indent="-457200">
              <a:buClr>
                <a:srgbClr val="0070C0"/>
              </a:buClr>
              <a:buFont typeface="Arial" charset="0"/>
              <a:buAutoNum type="alphaLcParenR"/>
            </a:pPr>
            <a:r>
              <a:rPr lang="fr-FR" altLang="fr-FR" sz="2500" b="1" dirty="0" smtClean="0">
                <a:latin typeface="Arial" charset="0"/>
                <a:cs typeface="Arial" charset="0"/>
              </a:rPr>
              <a:t>Non, je n’ai pas le temps!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 calcmode="lin" valueType="num">
                                      <p:cBhvr additive="base">
                                        <p:cTn id="7" dur="500" fill="hold"/>
                                        <p:tgtEl>
                                          <p:spTgt spid="174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411">
                                            <p:txEl>
                                              <p:pRg st="0" end="0"/>
                                            </p:txEl>
                                          </p:spTgt>
                                        </p:tgtEl>
                                        <p:attrNameLst>
                                          <p:attrName>style.visibility</p:attrName>
                                        </p:attrNameLst>
                                      </p:cBhvr>
                                      <p:to>
                                        <p:strVal val="visible"/>
                                      </p:to>
                                    </p:set>
                                    <p:anim calcmode="lin" valueType="num">
                                      <p:cBhvr additive="base">
                                        <p:cTn id="11"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411">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411">
                                            <p:txEl>
                                              <p:pRg st="1" end="1"/>
                                            </p:txEl>
                                          </p:spTgt>
                                        </p:tgtEl>
                                        <p:attrNameLst>
                                          <p:attrName>style.visibility</p:attrName>
                                        </p:attrNameLst>
                                      </p:cBhvr>
                                      <p:to>
                                        <p:strVal val="visible"/>
                                      </p:to>
                                    </p:set>
                                    <p:anim calcmode="lin" valueType="num">
                                      <p:cBhvr additive="base">
                                        <p:cTn id="15"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411">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P spid="174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525" y="800100"/>
            <a:ext cx="6838950" cy="5257800"/>
          </a:xfrm>
          <a:prstGeom prst="rect">
            <a:avLst/>
          </a:prstGeom>
        </p:spPr>
      </p:pic>
    </p:spTree>
    <p:extLst>
      <p:ext uri="{BB962C8B-B14F-4D97-AF65-F5344CB8AC3E}">
        <p14:creationId xmlns:p14="http://schemas.microsoft.com/office/powerpoint/2010/main" val="4181541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texte 3"/>
          <p:cNvSpPr>
            <a:spLocks noGrp="1"/>
          </p:cNvSpPr>
          <p:nvPr>
            <p:ph type="body" sz="quarter" idx="10"/>
          </p:nvPr>
        </p:nvSpPr>
        <p:spPr bwMode="auto">
          <a:xfrm>
            <a:off x="468313" y="1844675"/>
            <a:ext cx="7416800" cy="19443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fr-CA" altLang="fr-FR" sz="2400" dirty="0" smtClean="0">
                <a:solidFill>
                  <a:schemeClr val="tx1">
                    <a:lumMod val="75000"/>
                    <a:lumOff val="25000"/>
                  </a:schemeClr>
                </a:solidFill>
                <a:latin typeface="Arial" charset="0"/>
                <a:cs typeface="Arial" charset="0"/>
              </a:rPr>
              <a:t>Quel est, selon vous, le nombre de courriels </a:t>
            </a:r>
            <a:r>
              <a:rPr lang="fr-CA" altLang="fr-FR" sz="2400" u="sng" dirty="0" smtClean="0">
                <a:solidFill>
                  <a:schemeClr val="tx1">
                    <a:lumMod val="75000"/>
                    <a:lumOff val="25000"/>
                  </a:schemeClr>
                </a:solidFill>
                <a:latin typeface="Arial" charset="0"/>
                <a:cs typeface="Arial" charset="0"/>
              </a:rPr>
              <a:t>REÇUS</a:t>
            </a:r>
            <a:r>
              <a:rPr lang="fr-CA" altLang="fr-FR" sz="2400" dirty="0" smtClean="0">
                <a:solidFill>
                  <a:schemeClr val="tx1">
                    <a:lumMod val="75000"/>
                    <a:lumOff val="25000"/>
                  </a:schemeClr>
                </a:solidFill>
                <a:latin typeface="Arial" charset="0"/>
                <a:cs typeface="Arial" charset="0"/>
              </a:rPr>
              <a:t> par la substitut au coordonnateur régional de la Capitale-Nationale (Laurence Déry) du 11 novembre 2015 au 27 avril 2016 (168 jours) pendant l’Opération Aide aux Réfugiés Syriens?</a:t>
            </a:r>
            <a:endParaRPr lang="fr-FR" altLang="fr-FR" sz="2400" dirty="0" smtClean="0">
              <a:solidFill>
                <a:schemeClr val="tx1">
                  <a:lumMod val="75000"/>
                  <a:lumOff val="25000"/>
                </a:schemeClr>
              </a:solidFill>
              <a:latin typeface="Arial" charset="0"/>
              <a:cs typeface="Arial" charset="0"/>
            </a:endParaRPr>
          </a:p>
        </p:txBody>
      </p:sp>
      <p:sp>
        <p:nvSpPr>
          <p:cNvPr id="18435" name="Espace réservé du texte 4"/>
          <p:cNvSpPr>
            <a:spLocks noGrp="1"/>
          </p:cNvSpPr>
          <p:nvPr>
            <p:ph type="body" sz="quarter" idx="11"/>
          </p:nvPr>
        </p:nvSpPr>
        <p:spPr bwMode="auto">
          <a:xfrm>
            <a:off x="468313" y="3789363"/>
            <a:ext cx="6551612" cy="1414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457200" indent="-457200">
              <a:buClr>
                <a:srgbClr val="0070C0"/>
              </a:buClr>
              <a:buFont typeface="Arial" charset="0"/>
              <a:buAutoNum type="alphaLcParenR"/>
            </a:pPr>
            <a:r>
              <a:rPr lang="fr-FR" altLang="fr-FR" sz="2200" b="1" dirty="0" smtClean="0">
                <a:latin typeface="Arial" charset="0"/>
                <a:cs typeface="Arial" charset="0"/>
              </a:rPr>
              <a:t>475</a:t>
            </a:r>
          </a:p>
          <a:p>
            <a:pPr marL="457200" indent="-457200">
              <a:buClr>
                <a:srgbClr val="0070C0"/>
              </a:buClr>
              <a:buFont typeface="Arial" charset="0"/>
              <a:buAutoNum type="alphaLcParenR"/>
            </a:pPr>
            <a:r>
              <a:rPr lang="fr-FR" altLang="fr-FR" sz="2200" b="1" dirty="0" smtClean="0">
                <a:latin typeface="Arial" charset="0"/>
                <a:cs typeface="Arial" charset="0"/>
              </a:rPr>
              <a:t>759</a:t>
            </a:r>
          </a:p>
          <a:p>
            <a:pPr marL="457200" indent="-457200">
              <a:buClr>
                <a:srgbClr val="0070C0"/>
              </a:buClr>
              <a:buFont typeface="Arial" charset="0"/>
              <a:buAutoNum type="alphaLcParenR"/>
            </a:pPr>
            <a:r>
              <a:rPr lang="fr-FR" altLang="fr-FR" sz="2200" b="1" dirty="0" smtClean="0">
                <a:latin typeface="Arial" charset="0"/>
                <a:cs typeface="Arial" charset="0"/>
              </a:rPr>
              <a:t>1 064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 calcmode="lin" valueType="num">
                                      <p:cBhvr additive="base">
                                        <p:cTn id="7" dur="500" fill="hold"/>
                                        <p:tgtEl>
                                          <p:spTgt spid="184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435">
                                            <p:txEl>
                                              <p:pRg st="0" end="0"/>
                                            </p:txEl>
                                          </p:spTgt>
                                        </p:tgtEl>
                                        <p:attrNameLst>
                                          <p:attrName>style.visibility</p:attrName>
                                        </p:attrNameLst>
                                      </p:cBhvr>
                                      <p:to>
                                        <p:strVal val="visible"/>
                                      </p:to>
                                    </p:set>
                                    <p:anim calcmode="lin" valueType="num">
                                      <p:cBhvr additive="base">
                                        <p:cTn id="11"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43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435">
                                            <p:txEl>
                                              <p:pRg st="1" end="1"/>
                                            </p:txEl>
                                          </p:spTgt>
                                        </p:tgtEl>
                                        <p:attrNameLst>
                                          <p:attrName>style.visibility</p:attrName>
                                        </p:attrNameLst>
                                      </p:cBhvr>
                                      <p:to>
                                        <p:strVal val="visible"/>
                                      </p:to>
                                    </p:set>
                                    <p:anim calcmode="lin" valueType="num">
                                      <p:cBhvr additive="base">
                                        <p:cTn id="15"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8435">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P spid="1843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362" y="690562"/>
            <a:ext cx="6391275" cy="5476875"/>
          </a:xfrm>
          <a:prstGeom prst="rect">
            <a:avLst/>
          </a:prstGeom>
        </p:spPr>
      </p:pic>
    </p:spTree>
    <p:extLst>
      <p:ext uri="{BB962C8B-B14F-4D97-AF65-F5344CB8AC3E}">
        <p14:creationId xmlns:p14="http://schemas.microsoft.com/office/powerpoint/2010/main" val="861600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4761" y="1772816"/>
            <a:ext cx="8425711" cy="1512168"/>
          </a:xfrm>
        </p:spPr>
        <p:txBody>
          <a:bodyPr/>
          <a:lstStyle/>
          <a:p>
            <a:pPr algn="ctr">
              <a:defRPr/>
            </a:pPr>
            <a:r>
              <a:rPr lang="fr-CA" sz="3500" cap="small" dirty="0" smtClean="0">
                <a:solidFill>
                  <a:schemeClr val="tx1">
                    <a:lumMod val="75000"/>
                    <a:lumOff val="25000"/>
                  </a:schemeClr>
                </a:solidFill>
              </a:rPr>
              <a:t>Coordination</a:t>
            </a:r>
            <a:r>
              <a:rPr lang="fr-CA" sz="3500" cap="small" dirty="0">
                <a:solidFill>
                  <a:schemeClr val="tx1">
                    <a:lumMod val="75000"/>
                    <a:lumOff val="25000"/>
                  </a:schemeClr>
                </a:solidFill>
              </a:rPr>
              <a:t> </a:t>
            </a:r>
            <a:r>
              <a:rPr lang="fr-CA" sz="3500" cap="small" dirty="0" smtClean="0">
                <a:solidFill>
                  <a:schemeClr val="tx1">
                    <a:lumMod val="75000"/>
                    <a:lumOff val="25000"/>
                  </a:schemeClr>
                </a:solidFill>
              </a:rPr>
              <a:t>et opérationnalisation </a:t>
            </a:r>
            <a:br>
              <a:rPr lang="fr-CA" sz="3500" cap="small" dirty="0" smtClean="0">
                <a:solidFill>
                  <a:schemeClr val="tx1">
                    <a:lumMod val="75000"/>
                    <a:lumOff val="25000"/>
                  </a:schemeClr>
                </a:solidFill>
              </a:rPr>
            </a:br>
            <a:r>
              <a:rPr lang="fr-CA" sz="3500" cap="small" dirty="0" smtClean="0">
                <a:solidFill>
                  <a:schemeClr val="tx1">
                    <a:lumMod val="75000"/>
                    <a:lumOff val="25000"/>
                  </a:schemeClr>
                </a:solidFill>
              </a:rPr>
              <a:t>de la mission </a:t>
            </a:r>
            <a:r>
              <a:rPr lang="fr-CA" sz="3500" i="1" cap="small" dirty="0" smtClean="0">
                <a:solidFill>
                  <a:schemeClr val="tx1">
                    <a:lumMod val="75000"/>
                    <a:lumOff val="25000"/>
                  </a:schemeClr>
                </a:solidFill>
              </a:rPr>
              <a:t>Santé</a:t>
            </a:r>
            <a:r>
              <a:rPr lang="fr-CA" sz="3500" cap="small" dirty="0" smtClean="0">
                <a:solidFill>
                  <a:schemeClr val="tx1">
                    <a:lumMod val="75000"/>
                    <a:lumOff val="25000"/>
                  </a:schemeClr>
                </a:solidFill>
              </a:rPr>
              <a:t/>
            </a:r>
            <a:br>
              <a:rPr lang="fr-CA" sz="3500" cap="small" dirty="0" smtClean="0">
                <a:solidFill>
                  <a:schemeClr val="tx1">
                    <a:lumMod val="75000"/>
                    <a:lumOff val="25000"/>
                  </a:schemeClr>
                </a:solidFill>
              </a:rPr>
            </a:br>
            <a:r>
              <a:rPr lang="fr-CA" sz="3500" dirty="0">
                <a:solidFill>
                  <a:schemeClr val="tx1">
                    <a:lumMod val="75000"/>
                    <a:lumOff val="25000"/>
                  </a:schemeClr>
                </a:solidFill>
              </a:rPr>
              <a:t/>
            </a:r>
            <a:br>
              <a:rPr lang="fr-CA" sz="3500" dirty="0">
                <a:solidFill>
                  <a:schemeClr val="tx1">
                    <a:lumMod val="75000"/>
                    <a:lumOff val="25000"/>
                  </a:schemeClr>
                </a:solidFill>
              </a:rPr>
            </a:br>
            <a:r>
              <a:rPr lang="fr-CA" sz="1600" dirty="0" smtClean="0">
                <a:solidFill>
                  <a:schemeClr val="tx1">
                    <a:lumMod val="75000"/>
                    <a:lumOff val="25000"/>
                  </a:schemeClr>
                </a:solidFill>
              </a:rPr>
              <a:t/>
            </a:r>
            <a:br>
              <a:rPr lang="fr-CA" sz="1600" dirty="0" smtClean="0">
                <a:solidFill>
                  <a:schemeClr val="tx1">
                    <a:lumMod val="75000"/>
                    <a:lumOff val="25000"/>
                  </a:schemeClr>
                </a:solidFill>
              </a:rPr>
            </a:br>
            <a:endParaRPr lang="fr-CA" sz="1600" dirty="0">
              <a:solidFill>
                <a:schemeClr val="tx1">
                  <a:lumMod val="75000"/>
                  <a:lumOff val="25000"/>
                </a:schemeClr>
              </a:solidFill>
            </a:endParaRPr>
          </a:p>
        </p:txBody>
      </p:sp>
      <p:sp>
        <p:nvSpPr>
          <p:cNvPr id="7171" name="ZoneTexte 2"/>
          <p:cNvSpPr txBox="1">
            <a:spLocks noChangeArrowheads="1"/>
          </p:cNvSpPr>
          <p:nvPr/>
        </p:nvSpPr>
        <p:spPr bwMode="auto">
          <a:xfrm>
            <a:off x="394761" y="3573016"/>
            <a:ext cx="5689407"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fr-CA" altLang="fr-FR" b="1" dirty="0">
                <a:latin typeface="Arial" charset="0"/>
                <a:cs typeface="Arial" charset="0"/>
              </a:rPr>
              <a:t>Laurence Déry, </a:t>
            </a:r>
            <a:r>
              <a:rPr lang="fr-CA" altLang="fr-FR" b="1" dirty="0" err="1">
                <a:latin typeface="Arial" charset="0"/>
                <a:cs typeface="Arial" charset="0"/>
              </a:rPr>
              <a:t>t.s</a:t>
            </a:r>
            <a:r>
              <a:rPr lang="fr-CA" altLang="fr-FR" b="1" dirty="0">
                <a:latin typeface="Arial" charset="0"/>
                <a:cs typeface="Arial" charset="0"/>
              </a:rPr>
              <a:t>. </a:t>
            </a:r>
            <a:endParaRPr lang="fr-CA" altLang="fr-FR" b="1" dirty="0" smtClean="0">
              <a:latin typeface="Arial" charset="0"/>
              <a:cs typeface="Arial" charset="0"/>
            </a:endParaRPr>
          </a:p>
          <a:p>
            <a:r>
              <a:rPr lang="fr-CA" altLang="fr-FR" dirty="0"/>
              <a:t>APPR - Dossier sécurité civile</a:t>
            </a:r>
          </a:p>
          <a:p>
            <a:r>
              <a:rPr lang="fr-CA" altLang="fr-FR" dirty="0"/>
              <a:t>CIUSSS de la Capitale-Nationale</a:t>
            </a:r>
            <a:r>
              <a:rPr lang="fr-CA" altLang="fr-FR" dirty="0">
                <a:latin typeface="Arial" charset="0"/>
                <a:cs typeface="Arial" charset="0"/>
              </a:rPr>
              <a:t/>
            </a:r>
            <a:br>
              <a:rPr lang="fr-CA" altLang="fr-FR" dirty="0">
                <a:latin typeface="Arial" charset="0"/>
                <a:cs typeface="Arial" charset="0"/>
              </a:rPr>
            </a:br>
            <a:endParaRPr lang="fr-CA" altLang="fr-FR" b="1" dirty="0">
              <a:latin typeface="Arial" charset="0"/>
              <a:cs typeface="Arial" charset="0"/>
            </a:endParaRPr>
          </a:p>
          <a:p>
            <a:r>
              <a:rPr lang="fr-CA" altLang="fr-FR" b="1" dirty="0">
                <a:latin typeface="Arial" charset="0"/>
                <a:cs typeface="Arial" charset="0"/>
              </a:rPr>
              <a:t>Louis Rousseau, </a:t>
            </a:r>
            <a:r>
              <a:rPr lang="fr-CA" altLang="fr-FR" b="1" dirty="0" err="1" smtClean="0">
                <a:latin typeface="Arial" charset="0"/>
                <a:cs typeface="Arial" charset="0"/>
              </a:rPr>
              <a:t>M.Sc</a:t>
            </a:r>
            <a:r>
              <a:rPr lang="fr-CA" altLang="fr-FR" dirty="0">
                <a:latin typeface="Arial" charset="0"/>
                <a:cs typeface="Arial" charset="0"/>
              </a:rPr>
              <a:t/>
            </a:r>
            <a:br>
              <a:rPr lang="fr-CA" altLang="fr-FR" dirty="0">
                <a:latin typeface="Arial" charset="0"/>
                <a:cs typeface="Arial" charset="0"/>
              </a:rPr>
            </a:br>
            <a:r>
              <a:rPr lang="fr-CA" dirty="0" smtClean="0"/>
              <a:t>Conseiller en sécurité civile </a:t>
            </a:r>
            <a:endParaRPr lang="fr-CA" dirty="0"/>
          </a:p>
          <a:p>
            <a:r>
              <a:rPr lang="fr-CA" dirty="0"/>
              <a:t>Ministère de la Santé et des Services sociaux</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bwMode="auto">
          <a:xfrm>
            <a:off x="611188" y="1989138"/>
            <a:ext cx="7921625" cy="158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CA" altLang="fr-FR" sz="2400" dirty="0" smtClean="0">
                <a:solidFill>
                  <a:schemeClr val="tx1">
                    <a:lumMod val="75000"/>
                    <a:lumOff val="25000"/>
                  </a:schemeClr>
                </a:solidFill>
                <a:latin typeface="Arial" charset="0"/>
                <a:cs typeface="Arial" charset="0"/>
              </a:rPr>
              <a:t>Sans compter les courriels adressés personnellement aux conseillers en sécurité civile de l’équipe DCSC du MSSS, le nombre de courriels </a:t>
            </a:r>
            <a:r>
              <a:rPr lang="fr-CA" altLang="fr-FR" sz="2400" u="sng" dirty="0" smtClean="0">
                <a:solidFill>
                  <a:schemeClr val="tx1">
                    <a:lumMod val="75000"/>
                    <a:lumOff val="25000"/>
                  </a:schemeClr>
                </a:solidFill>
                <a:latin typeface="Arial" charset="0"/>
                <a:cs typeface="Arial" charset="0"/>
              </a:rPr>
              <a:t>REÇUS</a:t>
            </a:r>
            <a:r>
              <a:rPr lang="fr-CA" altLang="fr-FR" sz="2400" dirty="0" smtClean="0">
                <a:solidFill>
                  <a:schemeClr val="tx1">
                    <a:lumMod val="75000"/>
                    <a:lumOff val="25000"/>
                  </a:schemeClr>
                </a:solidFill>
                <a:latin typeface="Arial" charset="0"/>
                <a:cs typeface="Arial" charset="0"/>
              </a:rPr>
              <a:t> dans la boîte de l’adresse </a:t>
            </a:r>
            <a:r>
              <a:rPr lang="fr-CA" altLang="fr-FR" sz="2400" dirty="0" smtClean="0">
                <a:solidFill>
                  <a:schemeClr val="tx1"/>
                </a:solidFill>
                <a:latin typeface="Arial" charset="0"/>
                <a:cs typeface="Arial" charset="0"/>
                <a:hlinkClick r:id="rId3"/>
              </a:rPr>
              <a:t>securite.civile@msss.gouv.qc.ca</a:t>
            </a:r>
            <a:r>
              <a:rPr lang="fr-CA" altLang="fr-FR" sz="2400" dirty="0" smtClean="0">
                <a:solidFill>
                  <a:schemeClr val="tx1"/>
                </a:solidFill>
                <a:latin typeface="Arial" charset="0"/>
                <a:cs typeface="Arial" charset="0"/>
              </a:rPr>
              <a:t> </a:t>
            </a:r>
            <a:r>
              <a:rPr lang="fr-CA" altLang="fr-FR" sz="2400" dirty="0" smtClean="0">
                <a:solidFill>
                  <a:schemeClr val="tx1">
                    <a:lumMod val="75000"/>
                    <a:lumOff val="25000"/>
                  </a:schemeClr>
                </a:solidFill>
                <a:latin typeface="Arial" charset="0"/>
                <a:cs typeface="Arial" charset="0"/>
              </a:rPr>
              <a:t>pendant l’Opération Aide aux Réfugiés Syriens. </a:t>
            </a:r>
            <a:r>
              <a:rPr lang="fr-CA" altLang="fr-FR" sz="2400" dirty="0" smtClean="0">
                <a:solidFill>
                  <a:schemeClr val="tx1"/>
                </a:solidFill>
                <a:latin typeface="Arial" charset="0"/>
                <a:cs typeface="Arial" charset="0"/>
              </a:rPr>
              <a:t/>
            </a:r>
            <a:br>
              <a:rPr lang="fr-CA" altLang="fr-FR" sz="2400" dirty="0" smtClean="0">
                <a:solidFill>
                  <a:schemeClr val="tx1"/>
                </a:solidFill>
                <a:latin typeface="Arial" charset="0"/>
                <a:cs typeface="Arial" charset="0"/>
              </a:rPr>
            </a:br>
            <a:r>
              <a:rPr lang="fr-CA" altLang="fr-FR" sz="2400" b="0" dirty="0" smtClean="0">
                <a:solidFill>
                  <a:schemeClr val="tx1"/>
                </a:solidFill>
                <a:latin typeface="Arial" charset="0"/>
                <a:cs typeface="Arial" charset="0"/>
              </a:rPr>
              <a:t/>
            </a:r>
            <a:br>
              <a:rPr lang="fr-CA" altLang="fr-FR" sz="2400" b="0" dirty="0" smtClean="0">
                <a:solidFill>
                  <a:schemeClr val="tx1"/>
                </a:solidFill>
                <a:latin typeface="Arial" charset="0"/>
                <a:cs typeface="Arial" charset="0"/>
              </a:rPr>
            </a:br>
            <a:endParaRPr lang="fr-CA" altLang="fr-FR" sz="2400" dirty="0" smtClean="0">
              <a:solidFill>
                <a:schemeClr val="tx1"/>
              </a:solidFill>
              <a:latin typeface="Arial" charset="0"/>
              <a:cs typeface="Arial" charset="0"/>
            </a:endParaRPr>
          </a:p>
        </p:txBody>
      </p:sp>
      <p:sp>
        <p:nvSpPr>
          <p:cNvPr id="19459" name="Rectangle 1"/>
          <p:cNvSpPr>
            <a:spLocks noChangeArrowheads="1"/>
          </p:cNvSpPr>
          <p:nvPr/>
        </p:nvSpPr>
        <p:spPr bwMode="auto">
          <a:xfrm>
            <a:off x="360363" y="4509120"/>
            <a:ext cx="84248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r>
              <a:rPr lang="fr-CA" altLang="fr-FR" sz="2800" b="1" dirty="0">
                <a:solidFill>
                  <a:schemeClr val="tx1">
                    <a:lumMod val="75000"/>
                    <a:lumOff val="25000"/>
                  </a:schemeClr>
                </a:solidFill>
                <a:latin typeface="Arial" charset="0"/>
                <a:cs typeface="Arial" charset="0"/>
              </a:rPr>
              <a:t>2968 courriels</a:t>
            </a:r>
          </a:p>
          <a:p>
            <a:pPr algn="ctr"/>
            <a:r>
              <a:rPr lang="fr-CA" altLang="fr-FR" sz="2800" u="sng" dirty="0">
                <a:solidFill>
                  <a:schemeClr val="tx1">
                    <a:lumMod val="75000"/>
                    <a:lumOff val="25000"/>
                  </a:schemeClr>
                </a:solidFill>
                <a:latin typeface="Arial" charset="0"/>
                <a:cs typeface="Arial" charset="0"/>
              </a:rPr>
              <a:t>Classés dans 62 dossiers différents</a:t>
            </a:r>
            <a:endParaRPr lang="fr-CA" altLang="fr-FR" sz="2800" u="sng"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ppt_x"/>
                                          </p:val>
                                        </p:tav>
                                        <p:tav tm="100000">
                                          <p:val>
                                            <p:strVal val="#ppt_x"/>
                                          </p:val>
                                        </p:tav>
                                      </p:tavLst>
                                    </p:anim>
                                    <p:anim calcmode="lin" valueType="num">
                                      <p:cBhvr additive="base">
                                        <p:cTn id="8" dur="500" fill="hold"/>
                                        <p:tgtEl>
                                          <p:spTgt spid="1945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459"/>
                                        </p:tgtEl>
                                        <p:attrNameLst>
                                          <p:attrName>style.visibility</p:attrName>
                                        </p:attrNameLst>
                                      </p:cBhvr>
                                      <p:to>
                                        <p:strVal val="visible"/>
                                      </p:to>
                                    </p:set>
                                    <p:anim calcmode="lin" valueType="num">
                                      <p:cBhvr additive="base">
                                        <p:cTn id="11" dur="500" fill="hold"/>
                                        <p:tgtEl>
                                          <p:spTgt spid="19459"/>
                                        </p:tgtEl>
                                        <p:attrNameLst>
                                          <p:attrName>ppt_x</p:attrName>
                                        </p:attrNameLst>
                                      </p:cBhvr>
                                      <p:tavLst>
                                        <p:tav tm="0">
                                          <p:val>
                                            <p:strVal val="#ppt_x"/>
                                          </p:val>
                                        </p:tav>
                                        <p:tav tm="100000">
                                          <p:val>
                                            <p:strVal val="#ppt_x"/>
                                          </p:val>
                                        </p:tav>
                                      </p:tavLst>
                                    </p:anim>
                                    <p:anim calcmode="lin" valueType="num">
                                      <p:cBhvr additive="base">
                                        <p:cTn id="12" dur="500" fill="hold"/>
                                        <p:tgtEl>
                                          <p:spTgt spid="194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2"/>
          <p:cNvSpPr>
            <a:spLocks noGrp="1"/>
          </p:cNvSpPr>
          <p:nvPr>
            <p:ph type="title"/>
          </p:nvPr>
        </p:nvSpPr>
        <p:spPr bwMode="auto">
          <a:xfrm>
            <a:off x="353158" y="1480568"/>
            <a:ext cx="8526626" cy="14135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CA" altLang="fr-FR" sz="4400" dirty="0" smtClean="0">
                <a:latin typeface="Arial" charset="0"/>
                <a:cs typeface="Arial" charset="0"/>
              </a:rPr>
              <a:t>Ce que ça implique de recevoir un courriel :</a:t>
            </a:r>
          </a:p>
        </p:txBody>
      </p:sp>
      <p:sp>
        <p:nvSpPr>
          <p:cNvPr id="5" name="Espace réservé du contenu 3"/>
          <p:cNvSpPr txBox="1">
            <a:spLocks/>
          </p:cNvSpPr>
          <p:nvPr/>
        </p:nvSpPr>
        <p:spPr>
          <a:xfrm>
            <a:off x="501671" y="2924944"/>
            <a:ext cx="8229600" cy="3096344"/>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buClr>
                <a:srgbClr val="0070C0"/>
              </a:buClr>
              <a:buFont typeface="Wingdings" panose="05000000000000000000" pitchFamily="2" charset="2"/>
              <a:buChar char="v"/>
              <a:defRPr/>
            </a:pPr>
            <a:r>
              <a:rPr lang="fr-CA" b="1" dirty="0" smtClean="0">
                <a:solidFill>
                  <a:schemeClr val="tx1">
                    <a:lumMod val="75000"/>
                    <a:lumOff val="25000"/>
                  </a:schemeClr>
                </a:solidFill>
              </a:rPr>
              <a:t>Déterminer le niveau de priorité</a:t>
            </a:r>
          </a:p>
          <a:p>
            <a:pPr>
              <a:spcBef>
                <a:spcPts val="1200"/>
              </a:spcBef>
              <a:buClr>
                <a:srgbClr val="0070C0"/>
              </a:buClr>
              <a:buFont typeface="Wingdings" panose="05000000000000000000" pitchFamily="2" charset="2"/>
              <a:buChar char="v"/>
              <a:defRPr/>
            </a:pPr>
            <a:r>
              <a:rPr lang="fr-CA" b="1" dirty="0" smtClean="0">
                <a:solidFill>
                  <a:schemeClr val="tx1">
                    <a:lumMod val="75000"/>
                    <a:lumOff val="25000"/>
                  </a:schemeClr>
                </a:solidFill>
              </a:rPr>
              <a:t>Traiter l’information</a:t>
            </a:r>
          </a:p>
          <a:p>
            <a:pPr>
              <a:spcBef>
                <a:spcPts val="1200"/>
              </a:spcBef>
              <a:buClr>
                <a:srgbClr val="0070C0"/>
              </a:buClr>
              <a:buFont typeface="Wingdings" panose="05000000000000000000" pitchFamily="2" charset="2"/>
              <a:buChar char="v"/>
              <a:defRPr/>
            </a:pPr>
            <a:r>
              <a:rPr lang="fr-CA" b="1" dirty="0" smtClean="0">
                <a:solidFill>
                  <a:schemeClr val="tx1">
                    <a:lumMod val="75000"/>
                    <a:lumOff val="25000"/>
                  </a:schemeClr>
                </a:solidFill>
              </a:rPr>
              <a:t>Déterminer à qui s’adresse l’information</a:t>
            </a:r>
          </a:p>
          <a:p>
            <a:pPr>
              <a:spcBef>
                <a:spcPts val="1200"/>
              </a:spcBef>
              <a:buClr>
                <a:srgbClr val="0070C0"/>
              </a:buClr>
              <a:buFont typeface="Wingdings" panose="05000000000000000000" pitchFamily="2" charset="2"/>
              <a:buChar char="v"/>
              <a:defRPr/>
            </a:pPr>
            <a:r>
              <a:rPr lang="fr-CA" b="1" dirty="0" smtClean="0">
                <a:solidFill>
                  <a:schemeClr val="tx1">
                    <a:lumMod val="75000"/>
                    <a:lumOff val="25000"/>
                  </a:schemeClr>
                </a:solidFill>
              </a:rPr>
              <a:t>Effectuer le suivi</a:t>
            </a:r>
          </a:p>
          <a:p>
            <a:pPr>
              <a:spcBef>
                <a:spcPts val="1200"/>
              </a:spcBef>
              <a:buClr>
                <a:srgbClr val="0070C0"/>
              </a:buClr>
              <a:buFont typeface="Wingdings" panose="05000000000000000000" pitchFamily="2" charset="2"/>
              <a:buChar char="v"/>
              <a:defRPr/>
            </a:pPr>
            <a:r>
              <a:rPr lang="fr-CA" b="1" dirty="0" smtClean="0">
                <a:solidFill>
                  <a:schemeClr val="tx1">
                    <a:lumMod val="75000"/>
                    <a:lumOff val="25000"/>
                  </a:schemeClr>
                </a:solidFill>
              </a:rPr>
              <a:t>Archiver, si requis</a:t>
            </a:r>
          </a:p>
          <a:p>
            <a:pPr marL="0" indent="0">
              <a:spcBef>
                <a:spcPts val="1200"/>
              </a:spcBef>
              <a:buFont typeface="Wingdings" pitchFamily="2" charset="2"/>
              <a:buNone/>
              <a:defRPr/>
            </a:pPr>
            <a:endParaRPr lang="fr-CA" dirty="0" smtClean="0"/>
          </a:p>
          <a:p>
            <a:pPr marL="0" indent="0">
              <a:spcBef>
                <a:spcPts val="1200"/>
              </a:spcBef>
              <a:buFont typeface="Wingdings" pitchFamily="2" charset="2"/>
              <a:buNone/>
              <a:defRPr/>
            </a:pPr>
            <a:endParaRPr lang="fr-CA" dirty="0" smtClean="0"/>
          </a:p>
          <a:p>
            <a:pPr marL="0" indent="0">
              <a:spcBef>
                <a:spcPts val="1200"/>
              </a:spcBef>
              <a:buFont typeface="Wingdings" pitchFamily="2" charset="2"/>
              <a:buNone/>
              <a:defRPr/>
            </a:pPr>
            <a:endParaRPr lang="fr-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90538" y="1052513"/>
            <a:ext cx="8229600" cy="4535487"/>
          </a:xfrm>
        </p:spPr>
        <p:txBody>
          <a:bodyPr/>
          <a:lstStyle/>
          <a:p>
            <a:pPr marL="0" indent="0" algn="ctr">
              <a:buFont typeface="Wingdings" pitchFamily="2" charset="2"/>
              <a:buNone/>
              <a:defRPr/>
            </a:pPr>
            <a:r>
              <a:rPr lang="fr-CA" sz="3000" b="1" dirty="0">
                <a:solidFill>
                  <a:schemeClr val="tx1">
                    <a:lumMod val="50000"/>
                    <a:lumOff val="50000"/>
                  </a:schemeClr>
                </a:solidFill>
              </a:rPr>
              <a:t>Importance de bien orienter dès le départ </a:t>
            </a:r>
            <a:r>
              <a:rPr lang="fr-CA" sz="3000" b="1" dirty="0" smtClean="0">
                <a:solidFill>
                  <a:schemeClr val="tx1">
                    <a:lumMod val="50000"/>
                    <a:lumOff val="50000"/>
                  </a:schemeClr>
                </a:solidFill>
              </a:rPr>
              <a:t>!</a:t>
            </a:r>
          </a:p>
          <a:p>
            <a:pPr marL="0" indent="0">
              <a:buFont typeface="Wingdings" pitchFamily="2" charset="2"/>
              <a:buNone/>
              <a:defRPr/>
            </a:pPr>
            <a:endParaRPr lang="fr-CA" dirty="0" smtClean="0">
              <a:solidFill>
                <a:schemeClr val="tx1"/>
              </a:solidFill>
            </a:endParaRPr>
          </a:p>
          <a:p>
            <a:pPr marL="0" indent="0">
              <a:buFont typeface="Wingdings" pitchFamily="2" charset="2"/>
              <a:buNone/>
              <a:defRPr/>
            </a:pPr>
            <a:endParaRPr lang="fr-CA" dirty="0" smtClean="0">
              <a:solidFill>
                <a:schemeClr val="tx1"/>
              </a:solidFill>
            </a:endParaRPr>
          </a:p>
          <a:p>
            <a:pPr>
              <a:defRPr/>
            </a:pPr>
            <a:endParaRPr lang="fr-CA" dirty="0">
              <a:solidFill>
                <a:schemeClr val="tx1"/>
              </a:solidFill>
            </a:endParaRPr>
          </a:p>
        </p:txBody>
      </p:sp>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450" y="2708275"/>
            <a:ext cx="7851775"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450" y="4144963"/>
            <a:ext cx="7851775"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additive="base">
                                        <p:cTn id="7" dur="500" fill="hold"/>
                                        <p:tgtEl>
                                          <p:spTgt spid="21507"/>
                                        </p:tgtEl>
                                        <p:attrNameLst>
                                          <p:attrName>ppt_x</p:attrName>
                                        </p:attrNameLst>
                                      </p:cBhvr>
                                      <p:tavLst>
                                        <p:tav tm="0">
                                          <p:val>
                                            <p:strVal val="#ppt_x"/>
                                          </p:val>
                                        </p:tav>
                                        <p:tav tm="100000">
                                          <p:val>
                                            <p:strVal val="#ppt_x"/>
                                          </p:val>
                                        </p:tav>
                                      </p:tavLst>
                                    </p:anim>
                                    <p:anim calcmode="lin" valueType="num">
                                      <p:cBhvr additive="base">
                                        <p:cTn id="8" dur="500" fill="hold"/>
                                        <p:tgtEl>
                                          <p:spTgt spid="2150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508"/>
                                        </p:tgtEl>
                                        <p:attrNameLst>
                                          <p:attrName>style.visibility</p:attrName>
                                        </p:attrNameLst>
                                      </p:cBhvr>
                                      <p:to>
                                        <p:strVal val="visible"/>
                                      </p:to>
                                    </p:set>
                                    <p:anim calcmode="lin" valueType="num">
                                      <p:cBhvr additive="base">
                                        <p:cTn id="11" dur="500" fill="hold"/>
                                        <p:tgtEl>
                                          <p:spTgt spid="21508"/>
                                        </p:tgtEl>
                                        <p:attrNameLst>
                                          <p:attrName>ppt_x</p:attrName>
                                        </p:attrNameLst>
                                      </p:cBhvr>
                                      <p:tavLst>
                                        <p:tav tm="0">
                                          <p:val>
                                            <p:strVal val="#ppt_x"/>
                                          </p:val>
                                        </p:tav>
                                        <p:tav tm="100000">
                                          <p:val>
                                            <p:strVal val="#ppt_x"/>
                                          </p:val>
                                        </p:tav>
                                      </p:tavLst>
                                    </p:anim>
                                    <p:anim calcmode="lin" valueType="num">
                                      <p:cBhvr additive="base">
                                        <p:cTn id="12" dur="500" fill="hold"/>
                                        <p:tgtEl>
                                          <p:spTgt spid="215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852936"/>
            <a:ext cx="8928992" cy="1872208"/>
          </a:xfrm>
        </p:spPr>
        <p:txBody>
          <a:bodyPr/>
          <a:lstStyle/>
          <a:p>
            <a:pPr algn="ctr"/>
            <a:r>
              <a:rPr lang="fr-CA" sz="4000" dirty="0" smtClean="0"/>
              <a:t>3.</a:t>
            </a:r>
            <a:r>
              <a:rPr lang="fr-CA" sz="4000" dirty="0" smtClean="0">
                <a:solidFill>
                  <a:schemeClr val="tx1"/>
                </a:solidFill>
              </a:rPr>
              <a:t> </a:t>
            </a:r>
            <a:r>
              <a:rPr lang="fr-CA" sz="4400" dirty="0" smtClean="0"/>
              <a:t>Les mécanismes de coordination</a:t>
            </a:r>
            <a:endParaRPr lang="fr-CA" sz="4400" dirty="0"/>
          </a:p>
        </p:txBody>
      </p:sp>
    </p:spTree>
    <p:extLst>
      <p:ext uri="{BB962C8B-B14F-4D97-AF65-F5344CB8AC3E}">
        <p14:creationId xmlns:p14="http://schemas.microsoft.com/office/powerpoint/2010/main" val="396509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texte 3"/>
          <p:cNvSpPr>
            <a:spLocks noGrp="1"/>
          </p:cNvSpPr>
          <p:nvPr>
            <p:ph type="body" sz="quarter" idx="10"/>
          </p:nvPr>
        </p:nvSpPr>
        <p:spPr bwMode="auto">
          <a:xfrm>
            <a:off x="346074" y="1556792"/>
            <a:ext cx="8330381" cy="18722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CA" altLang="fr-FR" dirty="0" smtClean="0">
                <a:solidFill>
                  <a:schemeClr val="tx1">
                    <a:lumMod val="75000"/>
                    <a:lumOff val="25000"/>
                  </a:schemeClr>
                </a:solidFill>
                <a:latin typeface="Arial" charset="0"/>
                <a:cs typeface="Arial" charset="0"/>
              </a:rPr>
              <a:t>Votre équipe de travail a-t-elle prédéterminé des mécanismes de coordination (ex.: modèle d’état de situation, journal des opérations, principes de gestion des courriels, etc.)?</a:t>
            </a:r>
            <a:endParaRPr lang="fr-FR" altLang="fr-FR" dirty="0" smtClean="0">
              <a:solidFill>
                <a:schemeClr val="tx1">
                  <a:lumMod val="75000"/>
                  <a:lumOff val="25000"/>
                </a:schemeClr>
              </a:solidFill>
              <a:latin typeface="Arial" charset="0"/>
              <a:cs typeface="Arial" charset="0"/>
            </a:endParaRPr>
          </a:p>
        </p:txBody>
      </p:sp>
      <p:sp>
        <p:nvSpPr>
          <p:cNvPr id="26627" name="Espace réservé du texte 4"/>
          <p:cNvSpPr>
            <a:spLocks noGrp="1"/>
          </p:cNvSpPr>
          <p:nvPr>
            <p:ph type="body" sz="quarter" idx="11"/>
          </p:nvPr>
        </p:nvSpPr>
        <p:spPr bwMode="auto">
          <a:xfrm>
            <a:off x="595213" y="3446869"/>
            <a:ext cx="8104584" cy="15663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457200" indent="-457200">
              <a:buClr>
                <a:srgbClr val="0070C0"/>
              </a:buClr>
              <a:buFont typeface="Arial" charset="0"/>
              <a:buAutoNum type="alphaLcParenR"/>
            </a:pPr>
            <a:r>
              <a:rPr lang="fr-FR" altLang="fr-FR" b="1" dirty="0" smtClean="0">
                <a:latin typeface="Arial" charset="0"/>
                <a:cs typeface="Arial" charset="0"/>
              </a:rPr>
              <a:t>Plusieurs</a:t>
            </a:r>
          </a:p>
          <a:p>
            <a:pPr marL="457200" indent="-457200">
              <a:buClr>
                <a:srgbClr val="0070C0"/>
              </a:buClr>
              <a:buFont typeface="Arial" charset="0"/>
              <a:buAutoNum type="alphaLcParenR"/>
            </a:pPr>
            <a:r>
              <a:rPr lang="fr-FR" altLang="fr-FR" b="1" dirty="0" smtClean="0">
                <a:latin typeface="Arial" charset="0"/>
                <a:cs typeface="Arial" charset="0"/>
              </a:rPr>
              <a:t>Quelques-uns</a:t>
            </a:r>
          </a:p>
          <a:p>
            <a:pPr marL="457200" indent="-457200">
              <a:buClr>
                <a:srgbClr val="0070C0"/>
              </a:buClr>
              <a:buFont typeface="Arial" charset="0"/>
              <a:buAutoNum type="alphaLcParenR"/>
            </a:pPr>
            <a:r>
              <a:rPr lang="fr-FR" altLang="fr-FR" b="1" dirty="0" smtClean="0">
                <a:latin typeface="Arial" charset="0"/>
                <a:cs typeface="Arial" charset="0"/>
              </a:rPr>
              <a:t>Non, mais nous comptions nous y mettre prochainement</a:t>
            </a:r>
          </a:p>
          <a:p>
            <a:pPr marL="457200" indent="-457200">
              <a:buClr>
                <a:srgbClr val="0070C0"/>
              </a:buClr>
              <a:buFont typeface="Arial" charset="0"/>
              <a:buAutoNum type="alphaLcParenR"/>
            </a:pPr>
            <a:r>
              <a:rPr lang="fr-FR" altLang="fr-FR" b="1" dirty="0" smtClean="0">
                <a:latin typeface="Arial" charset="0"/>
                <a:cs typeface="Arial" charset="0"/>
              </a:rPr>
              <a:t>Ce n’est pas une priorité</a:t>
            </a:r>
          </a:p>
        </p:txBody>
      </p:sp>
    </p:spTree>
    <p:extLst>
      <p:ext uri="{BB962C8B-B14F-4D97-AF65-F5344CB8AC3E}">
        <p14:creationId xmlns:p14="http://schemas.microsoft.com/office/powerpoint/2010/main" val="288349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 calcmode="lin" valueType="num">
                                      <p:cBhvr additive="base">
                                        <p:cTn id="7" dur="500" fill="hold"/>
                                        <p:tgtEl>
                                          <p:spTgt spid="266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627">
                                            <p:txEl>
                                              <p:pRg st="0" end="0"/>
                                            </p:txEl>
                                          </p:spTgt>
                                        </p:tgtEl>
                                        <p:attrNameLst>
                                          <p:attrName>style.visibility</p:attrName>
                                        </p:attrNameLst>
                                      </p:cBhvr>
                                      <p:to>
                                        <p:strVal val="visible"/>
                                      </p:to>
                                    </p:set>
                                    <p:anim calcmode="lin" valueType="num">
                                      <p:cBhvr additive="base">
                                        <p:cTn id="11"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627">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627">
                                            <p:txEl>
                                              <p:pRg st="1" end="1"/>
                                            </p:txEl>
                                          </p:spTgt>
                                        </p:tgtEl>
                                        <p:attrNameLst>
                                          <p:attrName>style.visibility</p:attrName>
                                        </p:attrNameLst>
                                      </p:cBhvr>
                                      <p:to>
                                        <p:strVal val="visible"/>
                                      </p:to>
                                    </p:set>
                                    <p:anim calcmode="lin" valueType="num">
                                      <p:cBhvr additive="base">
                                        <p:cTn id="15"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627">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627">
                                            <p:txEl>
                                              <p:pRg st="3" end="3"/>
                                            </p:txEl>
                                          </p:spTgt>
                                        </p:tgtEl>
                                        <p:attrNameLst>
                                          <p:attrName>style.visibility</p:attrName>
                                        </p:attrNameLst>
                                      </p:cBhvr>
                                      <p:to>
                                        <p:strVal val="visible"/>
                                      </p:to>
                                    </p:set>
                                    <p:anim calcmode="lin" valueType="num">
                                      <p:cBhvr additive="base">
                                        <p:cTn id="23"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P spid="2662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937" y="342900"/>
            <a:ext cx="7096125" cy="6172200"/>
          </a:xfrm>
          <a:prstGeom prst="rect">
            <a:avLst/>
          </a:prstGeom>
        </p:spPr>
      </p:pic>
    </p:spTree>
    <p:extLst>
      <p:ext uri="{BB962C8B-B14F-4D97-AF65-F5344CB8AC3E}">
        <p14:creationId xmlns:p14="http://schemas.microsoft.com/office/powerpoint/2010/main" val="3779415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u texte 3"/>
          <p:cNvSpPr>
            <a:spLocks noGrp="1"/>
          </p:cNvSpPr>
          <p:nvPr>
            <p:ph type="body" sz="quarter" idx="10"/>
          </p:nvPr>
        </p:nvSpPr>
        <p:spPr bwMode="auto">
          <a:xfrm>
            <a:off x="383048" y="1700808"/>
            <a:ext cx="8324031" cy="14403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CA" altLang="fr-FR" dirty="0" smtClean="0">
                <a:solidFill>
                  <a:schemeClr val="tx1">
                    <a:lumMod val="75000"/>
                    <a:lumOff val="25000"/>
                  </a:schemeClr>
                </a:solidFill>
                <a:latin typeface="Arial" charset="0"/>
                <a:cs typeface="Arial" charset="0"/>
              </a:rPr>
              <a:t>Votre équipe de travail a-t-elle prédéterminé une liste d’actions à poser lorsque votre cellule de crise ou structure de sécurité civile est activée?</a:t>
            </a:r>
            <a:endParaRPr lang="fr-FR" altLang="fr-FR" dirty="0" smtClean="0">
              <a:solidFill>
                <a:schemeClr val="tx1">
                  <a:lumMod val="75000"/>
                  <a:lumOff val="25000"/>
                </a:schemeClr>
              </a:solidFill>
              <a:latin typeface="Arial" charset="0"/>
              <a:cs typeface="Arial" charset="0"/>
            </a:endParaRPr>
          </a:p>
        </p:txBody>
      </p:sp>
      <p:sp>
        <p:nvSpPr>
          <p:cNvPr id="27651" name="Espace réservé du texte 4"/>
          <p:cNvSpPr>
            <a:spLocks noGrp="1"/>
          </p:cNvSpPr>
          <p:nvPr>
            <p:ph type="body" sz="quarter" idx="11"/>
          </p:nvPr>
        </p:nvSpPr>
        <p:spPr bwMode="auto">
          <a:xfrm>
            <a:off x="827584" y="3140968"/>
            <a:ext cx="7272337" cy="2160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Clr>
                <a:srgbClr val="0070C0"/>
              </a:buClr>
              <a:buFont typeface="Arial" charset="0"/>
              <a:buAutoNum type="alphaLcParenR"/>
            </a:pPr>
            <a:r>
              <a:rPr lang="fr-FR" altLang="fr-FR" b="1" dirty="0" smtClean="0">
                <a:latin typeface="Arial" charset="0"/>
                <a:cs typeface="Arial" charset="0"/>
              </a:rPr>
              <a:t>Oui</a:t>
            </a:r>
          </a:p>
          <a:p>
            <a:pPr marL="457200" indent="-457200">
              <a:buClr>
                <a:srgbClr val="0070C0"/>
              </a:buClr>
              <a:buFont typeface="Arial" charset="0"/>
              <a:buAutoNum type="alphaLcParenR"/>
            </a:pPr>
            <a:r>
              <a:rPr lang="fr-FR" altLang="fr-FR" b="1" dirty="0" smtClean="0">
                <a:latin typeface="Arial" charset="0"/>
                <a:cs typeface="Arial" charset="0"/>
              </a:rPr>
              <a:t>Oui, mais maintenant que j’y pense, je ne suis plus où on a rangé ce document!</a:t>
            </a:r>
          </a:p>
          <a:p>
            <a:pPr marL="457200" indent="-457200">
              <a:buClr>
                <a:srgbClr val="0070C0"/>
              </a:buClr>
              <a:buFont typeface="Arial" charset="0"/>
              <a:buAutoNum type="alphaLcParenR"/>
            </a:pPr>
            <a:r>
              <a:rPr lang="fr-FR" altLang="fr-FR" b="1" dirty="0" smtClean="0">
                <a:latin typeface="Arial" charset="0"/>
                <a:cs typeface="Arial" charset="0"/>
              </a:rPr>
              <a:t>Non, mais ces actions sont connues de notre équipe de travail.</a:t>
            </a:r>
          </a:p>
          <a:p>
            <a:pPr marL="457200" indent="-457200">
              <a:buClr>
                <a:srgbClr val="0070C0"/>
              </a:buClr>
              <a:buFont typeface="Arial" charset="0"/>
              <a:buAutoNum type="alphaLcParenR"/>
            </a:pPr>
            <a:r>
              <a:rPr lang="fr-FR" altLang="fr-FR" b="1" dirty="0" smtClean="0">
                <a:latin typeface="Arial" charset="0"/>
                <a:cs typeface="Arial" charset="0"/>
              </a:rPr>
              <a:t>Nous n’avons pas prédéterminé d’actions spécifiques</a:t>
            </a:r>
          </a:p>
        </p:txBody>
      </p:sp>
    </p:spTree>
    <p:extLst>
      <p:ext uri="{BB962C8B-B14F-4D97-AF65-F5344CB8AC3E}">
        <p14:creationId xmlns:p14="http://schemas.microsoft.com/office/powerpoint/2010/main" val="406290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 calcmode="lin" valueType="num">
                                      <p:cBhvr additive="base">
                                        <p:cTn id="7" dur="500" fill="hold"/>
                                        <p:tgtEl>
                                          <p:spTgt spid="276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651">
                                            <p:txEl>
                                              <p:pRg st="0" end="0"/>
                                            </p:txEl>
                                          </p:spTgt>
                                        </p:tgtEl>
                                        <p:attrNameLst>
                                          <p:attrName>style.visibility</p:attrName>
                                        </p:attrNameLst>
                                      </p:cBhvr>
                                      <p:to>
                                        <p:strVal val="visible"/>
                                      </p:to>
                                    </p:set>
                                    <p:anim calcmode="lin" valueType="num">
                                      <p:cBhvr additive="base">
                                        <p:cTn id="11"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7651">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651">
                                            <p:txEl>
                                              <p:pRg st="1" end="1"/>
                                            </p:txEl>
                                          </p:spTgt>
                                        </p:tgtEl>
                                        <p:attrNameLst>
                                          <p:attrName>style.visibility</p:attrName>
                                        </p:attrNameLst>
                                      </p:cBhvr>
                                      <p:to>
                                        <p:strVal val="visible"/>
                                      </p:to>
                                    </p:set>
                                    <p:anim calcmode="lin" valueType="num">
                                      <p:cBhvr additive="base">
                                        <p:cTn id="15"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7651">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651">
                                            <p:txEl>
                                              <p:pRg st="3" end="3"/>
                                            </p:txEl>
                                          </p:spTgt>
                                        </p:tgtEl>
                                        <p:attrNameLst>
                                          <p:attrName>style.visibility</p:attrName>
                                        </p:attrNameLst>
                                      </p:cBhvr>
                                      <p:to>
                                        <p:strVal val="visible"/>
                                      </p:to>
                                    </p:set>
                                    <p:anim calcmode="lin" valueType="num">
                                      <p:cBhvr additive="base">
                                        <p:cTn id="23"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P spid="2765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087" y="442912"/>
            <a:ext cx="6981825" cy="5972175"/>
          </a:xfrm>
          <a:prstGeom prst="rect">
            <a:avLst/>
          </a:prstGeom>
        </p:spPr>
      </p:pic>
    </p:spTree>
    <p:extLst>
      <p:ext uri="{BB962C8B-B14F-4D97-AF65-F5344CB8AC3E}">
        <p14:creationId xmlns:p14="http://schemas.microsoft.com/office/powerpoint/2010/main" val="2524833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2"/>
          <p:cNvSpPr>
            <a:spLocks noGrp="1"/>
          </p:cNvSpPr>
          <p:nvPr>
            <p:ph type="title"/>
          </p:nvPr>
        </p:nvSpPr>
        <p:spPr bwMode="auto">
          <a:xfrm>
            <a:off x="468312" y="404813"/>
            <a:ext cx="8424167" cy="2087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CA" altLang="fr-FR" sz="4000" dirty="0" smtClean="0">
                <a:latin typeface="Arial" charset="0"/>
                <a:cs typeface="Arial" charset="0"/>
              </a:rPr>
              <a:t>Mécanismes de coordination CIUSSS de la Capitale-Nationale</a:t>
            </a:r>
            <a:br>
              <a:rPr lang="fr-CA" altLang="fr-FR" sz="4000" dirty="0" smtClean="0">
                <a:latin typeface="Arial" charset="0"/>
                <a:cs typeface="Arial" charset="0"/>
              </a:rPr>
            </a:br>
            <a:r>
              <a:rPr lang="fr-CA" altLang="fr-FR" sz="4000" i="1" dirty="0" smtClean="0">
                <a:latin typeface="Arial" charset="0"/>
                <a:cs typeface="Arial" charset="0"/>
              </a:rPr>
              <a:t>Pour la prochaine fois…</a:t>
            </a:r>
          </a:p>
        </p:txBody>
      </p:sp>
      <p:sp>
        <p:nvSpPr>
          <p:cNvPr id="4" name="Espace réservé du contenu 3"/>
          <p:cNvSpPr>
            <a:spLocks noGrp="1"/>
          </p:cNvSpPr>
          <p:nvPr>
            <p:ph idx="1"/>
          </p:nvPr>
        </p:nvSpPr>
        <p:spPr>
          <a:xfrm>
            <a:off x="468312" y="2492375"/>
            <a:ext cx="8496175" cy="3600450"/>
          </a:xfrm>
        </p:spPr>
        <p:txBody>
          <a:bodyPr>
            <a:normAutofit/>
          </a:bodyPr>
          <a:lstStyle/>
          <a:p>
            <a:pPr marL="0" indent="0">
              <a:buFont typeface="Wingdings" pitchFamily="2" charset="2"/>
              <a:buNone/>
              <a:defRPr/>
            </a:pPr>
            <a:endParaRPr lang="fr-CA" sz="2400" dirty="0" smtClean="0">
              <a:solidFill>
                <a:schemeClr val="tx1"/>
              </a:solidFill>
            </a:endParaRPr>
          </a:p>
          <a:p>
            <a:pPr marL="0" indent="0">
              <a:buFont typeface="Wingdings" pitchFamily="2" charset="2"/>
              <a:buNone/>
              <a:defRPr/>
            </a:pPr>
            <a:r>
              <a:rPr lang="fr-CA" b="1" dirty="0" smtClean="0"/>
              <a:t>Mettre en place dès la mobilisation:</a:t>
            </a:r>
          </a:p>
          <a:p>
            <a:pPr marL="914400" lvl="1" indent="-514350">
              <a:spcBef>
                <a:spcPts val="1200"/>
              </a:spcBef>
              <a:buClr>
                <a:srgbClr val="0070C0"/>
              </a:buClr>
              <a:buFont typeface="Wingdings" panose="05000000000000000000" pitchFamily="2" charset="2"/>
              <a:buChar char="Ø"/>
              <a:defRPr/>
            </a:pPr>
            <a:r>
              <a:rPr lang="fr-CA" sz="3200" b="1" dirty="0" smtClean="0"/>
              <a:t>Mécanismes de gestion des informations</a:t>
            </a:r>
          </a:p>
          <a:p>
            <a:pPr marL="914400" lvl="1" indent="-514350">
              <a:spcBef>
                <a:spcPts val="1200"/>
              </a:spcBef>
              <a:buClr>
                <a:srgbClr val="0070C0"/>
              </a:buClr>
              <a:buFont typeface="Wingdings" panose="05000000000000000000" pitchFamily="2" charset="2"/>
              <a:buChar char="Ø"/>
              <a:defRPr/>
            </a:pPr>
            <a:r>
              <a:rPr lang="fr-CA" sz="3200" b="1" dirty="0" smtClean="0"/>
              <a:t>Mécanismes de gestion des communications</a:t>
            </a:r>
          </a:p>
        </p:txBody>
      </p:sp>
    </p:spTree>
    <p:extLst>
      <p:ext uri="{BB962C8B-B14F-4D97-AF65-F5344CB8AC3E}">
        <p14:creationId xmlns:p14="http://schemas.microsoft.com/office/powerpoint/2010/main" val="333353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323850" y="836613"/>
            <a:ext cx="8229600" cy="5472112"/>
          </a:xfrm>
        </p:spPr>
        <p:txBody>
          <a:bodyPr>
            <a:normAutofit fontScale="92500" lnSpcReduction="20000"/>
          </a:bodyPr>
          <a:lstStyle/>
          <a:p>
            <a:pPr marL="514350" indent="-514350" algn="just">
              <a:buClr>
                <a:srgbClr val="0070C0"/>
              </a:buClr>
              <a:buFont typeface="+mj-lt"/>
              <a:buAutoNum type="arabicPeriod"/>
              <a:defRPr/>
            </a:pPr>
            <a:r>
              <a:rPr lang="fr-CA" sz="2700" b="1" dirty="0" smtClean="0"/>
              <a:t>Communication écrite à l’équipe de direction afin de les informer de l’activation de la structure de sécurité civile et des impératifs suivants :</a:t>
            </a:r>
          </a:p>
          <a:p>
            <a:pPr marL="914400" lvl="1" indent="-514350" algn="just">
              <a:spcBef>
                <a:spcPts val="1200"/>
              </a:spcBef>
              <a:buClr>
                <a:srgbClr val="0070C0"/>
              </a:buClr>
              <a:buFont typeface="Wingdings" panose="05000000000000000000" pitchFamily="2" charset="2"/>
              <a:buChar char="v"/>
              <a:defRPr/>
            </a:pPr>
            <a:r>
              <a:rPr lang="fr-CA" sz="2500" b="1" dirty="0" smtClean="0"/>
              <a:t>Libération des ressources humaines</a:t>
            </a:r>
          </a:p>
          <a:p>
            <a:pPr marL="914400" lvl="1" indent="-514350" algn="just">
              <a:spcBef>
                <a:spcPts val="1200"/>
              </a:spcBef>
              <a:buClr>
                <a:srgbClr val="0070C0"/>
              </a:buClr>
              <a:buFont typeface="Wingdings" panose="05000000000000000000" pitchFamily="2" charset="2"/>
              <a:buChar char="v"/>
              <a:defRPr/>
            </a:pPr>
            <a:r>
              <a:rPr lang="fr-CA" sz="2500" b="1" dirty="0" smtClean="0"/>
              <a:t>Délaissement des tâches administratives régulières et non urgentes par les membres du comité de sécurité civile et les membres en soutien au comité mobilisé</a:t>
            </a:r>
          </a:p>
          <a:p>
            <a:pPr marL="914400" lvl="1" indent="-514350" algn="just">
              <a:spcBef>
                <a:spcPts val="1200"/>
              </a:spcBef>
              <a:buClr>
                <a:srgbClr val="0070C0"/>
              </a:buClr>
              <a:buFont typeface="Wingdings" panose="05000000000000000000" pitchFamily="2" charset="2"/>
              <a:buChar char="v"/>
              <a:defRPr/>
            </a:pPr>
            <a:r>
              <a:rPr lang="fr-CA" sz="2500" b="1" dirty="0" smtClean="0"/>
              <a:t>Horaires atypiques</a:t>
            </a:r>
          </a:p>
          <a:p>
            <a:pPr marL="914400" lvl="1" indent="-514350" algn="just">
              <a:spcBef>
                <a:spcPts val="1200"/>
              </a:spcBef>
              <a:buClr>
                <a:srgbClr val="0070C0"/>
              </a:buClr>
              <a:buFont typeface="Wingdings" panose="05000000000000000000" pitchFamily="2" charset="2"/>
              <a:buChar char="v"/>
              <a:defRPr/>
            </a:pPr>
            <a:r>
              <a:rPr lang="fr-CA" sz="2500" b="1" dirty="0" smtClean="0"/>
              <a:t>Canal de sécurité civile utilisé pour les communications</a:t>
            </a:r>
          </a:p>
          <a:p>
            <a:pPr marL="914400" lvl="1" indent="-514350" algn="just">
              <a:spcBef>
                <a:spcPts val="1200"/>
              </a:spcBef>
              <a:buClr>
                <a:srgbClr val="0070C0"/>
              </a:buClr>
              <a:buFont typeface="Wingdings" panose="05000000000000000000" pitchFamily="2" charset="2"/>
              <a:buChar char="v"/>
              <a:defRPr/>
            </a:pPr>
            <a:r>
              <a:rPr lang="fr-CA" sz="2500" b="1" dirty="0" smtClean="0"/>
              <a:t>Points d’information succincts effectués au Comité de direction tout au  long de la mobilisation</a:t>
            </a:r>
          </a:p>
          <a:p>
            <a:pPr marL="914400" lvl="1" indent="-514350" algn="just">
              <a:spcBef>
                <a:spcPts val="1200"/>
              </a:spcBef>
              <a:buClr>
                <a:srgbClr val="0070C0"/>
              </a:buClr>
              <a:buFont typeface="Wingdings" panose="05000000000000000000" pitchFamily="2" charset="2"/>
              <a:buChar char="v"/>
              <a:defRPr/>
            </a:pPr>
            <a:r>
              <a:rPr lang="fr-CA" sz="2500" b="1" dirty="0" smtClean="0"/>
              <a:t>Diffusion </a:t>
            </a:r>
            <a:r>
              <a:rPr lang="fr-CA" sz="2700" b="1" dirty="0" smtClean="0"/>
              <a:t>d’états de situation aux directeurs</a:t>
            </a:r>
          </a:p>
        </p:txBody>
      </p:sp>
    </p:spTree>
    <p:extLst>
      <p:ext uri="{BB962C8B-B14F-4D97-AF65-F5344CB8AC3E}">
        <p14:creationId xmlns:p14="http://schemas.microsoft.com/office/powerpoint/2010/main" val="371311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bwMode="auto">
          <a:xfrm>
            <a:off x="179512" y="2276872"/>
            <a:ext cx="8856983" cy="38884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CA" altLang="fr-FR" sz="2400" dirty="0">
                <a:solidFill>
                  <a:schemeClr val="tx1">
                    <a:lumMod val="75000"/>
                    <a:lumOff val="25000"/>
                  </a:schemeClr>
                </a:solidFill>
                <a:latin typeface="Arial" charset="0"/>
                <a:cs typeface="Arial" charset="0"/>
              </a:rPr>
              <a:t>En prenant comme exemple l’Opération d’arrivée massive des </a:t>
            </a:r>
            <a:r>
              <a:rPr lang="fr-CA" altLang="fr-FR" sz="2400" dirty="0" smtClean="0">
                <a:solidFill>
                  <a:schemeClr val="tx1">
                    <a:lumMod val="75000"/>
                    <a:lumOff val="25000"/>
                  </a:schemeClr>
                </a:solidFill>
                <a:latin typeface="Arial" charset="0"/>
                <a:cs typeface="Arial" charset="0"/>
              </a:rPr>
              <a:t>réfugiés syriens</a:t>
            </a:r>
            <a:br>
              <a:rPr lang="fr-CA" altLang="fr-FR" sz="2400" dirty="0" smtClean="0">
                <a:solidFill>
                  <a:schemeClr val="tx1">
                    <a:lumMod val="75000"/>
                    <a:lumOff val="25000"/>
                  </a:schemeClr>
                </a:solidFill>
                <a:latin typeface="Arial" charset="0"/>
                <a:cs typeface="Arial" charset="0"/>
              </a:rPr>
            </a:br>
            <a:r>
              <a:rPr lang="fr-CA" altLang="fr-FR" sz="2400" dirty="0">
                <a:solidFill>
                  <a:schemeClr val="tx1">
                    <a:lumMod val="75000"/>
                    <a:lumOff val="25000"/>
                  </a:schemeClr>
                </a:solidFill>
                <a:latin typeface="Arial" charset="0"/>
                <a:cs typeface="Arial" charset="0"/>
              </a:rPr>
              <a:t/>
            </a:r>
            <a:br>
              <a:rPr lang="fr-CA" altLang="fr-FR" sz="2400" dirty="0">
                <a:solidFill>
                  <a:schemeClr val="tx1">
                    <a:lumMod val="75000"/>
                    <a:lumOff val="25000"/>
                  </a:schemeClr>
                </a:solidFill>
                <a:latin typeface="Arial" charset="0"/>
                <a:cs typeface="Arial" charset="0"/>
              </a:rPr>
            </a:br>
            <a:r>
              <a:rPr lang="fr-CA" altLang="fr-FR" sz="2400" dirty="0" smtClean="0">
                <a:solidFill>
                  <a:srgbClr val="0070C0"/>
                </a:solidFill>
                <a:latin typeface="Arial" charset="0"/>
                <a:cs typeface="Arial" charset="0"/>
              </a:rPr>
              <a:t>1.</a:t>
            </a:r>
            <a:r>
              <a:rPr lang="fr-CA" altLang="fr-FR" sz="2400" dirty="0" smtClean="0">
                <a:solidFill>
                  <a:schemeClr val="tx1">
                    <a:lumMod val="75000"/>
                    <a:lumOff val="25000"/>
                  </a:schemeClr>
                </a:solidFill>
                <a:latin typeface="Arial" charset="0"/>
                <a:cs typeface="Arial" charset="0"/>
              </a:rPr>
              <a:t> Présenter </a:t>
            </a:r>
            <a:r>
              <a:rPr lang="fr-CA" altLang="fr-FR" sz="2400" dirty="0">
                <a:solidFill>
                  <a:schemeClr val="tx1">
                    <a:lumMod val="75000"/>
                    <a:lumOff val="25000"/>
                  </a:schemeClr>
                </a:solidFill>
                <a:latin typeface="Arial" charset="0"/>
                <a:cs typeface="Arial" charset="0"/>
              </a:rPr>
              <a:t>les différentes composantes </a:t>
            </a:r>
            <a:r>
              <a:rPr lang="fr-CA" altLang="fr-FR" sz="2400" dirty="0" smtClean="0">
                <a:solidFill>
                  <a:schemeClr val="tx1">
                    <a:lumMod val="75000"/>
                    <a:lumOff val="25000"/>
                  </a:schemeClr>
                </a:solidFill>
                <a:latin typeface="Arial" charset="0"/>
                <a:cs typeface="Arial" charset="0"/>
              </a:rPr>
              <a:t>et bonnes pratiques entourant la coordination</a:t>
            </a:r>
            <a:br>
              <a:rPr lang="fr-CA" altLang="fr-FR" sz="2400" dirty="0" smtClean="0">
                <a:solidFill>
                  <a:schemeClr val="tx1">
                    <a:lumMod val="75000"/>
                    <a:lumOff val="25000"/>
                  </a:schemeClr>
                </a:solidFill>
                <a:latin typeface="Arial" charset="0"/>
                <a:cs typeface="Arial" charset="0"/>
              </a:rPr>
            </a:br>
            <a:r>
              <a:rPr lang="fr-CA" altLang="fr-FR" sz="2400" dirty="0" smtClean="0">
                <a:solidFill>
                  <a:schemeClr val="tx1">
                    <a:lumMod val="75000"/>
                    <a:lumOff val="25000"/>
                  </a:schemeClr>
                </a:solidFill>
                <a:latin typeface="Arial" charset="0"/>
                <a:cs typeface="Arial" charset="0"/>
              </a:rPr>
              <a:t/>
            </a:r>
            <a:br>
              <a:rPr lang="fr-CA" altLang="fr-FR" sz="2400" dirty="0" smtClean="0">
                <a:solidFill>
                  <a:schemeClr val="tx1">
                    <a:lumMod val="75000"/>
                    <a:lumOff val="25000"/>
                  </a:schemeClr>
                </a:solidFill>
                <a:latin typeface="Arial" charset="0"/>
                <a:cs typeface="Arial" charset="0"/>
              </a:rPr>
            </a:br>
            <a:r>
              <a:rPr lang="fr-CA" altLang="fr-FR" sz="2400" dirty="0" smtClean="0">
                <a:solidFill>
                  <a:srgbClr val="0070C0"/>
                </a:solidFill>
                <a:latin typeface="Arial" charset="0"/>
                <a:cs typeface="Arial" charset="0"/>
              </a:rPr>
              <a:t>2.</a:t>
            </a:r>
            <a:r>
              <a:rPr lang="fr-CA" altLang="fr-FR" sz="2400" dirty="0" smtClean="0">
                <a:solidFill>
                  <a:schemeClr val="tx1">
                    <a:lumMod val="75000"/>
                    <a:lumOff val="25000"/>
                  </a:schemeClr>
                </a:solidFill>
                <a:latin typeface="Arial" charset="0"/>
                <a:cs typeface="Arial" charset="0"/>
              </a:rPr>
              <a:t> Donner des exemples d’éléments positifs et de difficultés rencontrées lors de la coordination de cet évènement en mettant en relief différents points d’améliorations possibles</a:t>
            </a:r>
          </a:p>
        </p:txBody>
      </p:sp>
      <p:sp>
        <p:nvSpPr>
          <p:cNvPr id="8195" name="Espace réservé du texte 3"/>
          <p:cNvSpPr txBox="1">
            <a:spLocks/>
          </p:cNvSpPr>
          <p:nvPr/>
        </p:nvSpPr>
        <p:spPr bwMode="auto">
          <a:xfrm>
            <a:off x="683568" y="1412776"/>
            <a:ext cx="8064896" cy="86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spcBef>
                <a:spcPct val="20000"/>
              </a:spcBef>
              <a:buFont typeface="Arial" charset="0"/>
              <a:buNone/>
            </a:pPr>
            <a:r>
              <a:rPr lang="fr-FR" altLang="fr-FR" sz="4400" b="1" dirty="0">
                <a:solidFill>
                  <a:schemeClr val="tx1">
                    <a:lumMod val="50000"/>
                    <a:lumOff val="50000"/>
                  </a:schemeClr>
                </a:solidFill>
                <a:latin typeface="Arial" charset="0"/>
                <a:cs typeface="Arial" charset="0"/>
              </a:rPr>
              <a:t>Objectifs de la présentation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467544" y="1196752"/>
            <a:ext cx="8229600" cy="4608512"/>
          </a:xfrm>
        </p:spPr>
        <p:txBody>
          <a:bodyPr>
            <a:normAutofit/>
          </a:bodyPr>
          <a:lstStyle/>
          <a:p>
            <a:pPr marL="514350" indent="-514350" algn="just">
              <a:spcBef>
                <a:spcPts val="2400"/>
              </a:spcBef>
              <a:buClr>
                <a:srgbClr val="0070C0"/>
              </a:buClr>
              <a:buFont typeface="+mj-lt"/>
              <a:buAutoNum type="arabicPeriod" startAt="2"/>
              <a:defRPr/>
            </a:pPr>
            <a:r>
              <a:rPr lang="fr-CA" sz="2500" b="1" dirty="0" smtClean="0"/>
              <a:t>Ouverture du centre de coordination ou consacrer un local fonctionnel à l’opération.</a:t>
            </a:r>
          </a:p>
          <a:p>
            <a:pPr marL="514350" indent="-514350" algn="just">
              <a:spcBef>
                <a:spcPts val="2400"/>
              </a:spcBef>
              <a:buClr>
                <a:srgbClr val="0070C0"/>
              </a:buClr>
              <a:buFont typeface="+mj-lt"/>
              <a:buAutoNum type="arabicPeriod" startAt="2"/>
              <a:defRPr/>
            </a:pPr>
            <a:r>
              <a:rPr lang="fr-CA" sz="2500" b="1" dirty="0" smtClean="0"/>
              <a:t>Envoyer un courriel aux partenaires externes et internes les informant que les courriels au sujet de l’opération en cours doivent être adressés à l’équipe de coordination de sécurité civile du CIUSSS via </a:t>
            </a:r>
            <a:r>
              <a:rPr lang="fr-CA" sz="2500" b="1" u="sng" dirty="0" smtClean="0"/>
              <a:t>l’adresse de courriel unique.</a:t>
            </a:r>
            <a:r>
              <a:rPr lang="fr-CA" sz="2500" b="1" dirty="0" smtClean="0"/>
              <a:t/>
            </a:r>
            <a:br>
              <a:rPr lang="fr-CA" sz="2500" b="1" dirty="0" smtClean="0"/>
            </a:br>
            <a:r>
              <a:rPr lang="fr-CA" sz="2500" b="1" dirty="0" smtClean="0"/>
              <a:t/>
            </a:r>
            <a:br>
              <a:rPr lang="fr-CA" sz="2500" b="1" dirty="0" smtClean="0"/>
            </a:br>
            <a:r>
              <a:rPr lang="fr-CA" sz="2500" b="1" dirty="0" smtClean="0"/>
              <a:t>Attitrer une adjointe administrative à la gestion des courriels de l’adresse unique.</a:t>
            </a:r>
          </a:p>
          <a:p>
            <a:pPr marL="514350" indent="-514350">
              <a:buFont typeface="+mj-lt"/>
              <a:buAutoNum type="arabicPeriod" startAt="2"/>
              <a:defRPr/>
            </a:pPr>
            <a:endParaRPr lang="fr-CA" dirty="0" smtClean="0">
              <a:solidFill>
                <a:schemeClr val="tx1"/>
              </a:solidFill>
            </a:endParaRPr>
          </a:p>
        </p:txBody>
      </p:sp>
    </p:spTree>
    <p:extLst>
      <p:ext uri="{BB962C8B-B14F-4D97-AF65-F5344CB8AC3E}">
        <p14:creationId xmlns:p14="http://schemas.microsoft.com/office/powerpoint/2010/main" val="339688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449300" y="404664"/>
            <a:ext cx="8229600" cy="3095625"/>
          </a:xfrm>
        </p:spPr>
        <p:txBody>
          <a:bodyPr>
            <a:noAutofit/>
          </a:bodyPr>
          <a:lstStyle/>
          <a:p>
            <a:pPr marL="514350" indent="-514350" algn="just">
              <a:spcBef>
                <a:spcPts val="1200"/>
              </a:spcBef>
              <a:buClr>
                <a:srgbClr val="0070C0"/>
              </a:buClr>
              <a:buFont typeface="+mj-lt"/>
              <a:buAutoNum type="arabicPeriod" startAt="4"/>
              <a:defRPr/>
            </a:pPr>
            <a:r>
              <a:rPr lang="fr-CA" sz="2200" b="1" dirty="0" smtClean="0"/>
              <a:t>Déterminer la personne de l’équipe de coordination de sécurité civile qui sera la personne pivot et déterminer avec qui elle effectuera la liaison (partenaires externes et internes).</a:t>
            </a:r>
          </a:p>
          <a:p>
            <a:pPr marL="514350" indent="-514350" algn="just">
              <a:spcBef>
                <a:spcPts val="1200"/>
              </a:spcBef>
              <a:buClr>
                <a:srgbClr val="0070C0"/>
              </a:buClr>
              <a:buFont typeface="+mj-lt"/>
              <a:buAutoNum type="arabicPeriod" startAt="4"/>
              <a:defRPr/>
            </a:pPr>
            <a:r>
              <a:rPr lang="fr-CA" sz="2200" b="1" dirty="0" smtClean="0"/>
              <a:t>Procéder à l’attribution des volets de la mission santé entre les membres de l’équipe de coordination de sécurité civile pour la liaison avec les responsables de volets du CIUSSS.</a:t>
            </a:r>
          </a:p>
        </p:txBody>
      </p:sp>
      <p:sp>
        <p:nvSpPr>
          <p:cNvPr id="3" name="Espace réservé du contenu 3"/>
          <p:cNvSpPr txBox="1">
            <a:spLocks/>
          </p:cNvSpPr>
          <p:nvPr/>
        </p:nvSpPr>
        <p:spPr>
          <a:xfrm>
            <a:off x="467544" y="3809644"/>
            <a:ext cx="8229600" cy="2304256"/>
          </a:xfrm>
          <a:prstGeom prst="rect">
            <a:avLst/>
          </a:prstGeom>
          <a:ln>
            <a:solidFill>
              <a:schemeClr val="accent1">
                <a:shade val="95000"/>
                <a:satMod val="105000"/>
              </a:schemeClr>
            </a:solidFill>
          </a:ln>
        </p:spPr>
        <p:txBody>
          <a:bodyPr>
            <a:normAutofit fontScale="92500" lnSpcReduction="10000"/>
          </a:bodyPr>
          <a:lstStyle>
            <a:lvl1pPr marL="342900" indent="-342900" algn="l" rtl="0" eaLnBrk="0" fontAlgn="base" hangingPunct="0">
              <a:spcBef>
                <a:spcPct val="20000"/>
              </a:spcBef>
              <a:spcAft>
                <a:spcPct val="0"/>
              </a:spcAft>
              <a:buClr>
                <a:schemeClr val="accent6">
                  <a:lumMod val="75000"/>
                </a:schemeClr>
              </a:buClr>
              <a:buFont typeface="Wingdings" pitchFamily="2" charset="2"/>
              <a:buChar char="§"/>
              <a:defRPr sz="3200" kern="1200">
                <a:solidFill>
                  <a:schemeClr val="tx1">
                    <a:lumMod val="75000"/>
                    <a:lumOff val="25000"/>
                  </a:schemeClr>
                </a:solidFill>
                <a:latin typeface="Arial" pitchFamily="34" charset="0"/>
                <a:ea typeface="MS PGothic" pitchFamily="34" charset="-128"/>
                <a:cs typeface="Arial" pitchFamily="34" charset="0"/>
              </a:defRPr>
            </a:lvl1pPr>
            <a:lvl2pPr marL="742950" indent="-285750" algn="l" rtl="0" eaLnBrk="0" fontAlgn="base" hangingPunct="0">
              <a:spcBef>
                <a:spcPct val="20000"/>
              </a:spcBef>
              <a:spcAft>
                <a:spcPct val="0"/>
              </a:spcAft>
              <a:buClr>
                <a:schemeClr val="tx1">
                  <a:lumMod val="65000"/>
                  <a:lumOff val="35000"/>
                </a:schemeClr>
              </a:buClr>
              <a:buFont typeface="Arial" pitchFamily="34" charset="0"/>
              <a:buChar char="•"/>
              <a:defRPr sz="2800" kern="1200" baseline="0">
                <a:solidFill>
                  <a:schemeClr val="tx1">
                    <a:lumMod val="75000"/>
                    <a:lumOff val="25000"/>
                  </a:schemeClr>
                </a:solidFill>
                <a:latin typeface="Arial" pitchFamily="34" charset="0"/>
                <a:ea typeface="MS PGothic" pitchFamily="34" charset="-128"/>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lumMod val="75000"/>
                    <a:lumOff val="25000"/>
                  </a:schemeClr>
                </a:solidFill>
                <a:latin typeface="Arial" pitchFamily="34" charset="0"/>
                <a:ea typeface="MS PGothic" pitchFamily="34" charset="-128"/>
                <a:cs typeface="Arial" pitchFamily="34" charset="0"/>
              </a:defRPr>
            </a:lvl3pPr>
            <a:lvl4pPr marL="1600200" indent="-228600" algn="l" rtl="0" eaLnBrk="0" fontAlgn="base" hangingPunct="0">
              <a:spcBef>
                <a:spcPct val="20000"/>
              </a:spcBef>
              <a:spcAft>
                <a:spcPct val="0"/>
              </a:spcAft>
              <a:buSzPct val="80000"/>
              <a:buFont typeface="Courier New" pitchFamily="49" charset="0"/>
              <a:buChar char="o"/>
              <a:defRPr sz="2000" kern="1200">
                <a:solidFill>
                  <a:schemeClr val="tx1">
                    <a:lumMod val="75000"/>
                    <a:lumOff val="25000"/>
                  </a:schemeClr>
                </a:solidFill>
                <a:latin typeface="Arial" pitchFamily="34" charset="0"/>
                <a:ea typeface="MS PGothic" pitchFamily="34" charset="-128"/>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lumMod val="75000"/>
                    <a:lumOff val="25000"/>
                  </a:schemeClr>
                </a:solidFill>
                <a:latin typeface="Arial" pitchFamily="34" charset="0"/>
                <a:ea typeface="MS PGothic"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defRPr/>
            </a:pPr>
            <a:r>
              <a:rPr lang="fr-CA" sz="2200" b="1" dirty="0" smtClean="0"/>
              <a:t>Le tableau de l’attribution des responsabilités (volets, activités de la mission, ressources en soutien) doit être :</a:t>
            </a:r>
          </a:p>
          <a:p>
            <a:pPr>
              <a:spcBef>
                <a:spcPts val="1200"/>
              </a:spcBef>
              <a:buClr>
                <a:srgbClr val="0070C0"/>
              </a:buClr>
              <a:buFont typeface="Wingdings" panose="05000000000000000000" pitchFamily="2" charset="2"/>
              <a:buChar char="v"/>
              <a:defRPr/>
            </a:pPr>
            <a:r>
              <a:rPr lang="fr-CA" sz="2200" b="1" dirty="0" smtClean="0"/>
              <a:t>Remis à l’adjointe administrative effectuant la gestion de la boîte de courriels unique</a:t>
            </a:r>
          </a:p>
          <a:p>
            <a:pPr>
              <a:spcBef>
                <a:spcPts val="1200"/>
              </a:spcBef>
              <a:buClr>
                <a:srgbClr val="0070C0"/>
              </a:buClr>
              <a:buFont typeface="Wingdings" panose="05000000000000000000" pitchFamily="2" charset="2"/>
              <a:buChar char="v"/>
              <a:defRPr/>
            </a:pPr>
            <a:r>
              <a:rPr lang="fr-CA" sz="2200" b="1" dirty="0" smtClean="0"/>
              <a:t>Affiché dans la salle de coordination</a:t>
            </a:r>
          </a:p>
          <a:p>
            <a:pPr>
              <a:spcBef>
                <a:spcPts val="1200"/>
              </a:spcBef>
              <a:buClr>
                <a:srgbClr val="0070C0"/>
              </a:buClr>
              <a:buFont typeface="Wingdings" panose="05000000000000000000" pitchFamily="2" charset="2"/>
              <a:buChar char="v"/>
              <a:defRPr/>
            </a:pPr>
            <a:r>
              <a:rPr lang="fr-CA" sz="2200" b="1" dirty="0" smtClean="0"/>
              <a:t>Envoyé au Comité de sécurité civile du CIUSSS</a:t>
            </a:r>
          </a:p>
        </p:txBody>
      </p:sp>
    </p:spTree>
    <p:extLst>
      <p:ext uri="{BB962C8B-B14F-4D97-AF65-F5344CB8AC3E}">
        <p14:creationId xmlns:p14="http://schemas.microsoft.com/office/powerpoint/2010/main" val="192972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467544" y="476672"/>
            <a:ext cx="8229600" cy="5543550"/>
          </a:xfrm>
        </p:spPr>
        <p:txBody>
          <a:bodyPr>
            <a:normAutofit/>
          </a:bodyPr>
          <a:lstStyle/>
          <a:p>
            <a:pPr marL="514350" indent="-514350">
              <a:buClr>
                <a:srgbClr val="0070C0"/>
              </a:buClr>
              <a:buFont typeface="+mj-lt"/>
              <a:buAutoNum type="arabicPeriod" startAt="6"/>
              <a:defRPr/>
            </a:pPr>
            <a:r>
              <a:rPr lang="fr-CA" sz="2100" b="1" dirty="0">
                <a:solidFill>
                  <a:schemeClr val="tx1"/>
                </a:solidFill>
              </a:rPr>
              <a:t>É</a:t>
            </a:r>
            <a:r>
              <a:rPr lang="fr-CA" sz="2100" b="1" dirty="0" smtClean="0">
                <a:solidFill>
                  <a:schemeClr val="tx1"/>
                </a:solidFill>
              </a:rPr>
              <a:t>tats de situation réunissant l’équipe de coordination de sécurité civile procédés à chaque heure, sous la coordination de la personne pivot. </a:t>
            </a:r>
            <a:r>
              <a:rPr lang="fr-CA" sz="2100" b="1" dirty="0">
                <a:solidFill>
                  <a:schemeClr val="tx1"/>
                </a:solidFill>
              </a:rPr>
              <a:t/>
            </a:r>
            <a:br>
              <a:rPr lang="fr-CA" sz="2100" b="1" dirty="0">
                <a:solidFill>
                  <a:schemeClr val="tx1"/>
                </a:solidFill>
              </a:rPr>
            </a:br>
            <a:r>
              <a:rPr lang="fr-CA" sz="2100" b="1" dirty="0" smtClean="0">
                <a:solidFill>
                  <a:schemeClr val="tx1"/>
                </a:solidFill>
              </a:rPr>
              <a:t/>
            </a:r>
            <a:br>
              <a:rPr lang="fr-CA" sz="2100" b="1" dirty="0" smtClean="0">
                <a:solidFill>
                  <a:schemeClr val="tx1"/>
                </a:solidFill>
              </a:rPr>
            </a:br>
            <a:r>
              <a:rPr lang="fr-CA" sz="2100" b="1" dirty="0">
                <a:solidFill>
                  <a:schemeClr val="tx1"/>
                </a:solidFill>
              </a:rPr>
              <a:t>C</a:t>
            </a:r>
            <a:r>
              <a:rPr lang="fr-CA" sz="2100" b="1" dirty="0" smtClean="0">
                <a:solidFill>
                  <a:schemeClr val="tx1"/>
                </a:solidFill>
              </a:rPr>
              <a:t>ycle de rencontres ou conférences téléphoniques déterminé pour effectuer des états de situation auprès du Comité de sécurité civile du CIUSSS et du Comité régional de sécurité civile. </a:t>
            </a:r>
            <a:r>
              <a:rPr lang="fr-CA" sz="2100" b="1" dirty="0">
                <a:solidFill>
                  <a:schemeClr val="tx1"/>
                </a:solidFill>
              </a:rPr>
              <a:t/>
            </a:r>
            <a:br>
              <a:rPr lang="fr-CA" sz="2100" b="1" dirty="0">
                <a:solidFill>
                  <a:schemeClr val="tx1"/>
                </a:solidFill>
              </a:rPr>
            </a:br>
            <a:r>
              <a:rPr lang="fr-CA" sz="2100" b="1" dirty="0" smtClean="0">
                <a:solidFill>
                  <a:schemeClr val="tx1"/>
                </a:solidFill>
              </a:rPr>
              <a:t/>
            </a:r>
            <a:br>
              <a:rPr lang="fr-CA" sz="2100" b="1" dirty="0" smtClean="0">
                <a:solidFill>
                  <a:schemeClr val="tx1"/>
                </a:solidFill>
              </a:rPr>
            </a:br>
            <a:r>
              <a:rPr lang="fr-CA" sz="2100" b="1" dirty="0">
                <a:solidFill>
                  <a:schemeClr val="tx1"/>
                </a:solidFill>
              </a:rPr>
              <a:t>É</a:t>
            </a:r>
            <a:r>
              <a:rPr lang="fr-CA" sz="2100" b="1" dirty="0" smtClean="0">
                <a:solidFill>
                  <a:schemeClr val="tx1"/>
                </a:solidFill>
              </a:rPr>
              <a:t>tat de situation procédé aux rencontres du Comité de direction du CIUSSS tout au long de l’activation de la structure de sécurité civile.</a:t>
            </a:r>
          </a:p>
          <a:p>
            <a:pPr marL="514350" indent="-514350">
              <a:buClr>
                <a:srgbClr val="0070C0"/>
              </a:buClr>
              <a:buFont typeface="+mj-lt"/>
              <a:buAutoNum type="arabicPeriod" startAt="6"/>
              <a:defRPr/>
            </a:pPr>
            <a:endParaRPr lang="fr-CA" sz="2100" b="1" dirty="0" smtClean="0">
              <a:solidFill>
                <a:schemeClr val="tx1"/>
              </a:solidFill>
            </a:endParaRPr>
          </a:p>
          <a:p>
            <a:pPr marL="514350" indent="-514350">
              <a:buClr>
                <a:srgbClr val="0070C0"/>
              </a:buClr>
              <a:buFont typeface="+mj-lt"/>
              <a:buAutoNum type="arabicPeriod" startAt="6"/>
              <a:defRPr/>
            </a:pPr>
            <a:r>
              <a:rPr lang="fr-CA" sz="2100" b="1" dirty="0" smtClean="0">
                <a:solidFill>
                  <a:schemeClr val="tx1"/>
                </a:solidFill>
              </a:rPr>
              <a:t>Mise en place d’un mécanisme de suivi simple et efficace.</a:t>
            </a:r>
          </a:p>
          <a:p>
            <a:pPr marL="514350" indent="-514350">
              <a:buClr>
                <a:srgbClr val="0070C0"/>
              </a:buClr>
              <a:buFont typeface="+mj-lt"/>
              <a:buAutoNum type="arabicPeriod" startAt="6"/>
              <a:defRPr/>
            </a:pPr>
            <a:endParaRPr lang="fr-CA" sz="2100" b="1" dirty="0">
              <a:solidFill>
                <a:schemeClr val="tx1"/>
              </a:solidFill>
            </a:endParaRPr>
          </a:p>
          <a:p>
            <a:pPr marL="514350" indent="-514350">
              <a:buClr>
                <a:srgbClr val="0070C0"/>
              </a:buClr>
              <a:buFont typeface="+mj-lt"/>
              <a:buAutoNum type="arabicPeriod" startAt="6"/>
              <a:defRPr/>
            </a:pPr>
            <a:r>
              <a:rPr lang="fr-CA" sz="2100" b="1" dirty="0" smtClean="0">
                <a:solidFill>
                  <a:schemeClr val="tx1"/>
                </a:solidFill>
              </a:rPr>
              <a:t>Séquence de démobilisation </a:t>
            </a:r>
          </a:p>
        </p:txBody>
      </p:sp>
    </p:spTree>
    <p:extLst>
      <p:ext uri="{BB962C8B-B14F-4D97-AF65-F5344CB8AC3E}">
        <p14:creationId xmlns:p14="http://schemas.microsoft.com/office/powerpoint/2010/main" val="36997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additive="base">
                                        <p:cTn id="1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2"/>
          <p:cNvSpPr>
            <a:spLocks noGrp="1"/>
          </p:cNvSpPr>
          <p:nvPr>
            <p:ph type="title"/>
          </p:nvPr>
        </p:nvSpPr>
        <p:spPr bwMode="auto">
          <a:xfrm>
            <a:off x="467544" y="476672"/>
            <a:ext cx="8229600" cy="1656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CA" altLang="fr-FR" sz="3500" dirty="0">
                <a:latin typeface="Arial" charset="0"/>
                <a:cs typeface="Arial" charset="0"/>
              </a:rPr>
              <a:t>Mécanismes de </a:t>
            </a:r>
            <a:r>
              <a:rPr lang="fr-CA" altLang="fr-FR" sz="3500" dirty="0" smtClean="0">
                <a:latin typeface="Arial" charset="0"/>
                <a:cs typeface="Arial" charset="0"/>
              </a:rPr>
              <a:t>coordination Réseau</a:t>
            </a:r>
            <a:r>
              <a:rPr lang="fr-CA" altLang="fr-FR" sz="3500" dirty="0">
                <a:latin typeface="Arial" charset="0"/>
                <a:cs typeface="Arial" charset="0"/>
              </a:rPr>
              <a:t/>
            </a:r>
            <a:br>
              <a:rPr lang="fr-CA" altLang="fr-FR" sz="3500" dirty="0">
                <a:latin typeface="Arial" charset="0"/>
                <a:cs typeface="Arial" charset="0"/>
              </a:rPr>
            </a:br>
            <a:r>
              <a:rPr lang="fr-CA" altLang="fr-FR" sz="3500" dirty="0" smtClean="0">
                <a:latin typeface="Arial" charset="0"/>
                <a:cs typeface="Arial" charset="0"/>
              </a:rPr>
              <a:t>Exemple : Aide aux réfugiés syriens</a:t>
            </a:r>
          </a:p>
        </p:txBody>
      </p:sp>
      <p:sp>
        <p:nvSpPr>
          <p:cNvPr id="2" name="Espace réservé du contenu 1"/>
          <p:cNvSpPr>
            <a:spLocks noGrp="1"/>
          </p:cNvSpPr>
          <p:nvPr>
            <p:ph idx="1"/>
          </p:nvPr>
        </p:nvSpPr>
        <p:spPr>
          <a:xfrm>
            <a:off x="467544" y="1772816"/>
            <a:ext cx="8229600" cy="4320480"/>
          </a:xfrm>
        </p:spPr>
        <p:txBody>
          <a:bodyPr/>
          <a:lstStyle/>
          <a:p>
            <a:pPr marL="342900" lvl="1" indent="-342900" algn="just">
              <a:spcBef>
                <a:spcPts val="1200"/>
              </a:spcBef>
              <a:buClr>
                <a:srgbClr val="0070C0"/>
              </a:buClr>
              <a:buFont typeface="Wingdings" panose="05000000000000000000" pitchFamily="2" charset="2"/>
              <a:buChar char="v"/>
              <a:defRPr/>
            </a:pPr>
            <a:r>
              <a:rPr lang="fr-CA" sz="2500" b="1" dirty="0" smtClean="0">
                <a:solidFill>
                  <a:schemeClr val="tx1"/>
                </a:solidFill>
              </a:rPr>
              <a:t>Au début d’un événement, l’information </a:t>
            </a:r>
            <a:r>
              <a:rPr lang="fr-CA" sz="2500" b="1" dirty="0">
                <a:solidFill>
                  <a:schemeClr val="tx1"/>
                </a:solidFill>
              </a:rPr>
              <a:t>doit entrer par </a:t>
            </a:r>
            <a:r>
              <a:rPr lang="fr-CA" sz="2500" b="1" dirty="0" smtClean="0">
                <a:solidFill>
                  <a:schemeClr val="tx1"/>
                </a:solidFill>
              </a:rPr>
              <a:t>une seule </a:t>
            </a:r>
            <a:r>
              <a:rPr lang="fr-CA" sz="2500" b="1" dirty="0">
                <a:solidFill>
                  <a:schemeClr val="tx1"/>
                </a:solidFill>
              </a:rPr>
              <a:t>« porte » pour éviter la confusion au niveau de la </a:t>
            </a:r>
            <a:r>
              <a:rPr lang="fr-CA" sz="2500" b="1" dirty="0" smtClean="0">
                <a:solidFill>
                  <a:schemeClr val="tx1"/>
                </a:solidFill>
              </a:rPr>
              <a:t>coordination</a:t>
            </a:r>
          </a:p>
          <a:p>
            <a:pPr marL="342900" lvl="1" indent="-342900" algn="just">
              <a:spcBef>
                <a:spcPts val="1200"/>
              </a:spcBef>
              <a:buClr>
                <a:srgbClr val="0070C0"/>
              </a:buClr>
              <a:buFont typeface="Wingdings" panose="05000000000000000000" pitchFamily="2" charset="2"/>
              <a:buChar char="v"/>
              <a:defRPr/>
            </a:pPr>
            <a:r>
              <a:rPr lang="fr-CA" sz="2500" b="1" dirty="0" smtClean="0">
                <a:solidFill>
                  <a:schemeClr val="tx1"/>
                </a:solidFill>
              </a:rPr>
              <a:t>Mobiliser</a:t>
            </a:r>
            <a:r>
              <a:rPr lang="fr-CA" sz="2500" b="1" dirty="0">
                <a:solidFill>
                  <a:schemeClr val="tx1"/>
                </a:solidFill>
              </a:rPr>
              <a:t>, dès le début, l’ensemble des </a:t>
            </a:r>
            <a:r>
              <a:rPr lang="fr-CA" sz="2500" b="1" dirty="0" smtClean="0">
                <a:solidFill>
                  <a:schemeClr val="tx1"/>
                </a:solidFill>
              </a:rPr>
              <a:t>partenaires </a:t>
            </a:r>
            <a:r>
              <a:rPr lang="fr-CA" sz="2500" b="1" dirty="0">
                <a:solidFill>
                  <a:schemeClr val="tx1"/>
                </a:solidFill>
              </a:rPr>
              <a:t>afin d’identifier les enjeux et d’évaluer le niveau l’implication de </a:t>
            </a:r>
            <a:r>
              <a:rPr lang="fr-CA" sz="2500" b="1" dirty="0" smtClean="0">
                <a:solidFill>
                  <a:schemeClr val="tx1"/>
                </a:solidFill>
              </a:rPr>
              <a:t>chacun</a:t>
            </a:r>
          </a:p>
          <a:p>
            <a:pPr algn="just">
              <a:spcBef>
                <a:spcPts val="1200"/>
              </a:spcBef>
              <a:buClr>
                <a:srgbClr val="0070C0"/>
              </a:buClr>
              <a:buFont typeface="Wingdings" panose="05000000000000000000" pitchFamily="2" charset="2"/>
              <a:buChar char="v"/>
              <a:defRPr/>
            </a:pPr>
            <a:r>
              <a:rPr lang="fr-CA" sz="2500" b="1" dirty="0" smtClean="0">
                <a:solidFill>
                  <a:schemeClr val="tx1"/>
                </a:solidFill>
              </a:rPr>
              <a:t>Interpeller </a:t>
            </a:r>
            <a:r>
              <a:rPr lang="fr-CA" sz="2500" b="1" dirty="0">
                <a:solidFill>
                  <a:schemeClr val="tx1"/>
                </a:solidFill>
              </a:rPr>
              <a:t>les ressources humaines </a:t>
            </a:r>
            <a:r>
              <a:rPr lang="fr-CA" sz="2500" b="1" dirty="0" smtClean="0">
                <a:solidFill>
                  <a:schemeClr val="tx1"/>
                </a:solidFill>
              </a:rPr>
              <a:t>pour </a:t>
            </a:r>
            <a:r>
              <a:rPr lang="fr-CA" sz="2500" b="1" dirty="0">
                <a:solidFill>
                  <a:schemeClr val="tx1"/>
                </a:solidFill>
              </a:rPr>
              <a:t>s’assurer d’avoir le bon niveau de ressources </a:t>
            </a:r>
            <a:r>
              <a:rPr lang="fr-CA" sz="2500" b="1" dirty="0" smtClean="0">
                <a:solidFill>
                  <a:schemeClr val="tx1"/>
                </a:solidFill>
              </a:rPr>
              <a:t>disponibles</a:t>
            </a:r>
            <a:endParaRPr lang="fr-CA" sz="2500" b="1" dirty="0">
              <a:solidFill>
                <a:schemeClr val="tx1"/>
              </a:solidFill>
            </a:endParaRPr>
          </a:p>
          <a:p>
            <a:pPr algn="just">
              <a:spcBef>
                <a:spcPts val="1200"/>
              </a:spcBef>
              <a:buClr>
                <a:srgbClr val="0070C0"/>
              </a:buClr>
              <a:buFont typeface="Wingdings" panose="05000000000000000000" pitchFamily="2" charset="2"/>
              <a:buChar char="v"/>
              <a:defRPr/>
            </a:pPr>
            <a:r>
              <a:rPr lang="fr-CA" sz="2500" b="1" dirty="0">
                <a:solidFill>
                  <a:schemeClr val="tx1"/>
                </a:solidFill>
              </a:rPr>
              <a:t>Mise en place d’un tableau de </a:t>
            </a:r>
            <a:r>
              <a:rPr lang="fr-CA" sz="2500" b="1" dirty="0" smtClean="0">
                <a:solidFill>
                  <a:schemeClr val="tx1"/>
                </a:solidFill>
              </a:rPr>
              <a:t>suivis</a:t>
            </a:r>
            <a:endParaRPr lang="fr-CA" sz="2500" b="1" dirty="0">
              <a:solidFill>
                <a:schemeClr val="tx1"/>
              </a:solidFill>
            </a:endParaRPr>
          </a:p>
          <a:p>
            <a:pPr>
              <a:defRPr/>
            </a:pPr>
            <a:endParaRPr lang="fr-CA" sz="1600" dirty="0"/>
          </a:p>
          <a:p>
            <a:pPr>
              <a:defRPr/>
            </a:pPr>
            <a:endParaRPr lang="fr-CA" sz="1600" dirty="0"/>
          </a:p>
          <a:p>
            <a:pPr>
              <a:defRPr/>
            </a:pPr>
            <a:endParaRPr lang="fr-CA" sz="1600" dirty="0" smtClean="0">
              <a:solidFill>
                <a:schemeClr val="tx1"/>
              </a:solidFill>
            </a:endParaRPr>
          </a:p>
          <a:p>
            <a:pPr>
              <a:defRPr/>
            </a:pPr>
            <a:endParaRPr lang="fr-CA"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2"/>
          <p:cNvSpPr>
            <a:spLocks noGrp="1"/>
          </p:cNvSpPr>
          <p:nvPr>
            <p:ph type="title"/>
          </p:nvPr>
        </p:nvSpPr>
        <p:spPr bwMode="auto">
          <a:xfrm>
            <a:off x="179512" y="404813"/>
            <a:ext cx="8784975" cy="12959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CA" altLang="fr-FR" sz="3800" dirty="0">
                <a:latin typeface="Arial" charset="0"/>
                <a:cs typeface="Arial" charset="0"/>
              </a:rPr>
              <a:t>Mécanismes de coordination Réseau</a:t>
            </a:r>
            <a:br>
              <a:rPr lang="fr-CA" altLang="fr-FR" sz="3800" dirty="0">
                <a:latin typeface="Arial" charset="0"/>
                <a:cs typeface="Arial" charset="0"/>
              </a:rPr>
            </a:br>
            <a:r>
              <a:rPr lang="fr-CA" altLang="fr-FR" sz="3800" dirty="0">
                <a:latin typeface="Arial" charset="0"/>
                <a:cs typeface="Arial" charset="0"/>
              </a:rPr>
              <a:t>Exemple : Aide aux réfugiés syriens</a:t>
            </a:r>
            <a:endParaRPr lang="fr-CA" altLang="fr-FR" sz="3800" dirty="0" smtClean="0">
              <a:latin typeface="Arial" charset="0"/>
              <a:cs typeface="Arial" charset="0"/>
            </a:endParaRPr>
          </a:p>
        </p:txBody>
      </p:sp>
      <p:sp>
        <p:nvSpPr>
          <p:cNvPr id="2" name="Espace réservé du contenu 1"/>
          <p:cNvSpPr>
            <a:spLocks noGrp="1"/>
          </p:cNvSpPr>
          <p:nvPr>
            <p:ph idx="1"/>
          </p:nvPr>
        </p:nvSpPr>
        <p:spPr>
          <a:xfrm>
            <a:off x="395536" y="1988840"/>
            <a:ext cx="8229600" cy="3816424"/>
          </a:xfrm>
        </p:spPr>
        <p:txBody>
          <a:bodyPr/>
          <a:lstStyle/>
          <a:p>
            <a:pPr algn="just">
              <a:spcBef>
                <a:spcPts val="2400"/>
              </a:spcBef>
              <a:buClr>
                <a:srgbClr val="0070C0"/>
              </a:buClr>
              <a:buFont typeface="Wingdings" panose="05000000000000000000" pitchFamily="2" charset="2"/>
              <a:buChar char="v"/>
              <a:defRPr/>
            </a:pPr>
            <a:r>
              <a:rPr lang="fr-CA" sz="2800" b="1" dirty="0" smtClean="0"/>
              <a:t>Ajustement du cycle de gestion en continu</a:t>
            </a:r>
          </a:p>
          <a:p>
            <a:pPr algn="just">
              <a:spcBef>
                <a:spcPts val="2400"/>
              </a:spcBef>
              <a:buClr>
                <a:srgbClr val="0070C0"/>
              </a:buClr>
              <a:buFont typeface="Wingdings" panose="05000000000000000000" pitchFamily="2" charset="2"/>
              <a:buChar char="v"/>
              <a:defRPr/>
            </a:pPr>
            <a:r>
              <a:rPr lang="fr-CA" sz="2800" b="1" dirty="0" smtClean="0"/>
              <a:t>Créer </a:t>
            </a:r>
            <a:r>
              <a:rPr lang="fr-CA" sz="2800" b="1" dirty="0"/>
              <a:t>un espace collaboratif (dossier commun) pour le </a:t>
            </a:r>
            <a:r>
              <a:rPr lang="fr-CA" sz="2800" b="1" dirty="0" smtClean="0"/>
              <a:t>partage </a:t>
            </a:r>
            <a:r>
              <a:rPr lang="fr-CA" sz="2800" b="1" dirty="0"/>
              <a:t>des </a:t>
            </a:r>
            <a:r>
              <a:rPr lang="fr-CA" sz="2800" b="1" dirty="0" smtClean="0"/>
              <a:t>fichiers (</a:t>
            </a:r>
            <a:r>
              <a:rPr lang="fr-CA" sz="2800" b="1" i="1" dirty="0" err="1" smtClean="0"/>
              <a:t>google</a:t>
            </a:r>
            <a:r>
              <a:rPr lang="fr-CA" sz="2800" b="1" i="1" dirty="0" smtClean="0"/>
              <a:t> drive</a:t>
            </a:r>
            <a:r>
              <a:rPr lang="fr-CA" sz="2800" b="1" dirty="0" smtClean="0"/>
              <a:t>)</a:t>
            </a:r>
          </a:p>
          <a:p>
            <a:pPr algn="just">
              <a:spcBef>
                <a:spcPts val="2400"/>
              </a:spcBef>
              <a:buClr>
                <a:srgbClr val="0070C0"/>
              </a:buClr>
              <a:buFont typeface="Wingdings" panose="05000000000000000000" pitchFamily="2" charset="2"/>
              <a:buChar char="v"/>
              <a:defRPr/>
            </a:pPr>
            <a:r>
              <a:rPr lang="fr-CA" sz="2800" b="1" dirty="0"/>
              <a:t>Créer </a:t>
            </a:r>
            <a:r>
              <a:rPr lang="fr-CA" sz="2800" b="1" dirty="0" smtClean="0"/>
              <a:t>une </a:t>
            </a:r>
            <a:r>
              <a:rPr lang="fr-CA" sz="2800" b="1" dirty="0"/>
              <a:t>liste des personnes impliquées avec les rôles et responsabilités dès le début de </a:t>
            </a:r>
            <a:r>
              <a:rPr lang="fr-CA" sz="2800" b="1" dirty="0" smtClean="0"/>
              <a:t>l’opération</a:t>
            </a:r>
            <a:endParaRPr lang="fr-CA" sz="2800" b="1" dirty="0"/>
          </a:p>
          <a:p>
            <a:pPr>
              <a:defRPr/>
            </a:pPr>
            <a:endParaRPr lang="fr-CA" dirty="0"/>
          </a:p>
          <a:p>
            <a:pPr>
              <a:defRPr/>
            </a:pPr>
            <a:endParaRPr lang="fr-CA" sz="1600" dirty="0" smtClean="0">
              <a:solidFill>
                <a:schemeClr val="tx1"/>
              </a:solidFill>
            </a:endParaRPr>
          </a:p>
          <a:p>
            <a:pPr>
              <a:defRPr/>
            </a:pPr>
            <a:endParaRPr lang="fr-CA"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492896"/>
            <a:ext cx="8136904" cy="1872208"/>
          </a:xfrm>
        </p:spPr>
        <p:txBody>
          <a:bodyPr/>
          <a:lstStyle/>
          <a:p>
            <a:pPr algn="ctr"/>
            <a:r>
              <a:rPr lang="fr-CA" sz="4000" dirty="0"/>
              <a:t>4</a:t>
            </a:r>
            <a:r>
              <a:rPr lang="fr-CA" sz="4000" dirty="0" smtClean="0"/>
              <a:t>.</a:t>
            </a:r>
            <a:r>
              <a:rPr lang="fr-CA" sz="4000" dirty="0" smtClean="0">
                <a:solidFill>
                  <a:schemeClr val="tx1"/>
                </a:solidFill>
              </a:rPr>
              <a:t> </a:t>
            </a:r>
            <a:r>
              <a:rPr lang="fr-CA" sz="4000" dirty="0"/>
              <a:t>La bonne connaissance de </a:t>
            </a:r>
            <a:r>
              <a:rPr lang="fr-CA" sz="4000" dirty="0" smtClean="0"/>
              <a:t>l’opérationnalisation de la mission </a:t>
            </a:r>
            <a:r>
              <a:rPr lang="fr-CA" sz="4000" i="1" dirty="0" smtClean="0"/>
              <a:t>Santé</a:t>
            </a:r>
            <a:endParaRPr lang="fr-CA" sz="4000" i="1" dirty="0"/>
          </a:p>
        </p:txBody>
      </p:sp>
    </p:spTree>
    <p:extLst>
      <p:ext uri="{BB962C8B-B14F-4D97-AF65-F5344CB8AC3E}">
        <p14:creationId xmlns:p14="http://schemas.microsoft.com/office/powerpoint/2010/main" val="195407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bwMode="auto">
          <a:xfrm>
            <a:off x="323528" y="1484784"/>
            <a:ext cx="8136904" cy="3743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30225" algn="just">
              <a:defRPr/>
            </a:pPr>
            <a:r>
              <a:rPr lang="fr-CA" altLang="fr-FR" sz="2400" dirty="0" smtClean="0">
                <a:solidFill>
                  <a:schemeClr val="tx1"/>
                </a:solidFill>
                <a:latin typeface="Arial" charset="0"/>
                <a:cs typeface="Arial" charset="0"/>
              </a:rPr>
              <a:t/>
            </a:r>
            <a:br>
              <a:rPr lang="fr-CA" altLang="fr-FR" sz="2400" dirty="0" smtClean="0">
                <a:solidFill>
                  <a:schemeClr val="tx1"/>
                </a:solidFill>
                <a:latin typeface="Arial" charset="0"/>
                <a:cs typeface="Arial" charset="0"/>
              </a:rPr>
            </a:br>
            <a:r>
              <a:rPr lang="fr-CA" altLang="fr-FR" sz="2400" dirty="0" smtClean="0">
                <a:solidFill>
                  <a:schemeClr val="tx1"/>
                </a:solidFill>
                <a:latin typeface="Arial" charset="0"/>
                <a:cs typeface="Arial" charset="0"/>
              </a:rPr>
              <a:t/>
            </a:r>
            <a:br>
              <a:rPr lang="fr-CA" altLang="fr-FR" sz="2400" dirty="0" smtClean="0">
                <a:solidFill>
                  <a:schemeClr val="tx1"/>
                </a:solidFill>
                <a:latin typeface="Arial" charset="0"/>
                <a:cs typeface="Arial" charset="0"/>
              </a:rPr>
            </a:br>
            <a:r>
              <a:rPr lang="fr-CA" altLang="fr-FR" sz="2400" dirty="0" smtClean="0">
                <a:solidFill>
                  <a:schemeClr val="tx1"/>
                </a:solidFill>
                <a:latin typeface="Arial" charset="0"/>
                <a:cs typeface="Arial" charset="0"/>
              </a:rPr>
              <a:t/>
            </a:r>
            <a:br>
              <a:rPr lang="fr-CA" altLang="fr-FR" sz="2400" dirty="0" smtClean="0">
                <a:solidFill>
                  <a:schemeClr val="tx1"/>
                </a:solidFill>
                <a:latin typeface="Arial" charset="0"/>
                <a:cs typeface="Arial" charset="0"/>
              </a:rPr>
            </a:br>
            <a:r>
              <a:rPr lang="fr-CA" altLang="fr-FR" sz="2400" dirty="0" smtClean="0">
                <a:solidFill>
                  <a:schemeClr val="tx1"/>
                </a:solidFill>
                <a:latin typeface="Arial" charset="0"/>
                <a:cs typeface="Arial" charset="0"/>
              </a:rPr>
              <a:t/>
            </a:r>
            <a:br>
              <a:rPr lang="fr-CA" altLang="fr-FR" sz="2400" dirty="0" smtClean="0">
                <a:solidFill>
                  <a:schemeClr val="tx1"/>
                </a:solidFill>
                <a:latin typeface="Arial" charset="0"/>
                <a:cs typeface="Arial" charset="0"/>
              </a:rPr>
            </a:br>
            <a:r>
              <a:rPr lang="fr-FR" sz="3000" i="1" dirty="0">
                <a:solidFill>
                  <a:schemeClr val="tx1">
                    <a:lumMod val="75000"/>
                    <a:lumOff val="25000"/>
                  </a:schemeClr>
                </a:solidFill>
              </a:rPr>
              <a:t>« Lire le guide d’opérationnalisation de la mission S</a:t>
            </a:r>
            <a:r>
              <a:rPr lang="fr-FR" sz="3000" i="1" dirty="0" smtClean="0">
                <a:solidFill>
                  <a:schemeClr val="tx1">
                    <a:lumMod val="75000"/>
                    <a:lumOff val="25000"/>
                  </a:schemeClr>
                </a:solidFill>
              </a:rPr>
              <a:t>anté, c’est </a:t>
            </a:r>
            <a:r>
              <a:rPr lang="fr-FR" sz="3000" i="1" dirty="0">
                <a:solidFill>
                  <a:schemeClr val="tx1">
                    <a:lumMod val="75000"/>
                    <a:lumOff val="25000"/>
                  </a:schemeClr>
                </a:solidFill>
              </a:rPr>
              <a:t>attacher des ficelles! »</a:t>
            </a:r>
          </a:p>
        </p:txBody>
      </p:sp>
    </p:spTree>
    <p:extLst>
      <p:ext uri="{BB962C8B-B14F-4D97-AF65-F5344CB8AC3E}">
        <p14:creationId xmlns:p14="http://schemas.microsoft.com/office/powerpoint/2010/main" val="217061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u texte 3"/>
          <p:cNvSpPr>
            <a:spLocks noGrp="1"/>
          </p:cNvSpPr>
          <p:nvPr>
            <p:ph type="body" sz="quarter" idx="10"/>
          </p:nvPr>
        </p:nvSpPr>
        <p:spPr bwMode="auto">
          <a:xfrm>
            <a:off x="684212" y="1916832"/>
            <a:ext cx="7848600" cy="18722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fr-CA" altLang="fr-FR" dirty="0" smtClean="0">
                <a:solidFill>
                  <a:schemeClr val="tx1">
                    <a:lumMod val="75000"/>
                    <a:lumOff val="25000"/>
                  </a:schemeClr>
                </a:solidFill>
                <a:latin typeface="Arial" charset="0"/>
                <a:cs typeface="Arial" charset="0"/>
              </a:rPr>
              <a:t>Considérez-vous qu’une formation en coordination lors d'événement exceptionnel (ex. : sinistre, situation d’urgence, etc.) vous serait bénéfique ?</a:t>
            </a:r>
            <a:endParaRPr lang="fr-FR" altLang="fr-FR" dirty="0" smtClean="0">
              <a:solidFill>
                <a:schemeClr val="tx1">
                  <a:lumMod val="75000"/>
                  <a:lumOff val="25000"/>
                </a:schemeClr>
              </a:solidFill>
              <a:latin typeface="Arial" charset="0"/>
              <a:cs typeface="Arial" charset="0"/>
            </a:endParaRPr>
          </a:p>
        </p:txBody>
      </p:sp>
      <p:sp>
        <p:nvSpPr>
          <p:cNvPr id="36867" name="Espace réservé du texte 4"/>
          <p:cNvSpPr>
            <a:spLocks noGrp="1"/>
          </p:cNvSpPr>
          <p:nvPr>
            <p:ph type="body" sz="quarter" idx="11"/>
          </p:nvPr>
        </p:nvSpPr>
        <p:spPr bwMode="auto">
          <a:xfrm>
            <a:off x="683568" y="3861048"/>
            <a:ext cx="7272337" cy="10081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457200" indent="-457200">
              <a:buClr>
                <a:srgbClr val="0070C0"/>
              </a:buClr>
              <a:buFont typeface="Arial" charset="0"/>
              <a:buAutoNum type="alphaLcParenR"/>
            </a:pPr>
            <a:r>
              <a:rPr lang="fr-FR" altLang="fr-FR" sz="2500" b="1" dirty="0" smtClean="0">
                <a:latin typeface="Arial" charset="0"/>
                <a:cs typeface="Arial" charset="0"/>
              </a:rPr>
              <a:t>Oui</a:t>
            </a:r>
          </a:p>
          <a:p>
            <a:pPr marL="457200" indent="-457200">
              <a:buClr>
                <a:srgbClr val="0070C0"/>
              </a:buClr>
              <a:buFont typeface="Arial" charset="0"/>
              <a:buAutoNum type="alphaLcParenR"/>
            </a:pPr>
            <a:r>
              <a:rPr lang="fr-FR" altLang="fr-FR" sz="2500" b="1" dirty="0" smtClean="0">
                <a:latin typeface="Arial" charset="0"/>
                <a:cs typeface="Arial" charset="0"/>
              </a:rPr>
              <a:t>Non, je n’en ressens pas le besoin</a:t>
            </a:r>
          </a:p>
        </p:txBody>
      </p:sp>
    </p:spTree>
    <p:extLst>
      <p:ext uri="{BB962C8B-B14F-4D97-AF65-F5344CB8AC3E}">
        <p14:creationId xmlns:p14="http://schemas.microsoft.com/office/powerpoint/2010/main" val="7037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anim calcmode="lin" valueType="num">
                                      <p:cBhvr additive="base">
                                        <p:cTn id="11"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686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6866">
                                            <p:txEl>
                                              <p:pRg st="0" end="0"/>
                                            </p:txEl>
                                          </p:spTgt>
                                        </p:tgtEl>
                                        <p:attrNameLst>
                                          <p:attrName>style.visibility</p:attrName>
                                        </p:attrNameLst>
                                      </p:cBhvr>
                                      <p:to>
                                        <p:strVal val="visible"/>
                                      </p:to>
                                    </p:set>
                                    <p:anim calcmode="lin" valueType="num">
                                      <p:cBhvr additive="base">
                                        <p:cTn id="15" dur="500" fill="hold"/>
                                        <p:tgtEl>
                                          <p:spTgt spid="3686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686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P spid="3686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137" y="1185862"/>
            <a:ext cx="6943725" cy="4486275"/>
          </a:xfrm>
          <a:prstGeom prst="rect">
            <a:avLst/>
          </a:prstGeom>
        </p:spPr>
      </p:pic>
    </p:spTree>
    <p:extLst>
      <p:ext uri="{BB962C8B-B14F-4D97-AF65-F5344CB8AC3E}">
        <p14:creationId xmlns:p14="http://schemas.microsoft.com/office/powerpoint/2010/main" val="20981286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bwMode="auto">
          <a:xfrm>
            <a:off x="683568" y="1412776"/>
            <a:ext cx="7921625" cy="3743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30225">
              <a:defRPr/>
            </a:pPr>
            <a:r>
              <a:rPr lang="fr-CA" altLang="fr-FR" sz="2400" dirty="0" smtClean="0">
                <a:solidFill>
                  <a:schemeClr val="tx1"/>
                </a:solidFill>
                <a:latin typeface="Arial" charset="0"/>
                <a:cs typeface="Arial" charset="0"/>
              </a:rPr>
              <a:t/>
            </a:r>
            <a:br>
              <a:rPr lang="fr-CA" altLang="fr-FR" sz="2400" dirty="0" smtClean="0">
                <a:solidFill>
                  <a:schemeClr val="tx1"/>
                </a:solidFill>
                <a:latin typeface="Arial" charset="0"/>
                <a:cs typeface="Arial" charset="0"/>
              </a:rPr>
            </a:br>
            <a:r>
              <a:rPr lang="fr-CA" altLang="fr-FR" sz="2400" dirty="0" smtClean="0">
                <a:solidFill>
                  <a:schemeClr val="tx1"/>
                </a:solidFill>
                <a:latin typeface="Arial" charset="0"/>
                <a:cs typeface="Arial" charset="0"/>
              </a:rPr>
              <a:t/>
            </a:r>
            <a:br>
              <a:rPr lang="fr-CA" altLang="fr-FR" sz="2400" dirty="0" smtClean="0">
                <a:solidFill>
                  <a:schemeClr val="tx1"/>
                </a:solidFill>
                <a:latin typeface="Arial" charset="0"/>
                <a:cs typeface="Arial" charset="0"/>
              </a:rPr>
            </a:br>
            <a:r>
              <a:rPr lang="fr-CA" altLang="fr-FR" sz="2400" dirty="0" smtClean="0">
                <a:solidFill>
                  <a:schemeClr val="tx1"/>
                </a:solidFill>
                <a:latin typeface="Arial" charset="0"/>
                <a:cs typeface="Arial" charset="0"/>
              </a:rPr>
              <a:t/>
            </a:r>
            <a:br>
              <a:rPr lang="fr-CA" altLang="fr-FR" sz="2400" dirty="0" smtClean="0">
                <a:solidFill>
                  <a:schemeClr val="tx1"/>
                </a:solidFill>
                <a:latin typeface="Arial" charset="0"/>
                <a:cs typeface="Arial" charset="0"/>
              </a:rPr>
            </a:br>
            <a:r>
              <a:rPr lang="fr-CA" altLang="fr-FR" sz="4000" dirty="0" smtClean="0">
                <a:solidFill>
                  <a:schemeClr val="tx1"/>
                </a:solidFill>
                <a:latin typeface="Arial" charset="0"/>
                <a:cs typeface="Arial" charset="0"/>
              </a:rPr>
              <a:t/>
            </a:r>
            <a:br>
              <a:rPr lang="fr-CA" altLang="fr-FR" sz="4000" dirty="0" smtClean="0">
                <a:solidFill>
                  <a:schemeClr val="tx1"/>
                </a:solidFill>
                <a:latin typeface="Arial" charset="0"/>
                <a:cs typeface="Arial" charset="0"/>
              </a:rPr>
            </a:br>
            <a:r>
              <a:rPr lang="fr-CA" altLang="fr-FR" sz="4000" dirty="0">
                <a:latin typeface="Arial" charset="0"/>
                <a:cs typeface="Arial" charset="0"/>
              </a:rPr>
              <a:t>5</a:t>
            </a:r>
            <a:r>
              <a:rPr lang="fr-CA" altLang="fr-FR" sz="4000" dirty="0" smtClean="0">
                <a:latin typeface="Arial" charset="0"/>
                <a:cs typeface="Arial" charset="0"/>
              </a:rPr>
              <a:t>. Les ressources humaines</a:t>
            </a:r>
            <a:endParaRPr lang="fr-FR" sz="4000" i="1" dirty="0"/>
          </a:p>
        </p:txBody>
      </p:sp>
    </p:spTree>
    <p:extLst>
      <p:ext uri="{BB962C8B-B14F-4D97-AF65-F5344CB8AC3E}">
        <p14:creationId xmlns:p14="http://schemas.microsoft.com/office/powerpoint/2010/main" val="398665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texte 3"/>
          <p:cNvSpPr>
            <a:spLocks noGrp="1"/>
          </p:cNvSpPr>
          <p:nvPr>
            <p:ph type="body" sz="quarter" idx="10"/>
          </p:nvPr>
        </p:nvSpPr>
        <p:spPr bwMode="auto">
          <a:xfrm>
            <a:off x="468312" y="1844675"/>
            <a:ext cx="8064127"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fr-CA" altLang="fr-FR" sz="2400" dirty="0" smtClean="0">
                <a:solidFill>
                  <a:schemeClr val="tx1">
                    <a:lumMod val="75000"/>
                    <a:lumOff val="25000"/>
                  </a:schemeClr>
                </a:solidFill>
                <a:latin typeface="Arial" charset="0"/>
                <a:cs typeface="Arial" charset="0"/>
              </a:rPr>
              <a:t>Dans la coordination d’un événement exceptionnel (ex. : sinistre, situation d’urgence, etc.), qu’est-ce que vous trouvez habituellement le plus difficile?</a:t>
            </a:r>
            <a:endParaRPr lang="fr-FR" altLang="fr-FR" sz="2400" dirty="0" smtClean="0">
              <a:solidFill>
                <a:schemeClr val="tx1">
                  <a:lumMod val="75000"/>
                  <a:lumOff val="25000"/>
                </a:schemeClr>
              </a:solidFill>
              <a:latin typeface="Arial" charset="0"/>
              <a:cs typeface="Arial" charset="0"/>
            </a:endParaRPr>
          </a:p>
        </p:txBody>
      </p:sp>
      <p:sp>
        <p:nvSpPr>
          <p:cNvPr id="9219" name="Espace réservé du texte 4"/>
          <p:cNvSpPr>
            <a:spLocks noGrp="1"/>
          </p:cNvSpPr>
          <p:nvPr>
            <p:ph type="body" sz="quarter" idx="11"/>
          </p:nvPr>
        </p:nvSpPr>
        <p:spPr bwMode="auto">
          <a:xfrm>
            <a:off x="468312" y="3140968"/>
            <a:ext cx="7920111" cy="194379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457200" indent="-457200">
              <a:buClr>
                <a:srgbClr val="0070C0"/>
              </a:buClr>
              <a:buFont typeface="Arial" charset="0"/>
              <a:buAutoNum type="alphaLcParenR"/>
              <a:defRPr/>
            </a:pPr>
            <a:r>
              <a:rPr lang="fr-FR" altLang="fr-FR" b="1" dirty="0" smtClean="0">
                <a:latin typeface="Arial" charset="0"/>
                <a:cs typeface="Arial" charset="0"/>
              </a:rPr>
              <a:t>Gestion du stress</a:t>
            </a:r>
          </a:p>
          <a:p>
            <a:pPr marL="457200" indent="-457200">
              <a:buClr>
                <a:srgbClr val="0070C0"/>
              </a:buClr>
              <a:buFont typeface="Arial" charset="0"/>
              <a:buAutoNum type="alphaLcParenR"/>
              <a:defRPr/>
            </a:pPr>
            <a:r>
              <a:rPr lang="fr-FR" altLang="fr-FR" b="1" dirty="0" smtClean="0">
                <a:latin typeface="Arial" charset="0"/>
                <a:cs typeface="Arial" charset="0"/>
              </a:rPr>
              <a:t>Gestion des communications</a:t>
            </a:r>
          </a:p>
          <a:p>
            <a:pPr marL="457200" indent="-457200">
              <a:buClr>
                <a:srgbClr val="0070C0"/>
              </a:buClr>
              <a:buFont typeface="Arial" charset="0"/>
              <a:buAutoNum type="alphaLcParenR"/>
              <a:defRPr/>
            </a:pPr>
            <a:r>
              <a:rPr lang="fr-FR" altLang="fr-FR" b="1" dirty="0" smtClean="0">
                <a:latin typeface="Arial" charset="0"/>
                <a:cs typeface="Arial" charset="0"/>
              </a:rPr>
              <a:t>Heures de travail atypiques et prolongées</a:t>
            </a:r>
          </a:p>
          <a:p>
            <a:pPr marL="457200" indent="-457200">
              <a:buClr>
                <a:srgbClr val="0070C0"/>
              </a:buClr>
              <a:buFont typeface="Arial" charset="0"/>
              <a:buAutoNum type="alphaLcParenR"/>
              <a:defRPr/>
            </a:pPr>
            <a:r>
              <a:rPr lang="fr-FR" altLang="fr-FR" b="1" dirty="0" smtClean="0">
                <a:latin typeface="Arial" charset="0"/>
                <a:cs typeface="Arial" charset="0"/>
              </a:rPr>
              <a:t>Relations avec les partenaires internes</a:t>
            </a:r>
          </a:p>
          <a:p>
            <a:pPr marL="457200" indent="-457200">
              <a:buClr>
                <a:srgbClr val="0070C0"/>
              </a:buClr>
              <a:buFont typeface="Arial" charset="0"/>
              <a:buAutoNum type="alphaLcParenR"/>
              <a:defRPr/>
            </a:pPr>
            <a:r>
              <a:rPr lang="fr-FR" altLang="fr-FR" b="1" dirty="0" smtClean="0">
                <a:latin typeface="Arial" charset="0"/>
                <a:cs typeface="Arial" charset="0"/>
              </a:rPr>
              <a:t>Relations avec les partenaires externes</a:t>
            </a:r>
          </a:p>
        </p:txBody>
      </p:sp>
    </p:spTree>
    <p:extLst>
      <p:ext uri="{BB962C8B-B14F-4D97-AF65-F5344CB8AC3E}">
        <p14:creationId xmlns:p14="http://schemas.microsoft.com/office/powerpoint/2010/main" val="209746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 calcmode="lin" valueType="num">
                                      <p:cBhvr additive="base">
                                        <p:cTn id="7" dur="500" fill="hold"/>
                                        <p:tgtEl>
                                          <p:spTgt spid="92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219">
                                            <p:txEl>
                                              <p:pRg st="0" end="0"/>
                                            </p:txEl>
                                          </p:spTgt>
                                        </p:tgtEl>
                                        <p:attrNameLst>
                                          <p:attrName>style.visibility</p:attrName>
                                        </p:attrNameLst>
                                      </p:cBhvr>
                                      <p:to>
                                        <p:strVal val="visible"/>
                                      </p:to>
                                    </p:set>
                                    <p:anim calcmode="lin" valueType="num">
                                      <p:cBhvr additive="base">
                                        <p:cTn id="11"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219">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219">
                                            <p:txEl>
                                              <p:pRg st="1" end="1"/>
                                            </p:txEl>
                                          </p:spTgt>
                                        </p:tgtEl>
                                        <p:attrNameLst>
                                          <p:attrName>style.visibility</p:attrName>
                                        </p:attrNameLst>
                                      </p:cBhvr>
                                      <p:to>
                                        <p:strVal val="visible"/>
                                      </p:to>
                                    </p:set>
                                    <p:anim calcmode="lin" valueType="num">
                                      <p:cBhvr additive="base">
                                        <p:cTn id="15"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219">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219">
                                            <p:txEl>
                                              <p:pRg st="3" end="3"/>
                                            </p:txEl>
                                          </p:spTgt>
                                        </p:tgtEl>
                                        <p:attrNameLst>
                                          <p:attrName>style.visibility</p:attrName>
                                        </p:attrNameLst>
                                      </p:cBhvr>
                                      <p:to>
                                        <p:strVal val="visible"/>
                                      </p:to>
                                    </p:set>
                                    <p:anim calcmode="lin" valueType="num">
                                      <p:cBhvr additive="base">
                                        <p:cTn id="23"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219">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 calcmode="lin" valueType="num">
                                      <p:cBhvr additive="base">
                                        <p:cTn id="27"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p:bldP spid="921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u texte 3"/>
          <p:cNvSpPr>
            <a:spLocks noGrp="1"/>
          </p:cNvSpPr>
          <p:nvPr>
            <p:ph type="body" sz="quarter" idx="10"/>
          </p:nvPr>
        </p:nvSpPr>
        <p:spPr bwMode="auto">
          <a:xfrm>
            <a:off x="684213" y="1844675"/>
            <a:ext cx="7848600" cy="1728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fr-CA" altLang="fr-FR" sz="2400" dirty="0" smtClean="0">
                <a:solidFill>
                  <a:schemeClr val="tx1">
                    <a:lumMod val="75000"/>
                    <a:lumOff val="25000"/>
                  </a:schemeClr>
                </a:solidFill>
                <a:latin typeface="Arial" charset="0"/>
                <a:cs typeface="Arial" charset="0"/>
              </a:rPr>
              <a:t>Dans votre planification, accordez-vous une attention particulière au bien-être de vos collègues/employés impliqués dans une intervention en sécurité civile ?</a:t>
            </a:r>
            <a:endParaRPr lang="fr-FR" altLang="fr-FR" sz="2400" dirty="0" smtClean="0">
              <a:solidFill>
                <a:schemeClr val="tx1">
                  <a:lumMod val="75000"/>
                  <a:lumOff val="25000"/>
                </a:schemeClr>
              </a:solidFill>
              <a:latin typeface="Arial" charset="0"/>
              <a:cs typeface="Arial" charset="0"/>
            </a:endParaRPr>
          </a:p>
        </p:txBody>
      </p:sp>
      <p:sp>
        <p:nvSpPr>
          <p:cNvPr id="28675" name="Espace réservé du texte 4"/>
          <p:cNvSpPr>
            <a:spLocks noGrp="1"/>
          </p:cNvSpPr>
          <p:nvPr>
            <p:ph type="body" sz="quarter" idx="11"/>
          </p:nvPr>
        </p:nvSpPr>
        <p:spPr bwMode="auto">
          <a:xfrm>
            <a:off x="683568" y="3429000"/>
            <a:ext cx="7603628" cy="17997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Clr>
                <a:srgbClr val="0070C0"/>
              </a:buClr>
              <a:buFont typeface="Arial" charset="0"/>
              <a:buAutoNum type="alphaLcParenR"/>
            </a:pPr>
            <a:r>
              <a:rPr lang="fr-FR" altLang="fr-FR" b="1" dirty="0" smtClean="0">
                <a:latin typeface="Arial" charset="0"/>
                <a:cs typeface="Arial" charset="0"/>
              </a:rPr>
              <a:t>Rarement</a:t>
            </a:r>
          </a:p>
          <a:p>
            <a:pPr marL="457200" indent="-457200">
              <a:buClr>
                <a:srgbClr val="0070C0"/>
              </a:buClr>
              <a:buFont typeface="Arial" charset="0"/>
              <a:buAutoNum type="alphaLcParenR"/>
            </a:pPr>
            <a:r>
              <a:rPr lang="fr-FR" altLang="fr-FR" b="1" dirty="0" smtClean="0">
                <a:latin typeface="Arial" charset="0"/>
                <a:cs typeface="Arial" charset="0"/>
              </a:rPr>
              <a:t>Un peu</a:t>
            </a:r>
          </a:p>
          <a:p>
            <a:pPr marL="457200" indent="-457200">
              <a:buClr>
                <a:srgbClr val="0070C0"/>
              </a:buClr>
              <a:buFont typeface="Arial" charset="0"/>
              <a:buAutoNum type="alphaLcParenR"/>
            </a:pPr>
            <a:r>
              <a:rPr lang="fr-FR" altLang="fr-FR" b="1" dirty="0" smtClean="0">
                <a:latin typeface="Arial" charset="0"/>
                <a:cs typeface="Arial" charset="0"/>
              </a:rPr>
              <a:t>Beaucoup</a:t>
            </a:r>
          </a:p>
          <a:p>
            <a:pPr marL="457200" indent="-457200">
              <a:buClr>
                <a:srgbClr val="0070C0"/>
              </a:buClr>
              <a:buFont typeface="Arial" charset="0"/>
              <a:buAutoNum type="alphaLcParenR"/>
            </a:pPr>
            <a:r>
              <a:rPr lang="fr-FR" altLang="fr-FR" b="1" dirty="0" smtClean="0">
                <a:latin typeface="Arial" charset="0"/>
                <a:cs typeface="Arial" charset="0"/>
              </a:rPr>
              <a:t>Notre responsabilité devrait se limiter à protéger la population et nos usagers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 calcmode="lin" valueType="num">
                                      <p:cBhvr additive="base">
                                        <p:cTn id="7" dur="500" fill="hold"/>
                                        <p:tgtEl>
                                          <p:spTgt spid="286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675">
                                            <p:txEl>
                                              <p:pRg st="0" end="0"/>
                                            </p:txEl>
                                          </p:spTgt>
                                        </p:tgtEl>
                                        <p:attrNameLst>
                                          <p:attrName>style.visibility</p:attrName>
                                        </p:attrNameLst>
                                      </p:cBhvr>
                                      <p:to>
                                        <p:strVal val="visible"/>
                                      </p:to>
                                    </p:set>
                                    <p:anim calcmode="lin" valueType="num">
                                      <p:cBhvr additive="base">
                                        <p:cTn id="11"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867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8675">
                                            <p:txEl>
                                              <p:pRg st="1" end="1"/>
                                            </p:txEl>
                                          </p:spTgt>
                                        </p:tgtEl>
                                        <p:attrNameLst>
                                          <p:attrName>style.visibility</p:attrName>
                                        </p:attrNameLst>
                                      </p:cBhvr>
                                      <p:to>
                                        <p:strVal val="visible"/>
                                      </p:to>
                                    </p:set>
                                    <p:anim calcmode="lin" valueType="num">
                                      <p:cBhvr additive="base">
                                        <p:cTn id="15"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8675">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8675">
                                            <p:txEl>
                                              <p:pRg st="3" end="3"/>
                                            </p:txEl>
                                          </p:spTgt>
                                        </p:tgtEl>
                                        <p:attrNameLst>
                                          <p:attrName>style.visibility</p:attrName>
                                        </p:attrNameLst>
                                      </p:cBhvr>
                                      <p:to>
                                        <p:strVal val="visible"/>
                                      </p:to>
                                    </p:set>
                                    <p:anim calcmode="lin" valueType="num">
                                      <p:cBhvr additive="base">
                                        <p:cTn id="23"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P spid="2867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762" y="304800"/>
            <a:ext cx="6848475" cy="6248400"/>
          </a:xfrm>
          <a:prstGeom prst="rect">
            <a:avLst/>
          </a:prstGeom>
        </p:spPr>
      </p:pic>
    </p:spTree>
    <p:extLst>
      <p:ext uri="{BB962C8B-B14F-4D97-AF65-F5344CB8AC3E}">
        <p14:creationId xmlns:p14="http://schemas.microsoft.com/office/powerpoint/2010/main" val="21878443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bwMode="auto">
          <a:xfrm>
            <a:off x="611188" y="1989138"/>
            <a:ext cx="7921625" cy="3743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fr-CA" altLang="fr-FR" sz="2400" dirty="0" smtClean="0">
                <a:solidFill>
                  <a:schemeClr val="tx1"/>
                </a:solidFill>
                <a:latin typeface="Arial" charset="0"/>
                <a:cs typeface="Arial" charset="0"/>
              </a:rPr>
              <a:t/>
            </a:r>
            <a:br>
              <a:rPr lang="fr-CA" altLang="fr-FR" sz="2400" dirty="0" smtClean="0">
                <a:solidFill>
                  <a:schemeClr val="tx1"/>
                </a:solidFill>
                <a:latin typeface="Arial" charset="0"/>
                <a:cs typeface="Arial" charset="0"/>
              </a:rPr>
            </a:br>
            <a:r>
              <a:rPr lang="fr-CA" altLang="fr-FR" sz="2800" dirty="0" smtClean="0">
                <a:solidFill>
                  <a:schemeClr val="tx1">
                    <a:lumMod val="75000"/>
                    <a:lumOff val="25000"/>
                  </a:schemeClr>
                </a:solidFill>
                <a:latin typeface="Arial" charset="0"/>
                <a:cs typeface="Arial" charset="0"/>
              </a:rPr>
              <a:t>Ne pas oublier que prendre soin de soi et du personnel, c’est prendre soin de notre clientèle et de la population</a:t>
            </a:r>
            <a:br>
              <a:rPr lang="fr-CA" altLang="fr-FR" sz="2800" dirty="0" smtClean="0">
                <a:solidFill>
                  <a:schemeClr val="tx1">
                    <a:lumMod val="75000"/>
                    <a:lumOff val="25000"/>
                  </a:schemeClr>
                </a:solidFill>
                <a:latin typeface="Arial" charset="0"/>
                <a:cs typeface="Arial" charset="0"/>
              </a:rPr>
            </a:br>
            <a:r>
              <a:rPr lang="fr-CA" altLang="fr-FR" sz="2800" dirty="0" smtClean="0">
                <a:solidFill>
                  <a:schemeClr val="tx1">
                    <a:lumMod val="75000"/>
                    <a:lumOff val="25000"/>
                  </a:schemeClr>
                </a:solidFill>
                <a:latin typeface="Arial" charset="0"/>
                <a:cs typeface="Arial" charset="0"/>
              </a:rPr>
              <a:t/>
            </a:r>
            <a:br>
              <a:rPr lang="fr-CA" altLang="fr-FR" sz="2800" dirty="0" smtClean="0">
                <a:solidFill>
                  <a:schemeClr val="tx1">
                    <a:lumMod val="75000"/>
                    <a:lumOff val="25000"/>
                  </a:schemeClr>
                </a:solidFill>
                <a:latin typeface="Arial" charset="0"/>
                <a:cs typeface="Arial" charset="0"/>
              </a:rPr>
            </a:br>
            <a:r>
              <a:rPr lang="fr-CA" altLang="fr-FR" sz="2800" dirty="0" smtClean="0">
                <a:solidFill>
                  <a:schemeClr val="tx1">
                    <a:lumMod val="75000"/>
                    <a:lumOff val="25000"/>
                  </a:schemeClr>
                </a:solidFill>
                <a:latin typeface="Arial" charset="0"/>
                <a:cs typeface="Arial" charset="0"/>
              </a:rPr>
              <a:t/>
            </a:r>
            <a:br>
              <a:rPr lang="fr-CA" altLang="fr-FR" sz="2800" dirty="0" smtClean="0">
                <a:solidFill>
                  <a:schemeClr val="tx1">
                    <a:lumMod val="75000"/>
                    <a:lumOff val="25000"/>
                  </a:schemeClr>
                </a:solidFill>
                <a:latin typeface="Arial" charset="0"/>
                <a:cs typeface="Arial" charset="0"/>
              </a:rPr>
            </a:br>
            <a:r>
              <a:rPr lang="fr-CA" altLang="fr-FR" sz="2800" dirty="0" smtClean="0">
                <a:solidFill>
                  <a:schemeClr val="tx1">
                    <a:lumMod val="75000"/>
                    <a:lumOff val="25000"/>
                  </a:schemeClr>
                </a:solidFill>
                <a:latin typeface="Arial" charset="0"/>
                <a:cs typeface="Arial" charset="0"/>
              </a:rPr>
              <a:t>« Pas de ressources humaines,</a:t>
            </a:r>
            <a:br>
              <a:rPr lang="fr-CA" altLang="fr-FR" sz="2800" dirty="0" smtClean="0">
                <a:solidFill>
                  <a:schemeClr val="tx1">
                    <a:lumMod val="75000"/>
                    <a:lumOff val="25000"/>
                  </a:schemeClr>
                </a:solidFill>
                <a:latin typeface="Arial" charset="0"/>
                <a:cs typeface="Arial" charset="0"/>
              </a:rPr>
            </a:br>
            <a:r>
              <a:rPr lang="fr-CA" altLang="fr-FR" sz="2800" dirty="0" smtClean="0">
                <a:solidFill>
                  <a:schemeClr val="tx1">
                    <a:lumMod val="75000"/>
                    <a:lumOff val="25000"/>
                  </a:schemeClr>
                </a:solidFill>
                <a:latin typeface="Arial" charset="0"/>
                <a:cs typeface="Arial" charset="0"/>
              </a:rPr>
              <a:t>pas de soins et services!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u texte 3"/>
          <p:cNvSpPr>
            <a:spLocks noGrp="1"/>
          </p:cNvSpPr>
          <p:nvPr>
            <p:ph type="body" sz="quarter" idx="10"/>
          </p:nvPr>
        </p:nvSpPr>
        <p:spPr bwMode="auto">
          <a:xfrm>
            <a:off x="323528" y="2564904"/>
            <a:ext cx="8568952" cy="2305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fr-FR" altLang="fr-FR" sz="3200" i="1" dirty="0" smtClean="0">
                <a:solidFill>
                  <a:schemeClr val="tx1"/>
                </a:solidFill>
                <a:latin typeface="Arial" charset="0"/>
                <a:cs typeface="Arial" charset="0"/>
              </a:rPr>
              <a:t>« </a:t>
            </a:r>
            <a:r>
              <a:rPr lang="fr-FR" altLang="fr-FR" sz="3200" i="1" dirty="0" smtClean="0">
                <a:solidFill>
                  <a:schemeClr val="tx1">
                    <a:lumMod val="75000"/>
                    <a:lumOff val="25000"/>
                  </a:schemeClr>
                </a:solidFill>
                <a:latin typeface="Arial" charset="0"/>
                <a:cs typeface="Arial" charset="0"/>
              </a:rPr>
              <a:t>D’excellents musiciens ne suffisent pas pour créer un orchestre. Le chef d’orchestre est essentiel pour coordonner les talents!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 calcmode="lin" valueType="num">
                                      <p:cBhvr additive="base">
                                        <p:cTn id="7" dur="500" fill="hold"/>
                                        <p:tgtEl>
                                          <p:spTgt spid="389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u texte 3"/>
          <p:cNvSpPr>
            <a:spLocks noGrp="1"/>
          </p:cNvSpPr>
          <p:nvPr>
            <p:ph type="body" sz="quarter" idx="10"/>
          </p:nvPr>
        </p:nvSpPr>
        <p:spPr bwMode="auto">
          <a:xfrm>
            <a:off x="611188" y="1844675"/>
            <a:ext cx="7848600"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fr-FR" altLang="fr-FR" sz="4000" i="1" dirty="0" smtClean="0">
                <a:solidFill>
                  <a:schemeClr val="tx1">
                    <a:lumMod val="75000"/>
                    <a:lumOff val="25000"/>
                  </a:schemeClr>
                </a:solidFill>
                <a:latin typeface="Arial" charset="0"/>
                <a:cs typeface="Arial" charset="0"/>
              </a:rPr>
              <a:t>Merci de votre attention!</a:t>
            </a:r>
          </a:p>
        </p:txBody>
      </p:sp>
      <p:sp>
        <p:nvSpPr>
          <p:cNvPr id="3" name="Espace réservé du texte 3"/>
          <p:cNvSpPr>
            <a:spLocks noGrp="1"/>
          </p:cNvSpPr>
          <p:nvPr>
            <p:ph type="body" sz="quarter" idx="10"/>
          </p:nvPr>
        </p:nvSpPr>
        <p:spPr>
          <a:xfrm>
            <a:off x="827584" y="2636912"/>
            <a:ext cx="7847013" cy="3671887"/>
          </a:xfrm>
        </p:spPr>
        <p:txBody>
          <a:bodyPr/>
          <a:lstStyle/>
          <a:p>
            <a:pPr algn="ctr">
              <a:defRPr/>
            </a:pPr>
            <a:r>
              <a:rPr lang="fr-CA" sz="1600" dirty="0">
                <a:solidFill>
                  <a:schemeClr val="tx1"/>
                </a:solidFill>
              </a:rPr>
              <a:t>Laurence Déry, </a:t>
            </a:r>
            <a:r>
              <a:rPr lang="fr-CA" sz="1600" dirty="0" err="1">
                <a:solidFill>
                  <a:schemeClr val="tx1"/>
                </a:solidFill>
              </a:rPr>
              <a:t>t.s</a:t>
            </a:r>
            <a:r>
              <a:rPr lang="fr-CA" sz="1600" dirty="0">
                <a:solidFill>
                  <a:schemeClr val="tx1"/>
                </a:solidFill>
              </a:rPr>
              <a:t>. APPR - Dossier sécurité civile</a:t>
            </a:r>
          </a:p>
          <a:p>
            <a:pPr algn="ctr">
              <a:defRPr/>
            </a:pPr>
            <a:r>
              <a:rPr lang="fr-CA" sz="1600" dirty="0">
                <a:solidFill>
                  <a:schemeClr val="tx1"/>
                </a:solidFill>
              </a:rPr>
              <a:t>CIUSSS de la Capitale-Nationale</a:t>
            </a:r>
            <a:br>
              <a:rPr lang="fr-CA" sz="1600" dirty="0">
                <a:solidFill>
                  <a:schemeClr val="tx1"/>
                </a:solidFill>
              </a:rPr>
            </a:br>
            <a:r>
              <a:rPr lang="fr-CA" sz="1600" b="0" dirty="0" smtClean="0">
                <a:hlinkClick r:id="rId2"/>
              </a:rPr>
              <a:t>laurence.dery.ciussscn@ssss.gouv.qc.ca</a:t>
            </a:r>
            <a:endParaRPr lang="fr-CA" sz="1600" b="0" dirty="0" smtClean="0"/>
          </a:p>
          <a:p>
            <a:pPr algn="ctr">
              <a:defRPr/>
            </a:pPr>
            <a:endParaRPr lang="fr-CA" sz="1600" dirty="0">
              <a:solidFill>
                <a:schemeClr val="tx1"/>
              </a:solidFill>
            </a:endParaRPr>
          </a:p>
          <a:p>
            <a:pPr algn="ctr">
              <a:defRPr/>
            </a:pPr>
            <a:r>
              <a:rPr lang="fr-CA" sz="1600" dirty="0">
                <a:solidFill>
                  <a:schemeClr val="tx1"/>
                </a:solidFill>
              </a:rPr>
              <a:t>Louis Rousseau, </a:t>
            </a:r>
            <a:r>
              <a:rPr lang="fr-CA" sz="1600" dirty="0" err="1">
                <a:solidFill>
                  <a:schemeClr val="tx1"/>
                </a:solidFill>
              </a:rPr>
              <a:t>M.Sc</a:t>
            </a:r>
            <a:r>
              <a:rPr lang="fr-CA" sz="1600" dirty="0">
                <a:solidFill>
                  <a:schemeClr val="tx1"/>
                </a:solidFill>
              </a:rPr>
              <a:t> Conseiller en sécurité civile</a:t>
            </a:r>
            <a:br>
              <a:rPr lang="fr-CA" sz="1600" dirty="0">
                <a:solidFill>
                  <a:schemeClr val="tx1"/>
                </a:solidFill>
              </a:rPr>
            </a:br>
            <a:r>
              <a:rPr lang="fr-CA" sz="1600" dirty="0">
                <a:solidFill>
                  <a:schemeClr val="tx1"/>
                </a:solidFill>
              </a:rPr>
              <a:t>Direction de la coordination et de la sécurité civile - MSSS</a:t>
            </a:r>
          </a:p>
          <a:p>
            <a:pPr algn="ctr">
              <a:defRPr/>
            </a:pPr>
            <a:r>
              <a:rPr lang="fr-CA" sz="1600" b="0" dirty="0" smtClean="0">
                <a:solidFill>
                  <a:schemeClr val="tx1"/>
                </a:solidFill>
                <a:hlinkClick r:id="rId3"/>
              </a:rPr>
              <a:t>louis.rousseau@msss.gouv.qc.ca</a:t>
            </a:r>
            <a:endParaRPr lang="fr-CA" sz="1600" b="0" dirty="0" smtClean="0">
              <a:solidFill>
                <a:schemeClr val="tx1"/>
              </a:solidFill>
            </a:endParaRPr>
          </a:p>
          <a:p>
            <a:pPr algn="ctr">
              <a:defRPr/>
            </a:pPr>
            <a:endParaRPr lang="fr-CA" sz="1600" b="0" dirty="0">
              <a:solidFill>
                <a:schemeClr val="tx1"/>
              </a:solidFill>
            </a:endParaRPr>
          </a:p>
          <a:p>
            <a:pPr algn="ctr">
              <a:defRPr/>
            </a:pPr>
            <a:r>
              <a:rPr lang="fr-CA" sz="1600" u="sng" dirty="0" smtClean="0">
                <a:solidFill>
                  <a:schemeClr val="tx1"/>
                </a:solidFill>
              </a:rPr>
              <a:t>Avec la précieuse collaboration de </a:t>
            </a:r>
          </a:p>
          <a:p>
            <a:pPr algn="ctr">
              <a:defRPr/>
            </a:pPr>
            <a:r>
              <a:rPr lang="fr-CA" sz="1600" dirty="0" smtClean="0">
                <a:solidFill>
                  <a:schemeClr val="tx1"/>
                </a:solidFill>
              </a:rPr>
              <a:t>Mathieu </a:t>
            </a:r>
            <a:r>
              <a:rPr lang="fr-CA" sz="1600" dirty="0">
                <a:solidFill>
                  <a:schemeClr val="tx1"/>
                </a:solidFill>
              </a:rPr>
              <a:t>Allaire</a:t>
            </a:r>
            <a:br>
              <a:rPr lang="fr-CA" sz="1600" dirty="0">
                <a:solidFill>
                  <a:schemeClr val="tx1"/>
                </a:solidFill>
              </a:rPr>
            </a:br>
            <a:r>
              <a:rPr lang="fr-CA" sz="1600" dirty="0">
                <a:solidFill>
                  <a:schemeClr val="tx1"/>
                </a:solidFill>
              </a:rPr>
              <a:t>Conseiller en mesures d'urgence et sécurité civile</a:t>
            </a:r>
            <a:br>
              <a:rPr lang="fr-CA" sz="1600" dirty="0">
                <a:solidFill>
                  <a:schemeClr val="tx1"/>
                </a:solidFill>
              </a:rPr>
            </a:br>
            <a:r>
              <a:rPr lang="fr-CA" sz="1600" dirty="0" smtClean="0">
                <a:solidFill>
                  <a:schemeClr val="tx1"/>
                </a:solidFill>
              </a:rPr>
              <a:t>CISSS de </a:t>
            </a:r>
            <a:r>
              <a:rPr lang="fr-CA" sz="1600" dirty="0">
                <a:solidFill>
                  <a:schemeClr val="tx1"/>
                </a:solidFill>
              </a:rPr>
              <a:t>la </a:t>
            </a:r>
            <a:r>
              <a:rPr lang="fr-CA" sz="1600" dirty="0" smtClean="0">
                <a:solidFill>
                  <a:schemeClr val="tx1"/>
                </a:solidFill>
              </a:rPr>
              <a:t>Montérégie-Ouest</a:t>
            </a:r>
          </a:p>
          <a:p>
            <a:pPr algn="ctr">
              <a:defRPr/>
            </a:pPr>
            <a:r>
              <a:rPr lang="fr-CA" sz="1600" b="0" dirty="0" smtClean="0">
                <a:solidFill>
                  <a:schemeClr val="tx1"/>
                </a:solidFill>
                <a:hlinkClick r:id="rId4"/>
              </a:rPr>
              <a:t>mathieu.allaire.cisssmo16@ssss.gouv.qc.ca</a:t>
            </a:r>
            <a:endParaRPr lang="fr-CA" sz="1600" b="0" dirty="0" smtClean="0">
              <a:solidFill>
                <a:schemeClr val="tx1"/>
              </a:solidFill>
            </a:endParaRPr>
          </a:p>
          <a:p>
            <a:pPr>
              <a:defRPr/>
            </a:pPr>
            <a:endParaRPr lang="fr-FR" sz="1600" dirty="0" smtClean="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175" y="600075"/>
            <a:ext cx="7105650" cy="5657850"/>
          </a:xfrm>
          <a:prstGeom prst="rect">
            <a:avLst/>
          </a:prstGeom>
        </p:spPr>
      </p:pic>
    </p:spTree>
    <p:extLst>
      <p:ext uri="{BB962C8B-B14F-4D97-AF65-F5344CB8AC3E}">
        <p14:creationId xmlns:p14="http://schemas.microsoft.com/office/powerpoint/2010/main" val="869793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484784"/>
            <a:ext cx="8424936" cy="4608512"/>
          </a:xfrm>
        </p:spPr>
        <p:txBody>
          <a:bodyPr/>
          <a:lstStyle/>
          <a:p>
            <a:pPr>
              <a:spcBef>
                <a:spcPts val="2400"/>
              </a:spcBef>
            </a:pPr>
            <a:r>
              <a:rPr lang="fr-CA" sz="3200" dirty="0" smtClean="0">
                <a:solidFill>
                  <a:schemeClr val="tx1">
                    <a:lumMod val="75000"/>
                    <a:lumOff val="25000"/>
                  </a:schemeClr>
                </a:solidFill>
              </a:rPr>
              <a:t>Qu’est-ce qui est important pour la coordination ?</a:t>
            </a:r>
            <a:br>
              <a:rPr lang="fr-CA" sz="3200" dirty="0" smtClean="0">
                <a:solidFill>
                  <a:schemeClr val="tx1">
                    <a:lumMod val="75000"/>
                    <a:lumOff val="25000"/>
                  </a:schemeClr>
                </a:solidFill>
              </a:rPr>
            </a:br>
            <a:r>
              <a:rPr lang="fr-CA" sz="3200" dirty="0" smtClean="0">
                <a:solidFill>
                  <a:schemeClr val="tx1">
                    <a:lumMod val="75000"/>
                    <a:lumOff val="25000"/>
                  </a:schemeClr>
                </a:solidFill>
              </a:rPr>
              <a:t/>
            </a:r>
            <a:br>
              <a:rPr lang="fr-CA" sz="3200" dirty="0" smtClean="0">
                <a:solidFill>
                  <a:schemeClr val="tx1">
                    <a:lumMod val="75000"/>
                    <a:lumOff val="25000"/>
                  </a:schemeClr>
                </a:solidFill>
              </a:rPr>
            </a:br>
            <a:r>
              <a:rPr lang="fr-CA" sz="100" dirty="0">
                <a:solidFill>
                  <a:schemeClr val="tx1">
                    <a:lumMod val="75000"/>
                    <a:lumOff val="25000"/>
                  </a:schemeClr>
                </a:solidFill>
              </a:rPr>
              <a:t>.</a:t>
            </a:r>
            <a:r>
              <a:rPr lang="fr-CA" sz="3200" dirty="0" smtClean="0">
                <a:solidFill>
                  <a:schemeClr val="tx1">
                    <a:lumMod val="75000"/>
                    <a:lumOff val="25000"/>
                  </a:schemeClr>
                </a:solidFill>
              </a:rPr>
              <a:t/>
            </a:r>
            <a:br>
              <a:rPr lang="fr-CA" sz="3200" dirty="0" smtClean="0">
                <a:solidFill>
                  <a:schemeClr val="tx1">
                    <a:lumMod val="75000"/>
                    <a:lumOff val="25000"/>
                  </a:schemeClr>
                </a:solidFill>
              </a:rPr>
            </a:br>
            <a:r>
              <a:rPr lang="fr-CA" sz="1800" dirty="0" smtClean="0">
                <a:solidFill>
                  <a:srgbClr val="0070C0"/>
                </a:solidFill>
              </a:rPr>
              <a:t>1.</a:t>
            </a:r>
            <a:r>
              <a:rPr lang="fr-CA" sz="1800" dirty="0" smtClean="0">
                <a:solidFill>
                  <a:schemeClr val="tx1">
                    <a:lumMod val="75000"/>
                    <a:lumOff val="25000"/>
                  </a:schemeClr>
                </a:solidFill>
              </a:rPr>
              <a:t> </a:t>
            </a:r>
            <a:r>
              <a:rPr lang="fr-CA" sz="2000" dirty="0" smtClean="0">
                <a:solidFill>
                  <a:schemeClr val="tx1">
                    <a:lumMod val="75000"/>
                    <a:lumOff val="25000"/>
                  </a:schemeClr>
                </a:solidFill>
              </a:rPr>
              <a:t>La structure de la coordination </a:t>
            </a:r>
            <a:br>
              <a:rPr lang="fr-CA" sz="2000" dirty="0" smtClean="0">
                <a:solidFill>
                  <a:schemeClr val="tx1">
                    <a:lumMod val="75000"/>
                    <a:lumOff val="25000"/>
                  </a:schemeClr>
                </a:solidFill>
              </a:rPr>
            </a:br>
            <a:r>
              <a:rPr lang="fr-CA" sz="2000" dirty="0" smtClean="0">
                <a:solidFill>
                  <a:schemeClr val="tx1">
                    <a:lumMod val="75000"/>
                    <a:lumOff val="25000"/>
                  </a:schemeClr>
                </a:solidFill>
              </a:rPr>
              <a:t/>
            </a:r>
            <a:br>
              <a:rPr lang="fr-CA" sz="2000" dirty="0" smtClean="0">
                <a:solidFill>
                  <a:schemeClr val="tx1">
                    <a:lumMod val="75000"/>
                    <a:lumOff val="25000"/>
                  </a:schemeClr>
                </a:solidFill>
              </a:rPr>
            </a:br>
            <a:r>
              <a:rPr lang="fr-CA" sz="2000" dirty="0" smtClean="0">
                <a:solidFill>
                  <a:srgbClr val="0070C0"/>
                </a:solidFill>
              </a:rPr>
              <a:t>2. </a:t>
            </a:r>
            <a:r>
              <a:rPr lang="fr-CA" sz="2000" dirty="0" smtClean="0">
                <a:solidFill>
                  <a:schemeClr val="tx1">
                    <a:lumMod val="75000"/>
                    <a:lumOff val="25000"/>
                  </a:schemeClr>
                </a:solidFill>
              </a:rPr>
              <a:t>La gestion des communications</a:t>
            </a:r>
            <a:br>
              <a:rPr lang="fr-CA" sz="2000" dirty="0" smtClean="0">
                <a:solidFill>
                  <a:schemeClr val="tx1">
                    <a:lumMod val="75000"/>
                    <a:lumOff val="25000"/>
                  </a:schemeClr>
                </a:solidFill>
              </a:rPr>
            </a:br>
            <a:r>
              <a:rPr lang="fr-CA" sz="2000" dirty="0" smtClean="0">
                <a:solidFill>
                  <a:schemeClr val="tx1">
                    <a:lumMod val="75000"/>
                    <a:lumOff val="25000"/>
                  </a:schemeClr>
                </a:solidFill>
              </a:rPr>
              <a:t/>
            </a:r>
            <a:br>
              <a:rPr lang="fr-CA" sz="2000" dirty="0" smtClean="0">
                <a:solidFill>
                  <a:schemeClr val="tx1">
                    <a:lumMod val="75000"/>
                    <a:lumOff val="25000"/>
                  </a:schemeClr>
                </a:solidFill>
              </a:rPr>
            </a:br>
            <a:r>
              <a:rPr lang="fr-CA" sz="2000" dirty="0" smtClean="0">
                <a:solidFill>
                  <a:srgbClr val="0070C0"/>
                </a:solidFill>
              </a:rPr>
              <a:t>3. </a:t>
            </a:r>
            <a:r>
              <a:rPr lang="fr-CA" sz="2000" dirty="0" smtClean="0">
                <a:solidFill>
                  <a:schemeClr val="tx1">
                    <a:lumMod val="75000"/>
                    <a:lumOff val="25000"/>
                  </a:schemeClr>
                </a:solidFill>
              </a:rPr>
              <a:t>Mécanismes de coordination</a:t>
            </a:r>
            <a:br>
              <a:rPr lang="fr-CA" sz="2000" dirty="0" smtClean="0">
                <a:solidFill>
                  <a:schemeClr val="tx1">
                    <a:lumMod val="75000"/>
                    <a:lumOff val="25000"/>
                  </a:schemeClr>
                </a:solidFill>
              </a:rPr>
            </a:br>
            <a:r>
              <a:rPr lang="fr-CA" sz="2000" dirty="0" smtClean="0">
                <a:solidFill>
                  <a:schemeClr val="tx1">
                    <a:lumMod val="75000"/>
                    <a:lumOff val="25000"/>
                  </a:schemeClr>
                </a:solidFill>
              </a:rPr>
              <a:t/>
            </a:r>
            <a:br>
              <a:rPr lang="fr-CA" sz="2000" dirty="0" smtClean="0">
                <a:solidFill>
                  <a:schemeClr val="tx1">
                    <a:lumMod val="75000"/>
                    <a:lumOff val="25000"/>
                  </a:schemeClr>
                </a:solidFill>
              </a:rPr>
            </a:br>
            <a:r>
              <a:rPr lang="fr-CA" sz="2000" dirty="0" smtClean="0">
                <a:solidFill>
                  <a:srgbClr val="0070C0"/>
                </a:solidFill>
              </a:rPr>
              <a:t>4. </a:t>
            </a:r>
            <a:r>
              <a:rPr lang="fr-CA" sz="2000" dirty="0" smtClean="0">
                <a:solidFill>
                  <a:schemeClr val="tx1">
                    <a:lumMod val="75000"/>
                    <a:lumOff val="25000"/>
                  </a:schemeClr>
                </a:solidFill>
              </a:rPr>
              <a:t>La bonne </a:t>
            </a:r>
            <a:r>
              <a:rPr lang="fr-CA" sz="2000" dirty="0">
                <a:solidFill>
                  <a:schemeClr val="tx1">
                    <a:lumMod val="75000"/>
                    <a:lumOff val="25000"/>
                  </a:schemeClr>
                </a:solidFill>
              </a:rPr>
              <a:t>connaissance de </a:t>
            </a:r>
            <a:r>
              <a:rPr lang="fr-CA" sz="2000" dirty="0" smtClean="0">
                <a:solidFill>
                  <a:schemeClr val="tx1">
                    <a:lumMod val="75000"/>
                    <a:lumOff val="25000"/>
                  </a:schemeClr>
                </a:solidFill>
              </a:rPr>
              <a:t>l’opérationnalisation de la mission </a:t>
            </a:r>
            <a:r>
              <a:rPr lang="fr-CA" sz="2000" i="1" dirty="0" smtClean="0">
                <a:solidFill>
                  <a:schemeClr val="tx1">
                    <a:lumMod val="75000"/>
                    <a:lumOff val="25000"/>
                  </a:schemeClr>
                </a:solidFill>
              </a:rPr>
              <a:t>Santé</a:t>
            </a:r>
            <a:r>
              <a:rPr lang="fr-CA" sz="2000" dirty="0" smtClean="0">
                <a:solidFill>
                  <a:schemeClr val="tx1">
                    <a:lumMod val="75000"/>
                    <a:lumOff val="25000"/>
                  </a:schemeClr>
                </a:solidFill>
              </a:rPr>
              <a:t/>
            </a:r>
            <a:br>
              <a:rPr lang="fr-CA" sz="2000" dirty="0" smtClean="0">
                <a:solidFill>
                  <a:schemeClr val="tx1">
                    <a:lumMod val="75000"/>
                    <a:lumOff val="25000"/>
                  </a:schemeClr>
                </a:solidFill>
              </a:rPr>
            </a:br>
            <a:r>
              <a:rPr lang="fr-CA" sz="2000" dirty="0" smtClean="0">
                <a:solidFill>
                  <a:schemeClr val="tx1">
                    <a:lumMod val="75000"/>
                    <a:lumOff val="25000"/>
                  </a:schemeClr>
                </a:solidFill>
              </a:rPr>
              <a:t/>
            </a:r>
            <a:br>
              <a:rPr lang="fr-CA" sz="2000" dirty="0" smtClean="0">
                <a:solidFill>
                  <a:schemeClr val="tx1">
                    <a:lumMod val="75000"/>
                    <a:lumOff val="25000"/>
                  </a:schemeClr>
                </a:solidFill>
              </a:rPr>
            </a:br>
            <a:r>
              <a:rPr lang="fr-CA" sz="2000" dirty="0" smtClean="0">
                <a:solidFill>
                  <a:srgbClr val="0070C0"/>
                </a:solidFill>
              </a:rPr>
              <a:t>5. </a:t>
            </a:r>
            <a:r>
              <a:rPr lang="fr-CA" sz="2000" dirty="0" smtClean="0">
                <a:solidFill>
                  <a:schemeClr val="tx1">
                    <a:lumMod val="75000"/>
                    <a:lumOff val="25000"/>
                  </a:schemeClr>
                </a:solidFill>
              </a:rPr>
              <a:t>Les ressources humaines</a:t>
            </a:r>
            <a:br>
              <a:rPr lang="fr-CA" sz="2000" dirty="0" smtClean="0">
                <a:solidFill>
                  <a:schemeClr val="tx1">
                    <a:lumMod val="75000"/>
                    <a:lumOff val="25000"/>
                  </a:schemeClr>
                </a:solidFill>
              </a:rPr>
            </a:br>
            <a:r>
              <a:rPr lang="fr-CA" sz="3200" dirty="0" smtClean="0">
                <a:solidFill>
                  <a:schemeClr val="tx1">
                    <a:lumMod val="75000"/>
                    <a:lumOff val="25000"/>
                  </a:schemeClr>
                </a:solidFill>
              </a:rPr>
              <a:t/>
            </a:r>
            <a:br>
              <a:rPr lang="fr-CA" sz="3200" dirty="0" smtClean="0">
                <a:solidFill>
                  <a:schemeClr val="tx1">
                    <a:lumMod val="75000"/>
                    <a:lumOff val="25000"/>
                  </a:schemeClr>
                </a:solidFill>
              </a:rPr>
            </a:br>
            <a:r>
              <a:rPr lang="fr-CA" sz="3200" dirty="0" smtClean="0"/>
              <a:t/>
            </a:r>
            <a:br>
              <a:rPr lang="fr-CA" sz="3200" dirty="0" smtClean="0"/>
            </a:br>
            <a:r>
              <a:rPr lang="fr-CA" sz="3200" dirty="0"/>
              <a:t/>
            </a:r>
            <a:br>
              <a:rPr lang="fr-CA" sz="3200" dirty="0"/>
            </a:br>
            <a:endParaRPr lang="fr-CA" sz="3200" dirty="0"/>
          </a:p>
        </p:txBody>
      </p:sp>
    </p:spTree>
    <p:extLst>
      <p:ext uri="{BB962C8B-B14F-4D97-AF65-F5344CB8AC3E}">
        <p14:creationId xmlns:p14="http://schemas.microsoft.com/office/powerpoint/2010/main" val="266559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3068960"/>
            <a:ext cx="8856984" cy="1008112"/>
          </a:xfrm>
        </p:spPr>
        <p:txBody>
          <a:bodyPr/>
          <a:lstStyle/>
          <a:p>
            <a:pPr algn="ctr"/>
            <a:r>
              <a:rPr lang="fr-CA" sz="4400" dirty="0" smtClean="0"/>
              <a:t>1.</a:t>
            </a:r>
            <a:r>
              <a:rPr lang="fr-CA" sz="4400" dirty="0" smtClean="0">
                <a:solidFill>
                  <a:schemeClr val="tx1"/>
                </a:solidFill>
              </a:rPr>
              <a:t> </a:t>
            </a:r>
            <a:r>
              <a:rPr lang="fr-CA" sz="4000" dirty="0" smtClean="0"/>
              <a:t>La structure de la coordination</a:t>
            </a:r>
            <a:endParaRPr lang="fr-CA" sz="4000" dirty="0"/>
          </a:p>
        </p:txBody>
      </p:sp>
    </p:spTree>
    <p:extLst>
      <p:ext uri="{BB962C8B-B14F-4D97-AF65-F5344CB8AC3E}">
        <p14:creationId xmlns:p14="http://schemas.microsoft.com/office/powerpoint/2010/main" val="316726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texte 3"/>
          <p:cNvSpPr>
            <a:spLocks noGrp="1"/>
          </p:cNvSpPr>
          <p:nvPr>
            <p:ph type="body" sz="quarter" idx="10"/>
          </p:nvPr>
        </p:nvSpPr>
        <p:spPr bwMode="auto">
          <a:xfrm>
            <a:off x="468313" y="1844675"/>
            <a:ext cx="7416800" cy="15123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CA" altLang="fr-FR" sz="2400" dirty="0" smtClean="0">
                <a:latin typeface="Arial" charset="0"/>
                <a:cs typeface="Arial" charset="0"/>
              </a:rPr>
              <a:t>Selon vous, afin d’effectuer une coordination efficace en intervention, quel est le nombre d’interlocuteurs directs maximum que vous devriez avoir comme coordonnateur?</a:t>
            </a:r>
            <a:endParaRPr lang="fr-FR" altLang="fr-FR" sz="2400" dirty="0" smtClean="0">
              <a:latin typeface="Arial" charset="0"/>
              <a:cs typeface="Arial" charset="0"/>
            </a:endParaRPr>
          </a:p>
        </p:txBody>
      </p:sp>
      <p:sp>
        <p:nvSpPr>
          <p:cNvPr id="10243" name="Espace réservé du texte 4"/>
          <p:cNvSpPr>
            <a:spLocks noGrp="1"/>
          </p:cNvSpPr>
          <p:nvPr>
            <p:ph type="body" sz="quarter" idx="11"/>
          </p:nvPr>
        </p:nvSpPr>
        <p:spPr bwMode="auto">
          <a:xfrm>
            <a:off x="467544" y="3587599"/>
            <a:ext cx="6551612" cy="12815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457200" indent="-457200">
              <a:buClr>
                <a:srgbClr val="0070C0"/>
              </a:buClr>
              <a:buFont typeface="Arial" charset="0"/>
              <a:buAutoNum type="alphaLcParenR"/>
            </a:pPr>
            <a:r>
              <a:rPr lang="fr-FR" altLang="fr-FR" sz="2500" b="1" dirty="0" smtClean="0">
                <a:solidFill>
                  <a:schemeClr val="tx1">
                    <a:lumMod val="65000"/>
                    <a:lumOff val="35000"/>
                  </a:schemeClr>
                </a:solidFill>
                <a:latin typeface="Arial" charset="0"/>
                <a:cs typeface="Arial" charset="0"/>
              </a:rPr>
              <a:t>Le plus d’interlocuteurs possible</a:t>
            </a:r>
          </a:p>
          <a:p>
            <a:pPr marL="457200" indent="-457200">
              <a:buClr>
                <a:srgbClr val="0070C0"/>
              </a:buClr>
              <a:buFont typeface="Arial" charset="0"/>
              <a:buAutoNum type="alphaLcParenR"/>
            </a:pPr>
            <a:r>
              <a:rPr lang="fr-FR" altLang="fr-FR" sz="2500" b="1" dirty="0" smtClean="0">
                <a:solidFill>
                  <a:schemeClr val="tx1">
                    <a:lumMod val="65000"/>
                    <a:lumOff val="35000"/>
                  </a:schemeClr>
                </a:solidFill>
                <a:latin typeface="Arial" charset="0"/>
                <a:cs typeface="Arial" charset="0"/>
              </a:rPr>
              <a:t>Le moins d’interlocuteurs possible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 calcmode="lin" valueType="num">
                                      <p:cBhvr additive="base">
                                        <p:cTn id="7" dur="500" fill="hold"/>
                                        <p:tgtEl>
                                          <p:spTgt spid="102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243">
                                            <p:txEl>
                                              <p:pRg st="0" end="0"/>
                                            </p:txEl>
                                          </p:spTgt>
                                        </p:tgtEl>
                                        <p:attrNameLst>
                                          <p:attrName>style.visibility</p:attrName>
                                        </p:attrNameLst>
                                      </p:cBhvr>
                                      <p:to>
                                        <p:strVal val="visible"/>
                                      </p:to>
                                    </p:set>
                                    <p:anim calcmode="lin" valueType="num">
                                      <p:cBhvr additive="base">
                                        <p:cTn id="11"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24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243">
                                            <p:txEl>
                                              <p:pRg st="1" end="1"/>
                                            </p:txEl>
                                          </p:spTgt>
                                        </p:tgtEl>
                                        <p:attrNameLst>
                                          <p:attrName>style.visibility</p:attrName>
                                        </p:attrNameLst>
                                      </p:cBhvr>
                                      <p:to>
                                        <p:strVal val="visible"/>
                                      </p:to>
                                    </p:set>
                                    <p:anim calcmode="lin" valueType="num">
                                      <p:cBhvr additive="base">
                                        <p:cTn id="15"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P spid="1024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312" y="1038225"/>
            <a:ext cx="7191375" cy="4781550"/>
          </a:xfrm>
          <a:prstGeom prst="rect">
            <a:avLst/>
          </a:prstGeom>
        </p:spPr>
      </p:pic>
    </p:spTree>
    <p:extLst>
      <p:ext uri="{BB962C8B-B14F-4D97-AF65-F5344CB8AC3E}">
        <p14:creationId xmlns:p14="http://schemas.microsoft.com/office/powerpoint/2010/main" val="313626505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1251</TotalTime>
  <Words>1018</Words>
  <Application>Microsoft Office PowerPoint</Application>
  <PresentationFormat>Affichage à l'écran (4:3)</PresentationFormat>
  <Paragraphs>197</Paragraphs>
  <Slides>44</Slides>
  <Notes>30</Notes>
  <HiddenSlides>0</HiddenSlides>
  <MMClips>0</MMClips>
  <ScaleCrop>false</ScaleCrop>
  <HeadingPairs>
    <vt:vector size="4" baseType="variant">
      <vt:variant>
        <vt:lpstr>Thème</vt:lpstr>
      </vt:variant>
      <vt:variant>
        <vt:i4>1</vt:i4>
      </vt:variant>
      <vt:variant>
        <vt:lpstr>Titres des diapositives</vt:lpstr>
      </vt:variant>
      <vt:variant>
        <vt:i4>44</vt:i4>
      </vt:variant>
    </vt:vector>
  </HeadingPairs>
  <TitlesOfParts>
    <vt:vector size="45" baseType="lpstr">
      <vt:lpstr>Thème Office</vt:lpstr>
      <vt:lpstr>Présentation PowerPoint</vt:lpstr>
      <vt:lpstr>Coordination et opérationnalisation  de la mission Santé   </vt:lpstr>
      <vt:lpstr>En prenant comme exemple l’Opération d’arrivée massive des réfugiés syriens  1. Présenter les différentes composantes et bonnes pratiques entourant la coordination  2. Donner des exemples d’éléments positifs et de difficultés rencontrées lors de la coordination de cet évènement en mettant en relief différents points d’améliorations possibles</vt:lpstr>
      <vt:lpstr>Présentation PowerPoint</vt:lpstr>
      <vt:lpstr>Présentation PowerPoint</vt:lpstr>
      <vt:lpstr>Qu’est-ce qui est important pour la coordination ?  . 1. La structure de la coordination   2. La gestion des communications  3. Mécanismes de coordination  4. La bonne connaissance de l’opérationnalisation de la mission Santé  5. Les ressources humaines    </vt:lpstr>
      <vt:lpstr>1. La structure de la coordination</vt:lpstr>
      <vt:lpstr>Présentation PowerPoint</vt:lpstr>
      <vt:lpstr>Présentation PowerPoint</vt:lpstr>
      <vt:lpstr>Présentation PowerPoint</vt:lpstr>
      <vt:lpstr>Structure de coordination Festival d’été de Québec  </vt:lpstr>
      <vt:lpstr>Autres exemples de structure de coordination</vt:lpstr>
      <vt:lpstr>Présentation PowerPoint</vt:lpstr>
      <vt:lpstr>Présentation PowerPoint</vt:lpstr>
      <vt:lpstr>2. La gestion des communications</vt:lpstr>
      <vt:lpstr>Présentation PowerPoint</vt:lpstr>
      <vt:lpstr>Présentation PowerPoint</vt:lpstr>
      <vt:lpstr>Présentation PowerPoint</vt:lpstr>
      <vt:lpstr>Présentation PowerPoint</vt:lpstr>
      <vt:lpstr>Sans compter les courriels adressés personnellement aux conseillers en sécurité civile de l’équipe DCSC du MSSS, le nombre de courriels REÇUS dans la boîte de l’adresse securite.civile@msss.gouv.qc.ca pendant l’Opération Aide aux Réfugiés Syriens.   </vt:lpstr>
      <vt:lpstr>Ce que ça implique de recevoir un courriel :</vt:lpstr>
      <vt:lpstr>Présentation PowerPoint</vt:lpstr>
      <vt:lpstr>3. Les mécanismes de coordination</vt:lpstr>
      <vt:lpstr>Présentation PowerPoint</vt:lpstr>
      <vt:lpstr>Présentation PowerPoint</vt:lpstr>
      <vt:lpstr>Présentation PowerPoint</vt:lpstr>
      <vt:lpstr>Présentation PowerPoint</vt:lpstr>
      <vt:lpstr>Mécanismes de coordination CIUSSS de la Capitale-Nationale Pour la prochaine fois…</vt:lpstr>
      <vt:lpstr>Présentation PowerPoint</vt:lpstr>
      <vt:lpstr>Présentation PowerPoint</vt:lpstr>
      <vt:lpstr>Présentation PowerPoint</vt:lpstr>
      <vt:lpstr>Présentation PowerPoint</vt:lpstr>
      <vt:lpstr>Mécanismes de coordination Réseau Exemple : Aide aux réfugiés syriens</vt:lpstr>
      <vt:lpstr>Mécanismes de coordination Réseau Exemple : Aide aux réfugiés syriens</vt:lpstr>
      <vt:lpstr>4. La bonne connaissance de l’opérationnalisation de la mission Santé</vt:lpstr>
      <vt:lpstr>    « Lire le guide d’opérationnalisation de la mission Santé, c’est attacher des ficelles! »</vt:lpstr>
      <vt:lpstr>Présentation PowerPoint</vt:lpstr>
      <vt:lpstr>Présentation PowerPoint</vt:lpstr>
      <vt:lpstr>    5. Les ressources humaines</vt:lpstr>
      <vt:lpstr>Présentation PowerPoint</vt:lpstr>
      <vt:lpstr>Présentation PowerPoint</vt:lpstr>
      <vt:lpstr> Ne pas oublier que prendre soin de soi et du personnel, c’est prendre soin de notre clientèle et de la population   « Pas de ressources humaines, pas de soins et services! »</vt:lpstr>
      <vt:lpstr>Présentation PowerPoint</vt:lpstr>
      <vt:lpstr>Présentation PowerPoint</vt:lpstr>
    </vt:vector>
  </TitlesOfParts>
  <Company>MSSS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MSSS</dc:creator>
  <cp:lastModifiedBy>Louis Rousseau</cp:lastModifiedBy>
  <cp:revision>125</cp:revision>
  <cp:lastPrinted>2016-10-03T19:46:27Z</cp:lastPrinted>
  <dcterms:created xsi:type="dcterms:W3CDTF">2012-10-02T15:19:07Z</dcterms:created>
  <dcterms:modified xsi:type="dcterms:W3CDTF">2016-10-04T15:50:49Z</dcterms:modified>
</cp:coreProperties>
</file>