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297" r:id="rId3"/>
    <p:sldId id="262" r:id="rId4"/>
    <p:sldId id="290" r:id="rId5"/>
    <p:sldId id="263" r:id="rId6"/>
    <p:sldId id="264" r:id="rId7"/>
    <p:sldId id="265" r:id="rId8"/>
    <p:sldId id="266" r:id="rId9"/>
    <p:sldId id="298" r:id="rId10"/>
    <p:sldId id="268" r:id="rId11"/>
    <p:sldId id="269" r:id="rId12"/>
    <p:sldId id="293" r:id="rId13"/>
    <p:sldId id="270" r:id="rId14"/>
    <p:sldId id="291" r:id="rId15"/>
    <p:sldId id="271" r:id="rId16"/>
    <p:sldId id="272" r:id="rId17"/>
    <p:sldId id="308" r:id="rId18"/>
    <p:sldId id="309" r:id="rId19"/>
    <p:sldId id="310" r:id="rId20"/>
    <p:sldId id="311" r:id="rId21"/>
    <p:sldId id="312" r:id="rId22"/>
    <p:sldId id="313" r:id="rId23"/>
    <p:sldId id="299" r:id="rId24"/>
    <p:sldId id="277" r:id="rId25"/>
    <p:sldId id="278" r:id="rId26"/>
    <p:sldId id="279" r:id="rId27"/>
    <p:sldId id="280" r:id="rId28"/>
    <p:sldId id="281" r:id="rId29"/>
    <p:sldId id="292" r:id="rId30"/>
    <p:sldId id="284" r:id="rId31"/>
    <p:sldId id="285" r:id="rId32"/>
    <p:sldId id="287" r:id="rId33"/>
    <p:sldId id="307" r:id="rId34"/>
    <p:sldId id="314" r:id="rId35"/>
    <p:sldId id="315" r:id="rId36"/>
    <p:sldId id="316" r:id="rId37"/>
    <p:sldId id="317" r:id="rId38"/>
    <p:sldId id="318" r:id="rId39"/>
    <p:sldId id="319" r:id="rId40"/>
    <p:sldId id="301" r:id="rId41"/>
    <p:sldId id="302" r:id="rId42"/>
    <p:sldId id="303" r:id="rId43"/>
    <p:sldId id="282" r:id="rId44"/>
    <p:sldId id="305" r:id="rId45"/>
    <p:sldId id="304" r:id="rId46"/>
    <p:sldId id="306" r:id="rId47"/>
    <p:sldId id="275" r:id="rId48"/>
    <p:sldId id="258" r:id="rId49"/>
  </p:sldIdLst>
  <p:sldSz cx="9144000" cy="6858000" type="screen4x3"/>
  <p:notesSz cx="6881813" cy="9296400"/>
  <p:defaultTextStyle>
    <a:defPPr>
      <a:defRPr lang="fr-FR"/>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ianne Cantin" initials="JC"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138" autoAdjust="0"/>
  </p:normalViewPr>
  <p:slideViewPr>
    <p:cSldViewPr>
      <p:cViewPr>
        <p:scale>
          <a:sx n="80" d="100"/>
          <a:sy n="80" d="100"/>
        </p:scale>
        <p:origin x="-243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fr-CA"/>
          </a:p>
        </p:txBody>
      </p:sp>
      <p:sp>
        <p:nvSpPr>
          <p:cNvPr id="3" name="Espace réservé de la date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F1101988-BA9C-491B-8F94-2395D19D0011}" type="datetimeFigureOut">
              <a:rPr lang="fr-CA" smtClean="0"/>
              <a:t>2016-10-04</a:t>
            </a:fld>
            <a:endParaRPr lang="fr-CA"/>
          </a:p>
        </p:txBody>
      </p:sp>
      <p:sp>
        <p:nvSpPr>
          <p:cNvPr id="4" name="Espace réservé du pied de page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338A9C8C-7543-414B-850E-38DB310D5D3C}" type="slidenum">
              <a:rPr lang="fr-CA" smtClean="0"/>
              <a:t>‹N°›</a:t>
            </a:fld>
            <a:endParaRPr lang="fr-CA"/>
          </a:p>
        </p:txBody>
      </p:sp>
    </p:spTree>
    <p:extLst>
      <p:ext uri="{BB962C8B-B14F-4D97-AF65-F5344CB8AC3E}">
        <p14:creationId xmlns:p14="http://schemas.microsoft.com/office/powerpoint/2010/main" val="2053900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fr-CA"/>
          </a:p>
        </p:txBody>
      </p:sp>
      <p:sp>
        <p:nvSpPr>
          <p:cNvPr id="3" name="Espace réservé de la date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0A3DA830-BBCB-42B1-B4A2-349AEE508C42}" type="datetimeFigureOut">
              <a:rPr lang="fr-CA" smtClean="0"/>
              <a:t>2016-10-04</a:t>
            </a:fld>
            <a:endParaRPr lang="fr-CA"/>
          </a:p>
        </p:txBody>
      </p:sp>
      <p:sp>
        <p:nvSpPr>
          <p:cNvPr id="4" name="Espace réservé de l'image des diapositives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fr-CA"/>
          </a:p>
        </p:txBody>
      </p:sp>
      <p:sp>
        <p:nvSpPr>
          <p:cNvPr id="5" name="Espace réservé des commentaires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296A57D3-4A9F-4DB6-AB40-4B6D8E9D294E}" type="slidenum">
              <a:rPr lang="fr-CA" smtClean="0"/>
              <a:t>‹N°›</a:t>
            </a:fld>
            <a:endParaRPr lang="fr-CA"/>
          </a:p>
        </p:txBody>
      </p:sp>
    </p:spTree>
    <p:extLst>
      <p:ext uri="{BB962C8B-B14F-4D97-AF65-F5344CB8AC3E}">
        <p14:creationId xmlns:p14="http://schemas.microsoft.com/office/powerpoint/2010/main" val="215727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0FFE711-2687-44B0-8FEB-299D0B1818BB}" type="slidenum">
              <a:rPr lang="fr-CA" smtClean="0"/>
              <a:t>6</a:t>
            </a:fld>
            <a:endParaRPr lang="fr-CA"/>
          </a:p>
        </p:txBody>
      </p:sp>
    </p:spTree>
    <p:extLst>
      <p:ext uri="{BB962C8B-B14F-4D97-AF65-F5344CB8AC3E}">
        <p14:creationId xmlns:p14="http://schemas.microsoft.com/office/powerpoint/2010/main" val="2062683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96A57D3-4A9F-4DB6-AB40-4B6D8E9D294E}" type="slidenum">
              <a:rPr lang="fr-CA" smtClean="0"/>
              <a:t>47</a:t>
            </a:fld>
            <a:endParaRPr lang="fr-CA"/>
          </a:p>
        </p:txBody>
      </p:sp>
    </p:spTree>
    <p:extLst>
      <p:ext uri="{BB962C8B-B14F-4D97-AF65-F5344CB8AC3E}">
        <p14:creationId xmlns:p14="http://schemas.microsoft.com/office/powerpoint/2010/main" val="77383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96A57D3-4A9F-4DB6-AB40-4B6D8E9D294E}" type="slidenum">
              <a:rPr lang="fr-CA" smtClean="0"/>
              <a:t>10</a:t>
            </a:fld>
            <a:endParaRPr lang="fr-CA"/>
          </a:p>
        </p:txBody>
      </p:sp>
    </p:spTree>
    <p:extLst>
      <p:ext uri="{BB962C8B-B14F-4D97-AF65-F5344CB8AC3E}">
        <p14:creationId xmlns:p14="http://schemas.microsoft.com/office/powerpoint/2010/main" val="1040482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0FFE711-2687-44B0-8FEB-299D0B1818BB}" type="slidenum">
              <a:rPr lang="fr-CA" smtClean="0"/>
              <a:t>11</a:t>
            </a:fld>
            <a:endParaRPr lang="fr-CA"/>
          </a:p>
        </p:txBody>
      </p:sp>
    </p:spTree>
    <p:extLst>
      <p:ext uri="{BB962C8B-B14F-4D97-AF65-F5344CB8AC3E}">
        <p14:creationId xmlns:p14="http://schemas.microsoft.com/office/powerpoint/2010/main" val="374487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96A57D3-4A9F-4DB6-AB40-4B6D8E9D294E}" type="slidenum">
              <a:rPr lang="fr-CA" smtClean="0"/>
              <a:t>14</a:t>
            </a:fld>
            <a:endParaRPr lang="fr-CA"/>
          </a:p>
        </p:txBody>
      </p:sp>
    </p:spTree>
    <p:extLst>
      <p:ext uri="{BB962C8B-B14F-4D97-AF65-F5344CB8AC3E}">
        <p14:creationId xmlns:p14="http://schemas.microsoft.com/office/powerpoint/2010/main" val="2235798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96A57D3-4A9F-4DB6-AB40-4B6D8E9D294E}" type="slidenum">
              <a:rPr lang="fr-CA" smtClean="0"/>
              <a:t>30</a:t>
            </a:fld>
            <a:endParaRPr lang="fr-CA"/>
          </a:p>
        </p:txBody>
      </p:sp>
    </p:spTree>
    <p:extLst>
      <p:ext uri="{BB962C8B-B14F-4D97-AF65-F5344CB8AC3E}">
        <p14:creationId xmlns:p14="http://schemas.microsoft.com/office/powerpoint/2010/main" val="46026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Chiffres</a:t>
            </a:r>
            <a:r>
              <a:rPr lang="fr-CA" baseline="0" dirty="0" smtClean="0"/>
              <a:t> incluant réfugiés arrivés par vols nolisés, vols commerciaux et de façon privée</a:t>
            </a:r>
          </a:p>
          <a:p>
            <a:r>
              <a:rPr lang="fr-CA" baseline="0" dirty="0" smtClean="0"/>
              <a:t>Chiffres incluant tous les réfugiés comptabilisés avant la demande d’enregistrement du MSSS et ceux arrivés avant le début de l’Opération Syrie, et ceux qui résident ailleurs que sur le territoire de Montréal</a:t>
            </a:r>
            <a:endParaRPr lang="fr-CA" dirty="0"/>
          </a:p>
        </p:txBody>
      </p:sp>
      <p:sp>
        <p:nvSpPr>
          <p:cNvPr id="4" name="Espace réservé du numéro de diapositive 3"/>
          <p:cNvSpPr>
            <a:spLocks noGrp="1"/>
          </p:cNvSpPr>
          <p:nvPr>
            <p:ph type="sldNum" sz="quarter" idx="10"/>
          </p:nvPr>
        </p:nvSpPr>
        <p:spPr/>
        <p:txBody>
          <a:bodyPr/>
          <a:lstStyle/>
          <a:p>
            <a:fld id="{296A57D3-4A9F-4DB6-AB40-4B6D8E9D294E}" type="slidenum">
              <a:rPr lang="fr-CA" smtClean="0"/>
              <a:t>33</a:t>
            </a:fld>
            <a:endParaRPr lang="fr-CA"/>
          </a:p>
        </p:txBody>
      </p:sp>
    </p:spTree>
    <p:extLst>
      <p:ext uri="{BB962C8B-B14F-4D97-AF65-F5344CB8AC3E}">
        <p14:creationId xmlns:p14="http://schemas.microsoft.com/office/powerpoint/2010/main" val="156321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96A57D3-4A9F-4DB6-AB40-4B6D8E9D294E}" type="slidenum">
              <a:rPr lang="fr-CA" smtClean="0"/>
              <a:t>40</a:t>
            </a:fld>
            <a:endParaRPr lang="fr-CA"/>
          </a:p>
        </p:txBody>
      </p:sp>
    </p:spTree>
    <p:extLst>
      <p:ext uri="{BB962C8B-B14F-4D97-AF65-F5344CB8AC3E}">
        <p14:creationId xmlns:p14="http://schemas.microsoft.com/office/powerpoint/2010/main" val="324701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96A57D3-4A9F-4DB6-AB40-4B6D8E9D294E}" type="slidenum">
              <a:rPr lang="fr-CA" smtClean="0"/>
              <a:t>42</a:t>
            </a:fld>
            <a:endParaRPr lang="fr-CA"/>
          </a:p>
        </p:txBody>
      </p:sp>
    </p:spTree>
    <p:extLst>
      <p:ext uri="{BB962C8B-B14F-4D97-AF65-F5344CB8AC3E}">
        <p14:creationId xmlns:p14="http://schemas.microsoft.com/office/powerpoint/2010/main" val="2731962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96A57D3-4A9F-4DB6-AB40-4B6D8E9D294E}" type="slidenum">
              <a:rPr lang="fr-CA" smtClean="0"/>
              <a:t>45</a:t>
            </a:fld>
            <a:endParaRPr lang="fr-CA"/>
          </a:p>
        </p:txBody>
      </p:sp>
    </p:spTree>
    <p:extLst>
      <p:ext uri="{BB962C8B-B14F-4D97-AF65-F5344CB8AC3E}">
        <p14:creationId xmlns:p14="http://schemas.microsoft.com/office/powerpoint/2010/main" val="731310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Image 1" descr="QUEBmm2c.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48488" y="6165850"/>
            <a:ext cx="2108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2" descr="Ensemble_Noi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0825" y="6065838"/>
            <a:ext cx="22225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467544" y="1772816"/>
            <a:ext cx="6552728" cy="1440160"/>
          </a:xfrm>
          <a:prstGeom prst="rect">
            <a:avLst/>
          </a:prstGeom>
        </p:spPr>
        <p:txBody>
          <a:bodyPr>
            <a:noAutofit/>
          </a:bodyPr>
          <a:lstStyle>
            <a:lvl1pPr algn="l">
              <a:defRPr sz="4800" b="1" baseline="0">
                <a:solidFill>
                  <a:schemeClr val="bg1">
                    <a:lumMod val="50000"/>
                  </a:schemeClr>
                </a:solidFill>
                <a:latin typeface="Arial" pitchFamily="34" charset="0"/>
                <a:cs typeface="Arial" pitchFamily="34" charset="0"/>
              </a:defRPr>
            </a:lvl1pPr>
          </a:lstStyle>
          <a:p>
            <a:r>
              <a:rPr lang="fr-FR" dirty="0" smtClean="0"/>
              <a:t>Modifiez le style du titre</a:t>
            </a:r>
            <a:endParaRPr lang="fr-CA" dirty="0"/>
          </a:p>
        </p:txBody>
      </p:sp>
      <p:sp>
        <p:nvSpPr>
          <p:cNvPr id="16" name="Espace réservé du texte 15"/>
          <p:cNvSpPr>
            <a:spLocks noGrp="1"/>
          </p:cNvSpPr>
          <p:nvPr>
            <p:ph type="body" sz="quarter" idx="10"/>
          </p:nvPr>
        </p:nvSpPr>
        <p:spPr>
          <a:xfrm>
            <a:off x="467544" y="3212976"/>
            <a:ext cx="6552728" cy="1008112"/>
          </a:xfrm>
          <a:prstGeom prst="rect">
            <a:avLst/>
          </a:prstGeom>
        </p:spPr>
        <p:txBody>
          <a:bodyPr>
            <a:noAutofit/>
          </a:bodyPr>
          <a:lstStyle>
            <a:lvl1pPr marL="0" indent="0">
              <a:buNone/>
              <a:defRPr sz="2800" b="1">
                <a:solidFill>
                  <a:schemeClr val="tx1">
                    <a:lumMod val="65000"/>
                    <a:lumOff val="35000"/>
                  </a:schemeClr>
                </a:solidFill>
                <a:latin typeface="Arial" pitchFamily="34" charset="0"/>
                <a:cs typeface="Arial" pitchFamily="34" charset="0"/>
              </a:defRPr>
            </a:lvl1pPr>
          </a:lstStyle>
          <a:p>
            <a:pPr lvl="0"/>
            <a:r>
              <a:rPr lang="fr-FR" dirty="0" smtClean="0"/>
              <a:t>Modifiez les styles du texte du masque</a:t>
            </a:r>
          </a:p>
        </p:txBody>
      </p:sp>
      <p:sp>
        <p:nvSpPr>
          <p:cNvPr id="18" name="Espace réservé du texte 17"/>
          <p:cNvSpPr>
            <a:spLocks noGrp="1"/>
          </p:cNvSpPr>
          <p:nvPr>
            <p:ph type="body" sz="quarter" idx="11"/>
          </p:nvPr>
        </p:nvSpPr>
        <p:spPr>
          <a:xfrm>
            <a:off x="467544" y="4221088"/>
            <a:ext cx="6552728" cy="576262"/>
          </a:xfrm>
          <a:prstGeom prst="rect">
            <a:avLst/>
          </a:prstGeom>
        </p:spPr>
        <p:txBody>
          <a:bodyPr>
            <a:normAutofit/>
          </a:bodyPr>
          <a:lstStyle>
            <a:lvl1pPr marL="0" indent="0">
              <a:buNone/>
              <a:defRPr sz="2000" b="0">
                <a:solidFill>
                  <a:schemeClr val="tx1">
                    <a:lumMod val="75000"/>
                    <a:lumOff val="25000"/>
                  </a:schemeClr>
                </a:solidFill>
                <a:latin typeface="Arial" pitchFamily="34" charset="0"/>
                <a:cs typeface="Arial" pitchFamily="34" charset="0"/>
              </a:defRPr>
            </a:lvl1pPr>
          </a:lstStyle>
          <a:p>
            <a:pPr lvl="0"/>
            <a:r>
              <a:rPr lang="fr-FR" dirty="0" smtClean="0"/>
              <a:t>Modifiez les styles du texte du masque</a:t>
            </a:r>
          </a:p>
        </p:txBody>
      </p:sp>
    </p:spTree>
    <p:extLst>
      <p:ext uri="{BB962C8B-B14F-4D97-AF65-F5344CB8AC3E}">
        <p14:creationId xmlns:p14="http://schemas.microsoft.com/office/powerpoint/2010/main" val="165944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Image 1" descr="QUEBmm2c.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48488" y="6165850"/>
            <a:ext cx="2108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2" descr="Ensemble_Noi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0825" y="6065838"/>
            <a:ext cx="22225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6"/>
          <p:cNvSpPr>
            <a:spLocks noGrp="1"/>
          </p:cNvSpPr>
          <p:nvPr>
            <p:ph type="title"/>
          </p:nvPr>
        </p:nvSpPr>
        <p:spPr>
          <a:xfrm>
            <a:off x="611560" y="1988840"/>
            <a:ext cx="6984776" cy="1872208"/>
          </a:xfrm>
          <a:prstGeom prst="rect">
            <a:avLst/>
          </a:prstGeom>
        </p:spPr>
        <p:txBody>
          <a:bodyPr>
            <a:noAutofit/>
          </a:bodyPr>
          <a:lstStyle>
            <a:lvl1pPr algn="l">
              <a:defRPr sz="6600" b="1">
                <a:solidFill>
                  <a:schemeClr val="tx1">
                    <a:lumMod val="50000"/>
                    <a:lumOff val="50000"/>
                  </a:schemeClr>
                </a:solidFill>
                <a:latin typeface="Arial" pitchFamily="34" charset="0"/>
                <a:cs typeface="Arial" pitchFamily="34" charset="0"/>
              </a:defRPr>
            </a:lvl1pPr>
          </a:lstStyle>
          <a:p>
            <a:r>
              <a:rPr lang="fr-FR" dirty="0" smtClean="0"/>
              <a:t>Modifiez le style du titre</a:t>
            </a:r>
            <a:endParaRPr lang="fr-CA" dirty="0"/>
          </a:p>
        </p:txBody>
      </p:sp>
    </p:spTree>
    <p:extLst>
      <p:ext uri="{BB962C8B-B14F-4D97-AF65-F5344CB8AC3E}">
        <p14:creationId xmlns:p14="http://schemas.microsoft.com/office/powerpoint/2010/main" val="79968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apositive de contenu">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age 1" descr="QUEBmm2c.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48488" y="6165850"/>
            <a:ext cx="2108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2" descr="Ensemble_Noi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0825" y="6065838"/>
            <a:ext cx="22225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67544" y="404664"/>
            <a:ext cx="8229600" cy="1143000"/>
          </a:xfrm>
          <a:prstGeom prst="rect">
            <a:avLst/>
          </a:prstGeom>
        </p:spPr>
        <p:txBody>
          <a:bodyPr/>
          <a:lstStyle>
            <a:lvl1pPr algn="l">
              <a:defRPr b="1">
                <a:solidFill>
                  <a:schemeClr val="tx1">
                    <a:lumMod val="50000"/>
                    <a:lumOff val="50000"/>
                  </a:schemeClr>
                </a:solidFill>
                <a:latin typeface="Arial" pitchFamily="34" charset="0"/>
                <a:cs typeface="Arial" pitchFamily="34" charset="0"/>
              </a:defRPr>
            </a:lvl1pPr>
          </a:lstStyle>
          <a:p>
            <a:r>
              <a:rPr lang="fr-FR" dirty="0" smtClean="0"/>
              <a:t>Modifiez le style du titre</a:t>
            </a:r>
            <a:endParaRPr lang="fr-CA" dirty="0"/>
          </a:p>
        </p:txBody>
      </p:sp>
      <p:sp>
        <p:nvSpPr>
          <p:cNvPr id="3" name="Espace réservé du contenu 2"/>
          <p:cNvSpPr>
            <a:spLocks noGrp="1"/>
          </p:cNvSpPr>
          <p:nvPr>
            <p:ph idx="1"/>
          </p:nvPr>
        </p:nvSpPr>
        <p:spPr>
          <a:xfrm>
            <a:off x="467544" y="1556792"/>
            <a:ext cx="8229600" cy="4536503"/>
          </a:xfrm>
          <a:prstGeom prst="rect">
            <a:avLst/>
          </a:prstGeom>
        </p:spPr>
        <p:txBody>
          <a:bodyPr/>
          <a:lstStyle>
            <a:lvl1pPr marL="342900" indent="-342900">
              <a:buClr>
                <a:schemeClr val="accent6">
                  <a:lumMod val="75000"/>
                </a:schemeClr>
              </a:buClr>
              <a:buFont typeface="Wingdings" pitchFamily="2" charset="2"/>
              <a:buChar char="§"/>
              <a:defRPr>
                <a:solidFill>
                  <a:schemeClr val="tx1">
                    <a:lumMod val="75000"/>
                    <a:lumOff val="25000"/>
                  </a:schemeClr>
                </a:solidFill>
                <a:latin typeface="Arial" pitchFamily="34" charset="0"/>
                <a:cs typeface="Arial" pitchFamily="34" charset="0"/>
              </a:defRPr>
            </a:lvl1pPr>
            <a:lvl2pPr marL="742950" indent="-285750">
              <a:buClr>
                <a:schemeClr val="tx1">
                  <a:lumMod val="65000"/>
                  <a:lumOff val="35000"/>
                </a:schemeClr>
              </a:buClr>
              <a:buFont typeface="Arial" pitchFamily="34" charset="0"/>
              <a:buChar char="•"/>
              <a:defRPr baseline="0">
                <a:solidFill>
                  <a:schemeClr val="tx1">
                    <a:lumMod val="75000"/>
                    <a:lumOff val="25000"/>
                  </a:schemeClr>
                </a:solidFill>
                <a:latin typeface="Arial" pitchFamily="34" charset="0"/>
                <a:cs typeface="Arial" pitchFamily="34" charset="0"/>
              </a:defRPr>
            </a:lvl2pPr>
            <a:lvl3pPr marL="1143000" indent="-228600">
              <a:buFont typeface="Arial" pitchFamily="34" charset="0"/>
              <a:buChar char="–"/>
              <a:defRPr>
                <a:solidFill>
                  <a:schemeClr val="tx1">
                    <a:lumMod val="75000"/>
                    <a:lumOff val="25000"/>
                  </a:schemeClr>
                </a:solidFill>
                <a:latin typeface="Arial" pitchFamily="34" charset="0"/>
                <a:cs typeface="Arial" pitchFamily="34" charset="0"/>
              </a:defRPr>
            </a:lvl3pPr>
            <a:lvl4pPr marL="1600200" indent="-228600">
              <a:buSzPct val="80000"/>
              <a:buFont typeface="Courier New" pitchFamily="49" charset="0"/>
              <a:buChar char="o"/>
              <a:defRPr>
                <a:solidFill>
                  <a:schemeClr val="tx1">
                    <a:lumMod val="75000"/>
                    <a:lumOff val="25000"/>
                  </a:schemeClr>
                </a:solidFill>
                <a:latin typeface="Arial" pitchFamily="34" charset="0"/>
                <a:cs typeface="Arial" pitchFamily="34" charset="0"/>
              </a:defRPr>
            </a:lvl4pPr>
            <a:lvl5pPr>
              <a:defRPr>
                <a:solidFill>
                  <a:schemeClr val="tx1">
                    <a:lumMod val="75000"/>
                    <a:lumOff val="25000"/>
                  </a:schemeClr>
                </a:solidFill>
                <a:latin typeface="Arial" pitchFamily="34" charset="0"/>
                <a:cs typeface="Arial"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Tree>
    <p:extLst>
      <p:ext uri="{BB962C8B-B14F-4D97-AF65-F5344CB8AC3E}">
        <p14:creationId xmlns:p14="http://schemas.microsoft.com/office/powerpoint/2010/main" val="3524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Image 1" descr="QUEBmm2c.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48488" y="6165850"/>
            <a:ext cx="2108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2" descr="Ensemble_Noi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0825" y="6065838"/>
            <a:ext cx="22225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4638"/>
            <a:ext cx="8229600" cy="1143000"/>
          </a:xfrm>
          <a:prstGeom prst="rect">
            <a:avLst/>
          </a:prstGeom>
        </p:spPr>
        <p:txBody>
          <a:bodyPr/>
          <a:lstStyle>
            <a:lvl1pPr algn="l">
              <a:defRPr b="1">
                <a:solidFill>
                  <a:schemeClr val="tx1">
                    <a:lumMod val="50000"/>
                    <a:lumOff val="50000"/>
                  </a:schemeClr>
                </a:solidFill>
                <a:latin typeface="Arial" pitchFamily="34" charset="0"/>
                <a:cs typeface="Arial" pitchFamily="34" charset="0"/>
              </a:defRPr>
            </a:lvl1pPr>
          </a:lstStyle>
          <a:p>
            <a:r>
              <a:rPr lang="fr-FR" dirty="0" smtClean="0"/>
              <a:t>Modifiez le style du titre</a:t>
            </a:r>
            <a:endParaRPr lang="fr-CA" dirty="0"/>
          </a:p>
        </p:txBody>
      </p:sp>
      <p:sp>
        <p:nvSpPr>
          <p:cNvPr id="3" name="Espace réservé du contenu 2"/>
          <p:cNvSpPr>
            <a:spLocks noGrp="1"/>
          </p:cNvSpPr>
          <p:nvPr>
            <p:ph sz="half" idx="1"/>
          </p:nvPr>
        </p:nvSpPr>
        <p:spPr>
          <a:xfrm>
            <a:off x="457200" y="1628800"/>
            <a:ext cx="4038600" cy="4525963"/>
          </a:xfrm>
          <a:prstGeom prst="rect">
            <a:avLst/>
          </a:prstGeom>
        </p:spPr>
        <p:txBody>
          <a:bodyPr/>
          <a:lstStyle>
            <a:lvl1pPr marL="342900" indent="-342900">
              <a:buClr>
                <a:schemeClr val="accent6">
                  <a:lumMod val="75000"/>
                </a:schemeClr>
              </a:buClr>
              <a:buFont typeface="Wingdings" pitchFamily="2" charset="2"/>
              <a:buChar char="§"/>
              <a:defRPr sz="2800">
                <a:latin typeface="Arial" pitchFamily="34" charset="0"/>
                <a:cs typeface="Arial" pitchFamily="34" charset="0"/>
              </a:defRPr>
            </a:lvl1pPr>
            <a:lvl2pPr marL="800100" indent="-342900">
              <a:buFont typeface="Arial" pitchFamily="34" charset="0"/>
              <a:buChar char="•"/>
              <a:defRPr sz="2400">
                <a:latin typeface="Arial" pitchFamily="34" charset="0"/>
                <a:cs typeface="Arial" pitchFamily="34" charset="0"/>
              </a:defRPr>
            </a:lvl2pPr>
            <a:lvl3pPr marL="1143000" indent="-228600">
              <a:buFont typeface="Arial" pitchFamily="34" charset="0"/>
              <a:buChar char="–"/>
              <a:defRPr sz="2000">
                <a:latin typeface="Arial" pitchFamily="34" charset="0"/>
                <a:cs typeface="Arial" pitchFamily="34" charset="0"/>
              </a:defRPr>
            </a:lvl3pPr>
            <a:lvl4pPr marL="1600200" indent="-228600">
              <a:buFont typeface="Courier New" pitchFamily="49" charset="0"/>
              <a:buChar char="o"/>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a:t>
            </a:r>
            <a:endParaRPr lang="fr-CA" dirty="0"/>
          </a:p>
        </p:txBody>
      </p:sp>
      <p:sp>
        <p:nvSpPr>
          <p:cNvPr id="5" name="Espace réservé du contenu 2"/>
          <p:cNvSpPr>
            <a:spLocks noGrp="1"/>
          </p:cNvSpPr>
          <p:nvPr>
            <p:ph sz="half" idx="10"/>
          </p:nvPr>
        </p:nvSpPr>
        <p:spPr>
          <a:xfrm>
            <a:off x="4644008" y="1628800"/>
            <a:ext cx="4038600" cy="4525963"/>
          </a:xfrm>
          <a:prstGeom prst="rect">
            <a:avLst/>
          </a:prstGeom>
        </p:spPr>
        <p:txBody>
          <a:bodyPr/>
          <a:lstStyle>
            <a:lvl1pPr marL="342900" indent="-342900">
              <a:buClr>
                <a:schemeClr val="accent6">
                  <a:lumMod val="75000"/>
                </a:schemeClr>
              </a:buClr>
              <a:buFont typeface="Wingdings" pitchFamily="2" charset="2"/>
              <a:buChar char="§"/>
              <a:defRPr sz="2800">
                <a:latin typeface="Arial" pitchFamily="34" charset="0"/>
                <a:cs typeface="Arial" pitchFamily="34" charset="0"/>
              </a:defRPr>
            </a:lvl1pPr>
            <a:lvl2pPr marL="800100" indent="-342900">
              <a:buFont typeface="Arial" pitchFamily="34" charset="0"/>
              <a:buChar char="•"/>
              <a:defRPr sz="2400">
                <a:latin typeface="Arial" pitchFamily="34" charset="0"/>
                <a:cs typeface="Arial" pitchFamily="34" charset="0"/>
              </a:defRPr>
            </a:lvl2pPr>
            <a:lvl3pPr marL="1143000" indent="-228600">
              <a:buFont typeface="Arial" pitchFamily="34" charset="0"/>
              <a:buChar char="–"/>
              <a:defRPr sz="2000">
                <a:latin typeface="Arial" pitchFamily="34" charset="0"/>
                <a:cs typeface="Arial" pitchFamily="34" charset="0"/>
              </a:defRPr>
            </a:lvl3pPr>
            <a:lvl4pPr marL="1600200" indent="-228600">
              <a:buFont typeface="Courier New" pitchFamily="49" charset="0"/>
              <a:buChar char="o"/>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a:t>
            </a:r>
            <a:endParaRPr lang="fr-CA" dirty="0"/>
          </a:p>
        </p:txBody>
      </p:sp>
    </p:spTree>
    <p:extLst>
      <p:ext uri="{BB962C8B-B14F-4D97-AF65-F5344CB8AC3E}">
        <p14:creationId xmlns:p14="http://schemas.microsoft.com/office/powerpoint/2010/main" val="1878668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2" name="Image 1" descr="QUEBmm2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48488" y="6165850"/>
            <a:ext cx="2108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descr="Ensemble_Noi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6065838"/>
            <a:ext cx="22225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743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OGA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Image 1" descr="QUEBmm2c.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48488" y="6165850"/>
            <a:ext cx="21082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descr="Ensemble_Noi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0825" y="6065838"/>
            <a:ext cx="22225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descr="16-860-06W_slogan.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844675"/>
            <a:ext cx="91440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60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Centre de bienvenue</a:t>
            </a:r>
            <a:endParaRPr lang="fr-CA" dirty="0"/>
          </a:p>
        </p:txBody>
      </p:sp>
      <p:sp>
        <p:nvSpPr>
          <p:cNvPr id="3" name="Espace réservé du contenu 2"/>
          <p:cNvSpPr>
            <a:spLocks noGrp="1"/>
          </p:cNvSpPr>
          <p:nvPr>
            <p:ph idx="1"/>
          </p:nvPr>
        </p:nvSpPr>
        <p:spPr>
          <a:xfrm>
            <a:off x="395536" y="1340768"/>
            <a:ext cx="8424936" cy="4536503"/>
          </a:xfrm>
        </p:spPr>
        <p:txBody>
          <a:bodyPr/>
          <a:lstStyle/>
          <a:p>
            <a:pPr>
              <a:spcBef>
                <a:spcPts val="1200"/>
              </a:spcBef>
              <a:buClr>
                <a:srgbClr val="0070C0"/>
              </a:buClr>
              <a:buFont typeface="Wingdings" panose="05000000000000000000" pitchFamily="2" charset="2"/>
              <a:buChar char="v"/>
            </a:pPr>
            <a:r>
              <a:rPr lang="fr-CA" sz="3000" dirty="0" smtClean="0"/>
              <a:t>Centre multiservices à proximité de l’aéroport</a:t>
            </a:r>
          </a:p>
          <a:p>
            <a:pPr>
              <a:spcBef>
                <a:spcPts val="1200"/>
              </a:spcBef>
              <a:buClr>
                <a:srgbClr val="0070C0"/>
              </a:buClr>
              <a:buFont typeface="Wingdings" panose="05000000000000000000" pitchFamily="2" charset="2"/>
              <a:buChar char="v"/>
            </a:pPr>
            <a:r>
              <a:rPr lang="fr-CA" sz="3000" dirty="0" smtClean="0"/>
              <a:t>Partenaires</a:t>
            </a:r>
          </a:p>
          <a:p>
            <a:pPr lvl="1">
              <a:buClr>
                <a:srgbClr val="0070C0"/>
              </a:buClr>
              <a:buFont typeface="Wingdings" panose="05000000000000000000" pitchFamily="2" charset="2"/>
              <a:buChar char="ü"/>
            </a:pPr>
            <a:r>
              <a:rPr lang="fr-CA" sz="2400" b="1" dirty="0" smtClean="0"/>
              <a:t>Immigration, réfugiés et citoyenneté Canada</a:t>
            </a:r>
          </a:p>
          <a:p>
            <a:pPr lvl="1">
              <a:buClr>
                <a:srgbClr val="0070C0"/>
              </a:buClr>
              <a:buFont typeface="Wingdings" panose="05000000000000000000" pitchFamily="2" charset="2"/>
              <a:buChar char="ü"/>
            </a:pPr>
            <a:r>
              <a:rPr lang="fr-CA" sz="2400" b="1" dirty="0" smtClean="0"/>
              <a:t>Services Canada</a:t>
            </a:r>
          </a:p>
          <a:p>
            <a:pPr lvl="1">
              <a:buClr>
                <a:srgbClr val="0070C0"/>
              </a:buClr>
              <a:buFont typeface="Wingdings" panose="05000000000000000000" pitchFamily="2" charset="2"/>
              <a:buChar char="ü"/>
            </a:pPr>
            <a:r>
              <a:rPr lang="fr-CA" sz="2400" b="1" dirty="0" smtClean="0"/>
              <a:t>Régie de l’assurance maladie du Québec</a:t>
            </a:r>
          </a:p>
          <a:p>
            <a:pPr lvl="1">
              <a:buClr>
                <a:srgbClr val="0070C0"/>
              </a:buClr>
              <a:buFont typeface="Wingdings" panose="05000000000000000000" pitchFamily="2" charset="2"/>
              <a:buChar char="ü"/>
            </a:pPr>
            <a:r>
              <a:rPr lang="fr-CA" sz="2400" b="1" dirty="0" smtClean="0"/>
              <a:t>Ministère de l’Immigration, de la Diversité et de l’Inclusion du Québec</a:t>
            </a:r>
          </a:p>
          <a:p>
            <a:pPr lvl="1">
              <a:buClr>
                <a:srgbClr val="0070C0"/>
              </a:buClr>
              <a:buFont typeface="Wingdings" panose="05000000000000000000" pitchFamily="2" charset="2"/>
              <a:buChar char="ü"/>
            </a:pPr>
            <a:r>
              <a:rPr lang="fr-CA" sz="2400" b="1" dirty="0" smtClean="0"/>
              <a:t>Croix-Rouge canadienne</a:t>
            </a:r>
          </a:p>
          <a:p>
            <a:pPr lvl="1">
              <a:buClr>
                <a:srgbClr val="0070C0"/>
              </a:buClr>
              <a:buFont typeface="Wingdings" panose="05000000000000000000" pitchFamily="2" charset="2"/>
              <a:buChar char="ü"/>
            </a:pPr>
            <a:r>
              <a:rPr lang="fr-CA" sz="2400" b="1" dirty="0"/>
              <a:t>Ministère de la </a:t>
            </a:r>
            <a:r>
              <a:rPr lang="fr-CA" sz="2400" b="1" dirty="0" smtClean="0"/>
              <a:t>Sécurité publique</a:t>
            </a:r>
          </a:p>
          <a:p>
            <a:pPr lvl="1">
              <a:buClr>
                <a:srgbClr val="0070C0"/>
              </a:buClr>
              <a:buFont typeface="Wingdings" panose="05000000000000000000" pitchFamily="2" charset="2"/>
              <a:buChar char="ü"/>
            </a:pPr>
            <a:r>
              <a:rPr lang="fr-CA" sz="2400" b="1" dirty="0" smtClean="0"/>
              <a:t>	du Québec</a:t>
            </a:r>
            <a:endParaRPr lang="fr-CA" sz="2400" b="1" dirty="0"/>
          </a:p>
        </p:txBody>
      </p:sp>
    </p:spTree>
    <p:extLst>
      <p:ext uri="{BB962C8B-B14F-4D97-AF65-F5344CB8AC3E}">
        <p14:creationId xmlns:p14="http://schemas.microsoft.com/office/powerpoint/2010/main" val="166223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Rôle du réseau de la santé </a:t>
            </a:r>
            <a:r>
              <a:rPr lang="fr-CA" dirty="0" smtClean="0">
                <a:solidFill>
                  <a:schemeClr val="bg1">
                    <a:lumMod val="50000"/>
                  </a:schemeClr>
                </a:solidFill>
              </a:rPr>
              <a:t>et des services sociaux</a:t>
            </a:r>
            <a:endParaRPr lang="fr-CA" dirty="0">
              <a:solidFill>
                <a:schemeClr val="bg1">
                  <a:lumMod val="50000"/>
                </a:schemeClr>
              </a:solidFill>
            </a:endParaRPr>
          </a:p>
        </p:txBody>
      </p:sp>
      <p:sp>
        <p:nvSpPr>
          <p:cNvPr id="3" name="Espace réservé du contenu 2"/>
          <p:cNvSpPr>
            <a:spLocks noGrp="1"/>
          </p:cNvSpPr>
          <p:nvPr>
            <p:ph idx="1"/>
          </p:nvPr>
        </p:nvSpPr>
        <p:spPr>
          <a:xfrm>
            <a:off x="467544" y="1628800"/>
            <a:ext cx="8496944" cy="4536503"/>
          </a:xfrm>
        </p:spPr>
        <p:txBody>
          <a:bodyPr>
            <a:normAutofit fontScale="92500" lnSpcReduction="20000"/>
          </a:bodyPr>
          <a:lstStyle/>
          <a:p>
            <a:pPr>
              <a:buClr>
                <a:schemeClr val="tx2">
                  <a:lumMod val="60000"/>
                  <a:lumOff val="40000"/>
                </a:schemeClr>
              </a:buClr>
              <a:buFont typeface="Wingdings" panose="05000000000000000000" pitchFamily="2" charset="2"/>
              <a:buChar char="v"/>
            </a:pPr>
            <a:r>
              <a:rPr lang="fr-CA" dirty="0"/>
              <a:t>Opération de la clinique </a:t>
            </a:r>
            <a:r>
              <a:rPr lang="fr-CA" dirty="0" smtClean="0"/>
              <a:t>d’intervention</a:t>
            </a:r>
          </a:p>
          <a:p>
            <a:pPr>
              <a:buClr>
                <a:schemeClr val="tx2">
                  <a:lumMod val="60000"/>
                  <a:lumOff val="40000"/>
                </a:schemeClr>
              </a:buClr>
              <a:buFont typeface="Wingdings" panose="05000000000000000000" pitchFamily="2" charset="2"/>
              <a:buChar char="v"/>
            </a:pPr>
            <a:r>
              <a:rPr lang="fr-CA" dirty="0" smtClean="0"/>
              <a:t>Coordination </a:t>
            </a:r>
            <a:r>
              <a:rPr lang="fr-CA" dirty="0"/>
              <a:t>de la réponse de sécurité civile (mission </a:t>
            </a:r>
            <a:r>
              <a:rPr lang="fr-CA" i="1" dirty="0"/>
              <a:t>Santé</a:t>
            </a:r>
            <a:r>
              <a:rPr lang="fr-CA" dirty="0"/>
              <a:t>)</a:t>
            </a:r>
          </a:p>
          <a:p>
            <a:pPr lvl="1">
              <a:buClr>
                <a:schemeClr val="tx2">
                  <a:lumMod val="60000"/>
                  <a:lumOff val="40000"/>
                </a:schemeClr>
              </a:buClr>
              <a:buFont typeface="Wingdings" panose="05000000000000000000" pitchFamily="2" charset="2"/>
              <a:buChar char="ü"/>
            </a:pPr>
            <a:r>
              <a:rPr lang="fr-CA" dirty="0"/>
              <a:t>Liaison avec les établissements pour la mobilisation </a:t>
            </a:r>
            <a:r>
              <a:rPr lang="fr-CA" dirty="0">
                <a:solidFill>
                  <a:schemeClr val="tx1"/>
                </a:solidFill>
              </a:rPr>
              <a:t>du</a:t>
            </a:r>
            <a:r>
              <a:rPr lang="fr-CA" dirty="0"/>
              <a:t> personnel</a:t>
            </a:r>
          </a:p>
          <a:p>
            <a:pPr lvl="1">
              <a:buClr>
                <a:schemeClr val="tx2">
                  <a:lumMod val="60000"/>
                  <a:lumOff val="40000"/>
                </a:schemeClr>
              </a:buClr>
              <a:buFont typeface="Wingdings" panose="05000000000000000000" pitchFamily="2" charset="2"/>
              <a:buChar char="ü"/>
            </a:pPr>
            <a:r>
              <a:rPr lang="fr-CA" dirty="0"/>
              <a:t>Ententes de services avec certains établissements pour faciliter la prise en charge lors de besoins immédiats</a:t>
            </a:r>
          </a:p>
          <a:p>
            <a:pPr lvl="1">
              <a:buClr>
                <a:schemeClr val="tx2">
                  <a:lumMod val="60000"/>
                  <a:lumOff val="40000"/>
                </a:schemeClr>
              </a:buClr>
              <a:buFont typeface="Wingdings" panose="05000000000000000000" pitchFamily="2" charset="2"/>
              <a:buChar char="ü"/>
            </a:pPr>
            <a:r>
              <a:rPr lang="fr-CA" dirty="0"/>
              <a:t>Développement de procédures pour le personnel de la clinique d’intervention</a:t>
            </a:r>
          </a:p>
          <a:p>
            <a:pPr lvl="1">
              <a:buClr>
                <a:schemeClr val="tx2">
                  <a:lumMod val="60000"/>
                  <a:lumOff val="40000"/>
                </a:schemeClr>
              </a:buClr>
              <a:buFont typeface="Wingdings" panose="05000000000000000000" pitchFamily="2" charset="2"/>
              <a:buChar char="ü"/>
            </a:pPr>
            <a:r>
              <a:rPr lang="fr-CA" dirty="0"/>
              <a:t>Approvisionnement de la clinique d’intervention</a:t>
            </a:r>
          </a:p>
        </p:txBody>
      </p:sp>
    </p:spTree>
    <p:extLst>
      <p:ext uri="{BB962C8B-B14F-4D97-AF65-F5344CB8AC3E}">
        <p14:creationId xmlns:p14="http://schemas.microsoft.com/office/powerpoint/2010/main" val="70387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Ressources humaines</a:t>
            </a:r>
            <a:endParaRPr lang="fr-CA" dirty="0"/>
          </a:p>
        </p:txBody>
      </p:sp>
      <p:sp>
        <p:nvSpPr>
          <p:cNvPr id="3" name="Espace réservé du contenu 2"/>
          <p:cNvSpPr>
            <a:spLocks noGrp="1"/>
          </p:cNvSpPr>
          <p:nvPr>
            <p:ph idx="1"/>
          </p:nvPr>
        </p:nvSpPr>
        <p:spPr/>
        <p:txBody>
          <a:bodyPr/>
          <a:lstStyle/>
          <a:p>
            <a:pPr>
              <a:buClr>
                <a:srgbClr val="0070C0"/>
              </a:buClr>
              <a:buFont typeface="Wingdings" panose="05000000000000000000" pitchFamily="2" charset="2"/>
              <a:buChar char="v"/>
            </a:pPr>
            <a:r>
              <a:rPr lang="fr-CA" b="1" dirty="0" smtClean="0"/>
              <a:t>Quarts de travail de 8 heures</a:t>
            </a:r>
          </a:p>
          <a:p>
            <a:pPr>
              <a:buClr>
                <a:srgbClr val="0070C0"/>
              </a:buClr>
              <a:buFont typeface="Wingdings" panose="05000000000000000000" pitchFamily="2" charset="2"/>
              <a:buChar char="v"/>
            </a:pPr>
            <a:r>
              <a:rPr lang="fr-CA" b="1" dirty="0" smtClean="0"/>
              <a:t>Équipe d’intervention spécifique</a:t>
            </a:r>
          </a:p>
          <a:p>
            <a:pPr lvl="1">
              <a:buClr>
                <a:srgbClr val="0070C0"/>
              </a:buClr>
              <a:buFont typeface="Wingdings" panose="05000000000000000000" pitchFamily="2" charset="2"/>
              <a:buChar char="ü"/>
            </a:pPr>
            <a:r>
              <a:rPr lang="fr-CA" b="1" dirty="0" smtClean="0"/>
              <a:t>4 infirmières</a:t>
            </a:r>
          </a:p>
          <a:p>
            <a:pPr lvl="1">
              <a:buClr>
                <a:srgbClr val="0070C0"/>
              </a:buClr>
              <a:buFont typeface="Wingdings" panose="05000000000000000000" pitchFamily="2" charset="2"/>
              <a:buChar char="ü"/>
            </a:pPr>
            <a:r>
              <a:rPr lang="fr-CA" b="1" dirty="0" smtClean="0"/>
              <a:t>1 travailleur social</a:t>
            </a:r>
          </a:p>
          <a:p>
            <a:pPr lvl="1">
              <a:buClr>
                <a:srgbClr val="0070C0"/>
              </a:buClr>
              <a:buFont typeface="Wingdings" panose="05000000000000000000" pitchFamily="2" charset="2"/>
              <a:buChar char="ü"/>
            </a:pPr>
            <a:r>
              <a:rPr lang="fr-CA" b="1" dirty="0" smtClean="0"/>
              <a:t>1 </a:t>
            </a:r>
            <a:r>
              <a:rPr lang="fr-CA" b="1" dirty="0"/>
              <a:t>chef d’équipe </a:t>
            </a:r>
            <a:r>
              <a:rPr lang="fr-CA" b="1" dirty="0" smtClean="0"/>
              <a:t>clinique</a:t>
            </a:r>
            <a:endParaRPr lang="fr-CA" b="1" dirty="0"/>
          </a:p>
          <a:p>
            <a:pPr lvl="1">
              <a:buClr>
                <a:srgbClr val="0070C0"/>
              </a:buClr>
              <a:buFont typeface="Wingdings" panose="05000000000000000000" pitchFamily="2" charset="2"/>
              <a:buChar char="ü"/>
            </a:pPr>
            <a:r>
              <a:rPr lang="fr-CA" b="1" dirty="0"/>
              <a:t>1 coordonnateur</a:t>
            </a:r>
          </a:p>
          <a:p>
            <a:pPr>
              <a:buClr>
                <a:srgbClr val="0070C0"/>
              </a:buClr>
              <a:buFont typeface="Wingdings" panose="05000000000000000000" pitchFamily="2" charset="2"/>
              <a:buChar char="v"/>
            </a:pPr>
            <a:r>
              <a:rPr lang="fr-CA" b="1" dirty="0" smtClean="0"/>
              <a:t>Composition de l’équipe adaptée en fonction des vols</a:t>
            </a:r>
            <a:endParaRPr lang="fr-CA" b="1" dirty="0"/>
          </a:p>
        </p:txBody>
      </p:sp>
    </p:spTree>
    <p:extLst>
      <p:ext uri="{BB962C8B-B14F-4D97-AF65-F5344CB8AC3E}">
        <p14:creationId xmlns:p14="http://schemas.microsoft.com/office/powerpoint/2010/main" val="352953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Gestion des opérations</a:t>
            </a:r>
            <a:endParaRPr lang="fr-CA" dirty="0"/>
          </a:p>
        </p:txBody>
      </p:sp>
      <p:sp>
        <p:nvSpPr>
          <p:cNvPr id="3" name="Espace réservé du contenu 2"/>
          <p:cNvSpPr>
            <a:spLocks noGrp="1"/>
          </p:cNvSpPr>
          <p:nvPr>
            <p:ph idx="1"/>
          </p:nvPr>
        </p:nvSpPr>
        <p:spPr/>
        <p:txBody>
          <a:bodyPr/>
          <a:lstStyle/>
          <a:p>
            <a:pPr algn="just">
              <a:spcBef>
                <a:spcPts val="2400"/>
              </a:spcBef>
              <a:buClr>
                <a:srgbClr val="0070C0"/>
              </a:buClr>
              <a:buFont typeface="Wingdings" panose="05000000000000000000" pitchFamily="2" charset="2"/>
              <a:buChar char="v"/>
            </a:pPr>
            <a:r>
              <a:rPr lang="fr-CA" b="1" i="1" dirty="0" smtClean="0"/>
              <a:t>Briefing</a:t>
            </a:r>
            <a:r>
              <a:rPr lang="fr-CA" b="1" dirty="0" smtClean="0"/>
              <a:t> avec partenaires (avant-après chaque vol)</a:t>
            </a:r>
          </a:p>
          <a:p>
            <a:pPr algn="just">
              <a:spcBef>
                <a:spcPts val="2400"/>
              </a:spcBef>
              <a:buClr>
                <a:srgbClr val="0070C0"/>
              </a:buClr>
              <a:buFont typeface="Wingdings" panose="05000000000000000000" pitchFamily="2" charset="2"/>
              <a:buChar char="v"/>
            </a:pPr>
            <a:r>
              <a:rPr lang="fr-CA" b="1" i="1" dirty="0" smtClean="0"/>
              <a:t>Briefing</a:t>
            </a:r>
            <a:r>
              <a:rPr lang="fr-CA" b="1" dirty="0" smtClean="0"/>
              <a:t> d’équipe en début de quart</a:t>
            </a:r>
          </a:p>
          <a:p>
            <a:pPr algn="just">
              <a:spcBef>
                <a:spcPts val="2400"/>
              </a:spcBef>
              <a:buClr>
                <a:srgbClr val="0070C0"/>
              </a:buClr>
              <a:buFont typeface="Wingdings" panose="05000000000000000000" pitchFamily="2" charset="2"/>
              <a:buChar char="v"/>
            </a:pPr>
            <a:r>
              <a:rPr lang="fr-CA" b="1" dirty="0"/>
              <a:t>Cartables de protocoles selon la fonction</a:t>
            </a:r>
          </a:p>
          <a:p>
            <a:pPr algn="just">
              <a:spcBef>
                <a:spcPts val="2400"/>
              </a:spcBef>
              <a:buClr>
                <a:srgbClr val="0070C0"/>
              </a:buClr>
              <a:buFont typeface="Wingdings" panose="05000000000000000000" pitchFamily="2" charset="2"/>
              <a:buChar char="v"/>
            </a:pPr>
            <a:r>
              <a:rPr lang="fr-CA" b="1" dirty="0" smtClean="0"/>
              <a:t>États de situation envoyés après chaque vol</a:t>
            </a:r>
          </a:p>
        </p:txBody>
      </p:sp>
    </p:spTree>
    <p:extLst>
      <p:ext uri="{BB962C8B-B14F-4D97-AF65-F5344CB8AC3E}">
        <p14:creationId xmlns:p14="http://schemas.microsoft.com/office/powerpoint/2010/main" val="397183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Enjeux spécifiques au centre de bienvenue </a:t>
            </a:r>
            <a:endParaRPr lang="fr-CA" dirty="0"/>
          </a:p>
        </p:txBody>
      </p:sp>
      <p:sp>
        <p:nvSpPr>
          <p:cNvPr id="3" name="Espace réservé du contenu 2"/>
          <p:cNvSpPr>
            <a:spLocks noGrp="1"/>
          </p:cNvSpPr>
          <p:nvPr>
            <p:ph idx="1"/>
          </p:nvPr>
        </p:nvSpPr>
        <p:spPr>
          <a:xfrm>
            <a:off x="467544" y="1916832"/>
            <a:ext cx="8229600" cy="4320480"/>
          </a:xfrm>
        </p:spPr>
        <p:txBody>
          <a:bodyPr/>
          <a:lstStyle/>
          <a:p>
            <a:pPr algn="just">
              <a:spcBef>
                <a:spcPts val="1800"/>
              </a:spcBef>
              <a:buClr>
                <a:srgbClr val="0070C0"/>
              </a:buClr>
              <a:buFont typeface="Wingdings" panose="05000000000000000000" pitchFamily="2" charset="2"/>
              <a:buChar char="v"/>
            </a:pPr>
            <a:r>
              <a:rPr lang="fr-CA" b="1" dirty="0" smtClean="0"/>
              <a:t>Horaires irréguliers sujets à changements de dernière minute</a:t>
            </a:r>
          </a:p>
          <a:p>
            <a:pPr algn="just">
              <a:spcBef>
                <a:spcPts val="1800"/>
              </a:spcBef>
              <a:buClr>
                <a:srgbClr val="0070C0"/>
              </a:buClr>
              <a:buFont typeface="Wingdings" panose="05000000000000000000" pitchFamily="2" charset="2"/>
              <a:buChar char="v"/>
            </a:pPr>
            <a:r>
              <a:rPr lang="fr-CA" b="1" dirty="0"/>
              <a:t>État de santé des réfugiés </a:t>
            </a:r>
            <a:r>
              <a:rPr lang="fr-CA" b="1" dirty="0" smtClean="0"/>
              <a:t>variable </a:t>
            </a:r>
            <a:r>
              <a:rPr lang="fr-CA" b="1" dirty="0"/>
              <a:t>selon la provenance</a:t>
            </a:r>
          </a:p>
          <a:p>
            <a:pPr algn="just">
              <a:spcBef>
                <a:spcPts val="1800"/>
              </a:spcBef>
              <a:buClr>
                <a:srgbClr val="0070C0"/>
              </a:buClr>
              <a:buFont typeface="Wingdings" panose="05000000000000000000" pitchFamily="2" charset="2"/>
              <a:buChar char="v"/>
            </a:pPr>
            <a:r>
              <a:rPr lang="fr-CA" b="1" dirty="0" smtClean="0"/>
              <a:t>Gestion de l’espace</a:t>
            </a:r>
          </a:p>
          <a:p>
            <a:pPr algn="just">
              <a:spcBef>
                <a:spcPts val="1800"/>
              </a:spcBef>
              <a:buClr>
                <a:srgbClr val="0070C0"/>
              </a:buClr>
              <a:buFont typeface="Wingdings" panose="05000000000000000000" pitchFamily="2" charset="2"/>
              <a:buChar char="v"/>
            </a:pPr>
            <a:r>
              <a:rPr lang="fr-CA" b="1" dirty="0" smtClean="0"/>
              <a:t>Liaison avec partenaires lors de départs urgents</a:t>
            </a:r>
          </a:p>
          <a:p>
            <a:endParaRPr lang="fr-CA" dirty="0"/>
          </a:p>
        </p:txBody>
      </p:sp>
    </p:spTree>
    <p:extLst>
      <p:ext uri="{BB962C8B-B14F-4D97-AF65-F5344CB8AC3E}">
        <p14:creationId xmlns:p14="http://schemas.microsoft.com/office/powerpoint/2010/main" val="66530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Bilan des vols</a:t>
            </a:r>
            <a:endParaRPr lang="fr-CA" dirty="0"/>
          </a:p>
        </p:txBody>
      </p:sp>
      <p:pic>
        <p:nvPicPr>
          <p:cNvPr id="4" name="Espace réservé du contenu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357" t="19634" r="736" b="54937"/>
          <a:stretch/>
        </p:blipFill>
        <p:spPr>
          <a:xfrm>
            <a:off x="1043608" y="2060848"/>
            <a:ext cx="7553112" cy="3180256"/>
          </a:xfrm>
        </p:spPr>
      </p:pic>
    </p:spTree>
    <p:extLst>
      <p:ext uri="{BB962C8B-B14F-4D97-AF65-F5344CB8AC3E}">
        <p14:creationId xmlns:p14="http://schemas.microsoft.com/office/powerpoint/2010/main" val="275010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Bilan – </a:t>
            </a:r>
            <a:r>
              <a:rPr lang="fr-CA" dirty="0" smtClean="0"/>
              <a:t>Centre </a:t>
            </a:r>
            <a:r>
              <a:rPr lang="fr-CA" dirty="0"/>
              <a:t>de bienvenue</a:t>
            </a: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t="88593" b="5807"/>
          <a:stretch/>
        </p:blipFill>
        <p:spPr>
          <a:xfrm>
            <a:off x="1405160" y="4797630"/>
            <a:ext cx="6207447" cy="546265"/>
          </a:xfrm>
          <a:prstGeom prst="rect">
            <a:avLst/>
          </a:prstGeom>
        </p:spPr>
      </p:pic>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t="66944" b="17595"/>
          <a:stretch/>
        </p:blipFill>
        <p:spPr>
          <a:xfrm>
            <a:off x="1403647" y="3068960"/>
            <a:ext cx="6207447" cy="1508166"/>
          </a:xfrm>
          <a:prstGeom prst="rect">
            <a:avLst/>
          </a:prstGeom>
        </p:spPr>
      </p:pic>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t="48658" b="39265"/>
          <a:stretch/>
        </p:blipFill>
        <p:spPr>
          <a:xfrm>
            <a:off x="1403648" y="1484784"/>
            <a:ext cx="6207447" cy="1178024"/>
          </a:xfrm>
          <a:prstGeom prst="rect">
            <a:avLst/>
          </a:prstGeom>
        </p:spPr>
      </p:pic>
    </p:spTree>
    <p:extLst>
      <p:ext uri="{BB962C8B-B14F-4D97-AF65-F5344CB8AC3E}">
        <p14:creationId xmlns:p14="http://schemas.microsoft.com/office/powerpoint/2010/main" val="189724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423137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868322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120970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683568" y="1844824"/>
            <a:ext cx="6551612" cy="1368152"/>
          </a:xfrm>
        </p:spPr>
        <p:txBody>
          <a:bodyPr/>
          <a:lstStyle/>
          <a:p>
            <a:pPr algn="ctr">
              <a:defRPr/>
            </a:pPr>
            <a:r>
              <a:rPr lang="fr-FR" sz="4400" dirty="0" smtClean="0">
                <a:solidFill>
                  <a:schemeClr val="tx1">
                    <a:lumMod val="85000"/>
                    <a:lumOff val="15000"/>
                  </a:schemeClr>
                </a:solidFill>
              </a:rPr>
              <a:t>OPÉRATION SYRIE</a:t>
            </a:r>
            <a:endParaRPr lang="fr-FR" sz="4400" dirty="0">
              <a:solidFill>
                <a:schemeClr val="tx1">
                  <a:lumMod val="85000"/>
                  <a:lumOff val="15000"/>
                </a:schemeClr>
              </a:solidFill>
            </a:endParaRPr>
          </a:p>
        </p:txBody>
      </p:sp>
      <p:sp>
        <p:nvSpPr>
          <p:cNvPr id="4" name="Espace réservé du texte 3"/>
          <p:cNvSpPr>
            <a:spLocks noGrp="1"/>
          </p:cNvSpPr>
          <p:nvPr>
            <p:ph type="body" sz="quarter" idx="10"/>
          </p:nvPr>
        </p:nvSpPr>
        <p:spPr>
          <a:xfrm>
            <a:off x="539552" y="2636912"/>
            <a:ext cx="7560840" cy="654179"/>
          </a:xfrm>
        </p:spPr>
        <p:txBody>
          <a:bodyPr/>
          <a:lstStyle/>
          <a:p>
            <a:pPr>
              <a:buFont typeface="Arial" charset="0"/>
              <a:buNone/>
              <a:defRPr/>
            </a:pPr>
            <a:r>
              <a:rPr lang="fr-FR" cap="all" dirty="0" smtClean="0">
                <a:solidFill>
                  <a:schemeClr val="tx1">
                    <a:lumMod val="85000"/>
                    <a:lumOff val="15000"/>
                  </a:schemeClr>
                </a:solidFill>
              </a:rPr>
              <a:t>Intervenir en site non traditionnel</a:t>
            </a:r>
            <a:endParaRPr lang="fr-FR" cap="all" dirty="0">
              <a:solidFill>
                <a:schemeClr val="tx1">
                  <a:lumMod val="85000"/>
                  <a:lumOff val="15000"/>
                </a:schemeClr>
              </a:solidFill>
            </a:endParaRPr>
          </a:p>
        </p:txBody>
      </p:sp>
      <p:sp>
        <p:nvSpPr>
          <p:cNvPr id="5" name="Espace réservé du texte 4"/>
          <p:cNvSpPr>
            <a:spLocks noGrp="1"/>
          </p:cNvSpPr>
          <p:nvPr>
            <p:ph type="body" sz="quarter" idx="11"/>
          </p:nvPr>
        </p:nvSpPr>
        <p:spPr>
          <a:xfrm>
            <a:off x="107504" y="3573016"/>
            <a:ext cx="5184576" cy="2232248"/>
          </a:xfrm>
        </p:spPr>
        <p:txBody>
          <a:bodyPr>
            <a:noAutofit/>
          </a:bodyPr>
          <a:lstStyle/>
          <a:p>
            <a:pPr>
              <a:buFont typeface="Arial" charset="0"/>
              <a:buNone/>
              <a:defRPr/>
            </a:pPr>
            <a:r>
              <a:rPr lang="fr-FR" sz="1800" b="1" dirty="0"/>
              <a:t>Caroline </a:t>
            </a:r>
            <a:r>
              <a:rPr lang="fr-FR" sz="1800" b="1" dirty="0" err="1"/>
              <a:t>Dusablon</a:t>
            </a:r>
            <a:endParaRPr lang="fr-FR" sz="1800" b="1" dirty="0"/>
          </a:p>
          <a:p>
            <a:pPr>
              <a:buFont typeface="Arial" charset="0"/>
              <a:buNone/>
              <a:defRPr/>
            </a:pPr>
            <a:r>
              <a:rPr lang="fr-FR" sz="1800" b="1" dirty="0"/>
              <a:t>Emmanuelle St-Arnaud</a:t>
            </a:r>
          </a:p>
          <a:p>
            <a:pPr>
              <a:buFont typeface="Arial" charset="0"/>
              <a:buNone/>
              <a:defRPr/>
            </a:pPr>
            <a:r>
              <a:rPr lang="fr-FR" sz="1800" dirty="0"/>
              <a:t>CIUSSS du </a:t>
            </a:r>
            <a:r>
              <a:rPr lang="fr-FR" sz="1800" dirty="0" err="1"/>
              <a:t>Centre-Sud-de-l’Île-de-Montréal</a:t>
            </a:r>
            <a:endParaRPr lang="fr-FR" sz="1800" dirty="0"/>
          </a:p>
          <a:p>
            <a:pPr>
              <a:buFont typeface="Arial" charset="0"/>
              <a:buNone/>
              <a:defRPr/>
            </a:pPr>
            <a:endParaRPr lang="fr-FR" sz="1800" dirty="0"/>
          </a:p>
          <a:p>
            <a:pPr>
              <a:buFont typeface="Arial" charset="0"/>
              <a:buNone/>
              <a:defRPr/>
            </a:pPr>
            <a:r>
              <a:rPr lang="fr-FR" sz="1800" b="1" dirty="0"/>
              <a:t>Neil </a:t>
            </a:r>
            <a:r>
              <a:rPr lang="fr-FR" sz="1800" b="1" dirty="0" err="1"/>
              <a:t>Michaels</a:t>
            </a:r>
            <a:r>
              <a:rPr lang="fr-FR" sz="1800" b="1" dirty="0"/>
              <a:t> </a:t>
            </a:r>
          </a:p>
          <a:p>
            <a:pPr>
              <a:buFont typeface="Arial" charset="0"/>
              <a:buNone/>
              <a:defRPr/>
            </a:pPr>
            <a:r>
              <a:rPr lang="fr-FR" sz="1800" b="1" dirty="0"/>
              <a:t>Christian </a:t>
            </a:r>
            <a:r>
              <a:rPr lang="fr-FR" sz="1800" b="1" dirty="0" err="1"/>
              <a:t>Samoisette</a:t>
            </a:r>
            <a:endParaRPr lang="fr-FR" sz="1800" b="1" dirty="0"/>
          </a:p>
          <a:p>
            <a:pPr>
              <a:buFont typeface="Arial" charset="0"/>
              <a:buNone/>
              <a:defRPr/>
            </a:pPr>
            <a:r>
              <a:rPr lang="fr-FR" sz="1800" dirty="0"/>
              <a:t>CIUSSS du </a:t>
            </a:r>
            <a:r>
              <a:rPr lang="fr-FR" sz="1800" dirty="0" err="1"/>
              <a:t>Centre-Ouest-de-l’Île-de-Montréal</a:t>
            </a:r>
            <a:endParaRPr lang="fr-FR" sz="1800" dirty="0"/>
          </a:p>
        </p:txBody>
      </p:sp>
    </p:spTree>
    <p:extLst>
      <p:ext uri="{BB962C8B-B14F-4D97-AF65-F5344CB8AC3E}">
        <p14:creationId xmlns:p14="http://schemas.microsoft.com/office/powerpoint/2010/main" val="937739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4056998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t="20976" b="14205"/>
          <a:stretch/>
        </p:blipFill>
        <p:spPr>
          <a:xfrm>
            <a:off x="-108520" y="1196752"/>
            <a:ext cx="9361040" cy="4679810"/>
          </a:xfrm>
          <a:prstGeom prst="rect">
            <a:avLst/>
          </a:prstGeom>
        </p:spPr>
      </p:pic>
    </p:spTree>
    <p:extLst>
      <p:ext uri="{BB962C8B-B14F-4D97-AF65-F5344CB8AC3E}">
        <p14:creationId xmlns:p14="http://schemas.microsoft.com/office/powerpoint/2010/main" val="3533176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t="16225" b="27788"/>
          <a:stretch/>
        </p:blipFill>
        <p:spPr>
          <a:xfrm>
            <a:off x="-36512" y="1412776"/>
            <a:ext cx="9260303" cy="3888432"/>
          </a:xfrm>
          <a:prstGeom prst="rect">
            <a:avLst/>
          </a:prstGeom>
        </p:spPr>
      </p:pic>
    </p:spTree>
    <p:extLst>
      <p:ext uri="{BB962C8B-B14F-4D97-AF65-F5344CB8AC3E}">
        <p14:creationId xmlns:p14="http://schemas.microsoft.com/office/powerpoint/2010/main" val="16081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68312" y="2132856"/>
            <a:ext cx="8136135" cy="1080244"/>
          </a:xfrm>
        </p:spPr>
        <p:txBody>
          <a:bodyPr/>
          <a:lstStyle/>
          <a:p>
            <a:pPr algn="ctr">
              <a:defRPr/>
            </a:pPr>
            <a:r>
              <a:rPr lang="fr-FR" sz="4400" dirty="0" smtClean="0"/>
              <a:t>Clinique d’évaluation</a:t>
            </a:r>
            <a:endParaRPr lang="fr-FR" sz="4400" dirty="0"/>
          </a:p>
        </p:txBody>
      </p:sp>
    </p:spTree>
    <p:extLst>
      <p:ext uri="{BB962C8B-B14F-4D97-AF65-F5344CB8AC3E}">
        <p14:creationId xmlns:p14="http://schemas.microsoft.com/office/powerpoint/2010/main" val="2691637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Le site</a:t>
            </a:r>
            <a:endParaRPr lang="fr-CA" dirty="0"/>
          </a:p>
        </p:txBody>
      </p:sp>
      <p:sp>
        <p:nvSpPr>
          <p:cNvPr id="3" name="Espace réservé du contenu 2"/>
          <p:cNvSpPr>
            <a:spLocks noGrp="1"/>
          </p:cNvSpPr>
          <p:nvPr>
            <p:ph idx="1"/>
          </p:nvPr>
        </p:nvSpPr>
        <p:spPr>
          <a:xfrm>
            <a:off x="539552" y="1844824"/>
            <a:ext cx="8352928" cy="4320481"/>
          </a:xfrm>
        </p:spPr>
        <p:txBody>
          <a:bodyPr/>
          <a:lstStyle/>
          <a:p>
            <a:pPr>
              <a:spcBef>
                <a:spcPts val="2400"/>
              </a:spcBef>
              <a:buClr>
                <a:srgbClr val="0070C0"/>
              </a:buClr>
              <a:buFont typeface="Wingdings" panose="05000000000000000000" pitchFamily="2" charset="2"/>
              <a:buChar char="v"/>
            </a:pPr>
            <a:r>
              <a:rPr lang="fr-CA" sz="3000" b="1" dirty="0" smtClean="0"/>
              <a:t>Urgence de l’ancien Hôpital Royal-Victoria</a:t>
            </a:r>
          </a:p>
          <a:p>
            <a:pPr>
              <a:spcBef>
                <a:spcPts val="2400"/>
              </a:spcBef>
              <a:buClr>
                <a:srgbClr val="0070C0"/>
              </a:buClr>
              <a:buFont typeface="Wingdings" panose="05000000000000000000" pitchFamily="2" charset="2"/>
              <a:buChar char="v"/>
            </a:pPr>
            <a:r>
              <a:rPr lang="fr-CA" sz="3000" b="1" dirty="0" smtClean="0"/>
              <a:t>Remise à niveau rapide</a:t>
            </a:r>
          </a:p>
          <a:p>
            <a:pPr>
              <a:spcBef>
                <a:spcPts val="2400"/>
              </a:spcBef>
              <a:buClr>
                <a:srgbClr val="0070C0"/>
              </a:buClr>
              <a:buFont typeface="Wingdings" panose="05000000000000000000" pitchFamily="2" charset="2"/>
              <a:buChar char="v"/>
            </a:pPr>
            <a:r>
              <a:rPr lang="fr-CA" sz="3000" b="1" dirty="0" smtClean="0"/>
              <a:t>Collaboration du CUSM pour ressources techniques</a:t>
            </a:r>
          </a:p>
          <a:p>
            <a:pPr>
              <a:spcBef>
                <a:spcPts val="2400"/>
              </a:spcBef>
              <a:buClr>
                <a:srgbClr val="0070C0"/>
              </a:buClr>
              <a:buFont typeface="Wingdings" panose="05000000000000000000" pitchFamily="2" charset="2"/>
              <a:buChar char="v"/>
            </a:pPr>
            <a:r>
              <a:rPr lang="fr-CA" sz="3000" b="1" dirty="0" smtClean="0"/>
              <a:t>Ouverture: </a:t>
            </a:r>
          </a:p>
          <a:p>
            <a:pPr lvl="1">
              <a:buClr>
                <a:srgbClr val="0070C0"/>
              </a:buClr>
              <a:buFont typeface="Wingdings" panose="05000000000000000000" pitchFamily="2" charset="2"/>
              <a:buChar char="ü"/>
            </a:pPr>
            <a:r>
              <a:rPr lang="fr-CA" sz="2600" b="1" dirty="0" smtClean="0"/>
              <a:t>14 </a:t>
            </a:r>
            <a:r>
              <a:rPr lang="fr-CA" sz="2600" b="1" dirty="0"/>
              <a:t>décembre </a:t>
            </a:r>
            <a:r>
              <a:rPr lang="fr-CA" sz="2600" b="1" dirty="0" smtClean="0"/>
              <a:t>2015 au 5 </a:t>
            </a:r>
            <a:r>
              <a:rPr lang="fr-CA" sz="2600" b="1" dirty="0"/>
              <a:t>mars 2016</a:t>
            </a:r>
          </a:p>
          <a:p>
            <a:endParaRPr lang="fr-CA" b="1" dirty="0" smtClean="0"/>
          </a:p>
          <a:p>
            <a:pPr marL="0" indent="0">
              <a:buNone/>
            </a:pPr>
            <a:endParaRPr lang="fr-CA" dirty="0"/>
          </a:p>
        </p:txBody>
      </p:sp>
    </p:spTree>
    <p:extLst>
      <p:ext uri="{BB962C8B-B14F-4D97-AF65-F5344CB8AC3E}">
        <p14:creationId xmlns:p14="http://schemas.microsoft.com/office/powerpoint/2010/main" val="393669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Contribution CUSM</a:t>
            </a:r>
            <a:endParaRPr lang="fr-CA" dirty="0"/>
          </a:p>
        </p:txBody>
      </p:sp>
      <p:sp>
        <p:nvSpPr>
          <p:cNvPr id="3" name="Espace réservé du contenu 2"/>
          <p:cNvSpPr>
            <a:spLocks noGrp="1"/>
          </p:cNvSpPr>
          <p:nvPr>
            <p:ph idx="1"/>
          </p:nvPr>
        </p:nvSpPr>
        <p:spPr/>
        <p:txBody>
          <a:bodyPr/>
          <a:lstStyle/>
          <a:p>
            <a:pPr>
              <a:spcBef>
                <a:spcPts val="1200"/>
              </a:spcBef>
              <a:buClr>
                <a:srgbClr val="0070C0"/>
              </a:buClr>
              <a:buFont typeface="Wingdings" panose="05000000000000000000" pitchFamily="2" charset="2"/>
              <a:buChar char="v"/>
            </a:pPr>
            <a:r>
              <a:rPr lang="fr-CA" sz="2800" b="1" dirty="0" smtClean="0"/>
              <a:t>Sécurité</a:t>
            </a:r>
          </a:p>
          <a:p>
            <a:pPr>
              <a:spcBef>
                <a:spcPts val="1200"/>
              </a:spcBef>
              <a:buClr>
                <a:srgbClr val="0070C0"/>
              </a:buClr>
              <a:buFont typeface="Wingdings" panose="05000000000000000000" pitchFamily="2" charset="2"/>
              <a:buChar char="v"/>
            </a:pPr>
            <a:r>
              <a:rPr lang="fr-CA" sz="2800" b="1" dirty="0" smtClean="0"/>
              <a:t>TI</a:t>
            </a:r>
          </a:p>
          <a:p>
            <a:pPr>
              <a:spcBef>
                <a:spcPts val="1200"/>
              </a:spcBef>
              <a:buClr>
                <a:srgbClr val="0070C0"/>
              </a:buClr>
              <a:buFont typeface="Wingdings" panose="05000000000000000000" pitchFamily="2" charset="2"/>
              <a:buChar char="v"/>
            </a:pPr>
            <a:r>
              <a:rPr lang="fr-CA" sz="2800" b="1" dirty="0" smtClean="0"/>
              <a:t>Téléphonie</a:t>
            </a:r>
          </a:p>
          <a:p>
            <a:pPr>
              <a:spcBef>
                <a:spcPts val="1200"/>
              </a:spcBef>
              <a:buClr>
                <a:srgbClr val="0070C0"/>
              </a:buClr>
              <a:buFont typeface="Wingdings" panose="05000000000000000000" pitchFamily="2" charset="2"/>
              <a:buChar char="v"/>
            </a:pPr>
            <a:r>
              <a:rPr lang="fr-CA" sz="2800" b="1" dirty="0" smtClean="0"/>
              <a:t>Entretien ménager</a:t>
            </a:r>
          </a:p>
          <a:p>
            <a:pPr>
              <a:spcBef>
                <a:spcPts val="1200"/>
              </a:spcBef>
              <a:buClr>
                <a:srgbClr val="0070C0"/>
              </a:buClr>
              <a:buFont typeface="Wingdings" panose="05000000000000000000" pitchFamily="2" charset="2"/>
              <a:buChar char="v"/>
            </a:pPr>
            <a:r>
              <a:rPr lang="fr-CA" sz="2800" b="1" dirty="0" smtClean="0"/>
              <a:t>Signalisation/affichage interne et externe</a:t>
            </a:r>
          </a:p>
          <a:p>
            <a:pPr>
              <a:spcBef>
                <a:spcPts val="1200"/>
              </a:spcBef>
              <a:buClr>
                <a:srgbClr val="0070C0"/>
              </a:buClr>
              <a:buFont typeface="Wingdings" panose="05000000000000000000" pitchFamily="2" charset="2"/>
              <a:buChar char="v"/>
            </a:pPr>
            <a:r>
              <a:rPr lang="fr-CA" sz="2800" b="1" dirty="0" smtClean="0"/>
              <a:t>Pharmacie</a:t>
            </a:r>
          </a:p>
          <a:p>
            <a:pPr>
              <a:spcBef>
                <a:spcPts val="1200"/>
              </a:spcBef>
              <a:buClr>
                <a:srgbClr val="0070C0"/>
              </a:buClr>
              <a:buFont typeface="Wingdings" panose="05000000000000000000" pitchFamily="2" charset="2"/>
              <a:buChar char="v"/>
            </a:pPr>
            <a:r>
              <a:rPr lang="fr-CA" sz="2800" b="1" dirty="0" smtClean="0"/>
              <a:t>Entreposage des vaccins</a:t>
            </a:r>
            <a:endParaRPr lang="fr-CA" sz="2800" b="1" dirty="0"/>
          </a:p>
        </p:txBody>
      </p:sp>
    </p:spTree>
    <p:extLst>
      <p:ext uri="{BB962C8B-B14F-4D97-AF65-F5344CB8AC3E}">
        <p14:creationId xmlns:p14="http://schemas.microsoft.com/office/powerpoint/2010/main" val="203901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568952" cy="1143000"/>
          </a:xfrm>
        </p:spPr>
        <p:txBody>
          <a:bodyPr>
            <a:normAutofit fontScale="90000"/>
          </a:bodyPr>
          <a:lstStyle/>
          <a:p>
            <a:r>
              <a:rPr lang="fr-CA" dirty="0" smtClean="0"/>
              <a:t>Contribution du </a:t>
            </a:r>
            <a:r>
              <a:rPr lang="fr-CA" dirty="0" smtClean="0">
                <a:solidFill>
                  <a:schemeClr val="bg1">
                    <a:lumMod val="50000"/>
                  </a:schemeClr>
                </a:solidFill>
              </a:rPr>
              <a:t>CIUSSS du </a:t>
            </a:r>
            <a:r>
              <a:rPr lang="fr-CA" dirty="0" err="1" smtClean="0">
                <a:solidFill>
                  <a:schemeClr val="bg1">
                    <a:lumMod val="50000"/>
                  </a:schemeClr>
                </a:solidFill>
              </a:rPr>
              <a:t>Centre-Ouest-de-l’Île-de-Montréal</a:t>
            </a:r>
            <a:endParaRPr lang="fr-CA" dirty="0">
              <a:solidFill>
                <a:schemeClr val="bg1">
                  <a:lumMod val="50000"/>
                </a:schemeClr>
              </a:solidFill>
            </a:endParaRPr>
          </a:p>
        </p:txBody>
      </p:sp>
      <p:sp>
        <p:nvSpPr>
          <p:cNvPr id="3" name="Espace réservé du contenu 2"/>
          <p:cNvSpPr>
            <a:spLocks noGrp="1"/>
          </p:cNvSpPr>
          <p:nvPr>
            <p:ph idx="1"/>
          </p:nvPr>
        </p:nvSpPr>
        <p:spPr>
          <a:xfrm>
            <a:off x="467544" y="1772817"/>
            <a:ext cx="8229600" cy="4248472"/>
          </a:xfrm>
        </p:spPr>
        <p:txBody>
          <a:bodyPr>
            <a:normAutofit fontScale="85000" lnSpcReduction="10000"/>
          </a:bodyPr>
          <a:lstStyle/>
          <a:p>
            <a:pPr>
              <a:spcBef>
                <a:spcPts val="1200"/>
              </a:spcBef>
              <a:buClr>
                <a:srgbClr val="0070C0"/>
              </a:buClr>
              <a:buFont typeface="Wingdings" panose="05000000000000000000" pitchFamily="2" charset="2"/>
              <a:buChar char="v"/>
            </a:pPr>
            <a:r>
              <a:rPr lang="fr-CA" b="1" dirty="0" smtClean="0"/>
              <a:t>Matériel et fournitures</a:t>
            </a:r>
          </a:p>
          <a:p>
            <a:pPr>
              <a:spcBef>
                <a:spcPts val="1200"/>
              </a:spcBef>
              <a:buClr>
                <a:srgbClr val="0070C0"/>
              </a:buClr>
              <a:buFont typeface="Wingdings" panose="05000000000000000000" pitchFamily="2" charset="2"/>
              <a:buChar char="v"/>
            </a:pPr>
            <a:r>
              <a:rPr lang="fr-CA" b="1" dirty="0" smtClean="0"/>
              <a:t>Fournitures médicales</a:t>
            </a:r>
          </a:p>
          <a:p>
            <a:pPr>
              <a:spcBef>
                <a:spcPts val="1200"/>
              </a:spcBef>
              <a:buClr>
                <a:srgbClr val="0070C0"/>
              </a:buClr>
              <a:buFont typeface="Wingdings" panose="05000000000000000000" pitchFamily="2" charset="2"/>
              <a:buChar char="v"/>
            </a:pPr>
            <a:r>
              <a:rPr lang="fr-CA" b="1" dirty="0" smtClean="0"/>
              <a:t>Équipement médical </a:t>
            </a:r>
            <a:r>
              <a:rPr lang="fr-CA" sz="2800" b="1" dirty="0" smtClean="0"/>
              <a:t>(thermomètres, sphygmomanomètres, stéthoscopes, etc.)</a:t>
            </a:r>
          </a:p>
          <a:p>
            <a:pPr>
              <a:spcBef>
                <a:spcPts val="1200"/>
              </a:spcBef>
              <a:buClr>
                <a:srgbClr val="0070C0"/>
              </a:buClr>
              <a:buFont typeface="Wingdings" panose="05000000000000000000" pitchFamily="2" charset="2"/>
              <a:buChar char="v"/>
            </a:pPr>
            <a:r>
              <a:rPr lang="fr-CA" b="1" dirty="0" smtClean="0"/>
              <a:t>Papeterie</a:t>
            </a:r>
          </a:p>
          <a:p>
            <a:pPr>
              <a:spcBef>
                <a:spcPts val="1200"/>
              </a:spcBef>
              <a:buClr>
                <a:srgbClr val="0070C0"/>
              </a:buClr>
              <a:buFont typeface="Wingdings" panose="05000000000000000000" pitchFamily="2" charset="2"/>
              <a:buChar char="v"/>
            </a:pPr>
            <a:r>
              <a:rPr lang="fr-CA" b="1" dirty="0" smtClean="0"/>
              <a:t>Affichage: </a:t>
            </a:r>
            <a:r>
              <a:rPr lang="fr-CA" sz="2800" b="1" dirty="0" smtClean="0"/>
              <a:t>arabe, arménien, français, anglais</a:t>
            </a:r>
          </a:p>
          <a:p>
            <a:pPr>
              <a:spcBef>
                <a:spcPts val="1200"/>
              </a:spcBef>
              <a:buClr>
                <a:srgbClr val="0070C0"/>
              </a:buClr>
              <a:buFont typeface="Wingdings" panose="05000000000000000000" pitchFamily="2" charset="2"/>
              <a:buChar char="v"/>
            </a:pPr>
            <a:r>
              <a:rPr lang="fr-CA" b="1" dirty="0" smtClean="0"/>
              <a:t>Communication tripartite </a:t>
            </a:r>
            <a:r>
              <a:rPr lang="fr-CA" sz="2600" b="1" dirty="0" smtClean="0">
                <a:solidFill>
                  <a:schemeClr val="tx1">
                    <a:lumMod val="85000"/>
                    <a:lumOff val="15000"/>
                  </a:schemeClr>
                </a:solidFill>
              </a:rPr>
              <a:t>(</a:t>
            </a:r>
            <a:r>
              <a:rPr lang="fr-CA" sz="2600" b="1" dirty="0">
                <a:solidFill>
                  <a:schemeClr val="tx1">
                    <a:lumMod val="85000"/>
                    <a:lumOff val="15000"/>
                  </a:schemeClr>
                </a:solidFill>
              </a:rPr>
              <a:t>CUSM-</a:t>
            </a:r>
            <a:r>
              <a:rPr lang="fr-CA" sz="2600" b="1" dirty="0" smtClean="0">
                <a:solidFill>
                  <a:schemeClr val="tx1">
                    <a:lumMod val="85000"/>
                    <a:lumOff val="15000"/>
                  </a:schemeClr>
                </a:solidFill>
              </a:rPr>
              <a:t>CIUSSS du Centre-Sud et CIUSSS du </a:t>
            </a:r>
            <a:r>
              <a:rPr lang="fr-CA" sz="2600" b="1" dirty="0" err="1" smtClean="0">
                <a:solidFill>
                  <a:schemeClr val="tx1">
                    <a:lumMod val="85000"/>
                    <a:lumOff val="15000"/>
                  </a:schemeClr>
                </a:solidFill>
              </a:rPr>
              <a:t>Centre-Ouest-de-l’Île</a:t>
            </a:r>
            <a:r>
              <a:rPr lang="fr-CA" sz="2600" b="1" dirty="0" err="1">
                <a:solidFill>
                  <a:schemeClr val="tx1">
                    <a:lumMod val="85000"/>
                    <a:lumOff val="15000"/>
                  </a:schemeClr>
                </a:solidFill>
              </a:rPr>
              <a:t>-</a:t>
            </a:r>
            <a:r>
              <a:rPr lang="fr-CA" sz="2600" b="1" dirty="0" err="1" smtClean="0">
                <a:solidFill>
                  <a:schemeClr val="tx1">
                    <a:lumMod val="85000"/>
                    <a:lumOff val="15000"/>
                  </a:schemeClr>
                </a:solidFill>
              </a:rPr>
              <a:t>de</a:t>
            </a:r>
            <a:r>
              <a:rPr lang="fr-CA" sz="2600" b="1" dirty="0" smtClean="0">
                <a:solidFill>
                  <a:schemeClr val="tx1">
                    <a:lumMod val="85000"/>
                    <a:lumOff val="15000"/>
                  </a:schemeClr>
                </a:solidFill>
              </a:rPr>
              <a:t> Montréal)</a:t>
            </a:r>
          </a:p>
          <a:p>
            <a:pPr>
              <a:spcBef>
                <a:spcPts val="1200"/>
              </a:spcBef>
              <a:buClr>
                <a:srgbClr val="0070C0"/>
              </a:buClr>
              <a:buFont typeface="Wingdings" panose="05000000000000000000" pitchFamily="2" charset="2"/>
              <a:buChar char="v"/>
            </a:pPr>
            <a:r>
              <a:rPr lang="fr-CA" b="1" dirty="0" smtClean="0"/>
              <a:t>Info-Santé: gestion de la hausse des appels</a:t>
            </a:r>
            <a:endParaRPr lang="fr-CA" b="1" dirty="0"/>
          </a:p>
        </p:txBody>
      </p:sp>
    </p:spTree>
    <p:extLst>
      <p:ext uri="{BB962C8B-B14F-4D97-AF65-F5344CB8AC3E}">
        <p14:creationId xmlns:p14="http://schemas.microsoft.com/office/powerpoint/2010/main" val="54178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Centre de rendez-vous</a:t>
            </a:r>
            <a:endParaRPr lang="fr-CA" dirty="0"/>
          </a:p>
        </p:txBody>
      </p:sp>
      <p:sp>
        <p:nvSpPr>
          <p:cNvPr id="3" name="Espace réservé du contenu 2"/>
          <p:cNvSpPr>
            <a:spLocks noGrp="1"/>
          </p:cNvSpPr>
          <p:nvPr>
            <p:ph idx="1"/>
          </p:nvPr>
        </p:nvSpPr>
        <p:spPr/>
        <p:txBody>
          <a:bodyPr>
            <a:normAutofit/>
          </a:bodyPr>
          <a:lstStyle/>
          <a:p>
            <a:pPr algn="just">
              <a:buClr>
                <a:srgbClr val="0070C0"/>
              </a:buClr>
              <a:buFont typeface="Wingdings" panose="05000000000000000000" pitchFamily="2" charset="2"/>
              <a:buChar char="v"/>
            </a:pPr>
            <a:r>
              <a:rPr lang="fr-CA" sz="2800" b="1" dirty="0" smtClean="0"/>
              <a:t>Programme d’aide et information aux demandeurs d’asile (PRAIDA)</a:t>
            </a:r>
          </a:p>
          <a:p>
            <a:pPr algn="just">
              <a:buClr>
                <a:srgbClr val="0070C0"/>
              </a:buClr>
              <a:buFont typeface="Wingdings" panose="05000000000000000000" pitchFamily="2" charset="2"/>
              <a:buChar char="v"/>
            </a:pPr>
            <a:r>
              <a:rPr lang="fr-CA" sz="2800" b="1" dirty="0" smtClean="0"/>
              <a:t>Liens avec organismes-parrains (églises, groupes communautaires, parenté, etc.)</a:t>
            </a:r>
          </a:p>
          <a:p>
            <a:pPr algn="just">
              <a:buClr>
                <a:srgbClr val="0070C0"/>
              </a:buClr>
              <a:buFont typeface="Wingdings" panose="05000000000000000000" pitchFamily="2" charset="2"/>
              <a:buChar char="v"/>
            </a:pPr>
            <a:r>
              <a:rPr lang="fr-CA" sz="2800" b="1" dirty="0" smtClean="0"/>
              <a:t>Rendez-vous dans les 72 heures suivant l’arrivée </a:t>
            </a:r>
          </a:p>
          <a:p>
            <a:pPr algn="just">
              <a:buClr>
                <a:srgbClr val="0070C0"/>
              </a:buClr>
              <a:buFont typeface="Wingdings" panose="05000000000000000000" pitchFamily="2" charset="2"/>
              <a:buChar char="v"/>
            </a:pPr>
            <a:r>
              <a:rPr lang="fr-CA" sz="2800" b="1" dirty="0" smtClean="0"/>
              <a:t>Relances / suivis pour absentéisme</a:t>
            </a:r>
          </a:p>
          <a:p>
            <a:pPr algn="just">
              <a:buClr>
                <a:srgbClr val="0070C0"/>
              </a:buClr>
              <a:buFont typeface="Wingdings" panose="05000000000000000000" pitchFamily="2" charset="2"/>
              <a:buChar char="v"/>
            </a:pPr>
            <a:r>
              <a:rPr lang="fr-CA" sz="2800" b="1" dirty="0" smtClean="0"/>
              <a:t>Suivi des dossiers aux CIUSSS / CISSS de résidence</a:t>
            </a:r>
          </a:p>
        </p:txBody>
      </p:sp>
    </p:spTree>
    <p:extLst>
      <p:ext uri="{BB962C8B-B14F-4D97-AF65-F5344CB8AC3E}">
        <p14:creationId xmlns:p14="http://schemas.microsoft.com/office/powerpoint/2010/main" val="250754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Statistiques</a:t>
            </a:r>
            <a:endParaRPr lang="fr-CA" dirty="0"/>
          </a:p>
        </p:txBody>
      </p:sp>
      <p:sp>
        <p:nvSpPr>
          <p:cNvPr id="3" name="Espace réservé du contenu 2"/>
          <p:cNvSpPr>
            <a:spLocks noGrp="1"/>
          </p:cNvSpPr>
          <p:nvPr>
            <p:ph idx="1"/>
          </p:nvPr>
        </p:nvSpPr>
        <p:spPr>
          <a:xfrm>
            <a:off x="179512" y="1556793"/>
            <a:ext cx="8784976" cy="4392488"/>
          </a:xfrm>
        </p:spPr>
        <p:txBody>
          <a:bodyPr>
            <a:normAutofit lnSpcReduction="10000"/>
          </a:bodyPr>
          <a:lstStyle/>
          <a:p>
            <a:pPr>
              <a:spcBef>
                <a:spcPts val="1200"/>
              </a:spcBef>
              <a:buClr>
                <a:srgbClr val="0070C0"/>
              </a:buClr>
              <a:buFont typeface="Wingdings" panose="05000000000000000000" pitchFamily="2" charset="2"/>
              <a:buChar char="v"/>
            </a:pPr>
            <a:r>
              <a:rPr lang="fr-CA" b="1" dirty="0" smtClean="0"/>
              <a:t>2329 réfugiés arrivés à Montréal </a:t>
            </a:r>
          </a:p>
          <a:p>
            <a:pPr>
              <a:spcBef>
                <a:spcPts val="1200"/>
              </a:spcBef>
              <a:buClr>
                <a:srgbClr val="0070C0"/>
              </a:buClr>
              <a:buFont typeface="Wingdings" panose="05000000000000000000" pitchFamily="2" charset="2"/>
              <a:buChar char="v"/>
            </a:pPr>
            <a:r>
              <a:rPr lang="fr-CA" b="1" dirty="0" smtClean="0"/>
              <a:t>1690 </a:t>
            </a:r>
            <a:r>
              <a:rPr lang="fr-CA" b="1" dirty="0"/>
              <a:t>rencontrés </a:t>
            </a:r>
            <a:r>
              <a:rPr lang="fr-CA" b="1" dirty="0" smtClean="0"/>
              <a:t>à des fins </a:t>
            </a:r>
            <a:r>
              <a:rPr lang="fr-CA" b="1" dirty="0"/>
              <a:t>d’évaluation </a:t>
            </a:r>
            <a:r>
              <a:rPr lang="fr-CA" b="1" dirty="0" smtClean="0"/>
              <a:t>(73%)</a:t>
            </a:r>
          </a:p>
          <a:p>
            <a:pPr>
              <a:spcBef>
                <a:spcPts val="1200"/>
              </a:spcBef>
              <a:buClr>
                <a:srgbClr val="0070C0"/>
              </a:buClr>
              <a:buFont typeface="Wingdings" panose="05000000000000000000" pitchFamily="2" charset="2"/>
              <a:buChar char="v"/>
            </a:pPr>
            <a:r>
              <a:rPr lang="fr-CA" b="1" dirty="0" smtClean="0"/>
              <a:t>Priorisation post-évaluation:</a:t>
            </a:r>
          </a:p>
          <a:p>
            <a:pPr lvl="1">
              <a:buClr>
                <a:srgbClr val="0070C0"/>
              </a:buClr>
              <a:buFont typeface="Wingdings" panose="05000000000000000000" pitchFamily="2" charset="2"/>
              <a:buChar char="ü"/>
            </a:pPr>
            <a:r>
              <a:rPr lang="fr-CA" sz="2400" b="1" dirty="0" smtClean="0"/>
              <a:t>P-1: moins de 1%</a:t>
            </a:r>
          </a:p>
          <a:p>
            <a:pPr lvl="1">
              <a:buClr>
                <a:srgbClr val="0070C0"/>
              </a:buClr>
              <a:buFont typeface="Wingdings" panose="05000000000000000000" pitchFamily="2" charset="2"/>
              <a:buChar char="ü"/>
            </a:pPr>
            <a:r>
              <a:rPr lang="fr-CA" sz="2400" b="1" dirty="0" smtClean="0"/>
              <a:t>P-2: moins de 1%</a:t>
            </a:r>
          </a:p>
          <a:p>
            <a:pPr lvl="1">
              <a:buClr>
                <a:srgbClr val="0070C0"/>
              </a:buClr>
              <a:buFont typeface="Wingdings" panose="05000000000000000000" pitchFamily="2" charset="2"/>
              <a:buChar char="ü"/>
            </a:pPr>
            <a:r>
              <a:rPr lang="fr-CA" sz="2400" b="1" dirty="0" smtClean="0"/>
              <a:t>P-3: 4%</a:t>
            </a:r>
          </a:p>
          <a:p>
            <a:pPr lvl="1">
              <a:buClr>
                <a:srgbClr val="0070C0"/>
              </a:buClr>
              <a:buFont typeface="Wingdings" panose="05000000000000000000" pitchFamily="2" charset="2"/>
              <a:buChar char="ü"/>
            </a:pPr>
            <a:r>
              <a:rPr lang="fr-CA" sz="2400" b="1" dirty="0" smtClean="0"/>
              <a:t>P-4: 20%</a:t>
            </a:r>
          </a:p>
          <a:p>
            <a:pPr lvl="1">
              <a:buClr>
                <a:srgbClr val="0070C0"/>
              </a:buClr>
              <a:buFont typeface="Wingdings" panose="05000000000000000000" pitchFamily="2" charset="2"/>
              <a:buChar char="ü"/>
            </a:pPr>
            <a:r>
              <a:rPr lang="fr-CA" sz="2400" b="1" dirty="0" smtClean="0"/>
              <a:t>P-5: 75%</a:t>
            </a:r>
            <a:endParaRPr lang="fr-CA" sz="2400" b="1" dirty="0"/>
          </a:p>
        </p:txBody>
      </p:sp>
    </p:spTree>
    <p:extLst>
      <p:ext uri="{BB962C8B-B14F-4D97-AF65-F5344CB8AC3E}">
        <p14:creationId xmlns:p14="http://schemas.microsoft.com/office/powerpoint/2010/main" val="219296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Cheminement</a:t>
            </a:r>
            <a:endParaRPr lang="fr-CA" dirty="0"/>
          </a:p>
        </p:txBody>
      </p:sp>
      <p:sp>
        <p:nvSpPr>
          <p:cNvPr id="4" name="Organigramme : Processus 3"/>
          <p:cNvSpPr/>
          <p:nvPr/>
        </p:nvSpPr>
        <p:spPr>
          <a:xfrm>
            <a:off x="3374867" y="1700808"/>
            <a:ext cx="2160240" cy="50405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t>Accueil / Inscription</a:t>
            </a:r>
            <a:endParaRPr lang="fr-CA" dirty="0"/>
          </a:p>
        </p:txBody>
      </p:sp>
      <p:sp>
        <p:nvSpPr>
          <p:cNvPr id="5" name="Organigramme : Processus 4"/>
          <p:cNvSpPr/>
          <p:nvPr/>
        </p:nvSpPr>
        <p:spPr>
          <a:xfrm>
            <a:off x="2435762" y="2552968"/>
            <a:ext cx="4032448" cy="4956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t>Assignation d’un interprète (au besoin)</a:t>
            </a:r>
            <a:endParaRPr lang="fr-CA" dirty="0"/>
          </a:p>
        </p:txBody>
      </p:sp>
      <p:sp>
        <p:nvSpPr>
          <p:cNvPr id="6" name="Organigramme : Processus 5"/>
          <p:cNvSpPr/>
          <p:nvPr/>
        </p:nvSpPr>
        <p:spPr>
          <a:xfrm>
            <a:off x="2537774" y="3387348"/>
            <a:ext cx="3834426" cy="84732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CA" dirty="0" smtClean="0"/>
              <a:t>Évaluation médicale (infirmière)</a:t>
            </a:r>
          </a:p>
          <a:p>
            <a:pPr marL="285750" indent="-285750">
              <a:buFont typeface="Arial" panose="020B0604020202020204" pitchFamily="34" charset="0"/>
              <a:buChar char="•"/>
            </a:pPr>
            <a:r>
              <a:rPr lang="fr-CA" dirty="0" smtClean="0"/>
              <a:t>Vaccination (de base et saisonnière)</a:t>
            </a:r>
            <a:endParaRPr lang="fr-CA" dirty="0"/>
          </a:p>
        </p:txBody>
      </p:sp>
      <p:sp>
        <p:nvSpPr>
          <p:cNvPr id="7" name="Organigramme : Processus 6"/>
          <p:cNvSpPr/>
          <p:nvPr/>
        </p:nvSpPr>
        <p:spPr>
          <a:xfrm>
            <a:off x="6577970" y="3387348"/>
            <a:ext cx="2520280" cy="847328"/>
          </a:xfrm>
          <a:prstGeom prst="flowChartProcess">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solidFill>
                  <a:schemeClr val="tx1"/>
                </a:solidFill>
              </a:rPr>
              <a:t>Référence médicale au besoin (cas urgents: 48h)</a:t>
            </a:r>
            <a:endParaRPr lang="fr-CA" dirty="0">
              <a:solidFill>
                <a:schemeClr val="tx1"/>
              </a:solidFill>
            </a:endParaRPr>
          </a:p>
        </p:txBody>
      </p:sp>
      <p:sp>
        <p:nvSpPr>
          <p:cNvPr id="8" name="Organigramme : Processus 7"/>
          <p:cNvSpPr/>
          <p:nvPr/>
        </p:nvSpPr>
        <p:spPr>
          <a:xfrm>
            <a:off x="3374867" y="4592176"/>
            <a:ext cx="2160240" cy="6480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t>Évaluation psychosociale</a:t>
            </a:r>
            <a:endParaRPr lang="fr-CA" dirty="0"/>
          </a:p>
        </p:txBody>
      </p:sp>
      <p:sp>
        <p:nvSpPr>
          <p:cNvPr id="9" name="Organigramme : Processus 8"/>
          <p:cNvSpPr/>
          <p:nvPr/>
        </p:nvSpPr>
        <p:spPr>
          <a:xfrm>
            <a:off x="6359594" y="4592176"/>
            <a:ext cx="2520280" cy="648072"/>
          </a:xfrm>
          <a:prstGeom prst="flowChartProcess">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smtClean="0">
                <a:solidFill>
                  <a:schemeClr val="tx1"/>
                </a:solidFill>
              </a:rPr>
              <a:t>Référence psychosociale au besoin</a:t>
            </a:r>
            <a:endParaRPr lang="fr-CA" dirty="0">
              <a:solidFill>
                <a:schemeClr val="tx1"/>
              </a:solidFill>
            </a:endParaRPr>
          </a:p>
        </p:txBody>
      </p:sp>
      <p:cxnSp>
        <p:nvCxnSpPr>
          <p:cNvPr id="11" name="Connecteur droit avec flèche 10"/>
          <p:cNvCxnSpPr>
            <a:stCxn id="4" idx="2"/>
            <a:endCxn id="5" idx="0"/>
          </p:cNvCxnSpPr>
          <p:nvPr/>
        </p:nvCxnSpPr>
        <p:spPr>
          <a:xfrm flipH="1">
            <a:off x="4451986" y="2204864"/>
            <a:ext cx="3001" cy="348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5" idx="2"/>
            <a:endCxn id="6" idx="0"/>
          </p:cNvCxnSpPr>
          <p:nvPr/>
        </p:nvCxnSpPr>
        <p:spPr>
          <a:xfrm>
            <a:off x="4451986" y="3048640"/>
            <a:ext cx="3001" cy="338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6" idx="2"/>
            <a:endCxn id="8" idx="0"/>
          </p:cNvCxnSpPr>
          <p:nvPr/>
        </p:nvCxnSpPr>
        <p:spPr>
          <a:xfrm>
            <a:off x="4454987" y="4234676"/>
            <a:ext cx="0" cy="357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6" idx="3"/>
            <a:endCxn id="7" idx="1"/>
          </p:cNvCxnSpPr>
          <p:nvPr/>
        </p:nvCxnSpPr>
        <p:spPr>
          <a:xfrm>
            <a:off x="6372200" y="3811012"/>
            <a:ext cx="2057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8" idx="3"/>
            <a:endCxn id="9" idx="1"/>
          </p:cNvCxnSpPr>
          <p:nvPr/>
        </p:nvCxnSpPr>
        <p:spPr>
          <a:xfrm>
            <a:off x="5535107" y="4916212"/>
            <a:ext cx="8244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Organigramme : Processus 35"/>
          <p:cNvSpPr/>
          <p:nvPr/>
        </p:nvSpPr>
        <p:spPr>
          <a:xfrm>
            <a:off x="35496" y="2597542"/>
            <a:ext cx="1872208" cy="187220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CA" dirty="0" smtClean="0">
                <a:solidFill>
                  <a:schemeClr val="tx1"/>
                </a:solidFill>
              </a:rPr>
              <a:t>Simulation avant l’ouverture: correction des problématiques rencontrées</a:t>
            </a:r>
            <a:endParaRPr lang="fr-CA" dirty="0">
              <a:solidFill>
                <a:schemeClr val="tx1"/>
              </a:solidFill>
            </a:endParaRPr>
          </a:p>
        </p:txBody>
      </p:sp>
      <p:sp>
        <p:nvSpPr>
          <p:cNvPr id="37" name="Accolade ouvrante 36"/>
          <p:cNvSpPr/>
          <p:nvPr/>
        </p:nvSpPr>
        <p:spPr>
          <a:xfrm>
            <a:off x="1979712" y="1700808"/>
            <a:ext cx="288032" cy="35394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Tree>
    <p:extLst>
      <p:ext uri="{BB962C8B-B14F-4D97-AF65-F5344CB8AC3E}">
        <p14:creationId xmlns:p14="http://schemas.microsoft.com/office/powerpoint/2010/main" val="1429498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CA" dirty="0" smtClean="0"/>
              <a:t>Contexte</a:t>
            </a:r>
            <a:endParaRPr lang="fr-CA" dirty="0"/>
          </a:p>
        </p:txBody>
      </p:sp>
      <p:sp>
        <p:nvSpPr>
          <p:cNvPr id="5" name="Espace réservé du contenu 4"/>
          <p:cNvSpPr>
            <a:spLocks noGrp="1"/>
          </p:cNvSpPr>
          <p:nvPr>
            <p:ph idx="1"/>
          </p:nvPr>
        </p:nvSpPr>
        <p:spPr>
          <a:xfrm>
            <a:off x="467544" y="2060848"/>
            <a:ext cx="8676456" cy="3821785"/>
          </a:xfrm>
        </p:spPr>
        <p:txBody>
          <a:bodyPr>
            <a:normAutofit/>
          </a:bodyPr>
          <a:lstStyle/>
          <a:p>
            <a:pPr>
              <a:spcBef>
                <a:spcPts val="1200"/>
              </a:spcBef>
              <a:buClr>
                <a:srgbClr val="0070C0"/>
              </a:buClr>
              <a:buFont typeface="Wingdings" panose="05000000000000000000" pitchFamily="2" charset="2"/>
              <a:buChar char="v"/>
            </a:pPr>
            <a:r>
              <a:rPr lang="fr-CA" b="1" dirty="0" smtClean="0"/>
              <a:t>Objectif: accueil de 25 000 réfugiés syriens avant la fin février 2016</a:t>
            </a:r>
          </a:p>
          <a:p>
            <a:pPr>
              <a:spcBef>
                <a:spcPts val="1200"/>
              </a:spcBef>
              <a:buClr>
                <a:srgbClr val="0070C0"/>
              </a:buClr>
              <a:buFont typeface="Wingdings" panose="05000000000000000000" pitchFamily="2" charset="2"/>
              <a:buChar char="v"/>
            </a:pPr>
            <a:r>
              <a:rPr lang="en-CA" b="1" dirty="0"/>
              <a:t>2 </a:t>
            </a:r>
            <a:r>
              <a:rPr lang="en-CA" b="1" dirty="0" err="1"/>
              <a:t>portes</a:t>
            </a:r>
            <a:r>
              <a:rPr lang="en-CA" b="1" dirty="0"/>
              <a:t> </a:t>
            </a:r>
            <a:r>
              <a:rPr lang="en-CA" b="1" dirty="0" err="1"/>
              <a:t>d’entrée</a:t>
            </a:r>
            <a:r>
              <a:rPr lang="en-CA" b="1" dirty="0"/>
              <a:t>:</a:t>
            </a:r>
          </a:p>
          <a:p>
            <a:pPr lvl="1">
              <a:spcBef>
                <a:spcPts val="1200"/>
              </a:spcBef>
              <a:buClr>
                <a:srgbClr val="0070C0"/>
              </a:buClr>
              <a:buFont typeface="Wingdings" panose="05000000000000000000" pitchFamily="2" charset="2"/>
              <a:buChar char="ü"/>
            </a:pPr>
            <a:r>
              <a:rPr lang="en-CA" sz="3200" b="1" dirty="0" err="1"/>
              <a:t>Aéroport</a:t>
            </a:r>
            <a:r>
              <a:rPr lang="en-CA" sz="3200" b="1" dirty="0"/>
              <a:t> Trudeau - Montréal</a:t>
            </a:r>
          </a:p>
          <a:p>
            <a:pPr lvl="1">
              <a:spcBef>
                <a:spcPts val="1200"/>
              </a:spcBef>
              <a:buClr>
                <a:srgbClr val="0070C0"/>
              </a:buClr>
              <a:buFont typeface="Wingdings" panose="05000000000000000000" pitchFamily="2" charset="2"/>
              <a:buChar char="ü"/>
            </a:pPr>
            <a:r>
              <a:rPr lang="en-CA" sz="3200" b="1" dirty="0" err="1"/>
              <a:t>Aéroport</a:t>
            </a:r>
            <a:r>
              <a:rPr lang="en-CA" sz="3200" b="1" dirty="0"/>
              <a:t> Pearson – Toronto</a:t>
            </a:r>
          </a:p>
          <a:p>
            <a:pPr>
              <a:spcBef>
                <a:spcPts val="1200"/>
              </a:spcBef>
              <a:buClr>
                <a:srgbClr val="0070C0"/>
              </a:buClr>
              <a:buFont typeface="Wingdings" panose="05000000000000000000" pitchFamily="2" charset="2"/>
              <a:buChar char="v"/>
            </a:pPr>
            <a:r>
              <a:rPr lang="fr-CA" b="1" dirty="0"/>
              <a:t>Priorité aux personnes vulnérables</a:t>
            </a:r>
          </a:p>
          <a:p>
            <a:pPr>
              <a:spcBef>
                <a:spcPts val="1200"/>
              </a:spcBef>
            </a:pPr>
            <a:endParaRPr lang="en-CA" sz="3300" dirty="0" smtClean="0"/>
          </a:p>
          <a:p>
            <a:pPr lvl="1">
              <a:spcBef>
                <a:spcPts val="1200"/>
              </a:spcBef>
            </a:pPr>
            <a:endParaRPr lang="fr-CA" dirty="0" smtClean="0"/>
          </a:p>
        </p:txBody>
      </p:sp>
    </p:spTree>
    <p:extLst>
      <p:ext uri="{BB962C8B-B14F-4D97-AF65-F5344CB8AC3E}">
        <p14:creationId xmlns:p14="http://schemas.microsoft.com/office/powerpoint/2010/main" val="364368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Ressources humaines</a:t>
            </a:r>
            <a:endParaRPr lang="fr-CA" dirty="0"/>
          </a:p>
        </p:txBody>
      </p:sp>
      <p:sp>
        <p:nvSpPr>
          <p:cNvPr id="3" name="Espace réservé du contenu 2"/>
          <p:cNvSpPr>
            <a:spLocks noGrp="1"/>
          </p:cNvSpPr>
          <p:nvPr>
            <p:ph idx="1"/>
          </p:nvPr>
        </p:nvSpPr>
        <p:spPr/>
        <p:txBody>
          <a:bodyPr>
            <a:normAutofit fontScale="77500" lnSpcReduction="20000"/>
          </a:bodyPr>
          <a:lstStyle/>
          <a:p>
            <a:pPr>
              <a:buClr>
                <a:srgbClr val="0070C0"/>
              </a:buClr>
              <a:buFont typeface="Wingdings" panose="05000000000000000000" pitchFamily="2" charset="2"/>
              <a:buChar char="v"/>
            </a:pPr>
            <a:r>
              <a:rPr lang="fr-CA" b="1" dirty="0" smtClean="0"/>
              <a:t>Évolution des quarts de travail: passage de 4 heures à 6 heures</a:t>
            </a:r>
          </a:p>
          <a:p>
            <a:pPr>
              <a:spcBef>
                <a:spcPts val="2400"/>
              </a:spcBef>
              <a:buClr>
                <a:srgbClr val="0070C0"/>
              </a:buClr>
              <a:buFont typeface="Wingdings" panose="05000000000000000000" pitchFamily="2" charset="2"/>
              <a:buChar char="v"/>
            </a:pPr>
            <a:r>
              <a:rPr lang="fr-CA" sz="3500" b="1" dirty="0" smtClean="0"/>
              <a:t>Personnel par quart:</a:t>
            </a:r>
          </a:p>
          <a:p>
            <a:pPr marL="0" indent="0">
              <a:buNone/>
            </a:pPr>
            <a:r>
              <a:rPr lang="fr-CA" sz="2800" b="1" dirty="0"/>
              <a:t> </a:t>
            </a:r>
            <a:r>
              <a:rPr lang="fr-CA" sz="2800" b="1" dirty="0" smtClean="0"/>
              <a:t>   5 à 11 infirmières </a:t>
            </a:r>
          </a:p>
          <a:p>
            <a:pPr marL="0" indent="0">
              <a:buNone/>
            </a:pPr>
            <a:r>
              <a:rPr lang="fr-CA" sz="2800" b="1" dirty="0"/>
              <a:t> </a:t>
            </a:r>
            <a:r>
              <a:rPr lang="fr-CA" sz="2800" b="1" dirty="0" smtClean="0"/>
              <a:t>   4 à 9 intervenants psychosociaux</a:t>
            </a:r>
          </a:p>
          <a:p>
            <a:pPr marL="355600" indent="0">
              <a:buNone/>
            </a:pPr>
            <a:r>
              <a:rPr lang="fr-CA" sz="2800" b="1" dirty="0" smtClean="0"/>
              <a:t>1 chef d’équipe</a:t>
            </a:r>
          </a:p>
          <a:p>
            <a:pPr marL="0" indent="0">
              <a:buNone/>
            </a:pPr>
            <a:r>
              <a:rPr lang="fr-CA" sz="2800" b="1" dirty="0"/>
              <a:t> </a:t>
            </a:r>
            <a:r>
              <a:rPr lang="fr-CA" sz="2800" b="1" dirty="0" smtClean="0"/>
              <a:t>   4 à 6 interprètes</a:t>
            </a:r>
          </a:p>
          <a:p>
            <a:pPr marL="0" indent="0">
              <a:buNone/>
            </a:pPr>
            <a:r>
              <a:rPr lang="fr-CA" sz="2800" b="1" dirty="0"/>
              <a:t> </a:t>
            </a:r>
            <a:r>
              <a:rPr lang="fr-CA" sz="2800" b="1" dirty="0" smtClean="0"/>
              <a:t>   2 à 3 commis</a:t>
            </a:r>
          </a:p>
          <a:p>
            <a:pPr marL="0" indent="0">
              <a:buNone/>
            </a:pPr>
            <a:r>
              <a:rPr lang="fr-CA" sz="2800" b="1" dirty="0"/>
              <a:t> </a:t>
            </a:r>
            <a:r>
              <a:rPr lang="fr-CA" sz="2800" b="1" dirty="0" smtClean="0"/>
              <a:t>   1 médecin</a:t>
            </a:r>
          </a:p>
          <a:p>
            <a:pPr marL="0" indent="0">
              <a:buNone/>
            </a:pPr>
            <a:r>
              <a:rPr lang="fr-CA" sz="2800" b="1" dirty="0" smtClean="0"/>
              <a:t>    1 cadre responsable du quart</a:t>
            </a:r>
          </a:p>
          <a:p>
            <a:pPr marL="0" indent="0">
              <a:buNone/>
            </a:pPr>
            <a:r>
              <a:rPr lang="fr-CA" sz="2800" b="1" dirty="0"/>
              <a:t> </a:t>
            </a:r>
            <a:r>
              <a:rPr lang="fr-CA" sz="2800" b="1" dirty="0" smtClean="0"/>
              <a:t>   1 pharmacien sur appel</a:t>
            </a:r>
          </a:p>
          <a:p>
            <a:pPr marL="0" indent="0">
              <a:buNone/>
            </a:pPr>
            <a:r>
              <a:rPr lang="fr-CA" sz="2800" b="1" dirty="0"/>
              <a:t> </a:t>
            </a:r>
            <a:r>
              <a:rPr lang="fr-CA" sz="2800" b="1" dirty="0" smtClean="0"/>
              <a:t>   </a:t>
            </a:r>
            <a:endParaRPr lang="fr-CA" sz="2800" b="1" dirty="0"/>
          </a:p>
        </p:txBody>
      </p:sp>
    </p:spTree>
    <p:extLst>
      <p:ext uri="{BB962C8B-B14F-4D97-AF65-F5344CB8AC3E}">
        <p14:creationId xmlns:p14="http://schemas.microsoft.com/office/powerpoint/2010/main" val="397131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Enjeux spécifiques à la clinique d’évaluation</a:t>
            </a:r>
            <a:endParaRPr lang="fr-CA" dirty="0"/>
          </a:p>
        </p:txBody>
      </p:sp>
      <p:sp>
        <p:nvSpPr>
          <p:cNvPr id="3" name="Espace réservé du contenu 2"/>
          <p:cNvSpPr>
            <a:spLocks noGrp="1"/>
          </p:cNvSpPr>
          <p:nvPr>
            <p:ph idx="1"/>
          </p:nvPr>
        </p:nvSpPr>
        <p:spPr>
          <a:xfrm>
            <a:off x="467544" y="1844824"/>
            <a:ext cx="8229600" cy="4248471"/>
          </a:xfrm>
        </p:spPr>
        <p:txBody>
          <a:bodyPr>
            <a:normAutofit fontScale="92500" lnSpcReduction="20000"/>
          </a:bodyPr>
          <a:lstStyle/>
          <a:p>
            <a:pPr algn="just">
              <a:spcBef>
                <a:spcPts val="1200"/>
              </a:spcBef>
              <a:buClr>
                <a:srgbClr val="0070C0"/>
              </a:buClr>
              <a:buFont typeface="Wingdings" panose="05000000000000000000" pitchFamily="2" charset="2"/>
              <a:buChar char="v"/>
            </a:pPr>
            <a:r>
              <a:rPr lang="fr-CA" sz="2800" b="1" dirty="0" smtClean="0"/>
              <a:t>Cadres formés en alternance, puis petite équipe dédiée en provenance du CIUSSS-CO</a:t>
            </a:r>
          </a:p>
          <a:p>
            <a:pPr algn="just">
              <a:spcBef>
                <a:spcPts val="1200"/>
              </a:spcBef>
              <a:buClr>
                <a:srgbClr val="0070C0"/>
              </a:buClr>
              <a:buFont typeface="Wingdings" panose="05000000000000000000" pitchFamily="2" charset="2"/>
              <a:buChar char="v"/>
            </a:pPr>
            <a:r>
              <a:rPr lang="fr-CA" sz="2800" b="1" dirty="0"/>
              <a:t>Stabilisation du cadre responsable de quart (</a:t>
            </a:r>
            <a:r>
              <a:rPr lang="fr-CA" sz="2400" b="1" dirty="0"/>
              <a:t>à partir du 8 </a:t>
            </a:r>
            <a:r>
              <a:rPr lang="fr-CA" sz="2400" b="1" dirty="0" smtClean="0"/>
              <a:t>janvier 2016)</a:t>
            </a:r>
            <a:endParaRPr lang="fr-CA" sz="2400" b="1" dirty="0"/>
          </a:p>
          <a:p>
            <a:pPr algn="just">
              <a:spcBef>
                <a:spcPts val="1200"/>
              </a:spcBef>
              <a:buClr>
                <a:srgbClr val="0070C0"/>
              </a:buClr>
              <a:buFont typeface="Wingdings" panose="05000000000000000000" pitchFamily="2" charset="2"/>
              <a:buChar char="v"/>
            </a:pPr>
            <a:r>
              <a:rPr lang="fr-CA" sz="2800" b="1" dirty="0"/>
              <a:t>Adaptation des plages-horaires en fonction des arrivées </a:t>
            </a:r>
            <a:r>
              <a:rPr lang="fr-CA" sz="2400" b="1" dirty="0"/>
              <a:t>(ouverture 7 jours sur 7 sur 2 quarts puis 3 jours sur 7 sur 1 quart)</a:t>
            </a:r>
          </a:p>
          <a:p>
            <a:pPr algn="just">
              <a:spcBef>
                <a:spcPts val="1200"/>
              </a:spcBef>
              <a:buClr>
                <a:srgbClr val="0070C0"/>
              </a:buClr>
              <a:buFont typeface="Wingdings" panose="05000000000000000000" pitchFamily="2" charset="2"/>
              <a:buChar char="v"/>
            </a:pPr>
            <a:r>
              <a:rPr lang="fr-CA" sz="2800" b="1" dirty="0"/>
              <a:t>Statistiques </a:t>
            </a:r>
            <a:r>
              <a:rPr lang="fr-CA" sz="2800" b="1" dirty="0" smtClean="0"/>
              <a:t>quotidiennes </a:t>
            </a:r>
            <a:r>
              <a:rPr lang="fr-CA" sz="2800" b="1" dirty="0"/>
              <a:t>(</a:t>
            </a:r>
            <a:r>
              <a:rPr lang="fr-CA" sz="2800" b="1" dirty="0" err="1"/>
              <a:t>Gestred</a:t>
            </a:r>
            <a:r>
              <a:rPr lang="fr-CA" sz="2800" b="1" dirty="0"/>
              <a:t>) </a:t>
            </a:r>
            <a:r>
              <a:rPr lang="fr-CA" sz="2800" b="1" dirty="0" smtClean="0"/>
              <a:t>à </a:t>
            </a:r>
            <a:r>
              <a:rPr lang="fr-CA" sz="2800" b="1" dirty="0"/>
              <a:t>compiler et </a:t>
            </a:r>
            <a:r>
              <a:rPr lang="fr-CA" sz="2800" b="1" dirty="0" smtClean="0"/>
              <a:t>à envoyer </a:t>
            </a:r>
            <a:r>
              <a:rPr lang="fr-CA" sz="2800" b="1" dirty="0"/>
              <a:t>au </a:t>
            </a:r>
            <a:r>
              <a:rPr lang="fr-CA" sz="2800" b="1" dirty="0" smtClean="0"/>
              <a:t>MSSS</a:t>
            </a:r>
          </a:p>
          <a:p>
            <a:pPr algn="just">
              <a:spcBef>
                <a:spcPts val="1200"/>
              </a:spcBef>
              <a:buClr>
                <a:srgbClr val="0070C0"/>
              </a:buClr>
              <a:buFont typeface="Wingdings" panose="05000000000000000000" pitchFamily="2" charset="2"/>
              <a:buChar char="v"/>
            </a:pPr>
            <a:r>
              <a:rPr lang="fr-CA" sz="2800" b="1" dirty="0"/>
              <a:t>Problématique </a:t>
            </a:r>
            <a:r>
              <a:rPr lang="fr-CA" sz="2800" b="1" dirty="0" smtClean="0"/>
              <a:t>d’omission de se présenter de </a:t>
            </a:r>
            <a:r>
              <a:rPr lang="fr-CA" sz="2800" b="1" dirty="0"/>
              <a:t>la clientèle car évaluation non obligatoire</a:t>
            </a:r>
          </a:p>
          <a:p>
            <a:endParaRPr lang="fr-CA" sz="2800" dirty="0"/>
          </a:p>
          <a:p>
            <a:endParaRPr lang="fr-CA" sz="2800" b="1" dirty="0" smtClean="0"/>
          </a:p>
        </p:txBody>
      </p:sp>
    </p:spTree>
    <p:extLst>
      <p:ext uri="{BB962C8B-B14F-4D97-AF65-F5344CB8AC3E}">
        <p14:creationId xmlns:p14="http://schemas.microsoft.com/office/powerpoint/2010/main" val="165654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Climat de travail</a:t>
            </a:r>
            <a:endParaRPr lang="fr-CA" dirty="0"/>
          </a:p>
        </p:txBody>
      </p:sp>
      <p:sp>
        <p:nvSpPr>
          <p:cNvPr id="3" name="Espace réservé du contenu 2"/>
          <p:cNvSpPr>
            <a:spLocks noGrp="1"/>
          </p:cNvSpPr>
          <p:nvPr>
            <p:ph idx="1"/>
          </p:nvPr>
        </p:nvSpPr>
        <p:spPr>
          <a:xfrm>
            <a:off x="107504" y="2132856"/>
            <a:ext cx="8640960" cy="2376264"/>
          </a:xfrm>
        </p:spPr>
        <p:txBody>
          <a:bodyPr/>
          <a:lstStyle/>
          <a:p>
            <a:pPr>
              <a:spcBef>
                <a:spcPts val="2400"/>
              </a:spcBef>
              <a:buClr>
                <a:srgbClr val="0070C0"/>
              </a:buClr>
              <a:buFont typeface="Wingdings" panose="05000000000000000000" pitchFamily="2" charset="2"/>
              <a:buChar char="v"/>
            </a:pPr>
            <a:r>
              <a:rPr lang="fr-CA" sz="2800" b="1" dirty="0" smtClean="0"/>
              <a:t>Bel esprit de collaboration interprofessionnelle</a:t>
            </a:r>
          </a:p>
          <a:p>
            <a:pPr>
              <a:spcBef>
                <a:spcPts val="2400"/>
              </a:spcBef>
              <a:buClr>
                <a:srgbClr val="0070C0"/>
              </a:buClr>
              <a:buFont typeface="Wingdings" panose="05000000000000000000" pitchFamily="2" charset="2"/>
              <a:buChar char="v"/>
            </a:pPr>
            <a:r>
              <a:rPr lang="fr-CA" sz="2800" b="1" dirty="0" smtClean="0"/>
              <a:t>Utilisation des compétences de chacun </a:t>
            </a:r>
            <a:r>
              <a:rPr lang="fr-CA" sz="2400" b="1" dirty="0" smtClean="0"/>
              <a:t>(langue, santé mentale, infectiologie, vaccination etc.)</a:t>
            </a:r>
          </a:p>
          <a:p>
            <a:pPr marL="0" indent="0">
              <a:spcBef>
                <a:spcPts val="2400"/>
              </a:spcBef>
              <a:buNone/>
            </a:pPr>
            <a:endParaRPr lang="fr-CA" sz="2400" dirty="0" smtClean="0"/>
          </a:p>
          <a:p>
            <a:pPr marL="0" indent="0">
              <a:buNone/>
            </a:pPr>
            <a:endParaRPr lang="fr-CA" sz="2400" dirty="0"/>
          </a:p>
        </p:txBody>
      </p:sp>
    </p:spTree>
    <p:extLst>
      <p:ext uri="{BB962C8B-B14F-4D97-AF65-F5344CB8AC3E}">
        <p14:creationId xmlns:p14="http://schemas.microsoft.com/office/powerpoint/2010/main" val="315012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B</a:t>
            </a:r>
            <a:r>
              <a:rPr lang="fr-CA" dirty="0" smtClean="0"/>
              <a:t>ilan</a:t>
            </a:r>
            <a:endParaRPr lang="fr-CA" dirty="0"/>
          </a:p>
        </p:txBody>
      </p:sp>
      <p:sp>
        <p:nvSpPr>
          <p:cNvPr id="3" name="Espace réservé du contenu 2"/>
          <p:cNvSpPr>
            <a:spLocks noGrp="1"/>
          </p:cNvSpPr>
          <p:nvPr>
            <p:ph idx="1"/>
          </p:nvPr>
        </p:nvSpPr>
        <p:spPr>
          <a:xfrm>
            <a:off x="251520" y="1268760"/>
            <a:ext cx="8784976" cy="4176464"/>
          </a:xfrm>
        </p:spPr>
        <p:txBody>
          <a:bodyPr>
            <a:normAutofit/>
          </a:bodyPr>
          <a:lstStyle/>
          <a:p>
            <a:pPr>
              <a:spcBef>
                <a:spcPts val="2400"/>
              </a:spcBef>
              <a:buClr>
                <a:srgbClr val="0070C0"/>
              </a:buClr>
              <a:buFont typeface="Wingdings" panose="05000000000000000000" pitchFamily="2" charset="2"/>
              <a:buChar char="v"/>
            </a:pPr>
            <a:r>
              <a:rPr lang="fr-CA" sz="3100" b="1" dirty="0" smtClean="0"/>
              <a:t>Nombre d’évaluations de santé: 1943</a:t>
            </a:r>
          </a:p>
          <a:p>
            <a:pPr>
              <a:spcBef>
                <a:spcPts val="2400"/>
              </a:spcBef>
              <a:buClr>
                <a:srgbClr val="0070C0"/>
              </a:buClr>
              <a:buFont typeface="Wingdings" panose="05000000000000000000" pitchFamily="2" charset="2"/>
              <a:buChar char="v"/>
            </a:pPr>
            <a:r>
              <a:rPr lang="fr-CA" sz="3100" b="1" dirty="0" smtClean="0"/>
              <a:t>Nombre d’évaluations psychosociales: 1807</a:t>
            </a:r>
          </a:p>
          <a:p>
            <a:pPr>
              <a:spcBef>
                <a:spcPts val="2400"/>
              </a:spcBef>
              <a:buClr>
                <a:srgbClr val="0070C0"/>
              </a:buClr>
              <a:buFont typeface="Wingdings" panose="05000000000000000000" pitchFamily="2" charset="2"/>
              <a:buChar char="v"/>
            </a:pPr>
            <a:r>
              <a:rPr lang="fr-CA" sz="3100" b="1" dirty="0" smtClean="0"/>
              <a:t>Refus: 136</a:t>
            </a:r>
          </a:p>
          <a:p>
            <a:pPr>
              <a:spcBef>
                <a:spcPts val="2400"/>
              </a:spcBef>
              <a:buClr>
                <a:srgbClr val="0070C0"/>
              </a:buClr>
              <a:buFont typeface="Wingdings" panose="05000000000000000000" pitchFamily="2" charset="2"/>
              <a:buChar char="v"/>
            </a:pPr>
            <a:r>
              <a:rPr lang="fr-CA" sz="3100" b="1" dirty="0" smtClean="0"/>
              <a:t>Nombre de vaccins donnés: 1491</a:t>
            </a:r>
          </a:p>
          <a:p>
            <a:pPr>
              <a:spcBef>
                <a:spcPts val="2400"/>
              </a:spcBef>
              <a:buClr>
                <a:srgbClr val="0070C0"/>
              </a:buClr>
              <a:buFont typeface="Wingdings" panose="05000000000000000000" pitchFamily="2" charset="2"/>
              <a:buChar char="v"/>
            </a:pPr>
            <a:r>
              <a:rPr lang="fr-CA" sz="3100" b="1" dirty="0" smtClean="0"/>
              <a:t>Refus vaccination: 452</a:t>
            </a:r>
            <a:endParaRPr lang="fr-CA" sz="3100" b="1" dirty="0"/>
          </a:p>
        </p:txBody>
      </p:sp>
    </p:spTree>
    <p:extLst>
      <p:ext uri="{BB962C8B-B14F-4D97-AF65-F5344CB8AC3E}">
        <p14:creationId xmlns:p14="http://schemas.microsoft.com/office/powerpoint/2010/main" val="39909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798337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4169644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686377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67097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4127877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03409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Contexte </a:t>
            </a:r>
            <a:r>
              <a:rPr lang="fr-CA" dirty="0" smtClean="0">
                <a:solidFill>
                  <a:schemeClr val="bg1">
                    <a:lumMod val="50000"/>
                  </a:schemeClr>
                </a:solidFill>
              </a:rPr>
              <a:t>(suite)</a:t>
            </a:r>
            <a:endParaRPr lang="fr-CA" dirty="0">
              <a:solidFill>
                <a:schemeClr val="bg1">
                  <a:lumMod val="50000"/>
                </a:schemeClr>
              </a:solidFill>
            </a:endParaRPr>
          </a:p>
        </p:txBody>
      </p:sp>
      <p:sp>
        <p:nvSpPr>
          <p:cNvPr id="3" name="Espace réservé du contenu 2"/>
          <p:cNvSpPr>
            <a:spLocks noGrp="1"/>
          </p:cNvSpPr>
          <p:nvPr>
            <p:ph idx="1"/>
          </p:nvPr>
        </p:nvSpPr>
        <p:spPr>
          <a:xfrm>
            <a:off x="467544" y="1844824"/>
            <a:ext cx="8229600" cy="3672408"/>
          </a:xfrm>
        </p:spPr>
        <p:txBody>
          <a:bodyPr/>
          <a:lstStyle/>
          <a:p>
            <a:pPr marL="457200" lvl="1" indent="-457200" algn="just">
              <a:spcBef>
                <a:spcPts val="2400"/>
              </a:spcBef>
              <a:buClr>
                <a:srgbClr val="0070C0"/>
              </a:buClr>
              <a:buFont typeface="Wingdings" panose="05000000000000000000" pitchFamily="2" charset="2"/>
              <a:buChar char="v"/>
            </a:pPr>
            <a:r>
              <a:rPr lang="en-CA" sz="3200" b="1" dirty="0" err="1"/>
              <a:t>Mise</a:t>
            </a:r>
            <a:r>
              <a:rPr lang="en-CA" sz="3200" b="1" dirty="0"/>
              <a:t> </a:t>
            </a:r>
            <a:r>
              <a:rPr lang="en-CA" sz="3200" b="1" dirty="0" err="1"/>
              <a:t>en</a:t>
            </a:r>
            <a:r>
              <a:rPr lang="en-CA" sz="3200" b="1" dirty="0"/>
              <a:t> place de la structure de coordination de </a:t>
            </a:r>
            <a:r>
              <a:rPr lang="en-CA" sz="3200" b="1" dirty="0" err="1"/>
              <a:t>sécurité</a:t>
            </a:r>
            <a:r>
              <a:rPr lang="en-CA" sz="3200" b="1" dirty="0"/>
              <a:t> </a:t>
            </a:r>
            <a:r>
              <a:rPr lang="en-CA" sz="3200" b="1" dirty="0" err="1"/>
              <a:t>civile</a:t>
            </a:r>
            <a:endParaRPr lang="fr-CA" sz="3200" b="1" dirty="0"/>
          </a:p>
          <a:p>
            <a:pPr algn="just">
              <a:spcBef>
                <a:spcPts val="2400"/>
              </a:spcBef>
              <a:buClr>
                <a:srgbClr val="0070C0"/>
              </a:buClr>
              <a:buFont typeface="Wingdings" panose="05000000000000000000" pitchFamily="2" charset="2"/>
              <a:buChar char="v"/>
            </a:pPr>
            <a:r>
              <a:rPr lang="fr-CA" b="1" dirty="0" smtClean="0"/>
              <a:t>Début </a:t>
            </a:r>
            <a:r>
              <a:rPr lang="fr-CA" b="1" dirty="0"/>
              <a:t>de l’opération: mi-novembre 2015 </a:t>
            </a:r>
          </a:p>
          <a:p>
            <a:pPr algn="just">
              <a:spcBef>
                <a:spcPts val="2400"/>
              </a:spcBef>
              <a:buClr>
                <a:srgbClr val="0070C0"/>
              </a:buClr>
              <a:buFont typeface="Wingdings" panose="05000000000000000000" pitchFamily="2" charset="2"/>
              <a:buChar char="v"/>
            </a:pPr>
            <a:r>
              <a:rPr lang="fr-CA" b="1" dirty="0"/>
              <a:t>Premier vol : 12 décembre 2015</a:t>
            </a:r>
          </a:p>
          <a:p>
            <a:pPr>
              <a:spcBef>
                <a:spcPts val="2400"/>
              </a:spcBef>
              <a:buClr>
                <a:srgbClr val="0070C0"/>
              </a:buClr>
              <a:buFont typeface="Wingdings" panose="05000000000000000000" pitchFamily="2" charset="2"/>
              <a:buChar char="v"/>
            </a:pPr>
            <a:endParaRPr lang="fr-CA" b="1" dirty="0"/>
          </a:p>
        </p:txBody>
      </p:sp>
    </p:spTree>
    <p:extLst>
      <p:ext uri="{BB962C8B-B14F-4D97-AF65-F5344CB8AC3E}">
        <p14:creationId xmlns:p14="http://schemas.microsoft.com/office/powerpoint/2010/main" val="227666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Enjeux de l’Opération Syrie</a:t>
            </a:r>
            <a:endParaRPr lang="fr-CA" dirty="0"/>
          </a:p>
        </p:txBody>
      </p:sp>
    </p:spTree>
    <p:extLst>
      <p:ext uri="{BB962C8B-B14F-4D97-AF65-F5344CB8AC3E}">
        <p14:creationId xmlns:p14="http://schemas.microsoft.com/office/powerpoint/2010/main" val="81970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Ressources humaines</a:t>
            </a:r>
            <a:endParaRPr lang="fr-CA" dirty="0"/>
          </a:p>
        </p:txBody>
      </p:sp>
      <p:sp>
        <p:nvSpPr>
          <p:cNvPr id="3" name="Espace réservé du contenu 2"/>
          <p:cNvSpPr>
            <a:spLocks noGrp="1"/>
          </p:cNvSpPr>
          <p:nvPr>
            <p:ph idx="1"/>
          </p:nvPr>
        </p:nvSpPr>
        <p:spPr>
          <a:xfrm>
            <a:off x="395536" y="1268760"/>
            <a:ext cx="8229600" cy="4752528"/>
          </a:xfrm>
        </p:spPr>
        <p:txBody>
          <a:bodyPr/>
          <a:lstStyle/>
          <a:p>
            <a:pPr>
              <a:spcBef>
                <a:spcPts val="1200"/>
              </a:spcBef>
              <a:buClr>
                <a:srgbClr val="0070C0"/>
              </a:buClr>
              <a:buFont typeface="Wingdings" panose="05000000000000000000" pitchFamily="2" charset="2"/>
              <a:buChar char="v"/>
            </a:pPr>
            <a:r>
              <a:rPr lang="fr-CA" b="1" dirty="0" smtClean="0"/>
              <a:t>Participation sur une base volontaire</a:t>
            </a:r>
          </a:p>
          <a:p>
            <a:pPr>
              <a:spcBef>
                <a:spcPts val="1200"/>
              </a:spcBef>
              <a:buClr>
                <a:srgbClr val="0070C0"/>
              </a:buClr>
              <a:buFont typeface="Wingdings" panose="05000000000000000000" pitchFamily="2" charset="2"/>
              <a:buChar char="v"/>
            </a:pPr>
            <a:r>
              <a:rPr lang="fr-CA" b="1" dirty="0" smtClean="0"/>
              <a:t>Période de vacances</a:t>
            </a:r>
          </a:p>
          <a:p>
            <a:pPr>
              <a:spcBef>
                <a:spcPts val="1200"/>
              </a:spcBef>
              <a:buClr>
                <a:srgbClr val="0070C0"/>
              </a:buClr>
              <a:buFont typeface="Wingdings" panose="05000000000000000000" pitchFamily="2" charset="2"/>
              <a:buChar char="v"/>
            </a:pPr>
            <a:r>
              <a:rPr lang="fr-CA" b="1" dirty="0" smtClean="0"/>
              <a:t>Multiples conventions collectives</a:t>
            </a:r>
          </a:p>
          <a:p>
            <a:pPr>
              <a:spcBef>
                <a:spcPts val="1200"/>
              </a:spcBef>
            </a:pPr>
            <a:endParaRPr lang="fr-CA" b="1" dirty="0" smtClean="0"/>
          </a:p>
          <a:p>
            <a:pPr>
              <a:spcBef>
                <a:spcPts val="1200"/>
              </a:spcBef>
              <a:buClr>
                <a:srgbClr val="0070C0"/>
              </a:buClr>
              <a:buFont typeface="Wingdings"/>
              <a:buChar char="à"/>
            </a:pPr>
            <a:r>
              <a:rPr lang="fr-CA" b="1" dirty="0" smtClean="0">
                <a:sym typeface="Wingdings" panose="05000000000000000000" pitchFamily="2" charset="2"/>
              </a:rPr>
              <a:t>Ressources RH dédiées</a:t>
            </a:r>
          </a:p>
          <a:p>
            <a:pPr>
              <a:spcBef>
                <a:spcPts val="1200"/>
              </a:spcBef>
              <a:buClr>
                <a:srgbClr val="0070C0"/>
              </a:buClr>
              <a:buFont typeface="Wingdings"/>
              <a:buChar char="à"/>
            </a:pPr>
            <a:r>
              <a:rPr lang="fr-CA" b="1" dirty="0" smtClean="0">
                <a:sym typeface="Wingdings" panose="05000000000000000000" pitchFamily="2" charset="2"/>
              </a:rPr>
              <a:t>Projet pour définir à l’avance </a:t>
            </a:r>
            <a:r>
              <a:rPr lang="fr-CA" b="1" dirty="0">
                <a:sym typeface="Wingdings" panose="05000000000000000000" pitchFamily="2" charset="2"/>
              </a:rPr>
              <a:t>l</a:t>
            </a:r>
            <a:r>
              <a:rPr lang="fr-CA" b="1" dirty="0" smtClean="0">
                <a:sym typeface="Wingdings" panose="05000000000000000000" pitchFamily="2" charset="2"/>
              </a:rPr>
              <a:t>es conditions de travail en situation de sinistre</a:t>
            </a:r>
          </a:p>
          <a:p>
            <a:endParaRPr lang="fr-CA" dirty="0"/>
          </a:p>
        </p:txBody>
      </p:sp>
    </p:spTree>
    <p:extLst>
      <p:ext uri="{BB962C8B-B14F-4D97-AF65-F5344CB8AC3E}">
        <p14:creationId xmlns:p14="http://schemas.microsoft.com/office/powerpoint/2010/main" val="20058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Horaires et charge de travail</a:t>
            </a:r>
            <a:endParaRPr lang="fr-CA" dirty="0"/>
          </a:p>
        </p:txBody>
      </p:sp>
      <p:sp>
        <p:nvSpPr>
          <p:cNvPr id="3" name="Espace réservé du contenu 2"/>
          <p:cNvSpPr>
            <a:spLocks noGrp="1"/>
          </p:cNvSpPr>
          <p:nvPr>
            <p:ph idx="1"/>
          </p:nvPr>
        </p:nvSpPr>
        <p:spPr>
          <a:xfrm>
            <a:off x="107504" y="1340768"/>
            <a:ext cx="8928992" cy="4968552"/>
          </a:xfrm>
        </p:spPr>
        <p:txBody>
          <a:bodyPr/>
          <a:lstStyle/>
          <a:p>
            <a:pPr>
              <a:spcBef>
                <a:spcPts val="1200"/>
              </a:spcBef>
              <a:buClr>
                <a:srgbClr val="0070C0"/>
              </a:buClr>
              <a:buFont typeface="Wingdings" panose="05000000000000000000" pitchFamily="2" charset="2"/>
              <a:buChar char="v"/>
            </a:pPr>
            <a:r>
              <a:rPr lang="fr-CA" b="1" dirty="0" smtClean="0"/>
              <a:t>Horaire en fonction des vols</a:t>
            </a:r>
          </a:p>
          <a:p>
            <a:pPr>
              <a:spcBef>
                <a:spcPts val="1200"/>
              </a:spcBef>
              <a:buClr>
                <a:srgbClr val="0070C0"/>
              </a:buClr>
              <a:buFont typeface="Wingdings" panose="05000000000000000000" pitchFamily="2" charset="2"/>
              <a:buChar char="v"/>
            </a:pPr>
            <a:r>
              <a:rPr lang="fr-CA" b="1" dirty="0" smtClean="0"/>
              <a:t>Informations tardives</a:t>
            </a:r>
          </a:p>
          <a:p>
            <a:pPr>
              <a:spcBef>
                <a:spcPts val="1200"/>
              </a:spcBef>
              <a:buClr>
                <a:srgbClr val="0070C0"/>
              </a:buClr>
              <a:buFont typeface="Wingdings" panose="05000000000000000000" pitchFamily="2" charset="2"/>
              <a:buChar char="v"/>
            </a:pPr>
            <a:r>
              <a:rPr lang="fr-CA" b="1" dirty="0" smtClean="0"/>
              <a:t>Charge de travail très variable</a:t>
            </a:r>
          </a:p>
          <a:p>
            <a:pPr>
              <a:spcBef>
                <a:spcPts val="1200"/>
              </a:spcBef>
              <a:buClr>
                <a:srgbClr val="0070C0"/>
              </a:buClr>
              <a:buFont typeface="Wingdings" panose="05000000000000000000" pitchFamily="2" charset="2"/>
              <a:buChar char="v"/>
            </a:pPr>
            <a:r>
              <a:rPr lang="fr-CA" b="1" dirty="0" smtClean="0"/>
              <a:t>Opération sur une longue période</a:t>
            </a:r>
          </a:p>
          <a:p>
            <a:pPr>
              <a:spcBef>
                <a:spcPts val="1200"/>
              </a:spcBef>
              <a:buClr>
                <a:srgbClr val="0070C0"/>
              </a:buClr>
              <a:buFont typeface="Wingdings" panose="05000000000000000000" pitchFamily="2" charset="2"/>
              <a:buChar char="v"/>
            </a:pPr>
            <a:r>
              <a:rPr lang="fr-CA" b="1" dirty="0" smtClean="0"/>
              <a:t>Défi pour maintenir la mobilisation</a:t>
            </a:r>
          </a:p>
          <a:p>
            <a:pPr marL="0" indent="0">
              <a:spcBef>
                <a:spcPts val="1200"/>
              </a:spcBef>
              <a:buNone/>
            </a:pPr>
            <a:endParaRPr lang="fr-CA" sz="2000" b="1" dirty="0"/>
          </a:p>
          <a:p>
            <a:pPr>
              <a:spcBef>
                <a:spcPts val="1200"/>
              </a:spcBef>
              <a:buClr>
                <a:srgbClr val="0070C0"/>
              </a:buClr>
              <a:buFont typeface="Wingdings"/>
              <a:buChar char="à"/>
            </a:pPr>
            <a:r>
              <a:rPr lang="fr-CA" b="1" dirty="0" smtClean="0"/>
              <a:t>Adaptation des horaires sur les deux sites</a:t>
            </a:r>
          </a:p>
          <a:p>
            <a:pPr>
              <a:spcBef>
                <a:spcPts val="1200"/>
              </a:spcBef>
              <a:buClr>
                <a:srgbClr val="0070C0"/>
              </a:buClr>
              <a:buFont typeface="Wingdings"/>
              <a:buChar char="à"/>
            </a:pPr>
            <a:r>
              <a:rPr lang="fr-CA" b="1" dirty="0" smtClean="0"/>
              <a:t>Renforcement lors du </a:t>
            </a:r>
            <a:r>
              <a:rPr lang="fr-CA" b="1" i="1" dirty="0" smtClean="0"/>
              <a:t>briefing</a:t>
            </a:r>
            <a:endParaRPr lang="fr-CA" b="1" i="1" dirty="0"/>
          </a:p>
        </p:txBody>
      </p:sp>
    </p:spTree>
    <p:extLst>
      <p:ext uri="{BB962C8B-B14F-4D97-AF65-F5344CB8AC3E}">
        <p14:creationId xmlns:p14="http://schemas.microsoft.com/office/powerpoint/2010/main" val="256953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Interprétariat</a:t>
            </a:r>
            <a:endParaRPr lang="fr-CA" dirty="0"/>
          </a:p>
        </p:txBody>
      </p:sp>
      <p:sp>
        <p:nvSpPr>
          <p:cNvPr id="3" name="Espace réservé du contenu 2"/>
          <p:cNvSpPr>
            <a:spLocks noGrp="1"/>
          </p:cNvSpPr>
          <p:nvPr>
            <p:ph idx="1"/>
          </p:nvPr>
        </p:nvSpPr>
        <p:spPr>
          <a:xfrm>
            <a:off x="467544" y="1196752"/>
            <a:ext cx="8424936" cy="4968552"/>
          </a:xfrm>
        </p:spPr>
        <p:txBody>
          <a:bodyPr/>
          <a:lstStyle/>
          <a:p>
            <a:pPr>
              <a:spcBef>
                <a:spcPts val="1200"/>
              </a:spcBef>
              <a:buClr>
                <a:srgbClr val="0070C0"/>
              </a:buClr>
              <a:buFont typeface="Wingdings" panose="05000000000000000000" pitchFamily="2" charset="2"/>
              <a:buChar char="v"/>
            </a:pPr>
            <a:r>
              <a:rPr lang="fr-CA" sz="3000" b="1" dirty="0" smtClean="0"/>
              <a:t>Banque interrégionale d’interprètes (CIUSS du </a:t>
            </a:r>
            <a:r>
              <a:rPr lang="fr-CA" sz="3000" b="1" dirty="0" err="1" smtClean="0"/>
              <a:t>Centre-Sud-de-l’Île-de-Montréal</a:t>
            </a:r>
            <a:r>
              <a:rPr lang="fr-CA" sz="3000" b="1" dirty="0" smtClean="0"/>
              <a:t>)</a:t>
            </a:r>
          </a:p>
          <a:p>
            <a:pPr>
              <a:spcBef>
                <a:spcPts val="1200"/>
              </a:spcBef>
              <a:buClr>
                <a:srgbClr val="0070C0"/>
              </a:buClr>
              <a:buFont typeface="Wingdings" panose="05000000000000000000" pitchFamily="2" charset="2"/>
              <a:buChar char="v"/>
            </a:pPr>
            <a:r>
              <a:rPr lang="fr-CA" sz="3000" b="1" dirty="0" smtClean="0"/>
              <a:t>Affectation optimale par quart de travail</a:t>
            </a:r>
          </a:p>
          <a:p>
            <a:pPr>
              <a:spcBef>
                <a:spcPts val="1200"/>
              </a:spcBef>
              <a:buClr>
                <a:srgbClr val="0070C0"/>
              </a:buClr>
              <a:buFont typeface="Wingdings" panose="05000000000000000000" pitchFamily="2" charset="2"/>
              <a:buChar char="v"/>
            </a:pPr>
            <a:r>
              <a:rPr lang="fr-CA" sz="3000" b="1" dirty="0" smtClean="0"/>
              <a:t>Aisance avec les situations difficiles</a:t>
            </a:r>
          </a:p>
          <a:p>
            <a:pPr>
              <a:spcBef>
                <a:spcPts val="1200"/>
              </a:spcBef>
              <a:buClr>
                <a:srgbClr val="0070C0"/>
              </a:buClr>
              <a:buFont typeface="Wingdings" panose="05000000000000000000" pitchFamily="2" charset="2"/>
              <a:buChar char="v"/>
            </a:pPr>
            <a:r>
              <a:rPr lang="fr-CA" sz="3000" b="1" dirty="0" smtClean="0">
                <a:solidFill>
                  <a:schemeClr val="tx1"/>
                </a:solidFill>
              </a:rPr>
              <a:t>Défi d’apprendre à travailler ensemble</a:t>
            </a:r>
          </a:p>
          <a:p>
            <a:endParaRPr lang="fr-CA" sz="3000" b="1" dirty="0">
              <a:solidFill>
                <a:schemeClr val="tx1"/>
              </a:solidFill>
            </a:endParaRPr>
          </a:p>
          <a:p>
            <a:pPr marL="0" indent="0">
              <a:buNone/>
            </a:pPr>
            <a:r>
              <a:rPr lang="fr-CA" sz="3000" b="1" dirty="0" smtClean="0">
                <a:solidFill>
                  <a:srgbClr val="0070C0"/>
                </a:solidFill>
                <a:sym typeface="Wingdings" panose="05000000000000000000" pitchFamily="2" charset="2"/>
              </a:rPr>
              <a:t> </a:t>
            </a:r>
            <a:r>
              <a:rPr lang="fr-CA" sz="3000" b="1" dirty="0" smtClean="0"/>
              <a:t>Formation sur mesure pour les interprètes</a:t>
            </a:r>
          </a:p>
          <a:p>
            <a:pPr marL="534988" indent="-534988">
              <a:buNone/>
            </a:pPr>
            <a:r>
              <a:rPr lang="fr-CA" sz="3000" b="1" dirty="0" smtClean="0">
                <a:solidFill>
                  <a:srgbClr val="0070C0"/>
                </a:solidFill>
                <a:sym typeface="Wingdings" panose="05000000000000000000" pitchFamily="2" charset="2"/>
              </a:rPr>
              <a:t> </a:t>
            </a:r>
            <a:r>
              <a:rPr lang="fr-CA" sz="3000" b="1" dirty="0" smtClean="0">
                <a:sym typeface="Wingdings" panose="05000000000000000000" pitchFamily="2" charset="2"/>
              </a:rPr>
              <a:t>Information sur la langue des intervenants dans l’horaire</a:t>
            </a:r>
            <a:endParaRPr lang="fr-CA" sz="3000" b="1" dirty="0"/>
          </a:p>
          <a:p>
            <a:endParaRPr lang="fr-CA" dirty="0">
              <a:solidFill>
                <a:schemeClr val="tx1"/>
              </a:solidFill>
            </a:endParaRPr>
          </a:p>
        </p:txBody>
      </p:sp>
    </p:spTree>
    <p:extLst>
      <p:ext uri="{BB962C8B-B14F-4D97-AF65-F5344CB8AC3E}">
        <p14:creationId xmlns:p14="http://schemas.microsoft.com/office/powerpoint/2010/main" val="280789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Communications</a:t>
            </a:r>
            <a:endParaRPr lang="fr-CA" dirty="0"/>
          </a:p>
        </p:txBody>
      </p:sp>
      <p:sp>
        <p:nvSpPr>
          <p:cNvPr id="3" name="Espace réservé du contenu 2"/>
          <p:cNvSpPr>
            <a:spLocks noGrp="1"/>
          </p:cNvSpPr>
          <p:nvPr>
            <p:ph idx="1"/>
          </p:nvPr>
        </p:nvSpPr>
        <p:spPr>
          <a:xfrm>
            <a:off x="467544" y="1124744"/>
            <a:ext cx="8229600" cy="4968552"/>
          </a:xfrm>
        </p:spPr>
        <p:txBody>
          <a:bodyPr/>
          <a:lstStyle/>
          <a:p>
            <a:pPr>
              <a:spcBef>
                <a:spcPts val="1200"/>
              </a:spcBef>
              <a:buClr>
                <a:srgbClr val="0070C0"/>
              </a:buClr>
              <a:buFont typeface="Wingdings" panose="05000000000000000000" pitchFamily="2" charset="2"/>
              <a:buChar char="v"/>
            </a:pPr>
            <a:r>
              <a:rPr lang="fr-CA" b="1" dirty="0" smtClean="0"/>
              <a:t>Période de vacances: changements de personnes-ressources</a:t>
            </a:r>
          </a:p>
          <a:p>
            <a:pPr>
              <a:spcBef>
                <a:spcPts val="1200"/>
              </a:spcBef>
              <a:buClr>
                <a:srgbClr val="0070C0"/>
              </a:buClr>
              <a:buFont typeface="Wingdings" panose="05000000000000000000" pitchFamily="2" charset="2"/>
              <a:buChar char="v"/>
            </a:pPr>
            <a:r>
              <a:rPr lang="fr-CA" b="1" dirty="0" smtClean="0"/>
              <a:t>Horaire 24/7</a:t>
            </a:r>
          </a:p>
          <a:p>
            <a:pPr>
              <a:spcBef>
                <a:spcPts val="1200"/>
              </a:spcBef>
              <a:buClr>
                <a:srgbClr val="0070C0"/>
              </a:buClr>
              <a:buFont typeface="Wingdings" panose="05000000000000000000" pitchFamily="2" charset="2"/>
              <a:buChar char="v"/>
            </a:pPr>
            <a:r>
              <a:rPr lang="fr-CA" b="1" dirty="0" smtClean="0"/>
              <a:t>Nombreux intermédiaires pour communiquer avec les intervenants</a:t>
            </a:r>
          </a:p>
          <a:p>
            <a:pPr>
              <a:spcBef>
                <a:spcPts val="1200"/>
              </a:spcBef>
              <a:buClr>
                <a:srgbClr val="0070C0"/>
              </a:buClr>
              <a:buFont typeface="Wingdings" panose="05000000000000000000" pitchFamily="2" charset="2"/>
              <a:buChar char="v"/>
            </a:pPr>
            <a:endParaRPr lang="fr-CA" sz="1200" b="1" dirty="0" smtClean="0"/>
          </a:p>
          <a:p>
            <a:pPr>
              <a:spcBef>
                <a:spcPts val="600"/>
              </a:spcBef>
              <a:buClr>
                <a:srgbClr val="0070C0"/>
              </a:buClr>
              <a:buFont typeface="Wingdings"/>
              <a:buChar char="à"/>
            </a:pPr>
            <a:r>
              <a:rPr lang="fr-CA" b="1" dirty="0" smtClean="0">
                <a:sym typeface="Wingdings" panose="05000000000000000000" pitchFamily="2" charset="2"/>
              </a:rPr>
              <a:t>Numéro unique MUSC-Syrie 24/7</a:t>
            </a:r>
          </a:p>
          <a:p>
            <a:pPr>
              <a:buClr>
                <a:srgbClr val="0070C0"/>
              </a:buClr>
              <a:buFont typeface="Wingdings"/>
              <a:buChar char="à"/>
            </a:pPr>
            <a:r>
              <a:rPr lang="fr-CA" b="1" dirty="0" smtClean="0">
                <a:sym typeface="Wingdings" panose="05000000000000000000" pitchFamily="2" charset="2"/>
              </a:rPr>
              <a:t>Listes d’envoi incluant les remplacements</a:t>
            </a:r>
            <a:endParaRPr lang="fr-CA" b="1" dirty="0" smtClean="0"/>
          </a:p>
          <a:p>
            <a:endParaRPr lang="fr-CA" dirty="0"/>
          </a:p>
        </p:txBody>
      </p:sp>
    </p:spTree>
    <p:extLst>
      <p:ext uri="{BB962C8B-B14F-4D97-AF65-F5344CB8AC3E}">
        <p14:creationId xmlns:p14="http://schemas.microsoft.com/office/powerpoint/2010/main" val="317488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Opérations</a:t>
            </a:r>
            <a:endParaRPr lang="fr-CA" dirty="0"/>
          </a:p>
        </p:txBody>
      </p:sp>
      <p:sp>
        <p:nvSpPr>
          <p:cNvPr id="3" name="Espace réservé du contenu 2"/>
          <p:cNvSpPr>
            <a:spLocks noGrp="1"/>
          </p:cNvSpPr>
          <p:nvPr>
            <p:ph idx="1"/>
          </p:nvPr>
        </p:nvSpPr>
        <p:spPr/>
        <p:txBody>
          <a:bodyPr/>
          <a:lstStyle/>
          <a:p>
            <a:pPr algn="just">
              <a:buClr>
                <a:srgbClr val="0070C0"/>
              </a:buClr>
              <a:buFont typeface="Wingdings" panose="05000000000000000000" pitchFamily="2" charset="2"/>
              <a:buChar char="v"/>
            </a:pPr>
            <a:r>
              <a:rPr lang="fr-CA" b="1" dirty="0" smtClean="0"/>
              <a:t>Compréhension du Programme fédéral de santé intérimaire (PFSI)</a:t>
            </a:r>
          </a:p>
          <a:p>
            <a:pPr algn="just">
              <a:buClr>
                <a:srgbClr val="0070C0"/>
              </a:buClr>
              <a:buFont typeface="Wingdings" panose="05000000000000000000" pitchFamily="2" charset="2"/>
              <a:buChar char="v"/>
            </a:pPr>
            <a:r>
              <a:rPr lang="fr-CA" b="1" dirty="0" smtClean="0"/>
              <a:t>Durée de séjour dans les hôtels / apparition de problèmes de santé</a:t>
            </a:r>
            <a:r>
              <a:rPr lang="fr-CA" b="1" dirty="0" smtClean="0">
                <a:solidFill>
                  <a:srgbClr val="FF0000"/>
                </a:solidFill>
              </a:rPr>
              <a:t> </a:t>
            </a:r>
            <a:r>
              <a:rPr lang="fr-CA" b="1" dirty="0" smtClean="0"/>
              <a:t>et de services sociaux</a:t>
            </a:r>
          </a:p>
          <a:p>
            <a:pPr marL="0" indent="0" algn="just">
              <a:buNone/>
            </a:pPr>
            <a:endParaRPr lang="fr-CA" sz="1800" b="1" dirty="0"/>
          </a:p>
          <a:p>
            <a:pPr algn="just">
              <a:buClr>
                <a:srgbClr val="0070C0"/>
              </a:buClr>
              <a:buFont typeface="Wingdings"/>
              <a:buChar char="à"/>
            </a:pPr>
            <a:r>
              <a:rPr lang="fr-CA" b="1" dirty="0" smtClean="0">
                <a:sym typeface="Wingdings" panose="05000000000000000000" pitchFamily="2" charset="2"/>
              </a:rPr>
              <a:t> Transfert de la documentation PFSI</a:t>
            </a:r>
          </a:p>
          <a:p>
            <a:pPr marL="534988" indent="-534988" algn="just">
              <a:buClr>
                <a:srgbClr val="0070C0"/>
              </a:buClr>
              <a:buFont typeface="Wingdings"/>
              <a:buChar char="à"/>
            </a:pPr>
            <a:r>
              <a:rPr lang="fr-CA" b="1" dirty="0" smtClean="0">
                <a:sym typeface="Wingdings" panose="05000000000000000000" pitchFamily="2" charset="2"/>
              </a:rPr>
              <a:t>Déploiement de personnel clinique dans les hôtels</a:t>
            </a:r>
            <a:r>
              <a:rPr lang="fr-CA" b="1" dirty="0" smtClean="0"/>
              <a:t> </a:t>
            </a:r>
          </a:p>
          <a:p>
            <a:endParaRPr lang="fr-CA" dirty="0" smtClean="0"/>
          </a:p>
          <a:p>
            <a:endParaRPr lang="fr-CA" dirty="0"/>
          </a:p>
        </p:txBody>
      </p:sp>
    </p:spTree>
    <p:extLst>
      <p:ext uri="{BB962C8B-B14F-4D97-AF65-F5344CB8AC3E}">
        <p14:creationId xmlns:p14="http://schemas.microsoft.com/office/powerpoint/2010/main" val="325222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4100" dirty="0" smtClean="0"/>
              <a:t>Des gains pour les intervenants</a:t>
            </a:r>
            <a:endParaRPr lang="fr-CA" sz="4100" dirty="0"/>
          </a:p>
        </p:txBody>
      </p:sp>
      <p:sp>
        <p:nvSpPr>
          <p:cNvPr id="3" name="Espace réservé du contenu 2"/>
          <p:cNvSpPr>
            <a:spLocks noGrp="1"/>
          </p:cNvSpPr>
          <p:nvPr>
            <p:ph idx="1"/>
          </p:nvPr>
        </p:nvSpPr>
        <p:spPr>
          <a:xfrm>
            <a:off x="539552" y="1772816"/>
            <a:ext cx="8229600" cy="3888431"/>
          </a:xfrm>
        </p:spPr>
        <p:txBody>
          <a:bodyPr/>
          <a:lstStyle/>
          <a:p>
            <a:pPr algn="just">
              <a:spcBef>
                <a:spcPts val="2400"/>
              </a:spcBef>
              <a:buClr>
                <a:srgbClr val="0070C0"/>
              </a:buClr>
              <a:buFont typeface="Wingdings" panose="05000000000000000000" pitchFamily="2" charset="2"/>
              <a:buChar char="v"/>
            </a:pPr>
            <a:r>
              <a:rPr lang="fr-CA" b="1" dirty="0"/>
              <a:t>Plus </a:t>
            </a:r>
            <a:r>
              <a:rPr lang="fr-CA" b="1" dirty="0" smtClean="0"/>
              <a:t>à l’aise </a:t>
            </a:r>
            <a:r>
              <a:rPr lang="fr-CA" b="1" dirty="0"/>
              <a:t>avec le temps et les quarts</a:t>
            </a:r>
          </a:p>
          <a:p>
            <a:pPr algn="just">
              <a:spcBef>
                <a:spcPts val="2400"/>
              </a:spcBef>
              <a:buClr>
                <a:srgbClr val="0070C0"/>
              </a:buClr>
              <a:buFont typeface="Wingdings" panose="05000000000000000000" pitchFamily="2" charset="2"/>
              <a:buChar char="v"/>
            </a:pPr>
            <a:r>
              <a:rPr lang="fr-CA" b="1" dirty="0" smtClean="0"/>
              <a:t>Esprit </a:t>
            </a:r>
            <a:r>
              <a:rPr lang="fr-CA" b="1" dirty="0"/>
              <a:t>d’équipe </a:t>
            </a:r>
            <a:r>
              <a:rPr lang="fr-CA" b="1" dirty="0" smtClean="0"/>
              <a:t>entre </a:t>
            </a:r>
            <a:r>
              <a:rPr lang="fr-CA" b="1" dirty="0"/>
              <a:t>intervenants de milieux et d’établissements </a:t>
            </a:r>
            <a:r>
              <a:rPr lang="fr-CA" b="1" dirty="0" smtClean="0"/>
              <a:t>différents</a:t>
            </a:r>
          </a:p>
          <a:p>
            <a:pPr algn="just">
              <a:spcBef>
                <a:spcPts val="2400"/>
              </a:spcBef>
              <a:buClr>
                <a:srgbClr val="0070C0"/>
              </a:buClr>
              <a:buFont typeface="Wingdings" panose="05000000000000000000" pitchFamily="2" charset="2"/>
              <a:buChar char="v"/>
            </a:pPr>
            <a:r>
              <a:rPr lang="fr-CA" b="1" dirty="0" smtClean="0"/>
              <a:t>Sentiment de fierté par rapport à l’Opération</a:t>
            </a:r>
          </a:p>
          <a:p>
            <a:endParaRPr lang="fr-CA" dirty="0"/>
          </a:p>
        </p:txBody>
      </p:sp>
    </p:spTree>
    <p:extLst>
      <p:ext uri="{BB962C8B-B14F-4D97-AF65-F5344CB8AC3E}">
        <p14:creationId xmlns:p14="http://schemas.microsoft.com/office/powerpoint/2010/main" val="106663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Des gains pour le réseau</a:t>
            </a:r>
            <a:r>
              <a:rPr lang="fr-CA" dirty="0" smtClean="0">
                <a:solidFill>
                  <a:srgbClr val="FF0000"/>
                </a:solidFill>
              </a:rPr>
              <a:t> </a:t>
            </a:r>
            <a:r>
              <a:rPr lang="fr-CA" dirty="0" smtClean="0">
                <a:solidFill>
                  <a:schemeClr val="bg1">
                    <a:lumMod val="50000"/>
                  </a:schemeClr>
                </a:solidFill>
              </a:rPr>
              <a:t>montréalais</a:t>
            </a:r>
            <a:endParaRPr lang="fr-CA" dirty="0">
              <a:solidFill>
                <a:schemeClr val="bg1">
                  <a:lumMod val="50000"/>
                </a:schemeClr>
              </a:solidFill>
            </a:endParaRPr>
          </a:p>
        </p:txBody>
      </p:sp>
      <p:sp>
        <p:nvSpPr>
          <p:cNvPr id="3" name="Espace réservé du contenu 2"/>
          <p:cNvSpPr>
            <a:spLocks noGrp="1"/>
          </p:cNvSpPr>
          <p:nvPr>
            <p:ph idx="1"/>
          </p:nvPr>
        </p:nvSpPr>
        <p:spPr>
          <a:xfrm>
            <a:off x="395536" y="1844824"/>
            <a:ext cx="8352928" cy="4176464"/>
          </a:xfrm>
        </p:spPr>
        <p:txBody>
          <a:bodyPr/>
          <a:lstStyle/>
          <a:p>
            <a:pPr>
              <a:spcBef>
                <a:spcPts val="1200"/>
              </a:spcBef>
              <a:buClr>
                <a:srgbClr val="0070C0"/>
              </a:buClr>
              <a:buFont typeface="Wingdings" panose="05000000000000000000" pitchFamily="2" charset="2"/>
              <a:buChar char="v"/>
            </a:pPr>
            <a:r>
              <a:rPr lang="fr-CA" sz="3000" b="1" dirty="0" smtClean="0"/>
              <a:t>Nombreux outils développés</a:t>
            </a:r>
          </a:p>
          <a:p>
            <a:pPr>
              <a:spcBef>
                <a:spcPts val="1200"/>
              </a:spcBef>
              <a:buClr>
                <a:srgbClr val="0070C0"/>
              </a:buClr>
              <a:buFont typeface="Wingdings" panose="05000000000000000000" pitchFamily="2" charset="2"/>
              <a:buChar char="v"/>
            </a:pPr>
            <a:r>
              <a:rPr lang="fr-CA" sz="3000" b="1" dirty="0" smtClean="0"/>
              <a:t>Projets en cours pour améliorer la préparation</a:t>
            </a:r>
          </a:p>
          <a:p>
            <a:pPr>
              <a:spcBef>
                <a:spcPts val="1200"/>
              </a:spcBef>
              <a:buClr>
                <a:srgbClr val="0070C0"/>
              </a:buClr>
              <a:buFont typeface="Wingdings" panose="05000000000000000000" pitchFamily="2" charset="2"/>
              <a:buChar char="v"/>
            </a:pPr>
            <a:r>
              <a:rPr lang="fr-CA" sz="3000" b="1" dirty="0" smtClean="0"/>
              <a:t>Renforcement des liens entre les différents établissements et avec nos partenaires</a:t>
            </a:r>
          </a:p>
          <a:p>
            <a:pPr>
              <a:spcBef>
                <a:spcPts val="1200"/>
              </a:spcBef>
              <a:buClr>
                <a:srgbClr val="0070C0"/>
              </a:buClr>
              <a:buFont typeface="Wingdings" panose="05000000000000000000" pitchFamily="2" charset="2"/>
              <a:buChar char="v"/>
            </a:pPr>
            <a:r>
              <a:rPr lang="fr-CA" sz="3000" b="1" dirty="0" smtClean="0"/>
              <a:t>Intérêt accru et meilleure compréhension de la sécurité civile parmi le personnel du réseau</a:t>
            </a:r>
          </a:p>
          <a:p>
            <a:pPr marL="0" indent="0">
              <a:buNone/>
            </a:pPr>
            <a:endParaRPr lang="fr-CA" dirty="0"/>
          </a:p>
        </p:txBody>
      </p:sp>
    </p:spTree>
    <p:extLst>
      <p:ext uri="{BB962C8B-B14F-4D97-AF65-F5344CB8AC3E}">
        <p14:creationId xmlns:p14="http://schemas.microsoft.com/office/powerpoint/2010/main" val="68983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15616" y="2204864"/>
            <a:ext cx="6985000" cy="1944216"/>
          </a:xfrm>
        </p:spPr>
        <p:txBody>
          <a:bodyPr/>
          <a:lstStyle/>
          <a:p>
            <a:pPr algn="ctr">
              <a:defRPr/>
            </a:pPr>
            <a:r>
              <a:rPr lang="fr-FR" dirty="0" smtClean="0">
                <a:solidFill>
                  <a:schemeClr val="tx1">
                    <a:lumMod val="85000"/>
                    <a:lumOff val="15000"/>
                  </a:schemeClr>
                </a:solidFill>
              </a:rPr>
              <a:t>Merci de votre attention !</a:t>
            </a:r>
            <a:br>
              <a:rPr lang="fr-FR" dirty="0" smtClean="0">
                <a:solidFill>
                  <a:schemeClr val="tx1">
                    <a:lumMod val="85000"/>
                    <a:lumOff val="15000"/>
                  </a:schemeClr>
                </a:solidFill>
              </a:rPr>
            </a:br>
            <a:r>
              <a:rPr lang="fr-FR" sz="4400" dirty="0">
                <a:solidFill>
                  <a:schemeClr val="tx1">
                    <a:lumMod val="85000"/>
                    <a:lumOff val="15000"/>
                  </a:schemeClr>
                </a:solidFill>
              </a:rPr>
              <a:t/>
            </a:r>
            <a:br>
              <a:rPr lang="fr-FR" sz="4400" dirty="0">
                <a:solidFill>
                  <a:schemeClr val="tx1">
                    <a:lumMod val="85000"/>
                    <a:lumOff val="15000"/>
                  </a:schemeClr>
                </a:solidFill>
              </a:rPr>
            </a:br>
            <a:r>
              <a:rPr lang="fr-FR" sz="2400" b="0" dirty="0" smtClean="0">
                <a:solidFill>
                  <a:schemeClr val="tx1">
                    <a:lumMod val="85000"/>
                    <a:lumOff val="15000"/>
                  </a:schemeClr>
                </a:solidFill>
              </a:rPr>
              <a:t>Pour nous joindre:</a:t>
            </a:r>
            <a:br>
              <a:rPr lang="fr-FR" sz="2400" b="0" dirty="0" smtClean="0">
                <a:solidFill>
                  <a:schemeClr val="tx1">
                    <a:lumMod val="85000"/>
                    <a:lumOff val="15000"/>
                  </a:schemeClr>
                </a:solidFill>
              </a:rPr>
            </a:br>
            <a:r>
              <a:rPr lang="fr-FR" sz="2400" b="0" dirty="0" smtClean="0">
                <a:solidFill>
                  <a:schemeClr val="tx1">
                    <a:lumMod val="85000"/>
                    <a:lumOff val="15000"/>
                  </a:schemeClr>
                </a:solidFill>
              </a:rPr>
              <a:t>mesures.urgence.mtl@ssss.gouv.qc.ca</a:t>
            </a:r>
            <a:endParaRPr lang="fr-FR" sz="2400" b="0"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04664"/>
            <a:ext cx="8856984" cy="1143000"/>
          </a:xfrm>
        </p:spPr>
        <p:txBody>
          <a:bodyPr/>
          <a:lstStyle/>
          <a:p>
            <a:r>
              <a:rPr lang="fr-CA" dirty="0" smtClean="0"/>
              <a:t>Mandat du réseau </a:t>
            </a:r>
            <a:r>
              <a:rPr lang="fr-CA" dirty="0" smtClean="0">
                <a:solidFill>
                  <a:schemeClr val="bg1">
                    <a:lumMod val="50000"/>
                  </a:schemeClr>
                </a:solidFill>
              </a:rPr>
              <a:t>de santé et de services sociaux</a:t>
            </a:r>
            <a:r>
              <a:rPr lang="fr-CA" dirty="0" smtClean="0">
                <a:solidFill>
                  <a:srgbClr val="FF0000"/>
                </a:solidFill>
              </a:rPr>
              <a:t> </a:t>
            </a:r>
            <a:r>
              <a:rPr lang="fr-CA" dirty="0" smtClean="0"/>
              <a:t>montréalais</a:t>
            </a:r>
            <a:endParaRPr lang="fr-CA" dirty="0"/>
          </a:p>
        </p:txBody>
      </p:sp>
      <p:sp>
        <p:nvSpPr>
          <p:cNvPr id="3" name="Espace réservé du contenu 2"/>
          <p:cNvSpPr>
            <a:spLocks noGrp="1"/>
          </p:cNvSpPr>
          <p:nvPr>
            <p:ph idx="1"/>
          </p:nvPr>
        </p:nvSpPr>
        <p:spPr>
          <a:xfrm>
            <a:off x="467544" y="2276872"/>
            <a:ext cx="8229600" cy="3877891"/>
          </a:xfrm>
        </p:spPr>
        <p:txBody>
          <a:bodyPr/>
          <a:lstStyle/>
          <a:p>
            <a:pPr>
              <a:buClr>
                <a:srgbClr val="0070C0"/>
              </a:buClr>
              <a:buFont typeface="Wingdings" panose="05000000000000000000" pitchFamily="2" charset="2"/>
              <a:buChar char="v"/>
            </a:pPr>
            <a:r>
              <a:rPr lang="fr-CA" b="1" dirty="0" smtClean="0"/>
              <a:t>Mission Santé à l’accueil des réfugiés</a:t>
            </a:r>
          </a:p>
          <a:p>
            <a:pPr>
              <a:spcBef>
                <a:spcPts val="2400"/>
              </a:spcBef>
              <a:buClr>
                <a:srgbClr val="0070C0"/>
              </a:buClr>
              <a:buFont typeface="Wingdings" panose="05000000000000000000" pitchFamily="2" charset="2"/>
              <a:buChar char="v"/>
            </a:pPr>
            <a:r>
              <a:rPr lang="fr-CA" b="1" dirty="0" smtClean="0">
                <a:solidFill>
                  <a:schemeClr val="tx1"/>
                </a:solidFill>
              </a:rPr>
              <a:t>Mise en application du </a:t>
            </a:r>
            <a:r>
              <a:rPr lang="fr-CA" b="1" i="1" dirty="0"/>
              <a:t>Plan ministériel pour l’évaluation du bien-être et de l’état de santé physique des réfugiés en situation d’arrivées </a:t>
            </a:r>
            <a:r>
              <a:rPr lang="fr-CA" b="1" i="1" dirty="0" smtClean="0"/>
              <a:t>massives </a:t>
            </a:r>
            <a:r>
              <a:rPr lang="fr-CA" b="1" dirty="0" smtClean="0"/>
              <a:t>(réfugiés destinés à Montréal)</a:t>
            </a:r>
            <a:endParaRPr lang="fr-CA" b="1" dirty="0"/>
          </a:p>
        </p:txBody>
      </p:sp>
    </p:spTree>
    <p:extLst>
      <p:ext uri="{BB962C8B-B14F-4D97-AF65-F5344CB8AC3E}">
        <p14:creationId xmlns:p14="http://schemas.microsoft.com/office/powerpoint/2010/main" val="234081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434622"/>
            <a:ext cx="4067944" cy="1338194"/>
          </a:xfrm>
        </p:spPr>
        <p:txBody>
          <a:bodyPr>
            <a:normAutofit fontScale="90000"/>
          </a:bodyPr>
          <a:lstStyle/>
          <a:p>
            <a:r>
              <a:rPr lang="fr-CA" sz="3500" cap="all" dirty="0" smtClean="0"/>
              <a:t>Trajectoire des interventions</a:t>
            </a:r>
            <a:br>
              <a:rPr lang="fr-CA" sz="3500" cap="all" dirty="0" smtClean="0"/>
            </a:br>
            <a:endParaRPr lang="fr-CA" sz="3500" cap="all" dirty="0"/>
          </a:p>
        </p:txBody>
      </p:sp>
      <p:sp>
        <p:nvSpPr>
          <p:cNvPr id="5" name="Espace réservé du contenu 4"/>
          <p:cNvSpPr>
            <a:spLocks noGrp="1"/>
          </p:cNvSpPr>
          <p:nvPr>
            <p:ph idx="1"/>
          </p:nvPr>
        </p:nvSpPr>
        <p:spPr>
          <a:xfrm>
            <a:off x="611560" y="1052736"/>
            <a:ext cx="8002587" cy="4811047"/>
          </a:xfrm>
        </p:spPr>
        <p:txBody>
          <a:bodyPr>
            <a:normAutofit/>
          </a:bodyPr>
          <a:lstStyle/>
          <a:p>
            <a:pPr marL="0" indent="0">
              <a:spcBef>
                <a:spcPts val="1200"/>
              </a:spcBef>
              <a:buNone/>
            </a:pPr>
            <a:endParaRPr lang="en-CA" dirty="0"/>
          </a:p>
          <a:p>
            <a:pPr marL="0" indent="0">
              <a:spcBef>
                <a:spcPts val="1200"/>
              </a:spcBef>
              <a:buNone/>
            </a:pPr>
            <a:endParaRPr lang="en-CA" dirty="0" smtClean="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16"/>
          <a:stretch/>
        </p:blipFill>
        <p:spPr bwMode="auto">
          <a:xfrm>
            <a:off x="3995936" y="284048"/>
            <a:ext cx="5093196" cy="645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187624" y="5157192"/>
            <a:ext cx="2808312" cy="584775"/>
          </a:xfrm>
          <a:prstGeom prst="rect">
            <a:avLst/>
          </a:prstGeom>
          <a:noFill/>
        </p:spPr>
        <p:txBody>
          <a:bodyPr wrap="square" rtlCol="0">
            <a:spAutoFit/>
          </a:bodyPr>
          <a:lstStyle/>
          <a:p>
            <a:pPr algn="r"/>
            <a:r>
              <a:rPr lang="en-CA" sz="1600" dirty="0" err="1" smtClean="0"/>
              <a:t>Réfugiés</a:t>
            </a:r>
            <a:r>
              <a:rPr lang="en-CA" sz="1600" dirty="0" smtClean="0"/>
              <a:t> </a:t>
            </a:r>
            <a:r>
              <a:rPr lang="en-CA" sz="1600" dirty="0" err="1" smtClean="0"/>
              <a:t>destinés</a:t>
            </a:r>
            <a:r>
              <a:rPr lang="en-CA" sz="1600" dirty="0" smtClean="0"/>
              <a:t> au Québec </a:t>
            </a:r>
            <a:r>
              <a:rPr lang="en-CA" sz="1600" dirty="0" err="1" smtClean="0"/>
              <a:t>seulement</a:t>
            </a:r>
            <a:endParaRPr lang="fr-CA" sz="1600" dirty="0"/>
          </a:p>
        </p:txBody>
      </p:sp>
    </p:spTree>
    <p:extLst>
      <p:ext uri="{BB962C8B-B14F-4D97-AF65-F5344CB8AC3E}">
        <p14:creationId xmlns:p14="http://schemas.microsoft.com/office/powerpoint/2010/main" val="324722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Mobilisation du réseau</a:t>
            </a:r>
            <a:endParaRPr lang="fr-CA" dirty="0"/>
          </a:p>
        </p:txBody>
      </p:sp>
      <p:sp>
        <p:nvSpPr>
          <p:cNvPr id="3" name="Espace réservé du contenu 2"/>
          <p:cNvSpPr>
            <a:spLocks noGrp="1"/>
          </p:cNvSpPr>
          <p:nvPr>
            <p:ph idx="1"/>
          </p:nvPr>
        </p:nvSpPr>
        <p:spPr>
          <a:xfrm>
            <a:off x="179512" y="1412776"/>
            <a:ext cx="8784976" cy="4536503"/>
          </a:xfrm>
        </p:spPr>
        <p:txBody>
          <a:bodyPr/>
          <a:lstStyle/>
          <a:p>
            <a:pPr algn="just">
              <a:buClr>
                <a:srgbClr val="0070C0"/>
              </a:buClr>
              <a:buFont typeface="Wingdings" panose="05000000000000000000" pitchFamily="2" charset="2"/>
              <a:buChar char="v"/>
            </a:pPr>
            <a:r>
              <a:rPr lang="fr-CA" b="1" dirty="0" smtClean="0"/>
              <a:t>Cycle de coordination avec le MSSS</a:t>
            </a:r>
          </a:p>
          <a:p>
            <a:pPr algn="just">
              <a:buClr>
                <a:srgbClr val="0070C0"/>
              </a:buClr>
              <a:buFont typeface="Wingdings" panose="05000000000000000000" pitchFamily="2" charset="2"/>
              <a:buChar char="v"/>
            </a:pPr>
            <a:r>
              <a:rPr lang="fr-CA" b="1" dirty="0" smtClean="0"/>
              <a:t>Comité de coordination régionale de l’Opération Syrie</a:t>
            </a:r>
          </a:p>
          <a:p>
            <a:pPr algn="just">
              <a:buClr>
                <a:srgbClr val="0070C0"/>
              </a:buClr>
              <a:buFont typeface="Wingdings" panose="05000000000000000000" pitchFamily="2" charset="2"/>
              <a:buChar char="v"/>
            </a:pPr>
            <a:r>
              <a:rPr lang="fr-CA" b="1" dirty="0" smtClean="0"/>
              <a:t>Équipe de coordination régionale MUSC</a:t>
            </a:r>
          </a:p>
          <a:p>
            <a:pPr algn="just">
              <a:buClr>
                <a:srgbClr val="0070C0"/>
              </a:buClr>
              <a:buFont typeface="Wingdings" panose="05000000000000000000" pitchFamily="2" charset="2"/>
              <a:buChar char="v"/>
            </a:pPr>
            <a:r>
              <a:rPr lang="fr-CA" b="1" dirty="0" smtClean="0"/>
              <a:t>Liaison avec les établissements via les coordonnateurs MUSC</a:t>
            </a:r>
          </a:p>
          <a:p>
            <a:pPr algn="just">
              <a:buClr>
                <a:srgbClr val="0070C0"/>
              </a:buClr>
              <a:buFont typeface="Wingdings" panose="05000000000000000000" pitchFamily="2" charset="2"/>
              <a:buChar char="v"/>
            </a:pPr>
            <a:r>
              <a:rPr lang="fr-CA" b="1" dirty="0"/>
              <a:t>Période des fêtes: rencontres téléphoniques d’équipe pour ajustements</a:t>
            </a:r>
          </a:p>
          <a:p>
            <a:endParaRPr lang="fr-CA" dirty="0"/>
          </a:p>
        </p:txBody>
      </p:sp>
    </p:spTree>
    <p:extLst>
      <p:ext uri="{BB962C8B-B14F-4D97-AF65-F5344CB8AC3E}">
        <p14:creationId xmlns:p14="http://schemas.microsoft.com/office/powerpoint/2010/main" val="270471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Mobilisation du personnel</a:t>
            </a:r>
            <a:endParaRPr lang="fr-CA" dirty="0"/>
          </a:p>
        </p:txBody>
      </p:sp>
      <p:sp>
        <p:nvSpPr>
          <p:cNvPr id="3" name="Espace réservé du contenu 2"/>
          <p:cNvSpPr>
            <a:spLocks noGrp="1"/>
          </p:cNvSpPr>
          <p:nvPr>
            <p:ph idx="1"/>
          </p:nvPr>
        </p:nvSpPr>
        <p:spPr/>
        <p:txBody>
          <a:bodyPr>
            <a:normAutofit fontScale="85000" lnSpcReduction="20000"/>
          </a:bodyPr>
          <a:lstStyle/>
          <a:p>
            <a:pPr algn="just">
              <a:spcBef>
                <a:spcPts val="2400"/>
              </a:spcBef>
              <a:buClr>
                <a:srgbClr val="0070C0"/>
              </a:buClr>
              <a:buFont typeface="Wingdings" panose="05000000000000000000" pitchFamily="2" charset="2"/>
              <a:buChar char="v"/>
            </a:pPr>
            <a:r>
              <a:rPr lang="fr-CA" b="1" dirty="0" smtClean="0"/>
              <a:t>Sollicitation de tous les établissements du réseau </a:t>
            </a:r>
            <a:r>
              <a:rPr lang="fr-CA" b="1" dirty="0"/>
              <a:t>montréalais </a:t>
            </a:r>
          </a:p>
          <a:p>
            <a:pPr algn="just">
              <a:spcBef>
                <a:spcPts val="2400"/>
              </a:spcBef>
              <a:buClr>
                <a:srgbClr val="0070C0"/>
              </a:buClr>
              <a:buFont typeface="Wingdings" panose="05000000000000000000" pitchFamily="2" charset="2"/>
              <a:buChar char="v"/>
            </a:pPr>
            <a:r>
              <a:rPr lang="fr-CA" b="1" dirty="0" smtClean="0"/>
              <a:t>Répartition des quarts (infirmières, TS, MD, agents administratifs) le plus équitablement possible</a:t>
            </a:r>
          </a:p>
          <a:p>
            <a:pPr algn="just">
              <a:spcBef>
                <a:spcPts val="2400"/>
              </a:spcBef>
              <a:buClr>
                <a:srgbClr val="0070C0"/>
              </a:buClr>
              <a:buFont typeface="Wingdings" panose="05000000000000000000" pitchFamily="2" charset="2"/>
              <a:buChar char="v"/>
            </a:pPr>
            <a:r>
              <a:rPr lang="fr-CA" b="1" dirty="0"/>
              <a:t>Stratégie pour combler les quarts de travail:</a:t>
            </a:r>
          </a:p>
          <a:p>
            <a:pPr marL="971550" lvl="1" indent="-514350" algn="just">
              <a:spcBef>
                <a:spcPts val="600"/>
              </a:spcBef>
              <a:buClr>
                <a:srgbClr val="0070C0"/>
              </a:buClr>
              <a:buFont typeface="+mj-lt"/>
              <a:buAutoNum type="arabicPeriod"/>
            </a:pPr>
            <a:r>
              <a:rPr lang="fr-CA" sz="2600" b="1" dirty="0" smtClean="0"/>
              <a:t>Intervenants </a:t>
            </a:r>
            <a:r>
              <a:rPr lang="fr-CA" sz="2600" b="1" dirty="0"/>
              <a:t>parlant la langue (arabe libanais, syrien, kurde, arménien);</a:t>
            </a:r>
          </a:p>
          <a:p>
            <a:pPr marL="971550" lvl="1" indent="-514350" algn="just">
              <a:spcBef>
                <a:spcPts val="600"/>
              </a:spcBef>
              <a:buClr>
                <a:srgbClr val="0070C0"/>
              </a:buClr>
              <a:buFont typeface="+mj-lt"/>
              <a:buAutoNum type="arabicPeriod"/>
            </a:pPr>
            <a:r>
              <a:rPr lang="fr-CA" sz="2600" b="1" dirty="0" smtClean="0"/>
              <a:t>Intervenants </a:t>
            </a:r>
            <a:r>
              <a:rPr lang="fr-CA" sz="2600" b="1" dirty="0"/>
              <a:t>ayant reçu la formation </a:t>
            </a:r>
            <a:r>
              <a:rPr lang="fr-CA" sz="2600" b="1" dirty="0" smtClean="0"/>
              <a:t>d’intervention en </a:t>
            </a:r>
            <a:r>
              <a:rPr lang="fr-CA" sz="2600" b="1" dirty="0"/>
              <a:t>cas de sinistre;</a:t>
            </a:r>
          </a:p>
          <a:p>
            <a:pPr marL="971550" lvl="1" indent="-514350" algn="just">
              <a:spcBef>
                <a:spcPts val="600"/>
              </a:spcBef>
              <a:buClr>
                <a:srgbClr val="0070C0"/>
              </a:buClr>
              <a:buFont typeface="+mj-lt"/>
              <a:buAutoNum type="arabicPeriod"/>
            </a:pPr>
            <a:r>
              <a:rPr lang="fr-CA" sz="2600" b="1" dirty="0" smtClean="0"/>
              <a:t>Tous </a:t>
            </a:r>
            <a:r>
              <a:rPr lang="fr-CA" sz="2600" b="1" dirty="0"/>
              <a:t>les autres </a:t>
            </a:r>
            <a:r>
              <a:rPr lang="fr-CA" sz="2600" b="1" dirty="0" smtClean="0"/>
              <a:t>intervenants.</a:t>
            </a:r>
            <a:endParaRPr lang="fr-CA" sz="2600" b="1" dirty="0"/>
          </a:p>
          <a:p>
            <a:endParaRPr lang="fr-CA" dirty="0" smtClean="0"/>
          </a:p>
        </p:txBody>
      </p:sp>
    </p:spTree>
    <p:extLst>
      <p:ext uri="{BB962C8B-B14F-4D97-AF65-F5344CB8AC3E}">
        <p14:creationId xmlns:p14="http://schemas.microsoft.com/office/powerpoint/2010/main" val="391115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68312" y="2132856"/>
            <a:ext cx="8208143" cy="1080244"/>
          </a:xfrm>
        </p:spPr>
        <p:txBody>
          <a:bodyPr/>
          <a:lstStyle/>
          <a:p>
            <a:pPr algn="ctr">
              <a:defRPr/>
            </a:pPr>
            <a:r>
              <a:rPr lang="fr-FR" sz="4400" dirty="0" smtClean="0"/>
              <a:t>Centre de bienvenue</a:t>
            </a:r>
            <a:endParaRPr lang="fr-FR" sz="4400" dirty="0"/>
          </a:p>
        </p:txBody>
      </p:sp>
    </p:spTree>
    <p:extLst>
      <p:ext uri="{BB962C8B-B14F-4D97-AF65-F5344CB8AC3E}">
        <p14:creationId xmlns:p14="http://schemas.microsoft.com/office/powerpoint/2010/main" val="3673541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1370</TotalTime>
  <Words>1164</Words>
  <Application>Microsoft Office PowerPoint</Application>
  <PresentationFormat>Affichage à l'écran (4:3)</PresentationFormat>
  <Paragraphs>209</Paragraphs>
  <Slides>48</Slides>
  <Notes>10</Notes>
  <HiddenSlides>0</HiddenSlides>
  <MMClips>0</MMClips>
  <ScaleCrop>false</ScaleCrop>
  <HeadingPairs>
    <vt:vector size="4" baseType="variant">
      <vt:variant>
        <vt:lpstr>Thème</vt:lpstr>
      </vt:variant>
      <vt:variant>
        <vt:i4>1</vt:i4>
      </vt:variant>
      <vt:variant>
        <vt:lpstr>Titres des diapositives</vt:lpstr>
      </vt:variant>
      <vt:variant>
        <vt:i4>48</vt:i4>
      </vt:variant>
    </vt:vector>
  </HeadingPairs>
  <TitlesOfParts>
    <vt:vector size="49" baseType="lpstr">
      <vt:lpstr>Thème Office</vt:lpstr>
      <vt:lpstr>Présentation PowerPoint</vt:lpstr>
      <vt:lpstr>OPÉRATION SYRIE</vt:lpstr>
      <vt:lpstr>Contexte</vt:lpstr>
      <vt:lpstr>Contexte (suite)</vt:lpstr>
      <vt:lpstr>Mandat du réseau de santé et de services sociaux montréalais</vt:lpstr>
      <vt:lpstr>Trajectoire des interventions </vt:lpstr>
      <vt:lpstr>Mobilisation du réseau</vt:lpstr>
      <vt:lpstr>Mobilisation du personnel</vt:lpstr>
      <vt:lpstr>Centre de bienvenue</vt:lpstr>
      <vt:lpstr>Centre de bienvenue</vt:lpstr>
      <vt:lpstr>Rôle du réseau de la santé et des services sociaux</vt:lpstr>
      <vt:lpstr>Ressources humaines</vt:lpstr>
      <vt:lpstr>Gestion des opérations</vt:lpstr>
      <vt:lpstr>Enjeux spécifiques au centre de bienvenue </vt:lpstr>
      <vt:lpstr>Bilan des vols</vt:lpstr>
      <vt:lpstr>Bilan – Centre de bienvenue</vt:lpstr>
      <vt:lpstr>Présentation PowerPoint</vt:lpstr>
      <vt:lpstr>Présentation PowerPoint</vt:lpstr>
      <vt:lpstr>Présentation PowerPoint</vt:lpstr>
      <vt:lpstr>Présentation PowerPoint</vt:lpstr>
      <vt:lpstr>Présentation PowerPoint</vt:lpstr>
      <vt:lpstr>Présentation PowerPoint</vt:lpstr>
      <vt:lpstr>Clinique d’évaluation</vt:lpstr>
      <vt:lpstr>Le site</vt:lpstr>
      <vt:lpstr>Contribution CUSM</vt:lpstr>
      <vt:lpstr>Contribution du CIUSSS du Centre-Ouest-de-l’Île-de-Montréal</vt:lpstr>
      <vt:lpstr>Centre de rendez-vous</vt:lpstr>
      <vt:lpstr>Statistiques</vt:lpstr>
      <vt:lpstr>Cheminement</vt:lpstr>
      <vt:lpstr>Ressources humaines</vt:lpstr>
      <vt:lpstr>Enjeux spécifiques à la clinique d’évaluation</vt:lpstr>
      <vt:lpstr>Climat de travail</vt:lpstr>
      <vt:lpstr>Bilan</vt:lpstr>
      <vt:lpstr>Présentation PowerPoint</vt:lpstr>
      <vt:lpstr>Présentation PowerPoint</vt:lpstr>
      <vt:lpstr>Présentation PowerPoint</vt:lpstr>
      <vt:lpstr>Présentation PowerPoint</vt:lpstr>
      <vt:lpstr>Présentation PowerPoint</vt:lpstr>
      <vt:lpstr>Présentation PowerPoint</vt:lpstr>
      <vt:lpstr>Enjeux de l’Opération Syrie</vt:lpstr>
      <vt:lpstr>Ressources humaines</vt:lpstr>
      <vt:lpstr>Horaires et charge de travail</vt:lpstr>
      <vt:lpstr>Interprétariat</vt:lpstr>
      <vt:lpstr>Communications</vt:lpstr>
      <vt:lpstr>Opérations</vt:lpstr>
      <vt:lpstr>Des gains pour les intervenants</vt:lpstr>
      <vt:lpstr>Des gains pour le réseau montréalais</vt:lpstr>
      <vt:lpstr>Merci de votre attention !  Pour nous joindre: mesures.urgence.mtl@ssss.gouv.qc.ca</vt:lpstr>
    </vt:vector>
  </TitlesOfParts>
  <Company>MSSS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MSSS</dc:creator>
  <cp:lastModifiedBy>Josianne Cantin</cp:lastModifiedBy>
  <cp:revision>121</cp:revision>
  <cp:lastPrinted>2016-08-29T18:05:20Z</cp:lastPrinted>
  <dcterms:created xsi:type="dcterms:W3CDTF">2012-10-02T15:19:07Z</dcterms:created>
  <dcterms:modified xsi:type="dcterms:W3CDTF">2016-10-04T15:34:52Z</dcterms:modified>
</cp:coreProperties>
</file>