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3" r:id="rId5"/>
    <p:sldId id="31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258" r:id="rId47"/>
  </p:sldIdLst>
  <p:sldSz cx="9144000" cy="6858000" type="screen4x3"/>
  <p:notesSz cx="6950075" cy="92360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nne Cantin" initials="JC" lastIdx="6" clrIdx="0"/>
  <p:cmAuthor id="1" name="Pierre-Paul Malenfant" initials="PM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A10F-D39B-45AF-AC49-93B2E8C914CD}" type="datetimeFigureOut">
              <a:rPr lang="fr-CA" smtClean="0"/>
              <a:t>2016-10-04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0152E-3088-47A8-8991-A6E351C7FF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99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QUEBmm2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 descr="Ensemble_No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6552728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467544" y="3212976"/>
            <a:ext cx="655272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467544" y="4221088"/>
            <a:ext cx="655272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677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QUEBmm2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Ensemble_No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1560" y="1988840"/>
            <a:ext cx="6984776" cy="18722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92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de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QUEBmm2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Ensemble_No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8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827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QUEBmm2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 descr="Ensemble_No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</a:t>
            </a:r>
            <a:endParaRPr lang="fr-CA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8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QUEBmm2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Ensemble_Noi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QUEBmm2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65850"/>
            <a:ext cx="2108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Ensemble_Noi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5838"/>
            <a:ext cx="2222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16-860-06W_sloga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9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1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La mobilisation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92275"/>
            <a:ext cx="3671887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Rapidité et efficacité des interventions des membres </a:t>
            </a:r>
            <a:r>
              <a:rPr lang="fr-CA" sz="2000" b="1" dirty="0" smtClean="0">
                <a:solidFill>
                  <a:schemeClr val="tx1"/>
                </a:solidFill>
              </a:rPr>
              <a:t>du Comité mesures d’urgence et </a:t>
            </a:r>
            <a:r>
              <a:rPr lang="fr-CA" sz="2000" b="1" dirty="0">
                <a:solidFill>
                  <a:schemeClr val="tx1"/>
                </a:solidFill>
              </a:rPr>
              <a:t>autres intervenants du CSSS</a:t>
            </a:r>
          </a:p>
          <a:p>
            <a:pPr>
              <a:defRPr/>
            </a:pPr>
            <a:endParaRPr lang="fr-CA" b="1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Mobiliser rapidement les membres du Comité de direction et du Comité de sécurité </a:t>
            </a:r>
            <a:r>
              <a:rPr lang="fr-CA" sz="2000" b="1" dirty="0" smtClean="0">
                <a:solidFill>
                  <a:schemeClr val="tx1"/>
                </a:solidFill>
              </a:rPr>
              <a:t>civile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 smtClean="0">
                <a:solidFill>
                  <a:schemeClr val="tx1"/>
                </a:solidFill>
              </a:rPr>
              <a:t>Distinguer les rôles en mesures </a:t>
            </a:r>
            <a:r>
              <a:rPr lang="fr-CA" sz="2000" b="1" dirty="0">
                <a:solidFill>
                  <a:schemeClr val="tx1"/>
                </a:solidFill>
              </a:rPr>
              <a:t>d’urgence </a:t>
            </a:r>
            <a:r>
              <a:rPr lang="fr-CA" sz="2000" b="1" dirty="0" smtClean="0">
                <a:solidFill>
                  <a:schemeClr val="tx1"/>
                </a:solidFill>
              </a:rPr>
              <a:t>versus sécurité civile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Code orange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92275"/>
            <a:ext cx="3527425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La présence sur place de la gestionnaire dédiée au « code orange »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Malgré l’absence de protocoles précis, les interventions ont été appliquées correctement par l’équipe de l’urgence</a:t>
            </a:r>
          </a:p>
          <a:p>
            <a:pPr>
              <a:defRPr/>
            </a:pPr>
            <a:endParaRPr lang="fr-CA" b="1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Se doter d’un Guide de déploiement du Code </a:t>
            </a:r>
            <a:r>
              <a:rPr lang="fr-CA" sz="2000" b="1" dirty="0" smtClean="0">
                <a:solidFill>
                  <a:schemeClr val="tx1"/>
                </a:solidFill>
              </a:rPr>
              <a:t>orange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Produire un protocole spécifique dans la valise de </a:t>
            </a:r>
            <a:r>
              <a:rPr lang="fr-CA" sz="2000" b="1" dirty="0" smtClean="0">
                <a:solidFill>
                  <a:schemeClr val="tx1"/>
                </a:solidFill>
              </a:rPr>
              <a:t>garde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Santé de </a:t>
            </a:r>
            <a:r>
              <a:rPr lang="fr-CA" dirty="0" smtClean="0"/>
              <a:t>1</a:t>
            </a:r>
            <a:r>
              <a:rPr lang="fr-CA" baseline="30000" dirty="0" smtClean="0"/>
              <a:t>re</a:t>
            </a:r>
            <a:r>
              <a:rPr lang="fr-CA" dirty="0" smtClean="0"/>
              <a:t> </a:t>
            </a:r>
            <a:r>
              <a:rPr lang="fr-CA" dirty="0"/>
              <a:t>ligne sur le site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3238" y="1692275"/>
            <a:ext cx="3527425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Mobilisation </a:t>
            </a:r>
            <a:r>
              <a:rPr lang="fr-CA" sz="1800" b="1" dirty="0" smtClean="0">
                <a:solidFill>
                  <a:schemeClr val="tx1"/>
                </a:solidFill>
              </a:rPr>
              <a:t>rapide; médecins et infirmières </a:t>
            </a:r>
            <a:r>
              <a:rPr lang="fr-CA" sz="1800" b="1" dirty="0">
                <a:solidFill>
                  <a:schemeClr val="tx1"/>
                </a:solidFill>
              </a:rPr>
              <a:t>sur place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Se doter d’une trousse de médicaments, </a:t>
            </a:r>
            <a:r>
              <a:rPr lang="fr-CA" sz="1800" b="1" dirty="0" smtClean="0">
                <a:solidFill>
                  <a:schemeClr val="tx1"/>
                </a:solidFill>
              </a:rPr>
              <a:t>de matériel </a:t>
            </a:r>
            <a:r>
              <a:rPr lang="fr-CA" sz="1800" b="1" dirty="0">
                <a:solidFill>
                  <a:schemeClr val="tx1"/>
                </a:solidFill>
              </a:rPr>
              <a:t>et </a:t>
            </a:r>
            <a:r>
              <a:rPr lang="fr-CA" sz="1800" b="1" dirty="0" smtClean="0">
                <a:solidFill>
                  <a:schemeClr val="tx1"/>
                </a:solidFill>
              </a:rPr>
              <a:t>d’équipement </a:t>
            </a:r>
            <a:r>
              <a:rPr lang="fr-CA" sz="1800" b="1" dirty="0">
                <a:solidFill>
                  <a:schemeClr val="tx1"/>
                </a:solidFill>
              </a:rPr>
              <a:t>requis, dont des aides à la marche, etc</a:t>
            </a:r>
            <a:r>
              <a:rPr lang="fr-CA" sz="1800" b="1" dirty="0" smtClean="0">
                <a:solidFill>
                  <a:schemeClr val="tx1"/>
                </a:solidFill>
              </a:rPr>
              <a:t>.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Produire un protocole de déploiement des services de santé de </a:t>
            </a:r>
            <a:r>
              <a:rPr lang="fr-CA" sz="1800" b="1" dirty="0" smtClean="0">
                <a:solidFill>
                  <a:schemeClr val="tx1"/>
                </a:solidFill>
              </a:rPr>
              <a:t>1</a:t>
            </a:r>
            <a:r>
              <a:rPr lang="fr-CA" sz="1800" b="1" baseline="30000" dirty="0" smtClean="0">
                <a:solidFill>
                  <a:schemeClr val="tx1"/>
                </a:solidFill>
              </a:rPr>
              <a:t>re</a:t>
            </a:r>
            <a:r>
              <a:rPr lang="fr-CA" sz="1800" b="1" dirty="0" smtClean="0">
                <a:solidFill>
                  <a:schemeClr val="tx1"/>
                </a:solidFill>
              </a:rPr>
              <a:t> </a:t>
            </a:r>
            <a:r>
              <a:rPr lang="fr-CA" sz="1800" b="1" dirty="0">
                <a:solidFill>
                  <a:schemeClr val="tx1"/>
                </a:solidFill>
              </a:rPr>
              <a:t>ligne dans un Centre de services aux </a:t>
            </a:r>
            <a:r>
              <a:rPr lang="fr-CA" sz="1800" b="1" dirty="0" smtClean="0">
                <a:solidFill>
                  <a:schemeClr val="tx1"/>
                </a:solidFill>
              </a:rPr>
              <a:t>sinistrés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Évaluer la pertinence de mobiliser des </a:t>
            </a:r>
            <a:r>
              <a:rPr lang="fr-CA" sz="1800" b="1" dirty="0" smtClean="0">
                <a:solidFill>
                  <a:schemeClr val="tx1"/>
                </a:solidFill>
              </a:rPr>
              <a:t>préposés aux bénéficiaires</a:t>
            </a:r>
            <a:endParaRPr lang="fr-CA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Volet psychosocial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92275"/>
            <a:ext cx="3455987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Disponibilité des intervenants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Déploiement au CH et à L’Isle-Verte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Formation et expertise des intervenants psychosociaux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endParaRPr lang="fr-CA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Alerter </a:t>
            </a:r>
            <a:r>
              <a:rPr lang="fr-CA" sz="2000" b="1" dirty="0" smtClean="0">
                <a:solidFill>
                  <a:schemeClr val="tx1"/>
                </a:solidFill>
              </a:rPr>
              <a:t>plus rapidement </a:t>
            </a:r>
            <a:r>
              <a:rPr lang="fr-CA" sz="2000" b="1" dirty="0">
                <a:solidFill>
                  <a:schemeClr val="tx1"/>
                </a:solidFill>
              </a:rPr>
              <a:t>les </a:t>
            </a:r>
            <a:r>
              <a:rPr lang="fr-CA" sz="2000" b="1" dirty="0" smtClean="0">
                <a:solidFill>
                  <a:schemeClr val="tx1"/>
                </a:solidFill>
              </a:rPr>
              <a:t>intervenants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Assurer la </a:t>
            </a:r>
            <a:r>
              <a:rPr lang="fr-CA" sz="2000" b="1" dirty="0" smtClean="0">
                <a:solidFill>
                  <a:schemeClr val="tx1"/>
                </a:solidFill>
              </a:rPr>
              <a:t>chaîne </a:t>
            </a:r>
            <a:r>
              <a:rPr lang="fr-CA" sz="2000" b="1" dirty="0">
                <a:solidFill>
                  <a:schemeClr val="tx1"/>
                </a:solidFill>
              </a:rPr>
              <a:t>de communication entre le CH et le PC à </a:t>
            </a:r>
            <a:r>
              <a:rPr lang="fr-CA" sz="2000" b="1" dirty="0" smtClean="0">
                <a:solidFill>
                  <a:schemeClr val="tx1"/>
                </a:solidFill>
              </a:rPr>
              <a:t>l’Isle-Verte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Clarifier le rôle de la SQ (Filet 4) quant à la mobilisation du Centre de </a:t>
            </a:r>
            <a:r>
              <a:rPr lang="fr-CA" sz="2000" b="1" dirty="0" smtClean="0">
                <a:solidFill>
                  <a:schemeClr val="tx1"/>
                </a:solidFill>
              </a:rPr>
              <a:t>crise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Faciliter le repérage des </a:t>
            </a:r>
            <a:r>
              <a:rPr lang="fr-CA" sz="2000" b="1" dirty="0" smtClean="0">
                <a:solidFill>
                  <a:schemeClr val="tx1"/>
                </a:solidFill>
              </a:rPr>
              <a:t>dossards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Volet communication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92275"/>
            <a:ext cx="3527425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Ouverture d’une ligne téléphonique </a:t>
            </a:r>
            <a:r>
              <a:rPr lang="fr-CA" sz="2000" b="1" dirty="0" smtClean="0">
                <a:solidFill>
                  <a:schemeClr val="tx1"/>
                </a:solidFill>
              </a:rPr>
              <a:t>dédiée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Disponibilité du DG pour répondre aux demandes des </a:t>
            </a:r>
            <a:r>
              <a:rPr lang="fr-CA" sz="2000" b="1" dirty="0" smtClean="0">
                <a:solidFill>
                  <a:schemeClr val="tx1"/>
                </a:solidFill>
              </a:rPr>
              <a:t>médias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Bonne collaboration dans la gestion des médias (CSSS vs ASSS</a:t>
            </a:r>
            <a:r>
              <a:rPr lang="fr-CA" sz="2000" b="1" dirty="0" smtClean="0">
                <a:solidFill>
                  <a:schemeClr val="tx1"/>
                </a:solidFill>
              </a:rPr>
              <a:t>)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Identification rapide d’un </a:t>
            </a:r>
            <a:r>
              <a:rPr lang="fr-CA" sz="2000" b="1" dirty="0" smtClean="0">
                <a:solidFill>
                  <a:schemeClr val="tx1"/>
                </a:solidFill>
              </a:rPr>
              <a:t>porte-parole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Assurer une liaison entre le Centre de coordination et le </a:t>
            </a:r>
            <a:r>
              <a:rPr lang="fr-CA" sz="2000" b="1" dirty="0" smtClean="0">
                <a:solidFill>
                  <a:schemeClr val="tx1"/>
                </a:solidFill>
              </a:rPr>
              <a:t>terrain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Arrimage rapide avec la </a:t>
            </a:r>
            <a:r>
              <a:rPr lang="fr-CA" sz="2000" b="1" dirty="0" smtClean="0">
                <a:solidFill>
                  <a:schemeClr val="tx1"/>
                </a:solidFill>
              </a:rPr>
              <a:t>mission Communication </a:t>
            </a:r>
            <a:r>
              <a:rPr lang="fr-CA" sz="2000" b="1" dirty="0">
                <a:solidFill>
                  <a:schemeClr val="tx1"/>
                </a:solidFill>
              </a:rPr>
              <a:t>(ORSC) pour déterminer ce qui peut être </a:t>
            </a:r>
            <a:r>
              <a:rPr lang="fr-CA" sz="2000" b="1" dirty="0" smtClean="0">
                <a:solidFill>
                  <a:schemeClr val="tx1"/>
                </a:solidFill>
              </a:rPr>
              <a:t>diffusé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Relocalisation des clientèles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92275"/>
            <a:ext cx="3527425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Profil des clientèles accessible </a:t>
            </a:r>
            <a:r>
              <a:rPr lang="fr-CA" sz="2000" b="1" dirty="0" smtClean="0">
                <a:solidFill>
                  <a:schemeClr val="tx1"/>
                </a:solidFill>
              </a:rPr>
              <a:t>rapidement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Disponibilité du RLS des Basques pour l’accueil de personnes </a:t>
            </a:r>
            <a:r>
              <a:rPr lang="fr-CA" sz="2000" b="1" dirty="0" smtClean="0">
                <a:solidFill>
                  <a:schemeClr val="tx1"/>
                </a:solidFill>
              </a:rPr>
              <a:t>évacuées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Se doter d’un volet </a:t>
            </a:r>
            <a:r>
              <a:rPr lang="fr-CA" sz="2000" b="1" dirty="0" err="1" smtClean="0">
                <a:solidFill>
                  <a:schemeClr val="tx1"/>
                </a:solidFill>
              </a:rPr>
              <a:t>sociosanitaire</a:t>
            </a:r>
            <a:r>
              <a:rPr lang="fr-CA" sz="2000" b="1" dirty="0" smtClean="0">
                <a:solidFill>
                  <a:schemeClr val="tx1"/>
                </a:solidFill>
              </a:rPr>
              <a:t> spécifique </a:t>
            </a:r>
            <a:r>
              <a:rPr lang="fr-CA" sz="2000" b="1" dirty="0">
                <a:solidFill>
                  <a:schemeClr val="tx1"/>
                </a:solidFill>
              </a:rPr>
              <a:t>dans le Plan de sécurité civile et dans les Plans de mesures d’urgence des </a:t>
            </a:r>
            <a:r>
              <a:rPr lang="fr-CA" sz="2000" b="1" dirty="0" smtClean="0">
                <a:solidFill>
                  <a:schemeClr val="tx1"/>
                </a:solidFill>
              </a:rPr>
              <a:t>installations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25606" name="ZoneText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40138" y="5956300"/>
            <a:ext cx="1365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CA" altLang="fr-FR" sz="1200">
                <a:solidFill>
                  <a:schemeClr val="bg1"/>
                </a:solidFill>
              </a:rPr>
              <a:t>Photo: SRC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sz="4000" dirty="0" smtClean="0"/>
              <a:t>Déploiement des sites de gestion</a:t>
            </a:r>
            <a:br>
              <a:rPr lang="fr-CA" sz="4000" dirty="0" smtClean="0"/>
            </a:br>
            <a:r>
              <a:rPr lang="fr-CA" sz="2400" dirty="0" smtClean="0"/>
              <a:t>Centre local de coordination (CLC) et  PC-Santé (2)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77975"/>
            <a:ext cx="3455987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Implication exceptionnelle des personnes </a:t>
            </a:r>
            <a:r>
              <a:rPr lang="fr-CA" sz="2000" b="1" dirty="0" smtClean="0">
                <a:solidFill>
                  <a:schemeClr val="tx1"/>
                </a:solidFill>
              </a:rPr>
              <a:t>interpellées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Soutien </a:t>
            </a:r>
            <a:r>
              <a:rPr lang="fr-CA" sz="2000" b="1" dirty="0" smtClean="0">
                <a:solidFill>
                  <a:schemeClr val="tx1"/>
                </a:solidFill>
              </a:rPr>
              <a:t>d’un conseiller en sécurité civile du MSSS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579563"/>
            <a:ext cx="33845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Prévoir protocoles, procédures et responsables du déploiement logistique du CLC et du </a:t>
            </a:r>
            <a:r>
              <a:rPr lang="fr-CA" sz="2000" b="1" dirty="0" smtClean="0">
                <a:solidFill>
                  <a:schemeClr val="tx1"/>
                </a:solidFill>
              </a:rPr>
              <a:t>PC-Santé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 smtClean="0">
                <a:solidFill>
                  <a:schemeClr val="tx1"/>
                </a:solidFill>
              </a:rPr>
              <a:t>Déployer rapidement </a:t>
            </a:r>
            <a:r>
              <a:rPr lang="fr-CA" sz="2000" b="1" dirty="0">
                <a:solidFill>
                  <a:schemeClr val="tx1"/>
                </a:solidFill>
              </a:rPr>
              <a:t>le </a:t>
            </a:r>
            <a:r>
              <a:rPr lang="fr-CA" sz="2000" b="1" dirty="0" smtClean="0">
                <a:solidFill>
                  <a:schemeClr val="tx1"/>
                </a:solidFill>
              </a:rPr>
              <a:t>PC-Santé </a:t>
            </a:r>
            <a:r>
              <a:rPr lang="fr-CA" sz="2000" b="1" dirty="0">
                <a:solidFill>
                  <a:schemeClr val="tx1"/>
                </a:solidFill>
              </a:rPr>
              <a:t>afin d’assurer l’arrimage avec </a:t>
            </a:r>
            <a:r>
              <a:rPr lang="fr-CA" sz="2000" b="1" dirty="0" smtClean="0">
                <a:solidFill>
                  <a:schemeClr val="tx1"/>
                </a:solidFill>
              </a:rPr>
              <a:t>l’ORSC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Logistique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303338"/>
            <a:ext cx="3455987" cy="45354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/>
              <a:t>Les points positifs</a:t>
            </a: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Débrouillardise et initiatives du personnel du soutien </a:t>
            </a:r>
            <a:r>
              <a:rPr lang="fr-CA" sz="2000" b="1" dirty="0" smtClean="0">
                <a:solidFill>
                  <a:schemeClr val="tx1"/>
                </a:solidFill>
              </a:rPr>
              <a:t>administratif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2" y="1341438"/>
            <a:ext cx="3671961" cy="4535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Prévoir une fonction « logistique » dans la structure SC et </a:t>
            </a:r>
            <a:r>
              <a:rPr lang="fr-CA" sz="2000" b="1" dirty="0" smtClean="0">
                <a:solidFill>
                  <a:schemeClr val="tx1"/>
                </a:solidFill>
              </a:rPr>
              <a:t>MU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Se doter de procédures de déploiement logistique des sites de gestion (Centre de coordination et </a:t>
            </a:r>
            <a:r>
              <a:rPr lang="fr-CA" sz="2000" b="1" dirty="0" smtClean="0">
                <a:solidFill>
                  <a:schemeClr val="tx1"/>
                </a:solidFill>
              </a:rPr>
              <a:t>PC-Santé)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Monter les listes de matériels et </a:t>
            </a:r>
            <a:r>
              <a:rPr lang="fr-CA" sz="2000" b="1" dirty="0" smtClean="0">
                <a:solidFill>
                  <a:schemeClr val="tx1"/>
                </a:solidFill>
              </a:rPr>
              <a:t>équipement requis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Maintenir à jour les bottins de </a:t>
            </a:r>
            <a:r>
              <a:rPr lang="fr-CA" sz="2000" b="1" dirty="0" smtClean="0">
                <a:solidFill>
                  <a:schemeClr val="tx1"/>
                </a:solidFill>
              </a:rPr>
              <a:t>ressources</a:t>
            </a:r>
            <a:endParaRPr lang="fr-C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Interventions transitoires</a:t>
            </a:r>
            <a:br>
              <a:rPr lang="fr-CA" dirty="0"/>
            </a:br>
            <a:r>
              <a:rPr lang="fr-CA" sz="3200" dirty="0"/>
              <a:t>(2 premières semaines)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916832"/>
            <a:ext cx="8229600" cy="396044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smtClean="0">
                <a:solidFill>
                  <a:schemeClr val="tx1"/>
                </a:solidFill>
              </a:rPr>
              <a:t>Santé </a:t>
            </a:r>
            <a:r>
              <a:rPr lang="fr-CA" b="1" dirty="0">
                <a:solidFill>
                  <a:schemeClr val="tx1"/>
                </a:solidFill>
              </a:rPr>
              <a:t>physique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Maintien des services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Psychosocial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err="1">
                <a:solidFill>
                  <a:schemeClr val="tx1"/>
                </a:solidFill>
              </a:rPr>
              <a:t>Sociosanitaire</a:t>
            </a:r>
            <a:r>
              <a:rPr lang="fr-CA" b="1" dirty="0">
                <a:solidFill>
                  <a:schemeClr val="tx1"/>
                </a:solidFill>
              </a:rPr>
              <a:t> spécifique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Communication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Gestion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Santé physique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Offrir les soins et les services aux personnes blessées</a:t>
            </a:r>
          </a:p>
        </p:txBody>
      </p:sp>
      <p:pic>
        <p:nvPicPr>
          <p:cNvPr id="29700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00350"/>
            <a:ext cx="19034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51520" y="1196752"/>
            <a:ext cx="8568952" cy="28083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fr-CA" sz="35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Déploiement </a:t>
            </a:r>
            <a:r>
              <a:rPr lang="fr-CA" sz="35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  <a:r>
              <a:rPr lang="fr-CA" sz="35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Santé à la suite de la </a:t>
            </a:r>
            <a:r>
              <a:rPr lang="fr-CA" sz="35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tragédie de la Résidence du Havre </a:t>
            </a:r>
            <a:r>
              <a:rPr lang="fr-CA" sz="35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CA" sz="35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L’Isle-Verte</a:t>
            </a:r>
            <a:br>
              <a:rPr lang="fr-CA" sz="35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35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1" name="Espace réservé du texte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 bwMode="auto">
          <a:xfrm>
            <a:off x="323528" y="4365104"/>
            <a:ext cx="5328270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CA" altLang="fr-FR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Pierre-Paul </a:t>
            </a:r>
            <a:r>
              <a:rPr lang="fr-CA" altLang="fr-FR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Malenfant</a:t>
            </a:r>
            <a:r>
              <a:rPr lang="fr-CA" altLang="fr-FR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, TS</a:t>
            </a:r>
          </a:p>
          <a:p>
            <a:r>
              <a:rPr lang="fr-CA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Coordonnateur régional de sécurité civile </a:t>
            </a:r>
          </a:p>
          <a:p>
            <a:r>
              <a:rPr lang="fr-CA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 mesures d’urgence</a:t>
            </a:r>
          </a:p>
          <a:p>
            <a:r>
              <a:rPr lang="fr-CA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CISSS du Bas Saint-Laurent</a:t>
            </a:r>
            <a:endParaRPr lang="fr-FR" altLang="fr-FR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Le maintien </a:t>
            </a:r>
            <a:r>
              <a:rPr lang="fr-CA" dirty="0"/>
              <a:t>des services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Services psychosociaux </a:t>
            </a:r>
            <a:r>
              <a:rPr lang="fr-CA" b="1" dirty="0" smtClean="0">
                <a:solidFill>
                  <a:schemeClr val="tx1"/>
                </a:solidFill>
              </a:rPr>
              <a:t>courants</a:t>
            </a:r>
            <a:endParaRPr lang="fr-CA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Point de services du CLSC et GMF relocalisé au </a:t>
            </a:r>
            <a:r>
              <a:rPr lang="fr-CA" b="1" dirty="0" smtClean="0">
                <a:solidFill>
                  <a:schemeClr val="tx1"/>
                </a:solidFill>
              </a:rPr>
              <a:t>presbytère du village </a:t>
            </a:r>
            <a:r>
              <a:rPr lang="fr-CA" b="1" dirty="0">
                <a:solidFill>
                  <a:schemeClr val="tx1"/>
                </a:solidFill>
              </a:rPr>
              <a:t>dans les </a:t>
            </a:r>
            <a:r>
              <a:rPr lang="fr-CA" b="1" dirty="0" smtClean="0">
                <a:solidFill>
                  <a:schemeClr val="tx1"/>
                </a:solidFill>
              </a:rPr>
              <a:t>72 heures</a:t>
            </a:r>
            <a:endParaRPr lang="fr-CA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Relocalisation du Centre de </a:t>
            </a:r>
            <a:r>
              <a:rPr lang="fr-CA" b="1" dirty="0" smtClean="0">
                <a:solidFill>
                  <a:schemeClr val="tx1"/>
                </a:solidFill>
              </a:rPr>
              <a:t>jour et de la pharmacie</a:t>
            </a:r>
            <a:endParaRPr lang="fr-CA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Ressources humaines, matérielles, informatiques et financières en </a:t>
            </a:r>
            <a:r>
              <a:rPr lang="fr-CA" b="1" dirty="0" smtClean="0">
                <a:solidFill>
                  <a:schemeClr val="tx1"/>
                </a:solidFill>
              </a:rPr>
              <a:t>soutien</a:t>
            </a:r>
            <a:endParaRPr lang="fr-CA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Volet psychosocial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352" y="1412776"/>
            <a:ext cx="8712967" cy="467997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600" b="1" dirty="0">
                <a:solidFill>
                  <a:schemeClr val="tx1"/>
                </a:solidFill>
              </a:rPr>
              <a:t>Accueil psychosocial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600" b="1" dirty="0">
                <a:solidFill>
                  <a:schemeClr val="tx1"/>
                </a:solidFill>
              </a:rPr>
              <a:t>Identification et repérage </a:t>
            </a:r>
          </a:p>
          <a:p>
            <a:pPr marL="0" indent="0">
              <a:buFont typeface="Wingdings" pitchFamily="2" charset="2"/>
              <a:buNone/>
              <a:tabLst>
                <a:tab pos="360363" algn="l"/>
              </a:tabLst>
              <a:defRPr/>
            </a:pPr>
            <a:r>
              <a:rPr lang="fr-CA" sz="2600" b="1" dirty="0">
                <a:solidFill>
                  <a:schemeClr val="tx1"/>
                </a:solidFill>
              </a:rPr>
              <a:t>   </a:t>
            </a:r>
            <a:r>
              <a:rPr lang="fr-CA" sz="2600" b="1" dirty="0" smtClean="0">
                <a:solidFill>
                  <a:schemeClr val="tx1"/>
                </a:solidFill>
              </a:rPr>
              <a:t>des </a:t>
            </a:r>
            <a:r>
              <a:rPr lang="fr-CA" sz="2600" b="1" dirty="0">
                <a:solidFill>
                  <a:schemeClr val="tx1"/>
                </a:solidFill>
              </a:rPr>
              <a:t>clientèles: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Familles endeuillées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Survivants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Employés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Résidents de la « zone jaune »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Jeunes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Personnes âgées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300" b="1" dirty="0" smtClean="0">
                <a:solidFill>
                  <a:schemeClr val="tx1"/>
                </a:solidFill>
              </a:rPr>
              <a:t>Intervenants (pompiers, ambulanciers paramédicaux, etc.)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4000" dirty="0"/>
              <a:t>Déploiement psychosocial dans plusieurs sites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>
              <a:defRPr/>
            </a:pPr>
            <a:endParaRPr lang="fr-CA" sz="24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 smtClean="0">
                <a:solidFill>
                  <a:schemeClr val="tx1"/>
                </a:solidFill>
              </a:rPr>
              <a:t>École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P</a:t>
            </a:r>
            <a:r>
              <a:rPr lang="fr-CA" sz="2500" b="1" dirty="0" smtClean="0">
                <a:solidFill>
                  <a:schemeClr val="tx1"/>
                </a:solidFill>
              </a:rPr>
              <a:t>orte-à-porte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 smtClean="0">
                <a:solidFill>
                  <a:schemeClr val="tx1"/>
                </a:solidFill>
              </a:rPr>
              <a:t>CH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Cour de </a:t>
            </a:r>
            <a:r>
              <a:rPr lang="fr-CA" sz="2500" b="1" dirty="0" smtClean="0">
                <a:solidFill>
                  <a:schemeClr val="tx1"/>
                </a:solidFill>
              </a:rPr>
              <a:t>Circuit (Centre des familles)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Centre de services aux </a:t>
            </a:r>
            <a:r>
              <a:rPr lang="fr-CA" sz="2500" b="1" dirty="0" smtClean="0">
                <a:solidFill>
                  <a:schemeClr val="tx1"/>
                </a:solidFill>
              </a:rPr>
              <a:t>sinistrés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Autres résidences pour </a:t>
            </a:r>
            <a:r>
              <a:rPr lang="fr-CA" sz="2500" b="1" dirty="0" smtClean="0">
                <a:solidFill>
                  <a:schemeClr val="tx1"/>
                </a:solidFill>
              </a:rPr>
              <a:t>aînés </a:t>
            </a:r>
            <a:r>
              <a:rPr lang="fr-CA" sz="2500" b="1" dirty="0">
                <a:solidFill>
                  <a:schemeClr val="tx1"/>
                </a:solidFill>
              </a:rPr>
              <a:t>de la </a:t>
            </a:r>
            <a:r>
              <a:rPr lang="fr-CA" sz="2500" b="1" dirty="0" smtClean="0">
                <a:solidFill>
                  <a:schemeClr val="tx1"/>
                </a:solidFill>
              </a:rPr>
              <a:t>région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Casse-croûte des </a:t>
            </a:r>
            <a:r>
              <a:rPr lang="fr-CA" sz="2500" b="1" dirty="0" smtClean="0">
                <a:solidFill>
                  <a:schemeClr val="tx1"/>
                </a:solidFill>
              </a:rPr>
              <a:t>filles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 smtClean="0">
                <a:solidFill>
                  <a:schemeClr val="tx1"/>
                </a:solidFill>
              </a:rPr>
              <a:t>Entreprises</a:t>
            </a:r>
            <a:endParaRPr lang="fr-CA" sz="25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00" b="1" dirty="0">
                <a:solidFill>
                  <a:schemeClr val="tx1"/>
                </a:solidFill>
              </a:rPr>
              <a:t>etc.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Volet psychosocial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268760"/>
            <a:ext cx="8229600" cy="4896544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Suivis individuels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Soutien aux intervenants dans la gestion du stress opérationnel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 smtClean="0">
                <a:solidFill>
                  <a:schemeClr val="tx1"/>
                </a:solidFill>
              </a:rPr>
              <a:t>Séances </a:t>
            </a:r>
            <a:r>
              <a:rPr lang="fr-CA" sz="2800" b="1" dirty="0">
                <a:solidFill>
                  <a:schemeClr val="tx1"/>
                </a:solidFill>
              </a:rPr>
              <a:t>d’information psychosociale (SIP)</a:t>
            </a:r>
            <a:endParaRPr lang="fr-CA" sz="24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Réponse téléphonique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Ligne </a:t>
            </a:r>
            <a:r>
              <a:rPr lang="fr-CA" sz="2400" b="1" dirty="0" smtClean="0">
                <a:solidFill>
                  <a:schemeClr val="tx1"/>
                </a:solidFill>
              </a:rPr>
              <a:t>dédiée, (81 </a:t>
            </a:r>
            <a:r>
              <a:rPr lang="fr-CA" sz="2400" b="1" dirty="0">
                <a:solidFill>
                  <a:schemeClr val="tx1"/>
                </a:solidFill>
              </a:rPr>
              <a:t>appels en 6 jours)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8-1-1 (Info-social)</a:t>
            </a:r>
            <a:endParaRPr lang="fr-CA" sz="24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Fiches psychosociales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Réponse WEB (Urgence Québec</a:t>
            </a:r>
            <a:r>
              <a:rPr lang="fr-CA" sz="2800" b="1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Volet psychosocial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Collaboration intersectorielle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Croix-Rouge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Groupes du milieu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Pompiers</a:t>
            </a:r>
            <a:endParaRPr lang="fr-CA" sz="2400" b="1" dirty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SQ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Coroner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400" b="1" dirty="0">
                <a:solidFill>
                  <a:schemeClr val="tx1"/>
                </a:solidFill>
              </a:rPr>
              <a:t>É</a:t>
            </a:r>
            <a:r>
              <a:rPr lang="fr-CA" sz="2400" dirty="0">
                <a:solidFill>
                  <a:schemeClr val="tx1"/>
                </a:solidFill>
              </a:rPr>
              <a:t>cole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34820" name="ZoneText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56438" y="5816600"/>
            <a:ext cx="1316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CA" altLang="fr-FR" sz="1200"/>
              <a:t>Photo SQ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3200" dirty="0"/>
              <a:t>Convergence de plus de 80 autres intervenants psychosociaux de la </a:t>
            </a:r>
            <a:r>
              <a:rPr lang="fr-CA" sz="3200" dirty="0" smtClean="0"/>
              <a:t>région</a:t>
            </a:r>
            <a:endParaRPr lang="fr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4000" dirty="0"/>
              <a:t>Débriefing opérationnel des pompiers</a:t>
            </a:r>
          </a:p>
        </p:txBody>
      </p:sp>
      <p:pic>
        <p:nvPicPr>
          <p:cNvPr id="37891" name="Espace réservé du contenu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/>
          <a:stretch>
            <a:fillRect/>
          </a:stretch>
        </p:blipFill>
        <p:spPr bwMode="auto">
          <a:xfrm>
            <a:off x="1258888" y="1844675"/>
            <a:ext cx="6553200" cy="426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ZoneText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5963" y="5732463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CA" altLang="fr-FR"/>
              <a:t>Photo: PPMalenfant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Fin des fouilles le 2 février </a:t>
            </a:r>
          </a:p>
        </p:txBody>
      </p:sp>
      <p:pic>
        <p:nvPicPr>
          <p:cNvPr id="38915" name="Espace réservé du contenu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92837" cy="464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3800" dirty="0"/>
              <a:t>Volet S</a:t>
            </a:r>
            <a:r>
              <a:rPr lang="fr-CA" sz="3800" dirty="0" smtClean="0"/>
              <a:t>ociosanitaire spécifique</a:t>
            </a:r>
            <a:endParaRPr lang="fr-CA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9"/>
            <a:ext cx="8229600" cy="4247926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Soutien et relocalisation des clientèles dans d’autres ressources adaptées à leurs </a:t>
            </a:r>
            <a:r>
              <a:rPr lang="fr-CA" b="1" dirty="0" smtClean="0">
                <a:solidFill>
                  <a:schemeClr val="tx1"/>
                </a:solidFill>
              </a:rPr>
              <a:t>besoins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La plupart des survivants </a:t>
            </a:r>
            <a:r>
              <a:rPr lang="fr-CA" b="1" dirty="0" smtClean="0">
                <a:solidFill>
                  <a:schemeClr val="tx1"/>
                </a:solidFill>
              </a:rPr>
              <a:t>n’ont </a:t>
            </a:r>
            <a:r>
              <a:rPr lang="fr-CA" b="1" dirty="0">
                <a:solidFill>
                  <a:schemeClr val="tx1"/>
                </a:solidFill>
              </a:rPr>
              <a:t>été relocalisés qu’une seule </a:t>
            </a:r>
            <a:r>
              <a:rPr lang="fr-CA" b="1" dirty="0" smtClean="0">
                <a:solidFill>
                  <a:schemeClr val="tx1"/>
                </a:solidFill>
              </a:rPr>
              <a:t>fois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Très bonne collaboration du RLS des </a:t>
            </a:r>
            <a:r>
              <a:rPr lang="fr-CA" b="1" dirty="0" smtClean="0">
                <a:solidFill>
                  <a:schemeClr val="tx1"/>
                </a:solidFill>
              </a:rPr>
              <a:t>Basques</a:t>
            </a:r>
            <a:endParaRPr lang="fr-CA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12776"/>
            <a:ext cx="8229600" cy="4535487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Vigie </a:t>
            </a:r>
            <a:r>
              <a:rPr lang="fr-CA" sz="2400" b="1" dirty="0" smtClean="0">
                <a:solidFill>
                  <a:schemeClr val="tx1"/>
                </a:solidFill>
              </a:rPr>
              <a:t>médiatique</a:t>
            </a:r>
            <a:endParaRPr lang="fr-CA" sz="24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Préparation et tenue des points de presse quotidiens, pendant 11 jours </a:t>
            </a:r>
            <a:r>
              <a:rPr lang="fr-CA" sz="2400" b="1" dirty="0" smtClean="0">
                <a:solidFill>
                  <a:schemeClr val="tx1"/>
                </a:solidFill>
              </a:rPr>
              <a:t>consécutifs</a:t>
            </a:r>
            <a:endParaRPr lang="fr-CA" sz="24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Porte-parole </a:t>
            </a:r>
            <a:r>
              <a:rPr lang="fr-CA" sz="2400" b="1" dirty="0" smtClean="0">
                <a:solidFill>
                  <a:schemeClr val="tx1"/>
                </a:solidFill>
              </a:rPr>
              <a:t>unique</a:t>
            </a:r>
            <a:endParaRPr lang="fr-CA" sz="24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Plus de 60 entrevues  et quelques « mêlées de presse </a:t>
            </a:r>
            <a:r>
              <a:rPr lang="fr-CA" sz="2400" b="1" dirty="0" smtClean="0">
                <a:solidFill>
                  <a:schemeClr val="tx1"/>
                </a:solidFill>
              </a:rPr>
              <a:t>»</a:t>
            </a:r>
            <a:endParaRPr lang="fr-CA" sz="24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Arrimage entre le CSSS, l’ASSS, </a:t>
            </a:r>
            <a:r>
              <a:rPr lang="fr-CA" sz="2400" b="1" dirty="0" smtClean="0">
                <a:solidFill>
                  <a:schemeClr val="tx1"/>
                </a:solidFill>
              </a:rPr>
              <a:t>le MSSS, l’ORSC</a:t>
            </a:r>
            <a:r>
              <a:rPr lang="fr-CA" sz="2400" b="1" dirty="0">
                <a:solidFill>
                  <a:schemeClr val="tx1"/>
                </a:solidFill>
              </a:rPr>
              <a:t>, l’OMSC, Services Québec, etc.</a:t>
            </a: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400" b="1" dirty="0">
                <a:solidFill>
                  <a:schemeClr val="tx1"/>
                </a:solidFill>
              </a:rPr>
              <a:t>Enjeu: comment composer avec la très forte présence médiatique auprès de la population?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Résumé de la présentation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557338"/>
            <a:ext cx="8568951" cy="4103909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smtClean="0">
                <a:solidFill>
                  <a:schemeClr val="tx1"/>
                </a:solidFill>
              </a:rPr>
              <a:t>Chronologie </a:t>
            </a:r>
            <a:r>
              <a:rPr lang="fr-CA" b="1" dirty="0">
                <a:solidFill>
                  <a:schemeClr val="tx1"/>
                </a:solidFill>
              </a:rPr>
              <a:t>des événements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smtClean="0">
                <a:solidFill>
                  <a:schemeClr val="tx1"/>
                </a:solidFill>
              </a:rPr>
              <a:t>Séquence </a:t>
            </a:r>
            <a:r>
              <a:rPr lang="fr-CA" b="1" dirty="0">
                <a:solidFill>
                  <a:schemeClr val="tx1"/>
                </a:solidFill>
              </a:rPr>
              <a:t>de déploiement des activités de la </a:t>
            </a:r>
            <a:r>
              <a:rPr lang="fr-CA" b="1" dirty="0" smtClean="0">
                <a:solidFill>
                  <a:schemeClr val="tx1"/>
                </a:solidFill>
              </a:rPr>
              <a:t>mission Santé</a:t>
            </a:r>
            <a:endParaRPr lang="fr-CA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Recommandations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La mise à jour du </a:t>
            </a:r>
            <a:r>
              <a:rPr lang="fr-CA" b="1" dirty="0" smtClean="0">
                <a:solidFill>
                  <a:schemeClr val="tx1"/>
                </a:solidFill>
              </a:rPr>
              <a:t>Plan local de sécurité civile – mission Santé </a:t>
            </a:r>
            <a:endParaRPr lang="fr-CA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sz="4000" dirty="0">
                <a:cs typeface="Times New Roman" panose="02020603050405020304" pitchFamily="18" charset="0"/>
              </a:rPr>
              <a:t>Les points de presse </a:t>
            </a:r>
            <a:r>
              <a:rPr lang="fr-CA" sz="4000" dirty="0" smtClean="0">
                <a:cs typeface="Times New Roman" panose="02020603050405020304" pitchFamily="18" charset="0"/>
              </a:rPr>
              <a:t>quotidiens</a:t>
            </a:r>
            <a:endParaRPr lang="fr-CA" sz="4000" dirty="0"/>
          </a:p>
        </p:txBody>
      </p:sp>
      <p:sp>
        <p:nvSpPr>
          <p:cNvPr id="4198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3375" y="5803900"/>
            <a:ext cx="3494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CA" altLang="fr-FR" sz="900"/>
              <a:t>Photos: MSP - ORSC</a:t>
            </a:r>
          </a:p>
        </p:txBody>
      </p:sp>
      <p:pic>
        <p:nvPicPr>
          <p:cNvPr id="41988" name="Picture 7" descr="DSC06469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 r="26433"/>
          <a:stretch>
            <a:fillRect/>
          </a:stretch>
        </p:blipFill>
        <p:spPr bwMode="auto">
          <a:xfrm>
            <a:off x="468313" y="2079625"/>
            <a:ext cx="4391025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1013"/>
          <a:stretch/>
        </p:blipFill>
        <p:spPr>
          <a:xfrm>
            <a:off x="4492450" y="1268760"/>
            <a:ext cx="4623495" cy="390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4000" dirty="0">
                <a:ln w="0"/>
                <a:cs typeface="Times New Roman" panose="02020603050405020304" pitchFamily="18" charset="0"/>
              </a:rPr>
              <a:t>Envahissement médiatique dans la communauté</a:t>
            </a:r>
            <a:endParaRPr lang="fr-CA" sz="4000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2452886"/>
            <a:ext cx="8229600" cy="400050"/>
          </a:xfrm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fr-CA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Des journalistes….</a:t>
            </a:r>
            <a:endParaRPr lang="fr-CA" sz="20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5004048" y="4077072"/>
            <a:ext cx="3452813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A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… et des journalistes partout…</a:t>
            </a:r>
          </a:p>
          <a:p>
            <a:pPr eaLnBrk="1" hangingPunct="1"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Gestion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784"/>
            <a:ext cx="8229600" cy="4535487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Arrimage entre le </a:t>
            </a:r>
            <a:r>
              <a:rPr lang="fr-CA" sz="2900" b="1" dirty="0" err="1" smtClean="0">
                <a:solidFill>
                  <a:schemeClr val="tx1"/>
                </a:solidFill>
              </a:rPr>
              <a:t>CoDir</a:t>
            </a:r>
            <a:r>
              <a:rPr lang="fr-CA" sz="2900" b="1" dirty="0" smtClean="0">
                <a:solidFill>
                  <a:schemeClr val="tx1"/>
                </a:solidFill>
              </a:rPr>
              <a:t>, </a:t>
            </a:r>
            <a:r>
              <a:rPr lang="fr-CA" sz="2900" b="1" dirty="0">
                <a:solidFill>
                  <a:schemeClr val="tx1"/>
                </a:solidFill>
              </a:rPr>
              <a:t>le Comité local de coordination SC et le </a:t>
            </a:r>
            <a:r>
              <a:rPr lang="fr-CA" sz="2900" b="1" dirty="0" smtClean="0">
                <a:solidFill>
                  <a:schemeClr val="tx1"/>
                </a:solidFill>
              </a:rPr>
              <a:t>PC-Santé</a:t>
            </a:r>
            <a:endParaRPr lang="fr-CA" sz="29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Arrimage </a:t>
            </a:r>
            <a:r>
              <a:rPr lang="fr-CA" sz="2900" b="1" dirty="0" smtClean="0">
                <a:solidFill>
                  <a:schemeClr val="tx1"/>
                </a:solidFill>
              </a:rPr>
              <a:t>CSSS-ASSS-MSSS</a:t>
            </a:r>
            <a:endParaRPr lang="fr-CA" sz="29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Arrimage avec </a:t>
            </a:r>
            <a:r>
              <a:rPr lang="fr-CA" sz="2900" b="1" dirty="0" smtClean="0">
                <a:solidFill>
                  <a:schemeClr val="tx1"/>
                </a:solidFill>
              </a:rPr>
              <a:t>l’ORSC</a:t>
            </a:r>
            <a:r>
              <a:rPr lang="fr-CA" sz="2900" b="1" dirty="0">
                <a:solidFill>
                  <a:schemeClr val="tx1"/>
                </a:solidFill>
              </a:rPr>
              <a:t>, </a:t>
            </a:r>
            <a:r>
              <a:rPr lang="fr-CA" sz="2900" b="1" dirty="0" smtClean="0">
                <a:solidFill>
                  <a:schemeClr val="tx1"/>
                </a:solidFill>
              </a:rPr>
              <a:t>l’OMSC</a:t>
            </a:r>
            <a:r>
              <a:rPr lang="fr-CA" sz="2900" b="1" dirty="0">
                <a:solidFill>
                  <a:schemeClr val="tx1"/>
                </a:solidFill>
              </a:rPr>
              <a:t>, </a:t>
            </a:r>
            <a:r>
              <a:rPr lang="fr-CA" sz="2900" b="1" dirty="0" smtClean="0">
                <a:solidFill>
                  <a:schemeClr val="tx1"/>
                </a:solidFill>
              </a:rPr>
              <a:t>la Croix-Rouge</a:t>
            </a:r>
            <a:r>
              <a:rPr lang="fr-CA" sz="2900" b="1" dirty="0">
                <a:solidFill>
                  <a:schemeClr val="tx1"/>
                </a:solidFill>
              </a:rPr>
              <a:t>, etc</a:t>
            </a:r>
            <a:r>
              <a:rPr lang="fr-CA" sz="2900" b="1" dirty="0" smtClean="0">
                <a:solidFill>
                  <a:schemeClr val="tx1"/>
                </a:solidFill>
              </a:rPr>
              <a:t>.</a:t>
            </a:r>
            <a:endParaRPr lang="fr-CA" sz="29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Cycle de coordination très </a:t>
            </a:r>
            <a:r>
              <a:rPr lang="fr-CA" sz="2900" b="1" dirty="0" smtClean="0">
                <a:solidFill>
                  <a:schemeClr val="tx1"/>
                </a:solidFill>
              </a:rPr>
              <a:t>serré</a:t>
            </a:r>
            <a:endParaRPr lang="fr-CA" sz="29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Gestion des visites des </a:t>
            </a:r>
            <a:r>
              <a:rPr lang="fr-CA" sz="2900" b="1" dirty="0" smtClean="0">
                <a:solidFill>
                  <a:schemeClr val="tx1"/>
                </a:solidFill>
              </a:rPr>
              <a:t>dignitaires</a:t>
            </a:r>
            <a:endParaRPr lang="fr-CA" sz="29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900" b="1" dirty="0">
                <a:solidFill>
                  <a:schemeClr val="tx1"/>
                </a:solidFill>
              </a:rPr>
              <a:t>Etc</a:t>
            </a:r>
            <a:r>
              <a:rPr lang="fr-CA" sz="29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8313" y="2492375"/>
            <a:ext cx="8135937" cy="144145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Le Plan de rétablissement</a:t>
            </a:r>
            <a:br>
              <a:rPr lang="fr-CA" dirty="0"/>
            </a:br>
            <a:r>
              <a:rPr lang="fr-CA" sz="4400" dirty="0"/>
              <a:t>(à compter du 10 février)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pic>
        <p:nvPicPr>
          <p:cNvPr id="47107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Le plan de rétablissement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341438"/>
            <a:ext cx="8229600" cy="4823866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Mise sur pied d’une équipe dédiée (5.2 ETC):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Chef des opérations de </a:t>
            </a:r>
            <a:r>
              <a:rPr lang="fr-CA" sz="2000" b="1" dirty="0" smtClean="0">
                <a:solidFill>
                  <a:schemeClr val="tx1"/>
                </a:solidFill>
              </a:rPr>
              <a:t>rétablissement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Adjointe administrative, issue de la </a:t>
            </a:r>
            <a:r>
              <a:rPr lang="fr-CA" sz="2000" b="1" dirty="0" smtClean="0">
                <a:solidFill>
                  <a:schemeClr val="tx1"/>
                </a:solidFill>
              </a:rPr>
              <a:t>communauté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Chef d’équipe </a:t>
            </a:r>
            <a:r>
              <a:rPr lang="fr-CA" sz="2000" b="1" dirty="0" smtClean="0">
                <a:solidFill>
                  <a:schemeClr val="tx1"/>
                </a:solidFill>
              </a:rPr>
              <a:t>(a assuré la cohérence depuis </a:t>
            </a:r>
            <a:r>
              <a:rPr lang="fr-CA" sz="2000" b="1" dirty="0">
                <a:solidFill>
                  <a:schemeClr val="tx1"/>
                </a:solidFill>
              </a:rPr>
              <a:t>le début</a:t>
            </a:r>
            <a:r>
              <a:rPr lang="fr-CA" sz="2000" b="1" dirty="0" smtClean="0">
                <a:solidFill>
                  <a:schemeClr val="tx1"/>
                </a:solidFill>
              </a:rPr>
              <a:t>)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Organisatrice </a:t>
            </a:r>
            <a:r>
              <a:rPr lang="fr-CA" sz="2000" b="1" dirty="0" smtClean="0">
                <a:solidFill>
                  <a:schemeClr val="tx1"/>
                </a:solidFill>
              </a:rPr>
              <a:t>communautaire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 smtClean="0">
                <a:solidFill>
                  <a:schemeClr val="tx1"/>
                </a:solidFill>
              </a:rPr>
              <a:t>Technicienne en assistance sociale </a:t>
            </a:r>
            <a:r>
              <a:rPr lang="fr-CA" sz="2000" b="1" dirty="0">
                <a:solidFill>
                  <a:schemeClr val="tx1"/>
                </a:solidFill>
              </a:rPr>
              <a:t>de l’équipe </a:t>
            </a:r>
            <a:r>
              <a:rPr lang="fr-CA" sz="2000" b="1" dirty="0" smtClean="0">
                <a:solidFill>
                  <a:schemeClr val="tx1"/>
                </a:solidFill>
              </a:rPr>
              <a:t>SAPA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3 intervenants psychosociaux (jeunes retraités</a:t>
            </a:r>
            <a:r>
              <a:rPr lang="fr-CA" sz="2000" b="1" dirty="0" smtClean="0">
                <a:solidFill>
                  <a:schemeClr val="tx1"/>
                </a:solidFill>
              </a:rPr>
              <a:t>)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Relocalisation de l’équipe: de l’école à la Cour de Circuit et au </a:t>
            </a:r>
            <a:r>
              <a:rPr lang="fr-CA" sz="2000" b="1" dirty="0" smtClean="0">
                <a:solidFill>
                  <a:schemeClr val="tx1"/>
                </a:solidFill>
              </a:rPr>
              <a:t>Presbytère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Demande de soutien financier à la Croix-Rouge et à </a:t>
            </a:r>
            <a:r>
              <a:rPr lang="fr-CA" sz="2000" b="1" dirty="0" smtClean="0">
                <a:solidFill>
                  <a:schemeClr val="tx1"/>
                </a:solidFill>
              </a:rPr>
              <a:t>l’ASSS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Concertation ASSS et </a:t>
            </a:r>
            <a:r>
              <a:rPr lang="fr-CA" sz="2000" b="1" dirty="0" smtClean="0">
                <a:solidFill>
                  <a:schemeClr val="tx1"/>
                </a:solidFill>
              </a:rPr>
              <a:t>CSSS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Participation aux travaux de </a:t>
            </a:r>
            <a:r>
              <a:rPr lang="fr-CA" sz="2000" b="1" dirty="0" smtClean="0">
                <a:solidFill>
                  <a:schemeClr val="tx1"/>
                </a:solidFill>
              </a:rPr>
              <a:t>l’OMSC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Etc. 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4000" dirty="0"/>
              <a:t>Interventions microsociales de rétablissement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751982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50" b="1" dirty="0" smtClean="0">
                <a:solidFill>
                  <a:schemeClr val="tx1"/>
                </a:solidFill>
              </a:rPr>
              <a:t>Repérage</a:t>
            </a:r>
            <a:endParaRPr lang="fr-CA" sz="255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50" b="1" dirty="0">
                <a:solidFill>
                  <a:schemeClr val="tx1"/>
                </a:solidFill>
              </a:rPr>
              <a:t>Suivi psychosocial auprès des clientèles cibles: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550" b="1" dirty="0">
                <a:solidFill>
                  <a:schemeClr val="tx1"/>
                </a:solidFill>
              </a:rPr>
              <a:t>Soutien psychosocial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550" b="1" dirty="0">
                <a:solidFill>
                  <a:schemeClr val="tx1"/>
                </a:solidFill>
              </a:rPr>
              <a:t>Accompagnement et démarchage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550" b="1" dirty="0">
                <a:solidFill>
                  <a:schemeClr val="tx1"/>
                </a:solidFill>
              </a:rPr>
              <a:t>Défense de droits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550" b="1" dirty="0">
                <a:solidFill>
                  <a:schemeClr val="tx1"/>
                </a:solidFill>
              </a:rPr>
              <a:t>Psychothérapie</a:t>
            </a:r>
          </a:p>
          <a:p>
            <a:pPr lvl="1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550" b="1" dirty="0">
                <a:solidFill>
                  <a:schemeClr val="tx1"/>
                </a:solidFill>
              </a:rPr>
              <a:t>Information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550" b="1" dirty="0">
                <a:solidFill>
                  <a:schemeClr val="tx1"/>
                </a:solidFill>
              </a:rPr>
              <a:t>Activités de </a:t>
            </a:r>
            <a:r>
              <a:rPr lang="fr-CA" sz="2550" b="1" dirty="0" smtClean="0">
                <a:solidFill>
                  <a:schemeClr val="tx1"/>
                </a:solidFill>
              </a:rPr>
              <a:t>relances (1, 3 et 6 mois) à partir d’un questionnaire d’évaluation</a:t>
            </a:r>
            <a:endParaRPr lang="fr-CA" sz="255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Interventions macrosociales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Formation des intervenants sur le « Deuil traumatique </a:t>
            </a:r>
            <a:r>
              <a:rPr lang="fr-CA" sz="2800" b="1" dirty="0" smtClean="0">
                <a:solidFill>
                  <a:schemeClr val="tx1"/>
                </a:solidFill>
              </a:rPr>
              <a:t>»</a:t>
            </a:r>
            <a:endParaRPr lang="fr-CA" sz="28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Collaboration aux activités tenues par le Curé </a:t>
            </a:r>
            <a:r>
              <a:rPr lang="fr-CA" sz="2800" b="1" dirty="0" err="1" smtClean="0">
                <a:solidFill>
                  <a:schemeClr val="tx1"/>
                </a:solidFill>
              </a:rPr>
              <a:t>Frigon</a:t>
            </a:r>
            <a:endParaRPr lang="fr-CA" sz="28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Formation des « </a:t>
            </a:r>
            <a:r>
              <a:rPr lang="fr-CA" sz="2800" b="1" i="1" dirty="0">
                <a:solidFill>
                  <a:schemeClr val="tx1"/>
                </a:solidFill>
              </a:rPr>
              <a:t>sentinelles</a:t>
            </a:r>
            <a:r>
              <a:rPr lang="fr-CA" sz="2800" b="1" dirty="0">
                <a:solidFill>
                  <a:schemeClr val="tx1"/>
                </a:solidFill>
              </a:rPr>
              <a:t> » de la </a:t>
            </a:r>
            <a:r>
              <a:rPr lang="fr-CA" sz="2800" b="1" dirty="0" smtClean="0">
                <a:solidFill>
                  <a:schemeClr val="tx1"/>
                </a:solidFill>
              </a:rPr>
              <a:t>communauté</a:t>
            </a:r>
            <a:endParaRPr lang="fr-CA" sz="28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Conférence sur le deuil pour les familles endeuillées, par la Maison </a:t>
            </a:r>
            <a:r>
              <a:rPr lang="fr-CA" sz="2800" b="1" dirty="0" err="1">
                <a:solidFill>
                  <a:schemeClr val="tx1"/>
                </a:solidFill>
              </a:rPr>
              <a:t>Monbourquette</a:t>
            </a:r>
            <a:r>
              <a:rPr lang="fr-CA" sz="2800" b="1" dirty="0">
                <a:solidFill>
                  <a:schemeClr val="tx1"/>
                </a:solidFill>
              </a:rPr>
              <a:t>, en </a:t>
            </a:r>
            <a:r>
              <a:rPr lang="fr-CA" sz="2800" b="1" dirty="0" smtClean="0">
                <a:solidFill>
                  <a:schemeClr val="tx1"/>
                </a:solidFill>
              </a:rPr>
              <a:t>octobre 2014</a:t>
            </a:r>
            <a:endParaRPr lang="fr-CA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sz="4000" dirty="0"/>
              <a:t>Le rétablissement communautaire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001" y="2132856"/>
            <a:ext cx="8928992" cy="3672408"/>
          </a:xfrm>
        </p:spPr>
        <p:txBody>
          <a:bodyPr/>
          <a:lstStyle/>
          <a:p>
            <a:pPr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 smtClean="0">
                <a:solidFill>
                  <a:schemeClr val="tx1"/>
                </a:solidFill>
              </a:rPr>
              <a:t>Sous </a:t>
            </a:r>
            <a:r>
              <a:rPr lang="fr-CA" sz="2800" b="1" dirty="0">
                <a:solidFill>
                  <a:schemeClr val="tx1"/>
                </a:solidFill>
              </a:rPr>
              <a:t>le leadership </a:t>
            </a:r>
            <a:r>
              <a:rPr lang="fr-CA" sz="2800" b="1" dirty="0" smtClean="0">
                <a:solidFill>
                  <a:schemeClr val="tx1"/>
                </a:solidFill>
              </a:rPr>
              <a:t>des organisatrices communautaires </a:t>
            </a:r>
            <a:r>
              <a:rPr lang="fr-CA" sz="2800" b="1" dirty="0">
                <a:solidFill>
                  <a:schemeClr val="tx1"/>
                </a:solidFill>
              </a:rPr>
              <a:t>du CLSC</a:t>
            </a: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Consultation sur les besoins communautaires:</a:t>
            </a:r>
          </a:p>
          <a:p>
            <a:pPr lvl="1"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b="1" dirty="0">
                <a:solidFill>
                  <a:schemeClr val="tx1"/>
                </a:solidFill>
              </a:rPr>
              <a:t>43 personnes représentant 21 organismes du milieu par le biais d’un « world café »</a:t>
            </a: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Création d’un Comité de rétablissement communautaire</a:t>
            </a: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sz="3600" dirty="0"/>
              <a:t>Les </a:t>
            </a:r>
            <a:r>
              <a:rPr lang="fr-CA" sz="3600" dirty="0" smtClean="0"/>
              <a:t>besoins identifiés par le </a:t>
            </a:r>
            <a:r>
              <a:rPr lang="fr-CA" sz="3600" dirty="0"/>
              <a:t>Comité de rétablissement communautaire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772817"/>
            <a:ext cx="8229600" cy="432048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Sécurité</a:t>
            </a:r>
            <a:endParaRPr lang="fr-CA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Lieu de </a:t>
            </a:r>
            <a:r>
              <a:rPr lang="fr-CA" sz="2400" b="1" dirty="0" smtClean="0">
                <a:solidFill>
                  <a:schemeClr val="tx1"/>
                </a:solidFill>
              </a:rPr>
              <a:t>rencontre</a:t>
            </a:r>
            <a:endParaRPr lang="fr-CA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Disponibilité des services de </a:t>
            </a:r>
            <a:r>
              <a:rPr lang="fr-CA" sz="2400" b="1" dirty="0" smtClean="0">
                <a:solidFill>
                  <a:schemeClr val="tx1"/>
                </a:solidFill>
              </a:rPr>
              <a:t>soutien</a:t>
            </a:r>
            <a:endParaRPr lang="fr-CA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Reconstruction d’une RPA dans le </a:t>
            </a:r>
            <a:r>
              <a:rPr lang="fr-CA" sz="2400" b="1" dirty="0" smtClean="0">
                <a:solidFill>
                  <a:schemeClr val="tx1"/>
                </a:solidFill>
              </a:rPr>
              <a:t>village</a:t>
            </a:r>
            <a:endParaRPr lang="fr-CA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Moment d’échange et de </a:t>
            </a:r>
            <a:r>
              <a:rPr lang="fr-CA" sz="2400" b="1" dirty="0" smtClean="0">
                <a:solidFill>
                  <a:schemeClr val="tx1"/>
                </a:solidFill>
              </a:rPr>
              <a:t>partage</a:t>
            </a:r>
            <a:endParaRPr lang="fr-CA" sz="2400" b="1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Information sur ce qui se passe, en lien avec la tragédie</a:t>
            </a:r>
          </a:p>
          <a:p>
            <a:pPr marL="514350" indent="-51435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400" b="1" dirty="0">
                <a:solidFill>
                  <a:schemeClr val="tx1"/>
                </a:solidFill>
              </a:rPr>
              <a:t>Restauration et maintien des services de proximité (pharmacie, CLSC, Centre de jour, </a:t>
            </a:r>
            <a:r>
              <a:rPr lang="fr-CA" sz="2400" b="1" dirty="0" smtClean="0">
                <a:solidFill>
                  <a:schemeClr val="tx1"/>
                </a:solidFill>
              </a:rPr>
              <a:t>etc.)</a:t>
            </a:r>
            <a:endParaRPr lang="fr-CA" sz="24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defRPr/>
            </a:pP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Les premières heures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00h22: L’alarme retentit à la Résidence du Havre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00h40: CAUREQ (911) tente de mettre en alerte l’ASSS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00h41: CAUREQ avise le CH de Trois-Pistoles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00h41: CAUREQ avise le CH de Rivière-du-Loup 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01h03: ASSS avise le CSSS des Basques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01h16: ASSS avise le CSSS de </a:t>
            </a:r>
            <a:r>
              <a:rPr lang="fr-CA" sz="1600" b="1" dirty="0" err="1">
                <a:solidFill>
                  <a:schemeClr val="tx1"/>
                </a:solidFill>
              </a:rPr>
              <a:t>Riv.-du-Loup</a:t>
            </a:r>
            <a:endParaRPr lang="fr-CA" sz="16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02h30: Ouverture du Centre de coordination au CH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03h34: Présence d’intervenants psychosociaux, </a:t>
            </a:r>
            <a:r>
              <a:rPr lang="fr-CA" sz="1600" b="1" dirty="0" smtClean="0">
                <a:solidFill>
                  <a:schemeClr val="tx1"/>
                </a:solidFill>
              </a:rPr>
              <a:t>de médecins </a:t>
            </a:r>
            <a:r>
              <a:rPr lang="fr-CA" sz="1600" b="1" dirty="0">
                <a:solidFill>
                  <a:schemeClr val="tx1"/>
                </a:solidFill>
              </a:rPr>
              <a:t>et </a:t>
            </a:r>
            <a:r>
              <a:rPr lang="fr-CA" sz="1600" b="1" dirty="0" smtClean="0">
                <a:solidFill>
                  <a:schemeClr val="tx1"/>
                </a:solidFill>
              </a:rPr>
              <a:t>d’infirmières au Centre </a:t>
            </a:r>
            <a:r>
              <a:rPr lang="fr-CA" sz="1600" b="1" dirty="0">
                <a:solidFill>
                  <a:schemeClr val="tx1"/>
                </a:solidFill>
              </a:rPr>
              <a:t>de services aux </a:t>
            </a:r>
            <a:r>
              <a:rPr lang="fr-CA" sz="1600" b="1" dirty="0" smtClean="0">
                <a:solidFill>
                  <a:schemeClr val="tx1"/>
                </a:solidFill>
              </a:rPr>
              <a:t>sinistrés </a:t>
            </a:r>
            <a:r>
              <a:rPr lang="fr-CA" sz="1600" b="1" dirty="0">
                <a:solidFill>
                  <a:schemeClr val="tx1"/>
                </a:solidFill>
              </a:rPr>
              <a:t>(école)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03h40 à 4h : Arrivée des huit (8) blessés au CHRGP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04h03: Arrivée de la Coroner au CH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06h00: Tous les évacués ont quitté le Centre de services aux sinistrés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09h00: Premier débriefing opérationnel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600" b="1" dirty="0">
                <a:solidFill>
                  <a:schemeClr val="tx1"/>
                </a:solidFill>
              </a:rPr>
              <a:t>Déferlement d’appels (familles et médias) au CH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endParaRPr lang="fr-C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fr-CA" sz="4000" dirty="0"/>
              <a:t>Quelques </a:t>
            </a:r>
            <a:r>
              <a:rPr lang="fr-CA" sz="4000" dirty="0" smtClean="0"/>
              <a:t>données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552" y="764704"/>
            <a:ext cx="8229600" cy="5472608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Interventions </a:t>
            </a:r>
            <a:r>
              <a:rPr lang="fr-CA" sz="1800" b="1" dirty="0">
                <a:solidFill>
                  <a:schemeClr val="tx1"/>
                </a:solidFill>
              </a:rPr>
              <a:t>psychosociales individuelles: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Interventions ponctuelles: 1320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Dossiers ouverts: 73 (5% de la population), dont 14 en psychologie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Nombre d’interventions: 347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Moyenne d’intervention: </a:t>
            </a:r>
            <a:r>
              <a:rPr lang="fr-CA" sz="1800" b="1" dirty="0" smtClean="0">
                <a:solidFill>
                  <a:schemeClr val="tx1"/>
                </a:solidFill>
              </a:rPr>
              <a:t>4,75 par dossier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Principales raisons d’intervention: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Problèmes $, emplois, etc</a:t>
            </a:r>
            <a:r>
              <a:rPr lang="fr-CA" sz="1800" b="1" dirty="0" smtClean="0">
                <a:solidFill>
                  <a:schemeClr val="tx1"/>
                </a:solidFill>
              </a:rPr>
              <a:t>.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Trouble de l’adaptation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Anxiété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Post-trauma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Deuil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Séances d’information psychosociale (SIP)</a:t>
            </a:r>
          </a:p>
          <a:p>
            <a:pPr marL="742950" lvl="2" indent="-342900">
              <a:spcBef>
                <a:spcPts val="600"/>
              </a:spcBef>
              <a:defRPr/>
            </a:pPr>
            <a:r>
              <a:rPr lang="fr-CA" sz="1800" b="1" dirty="0">
                <a:solidFill>
                  <a:schemeClr val="tx1"/>
                </a:solidFill>
              </a:rPr>
              <a:t>18 groupes réunissant 203 participants</a:t>
            </a:r>
          </a:p>
          <a:p>
            <a:pPr marL="342900" lvl="1" indent="-342900">
              <a:spcBef>
                <a:spcPts val="600"/>
              </a:spcBef>
              <a:defRPr/>
            </a:pPr>
            <a:r>
              <a:rPr lang="fr-CA" sz="1800" b="1" dirty="0">
                <a:solidFill>
                  <a:schemeClr val="tx1"/>
                </a:solidFill>
              </a:rPr>
              <a:t>Autres rencontres de groupe</a:t>
            </a:r>
          </a:p>
          <a:p>
            <a:pPr marL="742950" lvl="2" indent="-342900">
              <a:spcBef>
                <a:spcPts val="600"/>
              </a:spcBef>
              <a:defRPr/>
            </a:pPr>
            <a:r>
              <a:rPr lang="fr-CA" sz="1800" b="1" dirty="0">
                <a:solidFill>
                  <a:schemeClr val="tx1"/>
                </a:solidFill>
              </a:rPr>
              <a:t>4 groupes réunissant 79 participants</a:t>
            </a:r>
          </a:p>
          <a:p>
            <a:pPr>
              <a:defRPr/>
            </a:pP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Autres activités importantes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Tenir les débriefings </a:t>
            </a:r>
            <a:r>
              <a:rPr lang="fr-CA" b="1" dirty="0" smtClean="0">
                <a:solidFill>
                  <a:schemeClr val="tx1"/>
                </a:solidFill>
              </a:rPr>
              <a:t>opérationnels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Produire le Rapport </a:t>
            </a:r>
            <a:r>
              <a:rPr lang="fr-CA" b="1" dirty="0" smtClean="0">
                <a:solidFill>
                  <a:schemeClr val="tx1"/>
                </a:solidFill>
              </a:rPr>
              <a:t>d’événement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Réviser le Plan de sécurité civile à la lumière de l’expérience </a:t>
            </a:r>
            <a:r>
              <a:rPr lang="fr-CA" b="1" dirty="0" smtClean="0">
                <a:solidFill>
                  <a:schemeClr val="tx1"/>
                </a:solidFill>
              </a:rPr>
              <a:t>acquise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Tenir des activités de </a:t>
            </a:r>
            <a:r>
              <a:rPr lang="fr-CA" b="1" dirty="0" smtClean="0">
                <a:solidFill>
                  <a:schemeClr val="tx1"/>
                </a:solidFill>
              </a:rPr>
              <a:t>reconnaissance</a:t>
            </a:r>
            <a:endParaRPr lang="fr-CA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>
                <a:solidFill>
                  <a:schemeClr val="tx1"/>
                </a:solidFill>
              </a:rPr>
              <a:t>Garder à l’esprit le bien-être des intervenants et des </a:t>
            </a:r>
            <a:r>
              <a:rPr lang="fr-CA" b="1" dirty="0" smtClean="0">
                <a:solidFill>
                  <a:schemeClr val="tx1"/>
                </a:solidFill>
              </a:rPr>
              <a:t>gestionnaires</a:t>
            </a:r>
            <a:endParaRPr lang="fr-CA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Recommandations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196752"/>
            <a:ext cx="8229600" cy="4824536"/>
          </a:xfrm>
        </p:spPr>
        <p:txBody>
          <a:bodyPr/>
          <a:lstStyle/>
          <a:p>
            <a:pPr marL="514350" indent="-5143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600" b="1" dirty="0">
                <a:solidFill>
                  <a:schemeClr val="tx1"/>
                </a:solidFill>
              </a:rPr>
              <a:t>S’assurer d’avoir un schéma de mise en alerte efficace et des listes à </a:t>
            </a:r>
            <a:r>
              <a:rPr lang="fr-CA" sz="2600" b="1" dirty="0" smtClean="0">
                <a:solidFill>
                  <a:schemeClr val="tx1"/>
                </a:solidFill>
              </a:rPr>
              <a:t>jour</a:t>
            </a:r>
            <a:endParaRPr lang="fr-CA" sz="2600" b="1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600" b="1" dirty="0">
                <a:solidFill>
                  <a:schemeClr val="tx1"/>
                </a:solidFill>
              </a:rPr>
              <a:t>S’assurer d’avoir un PLSC-MS à jour comprenant les 7 volets de la </a:t>
            </a:r>
            <a:r>
              <a:rPr lang="fr-CA" sz="2600" b="1" dirty="0" smtClean="0">
                <a:solidFill>
                  <a:schemeClr val="tx1"/>
                </a:solidFill>
              </a:rPr>
              <a:t>mission </a:t>
            </a:r>
            <a:r>
              <a:rPr lang="fr-CA" sz="2600" b="1" dirty="0">
                <a:solidFill>
                  <a:schemeClr val="tx1"/>
                </a:solidFill>
              </a:rPr>
              <a:t>S</a:t>
            </a:r>
            <a:r>
              <a:rPr lang="fr-CA" sz="2600" b="1" dirty="0" smtClean="0">
                <a:solidFill>
                  <a:schemeClr val="tx1"/>
                </a:solidFill>
              </a:rPr>
              <a:t>anté </a:t>
            </a:r>
            <a:r>
              <a:rPr lang="fr-CA" sz="2600" b="1" dirty="0">
                <a:solidFill>
                  <a:schemeClr val="tx1"/>
                </a:solidFill>
              </a:rPr>
              <a:t>et distinct des </a:t>
            </a:r>
            <a:r>
              <a:rPr lang="fr-CA" sz="2600" b="1" dirty="0" smtClean="0">
                <a:solidFill>
                  <a:schemeClr val="tx1"/>
                </a:solidFill>
              </a:rPr>
              <a:t>Plans </a:t>
            </a:r>
            <a:r>
              <a:rPr lang="fr-CA" sz="2600" b="1" dirty="0">
                <a:solidFill>
                  <a:schemeClr val="tx1"/>
                </a:solidFill>
              </a:rPr>
              <a:t>de mesures d’urgence</a:t>
            </a:r>
          </a:p>
          <a:p>
            <a:pPr marL="514350" indent="-5143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600" b="1" dirty="0">
                <a:solidFill>
                  <a:schemeClr val="tx1"/>
                </a:solidFill>
              </a:rPr>
              <a:t>S’assurer que le Comité de direction, les gestionnaires et le Comité sécurité civile soient formés et qu’ils connaissent bien les rôles et responsabilités de </a:t>
            </a:r>
            <a:r>
              <a:rPr lang="fr-CA" sz="2600" b="1" dirty="0" smtClean="0">
                <a:solidFill>
                  <a:schemeClr val="tx1"/>
                </a:solidFill>
              </a:rPr>
              <a:t>chacun</a:t>
            </a:r>
            <a:endParaRPr lang="fr-CA" sz="2600" b="1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2600" b="1" dirty="0">
                <a:solidFill>
                  <a:schemeClr val="tx1"/>
                </a:solidFill>
              </a:rPr>
              <a:t>Prévoir une fonction « logistique » dans la structure SC et MU</a:t>
            </a:r>
          </a:p>
          <a:p>
            <a:pPr>
              <a:spcBef>
                <a:spcPts val="1200"/>
              </a:spcBef>
              <a:buClr>
                <a:srgbClr val="0070C0"/>
              </a:buClr>
              <a:defRPr/>
            </a:pP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Recommandations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340768"/>
            <a:ext cx="8229600" cy="4752528"/>
          </a:xfrm>
        </p:spPr>
        <p:txBody>
          <a:bodyPr/>
          <a:lstStyle/>
          <a:p>
            <a:pPr marL="742950" indent="-7429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 startAt="5"/>
              <a:defRPr/>
            </a:pPr>
            <a:r>
              <a:rPr lang="fr-CA" sz="2800" b="1" dirty="0">
                <a:solidFill>
                  <a:schemeClr val="tx1"/>
                </a:solidFill>
              </a:rPr>
              <a:t>Prévoir des mécanismes de liaison entre le Centre de coordination et le terrain (PC-Santé, ligne téléphonique, Centre de services aux sinistrés, CH, etc</a:t>
            </a:r>
            <a:r>
              <a:rPr lang="fr-CA" sz="2800" b="1" dirty="0" smtClean="0">
                <a:solidFill>
                  <a:schemeClr val="tx1"/>
                </a:solidFill>
              </a:rPr>
              <a:t>.)</a:t>
            </a:r>
            <a:endParaRPr lang="fr-CA" sz="2800" b="1" dirty="0">
              <a:solidFill>
                <a:schemeClr val="tx1"/>
              </a:solidFill>
            </a:endParaRPr>
          </a:p>
          <a:p>
            <a:pPr marL="742950" indent="-7429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 startAt="5"/>
              <a:defRPr/>
            </a:pPr>
            <a:r>
              <a:rPr lang="fr-CA" sz="2800" b="1" dirty="0">
                <a:solidFill>
                  <a:schemeClr val="tx1"/>
                </a:solidFill>
              </a:rPr>
              <a:t>Prévoir des moyens alternatifs de télécommunication </a:t>
            </a:r>
          </a:p>
          <a:p>
            <a:pPr marL="742950" indent="-7429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 startAt="5"/>
              <a:defRPr/>
            </a:pPr>
            <a:r>
              <a:rPr lang="fr-CA" sz="2800" b="1" dirty="0">
                <a:solidFill>
                  <a:schemeClr val="tx1"/>
                </a:solidFill>
              </a:rPr>
              <a:t>Se doter d’un Plan de déploiement du « code orange »</a:t>
            </a:r>
          </a:p>
          <a:p>
            <a:pPr marL="742950" indent="-742950" algn="just">
              <a:spcBef>
                <a:spcPts val="1200"/>
              </a:spcBef>
              <a:buClr>
                <a:srgbClr val="0070C0"/>
              </a:buClr>
              <a:buFont typeface="+mj-lt"/>
              <a:buAutoNum type="arabicPeriod" startAt="5"/>
              <a:defRPr/>
            </a:pPr>
            <a:r>
              <a:rPr lang="fr-CA" sz="2800" b="1" dirty="0">
                <a:solidFill>
                  <a:schemeClr val="tx1"/>
                </a:solidFill>
              </a:rPr>
              <a:t>Impliquer d’abord les intervenants de la clientèle </a:t>
            </a:r>
            <a:r>
              <a:rPr lang="fr-CA" sz="2800" b="1" dirty="0" smtClean="0">
                <a:solidFill>
                  <a:schemeClr val="tx1"/>
                </a:solidFill>
              </a:rPr>
              <a:t>affectée</a:t>
            </a:r>
            <a:endParaRPr lang="fr-CA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Recommandations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268760"/>
            <a:ext cx="8229600" cy="4824536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Impliquer d’abord les intervenants </a:t>
            </a:r>
            <a:r>
              <a:rPr lang="fr-CA" sz="2800" b="1" dirty="0" smtClean="0">
                <a:solidFill>
                  <a:schemeClr val="tx1"/>
                </a:solidFill>
              </a:rPr>
              <a:t>de l’installation</a:t>
            </a:r>
            <a:r>
              <a:rPr lang="fr-CA" sz="2800" b="1" dirty="0" smtClean="0">
                <a:solidFill>
                  <a:srgbClr val="FF0000"/>
                </a:solidFill>
              </a:rPr>
              <a:t> </a:t>
            </a:r>
            <a:r>
              <a:rPr lang="fr-CA" sz="2800" b="1" dirty="0">
                <a:solidFill>
                  <a:schemeClr val="tx1"/>
                </a:solidFill>
              </a:rPr>
              <a:t>avant d’avoir recours à </a:t>
            </a:r>
            <a:r>
              <a:rPr lang="fr-CA" sz="2800" b="1" dirty="0" smtClean="0">
                <a:solidFill>
                  <a:schemeClr val="tx1"/>
                </a:solidFill>
              </a:rPr>
              <a:t>l’extérieur</a:t>
            </a:r>
            <a:endParaRPr lang="fr-CA" sz="2800" b="1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Associer des intervenants et des employés </a:t>
            </a:r>
            <a:r>
              <a:rPr lang="fr-CA" sz="2800" b="1" dirty="0" smtClean="0">
                <a:solidFill>
                  <a:schemeClr val="tx1"/>
                </a:solidFill>
              </a:rPr>
              <a:t>issus </a:t>
            </a:r>
            <a:r>
              <a:rPr lang="fr-CA" sz="2800" b="1" dirty="0">
                <a:solidFill>
                  <a:schemeClr val="tx1"/>
                </a:solidFill>
              </a:rPr>
              <a:t>de la communauté</a:t>
            </a: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Soutenir les intervenants </a:t>
            </a:r>
            <a:r>
              <a:rPr lang="fr-CA" sz="2800" b="1" dirty="0" smtClean="0">
                <a:solidFill>
                  <a:schemeClr val="tx1"/>
                </a:solidFill>
              </a:rPr>
              <a:t>de l’installation affectés directement </a:t>
            </a:r>
            <a:r>
              <a:rPr lang="fr-CA" sz="2800" b="1" dirty="0">
                <a:solidFill>
                  <a:schemeClr val="tx1"/>
                </a:solidFill>
              </a:rPr>
              <a:t>ou indirectement</a:t>
            </a:r>
          </a:p>
          <a:p>
            <a:pPr algn="just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800" b="1" dirty="0">
                <a:solidFill>
                  <a:schemeClr val="tx1"/>
                </a:solidFill>
              </a:rPr>
              <a:t>Pour le rétablissement, mettre sur pied une équipe dédiée, afin d’éviter de surcharger les services </a:t>
            </a:r>
            <a:r>
              <a:rPr lang="fr-CA" sz="2800" b="1" dirty="0" smtClean="0">
                <a:solidFill>
                  <a:schemeClr val="tx1"/>
                </a:solidFill>
              </a:rPr>
              <a:t>courants</a:t>
            </a:r>
            <a:endParaRPr lang="fr-CA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Contenu du PLSC-MS révisé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340768"/>
            <a:ext cx="8496175" cy="4535487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Structure </a:t>
            </a:r>
            <a:r>
              <a:rPr lang="fr-CA" sz="1800" b="1" dirty="0" smtClean="0">
                <a:solidFill>
                  <a:schemeClr val="tx1"/>
                </a:solidFill>
              </a:rPr>
              <a:t>organisationnelle </a:t>
            </a:r>
            <a:r>
              <a:rPr lang="fr-CA" sz="1800" b="1" dirty="0">
                <a:solidFill>
                  <a:schemeClr val="tx1"/>
                </a:solidFill>
              </a:rPr>
              <a:t>du </a:t>
            </a:r>
            <a:r>
              <a:rPr lang="fr-CA" sz="1800" b="1" dirty="0" smtClean="0">
                <a:solidFill>
                  <a:schemeClr val="tx1"/>
                </a:solidFill>
              </a:rPr>
              <a:t>PLSC-MS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Rôles et </a:t>
            </a:r>
            <a:r>
              <a:rPr lang="fr-CA" sz="1800" b="1" dirty="0" smtClean="0">
                <a:solidFill>
                  <a:schemeClr val="tx1"/>
                </a:solidFill>
              </a:rPr>
              <a:t>responsabilités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Mise en alerte, mobilisation et déploiement des sites de </a:t>
            </a:r>
            <a:r>
              <a:rPr lang="fr-CA" sz="1800" b="1" dirty="0" smtClean="0">
                <a:solidFill>
                  <a:schemeClr val="tx1"/>
                </a:solidFill>
              </a:rPr>
              <a:t>gestion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Code </a:t>
            </a:r>
            <a:r>
              <a:rPr lang="fr-CA" sz="1800" b="1" dirty="0" smtClean="0">
                <a:solidFill>
                  <a:schemeClr val="tx1"/>
                </a:solidFill>
              </a:rPr>
              <a:t>orange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Services de santé de </a:t>
            </a:r>
            <a:r>
              <a:rPr lang="fr-CA" sz="1800" b="1" dirty="0" smtClean="0">
                <a:solidFill>
                  <a:schemeClr val="tx1"/>
                </a:solidFill>
              </a:rPr>
              <a:t>1</a:t>
            </a:r>
            <a:r>
              <a:rPr lang="fr-CA" sz="1800" b="1" baseline="30000" dirty="0" smtClean="0">
                <a:solidFill>
                  <a:schemeClr val="tx1"/>
                </a:solidFill>
              </a:rPr>
              <a:t>re</a:t>
            </a:r>
            <a:r>
              <a:rPr lang="fr-CA" sz="1800" b="1" dirty="0" smtClean="0">
                <a:solidFill>
                  <a:schemeClr val="tx1"/>
                </a:solidFill>
              </a:rPr>
              <a:t> ligne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Santé </a:t>
            </a:r>
            <a:r>
              <a:rPr lang="fr-CA" sz="1800" b="1" dirty="0" smtClean="0">
                <a:solidFill>
                  <a:schemeClr val="tx1"/>
                </a:solidFill>
              </a:rPr>
              <a:t>publique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 err="1">
                <a:solidFill>
                  <a:schemeClr val="tx1"/>
                </a:solidFill>
              </a:rPr>
              <a:t>Sociosanitaire</a:t>
            </a:r>
            <a:r>
              <a:rPr lang="fr-CA" sz="1800" b="1" dirty="0">
                <a:solidFill>
                  <a:schemeClr val="tx1"/>
                </a:solidFill>
              </a:rPr>
              <a:t> </a:t>
            </a:r>
            <a:r>
              <a:rPr lang="fr-CA" sz="1800" b="1" dirty="0" smtClean="0">
                <a:solidFill>
                  <a:schemeClr val="tx1"/>
                </a:solidFill>
              </a:rPr>
              <a:t>spécifique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Services </a:t>
            </a:r>
            <a:r>
              <a:rPr lang="fr-CA" sz="1800" b="1" dirty="0" smtClean="0">
                <a:solidFill>
                  <a:schemeClr val="tx1"/>
                </a:solidFill>
              </a:rPr>
              <a:t>psychosociaux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Volet </a:t>
            </a:r>
            <a:r>
              <a:rPr lang="fr-CA" sz="1800" b="1" dirty="0" smtClean="0">
                <a:solidFill>
                  <a:schemeClr val="tx1"/>
                </a:solidFill>
              </a:rPr>
              <a:t>communication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Le maintien </a:t>
            </a:r>
            <a:r>
              <a:rPr lang="fr-CA" sz="1800" b="1" dirty="0">
                <a:solidFill>
                  <a:schemeClr val="tx1"/>
                </a:solidFill>
              </a:rPr>
              <a:t>des </a:t>
            </a:r>
            <a:r>
              <a:rPr lang="fr-CA" sz="1800" b="1" dirty="0" smtClean="0">
                <a:solidFill>
                  <a:schemeClr val="tx1"/>
                </a:solidFill>
              </a:rPr>
              <a:t>activités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Soutien </a:t>
            </a:r>
            <a:r>
              <a:rPr lang="fr-CA" sz="1800" b="1" dirty="0" smtClean="0">
                <a:solidFill>
                  <a:schemeClr val="tx1"/>
                </a:solidFill>
              </a:rPr>
              <a:t>logistique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Convergence </a:t>
            </a:r>
            <a:r>
              <a:rPr lang="fr-CA" sz="1800" b="1" dirty="0" smtClean="0">
                <a:solidFill>
                  <a:schemeClr val="tx1"/>
                </a:solidFill>
              </a:rPr>
              <a:t>régionale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Plan de </a:t>
            </a:r>
            <a:r>
              <a:rPr lang="fr-CA" sz="1800" b="1" dirty="0" smtClean="0">
                <a:solidFill>
                  <a:schemeClr val="tx1"/>
                </a:solidFill>
              </a:rPr>
              <a:t>rétablissement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Ententes de services et bottins des </a:t>
            </a:r>
            <a:r>
              <a:rPr lang="fr-CA" sz="1800" b="1" dirty="0" smtClean="0">
                <a:solidFill>
                  <a:schemeClr val="tx1"/>
                </a:solidFill>
              </a:rPr>
              <a:t>ressources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Suivi et maintien du </a:t>
            </a:r>
            <a:r>
              <a:rPr lang="fr-CA" sz="1800" b="1" dirty="0" smtClean="0">
                <a:solidFill>
                  <a:schemeClr val="tx1"/>
                </a:solidFill>
              </a:rPr>
              <a:t>PLSC-MS</a:t>
            </a:r>
            <a:endParaRPr lang="fr-CA" sz="18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defRPr/>
            </a:pPr>
            <a:r>
              <a:rPr lang="fr-CA" sz="1800" b="1" dirty="0">
                <a:solidFill>
                  <a:schemeClr val="tx1"/>
                </a:solidFill>
              </a:rPr>
              <a:t>Soutien dans la gestion du stress des gestionnaires et des </a:t>
            </a:r>
            <a:r>
              <a:rPr lang="fr-CA" sz="1800" b="1" dirty="0" smtClean="0">
                <a:solidFill>
                  <a:schemeClr val="tx1"/>
                </a:solidFill>
              </a:rPr>
              <a:t>intervenants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2988" y="2420938"/>
            <a:ext cx="6985000" cy="1871662"/>
          </a:xfrm>
        </p:spPr>
        <p:txBody>
          <a:bodyPr/>
          <a:lstStyle/>
          <a:p>
            <a:pPr algn="ctr"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Merci de votre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!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174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Le travail des SPU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513"/>
            <a:ext cx="8784207" cy="453707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smtClean="0"/>
              <a:t>Mise à l’abri à l’école (Centre de services aux sinistrés)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b="1" dirty="0" smtClean="0"/>
              <a:t>Transport vers les CH de la région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CA" dirty="0"/>
              <a:t>Bilan de la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>
              <a:defRPr/>
            </a:pPr>
            <a:endParaRPr lang="fr-CA" sz="16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54 </a:t>
            </a:r>
            <a:r>
              <a:rPr lang="fr-CA" sz="2000" b="1" dirty="0" smtClean="0">
                <a:solidFill>
                  <a:schemeClr val="tx1"/>
                </a:solidFill>
              </a:rPr>
              <a:t>résidents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32 décédés (2,3% pop.):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29 décédés </a:t>
            </a:r>
            <a:r>
              <a:rPr lang="fr-CA" sz="2000" b="1" dirty="0" smtClean="0">
                <a:solidFill>
                  <a:schemeClr val="tx1"/>
                </a:solidFill>
              </a:rPr>
              <a:t>identifiés</a:t>
            </a:r>
            <a:endParaRPr lang="fr-CA" sz="2000" b="1" dirty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3 non </a:t>
            </a:r>
            <a:r>
              <a:rPr lang="fr-CA" sz="2000" b="1" dirty="0" smtClean="0">
                <a:solidFill>
                  <a:schemeClr val="tx1"/>
                </a:solidFill>
              </a:rPr>
              <a:t>identifiés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22 survivants: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9 blessés (1 transféré à Lévis et 1 </a:t>
            </a:r>
            <a:r>
              <a:rPr lang="fr-CA" sz="2000" b="1" dirty="0" smtClean="0">
                <a:solidFill>
                  <a:schemeClr val="tx1"/>
                </a:solidFill>
              </a:rPr>
              <a:t>à l’Hôpital régional de Rimouski) </a:t>
            </a:r>
            <a:endParaRPr lang="fr-CA" sz="2000" b="1" strike="sngStrike" dirty="0">
              <a:solidFill>
                <a:srgbClr val="FF000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2000" b="1" dirty="0">
                <a:solidFill>
                  <a:schemeClr val="tx1"/>
                </a:solidFill>
              </a:rPr>
              <a:t>13 relocalisés (région des Basques et de </a:t>
            </a:r>
            <a:r>
              <a:rPr lang="fr-CA" sz="2000" b="1" dirty="0" smtClean="0">
                <a:solidFill>
                  <a:schemeClr val="tx1"/>
                </a:solidFill>
              </a:rPr>
              <a:t>Rivière-du-Loup)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27 employés perdent </a:t>
            </a:r>
            <a:r>
              <a:rPr lang="fr-CA" sz="2000" b="1" dirty="0" smtClean="0">
                <a:solidFill>
                  <a:schemeClr val="tx1"/>
                </a:solidFill>
              </a:rPr>
              <a:t>leur emploi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2000" b="1" dirty="0">
                <a:solidFill>
                  <a:schemeClr val="tx1"/>
                </a:solidFill>
              </a:rPr>
              <a:t>Pharmacie, point de services du CLSC, Centre de jour et bureau du </a:t>
            </a:r>
            <a:r>
              <a:rPr lang="fr-CA" sz="2000" b="1" dirty="0" smtClean="0">
                <a:solidFill>
                  <a:schemeClr val="tx1"/>
                </a:solidFill>
              </a:rPr>
              <a:t>médecin </a:t>
            </a:r>
            <a:r>
              <a:rPr lang="fr-CA" sz="2000" b="1" dirty="0">
                <a:solidFill>
                  <a:schemeClr val="tx1"/>
                </a:solidFill>
              </a:rPr>
              <a:t>sont des pertes </a:t>
            </a:r>
            <a:r>
              <a:rPr lang="fr-CA" sz="2000" b="1" dirty="0" smtClean="0">
                <a:solidFill>
                  <a:schemeClr val="tx1"/>
                </a:solidFill>
              </a:rPr>
              <a:t>totales</a:t>
            </a:r>
            <a:endParaRPr lang="fr-CA" sz="20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defRPr/>
            </a:pPr>
            <a:endParaRPr lang="fr-CA" sz="1600" dirty="0"/>
          </a:p>
        </p:txBody>
      </p:sp>
      <p:sp>
        <p:nvSpPr>
          <p:cNvPr id="1434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91425" y="3425825"/>
            <a:ext cx="1257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altLang="fr-FR" sz="900">
                <a:solidFill>
                  <a:schemeClr val="bg1"/>
                </a:solidFill>
              </a:rPr>
              <a:t>Photo: François Drouin</a:t>
            </a:r>
            <a:endParaRPr lang="fr-CA" altLang="fr-FR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8313" y="2060575"/>
            <a:ext cx="8280400" cy="1439863"/>
          </a:xfrm>
        </p:spPr>
        <p:txBody>
          <a:bodyPr/>
          <a:lstStyle/>
          <a:p>
            <a:pPr algn="ctr">
              <a:defRPr/>
            </a:pPr>
            <a:r>
              <a:rPr lang="fr-CA" sz="4400" dirty="0"/>
              <a:t>Séquence de déploiement des activités de la </a:t>
            </a:r>
            <a:r>
              <a:rPr lang="fr-CA" sz="4400" dirty="0" smtClean="0"/>
              <a:t>mission Santé</a:t>
            </a:r>
            <a:endParaRPr lang="fr-CA" sz="4400" dirty="0"/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 bwMode="auto">
          <a:xfrm>
            <a:off x="1116013" y="3933825"/>
            <a:ext cx="655161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A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Interventions immédiates</a:t>
            </a:r>
            <a:br>
              <a:rPr lang="fr-CA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fr-CA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(24 heures)</a:t>
            </a:r>
            <a:endParaRPr lang="fr-CA" altLang="fr-F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Principaux enjeux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9425" y="1196974"/>
            <a:ext cx="8229600" cy="4824313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Déployer les services </a:t>
            </a:r>
            <a:r>
              <a:rPr lang="fr-CA" sz="1800" b="1" dirty="0" smtClean="0">
                <a:solidFill>
                  <a:schemeClr val="tx1"/>
                </a:solidFill>
              </a:rPr>
              <a:t>prévus </a:t>
            </a:r>
            <a:r>
              <a:rPr lang="fr-CA" sz="1800" b="1" dirty="0">
                <a:solidFill>
                  <a:schemeClr val="tx1"/>
                </a:solidFill>
              </a:rPr>
              <a:t>à la </a:t>
            </a:r>
            <a:r>
              <a:rPr lang="fr-CA" sz="1800" b="1" dirty="0" smtClean="0">
                <a:solidFill>
                  <a:schemeClr val="tx1"/>
                </a:solidFill>
              </a:rPr>
              <a:t>mission </a:t>
            </a:r>
            <a:r>
              <a:rPr lang="fr-CA" sz="1800" b="1" dirty="0">
                <a:solidFill>
                  <a:schemeClr val="tx1"/>
                </a:solidFill>
              </a:rPr>
              <a:t>S</a:t>
            </a:r>
            <a:r>
              <a:rPr lang="fr-CA" sz="1800" b="1" dirty="0" smtClean="0">
                <a:solidFill>
                  <a:schemeClr val="tx1"/>
                </a:solidFill>
              </a:rPr>
              <a:t>anté: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Services </a:t>
            </a:r>
            <a:r>
              <a:rPr lang="fr-CA" sz="1800" b="1" dirty="0" err="1" smtClean="0">
                <a:solidFill>
                  <a:schemeClr val="tx1"/>
                </a:solidFill>
              </a:rPr>
              <a:t>préhospitaliers</a:t>
            </a:r>
            <a:r>
              <a:rPr lang="fr-CA" sz="1800" b="1" dirty="0" smtClean="0">
                <a:solidFill>
                  <a:schemeClr val="tx1"/>
                </a:solidFill>
              </a:rPr>
              <a:t> d’urgence (SPU)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Santé </a:t>
            </a:r>
            <a:r>
              <a:rPr lang="fr-CA" sz="1800" b="1" dirty="0">
                <a:solidFill>
                  <a:schemeClr val="tx1"/>
                </a:solidFill>
              </a:rPr>
              <a:t>physique (code orange, santé de </a:t>
            </a:r>
            <a:r>
              <a:rPr lang="fr-CA" sz="1800" b="1" dirty="0" smtClean="0">
                <a:solidFill>
                  <a:schemeClr val="tx1"/>
                </a:solidFill>
              </a:rPr>
              <a:t>1</a:t>
            </a:r>
            <a:r>
              <a:rPr lang="fr-CA" sz="1800" b="1" baseline="30000" dirty="0" smtClean="0">
                <a:solidFill>
                  <a:schemeClr val="tx1"/>
                </a:solidFill>
              </a:rPr>
              <a:t>re</a:t>
            </a:r>
            <a:r>
              <a:rPr lang="fr-CA" sz="1800" b="1" dirty="0" smtClean="0">
                <a:solidFill>
                  <a:schemeClr val="tx1"/>
                </a:solidFill>
              </a:rPr>
              <a:t> </a:t>
            </a:r>
            <a:r>
              <a:rPr lang="fr-CA" sz="1800" b="1" dirty="0">
                <a:solidFill>
                  <a:schemeClr val="tx1"/>
                </a:solidFill>
              </a:rPr>
              <a:t>ligne</a:t>
            </a:r>
            <a:r>
              <a:rPr lang="fr-CA" sz="1800" b="1" dirty="0" smtClean="0">
                <a:solidFill>
                  <a:schemeClr val="tx1"/>
                </a:solidFill>
              </a:rPr>
              <a:t>)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Psychosocial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 err="1">
                <a:solidFill>
                  <a:schemeClr val="tx1"/>
                </a:solidFill>
              </a:rPr>
              <a:t>Sociosanitaire</a:t>
            </a:r>
            <a:r>
              <a:rPr lang="fr-CA" sz="1800" b="1" dirty="0">
                <a:solidFill>
                  <a:schemeClr val="tx1"/>
                </a:solidFill>
              </a:rPr>
              <a:t> </a:t>
            </a:r>
            <a:r>
              <a:rPr lang="fr-CA" sz="1800" b="1" dirty="0" smtClean="0">
                <a:solidFill>
                  <a:schemeClr val="tx1"/>
                </a:solidFill>
              </a:rPr>
              <a:t>spécifique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 smtClean="0">
                <a:solidFill>
                  <a:schemeClr val="tx1"/>
                </a:solidFill>
              </a:rPr>
              <a:t>Communication</a:t>
            </a:r>
            <a:endParaRPr lang="fr-CA" sz="18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fr-CA" sz="1800" b="1" dirty="0">
                <a:solidFill>
                  <a:schemeClr val="tx1"/>
                </a:solidFill>
              </a:rPr>
              <a:t>Maintien des </a:t>
            </a:r>
            <a:r>
              <a:rPr lang="fr-CA" sz="1800" b="1" dirty="0" smtClean="0">
                <a:solidFill>
                  <a:schemeClr val="tx1"/>
                </a:solidFill>
              </a:rPr>
              <a:t>activités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Déployer les sites de gestion (Centre de coordination et PC-Santé</a:t>
            </a:r>
            <a:r>
              <a:rPr lang="fr-CA" sz="1800" b="1" dirty="0" smtClean="0">
                <a:solidFill>
                  <a:schemeClr val="tx1"/>
                </a:solidFill>
              </a:rPr>
              <a:t>)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Restaurer les services du CLSC, de la pharmacie, du Centre de jour et de la clinique </a:t>
            </a:r>
            <a:r>
              <a:rPr lang="fr-CA" sz="1800" b="1" dirty="0" smtClean="0">
                <a:solidFill>
                  <a:schemeClr val="tx1"/>
                </a:solidFill>
              </a:rPr>
              <a:t>médicale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Gérer la présence et le déferlement d’appels provenant des familles et des </a:t>
            </a:r>
            <a:r>
              <a:rPr lang="fr-CA" sz="1800" b="1" dirty="0" smtClean="0">
                <a:solidFill>
                  <a:schemeClr val="tx1"/>
                </a:solidFill>
              </a:rPr>
              <a:t>médias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Gérer les demandes (ASSS, ORSC, politiques, etc</a:t>
            </a:r>
            <a:r>
              <a:rPr lang="fr-CA" sz="1800" b="1" dirty="0" smtClean="0">
                <a:solidFill>
                  <a:schemeClr val="tx1"/>
                </a:solidFill>
              </a:rPr>
              <a:t>.)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solidFill>
                  <a:schemeClr val="tx1"/>
                </a:solidFill>
              </a:rPr>
              <a:t>Gérer le cycle de coordination entre les </a:t>
            </a:r>
            <a:r>
              <a:rPr lang="fr-CA" sz="1800" b="1" dirty="0" smtClean="0">
                <a:solidFill>
                  <a:schemeClr val="tx1"/>
                </a:solidFill>
              </a:rPr>
              <a:t>partenaires</a:t>
            </a:r>
            <a:endParaRPr lang="fr-CA" sz="1800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defRPr/>
            </a:pPr>
            <a:endParaRPr lang="fr-C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A" dirty="0"/>
              <a:t>L’alerte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679575"/>
            <a:ext cx="3598862" cy="45370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Les points positifs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solidFill>
                  <a:schemeClr val="tx1"/>
                </a:solidFill>
              </a:rPr>
              <a:t>Beaucoup d’initiatives individuelles pour alerter les acteurs </a:t>
            </a:r>
            <a:r>
              <a:rPr lang="fr-CA" sz="1900" b="1" dirty="0" smtClean="0">
                <a:solidFill>
                  <a:schemeClr val="tx1"/>
                </a:solidFill>
              </a:rPr>
              <a:t>clés</a:t>
            </a:r>
            <a:endParaRPr lang="fr-CA" sz="19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16463" y="1692275"/>
            <a:ext cx="3384550" cy="47610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CA" dirty="0">
                <a:solidFill>
                  <a:schemeClr val="tx1"/>
                </a:solidFill>
              </a:rPr>
              <a:t>À améliorer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solidFill>
                  <a:schemeClr val="tx1"/>
                </a:solidFill>
              </a:rPr>
              <a:t>Difficulté de la CAUREQ </a:t>
            </a:r>
            <a:r>
              <a:rPr lang="fr-CA" sz="1900" b="1" dirty="0" smtClean="0">
                <a:solidFill>
                  <a:schemeClr val="tx1"/>
                </a:solidFill>
              </a:rPr>
              <a:t>à </a:t>
            </a:r>
            <a:r>
              <a:rPr lang="fr-CA" sz="1900" b="1" dirty="0">
                <a:solidFill>
                  <a:schemeClr val="tx1"/>
                </a:solidFill>
              </a:rPr>
              <a:t>aviser </a:t>
            </a:r>
            <a:r>
              <a:rPr lang="fr-CA" sz="1900" b="1" dirty="0" smtClean="0">
                <a:solidFill>
                  <a:schemeClr val="tx1"/>
                </a:solidFill>
              </a:rPr>
              <a:t>l’ASSS</a:t>
            </a:r>
            <a:endParaRPr lang="fr-CA" sz="19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solidFill>
                  <a:schemeClr val="tx1"/>
                </a:solidFill>
              </a:rPr>
              <a:t>Établir un schéma de mise en alerte et le tester </a:t>
            </a:r>
            <a:r>
              <a:rPr lang="fr-CA" sz="1900" b="1" dirty="0" smtClean="0">
                <a:solidFill>
                  <a:schemeClr val="tx1"/>
                </a:solidFill>
              </a:rPr>
              <a:t>régulièrement</a:t>
            </a:r>
            <a:endParaRPr lang="fr-CA" sz="1900" b="1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solidFill>
                  <a:schemeClr val="tx1"/>
                </a:solidFill>
              </a:rPr>
              <a:t>Schéma de mise en alerte interne (Comité de sécurité civile, Comité de direction et les équipes de volets </a:t>
            </a:r>
            <a:r>
              <a:rPr lang="fr-CA" sz="2000" b="1" dirty="0">
                <a:solidFill>
                  <a:schemeClr val="tx1"/>
                </a:solidFill>
              </a:rPr>
              <a:t>et de </a:t>
            </a:r>
            <a:r>
              <a:rPr lang="fr-CA" sz="1900" b="1" dirty="0" smtClean="0">
                <a:solidFill>
                  <a:schemeClr val="tx1"/>
                </a:solidFill>
              </a:rPr>
              <a:t>fonctions)</a:t>
            </a:r>
            <a:endParaRPr lang="fr-CA" sz="1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1748</Words>
  <Application>Microsoft Office PowerPoint</Application>
  <PresentationFormat>Affichage à l'écran (4:3)</PresentationFormat>
  <Paragraphs>300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Présentation PowerPoint</vt:lpstr>
      <vt:lpstr>Présentation PowerPoint</vt:lpstr>
      <vt:lpstr>Résumé de la présentation</vt:lpstr>
      <vt:lpstr>Les premières heures</vt:lpstr>
      <vt:lpstr>Le travail des SPU</vt:lpstr>
      <vt:lpstr>Bilan de la situation</vt:lpstr>
      <vt:lpstr>Séquence de déploiement des activités de la mission Santé</vt:lpstr>
      <vt:lpstr>Principaux enjeux</vt:lpstr>
      <vt:lpstr>L’alerte</vt:lpstr>
      <vt:lpstr>La mobilisation</vt:lpstr>
      <vt:lpstr>Code orange</vt:lpstr>
      <vt:lpstr>Santé de 1re ligne sur le site</vt:lpstr>
      <vt:lpstr>Volet psychosocial</vt:lpstr>
      <vt:lpstr>Volet communication</vt:lpstr>
      <vt:lpstr>Relocalisation des clientèles</vt:lpstr>
      <vt:lpstr>Déploiement des sites de gestion Centre local de coordination (CLC) et  PC-Santé (2)</vt:lpstr>
      <vt:lpstr>Logistique</vt:lpstr>
      <vt:lpstr>Interventions transitoires (2 premières semaines)</vt:lpstr>
      <vt:lpstr>Santé physique</vt:lpstr>
      <vt:lpstr>Le maintien des services</vt:lpstr>
      <vt:lpstr>Volet psychosocial</vt:lpstr>
      <vt:lpstr>Déploiement psychosocial dans plusieurs sites</vt:lpstr>
      <vt:lpstr>Volet psychosocial</vt:lpstr>
      <vt:lpstr>Volet psychosocial</vt:lpstr>
      <vt:lpstr>Convergence de plus de 80 autres intervenants psychosociaux de la région</vt:lpstr>
      <vt:lpstr>Débriefing opérationnel des pompiers</vt:lpstr>
      <vt:lpstr>Fin des fouilles le 2 février </vt:lpstr>
      <vt:lpstr>Volet Sociosanitaire spécifique</vt:lpstr>
      <vt:lpstr>Communication</vt:lpstr>
      <vt:lpstr>Les points de presse quotidiens</vt:lpstr>
      <vt:lpstr>Envahissement médiatique dans la communauté</vt:lpstr>
      <vt:lpstr>Gestion</vt:lpstr>
      <vt:lpstr>Le Plan de rétablissement (à compter du 10 février)</vt:lpstr>
      <vt:lpstr>Présentation PowerPoint</vt:lpstr>
      <vt:lpstr>Le plan de rétablissement</vt:lpstr>
      <vt:lpstr>Interventions microsociales de rétablissement</vt:lpstr>
      <vt:lpstr>Interventions macrosociales</vt:lpstr>
      <vt:lpstr>Le rétablissement communautaire</vt:lpstr>
      <vt:lpstr>Les besoins identifiés par le Comité de rétablissement communautaire</vt:lpstr>
      <vt:lpstr>Quelques données</vt:lpstr>
      <vt:lpstr>Autres activités importantes</vt:lpstr>
      <vt:lpstr>Recommandations</vt:lpstr>
      <vt:lpstr>Recommandations (suite)</vt:lpstr>
      <vt:lpstr>Recommandations (suite)</vt:lpstr>
      <vt:lpstr>Contenu du PLSC-MS révisé</vt:lpstr>
      <vt:lpstr>Merci de votre attention !</vt:lpstr>
    </vt:vector>
  </TitlesOfParts>
  <Company>MSSS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MSSS</dc:creator>
  <cp:lastModifiedBy>Josianne Cantin</cp:lastModifiedBy>
  <cp:revision>108</cp:revision>
  <dcterms:created xsi:type="dcterms:W3CDTF">2012-10-02T15:19:07Z</dcterms:created>
  <dcterms:modified xsi:type="dcterms:W3CDTF">2016-10-04T15:29:31Z</dcterms:modified>
</cp:coreProperties>
</file>